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316" r:id="rId2"/>
    <p:sldId id="317" r:id="rId3"/>
    <p:sldId id="319" r:id="rId4"/>
    <p:sldId id="320" r:id="rId5"/>
    <p:sldId id="321" r:id="rId6"/>
    <p:sldId id="322" r:id="rId7"/>
    <p:sldId id="323" r:id="rId8"/>
    <p:sldId id="325" r:id="rId9"/>
    <p:sldId id="324" r:id="rId10"/>
    <p:sldId id="326" r:id="rId11"/>
    <p:sldId id="327" r:id="rId12"/>
    <p:sldId id="328" r:id="rId13"/>
    <p:sldId id="31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5" autoAdjust="0"/>
    <p:restoredTop sz="97368" autoAdjust="0"/>
  </p:normalViewPr>
  <p:slideViewPr>
    <p:cSldViewPr snapToGrid="0">
      <p:cViewPr>
        <p:scale>
          <a:sx n="110" d="100"/>
          <a:sy n="110" d="100"/>
        </p:scale>
        <p:origin x="-336" y="-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dirty="0" smtClean="0"/>
              <a:t>Одобрени </a:t>
            </a:r>
            <a:r>
              <a:rPr lang="bg-BG" dirty="0"/>
              <a:t>проекти </a:t>
            </a:r>
          </a:p>
        </c:rich>
      </c:tx>
      <c:layout>
        <c:manualLayout>
          <c:xMode val="edge"/>
          <c:yMode val="edge"/>
          <c:x val="6.9303902588867303E-2"/>
          <c:y val="0.10191160146802307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'4.1'!$B$10</c:f>
              <c:strCache>
                <c:ptCount val="1"/>
                <c:pt idx="0">
                  <c:v>брой одобрени проекти проекти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985000" h="6985000"/>
              <a:bevelB w="6985000" h="6985000"/>
            </a:sp3d>
          </c:spPr>
          <c:explosion val="4"/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'4.1'!$C$9:$D$9</c:f>
              <c:strCache>
                <c:ptCount val="2"/>
                <c:pt idx="0">
                  <c:v>животновъдство</c:v>
                </c:pt>
                <c:pt idx="1">
                  <c:v>други сектори</c:v>
                </c:pt>
              </c:strCache>
            </c:strRef>
          </c:cat>
          <c:val>
            <c:numRef>
              <c:f>'4.1'!$C$10:$D$10</c:f>
              <c:numCache>
                <c:formatCode>General</c:formatCode>
                <c:ptCount val="2"/>
                <c:pt idx="0">
                  <c:v>308</c:v>
                </c:pt>
                <c:pt idx="1">
                  <c:v>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389192526222558"/>
          <c:y val="9.7086926484008615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'4.1'!$I$10</c:f>
              <c:strCache>
                <c:ptCount val="1"/>
                <c:pt idx="0">
                  <c:v>Одобрена субсидия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985000" h="6985000"/>
              <a:bevelB w="6985000" h="6985000"/>
            </a:sp3d>
          </c:spPr>
          <c:explosion val="4"/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'4.1'!$J$9:$K$9</c:f>
              <c:strCache>
                <c:ptCount val="2"/>
                <c:pt idx="0">
                  <c:v>животновъдство</c:v>
                </c:pt>
                <c:pt idx="1">
                  <c:v>други сектори</c:v>
                </c:pt>
              </c:strCache>
            </c:strRef>
          </c:cat>
          <c:val>
            <c:numRef>
              <c:f>'4.1'!$J$10:$K$10</c:f>
              <c:numCache>
                <c:formatCode>_-* #.##0\ [$лв.-402]_-;\-* #.##0\ [$лв.-402]_-;_-* "-"??\ [$лв.-402]_-;_-@_-</c:formatCode>
                <c:ptCount val="2"/>
                <c:pt idx="0">
                  <c:v>139371377.86000004</c:v>
                </c:pt>
                <c:pt idx="1">
                  <c:v>207575222.76000026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85014509798297"/>
          <c:y val="0.44816754491211658"/>
          <c:w val="0.29151196565068971"/>
          <c:h val="0.1768028790716814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dirty="0" smtClean="0"/>
              <a:t>Одобрени </a:t>
            </a:r>
            <a:r>
              <a:rPr lang="bg-BG" dirty="0"/>
              <a:t>проекти </a:t>
            </a:r>
          </a:p>
        </c:rich>
      </c:tx>
      <c:layout>
        <c:manualLayout>
          <c:xMode val="edge"/>
          <c:yMode val="edge"/>
          <c:x val="0.1458933333779586"/>
          <c:y val="8.7481128988743412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'4.1 (2)'!$B$10</c:f>
              <c:strCache>
                <c:ptCount val="1"/>
                <c:pt idx="0">
                  <c:v>брой одобрени проекти проекти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985000" h="6985000"/>
              <a:bevelB w="6985000" h="6985000"/>
            </a:sp3d>
          </c:spPr>
          <c:dPt>
            <c:idx val="0"/>
            <c:bubble3D val="0"/>
            <c:explosion val="4"/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'4.1 (2)'!$C$9:$D$9</c:f>
              <c:strCache>
                <c:ptCount val="2"/>
                <c:pt idx="0">
                  <c:v>животновъдство</c:v>
                </c:pt>
                <c:pt idx="1">
                  <c:v>други сектори</c:v>
                </c:pt>
              </c:strCache>
            </c:strRef>
          </c:cat>
          <c:val>
            <c:numRef>
              <c:f>'4.1 (2)'!$C$10:$D$10</c:f>
              <c:numCache>
                <c:formatCode>General</c:formatCode>
                <c:ptCount val="2"/>
                <c:pt idx="0">
                  <c:v>249</c:v>
                </c:pt>
                <c:pt idx="1">
                  <c:v>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7452661738290312"/>
          <c:y val="6.3682544139760613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'4.1 (2)'!$I$10</c:f>
              <c:strCache>
                <c:ptCount val="1"/>
                <c:pt idx="0">
                  <c:v>Одобрена субсидия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985000" h="6985000"/>
              <a:bevelB w="6985000" h="6985000"/>
            </a:sp3d>
          </c:spPr>
          <c:explosion val="1"/>
          <c:dPt>
            <c:idx val="0"/>
            <c:bubble3D val="0"/>
            <c:explosion val="4"/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'4.1 (2)'!$J$9:$K$9</c:f>
              <c:strCache>
                <c:ptCount val="2"/>
                <c:pt idx="0">
                  <c:v>животновъдство</c:v>
                </c:pt>
                <c:pt idx="1">
                  <c:v>други сектори</c:v>
                </c:pt>
              </c:strCache>
            </c:strRef>
          </c:cat>
          <c:val>
            <c:numRef>
              <c:f>'4.1 (2)'!$J$10:$K$10</c:f>
              <c:numCache>
                <c:formatCode>_-* #.##0\ [$лв.-402]_-;\-* #.##0\ [$лв.-402]_-;_-* "-"??\ [$лв.-402]_-;_-@_-</c:formatCode>
                <c:ptCount val="2"/>
                <c:pt idx="0">
                  <c:v>192304124.8499999</c:v>
                </c:pt>
                <c:pt idx="1">
                  <c:v>248036397.28000063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85014509798297"/>
          <c:y val="0.486204575433135"/>
          <c:w val="0.23071534357000034"/>
          <c:h val="0.13876574123140675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dirty="0" smtClean="0"/>
              <a:t>Одобрени проекти</a:t>
            </a:r>
            <a:endParaRPr lang="bg-BG" dirty="0"/>
          </a:p>
        </c:rich>
      </c:tx>
      <c:layout>
        <c:manualLayout>
          <c:xMode val="edge"/>
          <c:yMode val="edge"/>
          <c:x val="3.0987144424480445E-2"/>
          <c:y val="0.11371010447493177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'4.2'!$D$8</c:f>
              <c:strCache>
                <c:ptCount val="1"/>
                <c:pt idx="0">
                  <c:v>брой одобрени проекти проекти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985000" h="6985000"/>
              <a:bevelB w="6985000" h="6985000"/>
            </a:sp3d>
          </c:spPr>
          <c:dPt>
            <c:idx val="0"/>
            <c:bubble3D val="0"/>
            <c:explosion val="4"/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'4.2'!$E$7:$F$7</c:f>
              <c:strCache>
                <c:ptCount val="2"/>
                <c:pt idx="0">
                  <c:v>животновъдство</c:v>
                </c:pt>
                <c:pt idx="1">
                  <c:v>други сектори</c:v>
                </c:pt>
              </c:strCache>
            </c:strRef>
          </c:cat>
          <c:val>
            <c:numRef>
              <c:f>'4.2'!$E$8:$F$8</c:f>
              <c:numCache>
                <c:formatCode>General</c:formatCode>
                <c:ptCount val="2"/>
                <c:pt idx="0">
                  <c:v>122</c:v>
                </c:pt>
                <c:pt idx="1">
                  <c:v>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3771054790057102"/>
          <c:y val="0.10999202805892605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'4.2'!$K$8</c:f>
              <c:strCache>
                <c:ptCount val="1"/>
                <c:pt idx="0">
                  <c:v>Одобрена субсидия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985000" h="6985000"/>
              <a:bevelB w="6985000" h="6985000"/>
            </a:sp3d>
          </c:spPr>
          <c:dPt>
            <c:idx val="0"/>
            <c:bubble3D val="0"/>
            <c:explosion val="4"/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'4.2'!$L$7:$M$7</c:f>
              <c:strCache>
                <c:ptCount val="2"/>
                <c:pt idx="0">
                  <c:v>животновъдство</c:v>
                </c:pt>
                <c:pt idx="1">
                  <c:v>други сектори</c:v>
                </c:pt>
              </c:strCache>
            </c:strRef>
          </c:cat>
          <c:val>
            <c:numRef>
              <c:f>'4.2'!$L$8:$M$8</c:f>
              <c:numCache>
                <c:formatCode>_-* #.##0\ [$лв.-402]_-;\-* #.##0\ [$лв.-402]_-;_-* "-"??\ [$лв.-402]_-;_-@_-</c:formatCode>
                <c:ptCount val="2"/>
                <c:pt idx="0">
                  <c:v>131358904.63000001</c:v>
                </c:pt>
                <c:pt idx="1">
                  <c:v>247541154.98999971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7/8/2019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7/8/2019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97A9-D631-408C-A8D8-0FA4F1A321F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847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94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5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7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3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2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4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5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5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72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68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7B80-F924-4E2B-8D93-003F4A2DDAD6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8.7.2019 г.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3A41-0A78-4148-8314-2FB8BC94CBC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6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28220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2" name="Rectangle 1"/>
          <p:cNvSpPr/>
          <p:nvPr/>
        </p:nvSpPr>
        <p:spPr>
          <a:xfrm>
            <a:off x="961712" y="625085"/>
            <a:ext cx="1045252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54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Програма за развитие на селските райони 2014-2020</a:t>
            </a:r>
            <a:endParaRPr lang="en-US" sz="54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1712" y="3377666"/>
            <a:ext cx="1045252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3200" b="1" cap="all" spc="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МЕРКИ, НАСОЧЕНИ КЪМ РАЗВИТИЕ НА ЖИВОТНОВЪДСТВО ПО ПРСР 2014-2020</a:t>
            </a:r>
            <a:endParaRPr lang="en-US" sz="3200" b="1" cap="all" spc="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icture 2" descr="Резултат с изображение за една посока много възможност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12" y="4886759"/>
            <a:ext cx="3263462" cy="189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Резултат с изображение за mz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661" y="4630457"/>
            <a:ext cx="3166624" cy="1818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Резултат с изображение за европейски съюз знам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469" y="5037430"/>
            <a:ext cx="1702676" cy="14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204952" y="2806272"/>
            <a:ext cx="12517821" cy="236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7584" y="2932392"/>
            <a:ext cx="11137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Европейски земеделски фонд за развитие на селските райони: Европа инвестира в селските райони</a:t>
            </a:r>
            <a:endParaRPr lang="bg-BG" sz="2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051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41325" indent="-441325"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ПОДМЯРКА 6.3 стартова помощ за развитие на </a:t>
            </a:r>
            <a:b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малки стопанства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758" y="1680580"/>
            <a:ext cx="6402009" cy="498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97469" y="2081054"/>
            <a:ext cx="5094342" cy="41778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solidFill>
                  <a:schemeClr val="tx1"/>
                </a:solidFill>
              </a:rPr>
              <a:t>Национална служба за съвети в земеделието (НССЗ) съдейства на допустимите кандидати, като изготвя безплатно проектни предложения по настоящата процедура чрез служители в областните си подразделения във всички областни градове</a:t>
            </a:r>
            <a:endParaRPr lang="bg-BG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43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            Мярка 10 „Агроекология и климат“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307975" y="1686939"/>
            <a:ext cx="11085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2400" dirty="0" smtClean="0"/>
              <a:t>Изплатени финансови средства за кампании 2015-2018 г. </a:t>
            </a:r>
            <a:r>
              <a:rPr lang="bg-BG" sz="2400" b="1" dirty="0" smtClean="0"/>
              <a:t>над </a:t>
            </a:r>
            <a:r>
              <a:rPr lang="bg-BG" sz="2400" b="1" dirty="0"/>
              <a:t>80 млн. лв</a:t>
            </a:r>
            <a:r>
              <a:rPr lang="bg-BG" sz="2400" dirty="0" smtClean="0"/>
              <a:t>. </a:t>
            </a:r>
            <a:r>
              <a:rPr lang="bg-BG" sz="2400" dirty="0"/>
              <a:t>по следните </a:t>
            </a:r>
            <a:r>
              <a:rPr lang="bg-BG" sz="2400" dirty="0" smtClean="0"/>
              <a:t>направления:</a:t>
            </a:r>
            <a:endParaRPr lang="bg-BG" sz="2400" dirty="0"/>
          </a:p>
          <a:p>
            <a:pPr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bg-BG" sz="2400" dirty="0" smtClean="0"/>
              <a:t>	Възстановяване и поддържане на затревени площи с висока природна стойност (ВПС)  - 17 877 293 лв.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bg-BG" sz="2400" dirty="0" smtClean="0"/>
              <a:t> 	Традиционни практики за сезонна паша (пасторализъм) – 17 632 976 лв.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bg-BG" sz="2400" dirty="0" smtClean="0"/>
              <a:t>    Опазване на застрашени от изчезване местни породи, важни за селското стопанство -  44 983 522 лв.</a:t>
            </a:r>
          </a:p>
          <a:p>
            <a:pPr algn="just"/>
            <a:endParaRPr lang="ru-RU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98005" y="4382815"/>
            <a:ext cx="11595992" cy="19389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bg-BG" sz="2400" b="1" dirty="0" smtClean="0"/>
              <a:t>Какво предстои?</a:t>
            </a:r>
          </a:p>
          <a:p>
            <a:pPr algn="just"/>
            <a:r>
              <a:rPr lang="bg-BG" sz="2400" dirty="0" smtClean="0"/>
              <a:t>Анализират </a:t>
            </a:r>
            <a:r>
              <a:rPr lang="bg-BG" sz="2400" dirty="0"/>
              <a:t>се възможностите за прехвърляне на финансови средства към мярка 10 „Агроекология и </a:t>
            </a:r>
            <a:r>
              <a:rPr lang="bg-BG" sz="2400" dirty="0" smtClean="0"/>
              <a:t>климат“ и </a:t>
            </a:r>
            <a:r>
              <a:rPr lang="bg-BG" sz="2400" dirty="0"/>
              <a:t>мярка 11 „Биологично земеделие“, </a:t>
            </a:r>
            <a:r>
              <a:rPr lang="bg-BG" sz="2400" b="1" dirty="0"/>
              <a:t>което да позволи удължаване на изпълняваните ангажименти за редки породи</a:t>
            </a:r>
            <a:r>
              <a:rPr lang="bg-BG" sz="2400" dirty="0"/>
              <a:t>, които изтичат през </a:t>
            </a:r>
            <a:r>
              <a:rPr lang="bg-BG" sz="2400" dirty="0" smtClean="0"/>
              <a:t>2019 година.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128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Мярка 14„ Хуманно отношение към животните“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307974" y="1779687"/>
            <a:ext cx="113900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dirty="0" smtClean="0"/>
          </a:p>
          <a:p>
            <a:r>
              <a:rPr lang="bg-BG" sz="2400" b="1" dirty="0" smtClean="0"/>
              <a:t>Изплатени финансови средства прием  2017 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/>
              <a:t>Подмярка  „Хуманно отношение към животните в сектор ЕПЖ“ -  над 3 222 900 лв.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400" dirty="0" smtClean="0"/>
              <a:t>Подмярка  „Хуманно отношение към животните в сектор ДПЖ“  - над  894 323 лв.</a:t>
            </a:r>
          </a:p>
          <a:p>
            <a:endParaRPr lang="bg-BG" sz="2400" dirty="0" smtClean="0"/>
          </a:p>
          <a:p>
            <a:pPr algn="just"/>
            <a:r>
              <a:rPr lang="bg-BG" sz="2400" dirty="0" smtClean="0"/>
              <a:t>През 2018 г. са приемани само заявления за плащане за изпълнявани  петгодишни ангажименти.</a:t>
            </a:r>
          </a:p>
          <a:p>
            <a:pPr algn="just"/>
            <a:r>
              <a:rPr lang="bg-BG" sz="2400" b="1" dirty="0" smtClean="0"/>
              <a:t>През 2019 г. ще се приемат заявления по изпълнявани ангажименти, изтичащи през 2021 г. и нови едногодишни.</a:t>
            </a:r>
            <a:endParaRPr lang="bg-BG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7975" y="5115086"/>
            <a:ext cx="11390037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bg-BG" sz="2400" b="1" dirty="0"/>
              <a:t>За 2019 г. е издадена заповед за период на прием по мярката от  22 юли до 20 август 2019 г</a:t>
            </a:r>
            <a:r>
              <a:rPr lang="bg-BG" sz="2400" dirty="0"/>
              <a:t>.  с планиран бюджет на приема в размер на левовата равностойност </a:t>
            </a:r>
            <a:r>
              <a:rPr lang="bg-BG" sz="2400" b="1" dirty="0"/>
              <a:t>на  20 млн. евро</a:t>
            </a:r>
            <a:r>
              <a:rPr lang="bg-BG" sz="2400" b="1" dirty="0" smtClean="0"/>
              <a:t>.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319162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28220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2" name="Rectangle 1"/>
          <p:cNvSpPr/>
          <p:nvPr/>
        </p:nvSpPr>
        <p:spPr>
          <a:xfrm>
            <a:off x="961712" y="625085"/>
            <a:ext cx="1045252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5400" b="1" cap="all" spc="0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rPr>
              <a:t>Програма за развитие на селските райони 2014-2020</a:t>
            </a:r>
            <a:endParaRPr lang="en-US" sz="5400" b="1" cap="all" spc="0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1712" y="3377666"/>
            <a:ext cx="1045252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3200" b="1" cap="all" spc="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МЕРКИ, НАСОЧЕНИ КЪМ РАЗВИТИЕ НА ЖИВОТНОВЪДСТВО ПО ПРСР 2014-2020</a:t>
            </a:r>
            <a:endParaRPr lang="en-US" sz="3200" b="1" cap="all" spc="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Picture 2" descr="Резултат с изображение за една посока много възможност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12" y="4886759"/>
            <a:ext cx="3263462" cy="189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Резултат с изображение за mz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661" y="4630457"/>
            <a:ext cx="3166624" cy="1818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Резултат с изображение за европейски съюз знам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469" y="5037430"/>
            <a:ext cx="1702676" cy="14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204952" y="2806272"/>
            <a:ext cx="12517821" cy="236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7584" y="2932392"/>
            <a:ext cx="11137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Европейски земеделски фонд за развитие на селските райони: Европа инвестира в селските райони</a:t>
            </a:r>
            <a:endParaRPr lang="bg-BG" sz="2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124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ПОДМЯРКА 4.1 ИНВЕСТИЦИИ В ЗЕМЕДЕЛСКИ СТОПАНСТВА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38809"/>
              </p:ext>
            </p:extLst>
          </p:nvPr>
        </p:nvGraphicFramePr>
        <p:xfrm>
          <a:off x="155575" y="1732865"/>
          <a:ext cx="11748390" cy="2145453"/>
        </p:xfrm>
        <a:graphic>
          <a:graphicData uri="http://schemas.openxmlformats.org/drawingml/2006/table">
            <a:tbl>
              <a:tblPr/>
              <a:tblGrid>
                <a:gridCol w="981341"/>
                <a:gridCol w="1377043"/>
                <a:gridCol w="1408699"/>
                <a:gridCol w="795361"/>
                <a:gridCol w="1234590"/>
                <a:gridCol w="1234590"/>
                <a:gridCol w="759748"/>
                <a:gridCol w="553982"/>
                <a:gridCol w="1297902"/>
                <a:gridCol w="1472011"/>
                <a:gridCol w="633123"/>
              </a:tblGrid>
              <a:tr h="27505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Постъпили заявления прием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 общо прием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 които в </a:t>
                      </a:r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сектор "Животновъдство"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1003962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Постъпили заявления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Заявени 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Заявена финансова помощ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Одобрена финансова помощ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</a:t>
                      </a:r>
                      <a:endParaRPr lang="bg-BG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разходи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Одобрена </a:t>
                      </a:r>
                      <a:endParaRPr lang="bg-BG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финансова </a:t>
                      </a:r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помощ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866433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2,150,873,409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1,232,530,413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578,699,451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346,946,601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233,140,094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139,371,378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55574" y="3641833"/>
            <a:ext cx="11433082" cy="3515713"/>
            <a:chOff x="155574" y="3641833"/>
            <a:chExt cx="11433082" cy="3515713"/>
          </a:xfrm>
        </p:grpSpPr>
        <p:graphicFrame>
          <p:nvGraphicFramePr>
            <p:cNvPr id="17" name="Chart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34025814"/>
                </p:ext>
              </p:extLst>
            </p:nvPr>
          </p:nvGraphicFramePr>
          <p:xfrm>
            <a:off x="155574" y="3641833"/>
            <a:ext cx="4479488" cy="34999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8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64656287"/>
                </p:ext>
              </p:extLst>
            </p:nvPr>
          </p:nvGraphicFramePr>
          <p:xfrm>
            <a:off x="3778712" y="3657600"/>
            <a:ext cx="5381054" cy="349994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6" name="Oval 15"/>
            <p:cNvSpPr/>
            <p:nvPr/>
          </p:nvSpPr>
          <p:spPr>
            <a:xfrm>
              <a:off x="9380482" y="4162096"/>
              <a:ext cx="2208174" cy="227023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sz="2800" b="1" dirty="0" smtClean="0">
                  <a:solidFill>
                    <a:schemeClr val="tx1"/>
                  </a:solidFill>
                </a:rPr>
                <a:t>Прием 2015 година</a:t>
              </a:r>
              <a:endParaRPr lang="bg-BG" sz="28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216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ПОДМЯРКА </a:t>
            </a:r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4.1 ИНВЕСТИЦИИ В ЗЕМЕДЕЛСКИ СТОПАНСТВА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608961"/>
              </p:ext>
            </p:extLst>
          </p:nvPr>
        </p:nvGraphicFramePr>
        <p:xfrm>
          <a:off x="155575" y="1732863"/>
          <a:ext cx="11748392" cy="2113922"/>
        </p:xfrm>
        <a:graphic>
          <a:graphicData uri="http://schemas.openxmlformats.org/drawingml/2006/table">
            <a:tbl>
              <a:tblPr/>
              <a:tblGrid>
                <a:gridCol w="977391"/>
                <a:gridCol w="1371499"/>
                <a:gridCol w="1403028"/>
                <a:gridCol w="792159"/>
                <a:gridCol w="1229620"/>
                <a:gridCol w="1229620"/>
                <a:gridCol w="756690"/>
                <a:gridCol w="599046"/>
                <a:gridCol w="1292678"/>
                <a:gridCol w="1466086"/>
                <a:gridCol w="630575"/>
              </a:tblGrid>
              <a:tr h="27101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Постъпили заявления прием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 общо прием 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bg-B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 които в </a:t>
                      </a:r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сектор "Животновъдство"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989207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Постъпили заявления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Заявени 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Заявена </a:t>
                      </a:r>
                      <a:endParaRPr lang="bg-BG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bg-BG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финансова </a:t>
                      </a:r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помощ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Одобрена финансова </a:t>
                      </a:r>
                      <a:endParaRPr lang="bg-BG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bg-BG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помощ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</a:t>
                      </a:r>
                    </a:p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Одобрена </a:t>
                      </a:r>
                      <a:endParaRPr lang="bg-BG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финансова </a:t>
                      </a:r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помощ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853699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2,512,163,562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1,403,608,567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779,371,033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440,340,522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339,521,799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192,304,125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534287"/>
              </p:ext>
            </p:extLst>
          </p:nvPr>
        </p:nvGraphicFramePr>
        <p:xfrm>
          <a:off x="-475046" y="3752193"/>
          <a:ext cx="5378121" cy="3484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Oval 9"/>
          <p:cNvSpPr/>
          <p:nvPr/>
        </p:nvSpPr>
        <p:spPr>
          <a:xfrm>
            <a:off x="9380482" y="4225160"/>
            <a:ext cx="2208174" cy="227023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dirty="0" smtClean="0">
                <a:solidFill>
                  <a:schemeClr val="tx1"/>
                </a:solidFill>
              </a:rPr>
              <a:t>Прием 2016 година</a:t>
            </a:r>
            <a:endParaRPr lang="bg-BG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349764"/>
              </p:ext>
            </p:extLst>
          </p:nvPr>
        </p:nvGraphicFramePr>
        <p:xfrm>
          <a:off x="3883079" y="3783058"/>
          <a:ext cx="4866782" cy="3390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0529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           подмярка 4.1 инвестиции в земеделски стопанства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307974" y="1718442"/>
            <a:ext cx="1159599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bg-BG" sz="2400" b="1" dirty="0" smtClean="0"/>
              <a:t>Равносметка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400" b="1" dirty="0" smtClean="0"/>
              <a:t>38 %</a:t>
            </a:r>
            <a:r>
              <a:rPr lang="bg-BG" sz="2400" dirty="0" smtClean="0"/>
              <a:t> от одобрените проекти са в сектор „Животновъдство“ -  ( </a:t>
            </a:r>
            <a:r>
              <a:rPr lang="bg-BG" sz="2400" b="1" dirty="0" smtClean="0"/>
              <a:t>557 проекта</a:t>
            </a:r>
            <a:r>
              <a:rPr lang="bg-BG" sz="2400" dirty="0" smtClean="0"/>
              <a:t>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400" b="1" dirty="0" smtClean="0"/>
              <a:t>42 %</a:t>
            </a:r>
            <a:r>
              <a:rPr lang="bg-BG" sz="2400" dirty="0" smtClean="0"/>
              <a:t> от одобрената финансова помощ е по проекти в сектор „Животновъдство“ (331,67 млн. лева);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400" dirty="0" smtClean="0"/>
              <a:t>В резултат на одобрените проекти в сектор „Животновъдство“ се изпълняват инвестиции за над </a:t>
            </a:r>
            <a:r>
              <a:rPr lang="bg-BG" sz="2400" b="1" dirty="0" smtClean="0"/>
              <a:t>455 млн. лева</a:t>
            </a:r>
            <a:r>
              <a:rPr lang="bg-BG" sz="24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975" y="4305809"/>
            <a:ext cx="11595992" cy="23852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bg-BG" sz="2400" b="1" dirty="0"/>
              <a:t>Какво предстои?</a:t>
            </a:r>
          </a:p>
          <a:p>
            <a:pPr algn="just">
              <a:spcAft>
                <a:spcPts val="600"/>
              </a:spcAft>
            </a:pPr>
            <a:r>
              <a:rPr lang="bg-BG" sz="2400" dirty="0"/>
              <a:t>Управляващият орган на ПРСР 2014-2020 г. анализира възможността за прехвърляне на средства към подмярка 4.1 „Инвестиции в земеделски стопанства“, както и възможното освобождаване на финансов ресурс вследствие на неизпълнени проекти с цел осигуряване на средства за провеждане на трети прием на проектни предложения през 2020 година</a:t>
            </a:r>
            <a:r>
              <a:rPr lang="bg-BG" sz="2400" dirty="0" smtClean="0"/>
              <a:t>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35625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41325" indent="-441325"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ПОДМЯРКА 4.2 ИНВЕСТИЦИИ В преработка/маркетинг </a:t>
            </a:r>
            <a:b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на селскостопански продукти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53314"/>
              </p:ext>
            </p:extLst>
          </p:nvPr>
        </p:nvGraphicFramePr>
        <p:xfrm>
          <a:off x="155576" y="1914170"/>
          <a:ext cx="11748389" cy="2066710"/>
        </p:xfrm>
        <a:graphic>
          <a:graphicData uri="http://schemas.openxmlformats.org/drawingml/2006/table">
            <a:tbl>
              <a:tblPr/>
              <a:tblGrid>
                <a:gridCol w="884948"/>
                <a:gridCol w="1434662"/>
                <a:gridCol w="1418897"/>
                <a:gridCol w="662151"/>
                <a:gridCol w="1387366"/>
                <a:gridCol w="1513490"/>
                <a:gridCol w="630620"/>
                <a:gridCol w="488731"/>
                <a:gridCol w="1387366"/>
                <a:gridCol w="1450427"/>
                <a:gridCol w="489731"/>
              </a:tblGrid>
              <a:tr h="26238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Постъпили заявления прием </a:t>
                      </a:r>
                      <a:r>
                        <a:rPr lang="bg-BG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 общо прием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 които в </a:t>
                      </a:r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сектор "Животновъдство"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1039616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Постъпили заявления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Заявени 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Заявена финансова </a:t>
                      </a:r>
                      <a:endParaRPr lang="bg-BG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bg-BG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помощ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Одобрена финансова помощ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проекти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Одобрени разходи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Одобрена финансова помощ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76471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1,659,833,722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823,057,775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763,226,432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378,900,060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264,147,515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131,358,905 лв.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891604"/>
              </p:ext>
            </p:extLst>
          </p:nvPr>
        </p:nvGraphicFramePr>
        <p:xfrm>
          <a:off x="0" y="3744720"/>
          <a:ext cx="5031280" cy="3491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Oval 19"/>
          <p:cNvSpPr/>
          <p:nvPr/>
        </p:nvSpPr>
        <p:spPr>
          <a:xfrm>
            <a:off x="9569668" y="4303989"/>
            <a:ext cx="2208174" cy="227023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dirty="0" smtClean="0">
                <a:solidFill>
                  <a:schemeClr val="tx1"/>
                </a:solidFill>
              </a:rPr>
              <a:t>Прием 2015 година</a:t>
            </a:r>
            <a:endParaRPr lang="bg-BG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817679"/>
              </p:ext>
            </p:extLst>
          </p:nvPr>
        </p:nvGraphicFramePr>
        <p:xfrm>
          <a:off x="3845141" y="3752193"/>
          <a:ext cx="5582637" cy="3468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4368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41325" indent="-441325"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ПОДМЯРКА 4.2 ИНВЕСТИЦИИ В преработка/маркетинг </a:t>
            </a:r>
            <a:b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на селскостопански продукти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9632732" y="4382819"/>
            <a:ext cx="2208174" cy="227023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dirty="0" smtClean="0">
                <a:solidFill>
                  <a:schemeClr val="tx1"/>
                </a:solidFill>
              </a:rPr>
              <a:t>Прием 2018 година</a:t>
            </a:r>
            <a:endParaRPr lang="bg-BG" sz="28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375" y="1907621"/>
            <a:ext cx="114435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000" dirty="0" smtClean="0"/>
              <a:t>В периода на прием 14 февруари – 16 май 2018 година са постъпили общо 538 проектни предложения със заявени разходи </a:t>
            </a:r>
            <a:r>
              <a:rPr lang="bg-BG" sz="2000" dirty="0"/>
              <a:t>в размер на  1,269,617,555.01 лв. </a:t>
            </a:r>
            <a:r>
              <a:rPr lang="bg-BG" sz="2000" dirty="0" smtClean="0"/>
              <a:t>и заявена финансова помощ </a:t>
            </a:r>
            <a:r>
              <a:rPr lang="bg-BG" sz="2000" dirty="0"/>
              <a:t>в размер на  631,690,765.80 лв</a:t>
            </a:r>
            <a:r>
              <a:rPr lang="bg-BG" sz="2000" dirty="0" smtClean="0"/>
              <a:t>. при обявен бюджет за приема в размер на 166 243 000 лв. </a:t>
            </a:r>
            <a:endParaRPr lang="bg-BG" sz="2000" dirty="0"/>
          </a:p>
          <a:p>
            <a:endParaRPr lang="bg-BG" sz="2000" dirty="0" smtClean="0"/>
          </a:p>
          <a:p>
            <a:pPr algn="just"/>
            <a:r>
              <a:rPr lang="bg-BG" sz="2000" dirty="0" smtClean="0"/>
              <a:t>След разглеждане на проектните предложения на етапи „Предварителна оценка“ и „Административно съответствие и допустимост“, става ясно, че от проектите преминаващи на етап „Техническа и финансова оценка на подпомагане подлежат“ на подпомагане подлежат общо 141 проекта, по които е допустима финансова помощ в размер на 156 647 990 лв. при следното разпределение:</a:t>
            </a:r>
            <a:endParaRPr lang="bg-BG" sz="2000" dirty="0"/>
          </a:p>
          <a:p>
            <a:endParaRPr lang="bg-BG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085806"/>
              </p:ext>
            </p:extLst>
          </p:nvPr>
        </p:nvGraphicFramePr>
        <p:xfrm>
          <a:off x="612775" y="4503680"/>
          <a:ext cx="8310507" cy="2194560"/>
        </p:xfrm>
        <a:graphic>
          <a:graphicData uri="http://schemas.openxmlformats.org/drawingml/2006/table">
            <a:tbl>
              <a:tblPr/>
              <a:tblGrid>
                <a:gridCol w="3368695"/>
                <a:gridCol w="1673755"/>
                <a:gridCol w="2203423"/>
                <a:gridCol w="1064634"/>
              </a:tblGrid>
              <a:tr h="237140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Сектор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брой проекти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Финансова помощ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Дял фин. помощ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14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 Сектор "Животновъдство"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     24,033,478 €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7140">
                <a:tc gridSpan="4"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 т.ч.в подсектори: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714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Мляко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     14,921,966 €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714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Месо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       7,256,254 €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714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Мед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       1,855,258 €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714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Други сектори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56,060,597 €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140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Общо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80,094,074 €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43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41325" indent="-441325"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ПОДМЯРКА 4.2 ИНВЕСТИЦИИ В преработка/маркетинг </a:t>
            </a:r>
            <a:b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на селскостопански продукти </a:t>
            </a:r>
            <a:endParaRPr lang="bg-BG" sz="26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9632732" y="3957137"/>
            <a:ext cx="2208174" cy="227023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dirty="0" smtClean="0">
                <a:solidFill>
                  <a:schemeClr val="tx1"/>
                </a:solidFill>
              </a:rPr>
              <a:t>Прием 2018 година</a:t>
            </a:r>
            <a:endParaRPr lang="bg-BG" sz="28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7009" y="1828795"/>
            <a:ext cx="111167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000" dirty="0" smtClean="0"/>
              <a:t>На заседание на Комитета за наблюдение на ПРСР 2014-2020 г. от страна на Управляващия орган на ПРСР 2014-2020 г. е предложено увеличение на бюджета по втори прием на проектни предложения по подмярка 4.2 (2018) със средства в размер на </a:t>
            </a:r>
            <a:r>
              <a:rPr lang="bg-BG" sz="2000" b="1" dirty="0"/>
              <a:t>38 319 652 </a:t>
            </a:r>
            <a:r>
              <a:rPr lang="bg-BG" sz="2000" b="1" dirty="0" smtClean="0"/>
              <a:t>евро, </a:t>
            </a:r>
            <a:r>
              <a:rPr lang="bg-BG" sz="2000" dirty="0" smtClean="0"/>
              <a:t>което е прието единодушно от КН.</a:t>
            </a:r>
          </a:p>
          <a:p>
            <a:pPr algn="just"/>
            <a:r>
              <a:rPr lang="bg-BG" sz="2000" dirty="0" smtClean="0"/>
              <a:t>Предложеното увеличение на бюджета ще позволи да бъдат одобрени допълнително до </a:t>
            </a:r>
            <a:r>
              <a:rPr lang="bg-BG" sz="2000" b="1" dirty="0" smtClean="0"/>
              <a:t>89 от подадените проектни предложения</a:t>
            </a:r>
            <a:r>
              <a:rPr lang="bg-BG" sz="2000" dirty="0" smtClean="0"/>
              <a:t> в следните сектори:</a:t>
            </a:r>
            <a:endParaRPr lang="bg-BG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134163"/>
              </p:ext>
            </p:extLst>
          </p:nvPr>
        </p:nvGraphicFramePr>
        <p:xfrm>
          <a:off x="644306" y="3750096"/>
          <a:ext cx="8720412" cy="2624958"/>
        </p:xfrm>
        <a:graphic>
          <a:graphicData uri="http://schemas.openxmlformats.org/drawingml/2006/table">
            <a:tbl>
              <a:tblPr/>
              <a:tblGrid>
                <a:gridCol w="3534853"/>
                <a:gridCol w="1756308"/>
                <a:gridCol w="2312104"/>
                <a:gridCol w="1117147"/>
              </a:tblGrid>
              <a:tr h="631145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Сектор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брой </a:t>
                      </a:r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проекти при увеличение</a:t>
                      </a:r>
                      <a:r>
                        <a:rPr lang="bg-BG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на бюджета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Заявена финансова помощ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Дял фин.</a:t>
                      </a:r>
                      <a:r>
                        <a:rPr lang="bg-BG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помощ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73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</a:t>
                      </a:r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Сектор "Животновъдство"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18,784,876 €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573">
                <a:tc gridSpan="4">
                  <a:txBody>
                    <a:bodyPr/>
                    <a:lstStyle/>
                    <a:p>
                      <a:pPr algn="l" fontAlgn="b"/>
                      <a:r>
                        <a:rPr lang="bg-BG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в </a:t>
                      </a:r>
                      <a:r>
                        <a:rPr lang="bg-BG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т.ч.в подсектори: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15573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Мляко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9,052,535 €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573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Месо</a:t>
                      </a:r>
                      <a:endParaRPr lang="bg-BG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9,732,340 €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573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2</a:t>
                      </a:r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Други сектори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35,413,638 €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73">
                <a:tc>
                  <a:txBody>
                    <a:bodyPr/>
                    <a:lstStyle/>
                    <a:p>
                      <a:pPr algn="l" fontAlgn="b"/>
                      <a:r>
                        <a:rPr lang="bg-BG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Общо</a:t>
                      </a:r>
                      <a:endParaRPr lang="bg-BG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54,198,514 €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10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41325" indent="-441325"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ПОДМЯРКА 6.3 стартова помощ за развитие на </a:t>
            </a:r>
            <a:b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малки стопанства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8" name="TextBox 7"/>
          <p:cNvSpPr txBox="1"/>
          <p:nvPr/>
        </p:nvSpPr>
        <p:spPr>
          <a:xfrm>
            <a:off x="307975" y="1734206"/>
            <a:ext cx="1144359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200" b="1" dirty="0" smtClean="0"/>
              <a:t>Период на прием: </a:t>
            </a:r>
          </a:p>
          <a:p>
            <a:pPr algn="just"/>
            <a:r>
              <a:rPr lang="bg-BG" sz="2200" dirty="0" smtClean="0"/>
              <a:t>Процедурата е отворена </a:t>
            </a:r>
            <a:r>
              <a:rPr lang="bg-BG" sz="2200" b="1" dirty="0" smtClean="0"/>
              <a:t>до 17:30 часа на 30 септември 2019 г. </a:t>
            </a:r>
            <a:r>
              <a:rPr lang="bg-BG" sz="2200" dirty="0" smtClean="0"/>
              <a:t>Проектните предложения се подават изцяло по електронен път чрез системата ИСУН2020</a:t>
            </a:r>
          </a:p>
          <a:p>
            <a:pPr algn="just"/>
            <a:endParaRPr lang="bg-BG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200" b="1" dirty="0" smtClean="0"/>
              <a:t>Допустими кандидати:</a:t>
            </a:r>
          </a:p>
          <a:p>
            <a:pPr algn="just"/>
            <a:r>
              <a:rPr lang="bg-BG" sz="2200" dirty="0" smtClean="0"/>
              <a:t> Регистрирани земеделски стопани с икономически размер на стопанства между 2 000 и 7 999 евро СПО (в т.ч. физически лица, ЕТ, ЕООД, ООД или кооперации)</a:t>
            </a:r>
          </a:p>
          <a:p>
            <a:pPr algn="just"/>
            <a:endParaRPr lang="bg-BG" sz="22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200" b="1" dirty="0" smtClean="0"/>
              <a:t>Финансови условия:</a:t>
            </a:r>
          </a:p>
          <a:p>
            <a:pPr algn="just"/>
            <a:r>
              <a:rPr lang="bg-BG" sz="2200" dirty="0" smtClean="0"/>
              <a:t>Финансовата помощ е размер на </a:t>
            </a:r>
            <a:r>
              <a:rPr lang="bg-BG" sz="2200" b="1" dirty="0" smtClean="0"/>
              <a:t>15 000 евро </a:t>
            </a:r>
            <a:r>
              <a:rPr lang="bg-BG" sz="2200" dirty="0" smtClean="0"/>
              <a:t>за един бенефициент и се предоставя на два транша: първо плащане в размер на 10 000 евро при сключване на административния договор и второ плащане в размер на 5 000 евро при изпълнение на бизнес плана, представен от кандидата.</a:t>
            </a:r>
            <a:endParaRPr lang="bg-BG" sz="2200" dirty="0"/>
          </a:p>
        </p:txBody>
      </p:sp>
    </p:spTree>
    <p:extLst>
      <p:ext uri="{BB962C8B-B14F-4D97-AF65-F5344CB8AC3E}">
        <p14:creationId xmlns:p14="http://schemas.microsoft.com/office/powerpoint/2010/main" val="414969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646"/>
            <a:ext cx="12192000" cy="99412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41325" indent="-441325" algn="l"/>
            <a:r>
              <a:rPr lang="bg-BG" sz="28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bg-BG" sz="28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ПОДМЯРКА 6.3 стартова помощ за развитие на </a:t>
            </a:r>
            <a:b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bg-BG" sz="2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малки стопанства</a:t>
            </a:r>
            <a:endParaRPr lang="bg-BG" sz="26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mmkrastev.MZG\Desktop\лого–мзх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3748" y="298393"/>
            <a:ext cx="1740219" cy="10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1" y="1396467"/>
            <a:ext cx="12192000" cy="14522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AutoShape 5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6" name="AutoShape 7" descr="Ð¡Ð²ÑÑÐ·Ð°Ð½Ð¾ Ð¸Ð·Ð¾Ð±ÑÐ°Ð¶ÐµÐ½Ð¸Ð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8" name="TextBox 7"/>
          <p:cNvSpPr txBox="1"/>
          <p:nvPr/>
        </p:nvSpPr>
        <p:spPr>
          <a:xfrm>
            <a:off x="307975" y="1734206"/>
            <a:ext cx="114435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200" b="1" dirty="0"/>
              <a:t>Примери за СПО:</a:t>
            </a:r>
          </a:p>
          <a:p>
            <a:pPr algn="just"/>
            <a:r>
              <a:rPr lang="bg-BG" sz="2200" dirty="0" smtClean="0"/>
              <a:t>Границите между 2 000 и 7 999 евро СПО съгласно утвърдени насоки:</a:t>
            </a:r>
          </a:p>
          <a:p>
            <a:pPr marL="342900" indent="-342900" algn="just">
              <a:buFontTx/>
              <a:buChar char="-"/>
            </a:pPr>
            <a:r>
              <a:rPr lang="bg-BG" sz="2200" i="1" dirty="0" smtClean="0"/>
              <a:t>Овце млечни и овце месодайни от 28 до 109 бр.</a:t>
            </a:r>
          </a:p>
          <a:p>
            <a:pPr marL="342900" indent="-342900" algn="just">
              <a:buFontTx/>
              <a:buChar char="-"/>
            </a:pPr>
            <a:r>
              <a:rPr lang="bg-BG" sz="2200" i="1" dirty="0" smtClean="0"/>
              <a:t>Пчелни семейства от 32 до 125 бр.</a:t>
            </a:r>
          </a:p>
          <a:p>
            <a:pPr marL="342900" indent="-342900" algn="just">
              <a:buFontTx/>
              <a:buChar char="-"/>
            </a:pPr>
            <a:r>
              <a:rPr lang="bg-BG" sz="2200" i="1" dirty="0" smtClean="0"/>
              <a:t>Млечни крави от 2 до 7 бр.</a:t>
            </a:r>
          </a:p>
          <a:p>
            <a:pPr marL="342900" indent="-342900" algn="just">
              <a:buFontTx/>
              <a:buChar char="-"/>
            </a:pPr>
            <a:r>
              <a:rPr lang="bg-BG" sz="2200" i="1" dirty="0" smtClean="0"/>
              <a:t>Кокошки носачки от 135 до 539 бр.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g-BG" sz="2200" b="1" dirty="0" smtClean="0"/>
              <a:t>Условия за допустимост</a:t>
            </a:r>
            <a:endParaRPr lang="bg-BG" sz="2200" b="1" dirty="0"/>
          </a:p>
          <a:p>
            <a:pPr algn="just"/>
            <a:r>
              <a:rPr lang="bg-BG" sz="2200" dirty="0"/>
              <a:t>Един от важните критерии за допустимост на кандидатите по подмярката е да са </a:t>
            </a:r>
            <a:r>
              <a:rPr lang="bg-BG" sz="2200" b="1" dirty="0"/>
              <a:t>получили от земеделска дейност най-малко 33 на сто от общите </a:t>
            </a:r>
            <a:r>
              <a:rPr lang="bg-BG" sz="2200" dirty="0"/>
              <a:t>си приходи/доходи за предходната календарна година</a:t>
            </a:r>
            <a:r>
              <a:rPr lang="bg-BG" sz="2200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bg-BG" sz="2200" b="1" dirty="0" smtClean="0"/>
              <a:t>Приоритет:</a:t>
            </a:r>
          </a:p>
          <a:p>
            <a:pPr algn="just"/>
            <a:r>
              <a:rPr lang="bg-BG" sz="2200" dirty="0" smtClean="0"/>
              <a:t>Предимство ще получат проекти в приоритетни сектор в т.ч. сектор „Животновъдство“, проекти, насочени към биопроизводство и проекти, които се реализират на територията на планински райони</a:t>
            </a:r>
            <a:endParaRPr lang="bg-BG" sz="2200" dirty="0"/>
          </a:p>
        </p:txBody>
      </p:sp>
    </p:spTree>
    <p:extLst>
      <p:ext uri="{BB962C8B-B14F-4D97-AF65-F5344CB8AC3E}">
        <p14:creationId xmlns:p14="http://schemas.microsoft.com/office/powerpoint/2010/main" val="517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1250</Words>
  <Application>Microsoft Office PowerPoint</Application>
  <PresentationFormat>Custom</PresentationFormat>
  <Paragraphs>219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     ПОДМЯРКА 4.1 ИНВЕСТИЦИИ В ЗЕМЕДЕЛСКИ СТОПАНСТВА</vt:lpstr>
      <vt:lpstr>     ПОДМЯРКА 4.1 ИНВЕСТИЦИИ В ЗЕМЕДЕЛСКИ СТОПАНСТВА</vt:lpstr>
      <vt:lpstr>               подмярка 4.1 инвестиции в земеделски стопанства</vt:lpstr>
      <vt:lpstr>     ПОДМЯРКА 4.2 ИНВЕСТИЦИИ В преработка/маркетинг  на селскостопански продукти</vt:lpstr>
      <vt:lpstr>     ПОДМЯРКА 4.2 ИНВЕСТИЦИИ В преработка/маркетинг  на селскостопански продукти</vt:lpstr>
      <vt:lpstr>     ПОДМЯРКА 4.2 ИНВЕСТИЦИИ В преработка/маркетинг  на селскостопански продукти </vt:lpstr>
      <vt:lpstr>     ПОДМЯРКА 6.3 стартова помощ за развитие на  малки стопанства</vt:lpstr>
      <vt:lpstr>     ПОДМЯРКА 6.3 стартова помощ за развитие на  малки стопанства</vt:lpstr>
      <vt:lpstr>     ПОДМЯРКА 6.3 стартова помощ за развитие на  малки стопанства</vt:lpstr>
      <vt:lpstr>                Мярка 10 „Агроекология и климат“</vt:lpstr>
      <vt:lpstr>Мярка 14„ Хуманно отношение към животните“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Emiliya Manolova</dc:creator>
  <cp:lastModifiedBy>Elena A. Ivanova</cp:lastModifiedBy>
  <cp:revision>150</cp:revision>
  <dcterms:created xsi:type="dcterms:W3CDTF">2014-04-17T22:24:41Z</dcterms:created>
  <dcterms:modified xsi:type="dcterms:W3CDTF">2019-07-08T12:57:38Z</dcterms:modified>
</cp:coreProperties>
</file>