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1"/>
  </p:notesMasterIdLst>
  <p:sldIdLst>
    <p:sldId id="256" r:id="rId2"/>
    <p:sldId id="295" r:id="rId3"/>
    <p:sldId id="279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3" r:id="rId18"/>
    <p:sldId id="296" r:id="rId19"/>
    <p:sldId id="278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FF3399"/>
    <a:srgbClr val="CC3399"/>
    <a:srgbClr val="C7ED4D"/>
    <a:srgbClr val="D7D401"/>
    <a:srgbClr val="BBCED8"/>
    <a:srgbClr val="96BD51"/>
    <a:srgbClr val="5BC4C6"/>
    <a:srgbClr val="E4B2B4"/>
    <a:srgbClr val="E9E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441" autoAdjust="0"/>
    <p:restoredTop sz="91876" autoAdjust="0"/>
  </p:normalViewPr>
  <p:slideViewPr>
    <p:cSldViewPr snapToGrid="0" snapToObjects="1">
      <p:cViewPr>
        <p:scale>
          <a:sx n="110" d="100"/>
          <a:sy n="110" d="100"/>
        </p:scale>
        <p:origin x="-1170" y="-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71F350-2083-3848-975E-6985E709D5D5}" type="datetimeFigureOut">
              <a:rPr lang="en-US" smtClean="0"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0C662-205E-2248-A9A1-61FD2FA78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10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6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0F549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0C662-205E-2248-A9A1-61FD2FA78D0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519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564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961712" y="3339549"/>
            <a:ext cx="1045252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32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ИНВЕСТИЦИОННИ И </a:t>
            </a:r>
            <a:r>
              <a:rPr kumimoji="0" lang="bg-BG" sz="3200" b="1" i="0" u="none" strike="noStrike" kern="0" cap="none" spc="0" normalizeH="0" baseline="0" noProof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КОМПЕНСАТОРНИ МЕРКИ- ПРИЕМИ </a:t>
            </a:r>
            <a:r>
              <a:rPr kumimoji="0" lang="bg-BG" sz="3200" b="1" i="0" u="none" strike="noStrike" kern="0" cap="none" spc="0" normalizeH="0" baseline="0" noProof="0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2020</a:t>
            </a:r>
            <a:endParaRPr kumimoji="0" lang="en-US" sz="3200" b="1" i="0" u="none" strike="noStrike" kern="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2" name="Picture 2" descr="Резултат с изображение за една посока много възможности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693" y="4777239"/>
            <a:ext cx="3006796" cy="11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Резултат с изображение за европейски съюз знаме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464" y="4777239"/>
            <a:ext cx="1623849" cy="113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95304" y="2249626"/>
            <a:ext cx="111370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g-BG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292934">
                    <a:lumMod val="85000"/>
                    <a:lumOff val="1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Европейски земеделски фонд за развитие на селските райони: Европа инвестира в селските райони</a:t>
            </a:r>
            <a:endParaRPr kumimoji="0" lang="bg-BG" sz="2000" b="0" i="0" u="none" strike="noStrike" kern="0" cap="none" spc="0" normalizeH="0" baseline="0" noProof="0" dirty="0">
              <a:ln>
                <a:noFill/>
              </a:ln>
              <a:solidFill>
                <a:srgbClr val="292934">
                  <a:lumMod val="85000"/>
                  <a:lumOff val="1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046248" y="1027157"/>
            <a:ext cx="99089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ПРОГРАМА ЗА РАЗВИТИЕ НА СЕЛСКИТЕ РАЙОНИ 2014-2020</a:t>
            </a:r>
            <a:endParaRPr lang="en-GB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8252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365" y="1146198"/>
            <a:ext cx="5029954" cy="5291643"/>
          </a:xfrm>
          <a:prstGeom prst="rect">
            <a:avLst/>
          </a:prstGeom>
        </p:spPr>
      </p:pic>
      <p:sp>
        <p:nvSpPr>
          <p:cNvPr id="27" name="Rounded Rectangle 26"/>
          <p:cNvSpPr/>
          <p:nvPr/>
        </p:nvSpPr>
        <p:spPr>
          <a:xfrm>
            <a:off x="860547" y="3206317"/>
            <a:ext cx="2879466" cy="73866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>
            <a:off x="5265318" y="4701506"/>
            <a:ext cx="6312627" cy="1467091"/>
          </a:xfrm>
          <a:prstGeom prst="roundRect">
            <a:avLst/>
          </a:prstGeom>
          <a:gradFill flip="none" rotWithShape="1">
            <a:gsLst>
              <a:gs pos="0">
                <a:srgbClr val="FFD13F">
                  <a:shade val="30000"/>
                  <a:satMod val="115000"/>
                </a:srgbClr>
              </a:gs>
              <a:gs pos="50000">
                <a:srgbClr val="FFD13F">
                  <a:shade val="67500"/>
                  <a:satMod val="115000"/>
                </a:srgbClr>
              </a:gs>
              <a:gs pos="100000">
                <a:srgbClr val="FFD13F">
                  <a:shade val="100000"/>
                  <a:satMod val="115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6778868" y="2994893"/>
            <a:ext cx="5336137" cy="1467091"/>
          </a:xfrm>
          <a:prstGeom prst="roundRect">
            <a:avLst/>
          </a:prstGeom>
          <a:gradFill flip="none" rotWithShape="1">
            <a:gsLst>
              <a:gs pos="0">
                <a:srgbClr val="FFE79B">
                  <a:shade val="30000"/>
                  <a:satMod val="115000"/>
                </a:srgbClr>
              </a:gs>
              <a:gs pos="50000">
                <a:srgbClr val="FFE79B">
                  <a:shade val="67500"/>
                  <a:satMod val="115000"/>
                </a:srgbClr>
              </a:gs>
              <a:gs pos="100000">
                <a:srgbClr val="FFE79B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>
            <a:off x="6145823" y="1289242"/>
            <a:ext cx="5435782" cy="1467091"/>
          </a:xfrm>
          <a:prstGeom prst="roundRect">
            <a:avLst/>
          </a:prstGeom>
          <a:gradFill flip="none" rotWithShape="1">
            <a:gsLst>
              <a:gs pos="0">
                <a:srgbClr val="FFF1C5">
                  <a:shade val="30000"/>
                  <a:satMod val="115000"/>
                </a:srgbClr>
              </a:gs>
              <a:gs pos="50000">
                <a:srgbClr val="FFF1C5">
                  <a:shade val="67500"/>
                  <a:satMod val="115000"/>
                </a:srgbClr>
              </a:gs>
              <a:gs pos="100000">
                <a:srgbClr val="FFF1C5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860547" y="3250277"/>
            <a:ext cx="2879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b="1" dirty="0">
                <a:latin typeface="Calibri" pitchFamily="34" charset="0"/>
                <a:cs typeface="Calibri" pitchFamily="34" charset="0"/>
              </a:rPr>
              <a:t>Приоритет ще се дава на  кандидати подали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278944" y="1422622"/>
            <a:ext cx="5176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които се реализират в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райони в по-голяма близост до зони, в които е възникнала епизоотична обстановка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– населено място/община/административна област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042638" y="3263210"/>
            <a:ext cx="49236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които се реализират в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райони с по-висок риск от епизоотии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- според вида и броя на животинските единици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6931" y="4784444"/>
            <a:ext cx="62446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предложения, представени от земеделски стопани, чиито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животновъдни стопанства са пострадали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резултат на усложнена епизоотична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обстановка –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зависимост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 степента на загуба в животновъдното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стопанство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5336931" y="1688690"/>
            <a:ext cx="541502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</a:p>
        </p:txBody>
      </p:sp>
      <p:sp>
        <p:nvSpPr>
          <p:cNvPr id="22" name="Oval 21"/>
          <p:cNvSpPr/>
          <p:nvPr/>
        </p:nvSpPr>
        <p:spPr>
          <a:xfrm>
            <a:off x="5978769" y="3481110"/>
            <a:ext cx="533947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454263" y="5227302"/>
            <a:ext cx="591681" cy="415498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II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80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8431823" y="1932781"/>
            <a:ext cx="3761568" cy="3456904"/>
            <a:chOff x="6400006" y="1094581"/>
            <a:chExt cx="5793385" cy="5257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7" name="Rounded Rectangle 16"/>
            <p:cNvSpPr/>
            <p:nvPr/>
          </p:nvSpPr>
          <p:spPr>
            <a:xfrm>
              <a:off x="9676607" y="1094581"/>
              <a:ext cx="2513806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9295606" y="1627981"/>
              <a:ext cx="2894806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8914606" y="2161381"/>
              <a:ext cx="3278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8533606" y="2694781"/>
              <a:ext cx="3659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8152606" y="3228181"/>
              <a:ext cx="40407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847806" y="3761581"/>
              <a:ext cx="4345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7466806" y="4294981"/>
              <a:ext cx="4726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85806" y="4828381"/>
              <a:ext cx="51075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6781006" y="5361781"/>
              <a:ext cx="54123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6400006" y="5895181"/>
              <a:ext cx="5793385" cy="45720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5.2 „Инвестиции за възстановяване на потенциала на земеделските земи и на селскостопанския производствен потенциал, нарушени от природни бедствия, неблагоприятни климатични явления и катастрофични събития“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3994" y="1323181"/>
            <a:ext cx="11796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5.2 е насочен към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възстановяване на производствения потенциал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, нарушен от остро заразни заболявания по свинете, дребните преживни животни /овце и кози/ и птиците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994" y="2008981"/>
            <a:ext cx="842469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 процедурата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е до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левовата равностойност на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b="1" dirty="0" smtClean="0">
                <a:latin typeface="Calibri" pitchFamily="34" charset="0"/>
                <a:cs typeface="Calibri" pitchFamily="34" charset="0"/>
              </a:rPr>
              <a:t>8 млн. евро.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 кандидати 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Земеделски стопани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регистрирани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преди 1 януари 2018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г. 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извършващи животновъдна дейност преди тази дата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които са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засегнати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от силно заразна болест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това е довело до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унищожаване на най-малко 30%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 земеделският потенциал на стопанството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Дата на обявяване на приема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– май  2020 г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Минимален размер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проектите –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няма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Максимален размер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проектите -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1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максимален интензитет на помощта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100 %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i="1" dirty="0">
                <a:latin typeface="Calibri" pitchFamily="34" charset="0"/>
                <a:cs typeface="Calibri" pitchFamily="34" charset="0"/>
              </a:rPr>
              <a:t>Допустимите инвестиции трябва да бъдат насочени към възстановяване на производствения потенциал чрез закупуване на животни за разплод, както и за </a:t>
            </a:r>
            <a:r>
              <a:rPr lang="bg-BG" b="1" i="1" dirty="0" err="1">
                <a:latin typeface="Calibri" pitchFamily="34" charset="0"/>
                <a:cs typeface="Calibri" pitchFamily="34" charset="0"/>
              </a:rPr>
              <a:t>репопулация</a:t>
            </a:r>
            <a:r>
              <a:rPr lang="bg-BG" b="1" i="1" dirty="0">
                <a:latin typeface="Calibri" pitchFamily="34" charset="0"/>
                <a:cs typeface="Calibri" pitchFamily="34" charset="0"/>
              </a:rPr>
              <a:t> на засегнатите стопанства</a:t>
            </a:r>
            <a:r>
              <a:rPr lang="bg-BG" b="1" i="1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b="1" i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0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9223" y="3891628"/>
            <a:ext cx="1735989" cy="13966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094" y="1257375"/>
            <a:ext cx="1449906" cy="263425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039" y="5281238"/>
            <a:ext cx="1948962" cy="1568043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38553" y="366153"/>
            <a:ext cx="864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6.3 „Стартова помощ за развитието на малки стопанства“ (ТПП)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93995" y="1103792"/>
            <a:ext cx="101567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6.3 ще бъде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целеви прием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 фокус върху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развитието и укрепване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малки земеделски стопанства в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сектор 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„Животновъдство“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5315" y="1940952"/>
            <a:ext cx="905606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 процедурата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до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левовата равностойност на 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6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Допустими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кандидати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Земеделски стопанства  на физически лица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, еднолични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търговци, ЕООД,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 които над 50 % от икономическия размер на стопанството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измерен в СПО се сформира от следните животински единици  -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свине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овце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кози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птици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Икономическият размер на земеделското стопанство може да бъде доказан и преди момента на настъпване на природното бедствие или усложнена  епизоотична обстановка (само за посочените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животни),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случай, че земеделското стопанство е било пряко засегнато от съответното събитие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Важно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– </a:t>
            </a:r>
            <a:r>
              <a:rPr lang="en-US" dirty="0">
                <a:latin typeface="Calibri" pitchFamily="34" charset="0"/>
                <a:cs typeface="Calibri" pitchFamily="34" charset="0"/>
              </a:rPr>
              <a:t>За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 планирания прием през 2020 г. е  направена промяна в критериите за допустимост на кандидатите по подмярка 6.3 с цел облекчаване на земеделски стопани при кандидатстване, а именно - отпада изискването за доказване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на минимум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33% доход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от земеделска дейност към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момента на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кандидатстване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3063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9442938" y="1295767"/>
            <a:ext cx="2664070" cy="1693618"/>
            <a:chOff x="9043262" y="1295767"/>
            <a:chExt cx="3148738" cy="188336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43262" y="1295767"/>
              <a:ext cx="3148738" cy="1799126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9334442" y="2482653"/>
              <a:ext cx="2466465" cy="6964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1200" b="1" dirty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Дата на обявяване на приема </a:t>
              </a:r>
              <a:r>
                <a:rPr lang="bg-BG" sz="1200" b="1" dirty="0" smtClean="0">
                  <a:solidFill>
                    <a:srgbClr val="FF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– февруари  2020г.</a:t>
              </a:r>
              <a:endParaRPr lang="en-GB" sz="1200" b="1" dirty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0" name="Oval 19"/>
          <p:cNvSpPr/>
          <p:nvPr/>
        </p:nvSpPr>
        <p:spPr>
          <a:xfrm>
            <a:off x="9609992" y="4598377"/>
            <a:ext cx="2356338" cy="1389185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Максимален размер – 15 000 Евро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9609992" y="3314700"/>
            <a:ext cx="2356338" cy="1283677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b="1" dirty="0" smtClean="0">
                <a:solidFill>
                  <a:srgbClr val="FF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Минимален размер - НЯМА </a:t>
            </a:r>
            <a:endParaRPr lang="en-GB" b="1" dirty="0">
              <a:solidFill>
                <a:srgbClr val="FF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738553" y="366153"/>
            <a:ext cx="86428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6.3 „Стартова помощ за развитието на малки стопанства“ (ТПП)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1136811"/>
            <a:ext cx="9460697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Приоритет ще се дава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: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Кандидатите, които имат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регистрирани животновъдни обекти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дребни преживни животни, свине или птици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 с по-голям брой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животни към датата на подаване на проекта.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земеделски стопани, чиито животни са били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унищожени (убити)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следствие на заболяване от Африканска чума по свинете, Чума по дребните преживни животни и Инфлуенца (грип) по птиците.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земеделски стопани,  чиито животновъден обект/обекти към момента на подаване на проектното предложение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разположени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населено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място/община/административна област с установено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огнище на заболяване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от: Африканска чума по свинете, Чума по дребните преживни животни и Инфлуенца (грип) по птиците;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по- малък размер на СПО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земеделското стопанство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кандидати, чиито земеделски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стопанства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(</a:t>
            </a:r>
            <a:r>
              <a:rPr lang="ru-RU" dirty="0">
                <a:latin typeface="Calibri" pitchFamily="34" charset="0"/>
                <a:cs typeface="Calibri" pitchFamily="34" charset="0"/>
              </a:rPr>
              <a:t>животновъден обект/обекти и използваните земеделски площи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), са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изцяло са разположени в планински район</a:t>
            </a:r>
            <a:r>
              <a:rPr lang="bg-BG" dirty="0">
                <a:latin typeface="Calibri" pitchFamily="34" charset="0"/>
                <a:cs typeface="Calibri" pitchFamily="34" charset="0"/>
              </a:rPr>
              <a:t> съгласно Наредбата за определяне на критериите за необлагодетелстваните райони и териториалния им обхват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Проектни предложения на кандидати с 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образование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в областта на ветеринарната медицина и областта 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животновъдството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6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stsekov\Desktop\Презентация инфо кампания\PIC\Sun 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8208" y="1297012"/>
            <a:ext cx="1890072" cy="189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8601" y="4918229"/>
            <a:ext cx="11963399" cy="1939771"/>
            <a:chOff x="228601" y="1297619"/>
            <a:chExt cx="11963399" cy="1590675"/>
          </a:xfrm>
        </p:grpSpPr>
        <p:pic>
          <p:nvPicPr>
            <p:cNvPr id="19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9500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3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1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5" descr="http://stiker.bg/userfiles/productlargeimages/product_1198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1101" y="1297619"/>
              <a:ext cx="4762500" cy="1590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268495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0509" y="1376077"/>
            <a:ext cx="107683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•</a:t>
            </a:r>
            <a:r>
              <a:rPr lang="ru-RU" dirty="0">
                <a:latin typeface="Calibri" pitchFamily="34" charset="0"/>
                <a:cs typeface="Calibri" pitchFamily="34" charset="0"/>
              </a:rPr>
              <a:t>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10</a:t>
            </a:r>
            <a:r>
              <a:rPr lang="ru-RU" dirty="0">
                <a:latin typeface="Calibri" pitchFamily="34" charset="0"/>
                <a:cs typeface="Calibri" pitchFamily="34" charset="0"/>
              </a:rPr>
              <a:t> „Агроекология и климат“,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11</a:t>
            </a:r>
            <a:r>
              <a:rPr lang="ru-RU" dirty="0">
                <a:latin typeface="Calibri" pitchFamily="34" charset="0"/>
                <a:cs typeface="Calibri" pitchFamily="34" charset="0"/>
              </a:rPr>
              <a:t> „Биологично земеделие“,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12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„Плащания по „Натура 2000” и Рамковата директива за водите“,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13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„Плащания за райони, изправени пред природни или други специфични ограничения“ 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14 </a:t>
            </a:r>
            <a:r>
              <a:rPr lang="ru-RU" dirty="0">
                <a:latin typeface="Calibri" pitchFamily="34" charset="0"/>
                <a:cs typeface="Calibri" pitchFamily="34" charset="0"/>
              </a:rPr>
              <a:t>„Хуманно отношение към животните“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b="1" dirty="0">
                <a:latin typeface="Calibri" pitchFamily="34" charset="0"/>
                <a:cs typeface="Calibri" pitchFamily="34" charset="0"/>
              </a:rPr>
              <a:t>Прием на заявления:</a:t>
            </a:r>
          </a:p>
          <a:p>
            <a:endParaRPr lang="ru-RU" dirty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Приемът на заявления по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мерки 10, 11, 12 и 13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 определя по реда на Наредба № 5 от 2009 г. за условията и реда за подаване на заявления по схеми и мерки за директни 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плащания, </a:t>
            </a:r>
            <a:r>
              <a:rPr lang="ru-RU" dirty="0">
                <a:latin typeface="Calibri" pitchFamily="34" charset="0"/>
                <a:cs typeface="Calibri" pitchFamily="34" charset="0"/>
              </a:rPr>
              <a:t>ежегодно в периода между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01 март – 15 май</a:t>
            </a:r>
            <a:r>
              <a:rPr lang="ru-RU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•	Приемът на заявления по </a:t>
            </a:r>
            <a:r>
              <a:rPr lang="ru-RU" b="1" dirty="0">
                <a:latin typeface="Calibri" pitchFamily="34" charset="0"/>
                <a:cs typeface="Calibri" pitchFamily="34" charset="0"/>
              </a:rPr>
              <a:t>мярка 14 </a:t>
            </a:r>
            <a:r>
              <a:rPr lang="ru-RU" dirty="0">
                <a:latin typeface="Calibri" pitchFamily="34" charset="0"/>
                <a:cs typeface="Calibri" pitchFamily="34" charset="0"/>
              </a:rPr>
              <a:t>се определя по реда НАРЕДБА № 4 от 08.08.2017 г. за прилагане на мярка 14 „Хуманно отношение към животните" от Програмата за развитие на селските райони за периода 2014 - 2020 г.</a:t>
            </a:r>
          </a:p>
        </p:txBody>
      </p:sp>
    </p:spTree>
    <p:extLst>
      <p:ext uri="{BB962C8B-B14F-4D97-AF65-F5344CB8AC3E}">
        <p14:creationId xmlns:p14="http://schemas.microsoft.com/office/powerpoint/2010/main" val="3321882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3" y="871249"/>
            <a:ext cx="11522585" cy="5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760" y="836432"/>
            <a:ext cx="93273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Възможност за удължаване на ангажиментите </a:t>
            </a:r>
            <a:r>
              <a:rPr lang="bg-BG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 мярка 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10 „</a:t>
            </a:r>
            <a:r>
              <a:rPr lang="bg-BG" sz="22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Агроекология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и климат“ през </a:t>
            </a:r>
            <a:r>
              <a:rPr lang="bg-BG" sz="22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кампания </a:t>
            </a:r>
            <a:r>
              <a:rPr lang="bg-BG" sz="2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2020 за следните направления и дейности:</a:t>
            </a:r>
            <a:endParaRPr lang="en-GB" sz="2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8562" y="1706210"/>
            <a:ext cx="1034801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Възстановяване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и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поддържане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на постоянно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затревени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площи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висока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природна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стойност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(ВПС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Контрол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почвената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ерозия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–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дейност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„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Затревяване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междуредията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лозята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трайните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 насаждения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Традиционни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практики за сезонна паша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(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пасторализъм</a:t>
            </a:r>
            <a:r>
              <a:rPr lang="ru-RU" sz="2200" b="1" dirty="0" smtClean="0">
                <a:latin typeface="Calibri" pitchFamily="34" charset="0"/>
                <a:cs typeface="Calibri" pitchFamily="34" charset="0"/>
              </a:rPr>
              <a:t>);</a:t>
            </a:r>
            <a:endParaRPr lang="ru-RU" sz="2200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Опазване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застрашени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изчезване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местни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>
                <a:latin typeface="Calibri" pitchFamily="34" charset="0"/>
                <a:cs typeface="Calibri" pitchFamily="34" charset="0"/>
              </a:rPr>
              <a:t>породи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важни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селското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стопанство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;</a:t>
            </a:r>
            <a:endParaRPr lang="ru-RU" sz="2200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Опазване</a:t>
            </a:r>
            <a:r>
              <a:rPr lang="ru-RU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на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застрашени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изчезване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местни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b="1" dirty="0" err="1">
                <a:latin typeface="Calibri" pitchFamily="34" charset="0"/>
                <a:cs typeface="Calibri" pitchFamily="34" charset="0"/>
              </a:rPr>
              <a:t>сортове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важни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sz="2200" dirty="0" err="1">
                <a:latin typeface="Calibri" pitchFamily="34" charset="0"/>
                <a:cs typeface="Calibri" pitchFamily="34" charset="0"/>
              </a:rPr>
              <a:t>селското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sz="2200" dirty="0" err="1" smtClean="0">
                <a:latin typeface="Calibri" pitchFamily="34" charset="0"/>
                <a:cs typeface="Calibri" pitchFamily="34" charset="0"/>
              </a:rPr>
              <a:t>стопанство</a:t>
            </a:r>
            <a:r>
              <a:rPr lang="ru-RU" sz="2200" dirty="0">
                <a:latin typeface="Calibri" pitchFamily="34" charset="0"/>
                <a:cs typeface="Calibri" pitchFamily="34" charset="0"/>
              </a:rPr>
              <a:t>.</a:t>
            </a:r>
            <a:endParaRPr lang="en-GB" sz="2200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002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413" y="871249"/>
            <a:ext cx="11522585" cy="5986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9327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Промени в условията </a:t>
            </a: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мярка 11 „Биологично земеделие“ за кампания 2020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1193" y="1150719"/>
            <a:ext cx="1181025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Дава се възможност на кандидатите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да удължат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непосредствено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изтичащия им ангажимент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като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продължават изпълнението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му с първоначално одобрените площи и/или добавят нови биологично сертифицирани площи, без да поемат нов ангажимент,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не по-късно от 2022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година</a:t>
            </a:r>
            <a:r>
              <a:rPr lang="en-GB" dirty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Дава се възможност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земеделски стопани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които до момента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не са били участници по мярка 11 „Биологично земеделие“</a:t>
            </a:r>
            <a:r>
              <a:rPr lang="bg-BG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да поемат нови ангажименти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</a:t>
            </a:r>
            <a:r>
              <a:rPr lang="bg-BG" i="1" dirty="0">
                <a:latin typeface="Calibri" pitchFamily="34" charset="0"/>
                <a:cs typeface="Calibri" pitchFamily="34" charset="0"/>
              </a:rPr>
              <a:t>Няма да се допускат за участие в нови ангажименти площи, животни и пчелни семейства, за които земеделските стопани са изпълнявали ангажимент по мярка 11 „Биологично земеделие“ до момента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През 2020 г.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няма да се подпомагат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площи, животни и пчелни семейства, които са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в период на преход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За кампания 2020 г.</a:t>
            </a:r>
            <a:r>
              <a:rPr lang="bg-BG" dirty="0">
                <a:latin typeface="Calibri" pitchFamily="34" charset="0"/>
                <a:cs typeface="Calibri" pitchFamily="34" charset="0"/>
              </a:rPr>
              <a:t> бенефициентите, които удължават поетия си многогодишен ангажимент или поемат нов такъв ще получат компенсаторно плащане за постоянно затревени площи по направление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„Биологично растениевъдство</a:t>
            </a:r>
            <a:r>
              <a:rPr lang="bg-BG" dirty="0">
                <a:latin typeface="Calibri" pitchFamily="34" charset="0"/>
                <a:cs typeface="Calibri" pitchFamily="34" charset="0"/>
              </a:rPr>
              <a:t>“ при спазване на съотношението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минимум 1 ЖЕ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= 2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ха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., като животните следва да бъдат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биологично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сертифицирани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“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Постоянно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затревени площи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заявени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без животни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няма да се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подпомагат</a:t>
            </a:r>
            <a:r>
              <a:rPr lang="en-GB" b="1" dirty="0" smtClean="0">
                <a:latin typeface="Calibri" pitchFamily="34" charset="0"/>
                <a:cs typeface="Calibri" pitchFamily="34" charset="0"/>
              </a:rPr>
              <a:t>;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Площи/животни/пчелни семейства,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участващи в продължаващ ангажимент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или с които се поема нов ангажимент по подмярката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трябва да са с биологичен статут към 31 декември 2019 г.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Кандидати, които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удължават ангажимента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си или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поемат нов такъв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и заявяват култури от групите на полски култури, включително фуражни</a:t>
            </a:r>
            <a:r>
              <a:rPr lang="en-GB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ароматни и медицински могат да получат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100%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от размера на изчислената ставка 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първите 50 хектара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от стопанството. За площите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над 50 хектара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ще се предоставя подпомагане в размер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5%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от годишното плащане.</a:t>
            </a:r>
            <a:endParaRPr lang="en-GB" dirty="0" smtClean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382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tsekov\Desktop\Презентация инфо кампания\PIC\Суш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3636"/>
            <a:ext cx="11960225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115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Промени 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по отношение 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подмярка 13.2 „Компенсационни плащания за други райони, засегнати от значителни природни ограничения“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5" y="1808279"/>
            <a:ext cx="1014729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Wingdings" pitchFamily="2" charset="2"/>
              <a:buChar char="ü"/>
            </a:pPr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Определен е нов обхват на районите с природни ограничения, различни от планинските, подпомагани по подмярка 13.2</a:t>
            </a:r>
            <a:r>
              <a:rPr lang="bg-BG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:</a:t>
            </a:r>
          </a:p>
          <a:p>
            <a:pPr marL="285750" lvl="0" indent="-285750" algn="just">
              <a:buFont typeface="Wingdings" pitchFamily="2" charset="2"/>
              <a:buChar char="ü"/>
            </a:pP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През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2019 г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бе извършена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актуализация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териториалния обхват на районите с природни ограничения, различни от планинските в съответствие с чл. 32 от Регламент (ЕС) № 1305/2013, на база приложими за съответната държава биофизични критерии и допълнително прецизиране с цел изключване на райони, в които отчетените природните ограничения са преодолени;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В резултат на прецизирането в обхвата на подмярка 13.2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остават 340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землища,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които природните ограничения не са преодолени към момента 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категорията  на земята е между 6-та  и 10-та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Определеният нов обхват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ще бъде одобрен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Постановление на Министерския съвет за изменение и допълнение на Наредбата за определяне на критериите за необлагодетелстваните райони и териториалния им обхват;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285750" lvl="0" indent="-28575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За кандидати от райони, които вече не отговарят на условията за подпомагане съгласно новото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определение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в съответствие с член 32, параграф 3 от Регламента 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предвидена преходна помощ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кампания 2020 г. в размер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25 EUR</a:t>
            </a:r>
            <a:r>
              <a:rPr lang="bg-BG" dirty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61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:\Users\stsekov\Desktop\Презентация инфо кампания\PIC\Суша 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833636"/>
            <a:ext cx="11960225" cy="602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1"/>
            <a:ext cx="8670872" cy="791716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710509" y="93837"/>
            <a:ext cx="37340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g-BG" sz="28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Компенсаторни мерки</a:t>
            </a:r>
            <a:endParaRPr lang="en-GB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9413" y="821942"/>
            <a:ext cx="115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Нови моменти и възможности по отношение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мярка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13  „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Плащания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за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райони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с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природни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или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други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специфични</a:t>
            </a:r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 ограничения“ от ПРСР 2014 - 2020 г.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3995" y="1808279"/>
            <a:ext cx="1014729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>
                <a:latin typeface="Calibri" pitchFamily="34" charset="0"/>
                <a:cs typeface="Calibri" pitchFamily="34" charset="0"/>
              </a:rPr>
              <a:t>МЗХГ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взе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решение да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възползва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разпоредбите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чл. 32, ал. 4 от Регламент 1305/2013 г.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като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разработи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приложи нова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13.3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райони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други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специфични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ограничения, с цел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компенсиране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ЗС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отпадащите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новия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обхват землища по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13.2; 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>
                <a:latin typeface="Calibri" pitchFamily="34" charset="0"/>
                <a:cs typeface="Calibri" pitchFamily="34" charset="0"/>
              </a:rPr>
              <a:t>През</a:t>
            </a:r>
            <a:r>
              <a:rPr lang="ru-RU" dirty="0">
                <a:latin typeface="Calibri" pitchFamily="34" charset="0"/>
                <a:cs typeface="Calibri" pitchFamily="34" charset="0"/>
              </a:rPr>
              <a:t> 2019 г.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започна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комуникацията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ЕК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Съвместния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изследователски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център</a:t>
            </a:r>
            <a:r>
              <a:rPr lang="ru-RU" dirty="0">
                <a:latin typeface="Calibri" pitchFamily="34" charset="0"/>
                <a:cs typeface="Calibri" pitchFamily="34" charset="0"/>
              </a:rPr>
              <a:t> (JRC)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във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връзка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използваните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научните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институти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критерии,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прагови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стойности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комбинации от критерии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определяне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обхвата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13.3.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Преговорният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процес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продължава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към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настоящия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момент;</a:t>
            </a:r>
          </a:p>
          <a:p>
            <a:pPr marL="285750" lvl="0" indent="-285750" algn="just">
              <a:spcAft>
                <a:spcPts val="1200"/>
              </a:spcAft>
              <a:buFont typeface="Arial" pitchFamily="34" charset="0"/>
              <a:buChar char="•"/>
            </a:pPr>
            <a:r>
              <a:rPr lang="ru-RU" dirty="0" err="1">
                <a:latin typeface="Calibri" pitchFamily="34" charset="0"/>
                <a:cs typeface="Calibri" pitchFamily="34" charset="0"/>
              </a:rPr>
              <a:t>България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изпрати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позиция до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Хърватското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председателство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Съвета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ЕС,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която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поиска 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периодът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предоставяне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помощ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кандидати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отпадналите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от обхвата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подмярка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13.2 землища да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бъде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удължен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и след 2020 г., с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продължителността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преходния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период,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съгласно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регламента за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определяне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на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преходни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разпоредби</a:t>
            </a:r>
            <a:r>
              <a:rPr lang="ru-RU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/>
          </a:p>
        </p:txBody>
      </p:sp>
      <p:sp>
        <p:nvSpPr>
          <p:cNvPr id="17" name="AutoShape 4" descr="https://magazine.befit.bg/wp-content/uploads/2012/09/bio-certificats.jpg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 smtClean="0"/>
              <a:t>Благодаря за вниманието!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bg-BG" b="1" dirty="0"/>
              <a:t>Дирекция „Развитие на селските райони</a:t>
            </a:r>
            <a:r>
              <a:rPr lang="bg-BG" b="1" dirty="0" smtClean="0"/>
              <a:t>“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 rot="16200000">
            <a:off x="-3128564" y="3087598"/>
            <a:ext cx="6858000" cy="682804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98103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 rot="16200000">
            <a:off x="-3320085" y="3279120"/>
            <a:ext cx="6858000" cy="299760"/>
          </a:xfrm>
          <a:prstGeom prst="wedgeRectCallout">
            <a:avLst>
              <a:gd name="adj1" fmla="val -21098"/>
              <a:gd name="adj2" fmla="val 111138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8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9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0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11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74547" y="577"/>
            <a:ext cx="7621522" cy="1160585"/>
            <a:chOff x="555385" y="577"/>
            <a:chExt cx="7621522" cy="1160585"/>
          </a:xfrm>
        </p:grpSpPr>
        <p:sp>
          <p:nvSpPr>
            <p:cNvPr id="14" name="Rectangle 13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Област Сливен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980390" y="1466491"/>
            <a:ext cx="8310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rPr>
              <a:t>ПОДПОМАГАНЕ В ЗЕМЕДЕЛИЕТО - ОБЩО ПО ИНСТРУМЕНТИ И МЕРКИ</a:t>
            </a:r>
            <a:endParaRPr lang="en-GB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231335"/>
              </p:ext>
            </p:extLst>
          </p:nvPr>
        </p:nvGraphicFramePr>
        <p:xfrm>
          <a:off x="1086927" y="2133601"/>
          <a:ext cx="9989390" cy="3886198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2451940"/>
                <a:gridCol w="1491240"/>
                <a:gridCol w="1586832"/>
                <a:gridCol w="1591610"/>
                <a:gridCol w="1433884"/>
                <a:gridCol w="1433884"/>
              </a:tblGrid>
              <a:tr h="25494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Години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ПРОГРАМА ЗА РАЗВИТИЕ НА СЕЛСКИТЕ РАЙОНИ****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2067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ОБЩО ПЛАЩАНИЯ 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В ТОВА ЧИСЛО: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0653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Плащания с характер на директни плащания***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Плащания по останалите мерки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43409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 dirty="0">
                          <a:effectLst/>
                        </a:rPr>
                        <a:t>Брой </a:t>
                      </a:r>
                      <a:r>
                        <a:rPr lang="bg-BG" sz="1000" b="1" u="none" strike="noStrike" dirty="0" smtClean="0">
                          <a:effectLst/>
                        </a:rPr>
                        <a:t>бенефициенти</a:t>
                      </a:r>
                      <a:endParaRPr lang="bg-BG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Изплатена сума</a:t>
                      </a:r>
                      <a:br>
                        <a:rPr lang="bg-BG" sz="1000" b="1" u="none" strike="noStrike">
                          <a:effectLst/>
                        </a:rPr>
                      </a:br>
                      <a:r>
                        <a:rPr lang="bg-BG" sz="1000" b="1" u="none" strike="noStrike">
                          <a:effectLst/>
                        </a:rPr>
                        <a:t>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Брой </a:t>
                      </a:r>
                      <a:r>
                        <a:rPr lang="bg-BG" sz="1000" b="1" u="none" strike="noStrike" smtClean="0">
                          <a:effectLst/>
                        </a:rPr>
                        <a:t>бенефициенти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bg-BG" sz="1000" b="1" u="none" strike="noStrike">
                          <a:effectLst/>
                        </a:rPr>
                        <a:t>Изплатена сума</a:t>
                      </a:r>
                      <a:br>
                        <a:rPr lang="bg-BG" sz="1000" b="1" u="none" strike="noStrike">
                          <a:effectLst/>
                        </a:rPr>
                      </a:br>
                      <a:r>
                        <a:rPr lang="bg-BG" sz="1000" b="1" u="none" strike="noStrike">
                          <a:effectLst/>
                        </a:rPr>
                        <a:t>(лв.)</a:t>
                      </a:r>
                      <a:endParaRPr lang="bg-BG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19 028 346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2 846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12 584 417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480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6 443 930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28 666 628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2 721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13 679 766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376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14 986 861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16 176 223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2 879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11 213 938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370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4 962 285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16 119 145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4 816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11 801 682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203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4 317 463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16 459 754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3 103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7 114 031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150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9 345 722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27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>
                          <a:effectLst/>
                        </a:rPr>
                        <a:t>2019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18 868 830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2 036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8 491 404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106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10 377 426 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09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ОБЩО ЗА ОБЛАСТ СЛИВЕН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(2014-2019 Г.)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115 318 925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64 885 237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50 433 688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ОБЩО ЗА СТРАНАТА</a:t>
                      </a:r>
                      <a:br>
                        <a:rPr lang="ru-RU" sz="1000" b="1" u="none" strike="noStrike">
                          <a:effectLst/>
                        </a:rPr>
                      </a:br>
                      <a:r>
                        <a:rPr lang="ru-RU" sz="1000" b="1" u="none" strike="noStrike">
                          <a:effectLst/>
                        </a:rPr>
                        <a:t>(2014-2019 Г.)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4 587 194 488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1 796 156 687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2 791 037 801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2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>
                          <a:effectLst/>
                        </a:rPr>
                        <a:t>ОТНОСИТЕЛЕН ДЯЛ НА ОБЛАСТ СЛИВЕН</a:t>
                      </a:r>
                      <a:endParaRPr lang="ru-RU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2,51%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3,61%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>
                          <a:effectLst/>
                        </a:rPr>
                        <a:t> </a:t>
                      </a:r>
                      <a:endParaRPr lang="en-GB" sz="1000" b="1" i="1" u="none" strike="noStrike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GB" sz="1000" b="1" u="none" strike="noStrike" dirty="0">
                          <a:effectLst/>
                        </a:rPr>
                        <a:t>1,81%</a:t>
                      </a:r>
                      <a:endParaRPr lang="en-GB" sz="1000" b="1" i="1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6890" marR="6890" marT="689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5092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19646" y="2751992"/>
            <a:ext cx="4471559" cy="4116213"/>
            <a:chOff x="7466806" y="3075781"/>
            <a:chExt cx="4724400" cy="40386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3" name="Rectangle 12"/>
            <p:cNvSpPr/>
            <p:nvPr/>
          </p:nvSpPr>
          <p:spPr>
            <a:xfrm>
              <a:off x="117340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00606" y="3151981"/>
              <a:ext cx="4572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667206" y="3304381"/>
              <a:ext cx="457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1338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600406" y="3151981"/>
              <a:ext cx="457200" cy="39624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9067006" y="3456781"/>
              <a:ext cx="457200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8533606" y="3304381"/>
              <a:ext cx="457200" cy="381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000206" y="3456781"/>
              <a:ext cx="457200" cy="3657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466806" y="3075781"/>
              <a:ext cx="457200" cy="40386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14587" y="1785394"/>
            <a:ext cx="1167661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Целеви </a:t>
            </a:r>
            <a:r>
              <a:rPr lang="bg-BG" b="1" dirty="0"/>
              <a:t>прием за земеделски стопани в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сектор „</a:t>
            </a:r>
            <a:r>
              <a:rPr lang="bg-BG" b="1" dirty="0" smtClean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Животновъдство“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Дата </a:t>
            </a:r>
            <a:r>
              <a:rPr lang="bg-BG" b="1" dirty="0"/>
              <a:t>на обявяване</a:t>
            </a:r>
            <a:r>
              <a:rPr lang="bg-BG" dirty="0"/>
              <a:t> на приема – Март 2020 </a:t>
            </a:r>
            <a:r>
              <a:rPr lang="bg-BG" dirty="0" smtClean="0"/>
              <a:t>г;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dirty="0"/>
              <a:t>Общ </a:t>
            </a:r>
            <a:r>
              <a:rPr lang="ru-RU" b="1" dirty="0"/>
              <a:t>размер на БФП</a:t>
            </a:r>
            <a:r>
              <a:rPr lang="ru-RU" dirty="0"/>
              <a:t>  по </a:t>
            </a:r>
            <a:r>
              <a:rPr lang="ru-RU" dirty="0" smtClean="0"/>
              <a:t>процедурата:</a:t>
            </a:r>
          </a:p>
          <a:p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около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30млн. евро след преразпределяне на финансови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средства</a:t>
            </a:r>
          </a:p>
          <a:p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  <a:r>
              <a:rPr lang="ru-RU" sz="1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отделните мерки по </a:t>
            </a:r>
            <a:r>
              <a:rPr lang="ru-RU" sz="1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ПРСР</a:t>
            </a:r>
          </a:p>
          <a:p>
            <a:endParaRPr lang="bg-BG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Минимален</a:t>
            </a:r>
            <a:r>
              <a:rPr lang="bg-BG" dirty="0" smtClean="0"/>
              <a:t> </a:t>
            </a:r>
            <a:r>
              <a:rPr lang="bg-BG" dirty="0"/>
              <a:t>размер на проектите – 15 000 </a:t>
            </a:r>
            <a:r>
              <a:rPr lang="bg-BG" dirty="0" smtClean="0"/>
              <a:t>евро;</a:t>
            </a:r>
          </a:p>
          <a:p>
            <a:pPr marL="342900" indent="-342900">
              <a:buFont typeface="Wingdings" pitchFamily="2" charset="2"/>
              <a:buChar char="q"/>
            </a:pPr>
            <a:endParaRPr lang="bg-BG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/>
              <a:t>Максимален</a:t>
            </a:r>
            <a:r>
              <a:rPr lang="bg-BG" dirty="0" smtClean="0"/>
              <a:t> </a:t>
            </a:r>
            <a:r>
              <a:rPr lang="bg-BG" dirty="0"/>
              <a:t>размер на проектите  - 500 000 </a:t>
            </a:r>
            <a:r>
              <a:rPr lang="bg-BG" dirty="0" smtClean="0"/>
              <a:t>евро.</a:t>
            </a:r>
          </a:p>
          <a:p>
            <a:pPr marL="342900" indent="-342900">
              <a:buFont typeface="Wingdings" pitchFamily="2" charset="2"/>
              <a:buChar char="q"/>
            </a:pPr>
            <a:endParaRPr lang="en-GB" dirty="0" smtClean="0"/>
          </a:p>
          <a:p>
            <a:pPr marL="342900" indent="-342900">
              <a:buFont typeface="Wingdings" pitchFamily="2" charset="2"/>
              <a:buChar char="q"/>
            </a:pPr>
            <a:r>
              <a:rPr lang="ru-RU" b="1" dirty="0" smtClean="0"/>
              <a:t>Максимален</a:t>
            </a:r>
            <a:r>
              <a:rPr lang="ru-RU" dirty="0" smtClean="0"/>
              <a:t> </a:t>
            </a:r>
            <a:r>
              <a:rPr lang="ru-RU" dirty="0"/>
              <a:t>интензитет на помощта </a:t>
            </a:r>
            <a:r>
              <a:rPr lang="ru-RU" dirty="0" smtClean="0"/>
              <a:t>50 %;</a:t>
            </a:r>
          </a:p>
          <a:p>
            <a:endParaRPr lang="bg-BG" dirty="0" smtClean="0"/>
          </a:p>
          <a:p>
            <a:pPr marL="342900" indent="-342900">
              <a:buFont typeface="Wingdings" pitchFamily="2" charset="2"/>
              <a:buChar char="ü"/>
            </a:pPr>
            <a:r>
              <a:rPr lang="bg-BG" i="1" dirty="0" smtClean="0"/>
              <a:t>Подпомагат </a:t>
            </a:r>
            <a:r>
              <a:rPr lang="bg-BG" i="1" dirty="0"/>
              <a:t>се проекти, които водят до подобряване </a:t>
            </a:r>
            <a:endParaRPr lang="bg-BG" i="1" dirty="0" smtClean="0"/>
          </a:p>
          <a:p>
            <a:r>
              <a:rPr lang="bg-BG" i="1" dirty="0" smtClean="0"/>
              <a:t>на </a:t>
            </a:r>
            <a:r>
              <a:rPr lang="bg-BG" i="1" dirty="0"/>
              <a:t>цялостната дейност на земеделското стопанство </a:t>
            </a:r>
            <a:endParaRPr lang="bg-BG" i="1" dirty="0" smtClean="0"/>
          </a:p>
          <a:p>
            <a:r>
              <a:rPr lang="bg-BG" i="1" dirty="0" smtClean="0"/>
              <a:t>в сектор „Животновъдство“.</a:t>
            </a:r>
            <a:endParaRPr lang="en-GB" i="1" dirty="0"/>
          </a:p>
        </p:txBody>
      </p:sp>
      <p:grpSp>
        <p:nvGrpSpPr>
          <p:cNvPr id="24" name="Group 23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22" name="Rectangle 2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Подмярка 4.1 „Инвестиции в земеделски стопанства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2" name="Group 11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13" name="Rectangle 12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87265" y="380814"/>
              <a:ext cx="737952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Подмярка 4.1 „Инвестиции в земеделски стопанства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</a:endParaRPr>
            </a:p>
          </p:txBody>
        </p:sp>
      </p:grpSp>
      <p:sp>
        <p:nvSpPr>
          <p:cNvPr id="18" name="Title 1"/>
          <p:cNvSpPr txBox="1">
            <a:spLocks/>
          </p:cNvSpPr>
          <p:nvPr/>
        </p:nvSpPr>
        <p:spPr>
          <a:xfrm>
            <a:off x="555385" y="1257874"/>
            <a:ext cx="11635027" cy="695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ea typeface="+mn-ea"/>
                <a:cs typeface="Calibri" pitchFamily="34" charset="0"/>
              </a:rPr>
              <a:t>Ще се подпомагат Земеделски стопани от сектор „Животновъдство“ като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приоритетни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ea typeface="+mn-ea"/>
                <a:cs typeface="Calibri" pitchFamily="34" charset="0"/>
              </a:rPr>
              <a:t>ще бъдат проекти на кандидати които:</a:t>
            </a:r>
            <a:endParaRPr lang="en-GB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254977" y="1965021"/>
            <a:ext cx="11939893" cy="428631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    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Икономическият размер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земеделското им стопанство, измерен в СПО, към датата на подаване на проектното предложение е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 38 00</a:t>
            </a:r>
            <a:r>
              <a:rPr lang="en-GB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евро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 са получавали подпомагане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по подмярка 4.1 „Инвестиции в земеделски стопанства;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Животните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животновъдния обект на кандидата, който е включен в инвестиционния проект, са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сертифицирани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производство на биологични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селскостопански продукти;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Са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земеделски стопани до 40 години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включително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Инвестициите ще се изпълняват на територията на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Северозападен район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страната или в </a:t>
            </a: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необлагодетелствани райони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 природни и други ограничения съгласно наредбата за определяне на критериите за необлагодетелстваните райони и териториалния им обхват;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Инвестициите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ще се реализират в райони в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по-голяма близост до зони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в които е възникнало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огнище на заразна болест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- населено място/община/административна област,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след 01.01.2014 година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за съответния вид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животни</a:t>
            </a:r>
          </a:p>
          <a:p>
            <a:pPr algn="just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Ще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заложат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най-малко 50 %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от допустимите инвестиционни разходи по проекта 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инвестиции за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подобряване на биосигурността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в рамките на животновъдния обект/и</a:t>
            </a:r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•	Представят проекти на </a:t>
            </a:r>
            <a:r>
              <a:rPr lang="ru-RU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признати групи/организации </a:t>
            </a:r>
            <a:r>
              <a:rPr lang="ru-RU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производители</a:t>
            </a:r>
            <a:endParaRPr lang="ru-RU" sz="16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7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833181" y="1556534"/>
            <a:ext cx="3289800" cy="3892800"/>
            <a:chOff x="8298406" y="2085181"/>
            <a:chExt cx="3289800" cy="3892800"/>
          </a:xfr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grpSpPr>
        <p:sp>
          <p:nvSpPr>
            <p:cNvPr id="16" name="Hexagon 15"/>
            <p:cNvSpPr/>
            <p:nvPr/>
          </p:nvSpPr>
          <p:spPr>
            <a:xfrm>
              <a:off x="11048206" y="2085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Hexagon 16"/>
            <p:cNvSpPr/>
            <p:nvPr/>
          </p:nvSpPr>
          <p:spPr>
            <a:xfrm>
              <a:off x="11048206" y="2688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Hexagon 17"/>
            <p:cNvSpPr/>
            <p:nvPr/>
          </p:nvSpPr>
          <p:spPr>
            <a:xfrm>
              <a:off x="11048206" y="3297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Hexagon 18"/>
            <p:cNvSpPr/>
            <p:nvPr/>
          </p:nvSpPr>
          <p:spPr>
            <a:xfrm>
              <a:off x="110482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Hexagon 19"/>
            <p:cNvSpPr/>
            <p:nvPr/>
          </p:nvSpPr>
          <p:spPr>
            <a:xfrm>
              <a:off x="110482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Hexagon 20"/>
            <p:cNvSpPr/>
            <p:nvPr/>
          </p:nvSpPr>
          <p:spPr>
            <a:xfrm>
              <a:off x="11048206" y="5126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Hexagon 21"/>
            <p:cNvSpPr/>
            <p:nvPr/>
          </p:nvSpPr>
          <p:spPr>
            <a:xfrm>
              <a:off x="10584406" y="2992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Hexagon 22"/>
            <p:cNvSpPr/>
            <p:nvPr/>
          </p:nvSpPr>
          <p:spPr>
            <a:xfrm>
              <a:off x="10584406" y="3602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Hexagon 23"/>
            <p:cNvSpPr/>
            <p:nvPr/>
          </p:nvSpPr>
          <p:spPr>
            <a:xfrm>
              <a:off x="10584406" y="4212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Hexagon 24"/>
            <p:cNvSpPr/>
            <p:nvPr/>
          </p:nvSpPr>
          <p:spPr>
            <a:xfrm>
              <a:off x="10584406" y="4821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Hexagon 25"/>
            <p:cNvSpPr/>
            <p:nvPr/>
          </p:nvSpPr>
          <p:spPr>
            <a:xfrm>
              <a:off x="10584406" y="5431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Hexagon 26"/>
            <p:cNvSpPr/>
            <p:nvPr/>
          </p:nvSpPr>
          <p:spPr>
            <a:xfrm>
              <a:off x="10127206" y="3297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Hexagon 27"/>
            <p:cNvSpPr/>
            <p:nvPr/>
          </p:nvSpPr>
          <p:spPr>
            <a:xfrm>
              <a:off x="101272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Hexagon 28"/>
            <p:cNvSpPr/>
            <p:nvPr/>
          </p:nvSpPr>
          <p:spPr>
            <a:xfrm>
              <a:off x="101272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Hexagon 29"/>
            <p:cNvSpPr/>
            <p:nvPr/>
          </p:nvSpPr>
          <p:spPr>
            <a:xfrm>
              <a:off x="10127206" y="5126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Hexagon 30"/>
            <p:cNvSpPr/>
            <p:nvPr/>
          </p:nvSpPr>
          <p:spPr>
            <a:xfrm>
              <a:off x="9670006" y="2999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Hexagon 31"/>
            <p:cNvSpPr/>
            <p:nvPr/>
          </p:nvSpPr>
          <p:spPr>
            <a:xfrm>
              <a:off x="9670006" y="3609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Hexagon 32"/>
            <p:cNvSpPr/>
            <p:nvPr/>
          </p:nvSpPr>
          <p:spPr>
            <a:xfrm>
              <a:off x="9670006" y="4218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Hexagon 33"/>
            <p:cNvSpPr/>
            <p:nvPr/>
          </p:nvSpPr>
          <p:spPr>
            <a:xfrm>
              <a:off x="9670006" y="4828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Hexagon 34"/>
            <p:cNvSpPr/>
            <p:nvPr/>
          </p:nvSpPr>
          <p:spPr>
            <a:xfrm>
              <a:off x="9670006" y="5437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Hexagon 35"/>
            <p:cNvSpPr/>
            <p:nvPr/>
          </p:nvSpPr>
          <p:spPr>
            <a:xfrm>
              <a:off x="9212806" y="3304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Hexagon 36"/>
            <p:cNvSpPr/>
            <p:nvPr/>
          </p:nvSpPr>
          <p:spPr>
            <a:xfrm>
              <a:off x="9212806" y="3913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Hexagon 37"/>
            <p:cNvSpPr/>
            <p:nvPr/>
          </p:nvSpPr>
          <p:spPr>
            <a:xfrm>
              <a:off x="9212806" y="4523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Hexagon 38"/>
            <p:cNvSpPr/>
            <p:nvPr/>
          </p:nvSpPr>
          <p:spPr>
            <a:xfrm>
              <a:off x="9212806" y="5133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Hexagon 39"/>
            <p:cNvSpPr/>
            <p:nvPr/>
          </p:nvSpPr>
          <p:spPr>
            <a:xfrm>
              <a:off x="10127206" y="2694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1" name="Hexagon 40"/>
            <p:cNvSpPr/>
            <p:nvPr/>
          </p:nvSpPr>
          <p:spPr>
            <a:xfrm>
              <a:off x="10584406" y="2389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Hexagon 41"/>
            <p:cNvSpPr/>
            <p:nvPr/>
          </p:nvSpPr>
          <p:spPr>
            <a:xfrm>
              <a:off x="8755606" y="36091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Hexagon 42"/>
            <p:cNvSpPr/>
            <p:nvPr/>
          </p:nvSpPr>
          <p:spPr>
            <a:xfrm>
              <a:off x="8755606" y="42187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Hexagon 43"/>
            <p:cNvSpPr/>
            <p:nvPr/>
          </p:nvSpPr>
          <p:spPr>
            <a:xfrm>
              <a:off x="8755606" y="4828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Hexagon 44"/>
            <p:cNvSpPr/>
            <p:nvPr/>
          </p:nvSpPr>
          <p:spPr>
            <a:xfrm>
              <a:off x="8298406" y="3907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Hexagon 45"/>
            <p:cNvSpPr/>
            <p:nvPr/>
          </p:nvSpPr>
          <p:spPr>
            <a:xfrm>
              <a:off x="8298406" y="45169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Hexagon 46"/>
            <p:cNvSpPr/>
            <p:nvPr/>
          </p:nvSpPr>
          <p:spPr>
            <a:xfrm>
              <a:off x="8298406" y="33043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Hexagon 47"/>
            <p:cNvSpPr/>
            <p:nvPr/>
          </p:nvSpPr>
          <p:spPr>
            <a:xfrm>
              <a:off x="8755606" y="2999581"/>
              <a:ext cx="540000" cy="540000"/>
            </a:xfrm>
            <a:prstGeom prst="hexag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555385" y="577"/>
            <a:ext cx="7621522" cy="1160585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248934"/>
              <a:ext cx="737952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Calibri" pitchFamily="34" charset="0"/>
                  <a:cs typeface="Calibri" pitchFamily="34" charset="0"/>
                </a:rPr>
                <a:t>Подмярка 4.1.2 "Инвестиции в земеделски стопанства по Тематична подпрограма за развитие на малки стопанства"</a:t>
              </a:r>
            </a:p>
          </p:txBody>
        </p:sp>
      </p:grpSp>
      <p:sp>
        <p:nvSpPr>
          <p:cNvPr id="14" name="Content Placeholder 2"/>
          <p:cNvSpPr txBox="1">
            <a:spLocks/>
          </p:cNvSpPr>
          <p:nvPr/>
        </p:nvSpPr>
        <p:spPr>
          <a:xfrm>
            <a:off x="228601" y="1185783"/>
            <a:ext cx="9618784" cy="5188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Общ размер на БФП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по процедурата е определена до левовата равностойност на 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5 000 000 евро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  <a:endParaRPr lang="en-GB" sz="2000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Допустими кандидати -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Земеделски стопани, които имат икономически размер на стопанството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 6 000 до 7 999 евро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измерен в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СПО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Дата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на 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обявяване на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приема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 Април 2020 г;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Минимален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размер на проектите – 1 250 евро;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q"/>
            </a:pPr>
            <a:r>
              <a:rPr lang="en-GB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Максимален</a:t>
            </a:r>
            <a:r>
              <a:rPr lang="ru-RU" sz="2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размер на проектите  - 25 000 евро.</a:t>
            </a:r>
          </a:p>
          <a:p>
            <a:pPr>
              <a:lnSpc>
                <a:spcPct val="120000"/>
              </a:lnSpc>
              <a:buClrTx/>
              <a:buFont typeface="Wingdings" pitchFamily="2" charset="2"/>
              <a:buChar char="ü"/>
            </a:pPr>
            <a:r>
              <a:rPr lang="en-GB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</a:t>
            </a:r>
            <a:r>
              <a:rPr lang="ru-RU" sz="20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Важно</a:t>
            </a:r>
            <a:r>
              <a:rPr lang="ru-RU" sz="2000" i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– За  планирания прием през 2020 г. е  направена промяна в критериите за допустимост на кандидатите по подмярка 4.1.2 с цел осигуряването на възможност за подпомагане на по – голям брой малки земеделски стопани, а именно - </a:t>
            </a:r>
            <a:r>
              <a:rPr lang="ru-RU" sz="2000" b="1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отпада изискването за доказване на минимум 33 % доход от земеделска дейност</a:t>
            </a:r>
            <a:r>
              <a:rPr lang="ru-RU" sz="2000" i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към момента кандидатстване.</a:t>
            </a:r>
            <a:endParaRPr lang="ru-RU" sz="2000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520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856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325315" y="1323181"/>
            <a:ext cx="118650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Приемът по подмярка 5.1 е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насочен към превенция и ограничаване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на възможностите за разпространението на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епизоотии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и масови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заразни болести </a:t>
            </a:r>
            <a:r>
              <a:rPr lang="bg-BG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по селскостопанските животните, както и превенция от опасни метеорологични явления </a:t>
            </a:r>
            <a:r>
              <a:rPr lang="bg-BG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– </a:t>
            </a:r>
            <a:r>
              <a:rPr lang="bg-BG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градушки</a:t>
            </a:r>
            <a:r>
              <a:rPr lang="en-GB" sz="20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rPr>
              <a:t>.</a:t>
            </a:r>
            <a:endParaRPr lang="en-GB" sz="20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83134" y="2384125"/>
            <a:ext cx="11734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b="1" dirty="0">
                <a:latin typeface="Calibri" pitchFamily="34" charset="0"/>
                <a:cs typeface="Calibri" pitchFamily="34" charset="0"/>
              </a:rPr>
              <a:t>Общ размер на БФП  по процедурата</a:t>
            </a:r>
            <a:r>
              <a:rPr lang="bg-BG" dirty="0">
                <a:latin typeface="Calibri" pitchFamily="34" charset="0"/>
                <a:cs typeface="Calibri" pitchFamily="34" charset="0"/>
              </a:rPr>
              <a:t>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е до левовата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равностойност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23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млн. евро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endParaRPr lang="bg-BG" dirty="0" smtClean="0">
              <a:latin typeface="Calibri" pitchFamily="34" charset="0"/>
              <a:cs typeface="Calibri" pitchFamily="34" charset="0"/>
            </a:endParaRPr>
          </a:p>
          <a:p>
            <a:r>
              <a:rPr lang="ru-RU" dirty="0">
                <a:latin typeface="Calibri" pitchFamily="34" charset="0"/>
                <a:cs typeface="Calibri" pitchFamily="34" charset="0"/>
              </a:rPr>
              <a:t>По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мярката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ще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подпомагат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дейности, които се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отнасят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за епизоотии,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възникнали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след 1 януари 2018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b="1" u="sng" dirty="0" smtClean="0">
                <a:latin typeface="Calibri" pitchFamily="34" charset="0"/>
                <a:cs typeface="Calibri" pitchFamily="34" charset="0"/>
              </a:rPr>
              <a:t>Допустими кандидати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Публични органи: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Българска агенция по безопасност на храните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(БАБХ)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Изпълнителна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агенция борба с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градушките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(ИАБГ)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;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Националният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диагностичен научноизследователски ветеринарномедицински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институт;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Частни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субекти:</a:t>
            </a:r>
          </a:p>
          <a:p>
            <a:pPr marL="897404" lvl="1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Регистрирани Земеделски стопани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извършвали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земеделска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дейност</a:t>
            </a:r>
            <a:r>
              <a:rPr lang="ru-RU" dirty="0">
                <a:latin typeface="Calibri" pitchFamily="34" charset="0"/>
                <a:cs typeface="Calibri" pitchFamily="34" charset="0"/>
              </a:rPr>
              <a:t> </a:t>
            </a:r>
            <a:r>
              <a:rPr lang="ru-RU" dirty="0" err="1">
                <a:latin typeface="Calibri" pitchFamily="34" charset="0"/>
                <a:cs typeface="Calibri" pitchFamily="34" charset="0"/>
              </a:rPr>
              <a:t>преди</a:t>
            </a:r>
            <a:r>
              <a:rPr lang="ru-RU" dirty="0">
                <a:latin typeface="Calibri" pitchFamily="34" charset="0"/>
                <a:cs typeface="Calibri" pitchFamily="34" charset="0"/>
              </a:rPr>
              <a:t> 01.01.2018 г</a:t>
            </a:r>
            <a:r>
              <a:rPr lang="ru-RU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endParaRPr lang="bg-BG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 smtClean="0">
                <a:latin typeface="Calibri" pitchFamily="34" charset="0"/>
                <a:cs typeface="Calibri" pitchFamily="34" charset="0"/>
              </a:rPr>
              <a:t>Дата на обявяване на приема – февруари  2020 г.</a:t>
            </a:r>
            <a:endParaRPr lang="en-GB" b="1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9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sz="2000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sz="2000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94846" y="1635311"/>
            <a:ext cx="116578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Минимален размер </a:t>
            </a:r>
            <a:r>
              <a:rPr lang="bg-BG" dirty="0"/>
              <a:t>на проектите – </a:t>
            </a:r>
            <a:r>
              <a:rPr lang="bg-BG" b="1" dirty="0" smtClean="0"/>
              <a:t>няма.</a:t>
            </a:r>
            <a:endParaRPr lang="en-GB" b="1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Максимален размер </a:t>
            </a:r>
            <a:r>
              <a:rPr lang="bg-BG" dirty="0"/>
              <a:t>на проектите:  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dirty="0"/>
              <a:t>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публични субекти </a:t>
            </a:r>
            <a:r>
              <a:rPr lang="bg-BG" dirty="0"/>
              <a:t>– левовата равностойност на </a:t>
            </a:r>
            <a:r>
              <a:rPr lang="bg-BG" b="1" dirty="0"/>
              <a:t>2 </a:t>
            </a:r>
            <a:r>
              <a:rPr lang="bg-BG" b="1" dirty="0" smtClean="0"/>
              <a:t>млн. </a:t>
            </a:r>
            <a:r>
              <a:rPr lang="bg-BG" dirty="0"/>
              <a:t>евро с максимален </a:t>
            </a:r>
            <a:r>
              <a:rPr lang="bg-BG" b="1" dirty="0"/>
              <a:t>интензитет</a:t>
            </a:r>
            <a:r>
              <a:rPr lang="bg-BG" dirty="0"/>
              <a:t> на помощта </a:t>
            </a:r>
            <a:r>
              <a:rPr lang="bg-BG" b="1" dirty="0"/>
              <a:t>80</a:t>
            </a:r>
            <a:r>
              <a:rPr lang="bg-BG" b="1" dirty="0" smtClean="0"/>
              <a:t>%</a:t>
            </a:r>
            <a:r>
              <a:rPr lang="bg-BG" dirty="0"/>
              <a:t>.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dirty="0"/>
              <a:t>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частни субекти </a:t>
            </a:r>
            <a:r>
              <a:rPr lang="bg-BG" dirty="0"/>
              <a:t>– левовата равностойност на</a:t>
            </a:r>
            <a:r>
              <a:rPr lang="bg-BG" dirty="0" smtClean="0"/>
              <a:t>:</a:t>
            </a:r>
          </a:p>
          <a:p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700 000 евро за </a:t>
            </a:r>
            <a:r>
              <a:rPr lang="bg-BG" b="1" dirty="0" smtClean="0"/>
              <a:t>животновъден обект</a:t>
            </a:r>
            <a:r>
              <a:rPr lang="bg-BG" dirty="0"/>
              <a:t>, но не повече от 1 млн.евро на кандидат, отглеждащ </a:t>
            </a:r>
            <a:r>
              <a:rPr lang="bg-BG" b="1" dirty="0"/>
              <a:t>свине</a:t>
            </a:r>
            <a:r>
              <a:rPr lang="bg-BG" dirty="0"/>
              <a:t>;  </a:t>
            </a:r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500 000 евро </a:t>
            </a:r>
            <a:r>
              <a:rPr lang="bg-BG" dirty="0"/>
              <a:t>за кандидати отглеждащи </a:t>
            </a:r>
            <a:r>
              <a:rPr lang="bg-BG" b="1" dirty="0" smtClean="0"/>
              <a:t>птици</a:t>
            </a:r>
            <a:r>
              <a:rPr lang="bg-BG" dirty="0"/>
              <a:t>;</a:t>
            </a:r>
            <a:endParaRPr lang="en-GB" dirty="0"/>
          </a:p>
          <a:p>
            <a:pPr marL="897404" lvl="1" indent="-342900">
              <a:buFont typeface="Arial" pitchFamily="34" charset="0"/>
              <a:buChar char="•"/>
            </a:pPr>
            <a:r>
              <a:rPr lang="bg-BG" b="1" dirty="0"/>
              <a:t>200 000 евро </a:t>
            </a:r>
            <a:r>
              <a:rPr lang="bg-BG" dirty="0"/>
              <a:t>за кандидати отглеждащи </a:t>
            </a:r>
            <a:r>
              <a:rPr lang="bg-BG" b="1" dirty="0"/>
              <a:t>ДПЖ – овце и </a:t>
            </a:r>
            <a:r>
              <a:rPr lang="bg-BG" b="1" dirty="0" smtClean="0"/>
              <a:t>кози</a:t>
            </a:r>
            <a:r>
              <a:rPr lang="bg-BG" dirty="0"/>
              <a:t>.</a:t>
            </a:r>
            <a:endParaRPr lang="en-GB" dirty="0"/>
          </a:p>
          <a:p>
            <a:r>
              <a:rPr lang="bg-BG" dirty="0"/>
              <a:t> </a:t>
            </a:r>
            <a:endParaRPr lang="en-GB" dirty="0"/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/>
              <a:t>Максималният интензитет </a:t>
            </a:r>
            <a:r>
              <a:rPr lang="bg-BG" dirty="0"/>
              <a:t>на помощта за частни субекти е до </a:t>
            </a:r>
            <a:r>
              <a:rPr lang="bg-BG" b="1" dirty="0"/>
              <a:t>70</a:t>
            </a:r>
            <a:r>
              <a:rPr lang="bg-BG" b="1" dirty="0" smtClean="0"/>
              <a:t>%.</a:t>
            </a: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610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10546" y="1191301"/>
            <a:ext cx="2667001" cy="190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</p:pic>
      <p:sp>
        <p:nvSpPr>
          <p:cNvPr id="15" name="TextBox 14"/>
          <p:cNvSpPr txBox="1"/>
          <p:nvPr/>
        </p:nvSpPr>
        <p:spPr>
          <a:xfrm>
            <a:off x="316523" y="2071818"/>
            <a:ext cx="11861024" cy="4247317"/>
          </a:xfrm>
          <a:prstGeom prst="rect">
            <a:avLst/>
          </a:prstGeom>
          <a:noFill/>
          <a:effectLst>
            <a:glow rad="127000">
              <a:schemeClr val="accent1"/>
            </a:glow>
            <a:reflection endPos="0" dir="5400000" sy="-100000" algn="bl" rotWithShape="0"/>
          </a:effectLst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Допустимите инвестиции 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публични субекти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следните:</a:t>
            </a:r>
            <a:endParaRPr lang="bg-BG" b="1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оборудване, инструменти и съоръжения за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специализирано мобилно оборудване за пренасяне на проби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инсталации, включително разходите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лаборатории </a:t>
            </a:r>
            <a:endParaRPr lang="en-GB" b="1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акредитация на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bg-BG" dirty="0" smtClean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закупуване на лицензи, придобиване и разработка на софтуер за лаборатории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r>
              <a:rPr lang="bg-BG" dirty="0">
                <a:latin typeface="Calibri" pitchFamily="34" charset="0"/>
                <a:cs typeface="Calibri" pitchFamily="34" charset="0"/>
              </a:rPr>
              <a:t> 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За Изпълнителна агенция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борба с градушките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/ИАБГ/:</a:t>
            </a:r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строително – монтажни дейности свързани 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изграждане на кули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използвани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за монтаж на 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прилежаща инфраструктура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към тях;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за анализ и съхранение на бази данни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специализирани транспортни средства за превоз на противоградна техника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специфични товари;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инсталации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включително разходи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на радарни станции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.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лицензи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придобиване и разработка на софтуер за противоградна защита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17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26" y="3877408"/>
            <a:ext cx="4504674" cy="2980592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 rot="16200000">
            <a:off x="-3335183" y="3294217"/>
            <a:ext cx="6858000" cy="269566"/>
          </a:xfrm>
          <a:prstGeom prst="wedgeRectCallout">
            <a:avLst>
              <a:gd name="adj1" fmla="val -20457"/>
              <a:gd name="adj2" fmla="val 71935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31" y="164328"/>
            <a:ext cx="2057399" cy="662149"/>
          </a:xfrm>
          <a:prstGeom prst="rect">
            <a:avLst/>
          </a:prstGeom>
        </p:spPr>
      </p:pic>
      <p:grpSp>
        <p:nvGrpSpPr>
          <p:cNvPr id="6" name="Google Shape;478;p38"/>
          <p:cNvGrpSpPr/>
          <p:nvPr/>
        </p:nvGrpSpPr>
        <p:grpSpPr>
          <a:xfrm>
            <a:off x="393995" y="6393081"/>
            <a:ext cx="244567" cy="262751"/>
            <a:chOff x="2594325" y="1627175"/>
            <a:chExt cx="440850" cy="440850"/>
          </a:xfrm>
        </p:grpSpPr>
        <p:sp>
          <p:nvSpPr>
            <p:cNvPr id="7" name="Google Shape;479;p38"/>
            <p:cNvSpPr/>
            <p:nvPr/>
          </p:nvSpPr>
          <p:spPr>
            <a:xfrm>
              <a:off x="2594325" y="1890950"/>
              <a:ext cx="177075" cy="177075"/>
            </a:xfrm>
            <a:custGeom>
              <a:avLst/>
              <a:gdLst/>
              <a:ahLst/>
              <a:cxnLst/>
              <a:rect l="l" t="t" r="r" b="b"/>
              <a:pathLst>
                <a:path w="7083" h="7083" extrusionOk="0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8" name="Google Shape;480;p38"/>
            <p:cNvSpPr/>
            <p:nvPr/>
          </p:nvSpPr>
          <p:spPr>
            <a:xfrm>
              <a:off x="2858700" y="1627175"/>
              <a:ext cx="176475" cy="176475"/>
            </a:xfrm>
            <a:custGeom>
              <a:avLst/>
              <a:gdLst/>
              <a:ahLst/>
              <a:cxnLst/>
              <a:rect l="l" t="t" r="r" b="b"/>
              <a:pathLst>
                <a:path w="7059" h="7059" extrusionOk="0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  <p:sp>
          <p:nvSpPr>
            <p:cNvPr id="9" name="Google Shape;481;p38"/>
            <p:cNvSpPr/>
            <p:nvPr/>
          </p:nvSpPr>
          <p:spPr>
            <a:xfrm>
              <a:off x="2663325" y="1702275"/>
              <a:ext cx="296750" cy="296775"/>
            </a:xfrm>
            <a:custGeom>
              <a:avLst/>
              <a:gdLst/>
              <a:ahLst/>
              <a:cxnLst/>
              <a:rect l="l" t="t" r="r" b="b"/>
              <a:pathLst>
                <a:path w="11870" h="11871" extrusionOk="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00001A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38553" y="6393081"/>
            <a:ext cx="10199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200" dirty="0" smtClean="0"/>
              <a:t>Министерство на земеделието, храните и горите, „Информационна кампания 2020г.“ </a:t>
            </a:r>
            <a:endParaRPr lang="en-US" sz="12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10509" y="-2"/>
            <a:ext cx="8670872" cy="1101643"/>
            <a:chOff x="555385" y="577"/>
            <a:chExt cx="7621522" cy="1160585"/>
          </a:xfrm>
        </p:grpSpPr>
        <p:sp>
          <p:nvSpPr>
            <p:cNvPr id="12" name="Rectangle 11"/>
            <p:cNvSpPr/>
            <p:nvPr/>
          </p:nvSpPr>
          <p:spPr>
            <a:xfrm>
              <a:off x="555385" y="577"/>
              <a:ext cx="7621522" cy="1160585"/>
            </a:xfrm>
            <a:prstGeom prst="rect">
              <a:avLst/>
            </a:prstGeom>
            <a:effectLst>
              <a:glow>
                <a:schemeClr val="accent1"/>
              </a:glow>
              <a:outerShdw blurRad="38100" dist="25400" dir="5400000" rotWithShape="0">
                <a:srgbClr val="000000">
                  <a:alpha val="25000"/>
                </a:srgbClr>
              </a:outerShdw>
            </a:effectLst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g-BG" b="1" dirty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Подмярка 5.1 „Подкрепа за инвестиции в превантивни мерки, насочени към ограничаване на последствията от вероятни природни бедствия, неблагоприятни климатични явления и катастрофични събития</a:t>
              </a:r>
              <a:r>
                <a:rPr lang="bg-BG" b="1" dirty="0" smtClean="0">
                  <a:ln w="10541" cmpd="sng">
                    <a:solidFill>
                      <a:srgbClr val="7D7D7D">
                        <a:tint val="100000"/>
                        <a:shade val="100000"/>
                        <a:satMod val="110000"/>
                      </a:srgbClr>
                    </a:solidFill>
                    <a:prstDash val="solid"/>
                  </a:ln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“</a:t>
              </a:r>
              <a:endParaRPr lang="en-GB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7265" y="73094"/>
              <a:ext cx="7379529" cy="4215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GB" sz="2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43111" y="1419901"/>
            <a:ext cx="7584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bg-BG" b="1" dirty="0">
                <a:latin typeface="Calibri" pitchFamily="34" charset="0"/>
                <a:cs typeface="Calibri" pitchFamily="34" charset="0"/>
              </a:rPr>
              <a:t>Допустимите инвестиции за </a:t>
            </a:r>
            <a:r>
              <a:rPr lang="bg-BG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частни субекти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са следните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algn="just"/>
            <a:endParaRPr lang="en-GB" b="1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съоръжения и оборудване за дезинфекция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закупуване на инсталации,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за осигуряване на биосигурност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и инфраструктура, в т. ч. помещения за персонала (например изграждане и оборудване на филтъра с душове, съблекални и т.н.) в стопанствата;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изграждане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огради или закупуване на преградни съоръжения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>
                <a:latin typeface="Calibri" pitchFamily="34" charset="0"/>
                <a:cs typeface="Calibri" pitchFamily="34" charset="0"/>
              </a:rPr>
              <a:t>Разходи за изграждане или закупуване на съоръжения или системи за повишаване безопасността при съхранение на фуражи; </a:t>
            </a: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smtClean="0">
                <a:latin typeface="Calibri" pitchFamily="34" charset="0"/>
                <a:cs typeface="Calibri" pitchFamily="34" charset="0"/>
              </a:rPr>
              <a:t>Разходи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за закупуване на оборудване и изграждане на места, свързани със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съхранение на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странични животински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продукти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вкл.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 и съоръжения за инсинерация</a:t>
            </a:r>
            <a:r>
              <a:rPr lang="bg-BG" dirty="0">
                <a:latin typeface="Calibri" pitchFamily="34" charset="0"/>
                <a:cs typeface="Calibri" pitchFamily="34" charset="0"/>
              </a:rPr>
              <a:t>; </a:t>
            </a:r>
            <a:endParaRPr lang="en-GB" dirty="0">
              <a:latin typeface="Calibri" pitchFamily="34" charset="0"/>
              <a:cs typeface="Calibri" pitchFamily="34" charset="0"/>
            </a:endParaRPr>
          </a:p>
          <a:p>
            <a:pPr marL="342900" lvl="0" indent="-342900" algn="just">
              <a:buFont typeface="Arial" pitchFamily="34" charset="0"/>
              <a:buChar char="•"/>
            </a:pPr>
            <a:r>
              <a:rPr lang="bg-BG" dirty="0">
                <a:latin typeface="Calibri" pitchFamily="34" charset="0"/>
                <a:cs typeface="Calibri" pitchFamily="34" charset="0"/>
              </a:rPr>
              <a:t>Разходи за </a:t>
            </a:r>
            <a:r>
              <a:rPr lang="bg-BG" b="1" dirty="0" smtClean="0">
                <a:latin typeface="Calibri" pitchFamily="34" charset="0"/>
                <a:cs typeface="Calibri" pitchFamily="34" charset="0"/>
              </a:rPr>
              <a:t>инсталиране на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оборудване</a:t>
            </a:r>
            <a:r>
              <a:rPr lang="bg-BG" dirty="0">
                <a:latin typeface="Calibri" pitchFamily="34" charset="0"/>
                <a:cs typeface="Calibri" pitchFamily="34" charset="0"/>
              </a:rPr>
              <a:t>, включително разходите за </a:t>
            </a:r>
            <a:r>
              <a:rPr lang="bg-BG" b="1" dirty="0">
                <a:latin typeface="Calibri" pitchFamily="34" charset="0"/>
                <a:cs typeface="Calibri" pitchFamily="34" charset="0"/>
              </a:rPr>
              <a:t>монтаж и въвеждане в експлоатация </a:t>
            </a:r>
            <a:r>
              <a:rPr lang="bg-BG" dirty="0">
                <a:latin typeface="Calibri" pitchFamily="34" charset="0"/>
                <a:cs typeface="Calibri" pitchFamily="34" charset="0"/>
              </a:rPr>
              <a:t>на </a:t>
            </a:r>
            <a:r>
              <a:rPr lang="bg-BG" dirty="0" smtClean="0">
                <a:latin typeface="Calibri" pitchFamily="34" charset="0"/>
                <a:cs typeface="Calibri" pitchFamily="34" charset="0"/>
              </a:rPr>
              <a:t>същото.</a:t>
            </a:r>
            <a:endParaRPr lang="en-GB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65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22379</TotalTime>
  <Words>2169</Words>
  <Application>Microsoft Office PowerPoint</Application>
  <PresentationFormat>Custom</PresentationFormat>
  <Paragraphs>276</Paragraphs>
  <Slides>19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Благодаря за вниманието!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Новите моменти в пакета за ОСП 2021-2027</dc:title>
  <dc:creator>Maria Jordanova</dc:creator>
  <cp:lastModifiedBy>Milkana Gotseva</cp:lastModifiedBy>
  <cp:revision>220</cp:revision>
  <dcterms:created xsi:type="dcterms:W3CDTF">2019-07-16T18:57:03Z</dcterms:created>
  <dcterms:modified xsi:type="dcterms:W3CDTF">2020-02-05T09:00:47Z</dcterms:modified>
</cp:coreProperties>
</file>