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3699" r:id="rId2"/>
    <p:sldMasterId id="2147483716" r:id="rId3"/>
    <p:sldMasterId id="2147483750" r:id="rId4"/>
  </p:sldMasterIdLst>
  <p:notesMasterIdLst>
    <p:notesMasterId r:id="rId22"/>
  </p:notesMasterIdLst>
  <p:sldIdLst>
    <p:sldId id="256" r:id="rId5"/>
    <p:sldId id="279" r:id="rId6"/>
    <p:sldId id="280" r:id="rId7"/>
    <p:sldId id="282" r:id="rId8"/>
    <p:sldId id="293" r:id="rId9"/>
    <p:sldId id="283" r:id="rId10"/>
    <p:sldId id="285" r:id="rId11"/>
    <p:sldId id="287" r:id="rId12"/>
    <p:sldId id="295" r:id="rId13"/>
    <p:sldId id="294" r:id="rId14"/>
    <p:sldId id="288" r:id="rId15"/>
    <p:sldId id="286" r:id="rId16"/>
    <p:sldId id="289" r:id="rId17"/>
    <p:sldId id="290" r:id="rId18"/>
    <p:sldId id="291" r:id="rId19"/>
    <p:sldId id="292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B537C9-480B-4E7D-A42E-CABB5E7D18E1}">
          <p14:sldIdLst>
            <p14:sldId id="256"/>
            <p14:sldId id="279"/>
            <p14:sldId id="280"/>
            <p14:sldId id="282"/>
            <p14:sldId id="293"/>
            <p14:sldId id="283"/>
            <p14:sldId id="285"/>
            <p14:sldId id="287"/>
          </p14:sldIdLst>
        </p14:section>
        <p14:section name="Untitled Section" id="{6BDF33B1-9539-4E3B-8CAC-399A552C0FEF}">
          <p14:sldIdLst>
            <p14:sldId id="295"/>
            <p14:sldId id="294"/>
            <p14:sldId id="288"/>
            <p14:sldId id="286"/>
            <p14:sldId id="289"/>
            <p14:sldId id="290"/>
            <p14:sldId id="291"/>
            <p14:sldId id="292"/>
            <p14:sldId id="27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401"/>
    <a:srgbClr val="BBCED8"/>
    <a:srgbClr val="96BD51"/>
    <a:srgbClr val="5BC4C6"/>
    <a:srgbClr val="E4B2B4"/>
    <a:srgbClr val="E9E4D7"/>
    <a:srgbClr val="F9F7F3"/>
    <a:srgbClr val="EFEBE1"/>
    <a:srgbClr val="F3F0E9"/>
    <a:srgbClr val="EAE4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1876" autoAdjust="0"/>
  </p:normalViewPr>
  <p:slideViewPr>
    <p:cSldViewPr snapToGrid="0" snapToObjects="1">
      <p:cViewPr>
        <p:scale>
          <a:sx n="70" d="100"/>
          <a:sy n="70" d="100"/>
        </p:scale>
        <p:origin x="-2118" y="-9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1F350-2083-3848-975E-6985E709D5D5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0C662-205E-2248-A9A1-61FD2FA78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0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61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41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081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79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47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942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50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926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65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4558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254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9932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726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9753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48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221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3508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414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0810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798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476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9420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503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926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653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4558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2544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99325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726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97530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485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2219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3508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234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8353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7985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915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71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2699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4255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0957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1604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744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695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4866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54772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9648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3076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7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6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6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6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12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3185" y="2787162"/>
            <a:ext cx="9331428" cy="2989384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Нови </a:t>
            </a:r>
            <a:r>
              <a:rPr lang="bg-BG" dirty="0"/>
              <a:t>моменти в законодателството в сектор </a:t>
            </a:r>
            <a:r>
              <a:rPr lang="bg-BG" dirty="0" smtClean="0"/>
              <a:t>Животновъдство</a:t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sz="2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ИНФОРМАЦИОННА </a:t>
            </a:r>
            <a:r>
              <a:rPr lang="bg-BG" sz="2700" b="1" dirty="0">
                <a:latin typeface="Calibri" panose="020F0502020204030204" pitchFamily="34" charset="0"/>
                <a:cs typeface="Calibri" panose="020F0502020204030204" pitchFamily="34" charset="0"/>
              </a:rPr>
              <a:t>КАМПАНИЯ НА МЗХГ 2020 ГОДИНА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825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160" y="313900"/>
            <a:ext cx="11046414" cy="6079182"/>
          </a:xfrm>
        </p:spPr>
        <p:txBody>
          <a:bodyPr>
            <a:normAutofit fontScale="90000"/>
          </a:bodyPr>
          <a:lstStyle/>
          <a:p>
            <a:pPr fontAlgn="base" hangingPunct="0"/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Промени</a:t>
            </a:r>
            <a:r>
              <a:rPr lang="ru-RU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100" b="1" dirty="0">
                <a:latin typeface="Calibri" panose="020F0502020204030204" pitchFamily="34" charset="0"/>
                <a:cs typeface="Calibri" panose="020F0502020204030204" pitchFamily="34" charset="0"/>
              </a:rPr>
              <a:t>в Закона за ветеринарномедицинската </a:t>
            </a:r>
            <a:r>
              <a:rPr lang="ru-RU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дейност</a:t>
            </a:r>
            <a:br>
              <a:rPr lang="ru-RU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Подобряване на организацията на ветеринарномедицинското </a:t>
            </a:r>
            <a:b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обслужване 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Регистрирани </a:t>
            </a:r>
            <a:r>
              <a:rPr lang="bg-BG" sz="2000" b="1" dirty="0">
                <a:latin typeface="Calibri" panose="020F0502020204030204" pitchFamily="34" charset="0"/>
                <a:cs typeface="Calibri" panose="020F0502020204030204" pitchFamily="34" charset="0"/>
              </a:rPr>
              <a:t>ветеринарни </a:t>
            </a:r>
            <a: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лекари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РВЛ)</a:t>
            </a:r>
            <a:b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С цел засилване на биосигурността във фермите и намаляване на риска от разпространение на заболяванията по животните, не се позволява на РВЛ, сключили договори за профилактика със собственици на индустриални ферми за свине и птици, да сключват такива и със собственици на лични стопанства;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Общото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събрание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 съответната областна колегия на БВС с решение определя регистриран ветеринарен лекар за всяко населено място в съответната област.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Разпределението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 регистрираните ветеринарни лекари по населени места се публикува на интернет страницата на БВС и се оповестява по подходящ начин във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всяк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кметство за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прилежащата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му територия.</a:t>
            </a:r>
            <a:b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Собственици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 лични стопанства могат да сключват с РВЛ по избор договори за лечение на болестите по животните, когато не са съгласни с определения им такъв.</a:t>
            </a:r>
            <a:b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При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прекратяване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 договора собственикът е длъжен в срок от 7 дни от прекратяването му да сключи договор с друг ветеринарен лекар.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Смяната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 ветеринарния лекар може да се извършва до два пъти в рамките на една календарна година през месец януари, съответно месец юни.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Въз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основа оценката на риска и капацитета на животновъдните обекти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ще се регламентира честотата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 посещенията в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обектите.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Целта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 мярката е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ранно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откриване и докладване на заболяванията по животните въз основа на установените неидентифицирани животни в нерегистрирани обекти.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879" y="-1572816"/>
            <a:ext cx="2814451" cy="173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35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230" y="642225"/>
            <a:ext cx="11479890" cy="5471972"/>
          </a:xfrm>
        </p:spPr>
        <p:txBody>
          <a:bodyPr>
            <a:noAutofit/>
          </a:bodyPr>
          <a:lstStyle/>
          <a:p>
            <a:pPr marL="531813" lvl="0" fontAlgn="base" hangingPunct="0"/>
            <a:r>
              <a:rPr lang="bg-BG" sz="20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ДОПЪЛНИТЕЛНИ ЗАДЪЛЖЕНИЯ 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НА СОБСТВЕНИЦИТЕ </a:t>
            </a:r>
            <a:r>
              <a:rPr lang="bg-BG" sz="1800" b="1" dirty="0">
                <a:latin typeface="Calibri" panose="020F0502020204030204" pitchFamily="34" charset="0"/>
                <a:cs typeface="Calibri" panose="020F0502020204030204" pitchFamily="34" charset="0"/>
              </a:rPr>
              <a:t>НА ЖИВОТНИ </a:t>
            </a:r>
            <a:br>
              <a:rPr lang="bg-BG" sz="1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да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осигурят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спазват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мерките за биосигурност;</a:t>
            </a:r>
            <a:b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да оказват на съдействие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при извършването на проверки в техният обект;</a:t>
            </a:r>
            <a:b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да съхраняват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в животновъдния обект, на електронен и/или хартиен носител, всички документи, свързани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с дейността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на обекта и с животните в него и ги предоставят на компетентните органи при поискване;</a:t>
            </a:r>
            <a:b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изпълняват 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програми за самоконтрол на заболявания за съответния вид животни, утвърдени от директора на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ОДБХ</a:t>
            </a:r>
            <a:b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- населване на 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животни в животновъдни обекти само след писмено разрешение на директора на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ОДБХ</a:t>
            </a:r>
            <a:b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- изготвят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план за прилагане на спешни мерки при констатиране на заразна болест в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животновъдните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обекти, с изключение на личните стопанства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b="1" dirty="0">
                <a:latin typeface="Calibri" panose="020F0502020204030204" pitchFamily="34" charset="0"/>
                <a:cs typeface="Calibri" panose="020F0502020204030204" pitchFamily="34" charset="0"/>
              </a:rPr>
              <a:t>КМЕТОВЕ/КМЕТСКИ НАМЕСТНИЦИ</a:t>
            </a:r>
            <a:br>
              <a:rPr lang="bg-BG" sz="1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Допълнителни 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задължения за предприемане на мерки за намаляване на риска от възникване и разпространение на заразни болести по животните, </a:t>
            </a:r>
            <a:b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	В 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случаи на възникване на </a:t>
            </a: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такива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оказване 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на съдействие на органите на БАБХ при прилагането на мерки за тяхното ограничаване и </a:t>
            </a: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ликвидиране.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46" y="-166747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616" y="642225"/>
            <a:ext cx="2534029" cy="160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3995" y="164327"/>
            <a:ext cx="105436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b="1" dirty="0">
                <a:latin typeface="Calibri" panose="020F0502020204030204" pitchFamily="34" charset="0"/>
                <a:cs typeface="Calibri" panose="020F0502020204030204" pitchFamily="34" charset="0"/>
              </a:rPr>
              <a:t>Промени в Закона за ветеринарномедицинската дейност</a:t>
            </a:r>
            <a:br>
              <a:rPr lang="bg-BG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507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563" y="1392072"/>
            <a:ext cx="11046414" cy="5278008"/>
          </a:xfrm>
        </p:spPr>
        <p:txBody>
          <a:bodyPr>
            <a:noAutofit/>
          </a:bodyPr>
          <a:lstStyle/>
          <a:p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БАБХ</a:t>
            </a: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	Създава се възможност на БАБХ да възлага на други обучени лица изпълнението на някои от мерките при ограничаване и ликвидиране на болестите по животните.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 този начин се освобождава ресурс , който предоставя по-големи възможности  да извършват епизоотични проучвания за определяне и контролиране на всички възможни рискове и ефективността на прилаганият официален контрол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b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Обезщетения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	Актуализиран е редът и начина за определяне и изплащане на обезщетенията на собствениците на животни, засегнати от епизоотични рискове. Разрешението за населване на обект след като в него е било констатирано огнище се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извършва само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след писмено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разрешение, предварителна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оценка на риска от Центъра за оценка на риска по хранителната верига (ЦОРХВ) и при спазване на изискванията на процедура, одобрена от изпълнителния директор на БАБХ, съгласувана от директора на ЦОРХВ; оценката на риска се извършва за съответната административна област, в която се намира животновъдният обект в срок до 30 работни дни от датата на подаване на заявлението за издаване на разрешението, и включва индивидуална оценка за индустриалните и фамилните ферми</a:t>
            </a:r>
            <a:b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 smtClean="0"/>
              <a:t/>
            </a:r>
            <a:br>
              <a:rPr lang="bg-BG" sz="1800" dirty="0" smtClean="0"/>
            </a:b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9241" y="310736"/>
            <a:ext cx="8802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/>
              <a:t>Промени</a:t>
            </a:r>
            <a:r>
              <a:rPr lang="ru-RU" sz="2000" b="1" dirty="0" smtClean="0"/>
              <a:t> </a:t>
            </a:r>
            <a:r>
              <a:rPr lang="ru-RU" sz="2000" b="1" dirty="0"/>
              <a:t>в Закона за ветеринарномедицинската дейност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892" y="5312909"/>
            <a:ext cx="2087200" cy="152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14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112" y="1160060"/>
            <a:ext cx="11523218" cy="5131558"/>
          </a:xfrm>
        </p:spPr>
        <p:txBody>
          <a:bodyPr>
            <a:noAutofit/>
          </a:bodyPr>
          <a:lstStyle/>
          <a:p>
            <a:pPr lvl="0">
              <a:spcBef>
                <a:spcPts val="1000"/>
              </a:spcBef>
            </a:pP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Нови </a:t>
            </a: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моменти </a:t>
            </a:r>
            <a: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по мярка </a:t>
            </a: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А  - "Техническа помощ за пчелари и сдружения на пчелари"</a:t>
            </a:r>
            <a:b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дейност </a:t>
            </a:r>
            <a: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- </a:t>
            </a: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Закупуване на оборудване </a:t>
            </a: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– </a:t>
            </a:r>
            <a:r>
              <a:rPr lang="ru-RU" sz="1700" u="sng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без горна граница за брой пчелни семейства и увеличени видове активи </a:t>
            </a: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допустими за </a:t>
            </a:r>
            <a:r>
              <a:rPr lang="ru-RU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подпомагане:  </a:t>
            </a:r>
            <a: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сушилня </a:t>
            </a: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за прашец, декристализатор, ръчна преса за </a:t>
            </a:r>
            <a:r>
              <a:rPr lang="ru-RU" sz="17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восъчни</a:t>
            </a:r>
            <a: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разпечатки, помпа за мед, сепаратор за прашец, разпечатваща машина и шнекова преса за восъчни разпечатки</a:t>
            </a:r>
            <a: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.</a:t>
            </a:r>
            <a:b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Финансовата помощ за </a:t>
            </a:r>
            <a: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дейността </a:t>
            </a: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за </a:t>
            </a:r>
            <a: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година </a:t>
            </a: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за пчеларите е:</a:t>
            </a:r>
            <a:b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от 20 – 50 бр. пчелни семейства – до 1500 лева</a:t>
            </a:r>
            <a:r>
              <a:rPr lang="ru-RU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;								</a:t>
            </a: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от 51 – 151 бр. пчелни семейства – до 2500 лева;</a:t>
            </a:r>
            <a:b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над 151 бр. пчелни семейства – до 3500 лева</a:t>
            </a:r>
            <a:r>
              <a:rPr lang="ru-RU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.</a:t>
            </a:r>
            <a:br>
              <a:rPr lang="ru-RU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Нови две дейности насочени към сдружения на пчелари (рег. в обществена полза), кооперации и признати организации на производители на мед и пчелни продукти</a:t>
            </a:r>
            <a: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:</a:t>
            </a:r>
            <a:b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u-RU" sz="1700" u="sng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О</a:t>
            </a:r>
            <a:r>
              <a:rPr lang="ru-RU" sz="1700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рганизиране </a:t>
            </a:r>
            <a:r>
              <a:rPr lang="ru-RU" sz="1700" u="sng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на обучения </a:t>
            </a: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за пчелари, които да ги запознаят с иновативни практики за отглеждане на пчелните семейства</a:t>
            </a:r>
            <a:r>
              <a:rPr lang="ru-RU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;</a:t>
            </a:r>
            <a:br>
              <a:rPr lang="ru-RU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ru-RU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u-RU" sz="1700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Организиране </a:t>
            </a:r>
            <a:r>
              <a:rPr lang="ru-RU" sz="1700" u="sng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на базари </a:t>
            </a: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за популяризиране на пчелните продукти, в които могат да участват  местни </a:t>
            </a:r>
            <a:r>
              <a:rPr lang="ru-RU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пчелари.</a:t>
            </a: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bg-BG" sz="1800" dirty="0" smtClean="0">
                <a:latin typeface="Calibri" panose="020F0502020204030204" pitchFamily="34" charset="0"/>
              </a:rPr>
              <a:t/>
            </a:r>
            <a:br>
              <a:rPr lang="bg-BG" sz="1800" dirty="0" smtClean="0">
                <a:latin typeface="Calibri" panose="020F0502020204030204" pitchFamily="34" charset="0"/>
              </a:rPr>
            </a:b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9241" y="437461"/>
            <a:ext cx="8802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Наредба 10 от 13.12.2019 г. за условията и реда за прилагане на мерките от Националната програма по пчеларство за периода 2020 – 2022 г. </a:t>
            </a:r>
            <a:r>
              <a:rPr lang="bg-BG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(НПП 2020-2022 г.)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545" y="2562223"/>
            <a:ext cx="2121144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63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994" y="914400"/>
            <a:ext cx="11572335" cy="5755680"/>
          </a:xfrm>
        </p:spPr>
        <p:txBody>
          <a:bodyPr anchor="ctr">
            <a:no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по мярка Б – Борба срещу  агресорите и болестите в кошера, особено срещу </a:t>
            </a:r>
            <a:r>
              <a:rPr lang="bg-BG" sz="17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вароатозата</a:t>
            </a: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дейност - Закупуване </a:t>
            </a:r>
            <a:r>
              <a:rPr lang="bg-BG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на лекарства </a:t>
            </a: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- </a:t>
            </a:r>
            <a:r>
              <a:rPr lang="bg-BG" sz="1700" u="sng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недопустими</a:t>
            </a: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bg-BG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за подпомагане са 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кандидати, изпълняващи действащ петгодишен ангажимент по </a:t>
            </a:r>
            <a:r>
              <a:rPr lang="ru-RU" sz="1700" u="sng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мярка 11 "Биологично земеделие"</a:t>
            </a:r>
            <a:r>
              <a:rPr lang="ru-RU" sz="1700" u="sng" dirty="0">
                <a:solidFill>
                  <a:srgbClr val="C00000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от ПРСР за периода 2014-2020 г. </a:t>
            </a:r>
            <a:r>
              <a:rPr lang="ru-RU" sz="1700" u="sng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за периода на </a:t>
            </a:r>
            <a:r>
              <a:rPr lang="ru-RU" sz="1700" u="sng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ангажимента</a:t>
            </a:r>
            <a:r>
              <a:rPr lang="ru-RU" sz="17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;</a:t>
            </a:r>
            <a: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Финансовата </a:t>
            </a:r>
            <a:r>
              <a:rPr lang="bg-BG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помощ се определя по ценови групи съгласно </a:t>
            </a:r>
            <a:r>
              <a:rPr lang="bg-BG" sz="1700" u="sng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приложение </a:t>
            </a:r>
            <a:r>
              <a:rPr lang="bg-BG" sz="1700" u="sng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№ 3 </a:t>
            </a:r>
            <a:r>
              <a:rPr lang="bg-BG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от наредбата и е в размер до 9,80 лева за едно пчелно семейство в рамките на финансовата </a:t>
            </a:r>
            <a:r>
              <a:rPr lang="bg-BG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година.</a:t>
            </a:r>
            <a:br>
              <a:rPr lang="bg-BG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u="sng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Нова дейност насочена към сдружения, групи и организации на пчелен мед </a:t>
            </a: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дейност  - Изследване на пчелните семейства за наличие на </a:t>
            </a:r>
            <a:r>
              <a:rPr lang="bg-BG" sz="17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нозематоза</a:t>
            </a: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и нейното разпространение </a:t>
            </a:r>
            <a:r>
              <a:rPr lang="bg-BG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u="sng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Ф</a:t>
            </a:r>
            <a:r>
              <a:rPr lang="bg-BG" sz="1700" u="sng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инансират</a:t>
            </a:r>
            <a:r>
              <a:rPr lang="bg-BG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се разходите за изпращане и изследване на проби в акредитирани лаборатории.</a:t>
            </a:r>
            <a:r>
              <a:rPr lang="en-US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en-US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</a:t>
            </a: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ейност</a:t>
            </a:r>
            <a:r>
              <a:rPr lang="en-US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– </a:t>
            </a: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Изследване за </a:t>
            </a:r>
            <a:r>
              <a:rPr lang="bg-BG" sz="17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резистентност</a:t>
            </a: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към ВМП разрешени за употреба за борба с </a:t>
            </a:r>
            <a:r>
              <a:rPr lang="bg-BG" sz="17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вароатозата</a:t>
            </a: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(от 2021)</a:t>
            </a:r>
            <a:r>
              <a:rPr lang="bg-BG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по 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мярка </a:t>
            </a: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В – Рационализиране на подвижното 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пчеларство</a:t>
            </a: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дейност </a:t>
            </a:r>
            <a:r>
              <a:rPr lang="bg-BG" sz="17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- </a:t>
            </a: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Възстановяване на разходите за подвижно пчеларство</a:t>
            </a:r>
            <a:b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u="sng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</a:t>
            </a:r>
            <a:r>
              <a:rPr lang="ru-RU" sz="1700" u="sng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опустми </a:t>
            </a:r>
            <a:r>
              <a:rPr lang="ru-RU" sz="1700" u="sng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кандидати: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Земеделски стопани 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с </a:t>
            </a:r>
            <a:r>
              <a:rPr lang="ru-RU" sz="1700" u="sng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най-малко 50  </a:t>
            </a:r>
            <a:r>
              <a:rPr lang="ru-RU" sz="1700" u="sng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пчелни семейства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към 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датата на кандидатстване, </a:t>
            </a:r>
            <a:r>
              <a:rPr lang="ru-RU" sz="1700" u="sng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които не са 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финансирани за същата дейност по държавна помощ „Помощ под формата на отстъпка от стойността на акциза върху газьола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“;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>
                <a:ln w="6350">
                  <a:solidFill>
                    <a:srgbClr val="549E39">
                      <a:shade val="43000"/>
                    </a:srgbClr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>
                <a:ln w="6350">
                  <a:solidFill>
                    <a:srgbClr val="549E39">
                      <a:shade val="43000"/>
                    </a:srgbClr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latin typeface="Calibri" panose="020F0502020204030204" pitchFamily="34" charset="0"/>
              </a:rPr>
              <a:t/>
            </a:r>
            <a:br>
              <a:rPr lang="bg-BG" sz="1700" b="1" dirty="0" smtClean="0">
                <a:latin typeface="Calibri" panose="020F0502020204030204" pitchFamily="34" charset="0"/>
              </a:rPr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dirty="0" smtClean="0"/>
              <a:t/>
            </a:r>
            <a:br>
              <a:rPr lang="bg-BG" sz="1800" dirty="0" smtClean="0"/>
            </a:b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230" y="437461"/>
            <a:ext cx="9329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Наредба 10 от 13.12.2019 г. за условията и реда за прилагане на мерките от </a:t>
            </a:r>
            <a:r>
              <a:rPr lang="bg-BG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НПП </a:t>
            </a:r>
            <a:r>
              <a:rPr lang="bg-BG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2020 – 2022 г.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527" y="2724149"/>
            <a:ext cx="182220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15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994" y="981076"/>
            <a:ext cx="11572335" cy="5689004"/>
          </a:xfrm>
        </p:spPr>
        <p:txBody>
          <a:bodyPr anchor="ctr">
            <a:no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мярка </a:t>
            </a: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В  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- Рационализиране </a:t>
            </a: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на подвижното 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пчеларство</a:t>
            </a:r>
            <a:b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ейност </a:t>
            </a: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- 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Възстановяване на разходите за подвижно пчеларство</a:t>
            </a:r>
            <a:r>
              <a:rPr lang="bg-BG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u="sng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Недопустими кандидати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: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с пчелини за производство на елитни и  племенни пчелни майки и рояци;</a:t>
            </a:r>
            <a:b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Финансират се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до две паши в периода от месец април до месец юли на текущата година, при придвижване на 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не по-малко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от 50 и 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не повече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от 300 пчелни семейства на най-малко 15 км  по въздух в радиус от постоянния пчелин, извън населеното място;</a:t>
            </a:r>
            <a:b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Минимален </a:t>
            </a:r>
            <a:r>
              <a:rPr lang="bg-BG" sz="1700" u="sng" dirty="0">
                <a:solidFill>
                  <a:schemeClr val="tx1"/>
                </a:solidFill>
                <a:latin typeface="Calibri" panose="020F0502020204030204" pitchFamily="34" charset="0"/>
              </a:rPr>
              <a:t>непрекъснат престой </a:t>
            </a:r>
            <a:r>
              <a:rPr lang="bg-BG" sz="1700" dirty="0">
                <a:solidFill>
                  <a:schemeClr val="tx1"/>
                </a:solidFill>
                <a:latin typeface="Calibri" panose="020F0502020204030204" pitchFamily="34" charset="0"/>
              </a:rPr>
              <a:t>на </a:t>
            </a:r>
            <a:r>
              <a:rPr lang="bg-BG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придвижените </a:t>
            </a:r>
            <a:r>
              <a:rPr lang="bg-BG" sz="1700" dirty="0">
                <a:solidFill>
                  <a:schemeClr val="tx1"/>
                </a:solidFill>
                <a:latin typeface="Calibri" panose="020F0502020204030204" pitchFamily="34" charset="0"/>
              </a:rPr>
              <a:t>пчелни семейства </a:t>
            </a:r>
            <a:r>
              <a:rPr lang="bg-BG" sz="17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на едно </a:t>
            </a:r>
            <a:r>
              <a:rPr lang="bg-BG" sz="1700" u="sng" dirty="0">
                <a:solidFill>
                  <a:schemeClr val="tx1"/>
                </a:solidFill>
                <a:latin typeface="Calibri" panose="020F0502020204030204" pitchFamily="34" charset="0"/>
              </a:rPr>
              <a:t>място </a:t>
            </a:r>
            <a:r>
              <a:rPr lang="bg-BG" sz="17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е 15 </a:t>
            </a:r>
            <a:r>
              <a:rPr lang="bg-BG" sz="1700" u="sng" dirty="0">
                <a:solidFill>
                  <a:schemeClr val="tx1"/>
                </a:solidFill>
                <a:latin typeface="Calibri" panose="020F0502020204030204" pitchFamily="34" charset="0"/>
              </a:rPr>
              <a:t>календарни </a:t>
            </a:r>
            <a:r>
              <a:rPr lang="bg-BG" sz="17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дни</a:t>
            </a:r>
            <a:r>
              <a:rPr lang="bg-BG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>;</a:t>
            </a:r>
            <a:br>
              <a:rPr lang="bg-BG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bg-BG" sz="17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Финансовата помощ </a:t>
            </a:r>
            <a:r>
              <a:rPr lang="bg-BG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е в размер </a:t>
            </a:r>
            <a:r>
              <a:rPr lang="bg-BG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до 10 </a:t>
            </a:r>
            <a:r>
              <a:rPr lang="bg-BG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лева за придвижване на едно пчелно семейство на една </a:t>
            </a:r>
            <a:r>
              <a:rPr lang="bg-BG" sz="17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паша</a:t>
            </a:r>
            <a:r>
              <a:rPr lang="bg-BG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br>
              <a:rPr lang="bg-BG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ru-RU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мярка В – дейност </a:t>
            </a:r>
            <a:r>
              <a:rPr lang="ru-RU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Закупуване </a:t>
            </a:r>
            <a:r>
              <a:rPr lang="ru-RU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на нов прикачен инвентар за подвижно пчеларство</a:t>
            </a:r>
            <a:br>
              <a:rPr lang="ru-RU" sz="17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ru-RU" sz="1700" u="sng" dirty="0">
                <a:solidFill>
                  <a:schemeClr val="tx1"/>
                </a:solidFill>
                <a:latin typeface="Calibri" panose="020F0502020204030204" pitchFamily="34" charset="0"/>
              </a:rPr>
              <a:t>Допустими кандидати </a:t>
            </a:r>
            <a: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</a:rPr>
              <a:t>– пчелари притежаващи </a:t>
            </a:r>
            <a:r>
              <a:rPr lang="ru-RU" sz="1700" u="sng" dirty="0">
                <a:solidFill>
                  <a:schemeClr val="tx1"/>
                </a:solidFill>
                <a:latin typeface="Calibri" panose="020F0502020204030204" pitchFamily="34" charset="0"/>
              </a:rPr>
              <a:t>най-малко 20 и не повече от 300  </a:t>
            </a:r>
            <a:r>
              <a:rPr lang="ru-RU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пчелни семейства (</a:t>
            </a:r>
            <a:r>
              <a:rPr lang="ru-RU" sz="1700" i="1" dirty="0">
                <a:solidFill>
                  <a:schemeClr val="tx1"/>
                </a:solidFill>
                <a:latin typeface="Calibri" panose="020F0502020204030204" pitchFamily="34" charset="0"/>
              </a:rPr>
              <a:t>100 в предходната </a:t>
            </a:r>
            <a:r>
              <a:rPr lang="ru-RU" sz="17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Програма</a:t>
            </a:r>
            <a:r>
              <a:rPr lang="ru-RU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);</a:t>
            </a:r>
            <a:r>
              <a:rPr lang="ru-RU" sz="1700" b="1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ru-RU" sz="17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ru-RU" sz="1700" u="sng" dirty="0">
                <a:solidFill>
                  <a:schemeClr val="tx1"/>
                </a:solidFill>
                <a:latin typeface="Calibri" panose="020F0502020204030204" pitchFamily="34" charset="0"/>
              </a:rPr>
              <a:t>Финансовата помощ </a:t>
            </a:r>
            <a: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</a:rPr>
              <a:t>е в размер до 2500 лв. </a:t>
            </a:r>
            <a:b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bg-BG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bg-BG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bg-BG" sz="17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bg-BG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bg-BG" sz="1700" b="1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bg-BG" sz="17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bg-BG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bg-BG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bg-BG" sz="1700" b="1" dirty="0" smtClean="0">
                <a:latin typeface="Calibri" panose="020F0502020204030204" pitchFamily="34" charset="0"/>
              </a:rPr>
              <a:t/>
            </a:r>
            <a:br>
              <a:rPr lang="bg-BG" sz="1700" b="1" dirty="0" smtClean="0">
                <a:latin typeface="Calibri" panose="020F0502020204030204" pitchFamily="34" charset="0"/>
              </a:rPr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dirty="0" smtClean="0"/>
              <a:t/>
            </a:r>
            <a:br>
              <a:rPr lang="bg-BG" sz="1800" dirty="0" smtClean="0"/>
            </a:b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230" y="437461"/>
            <a:ext cx="932903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7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Наредба 10 от 13.12.2019 г. за условията и реда за прилагане на мерките от </a:t>
            </a:r>
            <a:r>
              <a:rPr lang="bg-BG" sz="17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НПП </a:t>
            </a:r>
            <a:r>
              <a:rPr lang="bg-BG" sz="17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2020 – 2022 г. </a:t>
            </a: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196" y="4962525"/>
            <a:ext cx="3100142" cy="16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5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994" y="627796"/>
            <a:ext cx="11572335" cy="6230203"/>
          </a:xfrm>
        </p:spPr>
        <p:txBody>
          <a:bodyPr anchor="ctr">
            <a:no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по 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Мярка </a:t>
            </a: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Г -  Физикохимичен 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анализ  </a:t>
            </a: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на пчелния мед 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u="sng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Финансовата </a:t>
            </a:r>
            <a:r>
              <a:rPr lang="ru-RU" sz="1700" u="sng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помощ 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за всеки изследван показател е посочена в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прил. № 5  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от наредбата и е в размер от </a:t>
            </a:r>
            <a:r>
              <a:rPr lang="ru-RU" sz="1700" u="sng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6,40 до 28 лв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.</a:t>
            </a:r>
            <a:b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дейност  - 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Изследеване на хранителни запаси (мед, прашец) за остатъци от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пестициди (2021)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Мярка Д – Мерки за подкрепа на подновяването на  пчелните кошери в Европейския 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съюз</a:t>
            </a: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дейност  - Закупуване </a:t>
            </a: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на кошери  - </a:t>
            </a:r>
            <a:r>
              <a:rPr lang="ru-RU" sz="1700" u="sng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допустими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са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кандидати с 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най-малко 20 и не повече от 250 пчелни семейства (</a:t>
            </a:r>
            <a:r>
              <a:rPr lang="ru-RU" sz="1700" i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150 </a:t>
            </a:r>
            <a:r>
              <a:rPr lang="ru-RU" sz="1700" i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в предходната </a:t>
            </a:r>
            <a:r>
              <a:rPr lang="ru-RU" sz="1700" i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Програма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);</a:t>
            </a:r>
            <a:b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финансовата помощ  е до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54 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лв.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/кошер;</a:t>
            </a: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дейност  - Закупуване на изкуствени рояци </a:t>
            </a: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– </a:t>
            </a:r>
            <a:r>
              <a:rPr lang="ru-RU" sz="1700" u="sng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допустими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са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кандидати с 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най-малко 20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пчелни семейства, като финансовата помощ  е до 75 лв. /рояк;</a:t>
            </a:r>
            <a:b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Дейност  - Закупуване на  пчелни майки –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финансовата помощ е до 15 лв./пч. майка.</a:t>
            </a:r>
            <a:b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мярка Е </a:t>
            </a: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- Сътрудничество със специализирани органи за осъществяването на практика на приложните изследователски програми в областта на пчеларството и пчелните 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продукти</a:t>
            </a: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u="sng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тема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-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Мониторинг 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на остатъци от пестициди в пчели от райони с интензивно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земеделие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u="sng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</a:t>
            </a:r>
            <a:r>
              <a:rPr lang="ru-RU" sz="1700" u="sng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опустими кандидати 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–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пчеларски сдружения;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u="sng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Финансова </a:t>
            </a:r>
            <a:r>
              <a:rPr lang="ru-RU" sz="1700" u="sng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помощ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се изплаща за вземане на проби от пчели, изпращането и изследването им </a:t>
            </a:r>
            <a:b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в акредитирани лаборатории.</a:t>
            </a:r>
            <a:b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b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bg-BG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bg-BG" sz="1700" b="1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bg-BG" sz="17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bg-BG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bg-BG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bg-BG" sz="1700" b="1" dirty="0" smtClean="0">
                <a:latin typeface="Calibri" panose="020F0502020204030204" pitchFamily="34" charset="0"/>
              </a:rPr>
              <a:t/>
            </a:r>
            <a:br>
              <a:rPr lang="bg-BG" sz="1700" b="1" dirty="0" smtClean="0">
                <a:latin typeface="Calibri" panose="020F0502020204030204" pitchFamily="34" charset="0"/>
              </a:rPr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dirty="0" smtClean="0"/>
              <a:t/>
            </a:r>
            <a:br>
              <a:rPr lang="bg-BG" sz="1800" dirty="0" smtClean="0"/>
            </a:b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14587" y="164328"/>
            <a:ext cx="932903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7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Наредба </a:t>
            </a:r>
            <a:r>
              <a:rPr lang="bg-BG" sz="17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10 от 13.12.2019 г. за условията и реда за прилагане на мерките от </a:t>
            </a:r>
            <a:r>
              <a:rPr lang="bg-BG" sz="17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НПП 2020 </a:t>
            </a:r>
            <a:r>
              <a:rPr lang="bg-BG" sz="17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– 2022 г. </a:t>
            </a: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623" y="4981575"/>
            <a:ext cx="2386013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01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231" y="1383546"/>
            <a:ext cx="8915399" cy="2197854"/>
          </a:xfrm>
        </p:spPr>
        <p:txBody>
          <a:bodyPr/>
          <a:lstStyle/>
          <a:p>
            <a:r>
              <a:rPr lang="bg-BG" dirty="0" smtClean="0"/>
              <a:t>Благодаря за вниманието!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112838" y="4343400"/>
            <a:ext cx="8915400" cy="838200"/>
          </a:xfrm>
        </p:spPr>
        <p:txBody>
          <a:bodyPr/>
          <a:lstStyle/>
          <a:p>
            <a:r>
              <a:rPr lang="bg-BG" dirty="0" smtClean="0"/>
              <a:t>Дирекция Животновъдство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 rot="16200000">
            <a:off x="-3128564" y="3087598"/>
            <a:ext cx="6858000" cy="682804"/>
          </a:xfrm>
          <a:prstGeom prst="wedgeRectCallout">
            <a:avLst>
              <a:gd name="adj1" fmla="val -21098"/>
              <a:gd name="adj2" fmla="val 11113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8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9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10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11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330" y="2886075"/>
            <a:ext cx="60960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10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6815" y="1142999"/>
            <a:ext cx="10607798" cy="4440115"/>
          </a:xfrm>
        </p:spPr>
        <p:txBody>
          <a:bodyPr>
            <a:normAutofit/>
          </a:bodyPr>
          <a:lstStyle/>
          <a:p>
            <a:r>
              <a:rPr lang="bg-BG" sz="2800" b="1" dirty="0" smtClean="0"/>
              <a:t>Измененията </a:t>
            </a:r>
            <a:r>
              <a:rPr lang="bg-BG" sz="2800" b="1" dirty="0"/>
              <a:t>и допълненията на Наредба № 44 от 2006 г. за ветеринарномедицинските изисквания към животновъдните обекти ( ДВ. бр.5, 17.01.2020г. ) </a:t>
            </a:r>
            <a:r>
              <a:rPr lang="bg-BG" sz="2800" b="1" dirty="0" smtClean="0"/>
              <a:t/>
            </a:r>
            <a:br>
              <a:rPr lang="bg-BG" sz="2800" b="1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000" b="1" dirty="0"/>
              <a:t> 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bg-BG" sz="2000" dirty="0" smtClean="0"/>
              <a:t>- Основната </a:t>
            </a:r>
            <a:r>
              <a:rPr lang="bg-BG" sz="2000" dirty="0"/>
              <a:t>им цел е да се минимизират рисковете от проникване и разпространение на заразни заболявания в обектите </a:t>
            </a:r>
            <a:r>
              <a:rPr lang="bg-BG" sz="2000" dirty="0" smtClean="0"/>
              <a:t>.</a:t>
            </a:r>
            <a:br>
              <a:rPr lang="bg-BG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bg-BG" sz="2000" dirty="0" smtClean="0"/>
              <a:t>- Изисквания </a:t>
            </a:r>
            <a:r>
              <a:rPr lang="bg-BG" sz="2000" dirty="0"/>
              <a:t>са въведени предвид сложната </a:t>
            </a:r>
            <a:r>
              <a:rPr lang="bg-BG" sz="2000" dirty="0" err="1"/>
              <a:t>епизоотична</a:t>
            </a:r>
            <a:r>
              <a:rPr lang="bg-BG" sz="2000" dirty="0"/>
              <a:t> обстановка и са съгласувани с браншовите организации.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bg-BG" sz="2000" b="1" dirty="0"/>
              <a:t> 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9858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562" y="826478"/>
            <a:ext cx="10866051" cy="538968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bg-BG" sz="2700" b="1" u="sng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Изисквания касаещи свине 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b="1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 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b="1" u="sng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Личните стопанства</a:t>
            </a:r>
            <a:r>
              <a:rPr lang="bg-BG" sz="2000" u="sng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 : </a:t>
            </a:r>
            <a:r>
              <a:rPr lang="en-US" sz="2000" u="sng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en-US" sz="2000" u="sng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- намален </a:t>
            </a:r>
            <a: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е броя на отглежданите прасета за угояване до 3</a:t>
            </a: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;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- всеки </a:t>
            </a:r>
            <a: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обект трябва да има ограда;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- обособява </a:t>
            </a:r>
            <a: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се място за отглеждане прасетата с определена площ;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- осигуряват </a:t>
            </a:r>
            <a: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се места за съхранение на фуража и съоръжения за хранене и поене;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-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c</a:t>
            </a:r>
            <a:r>
              <a:rPr lang="bg-BG" sz="2000" dirty="0" err="1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топаните</a:t>
            </a:r>
            <a: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 трябва да предприемат действия за почистване и  дезинфекция на местата за отглеждане на прасетата;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- ограничен </a:t>
            </a:r>
            <a: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контакт с хора и други животни;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- влизането </a:t>
            </a:r>
            <a: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на лицата при прасетата да бъде с работно облекло и след дезинфекция;</a:t>
            </a:r>
            <a:b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b="1" u="sng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Фамилните </a:t>
            </a:r>
            <a:r>
              <a:rPr lang="bg-BG" sz="2000" b="1" u="sng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ферми</a:t>
            </a:r>
            <a:br>
              <a:rPr lang="bg-BG" sz="2000" b="1" u="sng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- допустимият </a:t>
            </a:r>
            <a: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брой свине за отглеждане е до 10 свине </a:t>
            </a: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майки </a:t>
            </a:r>
            <a: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с приплодите им, но не повече от 200 броя общо; 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- въвежда </a:t>
            </a:r>
            <a: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се определена площ за отглеждане на свинете в зависимост от </a:t>
            </a: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категория </a:t>
            </a:r>
            <a: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им;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- регламентира </a:t>
            </a:r>
            <a: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се капацитетът на съоръжението или мястото, определено за събиране на торовата маса, да е съобразено със задължителния 40 дневен период, през който тя няма да може да се извежда извън животновъдния обект.   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endParaRPr lang="en-US" sz="2000" dirty="0"/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731" y="3289465"/>
            <a:ext cx="2438400" cy="174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898" y="164328"/>
            <a:ext cx="2328862" cy="146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7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230" y="1055077"/>
            <a:ext cx="11403762" cy="5029200"/>
          </a:xfrm>
        </p:spPr>
        <p:txBody>
          <a:bodyPr>
            <a:normAutofit/>
          </a:bodyPr>
          <a:lstStyle/>
          <a:p>
            <a:r>
              <a:rPr lang="ru-RU" sz="19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		</a:t>
            </a:r>
            <a:r>
              <a:rPr lang="ru-RU" sz="2400" b="1" u="sng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Индустриалните </a:t>
            </a:r>
            <a:r>
              <a:rPr lang="ru-RU" sz="24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ферми </a:t>
            </a:r>
            <a:r>
              <a:rPr lang="ru-RU" sz="19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900" b="1" u="sng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900" b="1" u="sng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9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9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900" b="1" u="sng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900" b="1" u="sng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9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9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9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създаване на буферна зона или двойна/плътна </a:t>
            </a:r>
            <a: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ограда </a:t>
            </a: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около обектите за предотвратяване на контакт с диви свине. </a:t>
            </a:r>
            <a: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в зависимост от технологичното решение на собственика, е въведенa възможност на всяка технологична група да е осигурена отделна биосигурност, в рамките на един животновъден обект</a:t>
            </a:r>
            <a: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b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-изготвяне на програма за почистване, дезинфекция, дезинсекция и дератизация от собственика;</a:t>
            </a:r>
            <a:b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могат да: </a:t>
            </a:r>
            <a:b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* имат инсинератори за обезвреждане на странични животински продукти;</a:t>
            </a:r>
            <a:b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* разполагат с места или оборудване дезинфекция на доставени от вън материали; </a:t>
            </a:r>
            <a: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900" dirty="0"/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26" y="394204"/>
            <a:ext cx="2693987" cy="165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475" y="1651000"/>
            <a:ext cx="3028208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3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230" y="593766"/>
            <a:ext cx="11403762" cy="5490511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7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7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700" b="1" u="sng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</a:t>
            </a:r>
            <a:r>
              <a:rPr lang="ru-RU" sz="27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фамилни и индустриални ферми се въвеждат следните допълнителни </a:t>
            </a:r>
            <a:r>
              <a:rPr lang="ru-RU" sz="2700" b="1" u="sng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изисквания</a:t>
            </a:r>
            <a:r>
              <a:rPr lang="ru-RU" sz="27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700" b="1" u="sng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sz="2000" b="1" u="sng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u="sng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нови обекти се изграждат на разстояние не по-малко то 10 км. от фамилна и индустриална </a:t>
            </a: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ферма </a:t>
            </a: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заградена територия за отглеждане на космат дивеч; </a:t>
            </a: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за ограничаване контакта с гризачи, други вредители и насекоми, е </a:t>
            </a: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необходимо</a:t>
            </a:r>
            <a:b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покриване на местата за съхранение на фуража, както и обезопасяване на </a:t>
            </a: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отворите</a:t>
            </a:r>
            <a:b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(вратите и  прозорци) в обектите; </a:t>
            </a: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обособяване на филтър на входа на всяка сграда за лицата имащи контакт със свинете</a:t>
            </a: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предвидено почистване, измиване и дезинфекция на транспортните средства на място, различно от обособено такова на входа, както и на вътрешния транспорт</a:t>
            </a: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b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осигуряване на вода отговаряща на изискванията за питейна; </a:t>
            </a:r>
            <a:b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Относно документацията: </a:t>
            </a:r>
            <a:b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* индивидуален план за биосигурност;</a:t>
            </a:r>
            <a:b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* план за прилагане на спешни мерки при възникване на заразни заболявания.</a:t>
            </a:r>
            <a:endParaRPr lang="en-US" sz="2000" dirty="0"/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37723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751" y="2136950"/>
            <a:ext cx="2507192" cy="137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26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660" y="1178169"/>
            <a:ext cx="10577092" cy="4897316"/>
          </a:xfrm>
        </p:spPr>
        <p:txBody>
          <a:bodyPr>
            <a:normAutofit fontScale="90000"/>
          </a:bodyPr>
          <a:lstStyle/>
          <a:p>
            <a:r>
              <a:rPr lang="bg-BG" sz="2700" b="1" u="sng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Други видове животни</a:t>
            </a:r>
            <a:r>
              <a:rPr lang="bg-BG" sz="27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: </a:t>
            </a:r>
            <a:r>
              <a:rPr lang="en-US" sz="22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/>
            </a:r>
            <a:br>
              <a:rPr lang="en-US" sz="22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bg-BG" sz="22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/>
            </a:r>
            <a:br>
              <a:rPr lang="bg-BG" sz="22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bg-BG" sz="2000" b="1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Лични </a:t>
            </a:r>
            <a:r>
              <a:rPr lang="bg-BG" sz="20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стопанства: 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- намаляване </a:t>
            </a:r>
            <a:r>
              <a:rPr lang="bg-BG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броя на отглежданите ЕПЖ и еднокопитни по 2 бр. за вид. 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- въвеждане </a:t>
            </a:r>
            <a:r>
              <a:rPr lang="bg-BG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на изисквания към обекта за ограда, вода, места за съхранение на фураж, постеля, тор и спазване на изискванията за хуманно отглеждане на животни.     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 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bg-BG" sz="20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Животновъдни обекти – постоянни пчелини, трябва да:  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- разполагат </a:t>
            </a:r>
            <a:r>
              <a:rPr lang="bg-BG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с </a:t>
            </a:r>
            <a:r>
              <a:rPr lang="bg-BG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ограждения</a:t>
            </a:r>
            <a:r>
              <a:rPr lang="bg-BG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;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- са </a:t>
            </a:r>
            <a:r>
              <a:rPr lang="bg-BG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снабдени постоянно с вода;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- имат </a:t>
            </a:r>
            <a:r>
              <a:rPr lang="bg-BG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информационна табела;  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- за </a:t>
            </a:r>
            <a:r>
              <a:rPr lang="bg-BG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обекти намиращи се в </a:t>
            </a:r>
            <a:r>
              <a:rPr lang="bg-BG" sz="2000" u="sng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защитени територии </a:t>
            </a:r>
            <a:r>
              <a:rPr lang="bg-BG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трябва да са снабдени постоянно само с вода.</a:t>
            </a:r>
            <a:r>
              <a:rPr lang="bg-BG" sz="2000" u="sng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bg-BG" sz="2000" u="sng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/>
            </a:r>
            <a:br>
              <a:rPr lang="bg-BG" sz="2000" u="sng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bg-BG" sz="2000" u="sng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/>
            </a:r>
            <a:br>
              <a:rPr lang="bg-BG" sz="2000" u="sng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bg-BG" sz="2000" b="1" dirty="0">
                <a:latin typeface="Calibri" panose="020F0502020204030204" pitchFamily="34" charset="0"/>
                <a:cs typeface="Calibri" panose="020F0502020204030204" pitchFamily="34" charset="0"/>
              </a:rPr>
              <a:t>Животновъдни обекти – пасища за целогодишно отглеждане на ЕПЖ, ДПЖ и еднокопитни животни, </a:t>
            </a:r>
            <a:r>
              <a:rPr lang="bg-BG" sz="2000" dirty="0">
                <a:latin typeface="Calibri" panose="020F0502020204030204" pitchFamily="34" charset="0"/>
                <a:cs typeface="Calibri" panose="020F0502020204030204" pitchFamily="34" charset="0"/>
              </a:rPr>
              <a:t>трябва да  разполагат: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bg-BG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ограждения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площ </a:t>
            </a:r>
            <a:r>
              <a:rPr lang="bg-BG" sz="2000" dirty="0">
                <a:latin typeface="Calibri" panose="020F0502020204030204" pitchFamily="34" charset="0"/>
                <a:cs typeface="Calibri" panose="020F0502020204030204" pitchFamily="34" charset="0"/>
              </a:rPr>
              <a:t>от поне 2 дек. за животинска единица;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осигуряване </a:t>
            </a:r>
            <a:r>
              <a:rPr lang="bg-BG" sz="2000" dirty="0">
                <a:latin typeface="Calibri" panose="020F0502020204030204" pitchFamily="34" charset="0"/>
                <a:cs typeface="Calibri" panose="020F0502020204030204" pitchFamily="34" charset="0"/>
              </a:rPr>
              <a:t>на храна и вода;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навес </a:t>
            </a:r>
            <a:r>
              <a:rPr lang="bg-BG" sz="2000" dirty="0">
                <a:latin typeface="Calibri" panose="020F0502020204030204" pitchFamily="34" charset="0"/>
                <a:cs typeface="Calibri" panose="020F0502020204030204" pitchFamily="34" charset="0"/>
              </a:rPr>
              <a:t>за осигуряване на защита от неблагоприятни климатични условия;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място </a:t>
            </a:r>
            <a:r>
              <a:rPr lang="bg-BG" sz="2000" dirty="0">
                <a:latin typeface="Calibri" panose="020F0502020204030204" pitchFamily="34" charset="0"/>
                <a:cs typeface="Calibri" panose="020F0502020204030204" pitchFamily="34" charset="0"/>
              </a:rPr>
              <a:t>за извършване на ветеринарномедицински манипулации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62" y="4481469"/>
            <a:ext cx="2844338" cy="213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3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563" y="495402"/>
            <a:ext cx="11046414" cy="5571290"/>
          </a:xfrm>
        </p:spPr>
        <p:txBody>
          <a:bodyPr>
            <a:noAutofit/>
          </a:bodyPr>
          <a:lstStyle/>
          <a:p>
            <a:r>
              <a:rPr lang="bg-BG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Животновъдни обекти – пасища за сезонно отглеждане на животни от 15.03 до 15.11</a:t>
            </a:r>
            <a:r>
              <a:rPr lang="bg-BG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разполагат само с 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- площ от поне 2 дек. за животинска единица;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- осигуряване на храна и вода;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- място за извършване на ветеринарномедицински манипулации;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- за обекти животновъдни обекти – пасища намиращи </a:t>
            </a:r>
            <a:r>
              <a:rPr lang="bg-BG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се в защитени територии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 не се изисква площ за животинска единица.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bg-BG" sz="1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Срокове </a:t>
            </a:r>
            <a:r>
              <a:rPr lang="bg-BG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за привеждане към новите изисквания: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bg-BG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bg-BG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Фамилните и индустриални ферми - 31.12.2020 г.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		- За всички останали ферми– </a:t>
            </a:r>
            <a:r>
              <a:rPr lang="bg-BG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шест месеца;</a:t>
            </a:r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Изменения 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Наредба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№ 6  </a:t>
            </a:r>
            <a:r>
              <a:rPr lang="x-none" sz="1800" b="1">
                <a:latin typeface="Calibri" panose="020F0502020204030204" pitchFamily="34" charset="0"/>
                <a:cs typeface="Calibri" panose="020F0502020204030204" pitchFamily="34" charset="0"/>
              </a:rPr>
              <a:t>20.03.2007 г. за условията и реда за пасищно отглеждане на свине от източнобалканската порода и нейните кръстоски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въвеждане 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на изискването за </a:t>
            </a:r>
            <a:r>
              <a:rPr lang="x-none" sz="1800">
                <a:latin typeface="Calibri" panose="020F0502020204030204" pitchFamily="34" charset="0"/>
                <a:cs typeface="Calibri" panose="020F0502020204030204" pitchFamily="34" charset="0"/>
              </a:rPr>
              <a:t>изгражда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не на</a:t>
            </a:r>
            <a:r>
              <a:rPr lang="x-none" sz="1800">
                <a:latin typeface="Calibri" panose="020F0502020204030204" pitchFamily="34" charset="0"/>
                <a:cs typeface="Calibri" panose="020F0502020204030204" pitchFamily="34" charset="0"/>
              </a:rPr>
              <a:t> временни 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двойни заграждения на пас</a:t>
            </a:r>
            <a:r>
              <a:rPr lang="x-none" sz="1800">
                <a:latin typeface="Calibri" panose="020F0502020204030204" pitchFamily="34" charset="0"/>
                <a:cs typeface="Calibri" panose="020F0502020204030204" pitchFamily="34" charset="0"/>
              </a:rPr>
              <a:t>ищн</a:t>
            </a:r>
            <a:r>
              <a:rPr lang="bg-BG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ия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1800">
                <a:latin typeface="Calibri" panose="020F0502020204030204" pitchFamily="34" charset="0"/>
                <a:cs typeface="Calibri" panose="020F0502020204030204" pitchFamily="34" charset="0"/>
              </a:rPr>
              <a:t>район, в които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 се</a:t>
            </a:r>
            <a:r>
              <a:rPr lang="x-none" sz="1800">
                <a:latin typeface="Calibri" panose="020F0502020204030204" pitchFamily="34" charset="0"/>
                <a:cs typeface="Calibri" panose="020F0502020204030204" pitchFamily="34" charset="0"/>
              </a:rPr>
              <a:t> настанява през нощта отглежданите свине.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изготвяне 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на план за прилагане на спешни мерки при констатиране на заразно заболяване.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490" y="2526475"/>
            <a:ext cx="2042234" cy="152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35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611" y="559559"/>
            <a:ext cx="11046414" cy="6134272"/>
          </a:xfrm>
        </p:spPr>
        <p:txBody>
          <a:bodyPr>
            <a:normAutofit fontScale="90000"/>
          </a:bodyPr>
          <a:lstStyle/>
          <a:p>
            <a:pPr fontAlgn="base" hangingPunct="0"/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2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Промени</a:t>
            </a:r>
            <a:r>
              <a:rPr lang="ru-RU" sz="2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700" b="1" dirty="0">
                <a:latin typeface="Calibri" panose="020F0502020204030204" pitchFamily="34" charset="0"/>
                <a:cs typeface="Calibri" panose="020F0502020204030204" pitchFamily="34" charset="0"/>
              </a:rPr>
              <a:t>в Закона за ветеринарномедицинската дейност</a:t>
            </a:r>
            <a:r>
              <a:rPr lang="bg-BG" sz="2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27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Законопроектът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предвижда актуализиране на националните мерки и решаване на някои спешни въпроси с оглед актуалната епизоотична обстановка по отношение на заразите по животни и хора за Република България. </a:t>
            </a:r>
            <a:b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ЦЕЛ да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има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ясна информация за броя на животновъдните обекти в цялата страна, всички животни ще бъдат идентифицирани и ще се създаде възможност профилактичните мерки да се прилагат на всички животни в страната.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Осигуряване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 координиран подход от отделните институции и ведомства при предприемане на необходимите мерки за контрол и ликвидиране на болестите по животните с цел гарантиране на националната сигурност;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bg-BG" sz="19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19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88230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940" y="856369"/>
            <a:ext cx="2814451" cy="173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56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112" y="88230"/>
            <a:ext cx="11376719" cy="6357441"/>
          </a:xfrm>
        </p:spPr>
        <p:txBody>
          <a:bodyPr>
            <a:normAutofit fontScale="90000"/>
          </a:bodyPr>
          <a:lstStyle/>
          <a:p>
            <a:pPr fontAlgn="base" hangingPunct="0"/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3100" b="1" dirty="0">
                <a:latin typeface="Calibri" panose="020F0502020204030204" pitchFamily="34" charset="0"/>
                <a:cs typeface="Calibri" panose="020F0502020204030204" pitchFamily="34" charset="0"/>
              </a:rPr>
              <a:t>Промени</a:t>
            </a:r>
            <a:r>
              <a:rPr lang="ru-RU" sz="3100" b="1" dirty="0">
                <a:latin typeface="Calibri" panose="020F0502020204030204" pitchFamily="34" charset="0"/>
                <a:cs typeface="Calibri" panose="020F0502020204030204" pitchFamily="34" charset="0"/>
              </a:rPr>
              <a:t> в Закона за ветеринарномедицинската дейност</a:t>
            </a:r>
            <a:r>
              <a:rPr lang="bg-BG" sz="1800" b="1" dirty="0"/>
              <a:t/>
            </a:r>
            <a:br>
              <a:rPr lang="bg-BG" sz="1800" b="1" dirty="0"/>
            </a:br>
            <a:r>
              <a:rPr lang="ru-RU" sz="31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bg-BG" sz="31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3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Облекчен и безплатен режим за регистрация на личните стопанства</a:t>
            </a:r>
            <a:b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Отпада изискването стопаните да подават лично заявление  за регистрация</a:t>
            </a:r>
            <a:b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 в Областната дирекция по безопасност на храните (ОДБХ). </a:t>
            </a:r>
            <a:b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Заявлението ще се подава при кмета или кметския наместник, който в</a:t>
            </a:r>
            <a:b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10-дневен срок ще го предостави в ОДБХ;</a:t>
            </a:r>
            <a:b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срок от 7 дни от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получаване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на заявленията  директорът  на ОДБХ назначава комисия за извършване на 	проверка на личното стопанство за спазване на изискванията на Наредба 44 от 2006 г. В комисията участват 	официален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ветеринарен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лекар и кмет/кметски наместник. </a:t>
            </a:r>
            <a:b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Комисията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представя на директора на ОДБХ становище с предложение за регистрация или отказ. </a:t>
            </a:r>
            <a:b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Когато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при проверката се установи, че обектът не отговаря на ветеринарномедицинските изисквания,   комисията дава писмено предписание на заявителя, в което определя и срок за отстраняване на пропуските;</a:t>
            </a:r>
            <a:b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Ако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стопанинът отстрани пропуските преди изтичане на посочения в предписанието срок, той писмено информира директора на ОДБХ, чрез лице от кметството и до 7 работни дни се извършва повторна проверка на обекта.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88230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428" y="1085654"/>
            <a:ext cx="2814451" cy="173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1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2_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4_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9294</TotalTime>
  <Words>393</Words>
  <Application>Microsoft Office PowerPoint</Application>
  <PresentationFormat>Custom</PresentationFormat>
  <Paragraphs>57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Wisp</vt:lpstr>
      <vt:lpstr>1_Wisp</vt:lpstr>
      <vt:lpstr>2_Wisp</vt:lpstr>
      <vt:lpstr>4_Wisp</vt:lpstr>
      <vt:lpstr>Нови моменти в законодателството в сектор Животновъдство  ИНФОРМАЦИОННА КАМПАНИЯ НА МЗХГ 2020 ГОДИНА </vt:lpstr>
      <vt:lpstr>Измененията и допълненията на Наредба № 44 от 2006 г. за ветеринарномедицинските изисквания към животновъдните обекти ( ДВ. бр.5, 17.01.2020г. )     - Основната им цел е да се минимизират рисковете от проникване и разпространение на заразни заболявания в обектите .  - Изисквания са въведени предвид сложната епизоотична обстановка и са съгласувани с браншовите организации.    </vt:lpstr>
      <vt:lpstr>Изисквания касаещи свине    Личните стопанства :  - намален е броя на отглежданите прасета за угояване до 3; - всеки обект трябва да има ограда; - обособява се място за отглеждане прасетата с определена площ; - осигуряват се места за съхранение на фуража и съоръжения за хранене и поене; - cтопаните трябва да предприемат действия за почистване и  дезинфекция на местата за отглеждане на прасетата; - ограничен контакт с хора и други животни; - влизането на лицата при прасетата да бъде с работно облекло и след дезинфекция;  Фамилните ферми  - допустимият брой свине за отглеждане е до 10 свине  майки с приплодите им, но не повече от 200 броя общо;  - въвежда се определена площ за отглеждане на свинете в зависимост от  категория им; - регламентира се капацитетът на съоръжението или мястото, определено за събиране на торовата маса, да е съобразено със задължителния 40 дневен период, през който тя няма да може да се извежда извън животновъдния обект.    </vt:lpstr>
      <vt:lpstr>         Индустриалните ферми :     - създаване на буферна зона или двойна/плътна  ограда около обектите за предотвратяване на контакт с диви свине.   - в зависимост от технологичното решение на собственика, е въведенa възможност на всяка технологична група да е осигурена отделна биосигурност, в рамките на един животновъден обект;  -изготвяне на програма за почистване, дезинфекция, дезинсекция и дератизация от собственика;  могат да:    * имат инсинератори за обезвреждане на странични животински продукти;   * разполагат с места или оборудване дезинфекция на доставени от вън материали;   </vt:lpstr>
      <vt:lpstr>   За фамилни и индустриални ферми се въвеждат следните допълнителни изисквания :  - нови обекти се изграждат на разстояние не по-малко то 10 км. от фамилна и индустриална  ферма и заградена територия за отглеждане на космат дивеч;   - за ограничаване контакта с гризачи, други вредители и насекоми, е необходимо  покриване на местата за съхранение на фуража, както и обезопасяване на отворите  (вратите и  прозорци) в обектите;   - обособяване на филтър на входа на всяка сграда за лицата имащи контакт със свинете.  - предвидено почистване, измиване и дезинфекция на транспортните средства на място, различно от обособено такова на входа, както и на вътрешния транспорт;  - осигуряване на вода отговаряща на изискванията за питейна;  - Относно документацията:    * индивидуален план за биосигурност;   * план за прилагане на спешни мерки при възникване на заразни заболявания.</vt:lpstr>
      <vt:lpstr>Други видове животни:   Лични стопанства:  - намаляване броя на отглежданите ЕПЖ и еднокопитни по 2 бр. за вид.  - въвеждане на изисквания към обекта за ограда, вода, места за съхранение на фураж, постеля, тор и спазване на изискванията за хуманно отглеждане на животни.        Животновъдни обекти – постоянни пчелини, трябва да:   - разполагат с ограждения; - са снабдени постоянно с вода; - имат информационна табела;   - за обекти намиращи се в защитени територии трябва да са снабдени постоянно само с вода.   Животновъдни обекти – пасища за целогодишно отглеждане на ЕПЖ, ДПЖ и еднокопитни животни, трябва да  разполагат: - ограждения; - площ от поне 2 дек. за животинска единица; - осигуряване на храна и вода; - навес за осигуряване на защита от неблагоприятни климатични условия; - място за извършване на ветеринарномедицински манипулации.</vt:lpstr>
      <vt:lpstr>Животновъдни обекти – пасища за сезонно отглеждане на животни от 15.03 до 15.11 разполагат само с :  - площ от поне 2 дек. за животинска единица; - осигуряване на храна и вода; - място за извършване на ветеринарномедицински манипулации; - за обекти животновъдни обекти – пасища намиращи се в защитени територии не се изисква площ за животинска единица.      Срокове за привеждане към новите изисквания:     - Фамилните и индустриални ферми - 31.12.2020 г.     - За всички останали ферми– шест месеца;  Изменения в Наредба № 6  20.03.2007 г. за условията и реда за пасищно отглеждане на свине от източнобалканската порода и нейните кръстоски   - въвеждане на изискването за изграждане на временни двойни заграждения на пасищния район, в които се настанява през нощта отглежданите свине. - изготвяне на план за прилагане на спешни мерки при констатиране на заразно заболяване.  </vt:lpstr>
      <vt:lpstr>                                                                                                  Промени в Закона за ветеринарномедицинската дейност       Законопроектът предвижда актуализиране на националните мерки и решаване на някои спешни въпроси с оглед актуалната епизоотична обстановка по отношение на заразите по животни и хора за Република България.     ЦЕЛ да има ясна информация за броя на животновъдните обекти в цялата страна, всички животни ще бъдат идентифицирани и ще се създаде възможност профилактичните мерки да се прилагат на всички животни в страната.    Осигуряване на координиран подход от отделните институции и ведомства при предприемане на необходимите мерки за контрол и ликвидиране на болестите по животните с цел гарантиране на националната сигурност;   </vt:lpstr>
      <vt:lpstr>                                                                                             Промени в Закона за ветеринарномедицинската дейност   Облекчен и безплатен режим за регистрация на личните стопанства   Отпада изискването стопаните да подават лично заявление  за регистрация   в Областната дирекция по безопасност на храните (ОДБХ).    Заявлението ще се подава при кмета или кметския наместник, който в          10-дневен срок ще го предостави в ОДБХ;   В срок от 7 дни от получаване   на заявленията  директорът  на ОДБХ назначава комисия за извършване на  проверка на личното стопанство за спазване на изискванията на Наредба 44 от 2006 г. В комисията участват  официален ветеринарен лекар и кмет/кметски наместник.    Комисията  представя на директора на ОДБХ становище с предложение за регистрация или отказ.   Когато при проверката се установи, че обектът не отговаря на ветеринарномедицинските изисквания,   комисията дава писмено предписание на заявителя, в което определя и срок за отстраняване на пропуските;   Ако стопанинът отстрани пропуските преди изтичане на посочения в предписанието срок, той писмено информира директора на ОДБХ, чрез лице от кметството и до 7 работни дни се извършва повторна проверка на обекта. </vt:lpstr>
      <vt:lpstr>                                                                                         Промени в Закона за ветеринарномедицинската дейност  Подобряване на организацията на ветеринарномедицинското  обслужване   Регистрирани ветеринарни лекари (РВЛ)  С цел засилване на биосигурността във фермите и намаляване на риска от разпространение на заболяванията по животните, не се позволява на РВЛ, сключили договори за профилактика със собственици на индустриални ферми за свине и птици, да сключват такива и със собственици на лични стопанства;   Общото събрание на съответната областна колегия на БВС с решение определя регистриран ветеринарен лекар за всяко населено място в съответната област. Разпределението на регистрираните ветеринарни лекари по населени места се публикува на интернет страницата на БВС и се оповестява по подходящ начин във всяко кметство за прилежащата му територия.  Собственици на лични стопанства могат да сключват с РВЛ по избор договори за лечение на болестите по животните, когато не са съгласни с определения им такъв.  При прекратяване на договора собственикът е длъжен в срок от 7 дни от прекратяването му да сключи договор с друг ветеринарен лекар. Смяната на ветеринарния лекар може да се извършва до два пъти в рамките на една календарна година през месец януари, съответно месец юни.   Въз основа оценката на риска и капацитета на животновъдните обекти ще се регламентира честотата на посещенията в обектите. Целта на мярката е ранно откриване и докладване на заболяванията по животните въз основа на установените неидентифицирани животни в нерегистрирани обекти. </vt:lpstr>
      <vt:lpstr> ДОПЪЛНИТЕЛНИ ЗАДЪЛЖЕНИЯ  НА СОБСТВЕНИЦИТЕ НА ЖИВОТНИ    - да осигурят и спазват мерките за биосигурност; - да оказват на съдействие при извършването на проверки в техният обект; - да съхраняват в животновъдния обект, на електронен и/или хартиен носител, всички документи, свързани с дейността на обекта и с животните в него и ги предоставят на компетентните органи при поискване; - изпълняват  програми за самоконтрол на заболявания за съответния вид животни, утвърдени от директора на ОДБХ  - населване на  животни в животновъдни обекти само след писмено разрешение на директора на ОДБХ  - изготвят план за прилагане на спешни мерки при констатиране на заразна болест в животновъдните обекти, с изключение на личните стопанства.  КМЕТОВЕ/КМЕТСКИ НАМЕСТНИЦИ  Допълнителни задължения за предприемане на мерки за намаляване на риска от възникване и разпространение на заразни болести по животните,   В случаи на възникване на такива - оказване на съдействие на органите на БАБХ при прилагането на мерки за тяхното ограничаване и ликвидиране.</vt:lpstr>
      <vt:lpstr> БАБХ   Създава се възможност на БАБХ да възлага на други обучени лица изпълнението на някои от мерките при ограничаване и ликвидиране на болестите по животните.  По този начин се освобождава ресурс , който предоставя по-големи възможности  да извършват епизоотични проучвания за определяне и контролиране на всички възможни рискове и ефективността на прилаганият официален контрол;  Обезщетения  Актуализиран е редът и начина за определяне и изплащане на обезщетенията на собствениците на животни, засегнати от епизоотични рискове. Разрешението за населване на обект след като в него е било констатирано огнище се извършва само след писмено разрешение, предварителна оценка на риска от Центъра за оценка на риска по хранителната верига (ЦОРХВ) и при спазване на изискванията на процедура, одобрена от изпълнителния директор на БАБХ, съгласувана от директора на ЦОРХВ; оценката на риска се извършва за съответната административна област, в която се намира животновъдният обект в срок до 30 работни дни от датата на подаване на заявлението за издаване на разрешението, и включва индивидуална оценка за индустриалните и фамилните ферми    </vt:lpstr>
      <vt:lpstr>              Нови моменти  по мярка А  - "Техническа помощ за пчелари и сдружения на пчелари" дейност - Закупуване на оборудване – без горна граница за брой пчелни семейства и увеличени видове активи допустими за подпомагане:  сушилня за прашец, декристализатор, ръчна преса за восъчни разпечатки, помпа за мед, сепаратор за прашец, разпечатваща машина и шнекова преса за восъчни разпечатки.  Финансовата помощ за дейността за година за пчеларите е: от 20 – 50 бр. пчелни семейства – до 1500 лева;         от 51 – 151 бр. пчелни семейства – до 2500 лева; над 151 бр. пчелни семейства – до 3500 лева.  Нови две дейности насочени към сдружения на пчелари (рег. в обществена полза), кооперации и признати организации на производители на мед и пчелни продукти:   Организиране на обучения за пчелари, които да ги запознаят с иновативни практики за отглеждане на пчелните семейства;  Организиране на базари за популяризиране на пчелните продукти, в които могат да участват  местни пчелари.  </vt:lpstr>
      <vt:lpstr>    по мярка Б – Борба срещу  агресорите и болестите в кошера, особено срещу вароатозата дейност - Закупуване на лекарства - недопустими за подпомагане са кандидати, изпълняващи действащ петгодишен ангажимент по мярка 11 "Биологично земеделие" от ПРСР за периода 2014-2020 г. за периода на ангажимента; Финансовата помощ се определя по ценови групи съгласно приложение № 3 от наредбата и е в размер до 9,80 лева за едно пчелно семейство в рамките на финансовата година. Нова дейност насочена към сдружения, групи и организации на пчелен мед  дейност  - Изследване на пчелните семейства за наличие на нозематоза и нейното разпространение  Финансират се разходите за изпращане и изследване на проби в акредитирани лаборатории. дейност – Изследване за резистентност към ВМП разрешени за употреба за борба с вароатозата (от 2021) по мярка В – Рационализиране на подвижното пчеларство дейност - Възстановяване на разходите за подвижно пчеларство Допустми кандидати: Земеделски стопани с най-малко 50  пчелни семейства към датата на кандидатстване, които не са финансирани за същата дейност по държавна помощ „Помощ под формата на отстъпка от стойността на акциза върху газьола“;     </vt:lpstr>
      <vt:lpstr>       мярка В  - Рационализиране на подвижното пчеларство дейност - Възстановяване на разходите за подвижно пчеларство Недопустими кандидати: с пчелини за производство на елитни и  племенни пчелни майки и рояци; Финансират се до две паши в периода от месец април до месец юли на текущата година, при придвижване на не по-малко от 50 и не повече от 300 пчелни семейства на най-малко 15 км  по въздух в радиус от постоянния пчелин, извън населеното място; Минимален непрекъснат престой на придвижените пчелни семейства на едно място е 15 календарни дни; Финансовата помощ е в размер до 10 лева за придвижване на едно пчелно семейство на една паша. мярка В – дейност  Закупуване на нов прикачен инвентар за подвижно пчеларство Допустими кандидати – пчелари притежаващи най-малко 20 и не повече от 300  пчелни семейства (100 в предходната Програма); Финансовата помощ е в размер до 2500 лв.          </vt:lpstr>
      <vt:lpstr>          по Мярка Г -  Физикохимичен анализ  на пчелния мед  Финансовата помощ за всеки изследван показател е посочена в прил. № 5  от наредбата и е в размер от 6,40 до 28 лв. дейност  - Изследеване на хранителни запаси (мед, прашец) за остатъци от пестициди (2021) Мярка Д – Мерки за подкрепа на подновяването на  пчелните кошери в Европейския съюз дейност  - Закупуване на кошери  - допустими са кандидати с най-малко 20 и не повече от 250 пчелни семейства (150 в предходната Програма); финансовата помощ  е до 54 лв. /кошер; дейност  - Закупуване на изкуствени рояци – допустими са кандидати с най-малко 20  пчелни семейства, като финансовата помощ  е до 75 лв. /рояк; Дейност  - Закупуване на  пчелни майки – финансовата помощ е до 15 лв./пч. майка. мярка Е - Сътрудничество със специализирани органи за осъществяването на практика на приложните изследователски програми в областта на пчеларството и пчелните продукти тема - Мониторинг на остатъци от пестициди в пчели от райони с интензивно земеделие Допустими кандидати – пчеларски сдружения; Финансова помощ се изплаща за вземане на проби от пчели, изпращането и изследването им  в акредитирани лаборатории.           </vt:lpstr>
      <vt:lpstr>Благодаря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Новите моменти в пакета за ОСП 2021-2027</dc:title>
  <dc:creator>Maria Jordanova</dc:creator>
  <cp:lastModifiedBy>Marieta Neykova</cp:lastModifiedBy>
  <cp:revision>235</cp:revision>
  <dcterms:created xsi:type="dcterms:W3CDTF">2019-07-16T18:57:03Z</dcterms:created>
  <dcterms:modified xsi:type="dcterms:W3CDTF">2020-02-10T08:03:05Z</dcterms:modified>
</cp:coreProperties>
</file>