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4" r:id="rId3"/>
    <p:sldId id="267" r:id="rId4"/>
    <p:sldId id="269" r:id="rId5"/>
    <p:sldId id="270" r:id="rId6"/>
    <p:sldId id="271" r:id="rId7"/>
    <p:sldId id="272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9E1AF-A32C-45C8-A9B1-C41F4533F57B}" v="12" dt="2020-02-04T15:34:53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zhana Blagoeva" userId="cbe2c79535d3968c" providerId="Windows Live" clId="Web-{0839E1AF-A32C-45C8-A9B1-C41F4533F57B}"/>
    <pc:docChg chg="modSld">
      <pc:chgData name="Snezhana Blagoeva" userId="cbe2c79535d3968c" providerId="Windows Live" clId="Web-{0839E1AF-A32C-45C8-A9B1-C41F4533F57B}" dt="2020-02-04T15:34:53.011" v="9"/>
      <pc:docMkLst>
        <pc:docMk/>
      </pc:docMkLst>
      <pc:sldChg chg="addSp delSp modSp">
        <pc:chgData name="Snezhana Blagoeva" userId="cbe2c79535d3968c" providerId="Windows Live" clId="Web-{0839E1AF-A32C-45C8-A9B1-C41F4533F57B}" dt="2020-02-04T15:34:53.011" v="9"/>
        <pc:sldMkLst>
          <pc:docMk/>
          <pc:sldMk cId="3815853430" sldId="273"/>
        </pc:sldMkLst>
        <pc:spChg chg="del mod">
          <ac:chgData name="Snezhana Blagoeva" userId="cbe2c79535d3968c" providerId="Windows Live" clId="Web-{0839E1AF-A32C-45C8-A9B1-C41F4533F57B}" dt="2020-02-04T15:34:10.136" v="4"/>
          <ac:spMkLst>
            <pc:docMk/>
            <pc:sldMk cId="3815853430" sldId="273"/>
            <ac:spMk id="13" creationId="{00000000-0000-0000-0000-000000000000}"/>
          </ac:spMkLst>
        </pc:spChg>
        <pc:picChg chg="add del mod">
          <ac:chgData name="Snezhana Blagoeva" userId="cbe2c79535d3968c" providerId="Windows Live" clId="Web-{0839E1AF-A32C-45C8-A9B1-C41F4533F57B}" dt="2020-02-04T15:34:25.683" v="6"/>
          <ac:picMkLst>
            <pc:docMk/>
            <pc:sldMk cId="3815853430" sldId="273"/>
            <ac:picMk id="2" creationId="{9471CF1A-8605-4A49-AFB1-6124CA44D78F}"/>
          </ac:picMkLst>
        </pc:picChg>
        <pc:picChg chg="add del mod">
          <ac:chgData name="Snezhana Blagoeva" userId="cbe2c79535d3968c" providerId="Windows Live" clId="Web-{0839E1AF-A32C-45C8-A9B1-C41F4533F57B}" dt="2020-02-04T15:34:53.011" v="9"/>
          <ac:picMkLst>
            <pc:docMk/>
            <pc:sldMk cId="3815853430" sldId="273"/>
            <ac:picMk id="12" creationId="{E31E8CC6-2C9F-40C1-B7B6-74184C1AE5B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Vasilev\Desktop\Information%20Campain%202020_28.01.2020_last\SAPS_VCSar_decl_obl_2019%2020190619_map28.01.20.xlsx" TargetMode="External"/><Relationship Id="rId1" Type="http://schemas.openxmlformats.org/officeDocument/2006/relationships/image" Target="../media/image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Jivotni_201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Vasilev\Desktop\Jivotni_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'URN P+Z,J,SEPP'!$J$1</c:f>
              <c:strCache>
                <c:ptCount val="1"/>
                <c:pt idx="0">
                  <c:v>СЕПП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09-4C2E-B4E5-5DC0380E98B4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 w="28575">
                <a:noFill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847-43D5-A5A6-47B6B34EE672}"/>
              </c:ext>
            </c:extLst>
          </c:dPt>
          <c:dLbls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P+Z,J,SEPP'!$B$2:$B$29</c:f>
              <c:numCache>
                <c:formatCode>General</c:formatCode>
                <c:ptCount val="28"/>
                <c:pt idx="0">
                  <c:v>1.4</c:v>
                </c:pt>
                <c:pt idx="1">
                  <c:v>8</c:v>
                </c:pt>
                <c:pt idx="2">
                  <c:v>8.6</c:v>
                </c:pt>
                <c:pt idx="3">
                  <c:v>5.3</c:v>
                </c:pt>
                <c:pt idx="4">
                  <c:v>0.5</c:v>
                </c:pt>
                <c:pt idx="5">
                  <c:v>2.2000000000000002</c:v>
                </c:pt>
                <c:pt idx="6">
                  <c:v>4.5</c:v>
                </c:pt>
                <c:pt idx="7">
                  <c:v>9.1999999999999993</c:v>
                </c:pt>
                <c:pt idx="8">
                  <c:v>5.3</c:v>
                </c:pt>
                <c:pt idx="9">
                  <c:v>1</c:v>
                </c:pt>
                <c:pt idx="10">
                  <c:v>3.4</c:v>
                </c:pt>
                <c:pt idx="11">
                  <c:v>1.3</c:v>
                </c:pt>
                <c:pt idx="12">
                  <c:v>2.7</c:v>
                </c:pt>
                <c:pt idx="13">
                  <c:v>1</c:v>
                </c:pt>
                <c:pt idx="14">
                  <c:v>3.5</c:v>
                </c:pt>
                <c:pt idx="15">
                  <c:v>4</c:v>
                </c:pt>
                <c:pt idx="16">
                  <c:v>6.9</c:v>
                </c:pt>
                <c:pt idx="17">
                  <c:v>5.7</c:v>
                </c:pt>
                <c:pt idx="18">
                  <c:v>7.6</c:v>
                </c:pt>
                <c:pt idx="19">
                  <c:v>6.1</c:v>
                </c:pt>
                <c:pt idx="20">
                  <c:v>3.8</c:v>
                </c:pt>
                <c:pt idx="21">
                  <c:v>2.5</c:v>
                </c:pt>
                <c:pt idx="22">
                  <c:v>1.6</c:v>
                </c:pt>
                <c:pt idx="23">
                  <c:v>5</c:v>
                </c:pt>
                <c:pt idx="24">
                  <c:v>6.3</c:v>
                </c:pt>
                <c:pt idx="25">
                  <c:v>6.2</c:v>
                </c:pt>
                <c:pt idx="26">
                  <c:v>7.4</c:v>
                </c:pt>
                <c:pt idx="27">
                  <c:v>7.1</c:v>
                </c:pt>
              </c:numCache>
            </c:numRef>
          </c:xVal>
          <c:yVal>
            <c:numRef>
              <c:f>'URN P+Z,J,SEPP'!$C$2:$C$29</c:f>
              <c:numCache>
                <c:formatCode>General</c:formatCode>
                <c:ptCount val="28"/>
                <c:pt idx="0">
                  <c:v>1.2</c:v>
                </c:pt>
                <c:pt idx="1">
                  <c:v>4</c:v>
                </c:pt>
                <c:pt idx="2">
                  <c:v>6.5</c:v>
                </c:pt>
                <c:pt idx="3">
                  <c:v>6.5</c:v>
                </c:pt>
                <c:pt idx="4">
                  <c:v>8.5</c:v>
                </c:pt>
                <c:pt idx="5">
                  <c:v>7</c:v>
                </c:pt>
                <c:pt idx="6">
                  <c:v>5.6</c:v>
                </c:pt>
                <c:pt idx="7">
                  <c:v>8.4</c:v>
                </c:pt>
                <c:pt idx="8">
                  <c:v>0.7</c:v>
                </c:pt>
                <c:pt idx="9">
                  <c:v>3.3</c:v>
                </c:pt>
                <c:pt idx="10">
                  <c:v>5.9</c:v>
                </c:pt>
                <c:pt idx="11">
                  <c:v>7.4</c:v>
                </c:pt>
                <c:pt idx="12">
                  <c:v>2.4</c:v>
                </c:pt>
                <c:pt idx="13">
                  <c:v>4.5</c:v>
                </c:pt>
                <c:pt idx="14">
                  <c:v>7.6</c:v>
                </c:pt>
                <c:pt idx="15">
                  <c:v>3</c:v>
                </c:pt>
                <c:pt idx="16">
                  <c:v>8</c:v>
                </c:pt>
                <c:pt idx="17">
                  <c:v>8.1</c:v>
                </c:pt>
                <c:pt idx="18">
                  <c:v>9.3000000000000007</c:v>
                </c:pt>
                <c:pt idx="19">
                  <c:v>4.5999999999999996</c:v>
                </c:pt>
                <c:pt idx="20">
                  <c:v>1.1000000000000001</c:v>
                </c:pt>
                <c:pt idx="21">
                  <c:v>4.9000000000000004</c:v>
                </c:pt>
                <c:pt idx="22">
                  <c:v>4.7</c:v>
                </c:pt>
                <c:pt idx="23">
                  <c:v>3.6</c:v>
                </c:pt>
                <c:pt idx="24">
                  <c:v>6.5</c:v>
                </c:pt>
                <c:pt idx="25">
                  <c:v>2</c:v>
                </c:pt>
                <c:pt idx="26">
                  <c:v>6.9</c:v>
                </c:pt>
                <c:pt idx="27">
                  <c:v>3.2</c:v>
                </c:pt>
              </c:numCache>
            </c:numRef>
          </c:yVal>
          <c:bubbleSize>
            <c:numRef>
              <c:f>'URN P+Z,J,SEPP'!$J$2:$J$29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09-4C2E-B4E5-5DC0380E98B4}"/>
            </c:ext>
          </c:extLst>
        </c:ser>
        <c:ser>
          <c:idx val="1"/>
          <c:order val="1"/>
          <c:tx>
            <c:strRef>
              <c:f>'URN P+Z,J,SEPP'!$K$1</c:f>
              <c:strCache>
                <c:ptCount val="1"/>
                <c:pt idx="0">
                  <c:v>Плодове и зеленчуци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09-4C2E-B4E5-5DC0380E98B4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47-43D5-A5A6-47B6B34EE672}"/>
              </c:ext>
            </c:extLst>
          </c:dPt>
          <c:dLbls>
            <c:dLbl>
              <c:idx val="14"/>
              <c:layout>
                <c:manualLayout>
                  <c:x val="-3.4795696813744392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9-4C2E-B4E5-5DC0380E98B4}"/>
                </c:ext>
              </c:extLst>
            </c:dLbl>
            <c:dLbl>
              <c:idx val="19"/>
              <c:layout>
                <c:manualLayout>
                  <c:x val="-6.6616362791547354E-2"/>
                  <c:y val="-4.80345182856442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47-43D5-A5A6-47B6B34EE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P+Z,J,SEPP'!$D$2:$D$29</c:f>
              <c:numCache>
                <c:formatCode>General</c:formatCode>
                <c:ptCount val="28"/>
                <c:pt idx="0">
                  <c:v>1.6</c:v>
                </c:pt>
                <c:pt idx="1">
                  <c:v>7.8</c:v>
                </c:pt>
                <c:pt idx="2">
                  <c:v>8.4</c:v>
                </c:pt>
                <c:pt idx="3">
                  <c:v>5</c:v>
                </c:pt>
                <c:pt idx="4">
                  <c:v>0.3</c:v>
                </c:pt>
                <c:pt idx="5">
                  <c:v>2.5</c:v>
                </c:pt>
                <c:pt idx="6">
                  <c:v>4.5</c:v>
                </c:pt>
                <c:pt idx="7">
                  <c:v>8.6999999999999993</c:v>
                </c:pt>
                <c:pt idx="8">
                  <c:v>4.8</c:v>
                </c:pt>
                <c:pt idx="9">
                  <c:v>0.5</c:v>
                </c:pt>
                <c:pt idx="10">
                  <c:v>3.7</c:v>
                </c:pt>
                <c:pt idx="11">
                  <c:v>1</c:v>
                </c:pt>
                <c:pt idx="12">
                  <c:v>2.9</c:v>
                </c:pt>
                <c:pt idx="13">
                  <c:v>0.6</c:v>
                </c:pt>
                <c:pt idx="14">
                  <c:v>3.9</c:v>
                </c:pt>
                <c:pt idx="15">
                  <c:v>3.9</c:v>
                </c:pt>
                <c:pt idx="16">
                  <c:v>7.2</c:v>
                </c:pt>
                <c:pt idx="17">
                  <c:v>5.7</c:v>
                </c:pt>
                <c:pt idx="18">
                  <c:v>7.1</c:v>
                </c:pt>
                <c:pt idx="19">
                  <c:v>6.3</c:v>
                </c:pt>
                <c:pt idx="20">
                  <c:v>3.6</c:v>
                </c:pt>
                <c:pt idx="21">
                  <c:v>2.2000000000000002</c:v>
                </c:pt>
                <c:pt idx="22">
                  <c:v>1.5</c:v>
                </c:pt>
                <c:pt idx="23">
                  <c:v>5.4</c:v>
                </c:pt>
                <c:pt idx="24">
                  <c:v>6.3</c:v>
                </c:pt>
                <c:pt idx="25">
                  <c:v>5.6</c:v>
                </c:pt>
                <c:pt idx="26">
                  <c:v>7.8</c:v>
                </c:pt>
                <c:pt idx="27">
                  <c:v>6.7</c:v>
                </c:pt>
              </c:numCache>
            </c:numRef>
          </c:xVal>
          <c:yVal>
            <c:numRef>
              <c:f>'URN P+Z,J,SEPP'!$E$2:$E$29</c:f>
              <c:numCache>
                <c:formatCode>General</c:formatCode>
                <c:ptCount val="28"/>
                <c:pt idx="0">
                  <c:v>2.1</c:v>
                </c:pt>
                <c:pt idx="1">
                  <c:v>5</c:v>
                </c:pt>
                <c:pt idx="2">
                  <c:v>7.1</c:v>
                </c:pt>
                <c:pt idx="3">
                  <c:v>7</c:v>
                </c:pt>
                <c:pt idx="4">
                  <c:v>9</c:v>
                </c:pt>
                <c:pt idx="5">
                  <c:v>7.4</c:v>
                </c:pt>
                <c:pt idx="6">
                  <c:v>6</c:v>
                </c:pt>
                <c:pt idx="7">
                  <c:v>9.1</c:v>
                </c:pt>
                <c:pt idx="8">
                  <c:v>0.5</c:v>
                </c:pt>
                <c:pt idx="9">
                  <c:v>3.1</c:v>
                </c:pt>
                <c:pt idx="10">
                  <c:v>6.1</c:v>
                </c:pt>
                <c:pt idx="11">
                  <c:v>7.9</c:v>
                </c:pt>
                <c:pt idx="12">
                  <c:v>3</c:v>
                </c:pt>
                <c:pt idx="13">
                  <c:v>4.5</c:v>
                </c:pt>
                <c:pt idx="14">
                  <c:v>8.1</c:v>
                </c:pt>
                <c:pt idx="15">
                  <c:v>4</c:v>
                </c:pt>
                <c:pt idx="16">
                  <c:v>8.4</c:v>
                </c:pt>
                <c:pt idx="17">
                  <c:v>8.6999999999999993</c:v>
                </c:pt>
                <c:pt idx="18">
                  <c:v>9.5</c:v>
                </c:pt>
                <c:pt idx="19">
                  <c:v>5.2</c:v>
                </c:pt>
                <c:pt idx="20">
                  <c:v>1.6</c:v>
                </c:pt>
                <c:pt idx="21">
                  <c:v>4.0999999999999996</c:v>
                </c:pt>
                <c:pt idx="22">
                  <c:v>5</c:v>
                </c:pt>
                <c:pt idx="23">
                  <c:v>4</c:v>
                </c:pt>
                <c:pt idx="24">
                  <c:v>7.2</c:v>
                </c:pt>
                <c:pt idx="25">
                  <c:v>1.8</c:v>
                </c:pt>
                <c:pt idx="26">
                  <c:v>7.1</c:v>
                </c:pt>
                <c:pt idx="27">
                  <c:v>3.8</c:v>
                </c:pt>
              </c:numCache>
            </c:numRef>
          </c:yVal>
          <c:bubbleSize>
            <c:numRef>
              <c:f>'URN P+Z,J,SEPP'!$K$2:$K$29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09-4C2E-B4E5-5DC0380E98B4}"/>
            </c:ext>
          </c:extLst>
        </c:ser>
        <c:ser>
          <c:idx val="2"/>
          <c:order val="2"/>
          <c:tx>
            <c:strRef>
              <c:f>'URN P+Z,J,SEPP'!$L$1</c:f>
              <c:strCache>
                <c:ptCount val="1"/>
                <c:pt idx="0">
                  <c:v>Животновъдство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09-4C2E-B4E5-5DC0380E98B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847-43D5-A5A6-47B6B34EE672}"/>
              </c:ext>
            </c:extLst>
          </c:dPt>
          <c:dLbls>
            <c:dLbl>
              <c:idx val="19"/>
              <c:layout>
                <c:manualLayout>
                  <c:x val="-4.8179614335696667E-2"/>
                  <c:y val="-1.2008629571411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47-43D5-A5A6-47B6B34EE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P+Z,J,SEPP'!$F$2:$F$29</c:f>
              <c:numCache>
                <c:formatCode>General</c:formatCode>
                <c:ptCount val="28"/>
                <c:pt idx="0">
                  <c:v>2</c:v>
                </c:pt>
                <c:pt idx="1">
                  <c:v>8.3000000000000007</c:v>
                </c:pt>
                <c:pt idx="2">
                  <c:v>8.9</c:v>
                </c:pt>
                <c:pt idx="3">
                  <c:v>5.7</c:v>
                </c:pt>
                <c:pt idx="4">
                  <c:v>0.6</c:v>
                </c:pt>
                <c:pt idx="5">
                  <c:v>2.2999999999999998</c:v>
                </c:pt>
                <c:pt idx="6">
                  <c:v>4.8</c:v>
                </c:pt>
                <c:pt idx="7">
                  <c:v>8.6</c:v>
                </c:pt>
                <c:pt idx="8">
                  <c:v>4.8</c:v>
                </c:pt>
                <c:pt idx="9">
                  <c:v>0.6</c:v>
                </c:pt>
                <c:pt idx="10">
                  <c:v>3.3</c:v>
                </c:pt>
                <c:pt idx="11">
                  <c:v>1.5</c:v>
                </c:pt>
                <c:pt idx="12">
                  <c:v>3</c:v>
                </c:pt>
                <c:pt idx="13">
                  <c:v>0.7</c:v>
                </c:pt>
                <c:pt idx="14">
                  <c:v>4.0999999999999996</c:v>
                </c:pt>
                <c:pt idx="15">
                  <c:v>3.7</c:v>
                </c:pt>
                <c:pt idx="16">
                  <c:v>6.9</c:v>
                </c:pt>
                <c:pt idx="17">
                  <c:v>6</c:v>
                </c:pt>
                <c:pt idx="18">
                  <c:v>8</c:v>
                </c:pt>
                <c:pt idx="19">
                  <c:v>6.6</c:v>
                </c:pt>
                <c:pt idx="20">
                  <c:v>3.4</c:v>
                </c:pt>
                <c:pt idx="21">
                  <c:v>2.2000000000000002</c:v>
                </c:pt>
                <c:pt idx="22">
                  <c:v>1.7</c:v>
                </c:pt>
                <c:pt idx="23">
                  <c:v>5</c:v>
                </c:pt>
                <c:pt idx="24">
                  <c:v>6.7</c:v>
                </c:pt>
                <c:pt idx="25">
                  <c:v>5.8</c:v>
                </c:pt>
                <c:pt idx="26">
                  <c:v>7.6</c:v>
                </c:pt>
                <c:pt idx="27">
                  <c:v>7.1</c:v>
                </c:pt>
              </c:numCache>
            </c:numRef>
          </c:xVal>
          <c:yVal>
            <c:numRef>
              <c:f>'URN P+Z,J,SEPP'!$G$2:$G$29</c:f>
              <c:numCache>
                <c:formatCode>General</c:formatCode>
                <c:ptCount val="28"/>
                <c:pt idx="0">
                  <c:v>1.4</c:v>
                </c:pt>
                <c:pt idx="1">
                  <c:v>4.9000000000000004</c:v>
                </c:pt>
                <c:pt idx="2">
                  <c:v>6.9</c:v>
                </c:pt>
                <c:pt idx="3">
                  <c:v>6.7</c:v>
                </c:pt>
                <c:pt idx="4">
                  <c:v>9.1999999999999993</c:v>
                </c:pt>
                <c:pt idx="5">
                  <c:v>7.8</c:v>
                </c:pt>
                <c:pt idx="6">
                  <c:v>5.7</c:v>
                </c:pt>
                <c:pt idx="7">
                  <c:v>8.4</c:v>
                </c:pt>
                <c:pt idx="8">
                  <c:v>1.3</c:v>
                </c:pt>
                <c:pt idx="9">
                  <c:v>3.6</c:v>
                </c:pt>
                <c:pt idx="10">
                  <c:v>6.5</c:v>
                </c:pt>
                <c:pt idx="11">
                  <c:v>8.3000000000000007</c:v>
                </c:pt>
                <c:pt idx="12">
                  <c:v>3.6</c:v>
                </c:pt>
                <c:pt idx="13">
                  <c:v>5</c:v>
                </c:pt>
                <c:pt idx="14">
                  <c:v>7.6</c:v>
                </c:pt>
                <c:pt idx="15">
                  <c:v>4.8</c:v>
                </c:pt>
                <c:pt idx="16">
                  <c:v>8.6999999999999993</c:v>
                </c:pt>
                <c:pt idx="17">
                  <c:v>8.5</c:v>
                </c:pt>
                <c:pt idx="18">
                  <c:v>9.5</c:v>
                </c:pt>
                <c:pt idx="19">
                  <c:v>5.5</c:v>
                </c:pt>
                <c:pt idx="20">
                  <c:v>1.2</c:v>
                </c:pt>
                <c:pt idx="21">
                  <c:v>5.7</c:v>
                </c:pt>
                <c:pt idx="22">
                  <c:v>5.0999999999999996</c:v>
                </c:pt>
                <c:pt idx="23">
                  <c:v>4.5</c:v>
                </c:pt>
                <c:pt idx="24">
                  <c:v>6.7</c:v>
                </c:pt>
                <c:pt idx="25">
                  <c:v>2.4</c:v>
                </c:pt>
                <c:pt idx="26">
                  <c:v>7.7</c:v>
                </c:pt>
                <c:pt idx="27">
                  <c:v>4.0999999999999996</c:v>
                </c:pt>
              </c:numCache>
            </c:numRef>
          </c:yVal>
          <c:bubbleSize>
            <c:numRef>
              <c:f>'URN P+Z,J,SEPP'!$L$2:$L$29</c:f>
              <c:numCache>
                <c:formatCode>General</c:formatCode>
                <c:ptCount val="28"/>
                <c:pt idx="0">
                  <c:v>2452</c:v>
                </c:pt>
                <c:pt idx="1">
                  <c:v>1409</c:v>
                </c:pt>
                <c:pt idx="2">
                  <c:v>424</c:v>
                </c:pt>
                <c:pt idx="3">
                  <c:v>635</c:v>
                </c:pt>
                <c:pt idx="4">
                  <c:v>153</c:v>
                </c:pt>
                <c:pt idx="5">
                  <c:v>710</c:v>
                </c:pt>
                <c:pt idx="6">
                  <c:v>208</c:v>
                </c:pt>
                <c:pt idx="7">
                  <c:v>432</c:v>
                </c:pt>
                <c:pt idx="8">
                  <c:v>2617</c:v>
                </c:pt>
                <c:pt idx="9">
                  <c:v>409</c:v>
                </c:pt>
                <c:pt idx="10">
                  <c:v>520</c:v>
                </c:pt>
                <c:pt idx="11">
                  <c:v>515</c:v>
                </c:pt>
                <c:pt idx="12">
                  <c:v>832</c:v>
                </c:pt>
                <c:pt idx="13">
                  <c:v>382</c:v>
                </c:pt>
                <c:pt idx="14">
                  <c:v>620</c:v>
                </c:pt>
                <c:pt idx="15">
                  <c:v>1601</c:v>
                </c:pt>
                <c:pt idx="16">
                  <c:v>418</c:v>
                </c:pt>
                <c:pt idx="17">
                  <c:v>399</c:v>
                </c:pt>
                <c:pt idx="18">
                  <c:v>433</c:v>
                </c:pt>
                <c:pt idx="19">
                  <c:v>1058</c:v>
                </c:pt>
                <c:pt idx="20">
                  <c:v>573</c:v>
                </c:pt>
                <c:pt idx="21">
                  <c:v>1241</c:v>
                </c:pt>
                <c:pt idx="22">
                  <c:v>261</c:v>
                </c:pt>
                <c:pt idx="23">
                  <c:v>720</c:v>
                </c:pt>
                <c:pt idx="24">
                  <c:v>731</c:v>
                </c:pt>
                <c:pt idx="25">
                  <c:v>1660</c:v>
                </c:pt>
                <c:pt idx="26">
                  <c:v>759</c:v>
                </c:pt>
                <c:pt idx="27">
                  <c:v>602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B09-4C2E-B4E5-5DC0380E98B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bubbleScale val="70"/>
        <c:showNegBubbles val="0"/>
        <c:axId val="107819008"/>
        <c:axId val="107820544"/>
      </c:bubbleChart>
      <c:valAx>
        <c:axId val="107819008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107820544"/>
        <c:crosses val="autoZero"/>
        <c:crossBetween val="midCat"/>
        <c:majorUnit val="1"/>
        <c:minorUnit val="0.1"/>
      </c:valAx>
      <c:valAx>
        <c:axId val="10782054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107819008"/>
        <c:crosses val="autoZero"/>
        <c:crossBetween val="midCat"/>
        <c:majorUnit val="1"/>
        <c:minorUnit val="0.1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bg-BG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bg-BG"/>
          </a:p>
        </c:txPr>
      </c:legendEntry>
      <c:layout>
        <c:manualLayout>
          <c:xMode val="edge"/>
          <c:yMode val="edge"/>
          <c:x val="0.69923738340473385"/>
          <c:y val="0.78239243946096826"/>
          <c:w val="0.22161066432327026"/>
          <c:h val="0.17255298034742123"/>
        </c:manualLayout>
      </c:layout>
      <c:overlay val="1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pivotSource>
    <c:name>[SAPS_VCSar_decl_obl_2019 20190619_map28.01.20.xlsx]Площ СЕПП!PivotTable1</c:name>
    <c:fmtId val="194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Заявена площ, ха.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7.1900131916613666E-2"/>
          <c:y val="2.8417432809530997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</c:pivotFmt>
      <c:pivotFmt>
        <c:idx val="10"/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СЕПП'!$B$1:$B$2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81-4445-8634-3A63F1107140}"/>
              </c:ext>
            </c:extLst>
          </c:dPt>
          <c:dLbls>
            <c:dLbl>
              <c:idx val="19"/>
              <c:layout>
                <c:manualLayout>
                  <c:x val="0"/>
                  <c:y val="-7.358576749537031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1-4445-8634-3A63F11071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38100" cap="rnd" cmpd="sng">
                <a:solidFill>
                  <a:srgbClr val="FF0000"/>
                </a:solidFill>
                <a:bevel/>
                <a:headEnd type="none" w="sm" len="lg"/>
                <a:tailEnd type="none" w="sm" len="lg"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СЕПП'!$A$3:$A$31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СЕПП'!$B$3:$B$31</c:f>
              <c:numCache>
                <c:formatCode>General</c:formatCode>
                <c:ptCount val="28"/>
                <c:pt idx="0">
                  <c:v>50098.580000000009</c:v>
                </c:pt>
                <c:pt idx="1">
                  <c:v>243107.94000000006</c:v>
                </c:pt>
                <c:pt idx="2">
                  <c:v>158368.15</c:v>
                </c:pt>
                <c:pt idx="3">
                  <c:v>205070.75000000003</c:v>
                </c:pt>
                <c:pt idx="4">
                  <c:v>113373.15999999999</c:v>
                </c:pt>
                <c:pt idx="5">
                  <c:v>185313.83000000002</c:v>
                </c:pt>
                <c:pt idx="6">
                  <c:v>36709.579999999994</c:v>
                </c:pt>
                <c:pt idx="7">
                  <c:v>336707.07</c:v>
                </c:pt>
                <c:pt idx="8">
                  <c:v>20314.099999999999</c:v>
                </c:pt>
                <c:pt idx="9">
                  <c:v>41494.92</c:v>
                </c:pt>
                <c:pt idx="10">
                  <c:v>87397.87999999999</c:v>
                </c:pt>
                <c:pt idx="11">
                  <c:v>157225.47999999998</c:v>
                </c:pt>
                <c:pt idx="12">
                  <c:v>74113.590000000011</c:v>
                </c:pt>
                <c:pt idx="13">
                  <c:v>56628.38</c:v>
                </c:pt>
                <c:pt idx="14">
                  <c:v>297158.63</c:v>
                </c:pt>
                <c:pt idx="15">
                  <c:v>203781.54000000004</c:v>
                </c:pt>
                <c:pt idx="16">
                  <c:v>139577.70000000001</c:v>
                </c:pt>
                <c:pt idx="17">
                  <c:v>169483.47</c:v>
                </c:pt>
                <c:pt idx="18">
                  <c:v>162430.61000000002</c:v>
                </c:pt>
                <c:pt idx="19">
                  <c:v>120991.84</c:v>
                </c:pt>
                <c:pt idx="20">
                  <c:v>9802.33</c:v>
                </c:pt>
                <c:pt idx="21">
                  <c:v>133269.5</c:v>
                </c:pt>
                <c:pt idx="22">
                  <c:v>28157.919999999998</c:v>
                </c:pt>
                <c:pt idx="23">
                  <c:v>188931.34999999998</c:v>
                </c:pt>
                <c:pt idx="24">
                  <c:v>114029.48</c:v>
                </c:pt>
                <c:pt idx="25">
                  <c:v>193432.93999999997</c:v>
                </c:pt>
                <c:pt idx="26">
                  <c:v>149058.72</c:v>
                </c:pt>
                <c:pt idx="27">
                  <c:v>194517.58000000002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1-4906-A6A9-92BF1BC4A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7870848"/>
        <c:axId val="107897216"/>
      </c:barChart>
      <c:catAx>
        <c:axId val="107870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7897216"/>
        <c:crosses val="autoZero"/>
        <c:auto val="1"/>
        <c:lblAlgn val="ctr"/>
        <c:lblOffset val="100"/>
        <c:noMultiLvlLbl val="0"/>
      </c:catAx>
      <c:valAx>
        <c:axId val="10789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87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pivotSource>
    <c:name>[SAPS_VCSar_decl_obl_2019 20190619_map28.01.20.xlsx]Площ СЕПП!PivotTable3</c:name>
    <c:fmtId val="197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Брой кандидати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6.2513329152183217E-2"/>
          <c:y val="4.9151650256981858E-2"/>
        </c:manualLayout>
      </c:layout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СЕПП'!$B$38:$B$39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70-4B9D-A3BE-15369C57EC3E}"/>
              </c:ext>
            </c:extLst>
          </c:dPt>
          <c:dLbls>
            <c:dLbl>
              <c:idx val="19"/>
              <c:layout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70-4B9D-A3BE-15369C57EC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34925" cap="rnd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СЕПП'!$A$40:$A$68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СЕПП'!$B$40:$B$68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5-4F35-B455-E8317F73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7924480"/>
        <c:axId val="107930368"/>
      </c:barChart>
      <c:catAx>
        <c:axId val="107924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7930368"/>
        <c:crosses val="autoZero"/>
        <c:auto val="1"/>
        <c:lblAlgn val="ctr"/>
        <c:lblOffset val="100"/>
        <c:noMultiLvlLbl val="0"/>
      </c:catAx>
      <c:valAx>
        <c:axId val="10793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92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>
        <c:manualLayout>
          <c:xMode val="edge"/>
          <c:yMode val="edge"/>
          <c:x val="5.5012884962470393E-2"/>
          <c:y val="1.384083296385090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Sheet2!$C$81</c:f>
              <c:strCache>
                <c:ptCount val="1"/>
                <c:pt idx="0">
                  <c:v>Среден размер на стопанство, ха.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2D-40F5-9BBB-2EF3D227AF68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2D-40F5-9BBB-2EF3D227AF68}"/>
              </c:ext>
            </c:extLst>
          </c:dPt>
          <c:dLbls>
            <c:dLbl>
              <c:idx val="0"/>
              <c:layout>
                <c:manualLayout>
                  <c:x val="0"/>
                  <c:y val="-2.537486043372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D-40F5-9BBB-2EF3D227AF68}"/>
                </c:ext>
              </c:extLst>
            </c:dLbl>
            <c:dLbl>
              <c:idx val="6"/>
              <c:layout>
                <c:manualLayout>
                  <c:x val="0"/>
                  <c:y val="1.153402746987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D-40F5-9BBB-2EF3D227AF68}"/>
                </c:ext>
              </c:extLst>
            </c:dLbl>
            <c:dLbl>
              <c:idx val="13"/>
              <c:layout>
                <c:manualLayout>
                  <c:x val="-2.9465926600144286E-3"/>
                  <c:y val="-6.9204164819254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D-40F5-9BBB-2EF3D227AF68}"/>
                </c:ext>
              </c:extLst>
            </c:dLbl>
            <c:dLbl>
              <c:idx val="14"/>
              <c:layout>
                <c:manualLayout>
                  <c:x val="-8.8397779800434475E-3"/>
                  <c:y val="-2.768166592770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D-40F5-9BBB-2EF3D227AF68}"/>
                </c:ext>
              </c:extLst>
            </c:dLbl>
            <c:dLbl>
              <c:idx val="16"/>
              <c:layout>
                <c:manualLayout>
                  <c:x val="0"/>
                  <c:y val="4.6136109879503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D-40F5-9BBB-2EF3D227AF68}"/>
                </c:ext>
              </c:extLst>
            </c:dLbl>
            <c:dLbl>
              <c:idx val="19"/>
              <c:layout>
                <c:manualLayout>
                  <c:x val="1.4732963300072412E-3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D-40F5-9BBB-2EF3D227AF68}"/>
                </c:ext>
              </c:extLst>
            </c:dLbl>
            <c:dLbl>
              <c:idx val="20"/>
              <c:layout>
                <c:manualLayout>
                  <c:x val="1.1786370640057929E-2"/>
                  <c:y val="-2.5374860433726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D-40F5-9BBB-2EF3D227AF68}"/>
                </c:ext>
              </c:extLst>
            </c:dLbl>
            <c:dLbl>
              <c:idx val="22"/>
              <c:layout>
                <c:manualLayout>
                  <c:x val="2.9465926600144824E-3"/>
                  <c:y val="9.2272219759006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D-40F5-9BBB-2EF3D227AF68}"/>
                </c:ext>
              </c:extLst>
            </c:dLbl>
            <c:dLbl>
              <c:idx val="25"/>
              <c:layout>
                <c:manualLayout>
                  <c:x val="0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D-40F5-9BBB-2EF3D227A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Sheet2!$B$82:$B$110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Sheet2!$C$82:$C$110</c:f>
              <c:numCache>
                <c:formatCode>General</c:formatCode>
                <c:ptCount val="29"/>
                <c:pt idx="0">
                  <c:v>14.37</c:v>
                </c:pt>
                <c:pt idx="1">
                  <c:v>68.540000000000006</c:v>
                </c:pt>
                <c:pt idx="2">
                  <c:v>108.77</c:v>
                </c:pt>
                <c:pt idx="3">
                  <c:v>101.72</c:v>
                </c:pt>
                <c:pt idx="4">
                  <c:v>85.24</c:v>
                </c:pt>
                <c:pt idx="5">
                  <c:v>101.71</c:v>
                </c:pt>
                <c:pt idx="6">
                  <c:v>49.21</c:v>
                </c:pt>
                <c:pt idx="7">
                  <c:v>78.03</c:v>
                </c:pt>
                <c:pt idx="8">
                  <c:v>6.7</c:v>
                </c:pt>
                <c:pt idx="9">
                  <c:v>21.99</c:v>
                </c:pt>
                <c:pt idx="10">
                  <c:v>76.459999999999994</c:v>
                </c:pt>
                <c:pt idx="11">
                  <c:v>85.82</c:v>
                </c:pt>
                <c:pt idx="12">
                  <c:v>27.21</c:v>
                </c:pt>
                <c:pt idx="13">
                  <c:v>36.869999999999997</c:v>
                </c:pt>
                <c:pt idx="14">
                  <c:v>55.42</c:v>
                </c:pt>
                <c:pt idx="15">
                  <c:v>119.1</c:v>
                </c:pt>
                <c:pt idx="16">
                  <c:v>33.67</c:v>
                </c:pt>
                <c:pt idx="17">
                  <c:v>67.36</c:v>
                </c:pt>
                <c:pt idx="18">
                  <c:v>90.34</c:v>
                </c:pt>
                <c:pt idx="19">
                  <c:v>54.56</c:v>
                </c:pt>
                <c:pt idx="20">
                  <c:v>35.21</c:v>
                </c:pt>
                <c:pt idx="21">
                  <c:v>5.94</c:v>
                </c:pt>
                <c:pt idx="22">
                  <c:v>34.29</c:v>
                </c:pt>
                <c:pt idx="23">
                  <c:v>82.57</c:v>
                </c:pt>
                <c:pt idx="24">
                  <c:v>61.97</c:v>
                </c:pt>
                <c:pt idx="25">
                  <c:v>63.03</c:v>
                </c:pt>
                <c:pt idx="26">
                  <c:v>42.61</c:v>
                </c:pt>
                <c:pt idx="27">
                  <c:v>60.57</c:v>
                </c:pt>
                <c:pt idx="28">
                  <c:v>83.84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2D-40F5-9BBB-2EF3D227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8031360"/>
        <c:axId val="108037248"/>
      </c:barChart>
      <c:catAx>
        <c:axId val="10803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8037248"/>
        <c:crosses val="autoZero"/>
        <c:auto val="1"/>
        <c:lblAlgn val="ctr"/>
        <c:lblOffset val="100"/>
        <c:noMultiLvlLbl val="0"/>
      </c:catAx>
      <c:valAx>
        <c:axId val="108037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03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Заявен брой животни по области</a:t>
            </a:r>
            <a:endParaRPr lang="en-US"/>
          </a:p>
        </c:rich>
      </c:tx>
      <c:layout>
        <c:manualLayout>
          <c:xMode val="edge"/>
          <c:yMode val="edge"/>
          <c:x val="6.8924643596413648E-2"/>
          <c:y val="3.14547880764612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бройки'!$B$1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28-443D-A976-3D1051C04F08}"/>
              </c:ext>
            </c:extLst>
          </c:dPt>
          <c:dLbls>
            <c:dLbl>
              <c:idx val="19"/>
              <c:layout>
                <c:manualLayout>
                  <c:x val="-2.6696329254727477E-2"/>
                  <c:y val="-5.0221266861114798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28-443D-A976-3D1051C04F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chemeClr val="tx2">
                    <a:lumMod val="50000"/>
                  </a:schemeClr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бройки'!$B$2:$B$29</c:f>
              <c:numCache>
                <c:formatCode>General</c:formatCode>
                <c:ptCount val="28"/>
                <c:pt idx="0">
                  <c:v>29428</c:v>
                </c:pt>
                <c:pt idx="1">
                  <c:v>20879</c:v>
                </c:pt>
                <c:pt idx="2">
                  <c:v>6669</c:v>
                </c:pt>
                <c:pt idx="3">
                  <c:v>11733</c:v>
                </c:pt>
                <c:pt idx="4">
                  <c:v>1939</c:v>
                </c:pt>
                <c:pt idx="5">
                  <c:v>11285</c:v>
                </c:pt>
                <c:pt idx="6">
                  <c:v>3070</c:v>
                </c:pt>
                <c:pt idx="7">
                  <c:v>11972</c:v>
                </c:pt>
                <c:pt idx="8">
                  <c:v>31949</c:v>
                </c:pt>
                <c:pt idx="9">
                  <c:v>4341</c:v>
                </c:pt>
                <c:pt idx="10">
                  <c:v>6274</c:v>
                </c:pt>
                <c:pt idx="11">
                  <c:v>6564</c:v>
                </c:pt>
                <c:pt idx="12">
                  <c:v>10139</c:v>
                </c:pt>
                <c:pt idx="13">
                  <c:v>3076</c:v>
                </c:pt>
                <c:pt idx="14">
                  <c:v>11601</c:v>
                </c:pt>
                <c:pt idx="15">
                  <c:v>45122</c:v>
                </c:pt>
                <c:pt idx="16">
                  <c:v>7883</c:v>
                </c:pt>
                <c:pt idx="17">
                  <c:v>6761</c:v>
                </c:pt>
                <c:pt idx="18">
                  <c:v>5967</c:v>
                </c:pt>
                <c:pt idx="19">
                  <c:v>20967</c:v>
                </c:pt>
                <c:pt idx="20">
                  <c:v>4043</c:v>
                </c:pt>
                <c:pt idx="21">
                  <c:v>13139</c:v>
                </c:pt>
                <c:pt idx="22">
                  <c:v>11139</c:v>
                </c:pt>
                <c:pt idx="23">
                  <c:v>19191</c:v>
                </c:pt>
                <c:pt idx="24">
                  <c:v>9209</c:v>
                </c:pt>
                <c:pt idx="25">
                  <c:v>29594</c:v>
                </c:pt>
                <c:pt idx="26">
                  <c:v>10931</c:v>
                </c:pt>
                <c:pt idx="27">
                  <c:v>12977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9-4567-819F-6CCB845749D1}"/>
            </c:ext>
          </c:extLst>
        </c:ser>
        <c:ser>
          <c:idx val="1"/>
          <c:order val="1"/>
          <c:tx>
            <c:strRef>
              <c:f>'За презентация ЕПЖ и ДПЖ бройки'!$C$1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28-443D-A976-3D1051C04F08}"/>
              </c:ext>
            </c:extLst>
          </c:dPt>
          <c:dLbls>
            <c:dLbl>
              <c:idx val="19"/>
              <c:layout>
                <c:manualLayout>
                  <c:x val="4.4493882091212458E-3"/>
                  <c:y val="-2.092552785879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28-443D-A976-3D1051C04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rgbClr val="FF0000"/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бройки'!$C$2:$C$29</c:f>
              <c:numCache>
                <c:formatCode>General</c:formatCode>
                <c:ptCount val="28"/>
                <c:pt idx="0">
                  <c:v>119228</c:v>
                </c:pt>
                <c:pt idx="1">
                  <c:v>108298</c:v>
                </c:pt>
                <c:pt idx="2">
                  <c:v>31579</c:v>
                </c:pt>
                <c:pt idx="3">
                  <c:v>37747</c:v>
                </c:pt>
                <c:pt idx="4">
                  <c:v>5912</c:v>
                </c:pt>
                <c:pt idx="5">
                  <c:v>36235</c:v>
                </c:pt>
                <c:pt idx="6">
                  <c:v>9387</c:v>
                </c:pt>
                <c:pt idx="7">
                  <c:v>28357</c:v>
                </c:pt>
                <c:pt idx="8">
                  <c:v>72180</c:v>
                </c:pt>
                <c:pt idx="9">
                  <c:v>15270</c:v>
                </c:pt>
                <c:pt idx="10">
                  <c:v>27609</c:v>
                </c:pt>
                <c:pt idx="11">
                  <c:v>25113</c:v>
                </c:pt>
                <c:pt idx="12">
                  <c:v>36372</c:v>
                </c:pt>
                <c:pt idx="13">
                  <c:v>12043</c:v>
                </c:pt>
                <c:pt idx="14">
                  <c:v>38930</c:v>
                </c:pt>
                <c:pt idx="15">
                  <c:v>95548</c:v>
                </c:pt>
                <c:pt idx="16">
                  <c:v>19027</c:v>
                </c:pt>
                <c:pt idx="17">
                  <c:v>19682</c:v>
                </c:pt>
                <c:pt idx="18">
                  <c:v>28350</c:v>
                </c:pt>
                <c:pt idx="19">
                  <c:v>69084</c:v>
                </c:pt>
                <c:pt idx="20">
                  <c:v>28306</c:v>
                </c:pt>
                <c:pt idx="21">
                  <c:v>52691</c:v>
                </c:pt>
                <c:pt idx="22">
                  <c:v>23719</c:v>
                </c:pt>
                <c:pt idx="23">
                  <c:v>35474</c:v>
                </c:pt>
                <c:pt idx="24">
                  <c:v>49008</c:v>
                </c:pt>
                <c:pt idx="25">
                  <c:v>83219</c:v>
                </c:pt>
                <c:pt idx="26">
                  <c:v>40326</c:v>
                </c:pt>
                <c:pt idx="27">
                  <c:v>31396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9-4567-819F-6CCB8457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25664"/>
        <c:axId val="108227200"/>
      </c:barChart>
      <c:catAx>
        <c:axId val="10822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8227200"/>
        <c:crosses val="autoZero"/>
        <c:auto val="1"/>
        <c:lblAlgn val="ctr"/>
        <c:lblOffset val="100"/>
        <c:noMultiLvlLbl val="0"/>
      </c:catAx>
      <c:valAx>
        <c:axId val="10822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22566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bg-BG"/>
          </a:p>
        </c:txPr>
      </c:legendEntry>
      <c:layout>
        <c:manualLayout>
          <c:xMode val="edge"/>
          <c:yMode val="edge"/>
          <c:x val="0.71004890239665541"/>
          <c:y val="0.17008137229282161"/>
          <c:w val="0.24312204578432145"/>
          <c:h val="0.1433188021202123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Среднен брой</a:t>
            </a:r>
            <a:r>
              <a:rPr lang="bg-BG" baseline="0"/>
              <a:t> животни </a:t>
            </a:r>
            <a:r>
              <a:rPr lang="bg-BG"/>
              <a:t>за стопанство</a:t>
            </a:r>
            <a:endParaRPr lang="en-US"/>
          </a:p>
        </c:rich>
      </c:tx>
      <c:layout>
        <c:manualLayout>
          <c:xMode val="edge"/>
          <c:yMode val="edge"/>
          <c:x val="6.6511240047816778E-2"/>
          <c:y val="4.31352366601760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средно'!$B$1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D-48DC-B3AE-B485A4362C80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85-4D05-BA90-DE6FD98B4F3F}"/>
              </c:ext>
            </c:extLst>
          </c:dPt>
          <c:dLbls>
            <c:dLbl>
              <c:idx val="14"/>
              <c:layout>
                <c:manualLayout>
                  <c:x val="-2.7720021669635836E-3"/>
                  <c:y val="6.7618676112829803E-1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D-48DC-B3AE-B485A4362C80}"/>
                </c:ext>
              </c:extLst>
            </c:dLbl>
            <c:dLbl>
              <c:idx val="20"/>
              <c:layout>
                <c:manualLayout>
                  <c:x val="-2.954524860640064E-3"/>
                  <c:y val="-4.81301621493793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5-4D05-BA90-DE6FD98B4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средно'!$B$2:$B$30</c:f>
              <c:numCache>
                <c:formatCode>General</c:formatCode>
                <c:ptCount val="29"/>
                <c:pt idx="0">
                  <c:v>32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30</c:v>
                </c:pt>
                <c:pt idx="5">
                  <c:v>30</c:v>
                </c:pt>
                <c:pt idx="6">
                  <c:v>32</c:v>
                </c:pt>
                <c:pt idx="7">
                  <c:v>59</c:v>
                </c:pt>
                <c:pt idx="8">
                  <c:v>18</c:v>
                </c:pt>
                <c:pt idx="9">
                  <c:v>27</c:v>
                </c:pt>
                <c:pt idx="10">
                  <c:v>32</c:v>
                </c:pt>
                <c:pt idx="11">
                  <c:v>30</c:v>
                </c:pt>
                <c:pt idx="12">
                  <c:v>25</c:v>
                </c:pt>
                <c:pt idx="13">
                  <c:v>20</c:v>
                </c:pt>
                <c:pt idx="14">
                  <c:v>33</c:v>
                </c:pt>
                <c:pt idx="15">
                  <c:v>38</c:v>
                </c:pt>
                <c:pt idx="16">
                  <c:v>50</c:v>
                </c:pt>
                <c:pt idx="17">
                  <c:v>32</c:v>
                </c:pt>
                <c:pt idx="18">
                  <c:v>29</c:v>
                </c:pt>
                <c:pt idx="19">
                  <c:v>30</c:v>
                </c:pt>
                <c:pt idx="20">
                  <c:v>41</c:v>
                </c:pt>
                <c:pt idx="21">
                  <c:v>19</c:v>
                </c:pt>
                <c:pt idx="22">
                  <c:v>29</c:v>
                </c:pt>
                <c:pt idx="23">
                  <c:v>44</c:v>
                </c:pt>
                <c:pt idx="24">
                  <c:v>43</c:v>
                </c:pt>
                <c:pt idx="25">
                  <c:v>27</c:v>
                </c:pt>
                <c:pt idx="26">
                  <c:v>33</c:v>
                </c:pt>
                <c:pt idx="27">
                  <c:v>30</c:v>
                </c:pt>
                <c:pt idx="2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FD-48DC-B3AE-B485A4362C80}"/>
            </c:ext>
          </c:extLst>
        </c:ser>
        <c:ser>
          <c:idx val="1"/>
          <c:order val="1"/>
          <c:tx>
            <c:strRef>
              <c:f>'За презентация ЕПЖ и ДПЖ средно'!$C$1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FD-48DC-B3AE-B485A4362C80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85-4D05-BA90-DE6FD98B4F3F}"/>
              </c:ext>
            </c:extLst>
          </c:dPt>
          <c:dLbls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4772624303200321E-2"/>
                  <c:y val="1.4439048644813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85-4D05-BA90-DE6FD98B4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средно'!$C$2:$C$30</c:f>
              <c:numCache>
                <c:formatCode>General</c:formatCode>
                <c:ptCount val="29"/>
                <c:pt idx="0">
                  <c:v>78</c:v>
                </c:pt>
                <c:pt idx="1">
                  <c:v>127</c:v>
                </c:pt>
                <c:pt idx="2">
                  <c:v>118</c:v>
                </c:pt>
                <c:pt idx="3">
                  <c:v>112</c:v>
                </c:pt>
                <c:pt idx="4">
                  <c:v>82</c:v>
                </c:pt>
                <c:pt idx="5">
                  <c:v>108</c:v>
                </c:pt>
                <c:pt idx="6">
                  <c:v>86</c:v>
                </c:pt>
                <c:pt idx="7">
                  <c:v>127</c:v>
                </c:pt>
                <c:pt idx="8">
                  <c:v>83</c:v>
                </c:pt>
                <c:pt idx="9">
                  <c:v>78</c:v>
                </c:pt>
                <c:pt idx="10">
                  <c:v>92</c:v>
                </c:pt>
                <c:pt idx="11">
                  <c:v>89</c:v>
                </c:pt>
                <c:pt idx="12">
                  <c:v>89</c:v>
                </c:pt>
                <c:pt idx="13">
                  <c:v>61</c:v>
                </c:pt>
                <c:pt idx="14">
                  <c:v>104</c:v>
                </c:pt>
                <c:pt idx="15">
                  <c:v>122</c:v>
                </c:pt>
                <c:pt idx="16">
                  <c:v>134</c:v>
                </c:pt>
                <c:pt idx="17">
                  <c:v>113</c:v>
                </c:pt>
                <c:pt idx="18">
                  <c:v>119</c:v>
                </c:pt>
                <c:pt idx="19">
                  <c:v>122</c:v>
                </c:pt>
                <c:pt idx="20">
                  <c:v>126</c:v>
                </c:pt>
                <c:pt idx="21">
                  <c:v>87</c:v>
                </c:pt>
                <c:pt idx="22">
                  <c:v>76</c:v>
                </c:pt>
                <c:pt idx="23">
                  <c:v>117</c:v>
                </c:pt>
                <c:pt idx="24">
                  <c:v>120</c:v>
                </c:pt>
                <c:pt idx="25">
                  <c:v>127</c:v>
                </c:pt>
                <c:pt idx="26">
                  <c:v>116</c:v>
                </c:pt>
                <c:pt idx="27">
                  <c:v>103</c:v>
                </c:pt>
                <c:pt idx="28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FD-48DC-B3AE-B485A4362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9408640"/>
        <c:axId val="109410176"/>
      </c:barChart>
      <c:catAx>
        <c:axId val="10940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9410176"/>
        <c:crosses val="autoZero"/>
        <c:auto val="1"/>
        <c:lblAlgn val="ctr"/>
        <c:lblOffset val="100"/>
        <c:noMultiLvlLbl val="0"/>
      </c:catAx>
      <c:valAx>
        <c:axId val="10941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40864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bg-BG"/>
          </a:p>
        </c:txPr>
      </c:legendEntry>
      <c:layout>
        <c:manualLayout>
          <c:xMode val="edge"/>
          <c:yMode val="edge"/>
          <c:x val="0.70390694037664148"/>
          <c:y val="1.3821694045275702E-2"/>
          <c:w val="0.24640469802022408"/>
          <c:h val="0.1993778702820124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4.8838290150158704E-2"/>
          <c:y val="2.643165388269548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презентация'!$L$1</c:f>
              <c:strCache>
                <c:ptCount val="1"/>
                <c:pt idx="0">
                  <c:v>Средно декларирана площ за стопанство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8-488A-B244-2C4F3199DC55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23-4D20-A06D-55B54BC18730}"/>
              </c:ext>
            </c:extLst>
          </c:dPt>
          <c:dLbls>
            <c:dLbl>
              <c:idx val="20"/>
              <c:layout>
                <c:manualLayout>
                  <c:x val="7.3141388062288818E-3"/>
                  <c:y val="-2.202672510767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3-4D20-A06D-55B54BC18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'Плод зеленчук за презентация'!$K$2:$K$30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'Плод зеленчук за презентация'!$L$2:$L$30</c:f>
              <c:numCache>
                <c:formatCode>General</c:formatCode>
                <c:ptCount val="29"/>
                <c:pt idx="0">
                  <c:v>1.58</c:v>
                </c:pt>
                <c:pt idx="1">
                  <c:v>3.32</c:v>
                </c:pt>
                <c:pt idx="2">
                  <c:v>4.21</c:v>
                </c:pt>
                <c:pt idx="3">
                  <c:v>2.36</c:v>
                </c:pt>
                <c:pt idx="4">
                  <c:v>2.82</c:v>
                </c:pt>
                <c:pt idx="5">
                  <c:v>4.2300000000000004</c:v>
                </c:pt>
                <c:pt idx="6">
                  <c:v>3.79</c:v>
                </c:pt>
                <c:pt idx="7">
                  <c:v>4.25</c:v>
                </c:pt>
                <c:pt idx="8">
                  <c:v>1.7</c:v>
                </c:pt>
                <c:pt idx="9">
                  <c:v>2.84</c:v>
                </c:pt>
                <c:pt idx="10">
                  <c:v>5.03</c:v>
                </c:pt>
                <c:pt idx="11">
                  <c:v>4.03</c:v>
                </c:pt>
                <c:pt idx="12">
                  <c:v>2.93</c:v>
                </c:pt>
                <c:pt idx="13">
                  <c:v>4.5199999999999996</c:v>
                </c:pt>
                <c:pt idx="14">
                  <c:v>3.17</c:v>
                </c:pt>
                <c:pt idx="15">
                  <c:v>2.77</c:v>
                </c:pt>
                <c:pt idx="16">
                  <c:v>2.94</c:v>
                </c:pt>
                <c:pt idx="17">
                  <c:v>3.4</c:v>
                </c:pt>
                <c:pt idx="18">
                  <c:v>3.1</c:v>
                </c:pt>
                <c:pt idx="19">
                  <c:v>3.56</c:v>
                </c:pt>
                <c:pt idx="20">
                  <c:v>2.4900000000000002</c:v>
                </c:pt>
                <c:pt idx="21">
                  <c:v>1.0900000000000001</c:v>
                </c:pt>
                <c:pt idx="22">
                  <c:v>5.47</c:v>
                </c:pt>
                <c:pt idx="23">
                  <c:v>2.74</c:v>
                </c:pt>
                <c:pt idx="24">
                  <c:v>3.69</c:v>
                </c:pt>
                <c:pt idx="25">
                  <c:v>4.03</c:v>
                </c:pt>
                <c:pt idx="26">
                  <c:v>3.76</c:v>
                </c:pt>
                <c:pt idx="27">
                  <c:v>2.38</c:v>
                </c:pt>
                <c:pt idx="28">
                  <c:v>4.01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D8-488A-B244-2C4F3199D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72224"/>
        <c:axId val="120378112"/>
      </c:barChart>
      <c:catAx>
        <c:axId val="12037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378112"/>
        <c:crosses val="autoZero"/>
        <c:auto val="1"/>
        <c:lblAlgn val="ctr"/>
        <c:lblOffset val="100"/>
        <c:noMultiLvlLbl val="0"/>
      </c:catAx>
      <c:valAx>
        <c:axId val="12037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7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>
        <c:manualLayout>
          <c:xMode val="edge"/>
          <c:yMode val="edge"/>
          <c:x val="4.9154253807446063E-2"/>
          <c:y val="2.55488989832745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презентация'!$B$41</c:f>
              <c:strCache>
                <c:ptCount val="1"/>
                <c:pt idx="0">
                  <c:v>Брой Кандидати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67-47B2-8056-AD0C2D27F29E}"/>
              </c:ext>
            </c:extLst>
          </c:dPt>
          <c:dLbls>
            <c:dLbl>
              <c:idx val="19"/>
              <c:layout>
                <c:manualLayout>
                  <c:x val="-2.9494171475629395E-3"/>
                  <c:y val="-2.8561404771328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67-47B2-8056-AD0C2D27F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19050" cap="rnd" cmpd="sng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'Плод зеленчук за презентация'!$A$42:$A$69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'Плод зеленчук за презентация'!$B$42:$B$69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D-4513-AD41-B03B67828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88608"/>
        <c:axId val="120980224"/>
      </c:barChart>
      <c:catAx>
        <c:axId val="1203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980224"/>
        <c:crosses val="autoZero"/>
        <c:auto val="1"/>
        <c:lblAlgn val="ctr"/>
        <c:lblOffset val="100"/>
        <c:noMultiLvlLbl val="0"/>
      </c:catAx>
      <c:valAx>
        <c:axId val="12098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8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69CEF394-A067-4375-BCA7-89CF92FA9BAF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6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2CE8E9C4-9815-4385-BEE0-A53077BE476E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0.05855</cdr:x>
      <cdr:y>0.55891</cdr:y>
    </cdr:from>
    <cdr:to>
      <cdr:x>0.97991</cdr:x>
      <cdr:y>0.55891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CB1A6312-10B3-41BD-AA2B-0809068465B4}"/>
            </a:ext>
          </a:extLst>
        </cdr:cNvPr>
        <cdr:cNvCxnSpPr/>
      </cdr:nvCxnSpPr>
      <cdr:spPr>
        <a:xfrm xmlns:a="http://schemas.openxmlformats.org/drawingml/2006/main">
          <a:off x="503378" y="1474796"/>
          <a:ext cx="792088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0.05855</cdr:x>
      <cdr:y>0.36789</cdr:y>
    </cdr:from>
    <cdr:to>
      <cdr:x>0.97991</cdr:x>
      <cdr:y>0.36789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976CD6AF-5C7F-4E18-A4CE-B9432D4CF06D}"/>
            </a:ext>
          </a:extLst>
        </cdr:cNvPr>
        <cdr:cNvCxnSpPr/>
      </cdr:nvCxnSpPr>
      <cdr:spPr>
        <a:xfrm xmlns:a="http://schemas.openxmlformats.org/drawingml/2006/main">
          <a:off x="503378" y="970740"/>
          <a:ext cx="7920880" cy="0"/>
        </a:xfrm>
        <a:prstGeom xmlns:a="http://schemas.openxmlformats.org/drawingml/2006/main" prst="line">
          <a:avLst/>
        </a:prstGeom>
        <a:ln xmlns:a="http://schemas.openxmlformats.org/drawingml/2006/main"/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84C5-D162-424F-9999-91F4725AE74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4CAC-7762-44A7-8B25-A2518B9B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491880" y="176256"/>
            <a:ext cx="4248472" cy="11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16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22" y="485480"/>
            <a:ext cx="1800225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35" y="1953918"/>
            <a:ext cx="9318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72" y="1944393"/>
            <a:ext cx="9001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498180"/>
            <a:ext cx="16922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3539830"/>
            <a:ext cx="18542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0" y="3539830"/>
            <a:ext cx="1639887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787997" y="2204864"/>
            <a:ext cx="5356003" cy="1762497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ДИРЕКТНИ ПЛАЩАНИЯ </a:t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за Кампания 2020</a:t>
            </a:r>
            <a:endParaRPr lang="bg-BG" altLang="en-US" sz="2000" b="1" cap="none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4860032" y="5577780"/>
            <a:ext cx="38470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„Директни плащания“</a:t>
            </a:r>
          </a:p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Февруари 20</a:t>
            </a:r>
            <a:r>
              <a:rPr lang="en-US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9037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443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373" y="186607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Запазват се прилаганите  схеми за обвързано подпомагане за животни;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 се изискването за реализация на мляко и/или млечни продукти и реализация на животни по всички схеми с изключение на планинските;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Намалява се изискването за реализация на </a:t>
            </a:r>
            <a:r>
              <a:rPr lang="ru-RU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b="1" u="sng" dirty="0" err="1">
                <a:solidFill>
                  <a:srgbClr val="C00000"/>
                </a:solidFill>
              </a:rPr>
              <a:t>млечни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крави</a:t>
            </a:r>
            <a:r>
              <a:rPr lang="ru-RU" b="1" u="sng" dirty="0">
                <a:solidFill>
                  <a:srgbClr val="C00000"/>
                </a:solidFill>
              </a:rPr>
              <a:t> в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или </a:t>
            </a:r>
            <a:r>
              <a:rPr lang="ru-RU" b="1" u="sng" dirty="0" err="1">
                <a:solidFill>
                  <a:srgbClr val="C00000"/>
                </a:solidFill>
              </a:rPr>
              <a:t>преминала</a:t>
            </a:r>
            <a:r>
              <a:rPr lang="ru-RU" b="1" u="sng" dirty="0">
                <a:solidFill>
                  <a:srgbClr val="C00000"/>
                </a:solidFill>
              </a:rPr>
              <a:t> период на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към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биологично</a:t>
            </a:r>
            <a:r>
              <a:rPr lang="ru-RU" b="1" u="sng" dirty="0">
                <a:solidFill>
                  <a:srgbClr val="C00000"/>
                </a:solidFill>
              </a:rPr>
              <a:t> производство – най-малко 1500 кг </a:t>
            </a:r>
            <a:r>
              <a:rPr lang="ru-RU" b="1" u="sng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</a:t>
            </a:r>
            <a:r>
              <a:rPr lang="ru-RU" b="1" u="sng" dirty="0">
                <a:solidFill>
                  <a:srgbClr val="C00000"/>
                </a:solidFill>
              </a:rPr>
              <a:t>модулиран размер</a:t>
            </a:r>
            <a:r>
              <a:rPr lang="ru-RU" dirty="0">
                <a:solidFill>
                  <a:srgbClr val="C00000"/>
                </a:solidFill>
              </a:rPr>
              <a:t> на подпомагането по всички схеми, с изключение на планинските в съотношение </a:t>
            </a:r>
            <a:r>
              <a:rPr lang="ru-RU" sz="2000" b="1" dirty="0">
                <a:solidFill>
                  <a:srgbClr val="C00000"/>
                </a:solidFill>
              </a:rPr>
              <a:t>1,25 : 1</a:t>
            </a:r>
            <a:r>
              <a:rPr lang="ru-RU" sz="2000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72" y="535636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252" y="153280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694" y="1039705"/>
            <a:ext cx="84958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  <a:endParaRPr lang="ru-RU" b="1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и/или юници;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Променя се броят на животните, за които земеделските стопани ще получават по-висок размер на подпомагането </a:t>
            </a: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dirty="0">
                <a:solidFill>
                  <a:srgbClr val="C00000"/>
                </a:solidFill>
              </a:rPr>
              <a:t>; 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биволи;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Завишена възраст за женски животни, допустими за </a:t>
            </a:r>
            <a:r>
              <a:rPr lang="bg-BG" dirty="0">
                <a:solidFill>
                  <a:srgbClr val="C00000"/>
                </a:solidFill>
              </a:rPr>
              <a:t>подпомагане</a:t>
            </a:r>
            <a:r>
              <a:rPr lang="ru-RU" dirty="0">
                <a:solidFill>
                  <a:srgbClr val="C00000"/>
                </a:solidFill>
              </a:rPr>
              <a:t>  по схемата на „</a:t>
            </a:r>
            <a:r>
              <a:rPr lang="ru-RU" b="1" u="sng" dirty="0">
                <a:solidFill>
                  <a:srgbClr val="C00000"/>
                </a:solidFill>
              </a:rPr>
              <a:t>27 месеца и повече</a:t>
            </a:r>
            <a:r>
              <a:rPr lang="ru-RU" dirty="0">
                <a:solidFill>
                  <a:srgbClr val="C00000"/>
                </a:solidFill>
              </a:rPr>
              <a:t>“;</a:t>
            </a:r>
            <a:endParaRPr lang="bg-BG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овце-майки и/или кози-майки под селекционен контрол;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200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плодове и зеленчуци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3644" y="1700808"/>
            <a:ext cx="8495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 Кампания 2020 се запазват условията по прилаганите схеми за плодове и зеленчуци;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Запазват  се проверките за съответствието на вида култура с начина на трайно ползване на физическия блок, в който попада културата;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u="sng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изискване за спазване на минималните агротехнически мероприятия;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C00000"/>
                </a:solidFill>
              </a:rPr>
              <a:t>Площи, заявени по схемите за обвързано подпомагане, на които се установи различна култура от заявената, ще </a:t>
            </a:r>
            <a:r>
              <a:rPr lang="bg-BG" u="sng" dirty="0">
                <a:solidFill>
                  <a:srgbClr val="C00000"/>
                </a:solidFill>
              </a:rPr>
              <a:t>се </a:t>
            </a:r>
            <a:r>
              <a:rPr lang="bg-BG" u="sng" dirty="0" err="1">
                <a:solidFill>
                  <a:srgbClr val="C00000"/>
                </a:solidFill>
              </a:rPr>
              <a:t>наддекларират</a:t>
            </a:r>
            <a:r>
              <a:rPr lang="bg-BG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11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980728"/>
            <a:ext cx="43307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/>
              <a:t>За да получите достъп до функционалностите на </a:t>
            </a:r>
            <a:r>
              <a:rPr lang="bg-BG" b="1" dirty="0"/>
              <a:t>системата за електронни услуги (СЕУ) </a:t>
            </a:r>
            <a:r>
              <a:rPr lang="bg-BG" dirty="0"/>
              <a:t>трябва да имате регистрация. Може да я заявите онлайн, след което следва да потвърдите вашата заявка лично в ДФЗ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В СЕУ Може: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електронни заявки;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изготвяте справки за данни, за които имате достъп;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и управлявате вашите </a:t>
            </a:r>
            <a:r>
              <a:rPr lang="bg-BG" b="1" dirty="0" err="1"/>
              <a:t>гео-пространствени</a:t>
            </a:r>
            <a:r>
              <a:rPr lang="bg-BG" b="1" dirty="0"/>
              <a:t> данни.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4" y="980728"/>
            <a:ext cx="4167657" cy="53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4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56992"/>
            <a:ext cx="5076502" cy="282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" y="980728"/>
            <a:ext cx="6983773" cy="24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8"/>
          <p:cNvSpPr txBox="1"/>
          <p:nvPr/>
        </p:nvSpPr>
        <p:spPr>
          <a:xfrm>
            <a:off x="5415731" y="2911682"/>
            <a:ext cx="3600400" cy="4247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effectLst/>
                <a:latin typeface="Calibri"/>
                <a:ea typeface="Calibri"/>
                <a:cs typeface="Times New Roman"/>
              </a:rPr>
              <a:t>Зареждане на *.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shp</a:t>
            </a:r>
            <a:r>
              <a:rPr lang="bg-BG" dirty="0">
                <a:effectLst/>
                <a:latin typeface="Calibri"/>
                <a:ea typeface="Calibri"/>
                <a:cs typeface="Times New Roman"/>
              </a:rPr>
              <a:t> файлове.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2355" y="1484784"/>
            <a:ext cx="5813091" cy="13888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82" y="3451564"/>
            <a:ext cx="3353098" cy="23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3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4430290" cy="13025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Благодаря за вниманието!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8198" y="4579286"/>
            <a:ext cx="6686550" cy="838200"/>
          </a:xfrm>
        </p:spPr>
        <p:txBody>
          <a:bodyPr/>
          <a:lstStyle/>
          <a:p>
            <a:r>
              <a:rPr lang="bg-BG" b="1" dirty="0"/>
              <a:t>ДИРЕКЦИЯ „ДИРЕКТНИ ПЛАЩАНИЯ“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203673" y="3172949"/>
            <a:ext cx="6858000" cy="512103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 bwMode="auto">
          <a:xfrm>
            <a:off x="478922" y="145279"/>
            <a:ext cx="6912768" cy="11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28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</p:spTree>
    <p:extLst>
      <p:ext uri="{BB962C8B-B14F-4D97-AF65-F5344CB8AC3E}">
        <p14:creationId xmlns:p14="http://schemas.microsoft.com/office/powerpoint/2010/main" val="21856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8922" y="6590334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05495" y="886742"/>
            <a:ext cx="8661881" cy="561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Аграрният 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сектор 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осигурява </a:t>
            </a:r>
            <a:r>
              <a:rPr lang="bg-BG" sz="1600" u="sng" dirty="0">
                <a:solidFill>
                  <a:schemeClr val="accent3">
                    <a:lumMod val="50000"/>
                  </a:schemeClr>
                </a:solidFill>
              </a:rPr>
              <a:t>8,5</a:t>
            </a:r>
            <a:r>
              <a:rPr lang="bg-BG" sz="1600" u="sng" dirty="0">
                <a:solidFill>
                  <a:schemeClr val="accent3">
                    <a:lumMod val="50000"/>
                  </a:schemeClr>
                </a:solidFill>
              </a:rPr>
              <a:t>% от общата БДС 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в областта (3,9% средно за страната)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g-BG" sz="1600" u="sng" dirty="0">
                <a:solidFill>
                  <a:schemeClr val="accent3">
                    <a:lumMod val="50000"/>
                  </a:schemeClr>
                </a:solidFill>
              </a:rPr>
              <a:t>3% от ИЗП в </a:t>
            </a:r>
            <a:r>
              <a:rPr lang="bg-BG" sz="1600" u="sng" dirty="0" smtClean="0">
                <a:solidFill>
                  <a:schemeClr val="accent3">
                    <a:lumMod val="50000"/>
                  </a:schemeClr>
                </a:solidFill>
              </a:rPr>
              <a:t>страната:</a:t>
            </a:r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</a:rPr>
              <a:t> 57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%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обработваемата </a:t>
            </a:r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</a:rPr>
              <a:t>земя; 38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% - постоянно затревените </a:t>
            </a:r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</a:rPr>
              <a:t>площи;  </a:t>
            </a:r>
            <a:endParaRPr lang="bg-BG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90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% от обработваемата земя - зърнени и маслодайни култури (пшеницата и слънчогледът)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g-BG" sz="1600" u="sng" dirty="0">
                <a:solidFill>
                  <a:schemeClr val="accent3">
                    <a:lumMod val="50000"/>
                  </a:schemeClr>
                </a:solidFill>
              </a:rPr>
              <a:t>През 2019 г., 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в сравнение с 2014 г. 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5% ръст в обработваемата земя 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9 пъти ръст в площите със зеленчуци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24% нарастване на трайни насаждения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23% ръст в площите със слънчоглед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През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Кампания 2018 в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област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Сливен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заявени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48% от </a:t>
            </a:r>
            <a:r>
              <a:rPr lang="bg-BG" sz="1400" dirty="0" smtClean="0">
                <a:solidFill>
                  <a:schemeClr val="accent3">
                    <a:lumMod val="50000"/>
                  </a:schemeClr>
                </a:solidFill>
              </a:rPr>
              <a:t>площите 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с праскови и </a:t>
            </a:r>
            <a:r>
              <a:rPr lang="bg-BG" sz="1400" dirty="0" err="1">
                <a:solidFill>
                  <a:schemeClr val="accent3">
                    <a:lumMod val="50000"/>
                  </a:schemeClr>
                </a:solidFill>
              </a:rPr>
              <a:t>нектарини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; 9,4% от </a:t>
            </a:r>
            <a:r>
              <a:rPr lang="bg-BG" sz="1400" dirty="0" smtClean="0">
                <a:solidFill>
                  <a:schemeClr val="accent3">
                    <a:lumMod val="50000"/>
                  </a:schemeClr>
                </a:solidFill>
              </a:rPr>
              <a:t>площите 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с череши; 7% от тези с винени лозя 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увеличение на заявените площи с рапица - с </a:t>
            </a:r>
            <a:r>
              <a:rPr lang="bg-BG" sz="1400" dirty="0" smtClean="0">
                <a:solidFill>
                  <a:schemeClr val="accent3">
                    <a:lumMod val="50000"/>
                  </a:schemeClr>
                </a:solidFill>
              </a:rPr>
              <a:t>88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%, нахут – с </a:t>
            </a:r>
            <a:r>
              <a:rPr lang="bg-BG" sz="1400" dirty="0" smtClean="0">
                <a:solidFill>
                  <a:schemeClr val="accent3">
                    <a:lumMod val="50000"/>
                  </a:schemeClr>
                </a:solidFill>
              </a:rPr>
              <a:t>66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% и череши - с около 16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bg-BG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g-BG" sz="1600" u="sng" dirty="0" smtClean="0">
                <a:solidFill>
                  <a:schemeClr val="accent3">
                    <a:lumMod val="50000"/>
                  </a:schemeClr>
                </a:solidFill>
              </a:rPr>
              <a:t>Животновъдство</a:t>
            </a:r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bg-BG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говедовъдството - 6% от всички говеда в страната, на второ място по производство на мляко, 12% увеличение на говедата от 2014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овце и кози - 5% от животните в страната, 15% ръст на овцете и 56% ръст на козите за периода от 2014, двойно увеличение на козето мляко, 11% на овчето мляко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биволи - 5% от животните в страната, 72</a:t>
            </a:r>
            <a:r>
              <a:rPr lang="bg-BG" sz="1400" dirty="0" smtClean="0">
                <a:solidFill>
                  <a:schemeClr val="accent3">
                    <a:lumMod val="50000"/>
                  </a:schemeClr>
                </a:solidFill>
              </a:rPr>
              <a:t>% ръст </a:t>
            </a: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в броя животни, 36% увеличение на биволското мляко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accent3">
                    <a:lumMod val="50000"/>
                  </a:schemeClr>
                </a:solidFill>
              </a:rPr>
              <a:t>през 2018 г. са заявени за подпомагане 4 пъти повече биволи, с 21% повече овце и кози и с 19% повече говеда.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За периода 2014-2019 г. земеделските производители в областта са получили финансова подкрепа в размер на </a:t>
            </a:r>
            <a:r>
              <a:rPr lang="bg-BG" sz="1600" u="sng" dirty="0">
                <a:solidFill>
                  <a:schemeClr val="accent3">
                    <a:lumMod val="50000"/>
                  </a:schemeClr>
                </a:solidFill>
              </a:rPr>
              <a:t>474,8 млн. лв. </a:t>
            </a:r>
            <a:r>
              <a:rPr lang="bg-BG" sz="1600" dirty="0">
                <a:solidFill>
                  <a:schemeClr val="accent3">
                    <a:lumMod val="50000"/>
                  </a:schemeClr>
                </a:solidFill>
              </a:rPr>
              <a:t>(3,2% от общите средства за страната)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71600" y="133489"/>
            <a:ext cx="57540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err="1" smtClean="0">
                <a:solidFill>
                  <a:schemeClr val="accent3">
                    <a:lumMod val="50000"/>
                  </a:schemeClr>
                </a:solidFill>
              </a:rPr>
              <a:t>Област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200" b="1" dirty="0" err="1" smtClean="0">
                <a:solidFill>
                  <a:schemeClr val="accent3">
                    <a:lumMod val="50000"/>
                  </a:schemeClr>
                </a:solidFill>
              </a:rPr>
              <a:t>Сливен</a:t>
            </a:r>
            <a:endParaRPr lang="bg-BG" sz="4200" dirty="0"/>
          </a:p>
        </p:txBody>
      </p:sp>
    </p:spTree>
    <p:extLst>
      <p:ext uri="{BB962C8B-B14F-4D97-AF65-F5344CB8AC3E}">
        <p14:creationId xmlns:p14="http://schemas.microsoft.com/office/powerpoint/2010/main" val="561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9318" y="254848"/>
            <a:ext cx="4754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Брой кандидати през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010238"/>
              </p:ext>
            </p:extLst>
          </p:nvPr>
        </p:nvGraphicFramePr>
        <p:xfrm>
          <a:off x="187847" y="785068"/>
          <a:ext cx="8813105" cy="528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787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399" y="302495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045053"/>
              </p:ext>
            </p:extLst>
          </p:nvPr>
        </p:nvGraphicFramePr>
        <p:xfrm>
          <a:off x="553914" y="826477"/>
          <a:ext cx="7978525" cy="31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725964"/>
              </p:ext>
            </p:extLst>
          </p:nvPr>
        </p:nvGraphicFramePr>
        <p:xfrm>
          <a:off x="561158" y="3809242"/>
          <a:ext cx="7919671" cy="25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769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492" y="222360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64733"/>
              </p:ext>
            </p:extLst>
          </p:nvPr>
        </p:nvGraphicFramePr>
        <p:xfrm>
          <a:off x="261937" y="676275"/>
          <a:ext cx="8620126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28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173" y="164328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Животновъдство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29229"/>
              </p:ext>
            </p:extLst>
          </p:nvPr>
        </p:nvGraphicFramePr>
        <p:xfrm>
          <a:off x="295497" y="826477"/>
          <a:ext cx="8562975" cy="303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51497"/>
              </p:ext>
            </p:extLst>
          </p:nvPr>
        </p:nvGraphicFramePr>
        <p:xfrm>
          <a:off x="324206" y="3754404"/>
          <a:ext cx="8596983" cy="263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47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184" y="132675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Плодове и зеленчуци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845060"/>
              </p:ext>
            </p:extLst>
          </p:nvPr>
        </p:nvGraphicFramePr>
        <p:xfrm>
          <a:off x="292933" y="3510175"/>
          <a:ext cx="8681815" cy="288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910871"/>
              </p:ext>
            </p:extLst>
          </p:nvPr>
        </p:nvGraphicFramePr>
        <p:xfrm>
          <a:off x="314733" y="608128"/>
          <a:ext cx="8611871" cy="311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55576" y="4725144"/>
            <a:ext cx="8136904" cy="0"/>
          </a:xfrm>
          <a:prstGeom prst="line">
            <a:avLst/>
          </a:prstGeom>
          <a:effectLst>
            <a:glow rad="254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83" y="45685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012" y="243277"/>
            <a:ext cx="7739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директни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ампания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Запазват се условията за подпомагане при площните мерки: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dirty="0"/>
              <a:t>П</a:t>
            </a:r>
            <a:r>
              <a:rPr lang="ru-RU" dirty="0"/>
              <a:t>одпомагане по СЕПП;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Преразпределително плащане за първите 30 ха от всички стопанства;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Зелени директни плащания: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диверсификация на културите;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запазване на постоянно затревените площи;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екологично насочени площи (ЕНП) и запазване на елементите на ландшафта;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създаване на площи с междинни и азотфиксиращи култури.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От 2020 г. периодът на задържане на полето на междинните култури за целите на изпълнение на изискванията </a:t>
            </a:r>
            <a:r>
              <a:rPr lang="ru-RU" b="1" u="sng" dirty="0">
                <a:solidFill>
                  <a:srgbClr val="C00000"/>
                </a:solidFill>
              </a:rPr>
              <a:t>за (ЕНП) ще бъде от 1 септември до 1 ноември </a:t>
            </a:r>
            <a:r>
              <a:rPr lang="ru-RU" dirty="0">
                <a:solidFill>
                  <a:srgbClr val="C00000"/>
                </a:solidFill>
              </a:rPr>
              <a:t>на годината на кандидатстване. Добавя се изискване междинните култури да бъдат засети преди 1 септември на годината на кандидатстване;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2" y="445107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451" y="186607"/>
            <a:ext cx="784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директни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млади земеделски стопани – подпомагане с 50 % по-висок размер на плащането  по СЕПП за първите 30 ха.;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дребни земеделски стопани - подкрепа в размер до 1 250 евро, при облекчени условия за изпълнение на зелените изисквания и контрола на изискванията за кръстосано съответствие;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Специално плащане за памук;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От Кампания 2020 по </a:t>
            </a:r>
            <a:r>
              <a:rPr lang="ru-RU" dirty="0" err="1">
                <a:solidFill>
                  <a:srgbClr val="C00000"/>
                </a:solidFill>
              </a:rPr>
              <a:t>схемата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памук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земеделските</a:t>
            </a:r>
            <a:r>
              <a:rPr lang="ru-RU" dirty="0">
                <a:solidFill>
                  <a:srgbClr val="C00000"/>
                </a:solidFill>
              </a:rPr>
              <a:t> стопани трябва да предоставят </a:t>
            </a:r>
            <a:r>
              <a:rPr lang="ru-RU" b="1" u="sng" dirty="0">
                <a:solidFill>
                  <a:srgbClr val="C00000"/>
                </a:solidFill>
              </a:rPr>
              <a:t>официалните етикети от опаковките на семената</a:t>
            </a:r>
            <a:r>
              <a:rPr lang="ru-RU" dirty="0">
                <a:solidFill>
                  <a:srgbClr val="C00000"/>
                </a:solidFill>
              </a:rPr>
              <a:t>, използвани за посев, като отпада изискването за предоставяне на сертификат за използваните семена; </a:t>
            </a:r>
            <a:r>
              <a:rPr lang="ru-RU" dirty="0" err="1">
                <a:solidFill>
                  <a:srgbClr val="C00000"/>
                </a:solidFill>
              </a:rPr>
              <a:t>Официалните</a:t>
            </a:r>
            <a:r>
              <a:rPr lang="ru-RU" dirty="0">
                <a:solidFill>
                  <a:srgbClr val="C00000"/>
                </a:solidFill>
              </a:rPr>
              <a:t> етикети остават към екземпляра на заявлението за подпомагане;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Допълнителни изисквания при отглеждане на коноп:</a:t>
            </a:r>
            <a:r>
              <a:rPr lang="ru-RU" dirty="0">
                <a:solidFill>
                  <a:srgbClr val="C00000"/>
                </a:solidFill>
              </a:rPr>
              <a:t> представяне на оригинални етикети на семената; разрешение за отглеждане; наддеклариране на площи над разрешените.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1115</Words>
  <Application>Microsoft Office PowerPoint</Application>
  <PresentationFormat>On-screen Show (4:3)</PresentationFormat>
  <Paragraphs>163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ДИРЕКТНИ ПЛАЩАНИЯ   изменения за Кампания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 Vasilev</dc:creator>
  <cp:lastModifiedBy>Snezhana Blagoeva</cp:lastModifiedBy>
  <cp:revision>61</cp:revision>
  <dcterms:created xsi:type="dcterms:W3CDTF">2020-01-28T09:29:27Z</dcterms:created>
  <dcterms:modified xsi:type="dcterms:W3CDTF">2020-02-04T15:39:14Z</dcterms:modified>
</cp:coreProperties>
</file>