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5"/>
  </p:notesMasterIdLst>
  <p:handoutMasterIdLst>
    <p:handoutMasterId r:id="rId96"/>
  </p:handoutMasterIdLst>
  <p:sldIdLst>
    <p:sldId id="531" r:id="rId2"/>
    <p:sldId id="569" r:id="rId3"/>
    <p:sldId id="429" r:id="rId4"/>
    <p:sldId id="408" r:id="rId5"/>
    <p:sldId id="458" r:id="rId6"/>
    <p:sldId id="553" r:id="rId7"/>
    <p:sldId id="542" r:id="rId8"/>
    <p:sldId id="543" r:id="rId9"/>
    <p:sldId id="544" r:id="rId10"/>
    <p:sldId id="431" r:id="rId11"/>
    <p:sldId id="410" r:id="rId12"/>
    <p:sldId id="554" r:id="rId13"/>
    <p:sldId id="523" r:id="rId14"/>
    <p:sldId id="484" r:id="rId15"/>
    <p:sldId id="413" r:id="rId16"/>
    <p:sldId id="545" r:id="rId17"/>
    <p:sldId id="578" r:id="rId18"/>
    <p:sldId id="577" r:id="rId19"/>
    <p:sldId id="555" r:id="rId20"/>
    <p:sldId id="556" r:id="rId21"/>
    <p:sldId id="557" r:id="rId22"/>
    <p:sldId id="415" r:id="rId23"/>
    <p:sldId id="558" r:id="rId24"/>
    <p:sldId id="559" r:id="rId25"/>
    <p:sldId id="560" r:id="rId26"/>
    <p:sldId id="546" r:id="rId27"/>
    <p:sldId id="547" r:id="rId28"/>
    <p:sldId id="532" r:id="rId29"/>
    <p:sldId id="411" r:id="rId30"/>
    <p:sldId id="432" r:id="rId31"/>
    <p:sldId id="561" r:id="rId32"/>
    <p:sldId id="548" r:id="rId33"/>
    <p:sldId id="562" r:id="rId34"/>
    <p:sldId id="563" r:id="rId35"/>
    <p:sldId id="564" r:id="rId36"/>
    <p:sldId id="481" r:id="rId37"/>
    <p:sldId id="482" r:id="rId38"/>
    <p:sldId id="565" r:id="rId39"/>
    <p:sldId id="566" r:id="rId40"/>
    <p:sldId id="567" r:id="rId41"/>
    <p:sldId id="550" r:id="rId42"/>
    <p:sldId id="549" r:id="rId43"/>
    <p:sldId id="551" r:id="rId44"/>
    <p:sldId id="552" r:id="rId45"/>
    <p:sldId id="568" r:id="rId46"/>
    <p:sldId id="360" r:id="rId47"/>
    <p:sldId id="570" r:id="rId48"/>
    <p:sldId id="423" r:id="rId49"/>
    <p:sldId id="363" r:id="rId50"/>
    <p:sldId id="571" r:id="rId51"/>
    <p:sldId id="579" r:id="rId52"/>
    <p:sldId id="580" r:id="rId53"/>
    <p:sldId id="461" r:id="rId54"/>
    <p:sldId id="573" r:id="rId55"/>
    <p:sldId id="581" r:id="rId56"/>
    <p:sldId id="459" r:id="rId57"/>
    <p:sldId id="572" r:id="rId58"/>
    <p:sldId id="582" r:id="rId59"/>
    <p:sldId id="583" r:id="rId60"/>
    <p:sldId id="584" r:id="rId61"/>
    <p:sldId id="462" r:id="rId62"/>
    <p:sldId id="467" r:id="rId63"/>
    <p:sldId id="585" r:id="rId64"/>
    <p:sldId id="586" r:id="rId65"/>
    <p:sldId id="587" r:id="rId66"/>
    <p:sldId id="463" r:id="rId67"/>
    <p:sldId id="468" r:id="rId68"/>
    <p:sldId id="574" r:id="rId69"/>
    <p:sldId id="588" r:id="rId70"/>
    <p:sldId id="589" r:id="rId71"/>
    <p:sldId id="464" r:id="rId72"/>
    <p:sldId id="590" r:id="rId73"/>
    <p:sldId id="575" r:id="rId74"/>
    <p:sldId id="469" r:id="rId75"/>
    <p:sldId id="591" r:id="rId76"/>
    <p:sldId id="592" r:id="rId77"/>
    <p:sldId id="465" r:id="rId78"/>
    <p:sldId id="576" r:id="rId79"/>
    <p:sldId id="593" r:id="rId80"/>
    <p:sldId id="594" r:id="rId81"/>
    <p:sldId id="595" r:id="rId82"/>
    <p:sldId id="596" r:id="rId83"/>
    <p:sldId id="365" r:id="rId84"/>
    <p:sldId id="597" r:id="rId85"/>
    <p:sldId id="535" r:id="rId86"/>
    <p:sldId id="536" r:id="rId87"/>
    <p:sldId id="537" r:id="rId88"/>
    <p:sldId id="538" r:id="rId89"/>
    <p:sldId id="600" r:id="rId90"/>
    <p:sldId id="296" r:id="rId91"/>
    <p:sldId id="598" r:id="rId92"/>
    <p:sldId id="601" r:id="rId93"/>
    <p:sldId id="599" r:id="rId94"/>
  </p:sldIdLst>
  <p:sldSz cx="9144000" cy="6858000" type="screen4x3"/>
  <p:notesSz cx="6735763" cy="9866313"/>
  <p:defaultTextStyle>
    <a:defPPr>
      <a:defRPr lang="bg-BG"/>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a:srgbClr val="1EA092"/>
    <a:srgbClr val="942092"/>
    <a:srgbClr val="5B7EB3"/>
    <a:srgbClr val="B152FB"/>
    <a:srgbClr val="8BC43F"/>
    <a:srgbClr val="9596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935" autoAdjust="0"/>
    <p:restoredTop sz="94660"/>
  </p:normalViewPr>
  <p:slideViewPr>
    <p:cSldViewPr>
      <p:cViewPr varScale="1">
        <p:scale>
          <a:sx n="95" d="100"/>
          <a:sy n="95" d="100"/>
        </p:scale>
        <p:origin x="1032"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19413" cy="4953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bg-BG" dirty="0"/>
          </a:p>
        </p:txBody>
      </p:sp>
      <p:sp>
        <p:nvSpPr>
          <p:cNvPr id="3" name="Контейнер за дата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F32F87B-E9B1-4690-B30A-7AD4F376811F}" type="datetimeFigureOut">
              <a:rPr lang="bg-BG"/>
              <a:pPr>
                <a:defRPr/>
              </a:pPr>
              <a:t>25.05.23 г.</a:t>
            </a:fld>
            <a:endParaRPr lang="bg-BG" dirty="0"/>
          </a:p>
        </p:txBody>
      </p:sp>
      <p:sp>
        <p:nvSpPr>
          <p:cNvPr id="4" name="Контейнер за долния колонтитул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bg-BG" dirty="0"/>
          </a:p>
        </p:txBody>
      </p:sp>
      <p:sp>
        <p:nvSpPr>
          <p:cNvPr id="5" name="Контейнер за номер на слайда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EA176CE-1709-4DC9-883D-4ACFD55B36F5}" type="slidenum">
              <a:rPr lang="bg-BG"/>
              <a:pPr>
                <a:defRPr/>
              </a:pPr>
              <a:t>‹#›</a:t>
            </a:fld>
            <a:endParaRPr lang="bg-BG"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bg-BG" dirty="0"/>
          </a:p>
        </p:txBody>
      </p:sp>
      <p:sp>
        <p:nvSpPr>
          <p:cNvPr id="3" name="Date Placeholder 2"/>
          <p:cNvSpPr>
            <a:spLocks noGrp="1"/>
          </p:cNvSpPr>
          <p:nvPr>
            <p:ph type="dt" idx="1"/>
          </p:nvPr>
        </p:nvSpPr>
        <p:spPr>
          <a:xfrm>
            <a:off x="3814763" y="0"/>
            <a:ext cx="2919412" cy="493713"/>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B260382-EC2B-4FFE-99F7-93BE8482CC63}" type="datetimeFigureOut">
              <a:rPr lang="bg-BG"/>
              <a:pPr>
                <a:defRPr/>
              </a:pPr>
              <a:t>25.05.23 г.</a:t>
            </a:fld>
            <a:endParaRPr lang="bg-BG" dirty="0"/>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bg-BG" noProof="0" dirty="0"/>
          </a:p>
        </p:txBody>
      </p:sp>
      <p:sp>
        <p:nvSpPr>
          <p:cNvPr id="5" name="Notes Placeholder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bg-BG" noProof="0"/>
          </a:p>
        </p:txBody>
      </p:sp>
      <p:sp>
        <p:nvSpPr>
          <p:cNvPr id="6" name="Footer Placeholder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bg-BG" dirty="0"/>
          </a:p>
        </p:txBody>
      </p:sp>
      <p:sp>
        <p:nvSpPr>
          <p:cNvPr id="7" name="Slide Number Placeholder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3DB9659-EADC-41C2-8099-CA8D73ABC661}" type="slidenum">
              <a:rPr lang="bg-BG"/>
              <a:pPr>
                <a:defRPr/>
              </a:pPr>
              <a:t>‹#›</a:t>
            </a:fld>
            <a:endParaRPr lang="bg-BG" dirty="0"/>
          </a:p>
        </p:txBody>
      </p:sp>
    </p:spTree>
    <p:extLst>
      <p:ext uri="{BB962C8B-B14F-4D97-AF65-F5344CB8AC3E}">
        <p14:creationId xmlns:p14="http://schemas.microsoft.com/office/powerpoint/2010/main" val="32304518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G" dirty="0"/>
          </a:p>
        </p:txBody>
      </p:sp>
      <p:sp>
        <p:nvSpPr>
          <p:cNvPr id="4" name="Slide Number Placeholder 3"/>
          <p:cNvSpPr>
            <a:spLocks noGrp="1"/>
          </p:cNvSpPr>
          <p:nvPr>
            <p:ph type="sldNum" sz="quarter" idx="5"/>
          </p:nvPr>
        </p:nvSpPr>
        <p:spPr/>
        <p:txBody>
          <a:bodyPr/>
          <a:lstStyle/>
          <a:p>
            <a:pPr>
              <a:defRPr/>
            </a:pPr>
            <a:fld id="{63DB9659-EADC-41C2-8099-CA8D73ABC661}" type="slidenum">
              <a:rPr lang="bg-BG" smtClean="0"/>
              <a:pPr>
                <a:defRPr/>
              </a:pPr>
              <a:t>87</a:t>
            </a:fld>
            <a:endParaRPr lang="bg-BG" dirty="0"/>
          </a:p>
        </p:txBody>
      </p:sp>
    </p:spTree>
    <p:extLst>
      <p:ext uri="{BB962C8B-B14F-4D97-AF65-F5344CB8AC3E}">
        <p14:creationId xmlns:p14="http://schemas.microsoft.com/office/powerpoint/2010/main" val="3171162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G" dirty="0"/>
          </a:p>
        </p:txBody>
      </p:sp>
      <p:sp>
        <p:nvSpPr>
          <p:cNvPr id="4" name="Slide Number Placeholder 3"/>
          <p:cNvSpPr>
            <a:spLocks noGrp="1"/>
          </p:cNvSpPr>
          <p:nvPr>
            <p:ph type="sldNum" sz="quarter" idx="5"/>
          </p:nvPr>
        </p:nvSpPr>
        <p:spPr/>
        <p:txBody>
          <a:bodyPr/>
          <a:lstStyle/>
          <a:p>
            <a:pPr>
              <a:defRPr/>
            </a:pPr>
            <a:fld id="{63DB9659-EADC-41C2-8099-CA8D73ABC661}" type="slidenum">
              <a:rPr lang="bg-BG" smtClean="0"/>
              <a:pPr>
                <a:defRPr/>
              </a:pPr>
              <a:t>88</a:t>
            </a:fld>
            <a:endParaRPr lang="bg-BG" dirty="0"/>
          </a:p>
        </p:txBody>
      </p:sp>
    </p:spTree>
    <p:extLst>
      <p:ext uri="{BB962C8B-B14F-4D97-AF65-F5344CB8AC3E}">
        <p14:creationId xmlns:p14="http://schemas.microsoft.com/office/powerpoint/2010/main" val="2479404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G" dirty="0"/>
          </a:p>
        </p:txBody>
      </p:sp>
      <p:sp>
        <p:nvSpPr>
          <p:cNvPr id="4" name="Slide Number Placeholder 3"/>
          <p:cNvSpPr>
            <a:spLocks noGrp="1"/>
          </p:cNvSpPr>
          <p:nvPr>
            <p:ph type="sldNum" sz="quarter" idx="5"/>
          </p:nvPr>
        </p:nvSpPr>
        <p:spPr/>
        <p:txBody>
          <a:bodyPr/>
          <a:lstStyle/>
          <a:p>
            <a:pPr>
              <a:defRPr/>
            </a:pPr>
            <a:fld id="{63DB9659-EADC-41C2-8099-CA8D73ABC661}" type="slidenum">
              <a:rPr lang="bg-BG" smtClean="0"/>
              <a:pPr>
                <a:defRPr/>
              </a:pPr>
              <a:t>89</a:t>
            </a:fld>
            <a:endParaRPr lang="bg-BG" dirty="0"/>
          </a:p>
        </p:txBody>
      </p:sp>
    </p:spTree>
    <p:extLst>
      <p:ext uri="{BB962C8B-B14F-4D97-AF65-F5344CB8AC3E}">
        <p14:creationId xmlns:p14="http://schemas.microsoft.com/office/powerpoint/2010/main" val="2417339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pPr>
              <a:defRPr/>
            </a:pPr>
            <a:fld id="{C09FF6CE-3E4E-4A4E-8D01-8C01FA07A6E0}" type="datetimeFigureOut">
              <a:rPr lang="bg-BG" smtClean="0"/>
              <a:pPr>
                <a:defRPr/>
              </a:pPr>
              <a:t>25.05.23 г.</a:t>
            </a:fld>
            <a:endParaRPr lang="bg-BG" dirty="0"/>
          </a:p>
        </p:txBody>
      </p:sp>
      <p:sp>
        <p:nvSpPr>
          <p:cNvPr id="8" name="Slide Number Placeholder 7"/>
          <p:cNvSpPr>
            <a:spLocks noGrp="1"/>
          </p:cNvSpPr>
          <p:nvPr>
            <p:ph type="sldNum" sz="quarter" idx="11"/>
          </p:nvPr>
        </p:nvSpPr>
        <p:spPr/>
        <p:txBody>
          <a:bodyPr/>
          <a:lstStyle/>
          <a:p>
            <a:pPr>
              <a:defRPr/>
            </a:pPr>
            <a:fld id="{98F82F25-0339-4EC4-A3AB-97461B0EB3DC}" type="slidenum">
              <a:rPr lang="bg-BG" smtClean="0"/>
              <a:pPr>
                <a:defRPr/>
              </a:pPr>
              <a:t>‹#›</a:t>
            </a:fld>
            <a:endParaRPr lang="bg-BG" dirty="0"/>
          </a:p>
        </p:txBody>
      </p:sp>
      <p:sp>
        <p:nvSpPr>
          <p:cNvPr id="9" name="Footer Placeholder 8"/>
          <p:cNvSpPr>
            <a:spLocks noGrp="1"/>
          </p:cNvSpPr>
          <p:nvPr>
            <p:ph type="ftr" sz="quarter" idx="12"/>
          </p:nvPr>
        </p:nvSpPr>
        <p:spPr/>
        <p:txBody>
          <a:bodyPr/>
          <a:lstStyle/>
          <a:p>
            <a:pPr>
              <a:defRPr/>
            </a:pPr>
            <a:endParaRPr lang="bg-BG"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7BCF34EF-7018-4CED-ACF2-ECDB70F0F264}" type="datetimeFigureOut">
              <a:rPr lang="bg-BG" smtClean="0"/>
              <a:pPr>
                <a:defRPr/>
              </a:pPr>
              <a:t>25.05.23 г.</a:t>
            </a:fld>
            <a:endParaRPr lang="bg-BG" dirty="0"/>
          </a:p>
        </p:txBody>
      </p:sp>
      <p:sp>
        <p:nvSpPr>
          <p:cNvPr id="5" name="Footer Placeholder 4"/>
          <p:cNvSpPr>
            <a:spLocks noGrp="1"/>
          </p:cNvSpPr>
          <p:nvPr>
            <p:ph type="ftr" sz="quarter" idx="11"/>
          </p:nvPr>
        </p:nvSpPr>
        <p:spPr/>
        <p:txBody>
          <a:bodyPr/>
          <a:lstStyle/>
          <a:p>
            <a:pPr>
              <a:defRPr/>
            </a:pPr>
            <a:endParaRPr lang="bg-BG" dirty="0"/>
          </a:p>
        </p:txBody>
      </p:sp>
      <p:sp>
        <p:nvSpPr>
          <p:cNvPr id="6" name="Slide Number Placeholder 5"/>
          <p:cNvSpPr>
            <a:spLocks noGrp="1"/>
          </p:cNvSpPr>
          <p:nvPr>
            <p:ph type="sldNum" sz="quarter" idx="12"/>
          </p:nvPr>
        </p:nvSpPr>
        <p:spPr/>
        <p:txBody>
          <a:bodyPr/>
          <a:lstStyle/>
          <a:p>
            <a:pPr>
              <a:defRPr/>
            </a:pPr>
            <a:fld id="{B8F329B1-5B60-47A8-97F3-C94CCDBC746C}" type="slidenum">
              <a:rPr lang="bg-BG" smtClean="0"/>
              <a:pPr>
                <a:defRPr/>
              </a:pPr>
              <a:t>‹#›</a:t>
            </a:fld>
            <a:endParaRPr lang="bg-BG"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76D0AD84-C774-4ACA-8CEA-EA69136C2A69}" type="datetimeFigureOut">
              <a:rPr lang="bg-BG" smtClean="0"/>
              <a:pPr>
                <a:defRPr/>
              </a:pPr>
              <a:t>25.05.23 г.</a:t>
            </a:fld>
            <a:endParaRPr lang="bg-BG" dirty="0"/>
          </a:p>
        </p:txBody>
      </p:sp>
      <p:sp>
        <p:nvSpPr>
          <p:cNvPr id="5" name="Footer Placeholder 4"/>
          <p:cNvSpPr>
            <a:spLocks noGrp="1"/>
          </p:cNvSpPr>
          <p:nvPr>
            <p:ph type="ftr" sz="quarter" idx="11"/>
          </p:nvPr>
        </p:nvSpPr>
        <p:spPr/>
        <p:txBody>
          <a:bodyPr/>
          <a:lstStyle/>
          <a:p>
            <a:pPr>
              <a:defRPr/>
            </a:pPr>
            <a:endParaRPr lang="bg-BG" dirty="0"/>
          </a:p>
        </p:txBody>
      </p:sp>
      <p:sp>
        <p:nvSpPr>
          <p:cNvPr id="6" name="Slide Number Placeholder 5"/>
          <p:cNvSpPr>
            <a:spLocks noGrp="1"/>
          </p:cNvSpPr>
          <p:nvPr>
            <p:ph type="sldNum" sz="quarter" idx="12"/>
          </p:nvPr>
        </p:nvSpPr>
        <p:spPr/>
        <p:txBody>
          <a:bodyPr/>
          <a:lstStyle/>
          <a:p>
            <a:pPr>
              <a:defRPr/>
            </a:pPr>
            <a:fld id="{7AEC0A17-2621-47B8-8722-7A966ECBDE54}" type="slidenum">
              <a:rPr lang="bg-BG" smtClean="0"/>
              <a:pPr>
                <a:defRPr/>
              </a:pPr>
              <a:t>‹#›</a:t>
            </a:fld>
            <a:endParaRPr lang="bg-BG"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81F60EBF-CC69-48E8-B2B9-3E5EA022FAAE}" type="datetimeFigureOut">
              <a:rPr lang="bg-BG" smtClean="0"/>
              <a:pPr>
                <a:defRPr/>
              </a:pPr>
              <a:t>25.05.23 г.</a:t>
            </a:fld>
            <a:endParaRPr lang="bg-BG" dirty="0"/>
          </a:p>
        </p:txBody>
      </p:sp>
      <p:sp>
        <p:nvSpPr>
          <p:cNvPr id="5" name="Footer Placeholder 4"/>
          <p:cNvSpPr>
            <a:spLocks noGrp="1"/>
          </p:cNvSpPr>
          <p:nvPr>
            <p:ph type="ftr" sz="quarter" idx="11"/>
          </p:nvPr>
        </p:nvSpPr>
        <p:spPr/>
        <p:txBody>
          <a:bodyPr/>
          <a:lstStyle/>
          <a:p>
            <a:pPr>
              <a:defRPr/>
            </a:pPr>
            <a:endParaRPr lang="bg-BG" dirty="0"/>
          </a:p>
        </p:txBody>
      </p:sp>
      <p:sp>
        <p:nvSpPr>
          <p:cNvPr id="6" name="Slide Number Placeholder 5"/>
          <p:cNvSpPr>
            <a:spLocks noGrp="1"/>
          </p:cNvSpPr>
          <p:nvPr>
            <p:ph type="sldNum" sz="quarter" idx="12"/>
          </p:nvPr>
        </p:nvSpPr>
        <p:spPr/>
        <p:txBody>
          <a:bodyPr/>
          <a:lstStyle/>
          <a:p>
            <a:pPr>
              <a:defRPr/>
            </a:pPr>
            <a:fld id="{3988C385-D4F7-4E05-B794-63C5B694FEE0}" type="slidenum">
              <a:rPr lang="bg-BG" smtClean="0"/>
              <a:pPr>
                <a:defRPr/>
              </a:pPr>
              <a:t>‹#›</a:t>
            </a:fld>
            <a:endParaRPr lang="bg-BG"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DBCDA041-787E-4ADF-A96A-E5DF4E2874ED}" type="datetimeFigureOut">
              <a:rPr lang="bg-BG" smtClean="0"/>
              <a:pPr>
                <a:defRPr/>
              </a:pPr>
              <a:t>25.05.23 г.</a:t>
            </a:fld>
            <a:endParaRPr lang="bg-BG" dirty="0"/>
          </a:p>
        </p:txBody>
      </p:sp>
      <p:sp>
        <p:nvSpPr>
          <p:cNvPr id="5" name="Footer Placeholder 4"/>
          <p:cNvSpPr>
            <a:spLocks noGrp="1"/>
          </p:cNvSpPr>
          <p:nvPr>
            <p:ph type="ftr" sz="quarter" idx="11"/>
          </p:nvPr>
        </p:nvSpPr>
        <p:spPr/>
        <p:txBody>
          <a:bodyPr/>
          <a:lstStyle/>
          <a:p>
            <a:pPr>
              <a:defRPr/>
            </a:pPr>
            <a:endParaRPr lang="bg-BG" dirty="0"/>
          </a:p>
        </p:txBody>
      </p:sp>
      <p:sp>
        <p:nvSpPr>
          <p:cNvPr id="6" name="Slide Number Placeholder 5"/>
          <p:cNvSpPr>
            <a:spLocks noGrp="1"/>
          </p:cNvSpPr>
          <p:nvPr>
            <p:ph type="sldNum" sz="quarter" idx="12"/>
          </p:nvPr>
        </p:nvSpPr>
        <p:spPr/>
        <p:txBody>
          <a:bodyPr/>
          <a:lstStyle/>
          <a:p>
            <a:pPr>
              <a:defRPr/>
            </a:pPr>
            <a:fld id="{FFC5A14D-315F-4D4D-8FDC-939BEB308A6E}" type="slidenum">
              <a:rPr lang="bg-BG" smtClean="0"/>
              <a:pPr>
                <a:defRPr/>
              </a:pPr>
              <a:t>‹#›</a:t>
            </a:fld>
            <a:endParaRPr lang="bg-BG"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72F73B1C-7F00-444D-961D-2D5C59C0719C}" type="datetimeFigureOut">
              <a:rPr lang="bg-BG" smtClean="0"/>
              <a:pPr>
                <a:defRPr/>
              </a:pPr>
              <a:t>25.05.23 г.</a:t>
            </a:fld>
            <a:endParaRPr lang="bg-BG" dirty="0"/>
          </a:p>
        </p:txBody>
      </p:sp>
      <p:sp>
        <p:nvSpPr>
          <p:cNvPr id="6" name="Footer Placeholder 5"/>
          <p:cNvSpPr>
            <a:spLocks noGrp="1"/>
          </p:cNvSpPr>
          <p:nvPr>
            <p:ph type="ftr" sz="quarter" idx="11"/>
          </p:nvPr>
        </p:nvSpPr>
        <p:spPr/>
        <p:txBody>
          <a:bodyPr/>
          <a:lstStyle/>
          <a:p>
            <a:pPr>
              <a:defRPr/>
            </a:pPr>
            <a:endParaRPr lang="bg-BG" dirty="0"/>
          </a:p>
        </p:txBody>
      </p:sp>
      <p:sp>
        <p:nvSpPr>
          <p:cNvPr id="7" name="Slide Number Placeholder 6"/>
          <p:cNvSpPr>
            <a:spLocks noGrp="1"/>
          </p:cNvSpPr>
          <p:nvPr>
            <p:ph type="sldNum" sz="quarter" idx="12"/>
          </p:nvPr>
        </p:nvSpPr>
        <p:spPr/>
        <p:txBody>
          <a:bodyPr/>
          <a:lstStyle/>
          <a:p>
            <a:pPr>
              <a:defRPr/>
            </a:pPr>
            <a:fld id="{F7BE7201-B0E1-4B21-92EE-4A2399A66B45}" type="slidenum">
              <a:rPr lang="bg-BG" smtClean="0"/>
              <a:pPr>
                <a:defRPr/>
              </a:pPr>
              <a:t>‹#›</a:t>
            </a:fld>
            <a:endParaRPr lang="bg-BG"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pPr>
              <a:defRPr/>
            </a:pPr>
            <a:fld id="{AEA15F0E-7CDB-4D00-ABC0-28C2AC931DCB}" type="datetimeFigureOut">
              <a:rPr lang="bg-BG" smtClean="0"/>
              <a:pPr>
                <a:defRPr/>
              </a:pPr>
              <a:t>25.05.23 г.</a:t>
            </a:fld>
            <a:endParaRPr lang="bg-BG" dirty="0"/>
          </a:p>
        </p:txBody>
      </p:sp>
      <p:sp>
        <p:nvSpPr>
          <p:cNvPr id="8" name="Footer Placeholder 7"/>
          <p:cNvSpPr>
            <a:spLocks noGrp="1"/>
          </p:cNvSpPr>
          <p:nvPr>
            <p:ph type="ftr" sz="quarter" idx="11"/>
          </p:nvPr>
        </p:nvSpPr>
        <p:spPr/>
        <p:txBody>
          <a:bodyPr/>
          <a:lstStyle/>
          <a:p>
            <a:pPr>
              <a:defRPr/>
            </a:pPr>
            <a:endParaRPr lang="bg-BG" dirty="0"/>
          </a:p>
        </p:txBody>
      </p:sp>
      <p:sp>
        <p:nvSpPr>
          <p:cNvPr id="9" name="Slide Number Placeholder 8"/>
          <p:cNvSpPr>
            <a:spLocks noGrp="1"/>
          </p:cNvSpPr>
          <p:nvPr>
            <p:ph type="sldNum" sz="quarter" idx="12"/>
          </p:nvPr>
        </p:nvSpPr>
        <p:spPr/>
        <p:txBody>
          <a:bodyPr/>
          <a:lstStyle/>
          <a:p>
            <a:pPr>
              <a:defRPr/>
            </a:pPr>
            <a:fld id="{33570DFC-F5CC-411E-91C4-22EBCC29DDF4}" type="slidenum">
              <a:rPr lang="bg-BG" smtClean="0"/>
              <a:pPr>
                <a:defRPr/>
              </a:pPr>
              <a:t>‹#›</a:t>
            </a:fld>
            <a:endParaRPr lang="bg-BG" dirty="0"/>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AE90134A-CF35-42BA-88CA-B7E70974E234}" type="datetimeFigureOut">
              <a:rPr lang="bg-BG" smtClean="0"/>
              <a:pPr>
                <a:defRPr/>
              </a:pPr>
              <a:t>25.05.23 г.</a:t>
            </a:fld>
            <a:endParaRPr lang="bg-BG" dirty="0"/>
          </a:p>
        </p:txBody>
      </p:sp>
      <p:sp>
        <p:nvSpPr>
          <p:cNvPr id="4" name="Footer Placeholder 3"/>
          <p:cNvSpPr>
            <a:spLocks noGrp="1"/>
          </p:cNvSpPr>
          <p:nvPr>
            <p:ph type="ftr" sz="quarter" idx="11"/>
          </p:nvPr>
        </p:nvSpPr>
        <p:spPr/>
        <p:txBody>
          <a:bodyPr/>
          <a:lstStyle/>
          <a:p>
            <a:pPr>
              <a:defRPr/>
            </a:pPr>
            <a:endParaRPr lang="bg-BG" dirty="0"/>
          </a:p>
        </p:txBody>
      </p:sp>
      <p:sp>
        <p:nvSpPr>
          <p:cNvPr id="5" name="Slide Number Placeholder 4"/>
          <p:cNvSpPr>
            <a:spLocks noGrp="1"/>
          </p:cNvSpPr>
          <p:nvPr>
            <p:ph type="sldNum" sz="quarter" idx="12"/>
          </p:nvPr>
        </p:nvSpPr>
        <p:spPr/>
        <p:txBody>
          <a:bodyPr/>
          <a:lstStyle/>
          <a:p>
            <a:pPr>
              <a:defRPr/>
            </a:pPr>
            <a:fld id="{39D9B872-7CE6-4D58-8D88-6FB858E41F4D}" type="slidenum">
              <a:rPr lang="bg-BG" smtClean="0"/>
              <a:pPr>
                <a:defRPr/>
              </a:pPr>
              <a:t>‹#›</a:t>
            </a:fld>
            <a:endParaRPr lang="bg-BG"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A0DC076-01A4-44D4-87BA-6BEC7055BDA7}" type="datetimeFigureOut">
              <a:rPr lang="bg-BG" smtClean="0"/>
              <a:pPr>
                <a:defRPr/>
              </a:pPr>
              <a:t>25.05.23 г.</a:t>
            </a:fld>
            <a:endParaRPr lang="bg-BG" dirty="0"/>
          </a:p>
        </p:txBody>
      </p:sp>
      <p:sp>
        <p:nvSpPr>
          <p:cNvPr id="3" name="Footer Placeholder 2"/>
          <p:cNvSpPr>
            <a:spLocks noGrp="1"/>
          </p:cNvSpPr>
          <p:nvPr>
            <p:ph type="ftr" sz="quarter" idx="11"/>
          </p:nvPr>
        </p:nvSpPr>
        <p:spPr/>
        <p:txBody>
          <a:bodyPr/>
          <a:lstStyle/>
          <a:p>
            <a:pPr>
              <a:defRPr/>
            </a:pPr>
            <a:endParaRPr lang="bg-BG" dirty="0"/>
          </a:p>
        </p:txBody>
      </p:sp>
      <p:sp>
        <p:nvSpPr>
          <p:cNvPr id="4" name="Slide Number Placeholder 3"/>
          <p:cNvSpPr>
            <a:spLocks noGrp="1"/>
          </p:cNvSpPr>
          <p:nvPr>
            <p:ph type="sldNum" sz="quarter" idx="12"/>
          </p:nvPr>
        </p:nvSpPr>
        <p:spPr/>
        <p:txBody>
          <a:bodyPr/>
          <a:lstStyle/>
          <a:p>
            <a:pPr>
              <a:defRPr/>
            </a:pPr>
            <a:fld id="{A792BCDE-41F7-4937-8CED-024F6F6A7D44}" type="slidenum">
              <a:rPr lang="bg-BG" smtClean="0"/>
              <a:pPr>
                <a:defRPr/>
              </a:pPr>
              <a:t>‹#›</a:t>
            </a:fld>
            <a:endParaRPr lang="bg-BG"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05D5264-AA12-4ED9-9D76-157C8DE9A2A2}" type="datetimeFigureOut">
              <a:rPr lang="bg-BG" smtClean="0"/>
              <a:pPr>
                <a:defRPr/>
              </a:pPr>
              <a:t>25.05.23 г.</a:t>
            </a:fld>
            <a:endParaRPr lang="bg-BG" dirty="0"/>
          </a:p>
        </p:txBody>
      </p:sp>
      <p:sp>
        <p:nvSpPr>
          <p:cNvPr id="6" name="Footer Placeholder 5"/>
          <p:cNvSpPr>
            <a:spLocks noGrp="1"/>
          </p:cNvSpPr>
          <p:nvPr>
            <p:ph type="ftr" sz="quarter" idx="11"/>
          </p:nvPr>
        </p:nvSpPr>
        <p:spPr/>
        <p:txBody>
          <a:bodyPr/>
          <a:lstStyle/>
          <a:p>
            <a:pPr>
              <a:defRPr/>
            </a:pPr>
            <a:endParaRPr lang="bg-BG" dirty="0"/>
          </a:p>
        </p:txBody>
      </p:sp>
      <p:sp>
        <p:nvSpPr>
          <p:cNvPr id="7" name="Slide Number Placeholder 6"/>
          <p:cNvSpPr>
            <a:spLocks noGrp="1"/>
          </p:cNvSpPr>
          <p:nvPr>
            <p:ph type="sldNum" sz="quarter" idx="12"/>
          </p:nvPr>
        </p:nvSpPr>
        <p:spPr/>
        <p:txBody>
          <a:bodyPr/>
          <a:lstStyle/>
          <a:p>
            <a:pPr>
              <a:defRPr/>
            </a:pPr>
            <a:fld id="{4F724754-F68F-4030-9E78-CB2E9271CE1E}" type="slidenum">
              <a:rPr lang="bg-BG" smtClean="0"/>
              <a:pPr>
                <a:defRPr/>
              </a:pPr>
              <a:t>‹#›</a:t>
            </a:fld>
            <a:endParaRPr lang="bg-BG"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0795C0DB-52A8-4CBB-ADDE-31DBF9D4219F}" type="datetimeFigureOut">
              <a:rPr lang="bg-BG" smtClean="0"/>
              <a:pPr>
                <a:defRPr/>
              </a:pPr>
              <a:t>25.05.23 г.</a:t>
            </a:fld>
            <a:endParaRPr lang="bg-BG" dirty="0"/>
          </a:p>
        </p:txBody>
      </p:sp>
      <p:sp>
        <p:nvSpPr>
          <p:cNvPr id="6" name="Footer Placeholder 5"/>
          <p:cNvSpPr>
            <a:spLocks noGrp="1"/>
          </p:cNvSpPr>
          <p:nvPr>
            <p:ph type="ftr" sz="quarter" idx="11"/>
          </p:nvPr>
        </p:nvSpPr>
        <p:spPr/>
        <p:txBody>
          <a:bodyPr/>
          <a:lstStyle/>
          <a:p>
            <a:pPr>
              <a:defRPr/>
            </a:pPr>
            <a:endParaRPr lang="bg-BG" dirty="0"/>
          </a:p>
        </p:txBody>
      </p:sp>
      <p:sp>
        <p:nvSpPr>
          <p:cNvPr id="7" name="Slide Number Placeholder 6"/>
          <p:cNvSpPr>
            <a:spLocks noGrp="1"/>
          </p:cNvSpPr>
          <p:nvPr>
            <p:ph type="sldNum" sz="quarter" idx="12"/>
          </p:nvPr>
        </p:nvSpPr>
        <p:spPr/>
        <p:txBody>
          <a:bodyPr/>
          <a:lstStyle/>
          <a:p>
            <a:pPr>
              <a:defRPr/>
            </a:pPr>
            <a:fld id="{F2C64361-075F-41F3-A0BD-CD847BB9A5E1}" type="slidenum">
              <a:rPr lang="bg-BG" smtClean="0"/>
              <a:pPr>
                <a:defRPr/>
              </a:pPr>
              <a:t>‹#›</a:t>
            </a:fld>
            <a:endParaRPr lang="bg-BG"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defRPr/>
            </a:pPr>
            <a:fld id="{C38E19D1-7644-4619-9AA6-1E11E035C845}" type="datetimeFigureOut">
              <a:rPr lang="bg-BG" smtClean="0"/>
              <a:pPr>
                <a:defRPr/>
              </a:pPr>
              <a:t>25.05.23 г.</a:t>
            </a:fld>
            <a:endParaRPr lang="bg-BG"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a:defRPr/>
            </a:pPr>
            <a:endParaRPr lang="bg-BG"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a:defRPr/>
            </a:pPr>
            <a:fld id="{E3D976B5-9D94-400D-A76D-2F9D994E29B6}" type="slidenum">
              <a:rPr lang="bg-BG" smtClean="0"/>
              <a:pPr>
                <a:defRPr/>
              </a:pPr>
              <a:t>‹#›</a:t>
            </a:fld>
            <a:endParaRPr lang="bg-BG"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hyperlink" Target="https://pcheli.bg/chervena-livadna-detelina-trifolium-pratense/" TargetMode="External"/><Relationship Id="rId2" Type="http://schemas.openxmlformats.org/officeDocument/2006/relationships/hyperlink" Target="https://pcheli.bg/hibridna-detelina-trifolium-hybridum/" TargetMode="External"/><Relationship Id="rId1" Type="http://schemas.openxmlformats.org/officeDocument/2006/relationships/slideLayout" Target="../slideLayouts/slideLayout7.xml"/><Relationship Id="rId4" Type="http://schemas.openxmlformats.org/officeDocument/2006/relationships/hyperlink" Target="https://pcheli.bg/obiknoven-zvezdan-lotus-corniculatus/"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3" Type="http://schemas.openxmlformats.org/officeDocument/2006/relationships/hyperlink" Target="https://lex.bg/laws/ldoc/2134406656" TargetMode="External"/><Relationship Id="rId2" Type="http://schemas.openxmlformats.org/officeDocument/2006/relationships/hyperlink" Target="https://www.mzh.government.bg/media/filer_public/2023/01/10/strategicheski_plan_2023-2027_8LjLWGr.pdf" TargetMode="External"/><Relationship Id="rId1" Type="http://schemas.openxmlformats.org/officeDocument/2006/relationships/slideLayout" Target="../slideLayouts/slideLayout6.xml"/><Relationship Id="rId5" Type="http://schemas.openxmlformats.org/officeDocument/2006/relationships/hyperlink" Target="https://www.mzh.government.bg/media/filer_public/2023/04/04/naredba_4_ot_30032023.pdf" TargetMode="External"/><Relationship Id="rId4" Type="http://schemas.openxmlformats.org/officeDocument/2006/relationships/hyperlink" Target="https://www.mzh.government.bg/media/filer_public/2023/03/15/naredba_3_ot_10032023.pdf"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www.mzh.government.bg/media/filer_public/2023/04/18/guide_dp_2023_v1.pdf" TargetMode="External"/><Relationship Id="rId2" Type="http://schemas.openxmlformats.org/officeDocument/2006/relationships/hyperlink" Target="https://www.mzh.government.bg/media/filer_public/2023/03/30/vprosi_i_otgovori_obobshcheni_2902023_pPBH1zQ.pdf" TargetMode="External"/><Relationship Id="rId1" Type="http://schemas.openxmlformats.org/officeDocument/2006/relationships/slideLayout" Target="../slideLayouts/slideLayout6.xml"/><Relationship Id="rId5" Type="http://schemas.openxmlformats.org/officeDocument/2006/relationships/hyperlink" Target="https://www.mzh.government.bg/media/filer_public/2023/03/01/zapoved__novi_dzes_2023-2027__version5.pdf" TargetMode="External"/><Relationship Id="rId4" Type="http://schemas.openxmlformats.org/officeDocument/2006/relationships/hyperlink" Target="https://www.mzh.government.bg/media/filer_public/2022/10/31/press_derogaciya_1.pdf" TargetMode="External"/></Relationships>
</file>

<file path=ppt/slides/_rels/slide92.xml.rels><?xml version="1.0" encoding="UTF-8" standalone="yes"?>
<Relationships xmlns="http://schemas.openxmlformats.org/package/2006/relationships"><Relationship Id="rId3" Type="http://schemas.openxmlformats.org/officeDocument/2006/relationships/hyperlink" Target="https://www.mzh.government.bg/bg/normativni-aktove/proekti-na-normativni-aktove/proekt-na-naredba-za-usloviyata-i-reda-za-19052023/" TargetMode="External"/><Relationship Id="rId2" Type="http://schemas.openxmlformats.org/officeDocument/2006/relationships/hyperlink" Target="https://www.mzh.government.bg/bg/normativni-aktove/proekti-na-normativni-aktove/proekt-na-naredba-za-izmenenie-i-doplne23052023-1/" TargetMode="External"/><Relationship Id="rId1" Type="http://schemas.openxmlformats.org/officeDocument/2006/relationships/slideLayout" Target="../slideLayouts/slideLayout6.xml"/><Relationship Id="rId5" Type="http://schemas.openxmlformats.org/officeDocument/2006/relationships/hyperlink" Target="https://www.mzh.government.bg/bg/normativni-aktove/proekti-na-normativni-aktove/proekt-na-naredba-za-usloviyata-i-reda-za-25042023/" TargetMode="External"/><Relationship Id="rId4" Type="http://schemas.openxmlformats.org/officeDocument/2006/relationships/hyperlink" Target="https://www.mzh.government.bg/bg/normativni-aktove/proekti-na-normativni-aktove/proekt-na-naredba-za-usloviyata-i-reda-250423/" TargetMode="Externa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ChangeArrowheads="1"/>
          </p:cNvSpPr>
          <p:nvPr/>
        </p:nvSpPr>
        <p:spPr bwMode="auto">
          <a:xfrm>
            <a:off x="682487" y="6019800"/>
            <a:ext cx="7779026" cy="584775"/>
          </a:xfrm>
          <a:prstGeom prst="rect">
            <a:avLst/>
          </a:prstGeom>
          <a:noFill/>
          <a:ln w="9525">
            <a:noFill/>
            <a:miter lim="800000"/>
            <a:headEnd/>
            <a:tailEnd/>
          </a:ln>
        </p:spPr>
        <p:txBody>
          <a:bodyPr wrap="square">
            <a:spAutoFit/>
          </a:bodyPr>
          <a:lstStyle/>
          <a:p>
            <a:r>
              <a:rPr lang="bg-BG" altLang="en-US" sz="1600" b="1" dirty="0">
                <a:solidFill>
                  <a:srgbClr val="7030A0"/>
                </a:solidFill>
                <a:latin typeface="Tahoma" pitchFamily="34" charset="0"/>
                <a:cs typeface="Tahoma" pitchFamily="34" charset="0"/>
              </a:rPr>
              <a:t>Светлана Боянова</a:t>
            </a:r>
          </a:p>
          <a:p>
            <a:endParaRPr lang="bg-BG" altLang="en-US" sz="1600" b="1" dirty="0">
              <a:solidFill>
                <a:srgbClr val="7030A0"/>
              </a:solidFill>
              <a:latin typeface="Tahoma" pitchFamily="34" charset="0"/>
              <a:cs typeface="Tahoma" pitchFamily="34" charset="0"/>
            </a:endParaRPr>
          </a:p>
        </p:txBody>
      </p:sp>
      <p:sp>
        <p:nvSpPr>
          <p:cNvPr id="15362" name="Rectangle 4"/>
          <p:cNvSpPr>
            <a:spLocks noChangeArrowheads="1"/>
          </p:cNvSpPr>
          <p:nvPr/>
        </p:nvSpPr>
        <p:spPr bwMode="auto">
          <a:xfrm>
            <a:off x="76200" y="1504950"/>
            <a:ext cx="9067800" cy="1292662"/>
          </a:xfrm>
          <a:prstGeom prst="rect">
            <a:avLst/>
          </a:prstGeom>
          <a:noFill/>
          <a:ln w="9525">
            <a:noFill/>
            <a:miter lim="800000"/>
            <a:headEnd/>
            <a:tailEnd/>
          </a:ln>
        </p:spPr>
        <p:txBody>
          <a:bodyPr wrap="square">
            <a:spAutoFit/>
          </a:bodyPr>
          <a:lstStyle/>
          <a:p>
            <a:pPr algn="ctr">
              <a:buFont typeface="Arial" charset="0"/>
              <a:buNone/>
            </a:pPr>
            <a:r>
              <a:rPr lang="ru-RU" altLang="en-US" sz="2600" b="1" dirty="0">
                <a:solidFill>
                  <a:srgbClr val="1EA092"/>
                </a:solidFill>
                <a:latin typeface="Tahoma" pitchFamily="34" charset="0"/>
                <a:cs typeface="Tahoma" pitchFamily="34" charset="0"/>
              </a:rPr>
              <a:t>СТРАТЕГИЧЕСКИ ПЛАН ЗА РАЗВИТИЕ НА ЗЕМЕДЕЛИЕТО И СЕЛСКИТЕ РАЙОНИ НА РЕПУБЛИКА БЪЛГАРИЯ ЗА ПЕРИОДА 2023-2027 г.</a:t>
            </a:r>
            <a:endParaRPr lang="bg-BG" altLang="en-US" sz="2600" b="1" dirty="0">
              <a:solidFill>
                <a:srgbClr val="1EA092"/>
              </a:solidFill>
              <a:latin typeface="Tahoma" pitchFamily="34" charset="0"/>
              <a:cs typeface="Tahoma" pitchFamily="34" charset="0"/>
            </a:endParaRPr>
          </a:p>
        </p:txBody>
      </p:sp>
      <p:pic>
        <p:nvPicPr>
          <p:cNvPr id="15364" name="Picture 9" descr="new cap 1 = 1- Copy"/>
          <p:cNvPicPr>
            <a:picLocks noChangeAspect="1" noChangeArrowheads="1"/>
          </p:cNvPicPr>
          <p:nvPr/>
        </p:nvPicPr>
        <p:blipFill>
          <a:blip r:embed="rId2"/>
          <a:srcRect/>
          <a:stretch>
            <a:fillRect/>
          </a:stretch>
        </p:blipFill>
        <p:spPr bwMode="auto">
          <a:xfrm>
            <a:off x="1219199" y="2895600"/>
            <a:ext cx="6255025" cy="2894910"/>
          </a:xfrm>
          <a:prstGeom prst="rect">
            <a:avLst/>
          </a:prstGeom>
          <a:noFill/>
          <a:ln w="9525">
            <a:noFill/>
            <a:miter lim="800000"/>
            <a:headEnd/>
            <a:tailEnd/>
          </a:ln>
          <a:effectLst>
            <a:softEdge rad="31750"/>
          </a:effectLst>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26626" name="Правоъгълник 3"/>
          <p:cNvSpPr>
            <a:spLocks noChangeArrowheads="1"/>
          </p:cNvSpPr>
          <p:nvPr/>
        </p:nvSpPr>
        <p:spPr bwMode="auto">
          <a:xfrm>
            <a:off x="297873" y="868707"/>
            <a:ext cx="8305800" cy="400110"/>
          </a:xfrm>
          <a:prstGeom prst="rect">
            <a:avLst/>
          </a:prstGeom>
          <a:noFill/>
          <a:ln w="9525">
            <a:noFill/>
            <a:miter lim="800000"/>
            <a:headEnd/>
            <a:tailEnd/>
          </a:ln>
        </p:spPr>
        <p:txBody>
          <a:bodyPr wrap="square">
            <a:spAutoFit/>
          </a:bodyPr>
          <a:lstStyle/>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Определения</a:t>
            </a:r>
          </a:p>
        </p:txBody>
      </p:sp>
      <p:sp>
        <p:nvSpPr>
          <p:cNvPr id="3" name="Rectangle 2">
            <a:extLst>
              <a:ext uri="{FF2B5EF4-FFF2-40B4-BE49-F238E27FC236}">
                <a16:creationId xmlns:a16="http://schemas.microsoft.com/office/drawing/2014/main" id="{C0BB0896-3B87-2C4C-B8CA-3FDC6E496E82}"/>
              </a:ext>
            </a:extLst>
          </p:cNvPr>
          <p:cNvSpPr/>
          <p:nvPr/>
        </p:nvSpPr>
        <p:spPr>
          <a:xfrm>
            <a:off x="381000" y="1982450"/>
            <a:ext cx="8229600" cy="3354765"/>
          </a:xfrm>
          <a:prstGeom prst="rect">
            <a:avLst/>
          </a:prstGeom>
        </p:spPr>
        <p:txBody>
          <a:bodyPr wrap="square">
            <a:spAutoFit/>
          </a:bodyPr>
          <a:lstStyle/>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Земеделските земи, включени в заявлението за подпомагане, трябва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към 31 май на съответната календарна година да са на разположение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на земеделските стопани, което се удостоверява с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правно основание за ползване</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регистрирано по реда на Закона за собствеността и ползването на земеделските земи.</a:t>
            </a:r>
          </a:p>
          <a:p>
            <a:pPr algn="just"/>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Площта, за която могат да се отпускат плащания, трябва да отговаря на определението за допустим хектар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през цялата календарна година</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освен в случай на непреодолима сила или извънредни обстоятелства</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a:t>
            </a:r>
          </a:p>
          <a:p>
            <a:pPr marL="285750" indent="-285750" algn="just">
              <a:buFont typeface="Arial" panose="020B0604020202020204" pitchFamily="34" charset="0"/>
              <a:buChar char="•"/>
            </a:pPr>
            <a:endPar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14158674"/>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26626" name="Правоъгълник 3"/>
          <p:cNvSpPr>
            <a:spLocks noChangeArrowheads="1"/>
          </p:cNvSpPr>
          <p:nvPr/>
        </p:nvSpPr>
        <p:spPr bwMode="auto">
          <a:xfrm>
            <a:off x="533400" y="304800"/>
            <a:ext cx="8305800" cy="400110"/>
          </a:xfrm>
          <a:prstGeom prst="rect">
            <a:avLst/>
          </a:prstGeom>
          <a:noFill/>
          <a:ln w="9525">
            <a:noFill/>
            <a:miter lim="800000"/>
            <a:headEnd/>
            <a:tailEnd/>
          </a:ln>
        </p:spPr>
        <p:txBody>
          <a:bodyPr wrap="square">
            <a:spAutoFit/>
          </a:bodyPr>
          <a:lstStyle/>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Определения</a:t>
            </a:r>
          </a:p>
        </p:txBody>
      </p:sp>
      <p:sp>
        <p:nvSpPr>
          <p:cNvPr id="9" name="TextBox 8">
            <a:extLst>
              <a:ext uri="{FF2B5EF4-FFF2-40B4-BE49-F238E27FC236}">
                <a16:creationId xmlns:a16="http://schemas.microsoft.com/office/drawing/2014/main" id="{BF66B6EF-0DE9-CD43-ACC1-62E500699174}"/>
              </a:ext>
            </a:extLst>
          </p:cNvPr>
          <p:cNvSpPr txBox="1"/>
          <p:nvPr/>
        </p:nvSpPr>
        <p:spPr>
          <a:xfrm>
            <a:off x="152400" y="732619"/>
            <a:ext cx="8991600" cy="5657959"/>
          </a:xfrm>
          <a:prstGeom prst="rect">
            <a:avLst/>
          </a:prstGeom>
          <a:noFill/>
        </p:spPr>
        <p:txBody>
          <a:bodyPr wrap="square" rtlCol="0">
            <a:spAutoFit/>
          </a:bodyPr>
          <a:lstStyle/>
          <a:p>
            <a:pPr algn="just">
              <a:spcBef>
                <a:spcPts val="200"/>
              </a:spcBef>
              <a:spcAft>
                <a:spcPts val="200"/>
              </a:spcAft>
            </a:pPr>
            <a:r>
              <a:rPr lang="en-US" b="1" dirty="0">
                <a:solidFill>
                  <a:srgbClr val="7030A0"/>
                </a:solidFill>
                <a:latin typeface="Tahoma" panose="020B0604030504040204" pitchFamily="34" charset="0"/>
                <a:ea typeface="Tahoma" panose="020B0604030504040204" pitchFamily="34" charset="0"/>
                <a:cs typeface="Tahoma" panose="020B0604030504040204" pitchFamily="34" charset="0"/>
              </a:rPr>
              <a:t>Активен земеделски стопанин </a:t>
            </a:r>
            <a:r>
              <a:rPr lang="en-US" dirty="0">
                <a:solidFill>
                  <a:srgbClr val="1EA092"/>
                </a:solidFill>
                <a:latin typeface="Tahoma" panose="020B0604030504040204" pitchFamily="34" charset="0"/>
                <a:ea typeface="Tahoma" panose="020B0604030504040204" pitchFamily="34" charset="0"/>
                <a:cs typeface="Tahoma" panose="020B0604030504040204" pitchFamily="34" charset="0"/>
              </a:rPr>
              <a:t>е физическо или юридическо лице, което е земеделски стопанин</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US" dirty="0">
                <a:solidFill>
                  <a:srgbClr val="1EA092"/>
                </a:solidFill>
                <a:latin typeface="Tahoma" panose="020B0604030504040204" pitchFamily="34" charset="0"/>
                <a:ea typeface="Tahoma" panose="020B0604030504040204" pitchFamily="34" charset="0"/>
                <a:cs typeface="Tahoma" panose="020B0604030504040204" pitchFamily="34" charset="0"/>
              </a:rPr>
              <a:t>вписан е в </a:t>
            </a:r>
            <a:r>
              <a:rPr lang="en-US" dirty="0" err="1">
                <a:solidFill>
                  <a:srgbClr val="1EA092"/>
                </a:solidFill>
                <a:latin typeface="Tahoma" panose="020B0604030504040204" pitchFamily="34" charset="0"/>
                <a:ea typeface="Tahoma" panose="020B0604030504040204" pitchFamily="34" charset="0"/>
                <a:cs typeface="Tahoma" panose="020B0604030504040204" pitchFamily="34" charset="0"/>
              </a:rPr>
              <a:t>националния</a:t>
            </a:r>
            <a:r>
              <a:rPr lang="en-US"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US" b="1" dirty="0">
                <a:solidFill>
                  <a:srgbClr val="7030A0"/>
                </a:solidFill>
                <a:latin typeface="Tahoma" panose="020B0604030504040204" pitchFamily="34" charset="0"/>
                <a:ea typeface="Tahoma" panose="020B0604030504040204" pitchFamily="34" charset="0"/>
                <a:cs typeface="Tahoma" panose="020B0604030504040204" pitchFamily="34" charset="0"/>
              </a:rPr>
              <a:t>регистър на </a:t>
            </a:r>
            <a:r>
              <a:rPr lang="en-US" b="1" dirty="0" err="1">
                <a:solidFill>
                  <a:srgbClr val="7030A0"/>
                </a:solidFill>
                <a:latin typeface="Tahoma" panose="020B0604030504040204" pitchFamily="34" charset="0"/>
                <a:ea typeface="Tahoma" panose="020B0604030504040204" pitchFamily="34" charset="0"/>
                <a:cs typeface="Tahoma" panose="020B0604030504040204" pitchFamily="34" charset="0"/>
              </a:rPr>
              <a:t>земеделските</a:t>
            </a:r>
            <a:r>
              <a:rPr lang="en-US"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en-US" b="1" dirty="0" err="1">
                <a:solidFill>
                  <a:srgbClr val="7030A0"/>
                </a:solidFill>
                <a:latin typeface="Tahoma" panose="020B0604030504040204" pitchFamily="34" charset="0"/>
                <a:ea typeface="Tahoma" panose="020B0604030504040204" pitchFamily="34" charset="0"/>
                <a:cs typeface="Tahoma" panose="020B0604030504040204" pitchFamily="34" charset="0"/>
              </a:rPr>
              <a:t>стопани</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(Наредба 3)</a:t>
            </a:r>
            <a:r>
              <a:rPr lang="en-US" dirty="0">
                <a:solidFill>
                  <a:srgbClr val="1EA092"/>
                </a:solidFill>
                <a:latin typeface="Tahoma" panose="020B0604030504040204" pitchFamily="34" charset="0"/>
                <a:ea typeface="Tahoma" panose="020B0604030504040204" pitchFamily="34" charset="0"/>
                <a:cs typeface="Tahoma" panose="020B0604030504040204" pitchFamily="34" charset="0"/>
              </a:rPr>
              <a:t>, не извършва нито една от дейностите в негативния списък и </a:t>
            </a:r>
            <a:r>
              <a:rPr lang="en-US" b="1" dirty="0">
                <a:solidFill>
                  <a:srgbClr val="7030A0"/>
                </a:solidFill>
                <a:latin typeface="Tahoma" panose="020B0604030504040204" pitchFamily="34" charset="0"/>
                <a:ea typeface="Tahoma" panose="020B0604030504040204" pitchFamily="34" charset="0"/>
                <a:cs typeface="Tahoma" panose="020B0604030504040204" pitchFamily="34" charset="0"/>
              </a:rPr>
              <a:t>отговаря на следните условия:</a:t>
            </a:r>
            <a:endParaRPr lang="x-none"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1. основната дейност на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юридическото лице - търговец или на едноличния търговец,</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съгласно Кода на икономическата му дейност, определен в Търговския регистър, удостоверен от Националния статистически институт, е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упражняване на селскостопанска дейност</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b="1" u="sng" dirty="0">
                <a:solidFill>
                  <a:srgbClr val="7030A0"/>
                </a:solidFill>
                <a:latin typeface="Tahoma" panose="020B0604030504040204" pitchFamily="34" charset="0"/>
                <a:ea typeface="Tahoma" panose="020B0604030504040204" pitchFamily="34" charset="0"/>
                <a:cs typeface="Tahoma" panose="020B0604030504040204" pitchFamily="34" charset="0"/>
              </a:rPr>
              <a:t>или</a:t>
            </a:r>
          </a:p>
          <a:p>
            <a:pPr algn="just"/>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l"/>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2. предметът на дейност, основната икономическа дейност или упражняваната дейност на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юридическото лице, което не е търговец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физическото лице съгласно регистър БУЛСТАТ</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удостоверени от Националния статистически институт, е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упражняване на селскостопанска дейност</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b="1" u="sng" dirty="0">
                <a:solidFill>
                  <a:srgbClr val="7030A0"/>
                </a:solidFill>
                <a:latin typeface="Tahoma" panose="020B0604030504040204" pitchFamily="34" charset="0"/>
                <a:ea typeface="Tahoma" panose="020B0604030504040204" pitchFamily="34" charset="0"/>
                <a:cs typeface="Tahoma" panose="020B0604030504040204" pitchFamily="34" charset="0"/>
              </a:rPr>
              <a:t>или</a:t>
            </a:r>
          </a:p>
          <a:p>
            <a:pPr algn="l"/>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l"/>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3. лицето може да докаже, че:</a:t>
            </a:r>
          </a:p>
          <a:p>
            <a:pPr algn="l"/>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аа</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доходите му от селскостопанска дейност съставляват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най-малко една трета от общия приход на предприятието</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или</a:t>
            </a:r>
          </a:p>
          <a:p>
            <a:pPr algn="l"/>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бб</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годишният размер на директните плащания е минимум 5 на сто от общите приходи,</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получени от неселскостопански дейности през най-близката данъчна година, за което са налични такива доказателства.</a:t>
            </a:r>
          </a:p>
        </p:txBody>
      </p:sp>
    </p:spTree>
    <p:extLst>
      <p:ext uri="{BB962C8B-B14F-4D97-AF65-F5344CB8AC3E}">
        <p14:creationId xmlns:p14="http://schemas.microsoft.com/office/powerpoint/2010/main" val="918576679"/>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26626" name="Правоъгълник 3"/>
          <p:cNvSpPr>
            <a:spLocks noChangeArrowheads="1"/>
          </p:cNvSpPr>
          <p:nvPr/>
        </p:nvSpPr>
        <p:spPr bwMode="auto">
          <a:xfrm>
            <a:off x="526473" y="532564"/>
            <a:ext cx="8305800" cy="400110"/>
          </a:xfrm>
          <a:prstGeom prst="rect">
            <a:avLst/>
          </a:prstGeom>
          <a:noFill/>
          <a:ln w="9525">
            <a:noFill/>
            <a:miter lim="800000"/>
            <a:headEnd/>
            <a:tailEnd/>
          </a:ln>
        </p:spPr>
        <p:txBody>
          <a:bodyPr wrap="square">
            <a:spAutoFit/>
          </a:bodyPr>
          <a:lstStyle/>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Определения</a:t>
            </a:r>
          </a:p>
        </p:txBody>
      </p:sp>
      <p:sp>
        <p:nvSpPr>
          <p:cNvPr id="9" name="TextBox 8">
            <a:extLst>
              <a:ext uri="{FF2B5EF4-FFF2-40B4-BE49-F238E27FC236}">
                <a16:creationId xmlns:a16="http://schemas.microsoft.com/office/drawing/2014/main" id="{BF66B6EF-0DE9-CD43-ACC1-62E500699174}"/>
              </a:ext>
            </a:extLst>
          </p:cNvPr>
          <p:cNvSpPr txBox="1"/>
          <p:nvPr/>
        </p:nvSpPr>
        <p:spPr>
          <a:xfrm>
            <a:off x="450273" y="732619"/>
            <a:ext cx="8382000" cy="4811574"/>
          </a:xfrm>
          <a:prstGeom prst="rect">
            <a:avLst/>
          </a:prstGeom>
          <a:noFill/>
        </p:spPr>
        <p:txBody>
          <a:bodyPr wrap="square" rtlCol="0">
            <a:spAutoFit/>
          </a:bodyPr>
          <a:lstStyle/>
          <a:p>
            <a:pPr algn="just">
              <a:spcBef>
                <a:spcPts val="200"/>
              </a:spcBef>
              <a:spcAft>
                <a:spcPts val="200"/>
              </a:spcAft>
            </a:pP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spcBef>
                <a:spcPts val="200"/>
              </a:spcBef>
              <a:spcAft>
                <a:spcPts val="200"/>
              </a:spcAft>
            </a:pP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spcBef>
                <a:spcPts val="200"/>
              </a:spcBef>
              <a:spcAft>
                <a:spcPts val="200"/>
              </a:spcAft>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неактивни земеделски стопани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се смятат физически или юридически лица, които:</a:t>
            </a:r>
            <a:endParaRPr lang="x-none"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Bef>
                <a:spcPts val="200"/>
              </a:spcBef>
              <a:spcAft>
                <a:spcPts val="200"/>
              </a:spcAft>
            </a:pPr>
            <a:r>
              <a:rPr lang="en-US"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администрират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летища</a:t>
            </a:r>
          </a:p>
          <a:p>
            <a:pPr algn="just">
              <a:spcBef>
                <a:spcPts val="200"/>
              </a:spcBef>
              <a:spcAft>
                <a:spcPts val="200"/>
              </a:spcAft>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експлоатират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водни съоръжения</a:t>
            </a:r>
          </a:p>
          <a:p>
            <a:pPr algn="just">
              <a:spcBef>
                <a:spcPts val="200"/>
              </a:spcBef>
              <a:spcAft>
                <a:spcPts val="200"/>
              </a:spcAft>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администрират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зони за спорт и отдих</a:t>
            </a:r>
          </a:p>
          <a:p>
            <a:pPr algn="just">
              <a:spcBef>
                <a:spcPts val="200"/>
              </a:spcBef>
              <a:spcAft>
                <a:spcPts val="200"/>
              </a:spcAft>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предоставят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железопътни услуги</a:t>
            </a:r>
          </a:p>
          <a:p>
            <a:pPr algn="just">
              <a:spcBef>
                <a:spcPts val="200"/>
              </a:spcBef>
              <a:spcAft>
                <a:spcPts val="200"/>
              </a:spcAft>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предоставят услуги в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областта на недвижимите имоти</a:t>
            </a:r>
          </a:p>
          <a:p>
            <a:pPr algn="just">
              <a:spcBef>
                <a:spcPts val="200"/>
              </a:spcBef>
              <a:spcAft>
                <a:spcPts val="200"/>
              </a:spcAft>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са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държавни или общински администрации или техни поделения</a:t>
            </a:r>
          </a:p>
          <a:p>
            <a:pPr algn="just">
              <a:spcBef>
                <a:spcPts val="200"/>
              </a:spcBef>
              <a:spcAft>
                <a:spcPts val="200"/>
              </a:spcAft>
            </a:pP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Bef>
                <a:spcPts val="200"/>
              </a:spcBef>
              <a:spcAft>
                <a:spcPts val="200"/>
              </a:spcAft>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Земеделските стопани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се считат за активни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земеделски стопани, ако през предходната година са получили директни плащания в размер, който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не надвишава левовата равностойност на 5000 евро</a:t>
            </a:r>
            <a:r>
              <a:rPr lang="en-US" b="1" dirty="0">
                <a:solidFill>
                  <a:srgbClr val="7030A0"/>
                </a:solidFill>
                <a:latin typeface="Tahoma" panose="020B0604030504040204" pitchFamily="34" charset="0"/>
                <a:ea typeface="Tahoma" panose="020B0604030504040204" pitchFamily="34" charset="0"/>
                <a:cs typeface="Tahoma" panose="020B0604030504040204" pitchFamily="34" charset="0"/>
              </a:rPr>
              <a:t>. </a:t>
            </a: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Bef>
                <a:spcPts val="200"/>
              </a:spcBef>
              <a:spcAft>
                <a:spcPts val="200"/>
              </a:spcAft>
            </a:pP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07848049"/>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607859"/>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p:txBody>
      </p:sp>
      <p:sp>
        <p:nvSpPr>
          <p:cNvPr id="26626" name="Правоъгълник 3"/>
          <p:cNvSpPr>
            <a:spLocks noChangeArrowheads="1"/>
          </p:cNvSpPr>
          <p:nvPr/>
        </p:nvSpPr>
        <p:spPr bwMode="auto">
          <a:xfrm>
            <a:off x="533400" y="532136"/>
            <a:ext cx="8305800" cy="769441"/>
          </a:xfrm>
          <a:prstGeom prst="rect">
            <a:avLst/>
          </a:prstGeom>
          <a:noFill/>
          <a:ln w="9525">
            <a:noFill/>
            <a:miter lim="800000"/>
            <a:headEnd/>
            <a:tailEnd/>
          </a:ln>
        </p:spPr>
        <p:txBody>
          <a:bodyPr wrap="square">
            <a:spAutoFit/>
          </a:bodyPr>
          <a:lstStyle/>
          <a:p>
            <a:pPr algn="ctr"/>
            <a:r>
              <a:rPr lang="bg-BG" sz="2200" b="1" dirty="0">
                <a:solidFill>
                  <a:srgbClr val="1EA092"/>
                </a:solidFill>
                <a:latin typeface="Tahoma" pitchFamily="34" charset="0"/>
                <a:ea typeface="Tahoma" panose="020B0604030504040204" pitchFamily="34" charset="0"/>
                <a:cs typeface="Tahoma" panose="020B0604030504040204" pitchFamily="34" charset="0"/>
              </a:rPr>
              <a:t>Екологична условност - </a:t>
            </a:r>
            <a:r>
              <a:rPr lang="ru-RU" sz="2200" b="1" dirty="0">
                <a:solidFill>
                  <a:srgbClr val="1EA092"/>
                </a:solidFill>
                <a:latin typeface="Tahoma" pitchFamily="34" charset="0"/>
                <a:ea typeface="Tahoma" panose="020B0604030504040204" pitchFamily="34" charset="0"/>
                <a:cs typeface="Tahoma" panose="020B0604030504040204" pitchFamily="34" charset="0"/>
              </a:rPr>
              <a:t>Стандарти за добро земеделско и екологично състояние (ДЗЕС)</a:t>
            </a:r>
            <a:endParaRPr lang="bg-BG" sz="2200" b="1" dirty="0">
              <a:solidFill>
                <a:srgbClr val="2D3B8C"/>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Таблица 3"/>
          <p:cNvGraphicFramePr>
            <a:graphicFrameLocks noGrp="1"/>
          </p:cNvGraphicFramePr>
          <p:nvPr/>
        </p:nvGraphicFramePr>
        <p:xfrm>
          <a:off x="334433" y="1483275"/>
          <a:ext cx="8322733" cy="5233201"/>
        </p:xfrm>
        <a:graphic>
          <a:graphicData uri="http://schemas.openxmlformats.org/drawingml/2006/table">
            <a:tbl>
              <a:tblPr firstRow="1" firstCol="1" bandRow="1">
                <a:tableStyleId>{5C22544A-7EE6-4342-B048-85BDC9FD1C3A}</a:tableStyleId>
              </a:tblPr>
              <a:tblGrid>
                <a:gridCol w="786310">
                  <a:extLst>
                    <a:ext uri="{9D8B030D-6E8A-4147-A177-3AD203B41FA5}">
                      <a16:colId xmlns:a16="http://schemas.microsoft.com/office/drawing/2014/main" val="20000"/>
                    </a:ext>
                  </a:extLst>
                </a:gridCol>
                <a:gridCol w="7536423">
                  <a:extLst>
                    <a:ext uri="{9D8B030D-6E8A-4147-A177-3AD203B41FA5}">
                      <a16:colId xmlns:a16="http://schemas.microsoft.com/office/drawing/2014/main" val="20001"/>
                    </a:ext>
                  </a:extLst>
                </a:gridCol>
              </a:tblGrid>
              <a:tr h="604794">
                <a:tc>
                  <a:txBody>
                    <a:bodyPr/>
                    <a:lstStyle/>
                    <a:p>
                      <a:pPr>
                        <a:lnSpc>
                          <a:spcPct val="107000"/>
                        </a:lnSpc>
                        <a:spcAft>
                          <a:spcPts val="0"/>
                        </a:spcAft>
                      </a:pPr>
                      <a:r>
                        <a:rPr lang="bg-BG" sz="1100" noProof="0" dirty="0">
                          <a:effectLst/>
                          <a:latin typeface="Tahoma" panose="020B0604030504040204" pitchFamily="34" charset="0"/>
                          <a:ea typeface="Tahoma" panose="020B0604030504040204" pitchFamily="34" charset="0"/>
                          <a:cs typeface="Tahoma" panose="020B0604030504040204" pitchFamily="34" charset="0"/>
                        </a:rPr>
                        <a:t>ДЗЕС</a:t>
                      </a:r>
                    </a:p>
                  </a:txBody>
                  <a:tcPr marL="67610" marR="67610" marT="0" marB="0">
                    <a:solidFill>
                      <a:srgbClr val="7030A0"/>
                    </a:solidFill>
                  </a:tcPr>
                </a:tc>
                <a:tc>
                  <a:txBody>
                    <a:bodyPr/>
                    <a:lstStyle/>
                    <a:p>
                      <a:pPr>
                        <a:lnSpc>
                          <a:spcPct val="107000"/>
                        </a:lnSpc>
                        <a:spcAft>
                          <a:spcPts val="0"/>
                        </a:spcAft>
                      </a:pPr>
                      <a:r>
                        <a:rPr lang="bg-BG" sz="1100" noProof="0" dirty="0">
                          <a:effectLst/>
                          <a:latin typeface="Tahoma" panose="020B0604030504040204" pitchFamily="34" charset="0"/>
                          <a:ea typeface="Tahoma" panose="020B0604030504040204" pitchFamily="34" charset="0"/>
                          <a:cs typeface="Tahoma" panose="020B0604030504040204" pitchFamily="34" charset="0"/>
                        </a:rPr>
                        <a:t>Цел на стандарта </a:t>
                      </a:r>
                    </a:p>
                  </a:txBody>
                  <a:tcPr marL="67610" marR="67610" marT="0" marB="0">
                    <a:solidFill>
                      <a:srgbClr val="7030A0"/>
                    </a:solidFill>
                  </a:tcPr>
                </a:tc>
                <a:extLst>
                  <a:ext uri="{0D108BD9-81ED-4DB2-BD59-A6C34878D82A}">
                    <a16:rowId xmlns:a16="http://schemas.microsoft.com/office/drawing/2014/main" val="10000"/>
                  </a:ext>
                </a:extLst>
              </a:tr>
              <a:tr h="640462">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bg-BG" sz="1100" noProof="0" dirty="0">
                          <a:effectLst/>
                          <a:latin typeface="Tahoma" panose="020B0604030504040204" pitchFamily="34" charset="0"/>
                          <a:ea typeface="Tahoma" panose="020B0604030504040204" pitchFamily="34" charset="0"/>
                          <a:cs typeface="Tahoma" panose="020B0604030504040204" pitchFamily="34" charset="0"/>
                        </a:rPr>
                        <a:t>ДЗЕС 1</a:t>
                      </a:r>
                    </a:p>
                  </a:txBody>
                  <a:tcPr marL="67610" marR="67610" marT="0" marB="0">
                    <a:solidFill>
                      <a:srgbClr val="1EA092"/>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bg-BG" sz="1100" b="1" i="0" kern="1200" dirty="0">
                          <a:solidFill>
                            <a:srgbClr val="7030A0"/>
                          </a:solidFill>
                          <a:effectLst/>
                          <a:latin typeface="Tahoma" panose="020B0604030504040204" pitchFamily="34" charset="0"/>
                          <a:ea typeface="Tahoma" panose="020B0604030504040204" pitchFamily="34" charset="0"/>
                          <a:cs typeface="Tahoma" panose="020B0604030504040204" pitchFamily="34" charset="0"/>
                        </a:rPr>
                        <a:t>Поддържане на постоянно затревени площи на основата на съотношението на постоянно затревените площи спрямо земеделската площ </a:t>
                      </a:r>
                    </a:p>
                    <a:p>
                      <a:pPr algn="just">
                        <a:lnSpc>
                          <a:spcPct val="107000"/>
                        </a:lnSpc>
                        <a:spcAft>
                          <a:spcPts val="0"/>
                        </a:spcAft>
                      </a:pPr>
                      <a:endParaRPr lang="bg-BG" sz="1100" b="1" i="0" noProof="0" dirty="0">
                        <a:solidFill>
                          <a:srgbClr val="7030A0"/>
                        </a:solidFill>
                        <a:effectLst/>
                        <a:latin typeface="Tahoma" panose="020B0604030504040204" pitchFamily="34" charset="0"/>
                        <a:ea typeface="Tahoma" panose="020B0604030504040204" pitchFamily="34" charset="0"/>
                        <a:cs typeface="Tahoma" panose="020B0604030504040204" pitchFamily="34" charset="0"/>
                      </a:endParaRPr>
                    </a:p>
                  </a:txBody>
                  <a:tcPr marL="67610" marR="67610" marT="0" marB="0"/>
                </a:tc>
                <a:extLst>
                  <a:ext uri="{0D108BD9-81ED-4DB2-BD59-A6C34878D82A}">
                    <a16:rowId xmlns:a16="http://schemas.microsoft.com/office/drawing/2014/main" val="10001"/>
                  </a:ext>
                </a:extLst>
              </a:tr>
              <a:tr h="439035">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bg-BG" sz="1100" noProof="0" dirty="0">
                          <a:effectLst/>
                          <a:latin typeface="Tahoma" panose="020B0604030504040204" pitchFamily="34" charset="0"/>
                          <a:ea typeface="Tahoma" panose="020B0604030504040204" pitchFamily="34" charset="0"/>
                          <a:cs typeface="Tahoma" panose="020B0604030504040204" pitchFamily="34" charset="0"/>
                        </a:rPr>
                        <a:t>ДЗЕС 2</a:t>
                      </a:r>
                    </a:p>
                  </a:txBody>
                  <a:tcPr marL="67610" marR="67610" marT="0" marB="0">
                    <a:solidFill>
                      <a:srgbClr val="1EA092"/>
                    </a:solidFill>
                  </a:tcPr>
                </a:tc>
                <a:tc>
                  <a:txBody>
                    <a:bodyPr/>
                    <a:lstStyle/>
                    <a:p>
                      <a:r>
                        <a:rPr lang="bg-BG" sz="1100" b="1" i="0" kern="1200" dirty="0">
                          <a:solidFill>
                            <a:srgbClr val="7030A0"/>
                          </a:solidFill>
                          <a:effectLst/>
                          <a:latin typeface="Tahoma" panose="020B0604030504040204" pitchFamily="34" charset="0"/>
                          <a:ea typeface="Tahoma" panose="020B0604030504040204" pitchFamily="34" charset="0"/>
                          <a:cs typeface="Tahoma" panose="020B0604030504040204" pitchFamily="34" charset="0"/>
                        </a:rPr>
                        <a:t>Подходяща защита на влажните зони и торфищата</a:t>
                      </a:r>
                    </a:p>
                  </a:txBody>
                  <a:tcPr marL="67610" marR="67610" marT="0" marB="0"/>
                </a:tc>
                <a:extLst>
                  <a:ext uri="{0D108BD9-81ED-4DB2-BD59-A6C34878D82A}">
                    <a16:rowId xmlns:a16="http://schemas.microsoft.com/office/drawing/2014/main" val="10002"/>
                  </a:ext>
                </a:extLst>
              </a:tr>
              <a:tr h="448982">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bg-BG" sz="1100" noProof="0" dirty="0">
                          <a:effectLst/>
                          <a:latin typeface="Tahoma" panose="020B0604030504040204" pitchFamily="34" charset="0"/>
                          <a:ea typeface="Tahoma" panose="020B0604030504040204" pitchFamily="34" charset="0"/>
                          <a:cs typeface="Tahoma" panose="020B0604030504040204" pitchFamily="34" charset="0"/>
                        </a:rPr>
                        <a:t>ДЗЕС 3</a:t>
                      </a:r>
                    </a:p>
                  </a:txBody>
                  <a:tcPr marL="67610" marR="67610" marT="0" marB="0">
                    <a:solidFill>
                      <a:srgbClr val="1EA092"/>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bg-BG" sz="1100" b="1" i="0" kern="1200" dirty="0">
                          <a:solidFill>
                            <a:srgbClr val="7030A0"/>
                          </a:solidFill>
                          <a:effectLst/>
                          <a:latin typeface="Tahoma" panose="020B0604030504040204" pitchFamily="34" charset="0"/>
                          <a:ea typeface="Tahoma" panose="020B0604030504040204" pitchFamily="34" charset="0"/>
                          <a:cs typeface="Tahoma" panose="020B0604030504040204" pitchFamily="34" charset="0"/>
                        </a:rPr>
                        <a:t>Забрана за изгаряне на стърнища от полски култури, освен по фитосанитарни причини </a:t>
                      </a:r>
                    </a:p>
                    <a:p>
                      <a:pPr algn="just">
                        <a:lnSpc>
                          <a:spcPct val="107000"/>
                        </a:lnSpc>
                        <a:spcAft>
                          <a:spcPts val="0"/>
                        </a:spcAft>
                      </a:pPr>
                      <a:endParaRPr lang="bg-BG" sz="1100" b="1" i="0" noProof="0" dirty="0">
                        <a:solidFill>
                          <a:srgbClr val="7030A0"/>
                        </a:solidFill>
                        <a:effectLst/>
                        <a:latin typeface="Tahoma" panose="020B0604030504040204" pitchFamily="34" charset="0"/>
                        <a:ea typeface="Tahoma" panose="020B0604030504040204" pitchFamily="34" charset="0"/>
                        <a:cs typeface="Tahoma" panose="020B0604030504040204" pitchFamily="34" charset="0"/>
                      </a:endParaRPr>
                    </a:p>
                  </a:txBody>
                  <a:tcPr marL="67610" marR="67610" marT="0" marB="0"/>
                </a:tc>
                <a:extLst>
                  <a:ext uri="{0D108BD9-81ED-4DB2-BD59-A6C34878D82A}">
                    <a16:rowId xmlns:a16="http://schemas.microsoft.com/office/drawing/2014/main" val="10003"/>
                  </a:ext>
                </a:extLst>
              </a:tr>
              <a:tr h="448982">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bg-BG" sz="1100" noProof="0" dirty="0">
                          <a:effectLst/>
                          <a:latin typeface="Tahoma" panose="020B0604030504040204" pitchFamily="34" charset="0"/>
                          <a:ea typeface="Tahoma" panose="020B0604030504040204" pitchFamily="34" charset="0"/>
                          <a:cs typeface="Tahoma" panose="020B0604030504040204" pitchFamily="34" charset="0"/>
                        </a:rPr>
                        <a:t>ДЗЕС 4</a:t>
                      </a:r>
                    </a:p>
                  </a:txBody>
                  <a:tcPr marL="67610" marR="67610" marT="0" marB="0">
                    <a:solidFill>
                      <a:srgbClr val="1EA092"/>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bg-BG" sz="1100" b="1" i="0" kern="1200" dirty="0">
                          <a:solidFill>
                            <a:srgbClr val="7030A0"/>
                          </a:solidFill>
                          <a:effectLst/>
                          <a:latin typeface="Tahoma" panose="020B0604030504040204" pitchFamily="34" charset="0"/>
                          <a:ea typeface="Tahoma" panose="020B0604030504040204" pitchFamily="34" charset="0"/>
                          <a:cs typeface="Tahoma" panose="020B0604030504040204" pitchFamily="34" charset="0"/>
                        </a:rPr>
                        <a:t>Изграждане на буферни ивици по продължението на водните басейни</a:t>
                      </a:r>
                    </a:p>
                  </a:txBody>
                  <a:tcPr marL="67610" marR="67610" marT="0" marB="0"/>
                </a:tc>
                <a:extLst>
                  <a:ext uri="{0D108BD9-81ED-4DB2-BD59-A6C34878D82A}">
                    <a16:rowId xmlns:a16="http://schemas.microsoft.com/office/drawing/2014/main" val="10004"/>
                  </a:ext>
                </a:extLst>
              </a:tr>
              <a:tr h="640462">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bg-BG" sz="1100" noProof="0" dirty="0">
                          <a:effectLst/>
                          <a:latin typeface="Tahoma" panose="020B0604030504040204" pitchFamily="34" charset="0"/>
                          <a:ea typeface="Tahoma" panose="020B0604030504040204" pitchFamily="34" charset="0"/>
                          <a:cs typeface="Tahoma" panose="020B0604030504040204" pitchFamily="34" charset="0"/>
                        </a:rPr>
                        <a:t>ДЗЕС 5</a:t>
                      </a:r>
                    </a:p>
                  </a:txBody>
                  <a:tcPr marL="67610" marR="67610" marT="0" marB="0">
                    <a:solidFill>
                      <a:srgbClr val="1EA092"/>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bg-BG" sz="1100" b="1" i="0" kern="1200" dirty="0">
                          <a:solidFill>
                            <a:srgbClr val="7030A0"/>
                          </a:solidFill>
                          <a:effectLst/>
                          <a:latin typeface="Tahoma" panose="020B0604030504040204" pitchFamily="34" charset="0"/>
                          <a:ea typeface="Tahoma" panose="020B0604030504040204" pitchFamily="34" charset="0"/>
                          <a:cs typeface="Tahoma" panose="020B0604030504040204" pitchFamily="34" charset="0"/>
                        </a:rPr>
                        <a:t>Управление на обработката на земята, чрез което се намалява рискът от влошаване на качеството на почвите и ерозия, включително като се отчита градиентът на наклона. </a:t>
                      </a:r>
                    </a:p>
                    <a:p>
                      <a:pPr algn="just">
                        <a:lnSpc>
                          <a:spcPct val="107000"/>
                        </a:lnSpc>
                        <a:spcAft>
                          <a:spcPts val="0"/>
                        </a:spcAft>
                      </a:pPr>
                      <a:endParaRPr lang="bg-BG" sz="1100" b="1" i="0" noProof="0" dirty="0">
                        <a:solidFill>
                          <a:srgbClr val="7030A0"/>
                        </a:solidFill>
                        <a:effectLst/>
                        <a:latin typeface="Tahoma" panose="020B0604030504040204" pitchFamily="34" charset="0"/>
                        <a:ea typeface="Tahoma" panose="020B0604030504040204" pitchFamily="34" charset="0"/>
                        <a:cs typeface="Tahoma" panose="020B0604030504040204" pitchFamily="34" charset="0"/>
                      </a:endParaRPr>
                    </a:p>
                  </a:txBody>
                  <a:tcPr marL="67610" marR="67610" marT="0" marB="0"/>
                </a:tc>
                <a:extLst>
                  <a:ext uri="{0D108BD9-81ED-4DB2-BD59-A6C34878D82A}">
                    <a16:rowId xmlns:a16="http://schemas.microsoft.com/office/drawing/2014/main" val="10005"/>
                  </a:ext>
                </a:extLst>
              </a:tr>
              <a:tr h="448982">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bg-BG" sz="1100" noProof="0" dirty="0">
                          <a:effectLst/>
                          <a:latin typeface="Tahoma" panose="020B0604030504040204" pitchFamily="34" charset="0"/>
                          <a:ea typeface="Tahoma" panose="020B0604030504040204" pitchFamily="34" charset="0"/>
                          <a:cs typeface="Tahoma" panose="020B0604030504040204" pitchFamily="34" charset="0"/>
                        </a:rPr>
                        <a:t>ДЗЕС 6</a:t>
                      </a:r>
                    </a:p>
                  </a:txBody>
                  <a:tcPr marL="67610" marR="67610" marT="0" marB="0">
                    <a:solidFill>
                      <a:srgbClr val="1EA092"/>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bg-BG" sz="1100" b="1" i="0" kern="1200" noProof="0">
                          <a:solidFill>
                            <a:srgbClr val="7030A0"/>
                          </a:solidFill>
                          <a:effectLst/>
                          <a:latin typeface="Tahoma" panose="020B0604030504040204" pitchFamily="34" charset="0"/>
                          <a:ea typeface="Tahoma" panose="020B0604030504040204" pitchFamily="34" charset="0"/>
                          <a:cs typeface="Tahoma" panose="020B0604030504040204" pitchFamily="34" charset="0"/>
                        </a:rPr>
                        <a:t>Минимална почвена покривка, за да се избегне гола почва в най- чувствителните периоди</a:t>
                      </a:r>
                    </a:p>
                    <a:p>
                      <a:pPr algn="just">
                        <a:lnSpc>
                          <a:spcPct val="107000"/>
                        </a:lnSpc>
                        <a:spcAft>
                          <a:spcPts val="0"/>
                        </a:spcAft>
                      </a:pPr>
                      <a:endParaRPr lang="bg-BG" sz="1100" b="1" i="0" noProof="0">
                        <a:solidFill>
                          <a:srgbClr val="7030A0"/>
                        </a:solidFill>
                        <a:effectLst/>
                        <a:latin typeface="Tahoma" panose="020B0604030504040204" pitchFamily="34" charset="0"/>
                        <a:ea typeface="Tahoma" panose="020B0604030504040204" pitchFamily="34" charset="0"/>
                        <a:cs typeface="Tahoma" panose="020B0604030504040204" pitchFamily="34" charset="0"/>
                      </a:endParaRPr>
                    </a:p>
                  </a:txBody>
                  <a:tcPr marL="67610" marR="67610" marT="0" marB="0"/>
                </a:tc>
                <a:extLst>
                  <a:ext uri="{0D108BD9-81ED-4DB2-BD59-A6C34878D82A}">
                    <a16:rowId xmlns:a16="http://schemas.microsoft.com/office/drawing/2014/main" val="10006"/>
                  </a:ext>
                </a:extLst>
              </a:tr>
              <a:tr h="448982">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bg-BG" sz="1100" noProof="0" dirty="0">
                          <a:effectLst/>
                          <a:latin typeface="Tahoma" panose="020B0604030504040204" pitchFamily="34" charset="0"/>
                          <a:ea typeface="Tahoma" panose="020B0604030504040204" pitchFamily="34" charset="0"/>
                          <a:cs typeface="Tahoma" panose="020B0604030504040204" pitchFamily="34" charset="0"/>
                        </a:rPr>
                        <a:t>ДЗЕС 7</a:t>
                      </a:r>
                    </a:p>
                  </a:txBody>
                  <a:tcPr marL="67610" marR="67610" marT="0" marB="0">
                    <a:solidFill>
                      <a:srgbClr val="1EA092"/>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bg-BG" sz="1100" b="1" i="0" kern="1200" noProof="0" dirty="0" err="1">
                          <a:solidFill>
                            <a:srgbClr val="7030A0"/>
                          </a:solidFill>
                          <a:effectLst/>
                          <a:latin typeface="Tahoma" panose="020B0604030504040204" pitchFamily="34" charset="0"/>
                          <a:ea typeface="Tahoma" panose="020B0604030504040204" pitchFamily="34" charset="0"/>
                          <a:cs typeface="Tahoma" panose="020B0604030504040204" pitchFamily="34" charset="0"/>
                        </a:rPr>
                        <a:t>Сеитбооборот</a:t>
                      </a:r>
                      <a:r>
                        <a:rPr lang="bg-BG" sz="1100" b="1" i="0" kern="1200" noProof="0" dirty="0">
                          <a:solidFill>
                            <a:srgbClr val="7030A0"/>
                          </a:solidFill>
                          <a:effectLst/>
                          <a:latin typeface="Tahoma" panose="020B0604030504040204" pitchFamily="34" charset="0"/>
                          <a:ea typeface="Tahoma" panose="020B0604030504040204" pitchFamily="34" charset="0"/>
                          <a:cs typeface="Tahoma" panose="020B0604030504040204" pitchFamily="34" charset="0"/>
                        </a:rPr>
                        <a:t> върху обработваема земя, с изключение на култури, отглеждани под вода</a:t>
                      </a:r>
                    </a:p>
                    <a:p>
                      <a:pPr algn="just">
                        <a:lnSpc>
                          <a:spcPct val="107000"/>
                        </a:lnSpc>
                        <a:spcAft>
                          <a:spcPts val="0"/>
                        </a:spcAft>
                      </a:pPr>
                      <a:endParaRPr lang="bg-BG" sz="1100" b="1" i="0" noProof="0" dirty="0">
                        <a:solidFill>
                          <a:srgbClr val="7030A0"/>
                        </a:solidFill>
                        <a:effectLst/>
                        <a:latin typeface="Tahoma" panose="020B0604030504040204" pitchFamily="34" charset="0"/>
                        <a:ea typeface="Tahoma" panose="020B0604030504040204" pitchFamily="34" charset="0"/>
                        <a:cs typeface="Tahoma" panose="020B0604030504040204" pitchFamily="34" charset="0"/>
                      </a:endParaRPr>
                    </a:p>
                  </a:txBody>
                  <a:tcPr marL="67610" marR="67610" marT="0" marB="0"/>
                </a:tc>
                <a:extLst>
                  <a:ext uri="{0D108BD9-81ED-4DB2-BD59-A6C34878D82A}">
                    <a16:rowId xmlns:a16="http://schemas.microsoft.com/office/drawing/2014/main" val="10007"/>
                  </a:ext>
                </a:extLst>
              </a:tr>
              <a:tr h="4377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100" noProof="0" dirty="0">
                          <a:effectLst/>
                          <a:latin typeface="Tahoma" panose="020B0604030504040204" pitchFamily="34" charset="0"/>
                          <a:ea typeface="Tahoma" panose="020B0604030504040204" pitchFamily="34" charset="0"/>
                          <a:cs typeface="Tahoma" panose="020B0604030504040204" pitchFamily="34" charset="0"/>
                        </a:rPr>
                        <a:t>ДЗЕС 8</a:t>
                      </a:r>
                    </a:p>
                  </a:txBody>
                  <a:tcPr marL="67610" marR="67610" marT="0" marB="0">
                    <a:solidFill>
                      <a:srgbClr val="1EA092"/>
                    </a:solidFill>
                  </a:tcPr>
                </a:tc>
                <a:tc>
                  <a:txBody>
                    <a:bodyPr/>
                    <a:lstStyle/>
                    <a:p>
                      <a:r>
                        <a:rPr lang="bg-BG" sz="1100" b="1" i="0" kern="1200" dirty="0">
                          <a:solidFill>
                            <a:srgbClr val="7030A0"/>
                          </a:solidFill>
                          <a:effectLst/>
                          <a:latin typeface="Tahoma" panose="020B0604030504040204" pitchFamily="34" charset="0"/>
                          <a:ea typeface="Tahoma" panose="020B0604030504040204" pitchFamily="34" charset="0"/>
                          <a:cs typeface="Tahoma" panose="020B0604030504040204" pitchFamily="34" charset="0"/>
                        </a:rPr>
                        <a:t>Минимален дял от обработваемата земя, предназначен за непроизводствени нужди и обекти; запазване на особеностите на ландшафта и забрана за рязане на живи плетове и дървета през размножителния период и през периода на отглеждане на птиците върху цялата земеделска площ. </a:t>
                      </a:r>
                    </a:p>
                  </a:txBody>
                  <a:tcPr marL="67610" marR="67610" marT="0" marB="0"/>
                </a:tc>
                <a:extLst>
                  <a:ext uri="{0D108BD9-81ED-4DB2-BD59-A6C34878D82A}">
                    <a16:rowId xmlns:a16="http://schemas.microsoft.com/office/drawing/2014/main" val="10008"/>
                  </a:ext>
                </a:extLst>
              </a:tr>
              <a:tr h="4946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100" noProof="0" dirty="0">
                          <a:effectLst/>
                          <a:latin typeface="Tahoma" panose="020B0604030504040204" pitchFamily="34" charset="0"/>
                          <a:ea typeface="Tahoma" panose="020B0604030504040204" pitchFamily="34" charset="0"/>
                          <a:cs typeface="Tahoma" panose="020B0604030504040204" pitchFamily="34" charset="0"/>
                        </a:rPr>
                        <a:t>ДЗЕС 9</a:t>
                      </a:r>
                    </a:p>
                  </a:txBody>
                  <a:tcPr marL="67610" marR="67610" marT="0" marB="0">
                    <a:solidFill>
                      <a:srgbClr val="1EA092"/>
                    </a:solidFill>
                  </a:tcPr>
                </a:tc>
                <a:tc>
                  <a:txBody>
                    <a:bodyPr/>
                    <a:lstStyle/>
                    <a:p>
                      <a:r>
                        <a:rPr lang="bg-BG" sz="1100" b="1" i="0" kern="1200" dirty="0">
                          <a:solidFill>
                            <a:srgbClr val="7030A0"/>
                          </a:solidFill>
                          <a:effectLst/>
                          <a:latin typeface="Tahoma" panose="020B0604030504040204" pitchFamily="34" charset="0"/>
                          <a:ea typeface="Tahoma" panose="020B0604030504040204" pitchFamily="34" charset="0"/>
                          <a:cs typeface="Tahoma" panose="020B0604030504040204" pitchFamily="34" charset="0"/>
                        </a:rPr>
                        <a:t>Забрана</a:t>
                      </a:r>
                      <a:r>
                        <a:rPr lang="bg-BG" sz="1800" kern="1200" dirty="0">
                          <a:solidFill>
                            <a:schemeClr val="dk1"/>
                          </a:solidFill>
                          <a:effectLst/>
                          <a:latin typeface="+mn-lt"/>
                          <a:ea typeface="+mn-ea"/>
                          <a:cs typeface="+mn-cs"/>
                        </a:rPr>
                        <a:t> </a:t>
                      </a:r>
                      <a:r>
                        <a:rPr lang="bg-BG" sz="1100" b="1" i="0" kern="1200" dirty="0">
                          <a:solidFill>
                            <a:srgbClr val="7030A0"/>
                          </a:solidFill>
                          <a:effectLst/>
                          <a:latin typeface="Tahoma" panose="020B0604030504040204" pitchFamily="34" charset="0"/>
                          <a:ea typeface="Tahoma" panose="020B0604030504040204" pitchFamily="34" charset="0"/>
                          <a:cs typeface="Tahoma" panose="020B0604030504040204" pitchFamily="34" charset="0"/>
                        </a:rPr>
                        <a:t>за промяна на предназначението или разораване на постоянно затревени площи, обозначени като екологично чувствителни постоянно затревени площи в зони от обхвата на „Натура 2000“. </a:t>
                      </a:r>
                    </a:p>
                  </a:txBody>
                  <a:tcPr marL="67610" marR="67610" marT="0" marB="0"/>
                </a:tc>
                <a:extLst>
                  <a:ext uri="{0D108BD9-81ED-4DB2-BD59-A6C34878D82A}">
                    <a16:rowId xmlns:a16="http://schemas.microsoft.com/office/drawing/2014/main" val="10009"/>
                  </a:ext>
                </a:extLst>
              </a:tr>
            </a:tbl>
          </a:graphicData>
        </a:graphic>
      </p:graphicFrame>
      <p:sp>
        <p:nvSpPr>
          <p:cNvPr id="5" name="Rectangle 2"/>
          <p:cNvSpPr>
            <a:spLocks noChangeArrowheads="1"/>
          </p:cNvSpPr>
          <p:nvPr/>
        </p:nvSpPr>
        <p:spPr bwMode="auto">
          <a:xfrm>
            <a:off x="287867" y="2003594"/>
            <a:ext cx="9313333" cy="504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bg-BG" dirty="0"/>
          </a:p>
        </p:txBody>
      </p:sp>
    </p:spTree>
    <p:extLst>
      <p:ext uri="{BB962C8B-B14F-4D97-AF65-F5344CB8AC3E}">
        <p14:creationId xmlns:p14="http://schemas.microsoft.com/office/powerpoint/2010/main" val="3434861173"/>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26626" name="Правоъгълник 3"/>
          <p:cNvSpPr>
            <a:spLocks noChangeArrowheads="1"/>
          </p:cNvSpPr>
          <p:nvPr/>
        </p:nvSpPr>
        <p:spPr bwMode="auto">
          <a:xfrm>
            <a:off x="342900" y="150614"/>
            <a:ext cx="8305800" cy="369332"/>
          </a:xfrm>
          <a:prstGeom prst="rect">
            <a:avLst/>
          </a:prstGeom>
          <a:noFill/>
          <a:ln w="9525">
            <a:noFill/>
            <a:miter lim="800000"/>
            <a:headEnd/>
            <a:tailEnd/>
          </a:ln>
        </p:spPr>
        <p:txBody>
          <a:bodyPr wrap="square">
            <a:spAutoFit/>
          </a:bodyPr>
          <a:lstStyle/>
          <a:p>
            <a:pPr algn="ctr"/>
            <a:r>
              <a:rPr lang="bg-BG" b="1" dirty="0">
                <a:solidFill>
                  <a:srgbClr val="1EA092"/>
                </a:solidFill>
                <a:latin typeface="Tahoma" pitchFamily="34" charset="0"/>
                <a:ea typeface="Tahoma" panose="020B0604030504040204" pitchFamily="34" charset="0"/>
                <a:cs typeface="Tahoma" panose="020B0604030504040204" pitchFamily="34" charset="0"/>
              </a:rPr>
              <a:t>Предварителни условия - ДЗЕС</a:t>
            </a:r>
          </a:p>
        </p:txBody>
      </p:sp>
      <p:sp>
        <p:nvSpPr>
          <p:cNvPr id="9" name="TextBox 8">
            <a:extLst>
              <a:ext uri="{FF2B5EF4-FFF2-40B4-BE49-F238E27FC236}">
                <a16:creationId xmlns:a16="http://schemas.microsoft.com/office/drawing/2014/main" id="{BF66B6EF-0DE9-CD43-ACC1-62E500699174}"/>
              </a:ext>
            </a:extLst>
          </p:cNvPr>
          <p:cNvSpPr txBox="1"/>
          <p:nvPr/>
        </p:nvSpPr>
        <p:spPr>
          <a:xfrm>
            <a:off x="190500" y="914400"/>
            <a:ext cx="8801100" cy="5265544"/>
          </a:xfrm>
          <a:prstGeom prst="rect">
            <a:avLst/>
          </a:prstGeom>
          <a:noFill/>
        </p:spPr>
        <p:txBody>
          <a:bodyPr wrap="square" rtlCol="0">
            <a:spAutoFit/>
          </a:bodyPr>
          <a:lstStyle/>
          <a:p>
            <a:pPr algn="just">
              <a:spcBef>
                <a:spcPts val="308"/>
              </a:spcBef>
              <a:spcAft>
                <a:spcPts val="0"/>
              </a:spcAft>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ДЗЕС 4</a:t>
            </a:r>
          </a:p>
          <a:p>
            <a:pPr algn="just">
              <a:spcBef>
                <a:spcPts val="308"/>
              </a:spcBef>
              <a:spcAft>
                <a:spcPts val="0"/>
              </a:spcAft>
            </a:pP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Забранява се използването на минерални и органични торове, както и препарати за растителна защита в буферните ивици:</a:t>
            </a:r>
            <a:endPar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spcBef>
                <a:spcPts val="127"/>
              </a:spcBef>
              <a:spcAft>
                <a:spcPts val="0"/>
              </a:spcAft>
              <a:buFont typeface="Arial" panose="020B0604020202020204" pitchFamily="34" charset="0"/>
              <a:buChar char="•"/>
              <a:tabLst>
                <a:tab pos="132160" algn="l"/>
              </a:tabLst>
            </a:pP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с ширина минимум </a:t>
            </a: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5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метра на равнинни площи</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по протежение на повърхностни водни обекти (реки, потоци, канали, езера, язовири, море), с изключение на оризовите клетки;</a:t>
            </a:r>
          </a:p>
          <a:p>
            <a:pPr marL="285750" indent="-285750" algn="just">
              <a:spcBef>
                <a:spcPts val="127"/>
              </a:spcBef>
              <a:spcAft>
                <a:spcPts val="0"/>
              </a:spcAft>
              <a:buFont typeface="Arial" panose="020B0604020202020204" pitchFamily="34" charset="0"/>
              <a:buChar char="•"/>
              <a:tabLst>
                <a:tab pos="132160" algn="l"/>
              </a:tabLst>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с ширина минимум </a:t>
            </a: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10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метра</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на равнинни площи при торене с течна фракция на оборския тор;</a:t>
            </a:r>
          </a:p>
          <a:p>
            <a:pPr marL="285750" indent="-285750" algn="just">
              <a:spcBef>
                <a:spcPts val="127"/>
              </a:spcBef>
              <a:spcAft>
                <a:spcPts val="0"/>
              </a:spcAft>
              <a:buFont typeface="Arial" panose="020B0604020202020204" pitchFamily="34" charset="0"/>
              <a:buChar char="•"/>
              <a:tabLst>
                <a:tab pos="132160" algn="l"/>
              </a:tabLst>
            </a:pP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с ширина минимум </a:t>
            </a: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10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метра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при торене на площи при наклонени терени;</a:t>
            </a:r>
          </a:p>
          <a:p>
            <a:pPr marL="285750" indent="-285750" algn="just">
              <a:spcBef>
                <a:spcPts val="127"/>
              </a:spcBef>
              <a:spcAft>
                <a:spcPts val="0"/>
              </a:spcAft>
              <a:buFont typeface="Arial" panose="020B0604020202020204" pitchFamily="34" charset="0"/>
              <a:buChar char="•"/>
              <a:tabLst>
                <a:tab pos="132160" algn="l"/>
              </a:tabLst>
            </a:pP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с ширина минимум </a:t>
            </a: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50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метра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при площи с остър</a:t>
            </a:r>
            <a:r>
              <a:rPr lang="en-US" sz="16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наклон.</a:t>
            </a:r>
          </a:p>
          <a:p>
            <a:pPr marL="285750" indent="-285750" algn="just">
              <a:spcBef>
                <a:spcPts val="127"/>
              </a:spcBef>
              <a:spcAft>
                <a:spcPts val="0"/>
              </a:spcAft>
              <a:buFont typeface="Arial" panose="020B0604020202020204" pitchFamily="34" charset="0"/>
              <a:buChar char="•"/>
              <a:tabLst>
                <a:tab pos="132160" algn="l"/>
              </a:tabLst>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не се тори в буферните ивици с различните видове тор при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терени с наклон по-голям от 10%</a:t>
            </a: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 </a:t>
            </a: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Bef>
                <a:spcPts val="127"/>
              </a:spcBef>
              <a:spcAft>
                <a:spcPts val="0"/>
              </a:spcAft>
              <a:tabLst>
                <a:tab pos="132160" algn="l"/>
              </a:tabLst>
            </a:pP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Буферните ивици да отговарят на следните критерии:</a:t>
            </a:r>
          </a:p>
          <a:p>
            <a:pPr marL="285750" indent="-285750" algn="just">
              <a:spcBef>
                <a:spcPts val="127"/>
              </a:spcBef>
              <a:spcAft>
                <a:spcPts val="0"/>
              </a:spcAft>
              <a:buFont typeface="Arial" panose="020B0604020202020204" pitchFamily="34" charset="0"/>
              <a:buChar char="•"/>
              <a:tabLst>
                <a:tab pos="132160" algn="l"/>
              </a:tabLst>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Минималната ширина на буферните ленти е определена на </a:t>
            </a: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5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метра, при равнинни терени и повече </a:t>
            </a: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- 10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и </a:t>
            </a: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50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метра при наклони;</a:t>
            </a:r>
          </a:p>
          <a:p>
            <a:pPr marL="285750" indent="-285750" algn="just">
              <a:spcBef>
                <a:spcPts val="127"/>
              </a:spcBef>
              <a:spcAft>
                <a:spcPts val="0"/>
              </a:spcAft>
              <a:buFont typeface="Arial" panose="020B0604020202020204" pitchFamily="34" charset="0"/>
              <a:buChar char="•"/>
              <a:tabLst>
                <a:tab pos="132160" algn="l"/>
              </a:tabLst>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Буферните ивици по протежение на водните басейни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трябва да имат растителна покривка или остатъци от нея през цялата година,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съставена от тревисти, храстови или дървесни видове.</a:t>
            </a:r>
            <a:endParaRPr lang="en-US"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spcBef>
                <a:spcPts val="200"/>
              </a:spcBef>
              <a:spcAft>
                <a:spcPts val="200"/>
              </a:spcAft>
            </a:pPr>
            <a:endPar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spcBef>
                <a:spcPts val="200"/>
              </a:spcBef>
              <a:spcAft>
                <a:spcPts val="200"/>
              </a:spcAft>
            </a:pPr>
            <a:endParaRPr lang="en-US"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39741315"/>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9" name="TextBox 8">
            <a:extLst>
              <a:ext uri="{FF2B5EF4-FFF2-40B4-BE49-F238E27FC236}">
                <a16:creationId xmlns:a16="http://schemas.microsoft.com/office/drawing/2014/main" id="{BF66B6EF-0DE9-CD43-ACC1-62E500699174}"/>
              </a:ext>
            </a:extLst>
          </p:cNvPr>
          <p:cNvSpPr txBox="1"/>
          <p:nvPr/>
        </p:nvSpPr>
        <p:spPr>
          <a:xfrm>
            <a:off x="342900" y="1230414"/>
            <a:ext cx="8420100" cy="5355312"/>
          </a:xfrm>
          <a:prstGeom prst="rect">
            <a:avLst/>
          </a:prstGeom>
          <a:noFill/>
        </p:spPr>
        <p:txBody>
          <a:bodyPr wrap="square" rtlCol="0">
            <a:spAutoFit/>
          </a:bodyPr>
          <a:lstStyle/>
          <a:p>
            <a:pPr algn="just"/>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ДЗЕС 5 </a:t>
            </a:r>
          </a:p>
          <a:p>
            <a:pPr algn="just"/>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За ограничаване на ерозията на площи с наклон ≥ от 10% и на такива застрашени от ерозия се прилага: </a:t>
            </a:r>
          </a:p>
          <a:p>
            <a:pPr algn="just"/>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За обработваеми земи, всички почвообработващи операции се извършват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напречно на склона или по хоризонталите на терена/</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контурна</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обработка/. </a:t>
            </a:r>
          </a:p>
          <a:p>
            <a:pPr algn="just"/>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За </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трайни</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насаждения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отглеждани на наклон върху застрашени от ерозия почви, обработката на почвата се извършва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напречно на склона или по хоризонталите,</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или</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се извършва едно от следните противоерозионни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действия</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терасиране, оформяне на буферни противоерозионни ивици.</a:t>
            </a:r>
          </a:p>
          <a:p>
            <a:pPr algn="just"/>
            <a:endParaRPr lang="bg-BG" dirty="0"/>
          </a:p>
          <a:p>
            <a:pPr marL="285750" indent="-285750" algn="just">
              <a:buFont typeface="Arial" panose="020B0604020202020204" pitchFamily="34" charset="0"/>
              <a:buChar char="•"/>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Не се извършват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механизирани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дейности</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за обработка на почвата върху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наводнени или </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преовлажнени</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почви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в цялото стопанство. </a:t>
            </a:r>
          </a:p>
          <a:p>
            <a:pPr algn="just"/>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2768DEE0-97F8-6A66-1591-A4C6E34A455C}"/>
              </a:ext>
            </a:extLst>
          </p:cNvPr>
          <p:cNvSpPr txBox="1"/>
          <p:nvPr/>
        </p:nvSpPr>
        <p:spPr>
          <a:xfrm>
            <a:off x="2189019" y="469881"/>
            <a:ext cx="4613562" cy="369332"/>
          </a:xfrm>
          <a:prstGeom prst="rect">
            <a:avLst/>
          </a:prstGeom>
          <a:noFill/>
        </p:spPr>
        <p:txBody>
          <a:bodyPr wrap="square">
            <a:spAutoFit/>
          </a:bodyPr>
          <a:lstStyle/>
          <a:p>
            <a:pPr algn="ctr"/>
            <a:r>
              <a:rPr lang="bg-BG" b="1" dirty="0">
                <a:solidFill>
                  <a:srgbClr val="1EA092"/>
                </a:solidFill>
                <a:latin typeface="Tahoma" pitchFamily="34" charset="0"/>
                <a:ea typeface="Tahoma" panose="020B0604030504040204" pitchFamily="34" charset="0"/>
                <a:cs typeface="Tahoma" panose="020B0604030504040204" pitchFamily="34" charset="0"/>
              </a:rPr>
              <a:t>Предварителни условия - ДЗЕС</a:t>
            </a:r>
          </a:p>
        </p:txBody>
      </p:sp>
    </p:spTree>
    <p:extLst>
      <p:ext uri="{BB962C8B-B14F-4D97-AF65-F5344CB8AC3E}">
        <p14:creationId xmlns:p14="http://schemas.microsoft.com/office/powerpoint/2010/main" val="1617430753"/>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9" name="TextBox 8">
            <a:extLst>
              <a:ext uri="{FF2B5EF4-FFF2-40B4-BE49-F238E27FC236}">
                <a16:creationId xmlns:a16="http://schemas.microsoft.com/office/drawing/2014/main" id="{BF66B6EF-0DE9-CD43-ACC1-62E500699174}"/>
              </a:ext>
            </a:extLst>
          </p:cNvPr>
          <p:cNvSpPr txBox="1"/>
          <p:nvPr/>
        </p:nvSpPr>
        <p:spPr>
          <a:xfrm>
            <a:off x="152400" y="908899"/>
            <a:ext cx="9124950" cy="5975995"/>
          </a:xfrm>
          <a:prstGeom prst="rect">
            <a:avLst/>
          </a:prstGeom>
          <a:noFill/>
        </p:spPr>
        <p:txBody>
          <a:bodyPr wrap="square" rtlCol="0">
            <a:spAutoFit/>
          </a:bodyPr>
          <a:lstStyle/>
          <a:p>
            <a:pPr algn="ct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ДЗЕС 6</a:t>
            </a:r>
          </a:p>
          <a:p>
            <a:pPr algn="just">
              <a:spcBef>
                <a:spcPts val="200"/>
              </a:spcBef>
              <a:spcAft>
                <a:spcPts val="200"/>
              </a:spcAft>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В земеделското стопанство с уникален идентификационен номер е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задължително върху минимум 80% от цялата обработваема площ на стопанството✳︎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да се поддържа минимална почвена покривка през чувствителния период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/01 юни до 31 октомври/.</a:t>
            </a:r>
          </a:p>
          <a:p>
            <a:pPr algn="just">
              <a:spcBef>
                <a:spcPts val="200"/>
              </a:spcBef>
              <a:spcAft>
                <a:spcPts val="200"/>
              </a:spcAft>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Bef>
                <a:spcPts val="200"/>
              </a:spcBef>
              <a:spcAft>
                <a:spcPts val="200"/>
              </a:spcAft>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В земеделското стопанство, при площи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с наклон ≥10 %, през периода от 01 ноември до 15 февруари е задължително върху минимум 80% от цялата обработваема площ на стопанството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да се поддържа минимална почвена покривка. Изискването за минимална почвена покривка в периода 01 ноември до 15 февруари не се прилага за </a:t>
            </a:r>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бенефициери</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които осигуряват последваща култура в рамките на 2 седмици след премахването на предходната растителна покривка.</a:t>
            </a:r>
          </a:p>
          <a:p>
            <a:pPr algn="just">
              <a:spcBef>
                <a:spcPts val="200"/>
              </a:spcBef>
              <a:spcAft>
                <a:spcPts val="200"/>
              </a:spcAft>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За поддържането на минимална почвена покривка може да се прилагат следните практики:</a:t>
            </a:r>
          </a:p>
          <a:p>
            <a:pPr marL="285750" indent="-285750" algn="just">
              <a:spcBef>
                <a:spcPts val="200"/>
              </a:spcBef>
              <a:spcAft>
                <a:spcPts val="200"/>
              </a:spcAft>
              <a:buFont typeface="Arial" panose="020B0604020202020204" pitchFamily="34" charset="0"/>
              <a:buChar char="•"/>
            </a:pP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оставяне на презимуващи или фуражни култури;</a:t>
            </a:r>
          </a:p>
          <a:p>
            <a:pPr marL="285750" indent="-285750" algn="just">
              <a:spcBef>
                <a:spcPts val="200"/>
              </a:spcBef>
              <a:spcAft>
                <a:spcPts val="200"/>
              </a:spcAft>
              <a:buFont typeface="Arial" panose="020B0604020202020204" pitchFamily="34" charset="0"/>
              <a:buChar char="•"/>
            </a:pP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оставяне на растителните остатъци от предходната култура, включително стърнища, </a:t>
            </a:r>
            <a:r>
              <a:rPr lang="bg-BG" sz="1600" b="1" dirty="0" err="1">
                <a:solidFill>
                  <a:srgbClr val="7030A0"/>
                </a:solidFill>
                <a:latin typeface="Tahoma" panose="020B0604030504040204" pitchFamily="34" charset="0"/>
                <a:ea typeface="Tahoma" panose="020B0604030504040204" pitchFamily="34" charset="0"/>
                <a:cs typeface="Tahoma" panose="020B0604030504040204" pitchFamily="34" charset="0"/>
              </a:rPr>
              <a:t>самозасети</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 площи от предходната култура;</a:t>
            </a:r>
          </a:p>
          <a:p>
            <a:pPr marL="285750" indent="-285750" algn="just">
              <a:spcBef>
                <a:spcPts val="200"/>
              </a:spcBef>
              <a:spcAft>
                <a:spcPts val="200"/>
              </a:spcAft>
              <a:buFont typeface="Arial" panose="020B0604020202020204" pitchFamily="34" charset="0"/>
              <a:buChar char="•"/>
            </a:pP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засяване на покривни култури или </a:t>
            </a:r>
            <a:r>
              <a:rPr lang="bg-BG" sz="1600" b="1" dirty="0" err="1">
                <a:solidFill>
                  <a:srgbClr val="7030A0"/>
                </a:solidFill>
                <a:latin typeface="Tahoma" panose="020B0604030504040204" pitchFamily="34" charset="0"/>
                <a:ea typeface="Tahoma" panose="020B0604030504040204" pitchFamily="34" charset="0"/>
                <a:cs typeface="Tahoma" panose="020B0604030504040204" pitchFamily="34" charset="0"/>
              </a:rPr>
              <a:t>мулчиране</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a:t>
            </a:r>
          </a:p>
          <a:p>
            <a:pPr algn="just">
              <a:spcBef>
                <a:spcPts val="200"/>
              </a:spcBef>
              <a:spcAft>
                <a:spcPts val="200"/>
              </a:spcAft>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Bef>
                <a:spcPts val="200"/>
              </a:spcBef>
              <a:spcAft>
                <a:spcPts val="200"/>
              </a:spcAft>
            </a:pP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  ДЗЕС 6 ще се прилага на ниво заявен за подпомагане парцел на даден земеделски стопанин (земеделски парцел -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е поземлена единица с минимален размер от 0,1 ха, включваща земеделска площ, заета от една култура обработваема земя или </a:t>
            </a:r>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трайни</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насаждения, или от постоянно затревена площ или неземеделски площи, които отговарят на критериите за допустимост за получаване на подпомагане). </a:t>
            </a:r>
          </a:p>
        </p:txBody>
      </p:sp>
      <p:sp>
        <p:nvSpPr>
          <p:cNvPr id="3" name="TextBox 2">
            <a:extLst>
              <a:ext uri="{FF2B5EF4-FFF2-40B4-BE49-F238E27FC236}">
                <a16:creationId xmlns:a16="http://schemas.microsoft.com/office/drawing/2014/main" id="{2768DEE0-97F8-6A66-1591-A4C6E34A455C}"/>
              </a:ext>
            </a:extLst>
          </p:cNvPr>
          <p:cNvSpPr txBox="1"/>
          <p:nvPr/>
        </p:nvSpPr>
        <p:spPr>
          <a:xfrm>
            <a:off x="2057400" y="298726"/>
            <a:ext cx="4613562" cy="646331"/>
          </a:xfrm>
          <a:prstGeom prst="rect">
            <a:avLst/>
          </a:prstGeom>
          <a:noFill/>
        </p:spPr>
        <p:txBody>
          <a:bodyPr wrap="square">
            <a:spAutoFit/>
          </a:bodyPr>
          <a:lstStyle/>
          <a:p>
            <a:pPr algn="ctr"/>
            <a:r>
              <a:rPr lang="bg-BG" b="1" dirty="0">
                <a:solidFill>
                  <a:srgbClr val="1EA092"/>
                </a:solidFill>
                <a:latin typeface="Tahoma" pitchFamily="34" charset="0"/>
                <a:ea typeface="Tahoma" panose="020B0604030504040204" pitchFamily="34" charset="0"/>
                <a:cs typeface="Tahoma" panose="020B0604030504040204" pitchFamily="34" charset="0"/>
              </a:rPr>
              <a:t>Предварителни условия – ДЗЕС - зеленчуци</a:t>
            </a:r>
          </a:p>
        </p:txBody>
      </p:sp>
    </p:spTree>
    <p:extLst>
      <p:ext uri="{BB962C8B-B14F-4D97-AF65-F5344CB8AC3E}">
        <p14:creationId xmlns:p14="http://schemas.microsoft.com/office/powerpoint/2010/main" val="526267073"/>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9" name="TextBox 8">
            <a:extLst>
              <a:ext uri="{FF2B5EF4-FFF2-40B4-BE49-F238E27FC236}">
                <a16:creationId xmlns:a16="http://schemas.microsoft.com/office/drawing/2014/main" id="{BF66B6EF-0DE9-CD43-ACC1-62E500699174}"/>
              </a:ext>
            </a:extLst>
          </p:cNvPr>
          <p:cNvSpPr txBox="1"/>
          <p:nvPr/>
        </p:nvSpPr>
        <p:spPr>
          <a:xfrm>
            <a:off x="19050" y="1447800"/>
            <a:ext cx="9124950" cy="3990836"/>
          </a:xfrm>
          <a:prstGeom prst="rect">
            <a:avLst/>
          </a:prstGeom>
          <a:noFill/>
        </p:spPr>
        <p:txBody>
          <a:bodyPr wrap="square" rtlCol="0">
            <a:spAutoFit/>
          </a:bodyPr>
          <a:lstStyle/>
          <a:p>
            <a:pPr algn="ct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ДЗЕС 6</a:t>
            </a:r>
          </a:p>
          <a:p>
            <a:pPr algn="just">
              <a:spcBef>
                <a:spcPts val="200"/>
              </a:spcBef>
              <a:spcAft>
                <a:spcPts val="200"/>
              </a:spcAft>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На земеделския парцел с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наклон от над 10% и при отглеждане на картофи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условието да има минималната почвена покривка в периода от </a:t>
            </a:r>
            <a:r>
              <a:rPr lang="bg-BG" b="1" dirty="0">
                <a:solidFill>
                  <a:srgbClr val="1EA092"/>
                </a:solidFill>
                <a:latin typeface="Tahoma" panose="020B0604030504040204" pitchFamily="34" charset="0"/>
                <a:ea typeface="Tahoma" panose="020B0604030504040204" pitchFamily="34" charset="0"/>
                <a:cs typeface="Tahoma" panose="020B0604030504040204" pitchFamily="34" charset="0"/>
              </a:rPr>
              <a:t>01 ноември до 15 февруари</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може да се изпълни, като се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засеят подходящи покривни култури от: житни видове, бобови, широколистни видове от различни </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семейства</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самостоятелно или в комбинация помежду си.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Водещо е да има правилен избор на покривните растителни видове, които да са съобразени с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района</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влажност,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студоустойчивост</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тип почва,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заплевеляване</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и др. Поддържането на минимална покривка може да стане и чрез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оставяне максимално дълго на наличните растителни остатъци, покриване на почвата с </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мулч</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оставяне на </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самозасети</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видове,</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които осигуряват почвено покритие и изпълняват в контекста на стандарта противоерозионна и защитна роля. </a:t>
            </a:r>
          </a:p>
        </p:txBody>
      </p:sp>
      <p:sp>
        <p:nvSpPr>
          <p:cNvPr id="3" name="TextBox 2">
            <a:extLst>
              <a:ext uri="{FF2B5EF4-FFF2-40B4-BE49-F238E27FC236}">
                <a16:creationId xmlns:a16="http://schemas.microsoft.com/office/drawing/2014/main" id="{2768DEE0-97F8-6A66-1591-A4C6E34A455C}"/>
              </a:ext>
            </a:extLst>
          </p:cNvPr>
          <p:cNvSpPr txBox="1"/>
          <p:nvPr/>
        </p:nvSpPr>
        <p:spPr>
          <a:xfrm>
            <a:off x="2057400" y="298726"/>
            <a:ext cx="4613562" cy="646331"/>
          </a:xfrm>
          <a:prstGeom prst="rect">
            <a:avLst/>
          </a:prstGeom>
          <a:noFill/>
        </p:spPr>
        <p:txBody>
          <a:bodyPr wrap="square">
            <a:spAutoFit/>
          </a:bodyPr>
          <a:lstStyle/>
          <a:p>
            <a:pPr algn="ctr"/>
            <a:r>
              <a:rPr lang="bg-BG" b="1" dirty="0">
                <a:solidFill>
                  <a:srgbClr val="1EA092"/>
                </a:solidFill>
                <a:latin typeface="Tahoma" pitchFamily="34" charset="0"/>
                <a:ea typeface="Tahoma" panose="020B0604030504040204" pitchFamily="34" charset="0"/>
                <a:cs typeface="Tahoma" panose="020B0604030504040204" pitchFamily="34" charset="0"/>
              </a:rPr>
              <a:t>Предварителни условия – ДЗЕС - зеленчуци</a:t>
            </a:r>
          </a:p>
        </p:txBody>
      </p:sp>
    </p:spTree>
    <p:extLst>
      <p:ext uri="{BB962C8B-B14F-4D97-AF65-F5344CB8AC3E}">
        <p14:creationId xmlns:p14="http://schemas.microsoft.com/office/powerpoint/2010/main" val="1397769533"/>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9" name="TextBox 8">
            <a:extLst>
              <a:ext uri="{FF2B5EF4-FFF2-40B4-BE49-F238E27FC236}">
                <a16:creationId xmlns:a16="http://schemas.microsoft.com/office/drawing/2014/main" id="{BF66B6EF-0DE9-CD43-ACC1-62E500699174}"/>
              </a:ext>
            </a:extLst>
          </p:cNvPr>
          <p:cNvSpPr txBox="1"/>
          <p:nvPr/>
        </p:nvSpPr>
        <p:spPr>
          <a:xfrm>
            <a:off x="165847" y="1032706"/>
            <a:ext cx="8991600" cy="5811847"/>
          </a:xfrm>
          <a:prstGeom prst="rect">
            <a:avLst/>
          </a:prstGeom>
          <a:noFill/>
        </p:spPr>
        <p:txBody>
          <a:bodyPr wrap="square" rtlCol="0">
            <a:spAutoFit/>
          </a:bodyPr>
          <a:lstStyle/>
          <a:p>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ДЗЕС 6</a:t>
            </a:r>
          </a:p>
          <a:p>
            <a:pPr algn="just">
              <a:spcBef>
                <a:spcPts val="200"/>
              </a:spcBef>
              <a:spcAft>
                <a:spcPts val="200"/>
              </a:spcAft>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При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трайните насаждения</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за осигуряване на минимална почвена покривка върху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минимум 50% от площта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на стопанството, се извършва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укрепване на междуредията чрез затревяване или засяване с покривни култури.</a:t>
            </a:r>
          </a:p>
          <a:p>
            <a:pPr algn="just">
              <a:spcBef>
                <a:spcPts val="200"/>
              </a:spcBef>
              <a:spcAft>
                <a:spcPts val="200"/>
              </a:spcAft>
            </a:pP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spcBef>
                <a:spcPts val="200"/>
              </a:spcBef>
              <a:spcAft>
                <a:spcPts val="200"/>
              </a:spcAft>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ДЗЕС 6 дава минималните изисквания за задължително изпълнение, но не ограничава земеделските стопани да предприемат и по-добри обработващи практики по избрани еко схеми.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Целта на 50%-</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ното</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затревяване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при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трайни</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насаждения, разположени на наклонени терени,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се отнася за есенно-зимния период</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за избягване на водна ерозия и изнасянето на хранителните вещества от почвата. </a:t>
            </a:r>
          </a:p>
          <a:p>
            <a:pPr algn="just">
              <a:spcBef>
                <a:spcPts val="200"/>
              </a:spcBef>
              <a:spcAft>
                <a:spcPts val="200"/>
              </a:spcAft>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Земеделският стопанин избира дали да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засее билки или други тревни смески, които да привличат </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опрашители</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и да способстват за по-добър добив от овощните насаждения</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Няма ограничение в каква степен земеделските стопани ще надградят задължителните изисквания за опазване на земята, в т.ч. да засеят култури в междуредията за подобряване на почвения слой. В райони с висок риск от ерозия е възможно и целогодишно да се оставя растително покритие в междуредията. За да се запазят хранителните вещества за новозасадени плодни фиданки обаче, не се препоръчва плътно затревяване на междуредията.</a:t>
            </a:r>
            <a:endParaRPr lang="en-BG"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2768DEE0-97F8-6A66-1591-A4C6E34A455C}"/>
              </a:ext>
            </a:extLst>
          </p:cNvPr>
          <p:cNvSpPr txBox="1"/>
          <p:nvPr/>
        </p:nvSpPr>
        <p:spPr>
          <a:xfrm>
            <a:off x="2057400" y="298726"/>
            <a:ext cx="4613562" cy="646331"/>
          </a:xfrm>
          <a:prstGeom prst="rect">
            <a:avLst/>
          </a:prstGeom>
          <a:noFill/>
        </p:spPr>
        <p:txBody>
          <a:bodyPr wrap="square">
            <a:spAutoFit/>
          </a:bodyPr>
          <a:lstStyle/>
          <a:p>
            <a:pPr algn="ctr"/>
            <a:r>
              <a:rPr lang="bg-BG" b="1" dirty="0">
                <a:solidFill>
                  <a:srgbClr val="1EA092"/>
                </a:solidFill>
                <a:latin typeface="Tahoma" pitchFamily="34" charset="0"/>
                <a:ea typeface="Tahoma" panose="020B0604030504040204" pitchFamily="34" charset="0"/>
                <a:cs typeface="Tahoma" panose="020B0604030504040204" pitchFamily="34" charset="0"/>
              </a:rPr>
              <a:t>Предварителни условия – ДЗЕС – трайни насаждения</a:t>
            </a:r>
          </a:p>
        </p:txBody>
      </p:sp>
    </p:spTree>
    <p:extLst>
      <p:ext uri="{BB962C8B-B14F-4D97-AF65-F5344CB8AC3E}">
        <p14:creationId xmlns:p14="http://schemas.microsoft.com/office/powerpoint/2010/main" val="2649425762"/>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26626" name="Правоъгълник 3"/>
          <p:cNvSpPr>
            <a:spLocks noChangeArrowheads="1"/>
          </p:cNvSpPr>
          <p:nvPr/>
        </p:nvSpPr>
        <p:spPr bwMode="auto">
          <a:xfrm>
            <a:off x="419100" y="327266"/>
            <a:ext cx="8305800" cy="400110"/>
          </a:xfrm>
          <a:prstGeom prst="rect">
            <a:avLst/>
          </a:prstGeom>
          <a:noFill/>
          <a:ln w="9525">
            <a:noFill/>
            <a:miter lim="800000"/>
            <a:headEnd/>
            <a:tailEnd/>
          </a:ln>
        </p:spPr>
        <p:txBody>
          <a:bodyPr wrap="square">
            <a:spAutoFit/>
          </a:bodyPr>
          <a:lstStyle/>
          <a:p>
            <a:pPr algn="ctr"/>
            <a:r>
              <a:rPr lang="bg-BG" sz="2000" b="1" dirty="0">
                <a:solidFill>
                  <a:srgbClr val="1EA092"/>
                </a:solidFill>
                <a:latin typeface="Tahoma" pitchFamily="34" charset="0"/>
                <a:ea typeface="Tahoma" panose="020B0604030504040204" pitchFamily="34" charset="0"/>
                <a:cs typeface="Tahoma" panose="020B0604030504040204" pitchFamily="34" charset="0"/>
              </a:rPr>
              <a:t>Предварителни условия – ДЗЕС - зеленчуци</a:t>
            </a:r>
          </a:p>
        </p:txBody>
      </p:sp>
      <p:sp>
        <p:nvSpPr>
          <p:cNvPr id="9" name="TextBox 8">
            <a:extLst>
              <a:ext uri="{FF2B5EF4-FFF2-40B4-BE49-F238E27FC236}">
                <a16:creationId xmlns:a16="http://schemas.microsoft.com/office/drawing/2014/main" id="{BF66B6EF-0DE9-CD43-ACC1-62E500699174}"/>
              </a:ext>
            </a:extLst>
          </p:cNvPr>
          <p:cNvSpPr txBox="1"/>
          <p:nvPr/>
        </p:nvSpPr>
        <p:spPr>
          <a:xfrm>
            <a:off x="190500" y="838200"/>
            <a:ext cx="8763000" cy="6531019"/>
          </a:xfrm>
          <a:prstGeom prst="rect">
            <a:avLst/>
          </a:prstGeom>
          <a:noFill/>
        </p:spPr>
        <p:txBody>
          <a:bodyPr wrap="square" rtlCol="0">
            <a:spAutoFit/>
          </a:bodyPr>
          <a:lstStyle/>
          <a:p>
            <a:pPr algn="ct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ДЗЕС 7</a:t>
            </a:r>
          </a:p>
          <a:p>
            <a:pPr marL="285750" indent="-285750" algn="just">
              <a:buFont typeface="Arial" panose="020B0604020202020204" pitchFamily="34" charset="0"/>
              <a:buChar char="•"/>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На </a:t>
            </a: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обработваема земя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с площ над 10 ха, земеделският стопанин осигурява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ежегодно смяна на отглежданата култура /ротация/ на ниво парцел върху минимум 35% от </a:t>
            </a:r>
            <a:r>
              <a:rPr lang="bg-BG" sz="1600" b="1" u="sng" dirty="0">
                <a:solidFill>
                  <a:srgbClr val="7030A0"/>
                </a:solidFill>
                <a:latin typeface="Tahoma" panose="020B0604030504040204" pitchFamily="34" charset="0"/>
                <a:ea typeface="Tahoma" panose="020B0604030504040204" pitchFamily="34" charset="0"/>
                <a:cs typeface="Tahoma" panose="020B0604030504040204" pitchFamily="34" charset="0"/>
              </a:rPr>
              <a:t>обработваемата земя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в стопанството си.</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Отглеждането на втора или междинна култура на съответния парцел се счита за извършена ротация.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Засяването на втората култура се извършва най-малко 14 дни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след прибирането на основната. Продължителността на периода за отглеждане на втората култура и нейното </a:t>
            </a:r>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реколтиране</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зависят от избраният й вид.</a:t>
            </a:r>
          </a:p>
          <a:p>
            <a:pPr algn="just"/>
            <a:endPar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След третата година, земеделският стопанин е длъжен да гарантира, че всички парцели от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обработваемата земя от стопанството са </a:t>
            </a:r>
            <a:r>
              <a:rPr lang="en-US" sz="1600" b="1" dirty="0" err="1">
                <a:solidFill>
                  <a:srgbClr val="7030A0"/>
                </a:solidFill>
                <a:latin typeface="Tahoma" panose="020B0604030504040204" pitchFamily="34" charset="0"/>
                <a:ea typeface="Tahoma" panose="020B0604030504040204" pitchFamily="34" charset="0"/>
                <a:cs typeface="Tahoma" panose="020B0604030504040204" pitchFamily="34" charset="0"/>
              </a:rPr>
              <a:t>били</a:t>
            </a: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 обект на ротация </a:t>
            </a:r>
            <a:r>
              <a:rPr lang="en-US" sz="1600" dirty="0">
                <a:solidFill>
                  <a:srgbClr val="1EA092"/>
                </a:solidFill>
                <a:latin typeface="Tahoma" panose="020B0604030504040204" pitchFamily="34" charset="0"/>
                <a:ea typeface="Tahoma" panose="020B0604030504040204" pitchFamily="34" charset="0"/>
                <a:cs typeface="Tahoma" panose="020B0604030504040204" pitchFamily="34" charset="0"/>
              </a:rPr>
              <a:t>по отношение на </a:t>
            </a: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основната култура на отглеждане. </a:t>
            </a:r>
            <a:endParaRPr lang="x-none"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endParaRPr lang="x-none"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Вторична/допълнителна култура </a:t>
            </a:r>
            <a:r>
              <a:rPr lang="en-US" sz="1600" dirty="0">
                <a:solidFill>
                  <a:srgbClr val="1EA092"/>
                </a:solidFill>
                <a:latin typeface="Tahoma" panose="020B0604030504040204" pitchFamily="34" charset="0"/>
                <a:ea typeface="Tahoma" panose="020B0604030504040204" pitchFamily="34" charset="0"/>
                <a:cs typeface="Tahoma" panose="020B0604030504040204" pitchFamily="34" charset="0"/>
              </a:rPr>
              <a:t>означава земеделска култура с различен от основната култура вид и засадена/засята на един и същи парцел през съответната година. </a:t>
            </a: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Вторична култура се счита за ротация, </a:t>
            </a:r>
            <a:r>
              <a:rPr lang="en-US" sz="1600" dirty="0">
                <a:solidFill>
                  <a:srgbClr val="1EA092"/>
                </a:solidFill>
                <a:latin typeface="Tahoma" panose="020B0604030504040204" pitchFamily="34" charset="0"/>
                <a:ea typeface="Tahoma" panose="020B0604030504040204" pitchFamily="34" charset="0"/>
                <a:cs typeface="Tahoma" panose="020B0604030504040204" pitchFamily="34" charset="0"/>
              </a:rPr>
              <a:t>ако е засята/засадена непосредствено след прибирането на основната култура и е налична на парцела до подготовката на почвата за сеитба на следващата основна култура</a:t>
            </a:r>
            <a:r>
              <a:rPr lang="en-US" sz="1800" dirty="0">
                <a:solidFill>
                  <a:srgbClr val="000000"/>
                </a:solidFill>
                <a:effectLst/>
                <a:latin typeface="Times New Roman" panose="02020603050405020304" pitchFamily="18" charset="0"/>
                <a:ea typeface="Times New Roman" panose="02020603050405020304" pitchFamily="18" charset="0"/>
              </a:rPr>
              <a:t>.</a:t>
            </a:r>
            <a:r>
              <a:rPr lang="x-none" sz="1600">
                <a:effectLst/>
              </a:rPr>
              <a:t> </a:t>
            </a:r>
            <a:endParaRPr lang="bg-BG" sz="1600" dirty="0">
              <a:effectLst/>
            </a:endParaRPr>
          </a:p>
          <a:p>
            <a:pPr algn="just"/>
            <a:endParaRPr lang="bg-BG" sz="1600" dirty="0">
              <a:effectLst/>
            </a:endParaRPr>
          </a:p>
          <a:p>
            <a:pPr marL="285750" indent="-285750" algn="just">
              <a:buFont typeface="Arial" panose="020B0604020202020204" pitchFamily="34" charset="0"/>
              <a:buChar char="•"/>
            </a:pPr>
            <a:r>
              <a:rPr lang="en-US" sz="1600" dirty="0">
                <a:solidFill>
                  <a:srgbClr val="1EA092"/>
                </a:solidFill>
                <a:latin typeface="Tahoma" panose="020B0604030504040204" pitchFamily="34" charset="0"/>
                <a:ea typeface="Tahoma" panose="020B0604030504040204" pitchFamily="34" charset="0"/>
                <a:cs typeface="Tahoma" panose="020B0604030504040204" pitchFamily="34" charset="0"/>
              </a:rPr>
              <a:t>Счита се, че земеделските стопани, </a:t>
            </a: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сертифицирани за биологично </a:t>
            </a:r>
            <a:r>
              <a:rPr lang="en-US" sz="1600" b="1" dirty="0" err="1">
                <a:solidFill>
                  <a:srgbClr val="7030A0"/>
                </a:solidFill>
                <a:latin typeface="Tahoma" panose="020B0604030504040204" pitchFamily="34" charset="0"/>
                <a:ea typeface="Tahoma" panose="020B0604030504040204" pitchFamily="34" charset="0"/>
                <a:cs typeface="Tahoma" panose="020B0604030504040204" pitchFamily="34" charset="0"/>
              </a:rPr>
              <a:t>производство</a:t>
            </a:r>
            <a:r>
              <a:rPr lang="en-US" sz="16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отговарят на изискванията на този </a:t>
            </a:r>
            <a:r>
              <a:rPr lang="en-US" sz="1600" b="1" dirty="0" err="1">
                <a:solidFill>
                  <a:srgbClr val="7030A0"/>
                </a:solidFill>
                <a:latin typeface="Tahoma" panose="020B0604030504040204" pitchFamily="34" charset="0"/>
                <a:ea typeface="Tahoma" panose="020B0604030504040204" pitchFamily="34" charset="0"/>
                <a:cs typeface="Tahoma" panose="020B0604030504040204" pitchFamily="34" charset="0"/>
              </a:rPr>
              <a:t>стандарт</a:t>
            </a: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a:t>
            </a: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Горните правила не се отнасят за площи, заети с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оризови клетки, многогодишни култури, треви и други тревни фуражи и угари.</a:t>
            </a:r>
            <a:endPar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endParaRPr lang="x-none"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endParaRPr lang="en-US"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19171124"/>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26626" name="Правоъгълник 3"/>
          <p:cNvSpPr>
            <a:spLocks noChangeArrowheads="1"/>
          </p:cNvSpPr>
          <p:nvPr/>
        </p:nvSpPr>
        <p:spPr bwMode="auto">
          <a:xfrm>
            <a:off x="533400" y="532136"/>
            <a:ext cx="8305800" cy="400110"/>
          </a:xfrm>
          <a:prstGeom prst="rect">
            <a:avLst/>
          </a:prstGeom>
          <a:noFill/>
          <a:ln w="9525">
            <a:noFill/>
            <a:miter lim="800000"/>
            <a:headEnd/>
            <a:tailEnd/>
          </a:ln>
        </p:spPr>
        <p:txBody>
          <a:bodyPr wrap="square">
            <a:spAutoFit/>
          </a:bodyPr>
          <a:lstStyle/>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Определения</a:t>
            </a:r>
          </a:p>
        </p:txBody>
      </p:sp>
      <p:sp>
        <p:nvSpPr>
          <p:cNvPr id="9" name="TextBox 8">
            <a:extLst>
              <a:ext uri="{FF2B5EF4-FFF2-40B4-BE49-F238E27FC236}">
                <a16:creationId xmlns:a16="http://schemas.microsoft.com/office/drawing/2014/main" id="{BF66B6EF-0DE9-CD43-ACC1-62E500699174}"/>
              </a:ext>
            </a:extLst>
          </p:cNvPr>
          <p:cNvSpPr txBox="1"/>
          <p:nvPr/>
        </p:nvSpPr>
        <p:spPr>
          <a:xfrm>
            <a:off x="152399" y="993801"/>
            <a:ext cx="8534401" cy="5150128"/>
          </a:xfrm>
          <a:prstGeom prst="rect">
            <a:avLst/>
          </a:prstGeom>
          <a:noFill/>
        </p:spPr>
        <p:txBody>
          <a:bodyPr wrap="square" rtlCol="0">
            <a:spAutoFit/>
          </a:bodyPr>
          <a:lstStyle/>
          <a:p>
            <a:pPr marL="342900" indent="-342900" algn="just">
              <a:spcBef>
                <a:spcPts val="750"/>
              </a:spcBef>
              <a:buFont typeface="Arial" panose="020B0604020202020204" pitchFamily="34" charset="0"/>
              <a:buChar char="•"/>
            </a:pPr>
            <a:r>
              <a:rPr lang="bg-BG" b="1" u="sng" dirty="0">
                <a:solidFill>
                  <a:srgbClr val="7030A0"/>
                </a:solidFill>
                <a:latin typeface="Tahoma" panose="020B0604030504040204" pitchFamily="34" charset="0"/>
                <a:ea typeface="Tahoma" panose="020B0604030504040204" pitchFamily="34" charset="0"/>
                <a:cs typeface="Tahoma" panose="020B0604030504040204" pitchFamily="34" charset="0"/>
              </a:rPr>
              <a:t>Обработваема земя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означава земя,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обработвана за отглеждане на култури</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или площ на разположение за отглеждане на култури, но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оставена под угар </a:t>
            </a:r>
          </a:p>
          <a:p>
            <a:pPr marL="342900" indent="-342900" algn="just">
              <a:spcBef>
                <a:spcPts val="750"/>
              </a:spcBef>
              <a:buFont typeface="Arial" panose="020B0604020202020204" pitchFamily="34" charset="0"/>
              <a:buChar char="•"/>
            </a:pPr>
            <a:r>
              <a:rPr lang="bg-BG" b="1" u="sng" dirty="0">
                <a:solidFill>
                  <a:srgbClr val="7030A0"/>
                </a:solidFill>
                <a:latin typeface="Tahoma" panose="020B0604030504040204" pitchFamily="34" charset="0"/>
                <a:ea typeface="Tahoma" panose="020B0604030504040204" pitchFamily="34" charset="0"/>
                <a:cs typeface="Tahoma" panose="020B0604030504040204" pitchFamily="34" charset="0"/>
              </a:rPr>
              <a:t>Поддържане на обработваема земя</a:t>
            </a:r>
            <a:r>
              <a:rPr lang="bg-BG" b="0" i="0" u="none" strike="noStrike" dirty="0">
                <a:solidFill>
                  <a:srgbClr val="000000"/>
                </a:solidFill>
                <a:effectLst/>
                <a:latin typeface="Verdana" panose="020B0604030504040204" pitchFamily="34" charset="0"/>
              </a:rPr>
              <a:t>“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е извършване на годишна основа на поне една от следните дейности – изораване;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дисковане</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култивиране;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ивични</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обработки (обработка на почвената повърхност на ивици с различна ширина);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мулчиране</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с остатъците от предходната култура, косене на трева с изнасяне на сено/</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сенаж</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a:t>
            </a:r>
            <a:endParaRPr lang="bg-BG" b="1" u="sng"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342900" indent="-342900" algn="just">
              <a:spcBef>
                <a:spcPts val="750"/>
              </a:spcBef>
              <a:buFont typeface="Arial" panose="020B0604020202020204" pitchFamily="34" charset="0"/>
              <a:buChar char="•"/>
            </a:pPr>
            <a:r>
              <a:rPr lang="bg-BG" b="1" u="sng" dirty="0">
                <a:solidFill>
                  <a:srgbClr val="7030A0"/>
                </a:solidFill>
                <a:latin typeface="Tahoma" panose="020B0604030504040204" pitchFamily="34" charset="0"/>
                <a:ea typeface="Tahoma" panose="020B0604030504040204" pitchFamily="34" charset="0"/>
                <a:cs typeface="Tahoma" panose="020B0604030504040204" pitchFamily="34" charset="0"/>
              </a:rPr>
              <a:t>Земя, оставена под угар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е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земеделска площ, върху която е извършена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най-малко една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от следните почвени обработки: изораване,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дисковане</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листеруване</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плоскорезна</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обработка), култивиране,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ивични</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обработки, </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мулчиране</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с остатъците от предходната култура </a:t>
            </a:r>
            <a:r>
              <a:rPr lang="bg-BG" dirty="0">
                <a:solidFill>
                  <a:srgbClr val="1EA092"/>
                </a:solidFill>
                <a:highlight>
                  <a:srgbClr val="FFFF00"/>
                </a:highlight>
                <a:latin typeface="Tahoma" panose="020B0604030504040204" pitchFamily="34" charset="0"/>
                <a:ea typeface="Tahoma" panose="020B0604030504040204" pitchFamily="34" charset="0"/>
                <a:cs typeface="Tahoma" panose="020B0604030504040204" pitchFamily="34" charset="0"/>
              </a:rPr>
              <a:t>в период от 1 януари до 31 май на годината на кандидатстване</a:t>
            </a:r>
            <a:r>
              <a:rPr lang="bg-BG" b="0" i="0" u="none" strike="noStrike" dirty="0">
                <a:solidFill>
                  <a:srgbClr val="000000"/>
                </a:solidFill>
                <a:effectLst/>
                <a:highlight>
                  <a:srgbClr val="FFFF00"/>
                </a:highlight>
                <a:latin typeface="Verdana" panose="020B0604030504040204" pitchFamily="34" charset="0"/>
              </a:rPr>
              <a:t> ✳︎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и върху която не се произвежда земеделска продукция в периода от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1 януари до 15 юли на година на кандидатстване</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a:t>
            </a:r>
          </a:p>
          <a:p>
            <a:pPr marL="342900" indent="-342900" algn="just">
              <a:spcBef>
                <a:spcPts val="750"/>
              </a:spcBef>
              <a:buFont typeface="Arial" panose="020B0604020202020204" pitchFamily="34" charset="0"/>
              <a:buChar char="•"/>
            </a:pPr>
            <a:endPar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spcBef>
                <a:spcPts val="750"/>
              </a:spcBef>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чл. 54, ал. 2 от Наредба 3 за директните плащания </a:t>
            </a:r>
          </a:p>
        </p:txBody>
      </p:sp>
    </p:spTree>
    <p:extLst>
      <p:ext uri="{BB962C8B-B14F-4D97-AF65-F5344CB8AC3E}">
        <p14:creationId xmlns:p14="http://schemas.microsoft.com/office/powerpoint/2010/main" val="2366329685"/>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9" name="TextBox 8">
            <a:extLst>
              <a:ext uri="{FF2B5EF4-FFF2-40B4-BE49-F238E27FC236}">
                <a16:creationId xmlns:a16="http://schemas.microsoft.com/office/drawing/2014/main" id="{BF66B6EF-0DE9-CD43-ACC1-62E500699174}"/>
              </a:ext>
            </a:extLst>
          </p:cNvPr>
          <p:cNvSpPr txBox="1"/>
          <p:nvPr/>
        </p:nvSpPr>
        <p:spPr>
          <a:xfrm>
            <a:off x="190500" y="2123514"/>
            <a:ext cx="8763000" cy="3134191"/>
          </a:xfrm>
          <a:prstGeom prst="rect">
            <a:avLst/>
          </a:prstGeom>
          <a:noFill/>
        </p:spPr>
        <p:txBody>
          <a:bodyPr wrap="square" rtlCol="0">
            <a:spAutoFit/>
          </a:bodyPr>
          <a:lstStyle/>
          <a:p>
            <a:pPr algn="just">
              <a:spcBef>
                <a:spcPts val="200"/>
              </a:spcBef>
              <a:spcAft>
                <a:spcPts val="200"/>
              </a:spcAft>
            </a:pPr>
            <a:r>
              <a:rPr lang="en-US" dirty="0">
                <a:solidFill>
                  <a:srgbClr val="1EA092"/>
                </a:solidFill>
                <a:latin typeface="Tahoma" panose="020B0604030504040204" pitchFamily="34" charset="0"/>
                <a:ea typeface="Tahoma" panose="020B0604030504040204" pitchFamily="34" charset="0"/>
                <a:cs typeface="Tahoma" panose="020B0604030504040204" pitchFamily="34" charset="0"/>
              </a:rPr>
              <a:t>Прилагането на ДЗЕС 7 „Сеитбооборот върху обработваема земя, с изключение на култури, отглеждани под вода“, съгласно Регламент за изпълнение № 2022/1317 за предоставяне на временни и краткосрочни дерогации от Регламент (ЕС) 2021/2115 относно правилата за прилагане на ДЗЕС 7 и ДЗЕС 8, съгласно национално решение N 26.09.2022 г. и нотификация в ISAMM CM 26.09.2022 г. </a:t>
            </a:r>
            <a:r>
              <a:rPr lang="en-US" b="1" dirty="0">
                <a:solidFill>
                  <a:srgbClr val="7030A0"/>
                </a:solidFill>
                <a:latin typeface="Tahoma" panose="020B0604030504040204" pitchFamily="34" charset="0"/>
                <a:ea typeface="Tahoma" panose="020B0604030504040204" pitchFamily="34" charset="0"/>
                <a:cs typeface="Tahoma" panose="020B0604030504040204" pitchFamily="34" charset="0"/>
              </a:rPr>
              <a:t>ще се прилага от 2024 г. </a:t>
            </a:r>
            <a:endParaRPr lang="x-none"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r>
              <a:rPr lang="en-US" dirty="0" err="1">
                <a:solidFill>
                  <a:srgbClr val="1EA092"/>
                </a:solidFill>
                <a:latin typeface="Tahoma" panose="020B0604030504040204" pitchFamily="34" charset="0"/>
                <a:ea typeface="Tahoma" panose="020B0604030504040204" pitchFamily="34" charset="0"/>
                <a:cs typeface="Tahoma" panose="020B0604030504040204" pitchFamily="34" charset="0"/>
              </a:rPr>
              <a:t>За</a:t>
            </a:r>
            <a:r>
              <a:rPr lang="en-US" dirty="0">
                <a:solidFill>
                  <a:srgbClr val="1EA092"/>
                </a:solidFill>
                <a:latin typeface="Tahoma" panose="020B0604030504040204" pitchFamily="34" charset="0"/>
                <a:ea typeface="Tahoma" panose="020B0604030504040204" pitchFamily="34" charset="0"/>
                <a:cs typeface="Tahoma" panose="020B0604030504040204" pitchFamily="34" charset="0"/>
              </a:rPr>
              <a:t> целите на ротацията, </a:t>
            </a:r>
            <a:r>
              <a:rPr lang="en-US" b="1" dirty="0">
                <a:solidFill>
                  <a:srgbClr val="7030A0"/>
                </a:solidFill>
                <a:latin typeface="Tahoma" panose="020B0604030504040204" pitchFamily="34" charset="0"/>
                <a:ea typeface="Tahoma" panose="020B0604030504040204" pitchFamily="34" charset="0"/>
                <a:cs typeface="Tahoma" panose="020B0604030504040204" pitchFamily="34" charset="0"/>
              </a:rPr>
              <a:t>референтната година ще бъде 2023 г.</a:t>
            </a:r>
            <a:r>
              <a:rPr lang="x-none" b="1" dirty="0">
                <a:solidFill>
                  <a:srgbClr val="7030A0"/>
                </a:solidFill>
                <a:latin typeface="Tahoma" panose="020B0604030504040204" pitchFamily="34" charset="0"/>
                <a:ea typeface="Tahoma" panose="020B0604030504040204" pitchFamily="34" charset="0"/>
                <a:cs typeface="Tahoma" panose="020B0604030504040204" pitchFamily="34" charset="0"/>
              </a:rPr>
              <a:t> </a:t>
            </a: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endParaRPr lang="x-none"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endParaRPr lang="en-US"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D2639F9D-FC58-332A-9786-FB313DC31416}"/>
              </a:ext>
            </a:extLst>
          </p:cNvPr>
          <p:cNvSpPr txBox="1"/>
          <p:nvPr/>
        </p:nvSpPr>
        <p:spPr>
          <a:xfrm>
            <a:off x="2209800" y="1477146"/>
            <a:ext cx="4572000" cy="338554"/>
          </a:xfrm>
          <a:prstGeom prst="rect">
            <a:avLst/>
          </a:prstGeom>
          <a:noFill/>
        </p:spPr>
        <p:txBody>
          <a:bodyPr wrap="square">
            <a:spAutoFit/>
          </a:bodyPr>
          <a:lstStyle/>
          <a:p>
            <a:pPr algn="ct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ДЗЕС 7</a:t>
            </a:r>
          </a:p>
        </p:txBody>
      </p:sp>
      <p:sp>
        <p:nvSpPr>
          <p:cNvPr id="5" name="TextBox 4">
            <a:extLst>
              <a:ext uri="{FF2B5EF4-FFF2-40B4-BE49-F238E27FC236}">
                <a16:creationId xmlns:a16="http://schemas.microsoft.com/office/drawing/2014/main" id="{F5547A8A-2BE4-3CDB-E6D9-F6CE58E7E278}"/>
              </a:ext>
            </a:extLst>
          </p:cNvPr>
          <p:cNvSpPr txBox="1"/>
          <p:nvPr/>
        </p:nvSpPr>
        <p:spPr>
          <a:xfrm>
            <a:off x="1524000" y="525862"/>
            <a:ext cx="6172200" cy="369332"/>
          </a:xfrm>
          <a:prstGeom prst="rect">
            <a:avLst/>
          </a:prstGeom>
          <a:noFill/>
        </p:spPr>
        <p:txBody>
          <a:bodyPr wrap="square">
            <a:spAutoFit/>
          </a:bodyPr>
          <a:lstStyle/>
          <a:p>
            <a:pPr algn="ctr"/>
            <a:r>
              <a:rPr lang="bg-BG" sz="1800" b="1" dirty="0">
                <a:solidFill>
                  <a:srgbClr val="1EA092"/>
                </a:solidFill>
                <a:latin typeface="Tahoma" pitchFamily="34" charset="0"/>
                <a:ea typeface="Tahoma" panose="020B0604030504040204" pitchFamily="34" charset="0"/>
                <a:cs typeface="Tahoma" panose="020B0604030504040204" pitchFamily="34" charset="0"/>
              </a:rPr>
              <a:t>Предварителни условия - ДЗЕС</a:t>
            </a:r>
          </a:p>
        </p:txBody>
      </p:sp>
    </p:spTree>
    <p:extLst>
      <p:ext uri="{BB962C8B-B14F-4D97-AF65-F5344CB8AC3E}">
        <p14:creationId xmlns:p14="http://schemas.microsoft.com/office/powerpoint/2010/main" val="3454224225"/>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9" name="TextBox 8">
            <a:extLst>
              <a:ext uri="{FF2B5EF4-FFF2-40B4-BE49-F238E27FC236}">
                <a16:creationId xmlns:a16="http://schemas.microsoft.com/office/drawing/2014/main" id="{BF66B6EF-0DE9-CD43-ACC1-62E500699174}"/>
              </a:ext>
            </a:extLst>
          </p:cNvPr>
          <p:cNvSpPr txBox="1"/>
          <p:nvPr/>
        </p:nvSpPr>
        <p:spPr>
          <a:xfrm>
            <a:off x="152400" y="1181523"/>
            <a:ext cx="8610600" cy="5632311"/>
          </a:xfrm>
          <a:prstGeom prst="rect">
            <a:avLst/>
          </a:prstGeom>
          <a:noFill/>
        </p:spPr>
        <p:txBody>
          <a:bodyPr wrap="square" rtlCol="0">
            <a:spAutoFit/>
          </a:bodyPr>
          <a:lstStyle/>
          <a:p>
            <a:pPr marL="285750" indent="-285750" algn="just">
              <a:buFont typeface="Arial" panose="020B0604020202020204" pitchFamily="34" charset="0"/>
              <a:buChar char="•"/>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Минимален дял от най-малко 4% от обработваемата земя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на равнище земеделско стопанство, предназначена за </a:t>
            </a:r>
            <a:r>
              <a:rPr lang="bg-BG" u="sng" dirty="0">
                <a:solidFill>
                  <a:srgbClr val="1EA092"/>
                </a:solidFill>
                <a:latin typeface="Tahoma" panose="020B0604030504040204" pitchFamily="34" charset="0"/>
                <a:ea typeface="Tahoma" panose="020B0604030504040204" pitchFamily="34" charset="0"/>
                <a:cs typeface="Tahoma" panose="020B0604030504040204" pitchFamily="34" charset="0"/>
              </a:rPr>
              <a:t>непроизводствени площи и обекти (характеристики на ландшафта), включително земя, оставена под угар;</a:t>
            </a:r>
          </a:p>
          <a:p>
            <a:pPr algn="just"/>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Когато земеделски стопанин се ангажира да отдели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най-малко 7% от обработваемата си земя за непроизводствени площи или обекти</a:t>
            </a:r>
            <a:r>
              <a:rPr lang="bg-BG" dirty="0">
                <a:effectLst/>
                <a:latin typeface="Times New Roman" panose="02020603050405020304" pitchFamily="18" charset="0"/>
                <a:ea typeface="Times New Roman" panose="02020603050405020304" pitchFamily="18" charset="0"/>
              </a:rPr>
              <a:t>,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(характеристики на ландшафта),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включително земя, оставена под угар, в рамките на подобрена екосхема,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делът, с който се покрива спазването на настоящия стандарт за ДЗЕС, се ограничава до 3%;</a:t>
            </a:r>
          </a:p>
          <a:p>
            <a:pPr algn="just"/>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Минимален дял от най-малко 7% от обработваемата земя на равнище земеделско стопанство,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ако това включва също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междинни култури или култури, които обогатяват почвата с азот✳︎, отглеждани без използването на продукти за растителна защита,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от които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3% са земя, оставена под угар, или непроизводствени обекти (характеристики на ландшафта).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Държавите членки следва да използват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тегловен коефициент 0,3 за междинните култури.</a:t>
            </a:r>
          </a:p>
          <a:p>
            <a:pPr algn="just"/>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bg-BG" dirty="0" err="1">
                <a:solidFill>
                  <a:srgbClr val="7030A0"/>
                </a:solidFill>
                <a:latin typeface="Tahoma" panose="020B0604030504040204" pitchFamily="34" charset="0"/>
                <a:ea typeface="Tahoma" panose="020B0604030504040204" pitchFamily="34" charset="0"/>
                <a:cs typeface="Tahoma" panose="020B0604030504040204" pitchFamily="34" charset="0"/>
              </a:rPr>
              <a:t>азотфиксиращите</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 култури ще се изчисляват с тегловен коефициент 1.</a:t>
            </a:r>
          </a:p>
        </p:txBody>
      </p:sp>
      <p:sp>
        <p:nvSpPr>
          <p:cNvPr id="3" name="TextBox 2">
            <a:extLst>
              <a:ext uri="{FF2B5EF4-FFF2-40B4-BE49-F238E27FC236}">
                <a16:creationId xmlns:a16="http://schemas.microsoft.com/office/drawing/2014/main" id="{F595B429-DD1D-E5B2-8DE8-E0355C52FC56}"/>
              </a:ext>
            </a:extLst>
          </p:cNvPr>
          <p:cNvSpPr txBox="1"/>
          <p:nvPr/>
        </p:nvSpPr>
        <p:spPr>
          <a:xfrm>
            <a:off x="2286000" y="381000"/>
            <a:ext cx="4572000" cy="369332"/>
          </a:xfrm>
          <a:prstGeom prst="rect">
            <a:avLst/>
          </a:prstGeom>
          <a:noFill/>
        </p:spPr>
        <p:txBody>
          <a:bodyPr wrap="square">
            <a:spAutoFit/>
          </a:bodyPr>
          <a:lstStyle/>
          <a:p>
            <a:pPr algn="ctr"/>
            <a:r>
              <a:rPr lang="bg-BG" sz="1800" b="1" dirty="0">
                <a:solidFill>
                  <a:srgbClr val="1EA092"/>
                </a:solidFill>
                <a:latin typeface="Tahoma" pitchFamily="34" charset="0"/>
                <a:ea typeface="Tahoma" panose="020B0604030504040204" pitchFamily="34" charset="0"/>
                <a:cs typeface="Tahoma" panose="020B0604030504040204" pitchFamily="34" charset="0"/>
              </a:rPr>
              <a:t>Предварителни условия - ДЗЕС</a:t>
            </a:r>
          </a:p>
        </p:txBody>
      </p:sp>
      <p:sp>
        <p:nvSpPr>
          <p:cNvPr id="5" name="TextBox 4">
            <a:extLst>
              <a:ext uri="{FF2B5EF4-FFF2-40B4-BE49-F238E27FC236}">
                <a16:creationId xmlns:a16="http://schemas.microsoft.com/office/drawing/2014/main" id="{A6CB8C47-152D-55A2-D5EF-E355407CAA53}"/>
              </a:ext>
            </a:extLst>
          </p:cNvPr>
          <p:cNvSpPr txBox="1"/>
          <p:nvPr/>
        </p:nvSpPr>
        <p:spPr>
          <a:xfrm>
            <a:off x="990600" y="750332"/>
            <a:ext cx="7086600" cy="338554"/>
          </a:xfrm>
          <a:prstGeom prst="rect">
            <a:avLst/>
          </a:prstGeom>
          <a:noFill/>
        </p:spPr>
        <p:txBody>
          <a:bodyPr wrap="square">
            <a:spAutoFit/>
          </a:bodyPr>
          <a:lstStyle/>
          <a:p>
            <a:pPr algn="ct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ДЗЕС 8 - зеленчуци</a:t>
            </a:r>
          </a:p>
        </p:txBody>
      </p:sp>
    </p:spTree>
    <p:extLst>
      <p:ext uri="{BB962C8B-B14F-4D97-AF65-F5344CB8AC3E}">
        <p14:creationId xmlns:p14="http://schemas.microsoft.com/office/powerpoint/2010/main" val="106826841"/>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9" name="TextBox 8">
            <a:extLst>
              <a:ext uri="{FF2B5EF4-FFF2-40B4-BE49-F238E27FC236}">
                <a16:creationId xmlns:a16="http://schemas.microsoft.com/office/drawing/2014/main" id="{BF66B6EF-0DE9-CD43-ACC1-62E500699174}"/>
              </a:ext>
            </a:extLst>
          </p:cNvPr>
          <p:cNvSpPr txBox="1"/>
          <p:nvPr/>
        </p:nvSpPr>
        <p:spPr>
          <a:xfrm>
            <a:off x="266700" y="1250740"/>
            <a:ext cx="8610600" cy="5360442"/>
          </a:xfrm>
          <a:prstGeom prst="rect">
            <a:avLst/>
          </a:prstGeom>
          <a:noFill/>
        </p:spPr>
        <p:txBody>
          <a:bodyPr wrap="square" rtlCol="0">
            <a:spAutoFit/>
          </a:bodyPr>
          <a:lstStyle/>
          <a:p>
            <a:pPr algn="just"/>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Елементи на ландшафта:</a:t>
            </a:r>
          </a:p>
          <a:p>
            <a:pPr algn="just"/>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spcBef>
                <a:spcPts val="200"/>
              </a:spcBef>
              <a:spcAft>
                <a:spcPts val="200"/>
              </a:spcAft>
              <a:buFont typeface="Arial" panose="020B0604020202020204" pitchFamily="34" charset="0"/>
              <a:buChar char="•"/>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Синори (полски граници)</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с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широчина между 1 и 15 </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м</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върху които не се произвежда земеделска продукция,</a:t>
            </a:r>
            <a:r>
              <a:rPr lang="bg-BG" dirty="0">
                <a:solidFill>
                  <a:srgbClr val="000000"/>
                </a:solidFill>
                <a:latin typeface="Times New Roman" panose="02020603050405020304" pitchFamily="18" charset="0"/>
                <a:ea typeface="Times New Roman" panose="02020603050405020304" pitchFamily="18" charset="0"/>
              </a:rPr>
              <a:t>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Коефициент за преобразуване за 1 линеен метър – 6 и тегловен коефициент от 1,5 </a:t>
            </a:r>
          </a:p>
          <a:p>
            <a:pPr marL="285750" indent="-285750" algn="just">
              <a:spcBef>
                <a:spcPts val="200"/>
              </a:spcBef>
              <a:spcAft>
                <a:spcPts val="200"/>
              </a:spcAft>
              <a:buFont typeface="Arial" panose="020B0604020202020204" pitchFamily="34" charset="0"/>
              <a:buChar char="•"/>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Живи плетове или обрасли с дървесна растителност ивици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с широчина от 1 до 15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м</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Коефициент за преобразуване за 1 м2 – 6 и тегловен коефициент - 1. </a:t>
            </a:r>
          </a:p>
          <a:p>
            <a:pPr marL="285750" indent="-285750" algn="just">
              <a:spcBef>
                <a:spcPts val="200"/>
              </a:spcBef>
              <a:spcAft>
                <a:spcPts val="200"/>
              </a:spcAft>
              <a:buFont typeface="Arial" panose="020B0604020202020204" pitchFamily="34" charset="0"/>
              <a:buChar char="•"/>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Отделни дървета с корона, с диаметър не по-малък от 4 м.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Коефициент за преобразуване за 1 м2 – 20 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тегловен коефициент - 1,5</a:t>
            </a:r>
          </a:p>
          <a:p>
            <a:pPr marL="285750" indent="-285750" algn="just">
              <a:spcBef>
                <a:spcPts val="200"/>
              </a:spcBef>
              <a:spcAft>
                <a:spcPts val="200"/>
              </a:spcAft>
              <a:buFont typeface="Arial" panose="020B0604020202020204" pitchFamily="34" charset="0"/>
              <a:buChar char="•"/>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Дървета в редица с корона</a:t>
            </a:r>
            <a:r>
              <a:rPr lang="bg-BG" dirty="0">
                <a:effectLst/>
                <a:latin typeface="Times New Roman" panose="02020603050405020304" pitchFamily="18" charset="0"/>
                <a:ea typeface="Times New Roman" panose="02020603050405020304" pitchFamily="18" charset="0"/>
              </a:rPr>
              <a:t>,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с диаметър не по-малък от 4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м</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а разстоянието между короните не надхвърля 5 м. Коефициент за преобразуване за 1 линеен метър – 6 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тегловен коефициент – 1,5</a:t>
            </a:r>
          </a:p>
          <a:p>
            <a:pPr marL="285750" indent="-285750" algn="just">
              <a:spcBef>
                <a:spcPts val="200"/>
              </a:spcBef>
              <a:spcAft>
                <a:spcPts val="200"/>
              </a:spcAft>
              <a:buFont typeface="Arial" panose="020B0604020202020204" pitchFamily="34" charset="0"/>
              <a:buChar char="•"/>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Дървета в група (</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полигонен</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елемент),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като дърветата са свързани от застъпващи се корони и полски горички, като максималната площ и в двата случая е 0,3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хa</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тегловен коефициент – 1,5</a:t>
            </a:r>
          </a:p>
          <a:p>
            <a:pPr marL="285750" indent="-285750" algn="just">
              <a:spcBef>
                <a:spcPts val="200"/>
              </a:spcBef>
              <a:spcAft>
                <a:spcPts val="200"/>
              </a:spcAft>
              <a:buFont typeface="Arial" panose="020B0604020202020204" pitchFamily="34" charset="0"/>
              <a:buChar char="•"/>
            </a:pP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A053CAF2-5695-0A47-8C0B-5395EA5A9A9F}"/>
              </a:ext>
            </a:extLst>
          </p:cNvPr>
          <p:cNvSpPr txBox="1"/>
          <p:nvPr/>
        </p:nvSpPr>
        <p:spPr>
          <a:xfrm>
            <a:off x="2286000" y="350328"/>
            <a:ext cx="4572000" cy="369332"/>
          </a:xfrm>
          <a:prstGeom prst="rect">
            <a:avLst/>
          </a:prstGeom>
          <a:noFill/>
        </p:spPr>
        <p:txBody>
          <a:bodyPr wrap="square">
            <a:spAutoFit/>
          </a:bodyPr>
          <a:lstStyle/>
          <a:p>
            <a:pPr algn="ctr"/>
            <a:r>
              <a:rPr lang="bg-BG" sz="1800" b="1" dirty="0">
                <a:solidFill>
                  <a:srgbClr val="1EA092"/>
                </a:solidFill>
                <a:latin typeface="Tahoma" pitchFamily="34" charset="0"/>
                <a:ea typeface="Tahoma" panose="020B0604030504040204" pitchFamily="34" charset="0"/>
                <a:cs typeface="Tahoma" panose="020B0604030504040204" pitchFamily="34" charset="0"/>
              </a:rPr>
              <a:t>Предварителни условия - ДЗЕС</a:t>
            </a:r>
          </a:p>
        </p:txBody>
      </p:sp>
      <p:sp>
        <p:nvSpPr>
          <p:cNvPr id="5" name="TextBox 4">
            <a:extLst>
              <a:ext uri="{FF2B5EF4-FFF2-40B4-BE49-F238E27FC236}">
                <a16:creationId xmlns:a16="http://schemas.microsoft.com/office/drawing/2014/main" id="{D15C6B16-0953-17DB-4E28-094BC856785F}"/>
              </a:ext>
            </a:extLst>
          </p:cNvPr>
          <p:cNvSpPr txBox="1"/>
          <p:nvPr/>
        </p:nvSpPr>
        <p:spPr>
          <a:xfrm>
            <a:off x="2286000" y="800534"/>
            <a:ext cx="4572000" cy="338554"/>
          </a:xfrm>
          <a:prstGeom prst="rect">
            <a:avLst/>
          </a:prstGeom>
          <a:noFill/>
        </p:spPr>
        <p:txBody>
          <a:bodyPr wrap="square">
            <a:spAutoFit/>
          </a:bodyPr>
          <a:lstStyle/>
          <a:p>
            <a:pPr algn="ct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ДЗЕС 8-продължение</a:t>
            </a:r>
          </a:p>
        </p:txBody>
      </p:sp>
    </p:spTree>
    <p:extLst>
      <p:ext uri="{BB962C8B-B14F-4D97-AF65-F5344CB8AC3E}">
        <p14:creationId xmlns:p14="http://schemas.microsoft.com/office/powerpoint/2010/main" val="673106697"/>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26626" name="Правоъгълник 3"/>
          <p:cNvSpPr>
            <a:spLocks noChangeArrowheads="1"/>
          </p:cNvSpPr>
          <p:nvPr/>
        </p:nvSpPr>
        <p:spPr bwMode="auto">
          <a:xfrm>
            <a:off x="419100" y="317863"/>
            <a:ext cx="8305800" cy="369332"/>
          </a:xfrm>
          <a:prstGeom prst="rect">
            <a:avLst/>
          </a:prstGeom>
          <a:noFill/>
          <a:ln w="9525">
            <a:noFill/>
            <a:miter lim="800000"/>
            <a:headEnd/>
            <a:tailEnd/>
          </a:ln>
        </p:spPr>
        <p:txBody>
          <a:bodyPr wrap="square">
            <a:spAutoFit/>
          </a:bodyPr>
          <a:lstStyle/>
          <a:p>
            <a:pPr algn="ctr"/>
            <a:r>
              <a:rPr lang="bg-BG" b="1" dirty="0">
                <a:solidFill>
                  <a:srgbClr val="1EA092"/>
                </a:solidFill>
                <a:latin typeface="Tahoma" pitchFamily="34" charset="0"/>
                <a:ea typeface="Tahoma" panose="020B0604030504040204" pitchFamily="34" charset="0"/>
                <a:cs typeface="Tahoma" panose="020B0604030504040204" pitchFamily="34" charset="0"/>
              </a:rPr>
              <a:t>Предварителни условия - ДЗЕС</a:t>
            </a:r>
          </a:p>
        </p:txBody>
      </p:sp>
      <p:sp>
        <p:nvSpPr>
          <p:cNvPr id="9" name="TextBox 8">
            <a:extLst>
              <a:ext uri="{FF2B5EF4-FFF2-40B4-BE49-F238E27FC236}">
                <a16:creationId xmlns:a16="http://schemas.microsoft.com/office/drawing/2014/main" id="{BF66B6EF-0DE9-CD43-ACC1-62E500699174}"/>
              </a:ext>
            </a:extLst>
          </p:cNvPr>
          <p:cNvSpPr txBox="1"/>
          <p:nvPr/>
        </p:nvSpPr>
        <p:spPr>
          <a:xfrm>
            <a:off x="190500" y="1310471"/>
            <a:ext cx="8610600" cy="4780796"/>
          </a:xfrm>
          <a:prstGeom prst="rect">
            <a:avLst/>
          </a:prstGeom>
          <a:noFill/>
        </p:spPr>
        <p:txBody>
          <a:bodyPr wrap="square" rtlCol="0">
            <a:spAutoFit/>
          </a:bodyPr>
          <a:lstStyle/>
          <a:p>
            <a:pPr marL="285750" indent="-285750" algn="just">
              <a:spcBef>
                <a:spcPts val="200"/>
              </a:spcBef>
              <a:spcAft>
                <a:spcPts val="200"/>
              </a:spcAft>
              <a:buFont typeface="Arial" panose="020B0604020202020204" pitchFamily="34" charset="0"/>
              <a:buChar char="•"/>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Буферни ивици - Буферни ивици са площи с широчина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от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1 до </a:t>
            </a:r>
            <a:r>
              <a:rPr lang="bg-BG" b="1" dirty="0">
                <a:solidFill>
                  <a:srgbClr val="FF0000"/>
                </a:solidFill>
                <a:latin typeface="Tahoma" panose="020B0604030504040204" pitchFamily="34" charset="0"/>
                <a:ea typeface="Tahoma" panose="020B0604030504040204" pitchFamily="34" charset="0"/>
                <a:cs typeface="Tahoma" panose="020B0604030504040204" pitchFamily="34" charset="0"/>
              </a:rPr>
              <a:t>10</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/15 </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м</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разположени върху обработваема земя или в съседство с обработваема земя по протежението на водни течения. Върху буферните ивици не се произвежда земеделска продукция, но може да се извършва паша или коситба. Коефициент на преобразуване - 6 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тегловен коефициент – 1,5</a:t>
            </a:r>
          </a:p>
          <a:p>
            <a:pPr marL="285750" indent="-285750" algn="just">
              <a:spcBef>
                <a:spcPts val="200"/>
              </a:spcBef>
              <a:spcAft>
                <a:spcPts val="200"/>
              </a:spcAft>
              <a:buFont typeface="Arial" panose="020B0604020202020204" pitchFamily="34" charset="0"/>
              <a:buChar char="•"/>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Ивици хектари,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отговарящи на условията за подпомагане,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по краищата на гори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(за 1 m2) -без производство и коефициент за преобразуване – 6 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тегловен коефициент -1,5 </a:t>
            </a:r>
          </a:p>
          <a:p>
            <a:pPr marL="285750" indent="-285750" algn="just">
              <a:spcBef>
                <a:spcPts val="200"/>
              </a:spcBef>
              <a:spcAft>
                <a:spcPts val="200"/>
              </a:spcAft>
              <a:buFont typeface="Arial" panose="020B0604020202020204" pitchFamily="34" charset="0"/>
              <a:buChar char="•"/>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Тераси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са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почвозащитни</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формирования върху наклонени земеделски площи. Коефициент за преобразуване - 6 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тегловен коефициент - 1,5 </a:t>
            </a:r>
          </a:p>
          <a:p>
            <a:pPr algn="just">
              <a:spcBef>
                <a:spcPts val="200"/>
              </a:spcBef>
              <a:spcAft>
                <a:spcPts val="200"/>
              </a:spcAft>
            </a:pP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Bef>
                <a:spcPts val="200"/>
              </a:spcBef>
              <a:spcAft>
                <a:spcPts val="200"/>
              </a:spcAft>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Непроизводствена площ: земя, оставена под угар (на 1 m2).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Поддържана под угар е площ, на която през годината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не се допуска производство на земеделска продукция и е с тегловен коефициент 1.</a:t>
            </a:r>
          </a:p>
          <a:p>
            <a:pPr marL="285750" indent="-285750" algn="just">
              <a:spcBef>
                <a:spcPts val="200"/>
              </a:spcBef>
              <a:spcAft>
                <a:spcPts val="200"/>
              </a:spcAft>
              <a:buFont typeface="Arial" panose="020B0604020202020204" pitchFamily="34" charset="0"/>
              <a:buChar char="•"/>
            </a:pP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F0B538CD-CA93-E9B5-959D-C675EEAE9074}"/>
              </a:ext>
            </a:extLst>
          </p:cNvPr>
          <p:cNvSpPr txBox="1"/>
          <p:nvPr/>
        </p:nvSpPr>
        <p:spPr>
          <a:xfrm>
            <a:off x="1600200" y="754830"/>
            <a:ext cx="6096000" cy="338554"/>
          </a:xfrm>
          <a:prstGeom prst="rect">
            <a:avLst/>
          </a:prstGeom>
          <a:noFill/>
        </p:spPr>
        <p:txBody>
          <a:bodyPr wrap="square">
            <a:spAutoFit/>
          </a:bodyPr>
          <a:lstStyle/>
          <a:p>
            <a:pPr algn="ct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ДЗЕС 8-продължение</a:t>
            </a:r>
            <a:endPar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46154344"/>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26626" name="Правоъгълник 3"/>
          <p:cNvSpPr>
            <a:spLocks noChangeArrowheads="1"/>
          </p:cNvSpPr>
          <p:nvPr/>
        </p:nvSpPr>
        <p:spPr bwMode="auto">
          <a:xfrm>
            <a:off x="190500" y="902233"/>
            <a:ext cx="8305800" cy="338554"/>
          </a:xfrm>
          <a:prstGeom prst="rect">
            <a:avLst/>
          </a:prstGeom>
          <a:noFill/>
          <a:ln w="9525">
            <a:noFill/>
            <a:miter lim="800000"/>
            <a:headEnd/>
            <a:tailEnd/>
          </a:ln>
        </p:spPr>
        <p:txBody>
          <a:bodyPr wrap="square">
            <a:spAutoFit/>
          </a:bodyPr>
          <a:lstStyle/>
          <a:p>
            <a:pPr algn="ct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ДЗЕС 8 – зеленчуци и трайни насаждения</a:t>
            </a:r>
          </a:p>
        </p:txBody>
      </p:sp>
      <p:sp>
        <p:nvSpPr>
          <p:cNvPr id="9" name="TextBox 8">
            <a:extLst>
              <a:ext uri="{FF2B5EF4-FFF2-40B4-BE49-F238E27FC236}">
                <a16:creationId xmlns:a16="http://schemas.microsoft.com/office/drawing/2014/main" id="{BF66B6EF-0DE9-CD43-ACC1-62E500699174}"/>
              </a:ext>
            </a:extLst>
          </p:cNvPr>
          <p:cNvSpPr txBox="1"/>
          <p:nvPr/>
        </p:nvSpPr>
        <p:spPr>
          <a:xfrm>
            <a:off x="381000" y="1931862"/>
            <a:ext cx="8229600" cy="2636619"/>
          </a:xfrm>
          <a:prstGeom prst="rect">
            <a:avLst/>
          </a:prstGeom>
          <a:noFill/>
        </p:spPr>
        <p:txBody>
          <a:bodyPr wrap="square" rtlCol="0">
            <a:spAutoFit/>
          </a:bodyPr>
          <a:lstStyle/>
          <a:p>
            <a:pPr algn="just">
              <a:spcBef>
                <a:spcPts val="200"/>
              </a:spcBef>
              <a:spcAft>
                <a:spcPts val="200"/>
              </a:spcAft>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Задължително е да се запазват и поддържат съществуващите характеристики на ландшафта чрез: </a:t>
            </a:r>
          </a:p>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забрана за изрязване на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жив плет и дървета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по време на размножаването и отглеждането на птици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(от 1 март до 31 юли);</a:t>
            </a:r>
            <a:endParaRPr lang="bg-BG" b="1"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запазват се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полски граници (синори)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в блока на земеделското стопанство и/или земеделския парцел; </a:t>
            </a:r>
          </a:p>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запазват се съществуващите </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трайни</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тераси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в блока на земеделското стопанство и/или земеделския парцел; </a:t>
            </a:r>
          </a:p>
          <a:p>
            <a:pPr marL="285750" indent="-285750" algn="just">
              <a:spcBef>
                <a:spcPts val="200"/>
              </a:spcBef>
              <a:spcAft>
                <a:spcPts val="200"/>
              </a:spcAft>
              <a:buFont typeface="Arial" panose="020B0604020202020204" pitchFamily="34" charset="0"/>
              <a:buChar char="•"/>
            </a:pPr>
            <a:endParaRPr lang="en-US"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C3AA58E1-1F0D-B5C8-8C5C-A7551A8D881E}"/>
              </a:ext>
            </a:extLst>
          </p:cNvPr>
          <p:cNvSpPr txBox="1"/>
          <p:nvPr/>
        </p:nvSpPr>
        <p:spPr>
          <a:xfrm>
            <a:off x="2057400" y="304800"/>
            <a:ext cx="4572000" cy="369332"/>
          </a:xfrm>
          <a:prstGeom prst="rect">
            <a:avLst/>
          </a:prstGeom>
          <a:noFill/>
        </p:spPr>
        <p:txBody>
          <a:bodyPr wrap="square">
            <a:spAutoFit/>
          </a:bodyPr>
          <a:lstStyle/>
          <a:p>
            <a:pPr algn="ctr"/>
            <a:r>
              <a:rPr lang="bg-BG" sz="1800" b="1" dirty="0">
                <a:solidFill>
                  <a:srgbClr val="1EA092"/>
                </a:solidFill>
                <a:latin typeface="Tahoma" pitchFamily="34" charset="0"/>
                <a:ea typeface="Tahoma" panose="020B0604030504040204" pitchFamily="34" charset="0"/>
                <a:cs typeface="Tahoma" panose="020B0604030504040204" pitchFamily="34" charset="0"/>
              </a:rPr>
              <a:t>Предварителни условия - ДЗЕС</a:t>
            </a:r>
          </a:p>
        </p:txBody>
      </p:sp>
    </p:spTree>
    <p:extLst>
      <p:ext uri="{BB962C8B-B14F-4D97-AF65-F5344CB8AC3E}">
        <p14:creationId xmlns:p14="http://schemas.microsoft.com/office/powerpoint/2010/main" val="2085801627"/>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26626" name="Правоъгълник 3"/>
          <p:cNvSpPr>
            <a:spLocks noChangeArrowheads="1"/>
          </p:cNvSpPr>
          <p:nvPr/>
        </p:nvSpPr>
        <p:spPr bwMode="auto">
          <a:xfrm>
            <a:off x="190500" y="902233"/>
            <a:ext cx="8305800" cy="338554"/>
          </a:xfrm>
          <a:prstGeom prst="rect">
            <a:avLst/>
          </a:prstGeom>
          <a:noFill/>
          <a:ln w="9525">
            <a:noFill/>
            <a:miter lim="800000"/>
            <a:headEnd/>
            <a:tailEnd/>
          </a:ln>
        </p:spPr>
        <p:txBody>
          <a:bodyPr wrap="square">
            <a:spAutoFit/>
          </a:bodyPr>
          <a:lstStyle/>
          <a:p>
            <a:pPr algn="ct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ДЗЕС 8 – дерогация за 2023</a:t>
            </a:r>
          </a:p>
        </p:txBody>
      </p:sp>
      <p:sp>
        <p:nvSpPr>
          <p:cNvPr id="9" name="TextBox 8">
            <a:extLst>
              <a:ext uri="{FF2B5EF4-FFF2-40B4-BE49-F238E27FC236}">
                <a16:creationId xmlns:a16="http://schemas.microsoft.com/office/drawing/2014/main" id="{BF66B6EF-0DE9-CD43-ACC1-62E500699174}"/>
              </a:ext>
            </a:extLst>
          </p:cNvPr>
          <p:cNvSpPr txBox="1"/>
          <p:nvPr/>
        </p:nvSpPr>
        <p:spPr>
          <a:xfrm>
            <a:off x="294409" y="2223542"/>
            <a:ext cx="8229600" cy="2739211"/>
          </a:xfrm>
          <a:prstGeom prst="rect">
            <a:avLst/>
          </a:prstGeom>
          <a:noFill/>
        </p:spPr>
        <p:txBody>
          <a:bodyPr wrap="square" rtlCol="0">
            <a:spAutoFit/>
          </a:bodyPr>
          <a:lstStyle/>
          <a:p>
            <a:pPr marL="285750" indent="-285750" algn="just">
              <a:spcBef>
                <a:spcPts val="200"/>
              </a:spcBef>
              <a:spcAft>
                <a:spcPts val="200"/>
              </a:spcAf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Да приложат дерогацията</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единствено за „площи под угар“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(без дерогацията да се отнася за другите видове непроизводствени елементи - характеристики на ландшафта), като площите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не трябва да са били заявявани като угар за 2022 г.</a:t>
            </a:r>
          </a:p>
          <a:p>
            <a:pPr algn="just">
              <a:spcBef>
                <a:spcPts val="200"/>
              </a:spcBef>
              <a:spcAft>
                <a:spcPts val="200"/>
              </a:spcAft>
            </a:pP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spcBef>
                <a:spcPts val="200"/>
              </a:spcBef>
              <a:spcAft>
                <a:spcPts val="200"/>
              </a:spcAf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Площите, освободени вследствие на дерогацията,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не трябва да бъдат използвани за отглеждане на царевица, соя и дървесни видове с кратък цикъл на ротация.</a:t>
            </a:r>
          </a:p>
          <a:p>
            <a:pPr marL="285750" indent="-285750" algn="just">
              <a:spcBef>
                <a:spcPts val="200"/>
              </a:spcBef>
              <a:spcAft>
                <a:spcPts val="200"/>
              </a:spcAft>
              <a:buFont typeface="Arial" panose="020B0604020202020204" pitchFamily="34" charset="0"/>
              <a:buChar char="•"/>
            </a:pPr>
            <a:endParaRPr lang="en-US"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C3AA58E1-1F0D-B5C8-8C5C-A7551A8D881E}"/>
              </a:ext>
            </a:extLst>
          </p:cNvPr>
          <p:cNvSpPr txBox="1"/>
          <p:nvPr/>
        </p:nvSpPr>
        <p:spPr>
          <a:xfrm>
            <a:off x="2057400" y="304800"/>
            <a:ext cx="4572000" cy="369332"/>
          </a:xfrm>
          <a:prstGeom prst="rect">
            <a:avLst/>
          </a:prstGeom>
          <a:noFill/>
        </p:spPr>
        <p:txBody>
          <a:bodyPr wrap="square">
            <a:spAutoFit/>
          </a:bodyPr>
          <a:lstStyle/>
          <a:p>
            <a:pPr algn="ctr"/>
            <a:r>
              <a:rPr lang="bg-BG" sz="1800" b="1" dirty="0">
                <a:solidFill>
                  <a:srgbClr val="1EA092"/>
                </a:solidFill>
                <a:latin typeface="Tahoma" pitchFamily="34" charset="0"/>
                <a:ea typeface="Tahoma" panose="020B0604030504040204" pitchFamily="34" charset="0"/>
                <a:cs typeface="Tahoma" panose="020B0604030504040204" pitchFamily="34" charset="0"/>
              </a:rPr>
              <a:t>Предварителни условия - ДЗЕС</a:t>
            </a:r>
          </a:p>
        </p:txBody>
      </p:sp>
    </p:spTree>
    <p:extLst>
      <p:ext uri="{BB962C8B-B14F-4D97-AF65-F5344CB8AC3E}">
        <p14:creationId xmlns:p14="http://schemas.microsoft.com/office/powerpoint/2010/main" val="1310409582"/>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138545" y="1542586"/>
            <a:ext cx="8686800" cy="553998"/>
          </a:xfrm>
          <a:prstGeom prst="rect">
            <a:avLst/>
          </a:prstGeom>
          <a:noFill/>
          <a:ln w="9525">
            <a:noFill/>
            <a:miter lim="800000"/>
            <a:headEnd/>
            <a:tailEnd/>
          </a:ln>
        </p:spPr>
        <p:txBody>
          <a:bodyPr wrap="square">
            <a:spAutoFit/>
          </a:bodyPr>
          <a:lstStyle/>
          <a:p>
            <a:pPr>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pPr>
            <a:endParaRPr lang="en-US" altLang="en-US" sz="1400" b="1" dirty="0">
              <a:solidFill>
                <a:srgbClr val="7030A0"/>
              </a:solidFill>
            </a:endParaRPr>
          </a:p>
        </p:txBody>
      </p:sp>
      <p:sp>
        <p:nvSpPr>
          <p:cNvPr id="26626" name="Правоъгълник 3"/>
          <p:cNvSpPr>
            <a:spLocks noChangeArrowheads="1"/>
          </p:cNvSpPr>
          <p:nvPr/>
        </p:nvSpPr>
        <p:spPr bwMode="auto">
          <a:xfrm>
            <a:off x="329045" y="344740"/>
            <a:ext cx="8305800" cy="400110"/>
          </a:xfrm>
          <a:prstGeom prst="rect">
            <a:avLst/>
          </a:prstGeom>
          <a:noFill/>
          <a:ln w="9525">
            <a:noFill/>
            <a:miter lim="800000"/>
            <a:headEnd/>
            <a:tailEnd/>
          </a:ln>
        </p:spPr>
        <p:txBody>
          <a:bodyPr wrap="square">
            <a:spAutoFit/>
          </a:bodyPr>
          <a:lstStyle/>
          <a:p>
            <a:pPr algn="ctr"/>
            <a:r>
              <a:rPr lang="ru-RU" sz="2000" b="1" dirty="0">
                <a:solidFill>
                  <a:srgbClr val="1EA092"/>
                </a:solidFill>
                <a:latin typeface="Tahoma" pitchFamily="34" charset="0"/>
                <a:ea typeface="Tahoma" panose="020B0604030504040204" pitchFamily="34" charset="0"/>
                <a:cs typeface="Tahoma" panose="020B0604030504040204" pitchFamily="34" charset="0"/>
              </a:rPr>
              <a:t>Интервенции ДИРЕКТНИ ПЛАЩАНИЯ – </a:t>
            </a:r>
            <a:r>
              <a:rPr lang="bg-BG" sz="2000" b="1" dirty="0">
                <a:solidFill>
                  <a:srgbClr val="1EA092"/>
                </a:solidFill>
                <a:latin typeface="Tahoma" pitchFamily="34" charset="0"/>
                <a:ea typeface="Tahoma" panose="020B0604030504040204" pitchFamily="34" charset="0"/>
                <a:cs typeface="Tahoma" panose="020B0604030504040204" pitchFamily="34" charset="0"/>
              </a:rPr>
              <a:t>планирана</a:t>
            </a:r>
            <a:r>
              <a:rPr lang="ru-RU" sz="2000" b="1" dirty="0">
                <a:solidFill>
                  <a:srgbClr val="1EA092"/>
                </a:solidFill>
                <a:latin typeface="Tahoma" pitchFamily="34" charset="0"/>
                <a:ea typeface="Tahoma" panose="020B0604030504040204" pitchFamily="34" charset="0"/>
                <a:cs typeface="Tahoma" panose="020B0604030504040204" pitchFamily="34" charset="0"/>
              </a:rPr>
              <a:t> ставка</a:t>
            </a:r>
            <a:endParaRPr lang="bg-BG" sz="2000" b="1" dirty="0">
              <a:solidFill>
                <a:srgbClr val="2D3B8C"/>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 name="Table 2">
            <a:extLst>
              <a:ext uri="{FF2B5EF4-FFF2-40B4-BE49-F238E27FC236}">
                <a16:creationId xmlns:a16="http://schemas.microsoft.com/office/drawing/2014/main" id="{EDE4B8AF-672C-6893-40E6-D4FA256F043A}"/>
              </a:ext>
            </a:extLst>
          </p:cNvPr>
          <p:cNvGraphicFramePr>
            <a:graphicFrameLocks noGrp="1"/>
          </p:cNvGraphicFramePr>
          <p:nvPr>
            <p:extLst>
              <p:ext uri="{D42A27DB-BD31-4B8C-83A1-F6EECF244321}">
                <p14:modId xmlns:p14="http://schemas.microsoft.com/office/powerpoint/2010/main" val="3598416772"/>
              </p:ext>
            </p:extLst>
          </p:nvPr>
        </p:nvGraphicFramePr>
        <p:xfrm>
          <a:off x="58677" y="1066800"/>
          <a:ext cx="8946778" cy="6128916"/>
        </p:xfrm>
        <a:graphic>
          <a:graphicData uri="http://schemas.openxmlformats.org/drawingml/2006/table">
            <a:tbl>
              <a:tblPr firstRow="1" bandRow="1">
                <a:tableStyleId>{5C22544A-7EE6-4342-B048-85BDC9FD1C3A}</a:tableStyleId>
              </a:tblPr>
              <a:tblGrid>
                <a:gridCol w="4473389">
                  <a:extLst>
                    <a:ext uri="{9D8B030D-6E8A-4147-A177-3AD203B41FA5}">
                      <a16:colId xmlns:a16="http://schemas.microsoft.com/office/drawing/2014/main" val="2839924870"/>
                    </a:ext>
                  </a:extLst>
                </a:gridCol>
                <a:gridCol w="4473389">
                  <a:extLst>
                    <a:ext uri="{9D8B030D-6E8A-4147-A177-3AD203B41FA5}">
                      <a16:colId xmlns:a16="http://schemas.microsoft.com/office/drawing/2014/main" val="3684820184"/>
                    </a:ext>
                  </a:extLst>
                </a:gridCol>
              </a:tblGrid>
              <a:tr h="581187">
                <a:tc>
                  <a:txBody>
                    <a:bodyPr/>
                    <a:lstStyle/>
                    <a:p>
                      <a:pPr algn="just"/>
                      <a:r>
                        <a:rPr lang="bg-BG" sz="1600" b="1" noProof="0" dirty="0">
                          <a:solidFill>
                            <a:schemeClr val="bg1"/>
                          </a:solidFill>
                          <a:latin typeface="Tahoma" panose="020B0604030504040204" pitchFamily="34" charset="0"/>
                          <a:ea typeface="Tahoma" panose="020B0604030504040204" pitchFamily="34" charset="0"/>
                          <a:cs typeface="Tahoma" panose="020B0604030504040204" pitchFamily="34" charset="0"/>
                        </a:rPr>
                        <a:t>Основно подпомагане на доходите за устойчивост </a:t>
                      </a:r>
                      <a:endParaRPr lang="bg-BG" sz="1600" noProof="0" dirty="0">
                        <a:solidFill>
                          <a:schemeClr val="bg1"/>
                        </a:solidFill>
                      </a:endParaRPr>
                    </a:p>
                  </a:txBody>
                  <a:tcPr>
                    <a:solidFill>
                      <a:srgbClr val="1EA09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600" b="1" dirty="0">
                          <a:solidFill>
                            <a:schemeClr val="tx1"/>
                          </a:solidFill>
                          <a:latin typeface="Tahoma" panose="020B0604030504040204" pitchFamily="34" charset="0"/>
                          <a:ea typeface="Tahoma" panose="020B0604030504040204" pitchFamily="34" charset="0"/>
                          <a:cs typeface="Tahoma" panose="020B0604030504040204" pitchFamily="34" charset="0"/>
                        </a:rPr>
                        <a:t>100,3</a:t>
                      </a:r>
                      <a:r>
                        <a:rPr lang="bg-BG" sz="1600" b="1" dirty="0">
                          <a:solidFill>
                            <a:schemeClr val="tx1"/>
                          </a:solidFill>
                          <a:latin typeface="Tahoma" panose="020B0604030504040204" pitchFamily="34" charset="0"/>
                          <a:ea typeface="Tahoma" panose="020B0604030504040204" pitchFamily="34" charset="0"/>
                          <a:cs typeface="Tahoma" panose="020B0604030504040204" pitchFamily="34" charset="0"/>
                        </a:rPr>
                        <a:t>3</a:t>
                      </a:r>
                      <a:r>
                        <a:rPr lang="ru-RU" sz="1600" b="1" dirty="0">
                          <a:solidFill>
                            <a:schemeClr val="tx1"/>
                          </a:solidFill>
                          <a:latin typeface="Tahoma" panose="020B0604030504040204" pitchFamily="34" charset="0"/>
                          <a:ea typeface="Tahoma" panose="020B0604030504040204" pitchFamily="34" charset="0"/>
                          <a:cs typeface="Tahoma" panose="020B0604030504040204" pitchFamily="34" charset="0"/>
                        </a:rPr>
                        <a:t> евро/ха.</a:t>
                      </a:r>
                    </a:p>
                    <a:p>
                      <a:endParaRPr lang="en-BG" sz="1600" dirty="0">
                        <a:solidFill>
                          <a:schemeClr val="tx1"/>
                        </a:solidFill>
                      </a:endParaRPr>
                    </a:p>
                  </a:txBody>
                  <a:tcPr>
                    <a:solidFill>
                      <a:srgbClr val="7030A0">
                        <a:alpha val="50196"/>
                      </a:srgbClr>
                    </a:solidFill>
                  </a:tcPr>
                </a:tc>
                <a:extLst>
                  <a:ext uri="{0D108BD9-81ED-4DB2-BD59-A6C34878D82A}">
                    <a16:rowId xmlns:a16="http://schemas.microsoft.com/office/drawing/2014/main" val="887637646"/>
                  </a:ext>
                </a:extLst>
              </a:tr>
              <a:tr h="825897">
                <a:tc>
                  <a:txBody>
                    <a:bodyPr/>
                    <a:lstStyle/>
                    <a:p>
                      <a:pPr algn="just"/>
                      <a:r>
                        <a:rPr lang="bg-BG" sz="1600" b="1" noProof="0" dirty="0">
                          <a:solidFill>
                            <a:schemeClr val="bg1"/>
                          </a:solidFill>
                          <a:latin typeface="Tahoma" panose="020B0604030504040204" pitchFamily="34" charset="0"/>
                          <a:ea typeface="Tahoma" panose="020B0604030504040204" pitchFamily="34" charset="0"/>
                          <a:cs typeface="Tahoma" panose="020B0604030504040204" pitchFamily="34" charset="0"/>
                        </a:rPr>
                        <a:t>Допълнително преразпределително подпомагане на доходите за устойчивост </a:t>
                      </a:r>
                      <a:endParaRPr lang="bg-BG" sz="1600" noProof="0" dirty="0">
                        <a:solidFill>
                          <a:schemeClr val="bg1"/>
                        </a:solidFill>
                      </a:endParaRPr>
                    </a:p>
                  </a:txBody>
                  <a:tcPr>
                    <a:solidFill>
                      <a:srgbClr val="1EA092"/>
                    </a:solidFill>
                  </a:tcPr>
                </a:tc>
                <a:tc>
                  <a:txBody>
                    <a:bodyPr/>
                    <a:lstStyle/>
                    <a:p>
                      <a:r>
                        <a:rPr lang="bg-BG" sz="1600" b="1" dirty="0">
                          <a:solidFill>
                            <a:schemeClr val="tx1"/>
                          </a:solidFill>
                          <a:latin typeface="Tahoma" panose="020B0604030504040204" pitchFamily="34" charset="0"/>
                          <a:ea typeface="Tahoma" panose="020B0604030504040204" pitchFamily="34" charset="0"/>
                          <a:cs typeface="Tahoma" panose="020B0604030504040204" pitchFamily="34" charset="0"/>
                        </a:rPr>
                        <a:t>1</a:t>
                      </a:r>
                      <a:r>
                        <a:rPr lang="en-US" sz="1600" b="1" dirty="0">
                          <a:solidFill>
                            <a:schemeClr val="tx1"/>
                          </a:solidFill>
                          <a:latin typeface="Tahoma" panose="020B0604030504040204" pitchFamily="34" charset="0"/>
                          <a:ea typeface="Tahoma" panose="020B0604030504040204" pitchFamily="34" charset="0"/>
                          <a:cs typeface="Tahoma" panose="020B0604030504040204" pitchFamily="34" charset="0"/>
                        </a:rPr>
                        <a:t>23</a:t>
                      </a:r>
                      <a:r>
                        <a:rPr lang="bg-BG" sz="1600" b="1" dirty="0">
                          <a:solidFill>
                            <a:schemeClr val="tx1"/>
                          </a:solidFill>
                          <a:latin typeface="Tahoma" panose="020B0604030504040204" pitchFamily="34" charset="0"/>
                          <a:ea typeface="Tahoma" panose="020B0604030504040204" pitchFamily="34" charset="0"/>
                          <a:cs typeface="Tahoma" panose="020B0604030504040204" pitchFamily="34" charset="0"/>
                        </a:rPr>
                        <a:t>,</a:t>
                      </a:r>
                      <a:r>
                        <a:rPr lang="en-US" sz="1600" b="1" dirty="0">
                          <a:solidFill>
                            <a:schemeClr val="tx1"/>
                          </a:solidFill>
                          <a:latin typeface="Tahoma" panose="020B0604030504040204" pitchFamily="34" charset="0"/>
                          <a:ea typeface="Tahoma" panose="020B0604030504040204" pitchFamily="34" charset="0"/>
                          <a:cs typeface="Tahoma" panose="020B0604030504040204" pitchFamily="34" charset="0"/>
                        </a:rPr>
                        <a:t>05</a:t>
                      </a:r>
                      <a:r>
                        <a:rPr lang="bg-BG" sz="1600" b="1" dirty="0">
                          <a:solidFill>
                            <a:schemeClr val="tx1"/>
                          </a:solidFill>
                          <a:latin typeface="Tahoma" panose="020B0604030504040204" pitchFamily="34" charset="0"/>
                          <a:ea typeface="Tahoma" panose="020B0604030504040204" pitchFamily="34" charset="0"/>
                          <a:cs typeface="Tahoma" panose="020B0604030504040204" pitchFamily="34" charset="0"/>
                        </a:rPr>
                        <a:t>  евро/ха. </a:t>
                      </a:r>
                      <a:endParaRPr lang="en-BG" sz="1600" dirty="0">
                        <a:solidFill>
                          <a:schemeClr val="tx1"/>
                        </a:solidFill>
                      </a:endParaRPr>
                    </a:p>
                  </a:txBody>
                  <a:tcPr>
                    <a:solidFill>
                      <a:srgbClr val="7030A0">
                        <a:alpha val="50196"/>
                      </a:srgbClr>
                    </a:solidFill>
                  </a:tcPr>
                </a:tc>
                <a:extLst>
                  <a:ext uri="{0D108BD9-81ED-4DB2-BD59-A6C34878D82A}">
                    <a16:rowId xmlns:a16="http://schemas.microsoft.com/office/drawing/2014/main" val="2423788153"/>
                  </a:ext>
                </a:extLst>
              </a:tr>
              <a:tr h="581187">
                <a:tc>
                  <a:txBody>
                    <a:bodyPr/>
                    <a:lstStyle/>
                    <a:p>
                      <a:pPr algn="just"/>
                      <a:r>
                        <a:rPr lang="bg-BG" sz="1600" b="1" noProof="0" dirty="0">
                          <a:solidFill>
                            <a:schemeClr val="bg1"/>
                          </a:solidFill>
                          <a:latin typeface="Tahoma" panose="020B0604030504040204" pitchFamily="34" charset="0"/>
                          <a:ea typeface="Tahoma" panose="020B0604030504040204" pitchFamily="34" charset="0"/>
                          <a:cs typeface="Tahoma" panose="020B0604030504040204" pitchFamily="34" charset="0"/>
                        </a:rPr>
                        <a:t>Допълнително подпомагане на доходите за млади земеделски стопани</a:t>
                      </a:r>
                      <a:endParaRPr lang="bg-BG" sz="1600" noProof="0" dirty="0">
                        <a:solidFill>
                          <a:schemeClr val="bg1"/>
                        </a:solidFill>
                      </a:endParaRPr>
                    </a:p>
                  </a:txBody>
                  <a:tcPr>
                    <a:solidFill>
                      <a:srgbClr val="1EA092"/>
                    </a:solidFill>
                  </a:tcPr>
                </a:tc>
                <a:tc>
                  <a:txBody>
                    <a:bodyPr/>
                    <a:lstStyle/>
                    <a:p>
                      <a:r>
                        <a:rPr lang="ru-RU" sz="1600" b="1" dirty="0">
                          <a:solidFill>
                            <a:schemeClr val="tx1"/>
                          </a:solidFill>
                          <a:latin typeface="Tahoma" panose="020B0604030504040204" pitchFamily="34" charset="0"/>
                          <a:ea typeface="Tahoma" panose="020B0604030504040204" pitchFamily="34" charset="0"/>
                          <a:cs typeface="Tahoma" panose="020B0604030504040204" pitchFamily="34" charset="0"/>
                        </a:rPr>
                        <a:t>100,00 евро/ха</a:t>
                      </a:r>
                      <a:r>
                        <a:rPr lang="en-US" sz="1600" b="1" dirty="0">
                          <a:solidFill>
                            <a:schemeClr val="tx1"/>
                          </a:solidFill>
                          <a:latin typeface="Tahoma" panose="020B0604030504040204" pitchFamily="34" charset="0"/>
                          <a:ea typeface="Tahoma" panose="020B0604030504040204" pitchFamily="34" charset="0"/>
                          <a:cs typeface="Tahoma" panose="020B0604030504040204" pitchFamily="34" charset="0"/>
                        </a:rPr>
                        <a:t> </a:t>
                      </a:r>
                      <a:endParaRPr lang="en-BG" sz="1600" dirty="0">
                        <a:solidFill>
                          <a:schemeClr val="tx1"/>
                        </a:solidFill>
                      </a:endParaRPr>
                    </a:p>
                  </a:txBody>
                  <a:tcPr>
                    <a:solidFill>
                      <a:srgbClr val="7030A0">
                        <a:alpha val="50196"/>
                      </a:srgbClr>
                    </a:solidFill>
                  </a:tcPr>
                </a:tc>
                <a:extLst>
                  <a:ext uri="{0D108BD9-81ED-4DB2-BD59-A6C34878D82A}">
                    <a16:rowId xmlns:a16="http://schemas.microsoft.com/office/drawing/2014/main" val="112116557"/>
                  </a:ext>
                </a:extLst>
              </a:tr>
              <a:tr h="131531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600" b="1" kern="1200" dirty="0">
                          <a:solidFill>
                            <a:schemeClr val="bg1"/>
                          </a:solidFill>
                          <a:latin typeface="Tahoma" panose="020B0604030504040204" pitchFamily="34" charset="0"/>
                          <a:ea typeface="Tahoma" panose="020B0604030504040204" pitchFamily="34" charset="0"/>
                          <a:cs typeface="Tahoma" panose="020B0604030504040204" pitchFamily="34" charset="0"/>
                        </a:rPr>
                        <a:t>Еко схема за запазване и възстановяване на почвения потенциал – насърчаване на зелено торене и органично наторяване (Еко-ЗВПП)</a:t>
                      </a:r>
                    </a:p>
                  </a:txBody>
                  <a:tcPr>
                    <a:solidFill>
                      <a:srgbClr val="1EA09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600" b="1" dirty="0">
                          <a:solidFill>
                            <a:schemeClr val="tx1"/>
                          </a:solidFill>
                          <a:latin typeface="Tahoma" panose="020B0604030504040204" pitchFamily="34" charset="0"/>
                          <a:ea typeface="Tahoma" panose="020B0604030504040204" pitchFamily="34" charset="0"/>
                          <a:cs typeface="Tahoma" panose="020B0604030504040204" pitchFamily="34" charset="0"/>
                        </a:rPr>
                        <a:t>66,8</a:t>
                      </a:r>
                      <a:r>
                        <a:rPr lang="en-US" sz="1600" b="1" dirty="0">
                          <a:solidFill>
                            <a:schemeClr val="tx1"/>
                          </a:solidFill>
                          <a:latin typeface="Tahoma" panose="020B0604030504040204" pitchFamily="34" charset="0"/>
                          <a:ea typeface="Tahoma" panose="020B0604030504040204" pitchFamily="34" charset="0"/>
                          <a:cs typeface="Tahoma" panose="020B0604030504040204" pitchFamily="34" charset="0"/>
                        </a:rPr>
                        <a:t>3</a:t>
                      </a:r>
                      <a:r>
                        <a:rPr lang="ru-RU" sz="1600" b="1" dirty="0">
                          <a:solidFill>
                            <a:schemeClr val="tx1"/>
                          </a:solidFill>
                          <a:latin typeface="Tahoma" panose="020B0604030504040204" pitchFamily="34" charset="0"/>
                          <a:ea typeface="Tahoma" panose="020B0604030504040204" pitchFamily="34" charset="0"/>
                          <a:cs typeface="Tahoma" panose="020B0604030504040204" pitchFamily="34" charset="0"/>
                        </a:rPr>
                        <a:t> евро/ха.</a:t>
                      </a:r>
                    </a:p>
                    <a:p>
                      <a:endParaRPr lang="en-BG" sz="1600" dirty="0">
                        <a:solidFill>
                          <a:schemeClr val="tx1"/>
                        </a:solidFill>
                      </a:endParaRPr>
                    </a:p>
                  </a:txBody>
                  <a:tcPr>
                    <a:solidFill>
                      <a:srgbClr val="7030A0">
                        <a:alpha val="50196"/>
                      </a:srgbClr>
                    </a:solidFill>
                  </a:tcPr>
                </a:tc>
                <a:extLst>
                  <a:ext uri="{0D108BD9-81ED-4DB2-BD59-A6C34878D82A}">
                    <a16:rowId xmlns:a16="http://schemas.microsoft.com/office/drawing/2014/main" val="3148742797"/>
                  </a:ext>
                </a:extLst>
              </a:tr>
              <a:tr h="8258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600" b="1" kern="1200" dirty="0">
                          <a:solidFill>
                            <a:schemeClr val="bg1"/>
                          </a:solidFill>
                          <a:latin typeface="Tahoma" panose="020B0604030504040204" pitchFamily="34" charset="0"/>
                          <a:ea typeface="Tahoma" panose="020B0604030504040204" pitchFamily="34" charset="0"/>
                          <a:cs typeface="Tahoma" panose="020B0604030504040204" pitchFamily="34" charset="0"/>
                        </a:rPr>
                        <a:t>Еко схема за намаляване използването на пестициди (Еко-НИП)</a:t>
                      </a:r>
                    </a:p>
                    <a:p>
                      <a:pPr marL="0" marR="0" lvl="0" indent="0" algn="l" defTabSz="914400" rtl="0" eaLnBrk="1" fontAlgn="auto" latinLnBrk="0" hangingPunct="1">
                        <a:lnSpc>
                          <a:spcPct val="100000"/>
                        </a:lnSpc>
                        <a:spcBef>
                          <a:spcPts val="0"/>
                        </a:spcBef>
                        <a:spcAft>
                          <a:spcPts val="0"/>
                        </a:spcAft>
                        <a:buClrTx/>
                        <a:buSzTx/>
                        <a:buFontTx/>
                        <a:buNone/>
                        <a:tabLst/>
                        <a:defRPr/>
                      </a:pPr>
                      <a:endParaRPr lang="bg-BG" sz="1600" i="1" noProof="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solidFill>
                      <a:srgbClr val="1EA09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ru-RU" sz="16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solidFill>
                      <a:srgbClr val="7030A0">
                        <a:alpha val="50196"/>
                      </a:srgbClr>
                    </a:solidFill>
                  </a:tcPr>
                </a:tc>
                <a:extLst>
                  <a:ext uri="{0D108BD9-81ED-4DB2-BD59-A6C34878D82A}">
                    <a16:rowId xmlns:a16="http://schemas.microsoft.com/office/drawing/2014/main" val="2734450244"/>
                  </a:ext>
                </a:extLst>
              </a:tr>
              <a:tr h="5001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600" kern="1200" dirty="0">
                          <a:solidFill>
                            <a:schemeClr val="tx1"/>
                          </a:solidFill>
                          <a:latin typeface="Tahoma" panose="020B0604030504040204" pitchFamily="34" charset="0"/>
                          <a:ea typeface="Tahoma" panose="020B0604030504040204" pitchFamily="34" charset="0"/>
                          <a:cs typeface="Tahoma" panose="020B0604030504040204" pitchFamily="34" charset="0"/>
                        </a:rPr>
                        <a:t>Пестициди </a:t>
                      </a:r>
                      <a:r>
                        <a:rPr lang="bg-BG" sz="1600" kern="1200" dirty="0" err="1">
                          <a:solidFill>
                            <a:schemeClr val="tx1"/>
                          </a:solidFill>
                          <a:latin typeface="Tahoma" panose="020B0604030504040204" pitchFamily="34" charset="0"/>
                          <a:ea typeface="Tahoma" panose="020B0604030504040204" pitchFamily="34" charset="0"/>
                          <a:cs typeface="Tahoma" panose="020B0604030504040204" pitchFamily="34" charset="0"/>
                        </a:rPr>
                        <a:t>ограничение_</a:t>
                      </a:r>
                      <a:r>
                        <a:rPr lang="bg-BG" sz="16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обработваеми</a:t>
                      </a:r>
                      <a:r>
                        <a:rPr lang="bg-BG" sz="16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земи </a:t>
                      </a:r>
                    </a:p>
                  </a:txBody>
                  <a:tcPr>
                    <a:solidFill>
                      <a:srgbClr val="1EA09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600" b="1" kern="1200" dirty="0">
                          <a:solidFill>
                            <a:schemeClr val="tx1"/>
                          </a:solidFill>
                          <a:latin typeface="Tahoma" panose="020B0604030504040204" pitchFamily="34" charset="0"/>
                          <a:ea typeface="Tahoma" panose="020B0604030504040204" pitchFamily="34" charset="0"/>
                          <a:cs typeface="Tahoma" panose="020B0604030504040204" pitchFamily="34" charset="0"/>
                        </a:rPr>
                        <a:t>65,27 евро/ха.</a:t>
                      </a:r>
                    </a:p>
                  </a:txBody>
                  <a:tcPr>
                    <a:solidFill>
                      <a:srgbClr val="7030A0">
                        <a:alpha val="50196"/>
                      </a:srgbClr>
                    </a:solidFill>
                  </a:tcPr>
                </a:tc>
                <a:extLst>
                  <a:ext uri="{0D108BD9-81ED-4DB2-BD59-A6C34878D82A}">
                    <a16:rowId xmlns:a16="http://schemas.microsoft.com/office/drawing/2014/main" val="3512222826"/>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600" kern="1200" dirty="0">
                          <a:solidFill>
                            <a:schemeClr val="tx1"/>
                          </a:solidFill>
                          <a:latin typeface="Tahoma" panose="020B0604030504040204" pitchFamily="34" charset="0"/>
                          <a:ea typeface="Tahoma" panose="020B0604030504040204" pitchFamily="34" charset="0"/>
                          <a:cs typeface="Tahoma" panose="020B0604030504040204" pitchFamily="34" charset="0"/>
                        </a:rPr>
                        <a:t>Пестициди </a:t>
                      </a:r>
                      <a:r>
                        <a:rPr lang="bg-BG" sz="1600" kern="1200" dirty="0" err="1">
                          <a:solidFill>
                            <a:schemeClr val="tx1"/>
                          </a:solidFill>
                          <a:latin typeface="Tahoma" panose="020B0604030504040204" pitchFamily="34" charset="0"/>
                          <a:ea typeface="Tahoma" panose="020B0604030504040204" pitchFamily="34" charset="0"/>
                          <a:cs typeface="Tahoma" panose="020B0604030504040204" pitchFamily="34" charset="0"/>
                        </a:rPr>
                        <a:t>ограничения_</a:t>
                      </a:r>
                      <a:r>
                        <a:rPr lang="bg-BG" sz="16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трайни</a:t>
                      </a:r>
                      <a:r>
                        <a:rPr lang="bg-BG" sz="16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насаждения </a:t>
                      </a:r>
                    </a:p>
                  </a:txBody>
                  <a:tcPr>
                    <a:solidFill>
                      <a:srgbClr val="1EA09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600" b="1" kern="1200" dirty="0">
                          <a:solidFill>
                            <a:schemeClr val="tx1"/>
                          </a:solidFill>
                          <a:latin typeface="Tahoma" panose="020B0604030504040204" pitchFamily="34" charset="0"/>
                          <a:ea typeface="Tahoma" panose="020B0604030504040204" pitchFamily="34" charset="0"/>
                          <a:cs typeface="Tahoma" panose="020B0604030504040204" pitchFamily="34" charset="0"/>
                        </a:rPr>
                        <a:t>123,48 евро/ха.</a:t>
                      </a:r>
                    </a:p>
                  </a:txBody>
                  <a:tcPr>
                    <a:solidFill>
                      <a:srgbClr val="7030A0">
                        <a:alpha val="50196"/>
                      </a:srgbClr>
                    </a:solidFill>
                  </a:tcPr>
                </a:tc>
                <a:extLst>
                  <a:ext uri="{0D108BD9-81ED-4DB2-BD59-A6C34878D82A}">
                    <a16:rowId xmlns:a16="http://schemas.microsoft.com/office/drawing/2014/main" val="821347910"/>
                  </a:ext>
                </a:extLst>
              </a:tr>
              <a:tr h="841191">
                <a:tc>
                  <a:txBody>
                    <a:bodyPr/>
                    <a:lstStyle/>
                    <a:p>
                      <a:pPr algn="just"/>
                      <a:r>
                        <a:rPr lang="bg-BG" sz="1600" b="1" kern="1200" dirty="0">
                          <a:solidFill>
                            <a:schemeClr val="bg1"/>
                          </a:solidFill>
                          <a:latin typeface="Tahoma" panose="020B0604030504040204" pitchFamily="34" charset="0"/>
                          <a:ea typeface="Tahoma" panose="020B0604030504040204" pitchFamily="34" charset="0"/>
                          <a:cs typeface="Tahoma" panose="020B0604030504040204" pitchFamily="34" charset="0"/>
                        </a:rPr>
                        <a:t>Еко схема за разнообразяване на отглежданите култури (Еко-РОК)</a:t>
                      </a:r>
                      <a:endParaRPr lang="bg-BG" sz="1600" b="1" kern="1200" noProof="0" dirty="0">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a:solidFill>
                      <a:srgbClr val="1EA092"/>
                    </a:solidFill>
                  </a:tcPr>
                </a:tc>
                <a:tc>
                  <a:txBody>
                    <a:bodyPr/>
                    <a:lstStyle/>
                    <a:p>
                      <a:pPr marL="285750" indent="-285750" algn="just">
                        <a:spcBef>
                          <a:spcPts val="0"/>
                        </a:spcBef>
                        <a:buFont typeface="Arial" panose="020B0604020202020204" pitchFamily="34" charset="0"/>
                        <a:buChar char="•"/>
                      </a:pPr>
                      <a:r>
                        <a:rPr lang="ru-RU" sz="1600" i="0" dirty="0">
                          <a:solidFill>
                            <a:schemeClr val="tx1"/>
                          </a:solidFill>
                          <a:latin typeface="Tahoma" panose="020B0604030504040204" pitchFamily="34" charset="0"/>
                          <a:ea typeface="Tahoma" panose="020B0604030504040204" pitchFamily="34" charset="0"/>
                          <a:cs typeface="Tahoma" panose="020B0604030504040204" pitchFamily="34" charset="0"/>
                        </a:rPr>
                        <a:t>до 10 ха  - </a:t>
                      </a:r>
                      <a:r>
                        <a:rPr lang="ru-RU" sz="1600" b="1" i="0" dirty="0">
                          <a:solidFill>
                            <a:schemeClr val="tx1"/>
                          </a:solidFill>
                          <a:latin typeface="Tahoma" panose="020B0604030504040204" pitchFamily="34" charset="0"/>
                          <a:ea typeface="Tahoma" panose="020B0604030504040204" pitchFamily="34" charset="0"/>
                          <a:cs typeface="Tahoma" panose="020B0604030504040204" pitchFamily="34" charset="0"/>
                        </a:rPr>
                        <a:t>48 евро/ха</a:t>
                      </a:r>
                    </a:p>
                    <a:p>
                      <a:pPr marL="285750" indent="-285750" algn="just">
                        <a:spcBef>
                          <a:spcPts val="0"/>
                        </a:spcBef>
                        <a:buFont typeface="Arial" panose="020B0604020202020204" pitchFamily="34" charset="0"/>
                        <a:buChar char="•"/>
                      </a:pPr>
                      <a:r>
                        <a:rPr lang="ru-RU" sz="1600" b="0" i="0" dirty="0">
                          <a:solidFill>
                            <a:schemeClr val="tx1"/>
                          </a:solidFill>
                          <a:latin typeface="Tahoma" panose="020B0604030504040204" pitchFamily="34" charset="0"/>
                          <a:ea typeface="Tahoma" panose="020B0604030504040204" pitchFamily="34" charset="0"/>
                          <a:cs typeface="Tahoma" panose="020B0604030504040204" pitchFamily="34" charset="0"/>
                        </a:rPr>
                        <a:t>о</a:t>
                      </a:r>
                      <a:r>
                        <a:rPr lang="ru-RU" sz="1600" i="0" dirty="0">
                          <a:solidFill>
                            <a:schemeClr val="tx1"/>
                          </a:solidFill>
                          <a:latin typeface="Tahoma" panose="020B0604030504040204" pitchFamily="34" charset="0"/>
                          <a:ea typeface="Tahoma" panose="020B0604030504040204" pitchFamily="34" charset="0"/>
                          <a:cs typeface="Tahoma" panose="020B0604030504040204" pitchFamily="34" charset="0"/>
                        </a:rPr>
                        <a:t>т 10-30 ха  - </a:t>
                      </a:r>
                      <a:r>
                        <a:rPr lang="ru-RU" sz="1600" b="1" i="0" dirty="0">
                          <a:solidFill>
                            <a:schemeClr val="tx1"/>
                          </a:solidFill>
                          <a:latin typeface="Tahoma" panose="020B0604030504040204" pitchFamily="34" charset="0"/>
                          <a:ea typeface="Tahoma" panose="020B0604030504040204" pitchFamily="34" charset="0"/>
                          <a:cs typeface="Tahoma" panose="020B0604030504040204" pitchFamily="34" charset="0"/>
                        </a:rPr>
                        <a:t>37 евро/ха</a:t>
                      </a:r>
                    </a:p>
                    <a:p>
                      <a:pPr marL="285750" indent="-285750" algn="just">
                        <a:spcBef>
                          <a:spcPts val="0"/>
                        </a:spcBef>
                        <a:buFont typeface="Arial" panose="020B0604020202020204" pitchFamily="34" charset="0"/>
                        <a:buChar char="•"/>
                      </a:pPr>
                      <a:r>
                        <a:rPr lang="ru-RU" sz="1600" i="0" dirty="0">
                          <a:solidFill>
                            <a:schemeClr val="tx1"/>
                          </a:solidFill>
                          <a:latin typeface="Tahoma" panose="020B0604030504040204" pitchFamily="34" charset="0"/>
                          <a:ea typeface="Tahoma" panose="020B0604030504040204" pitchFamily="34" charset="0"/>
                          <a:cs typeface="Tahoma" panose="020B0604030504040204" pitchFamily="34" charset="0"/>
                        </a:rPr>
                        <a:t>над 30 ха - </a:t>
                      </a:r>
                      <a:r>
                        <a:rPr lang="ru-RU" sz="1600" b="1" i="0" dirty="0">
                          <a:solidFill>
                            <a:schemeClr val="tx1"/>
                          </a:solidFill>
                          <a:latin typeface="Tahoma" panose="020B0604030504040204" pitchFamily="34" charset="0"/>
                          <a:ea typeface="Tahoma" panose="020B0604030504040204" pitchFamily="34" charset="0"/>
                          <a:cs typeface="Tahoma" panose="020B0604030504040204" pitchFamily="34" charset="0"/>
                        </a:rPr>
                        <a:t>20 евро/ха</a:t>
                      </a:r>
                    </a:p>
                  </a:txBody>
                  <a:tcPr>
                    <a:solidFill>
                      <a:srgbClr val="7030A0">
                        <a:alpha val="50196"/>
                      </a:srgbClr>
                    </a:solidFill>
                  </a:tcPr>
                </a:tc>
                <a:extLst>
                  <a:ext uri="{0D108BD9-81ED-4DB2-BD59-A6C34878D82A}">
                    <a16:rowId xmlns:a16="http://schemas.microsoft.com/office/drawing/2014/main" val="2461069535"/>
                  </a:ext>
                </a:extLst>
              </a:tr>
            </a:tbl>
          </a:graphicData>
        </a:graphic>
      </p:graphicFrame>
    </p:spTree>
    <p:extLst>
      <p:ext uri="{BB962C8B-B14F-4D97-AF65-F5344CB8AC3E}">
        <p14:creationId xmlns:p14="http://schemas.microsoft.com/office/powerpoint/2010/main" val="1316402232"/>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138545" y="1542586"/>
            <a:ext cx="8686800" cy="553998"/>
          </a:xfrm>
          <a:prstGeom prst="rect">
            <a:avLst/>
          </a:prstGeom>
          <a:noFill/>
          <a:ln w="9525">
            <a:noFill/>
            <a:miter lim="800000"/>
            <a:headEnd/>
            <a:tailEnd/>
          </a:ln>
        </p:spPr>
        <p:txBody>
          <a:bodyPr wrap="square">
            <a:spAutoFit/>
          </a:bodyPr>
          <a:lstStyle/>
          <a:p>
            <a:pPr>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pPr>
            <a:endParaRPr lang="en-US" altLang="en-US" sz="1400" b="1" dirty="0">
              <a:solidFill>
                <a:srgbClr val="7030A0"/>
              </a:solidFill>
            </a:endParaRPr>
          </a:p>
        </p:txBody>
      </p:sp>
      <p:sp>
        <p:nvSpPr>
          <p:cNvPr id="26626" name="Правоъгълник 3"/>
          <p:cNvSpPr>
            <a:spLocks noChangeArrowheads="1"/>
          </p:cNvSpPr>
          <p:nvPr/>
        </p:nvSpPr>
        <p:spPr bwMode="auto">
          <a:xfrm>
            <a:off x="519545" y="208970"/>
            <a:ext cx="8305800" cy="400110"/>
          </a:xfrm>
          <a:prstGeom prst="rect">
            <a:avLst/>
          </a:prstGeom>
          <a:noFill/>
          <a:ln w="9525">
            <a:noFill/>
            <a:miter lim="800000"/>
            <a:headEnd/>
            <a:tailEnd/>
          </a:ln>
        </p:spPr>
        <p:txBody>
          <a:bodyPr wrap="square">
            <a:spAutoFit/>
          </a:bodyPr>
          <a:lstStyle/>
          <a:p>
            <a:pPr algn="ctr"/>
            <a:r>
              <a:rPr lang="ru-RU" sz="2000" b="1" dirty="0">
                <a:solidFill>
                  <a:srgbClr val="1EA092"/>
                </a:solidFill>
                <a:latin typeface="Tahoma" pitchFamily="34" charset="0"/>
                <a:ea typeface="Tahoma" panose="020B0604030504040204" pitchFamily="34" charset="0"/>
                <a:cs typeface="Tahoma" panose="020B0604030504040204" pitchFamily="34" charset="0"/>
              </a:rPr>
              <a:t>Интервенции ДИРЕКТНИ ПЛАЩАНИЯ – </a:t>
            </a:r>
            <a:r>
              <a:rPr lang="bg-BG" sz="2000" b="1" dirty="0">
                <a:solidFill>
                  <a:srgbClr val="1EA092"/>
                </a:solidFill>
                <a:latin typeface="Tahoma" pitchFamily="34" charset="0"/>
                <a:ea typeface="Tahoma" panose="020B0604030504040204" pitchFamily="34" charset="0"/>
                <a:cs typeface="Tahoma" panose="020B0604030504040204" pitchFamily="34" charset="0"/>
              </a:rPr>
              <a:t>планирана</a:t>
            </a:r>
            <a:r>
              <a:rPr lang="ru-RU" sz="2000" b="1" dirty="0">
                <a:solidFill>
                  <a:srgbClr val="1EA092"/>
                </a:solidFill>
                <a:latin typeface="Tahoma" pitchFamily="34" charset="0"/>
                <a:ea typeface="Tahoma" panose="020B0604030504040204" pitchFamily="34" charset="0"/>
                <a:cs typeface="Tahoma" panose="020B0604030504040204" pitchFamily="34" charset="0"/>
              </a:rPr>
              <a:t> ставка</a:t>
            </a:r>
            <a:endParaRPr lang="bg-BG" sz="2000" b="1" dirty="0">
              <a:solidFill>
                <a:srgbClr val="2D3B8C"/>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 name="Table 2">
            <a:extLst>
              <a:ext uri="{FF2B5EF4-FFF2-40B4-BE49-F238E27FC236}">
                <a16:creationId xmlns:a16="http://schemas.microsoft.com/office/drawing/2014/main" id="{EDE4B8AF-672C-6893-40E6-D4FA256F043A}"/>
              </a:ext>
            </a:extLst>
          </p:cNvPr>
          <p:cNvGraphicFramePr>
            <a:graphicFrameLocks noGrp="1"/>
          </p:cNvGraphicFramePr>
          <p:nvPr>
            <p:extLst>
              <p:ext uri="{D42A27DB-BD31-4B8C-83A1-F6EECF244321}">
                <p14:modId xmlns:p14="http://schemas.microsoft.com/office/powerpoint/2010/main" val="3365940224"/>
              </p:ext>
            </p:extLst>
          </p:nvPr>
        </p:nvGraphicFramePr>
        <p:xfrm>
          <a:off x="214745" y="838200"/>
          <a:ext cx="8915400" cy="7010400"/>
        </p:xfrm>
        <a:graphic>
          <a:graphicData uri="http://schemas.openxmlformats.org/drawingml/2006/table">
            <a:tbl>
              <a:tblPr firstRow="1" bandRow="1">
                <a:tableStyleId>{5C22544A-7EE6-4342-B048-85BDC9FD1C3A}</a:tableStyleId>
              </a:tblPr>
              <a:tblGrid>
                <a:gridCol w="4457700">
                  <a:extLst>
                    <a:ext uri="{9D8B030D-6E8A-4147-A177-3AD203B41FA5}">
                      <a16:colId xmlns:a16="http://schemas.microsoft.com/office/drawing/2014/main" val="2839924870"/>
                    </a:ext>
                  </a:extLst>
                </a:gridCol>
                <a:gridCol w="4457700">
                  <a:extLst>
                    <a:ext uri="{9D8B030D-6E8A-4147-A177-3AD203B41FA5}">
                      <a16:colId xmlns:a16="http://schemas.microsoft.com/office/drawing/2014/main" val="3684820184"/>
                    </a:ext>
                  </a:extLst>
                </a:gridCol>
              </a:tblGrid>
              <a:tr h="721964">
                <a:tc>
                  <a:txBody>
                    <a:bodyPr/>
                    <a:lstStyle/>
                    <a:p>
                      <a:pPr algn="just"/>
                      <a:r>
                        <a:rPr lang="ru-RU" sz="1600" b="1" kern="1200" dirty="0" err="1">
                          <a:solidFill>
                            <a:schemeClr val="bg1"/>
                          </a:solidFill>
                          <a:latin typeface="Tahoma" panose="020B0604030504040204" pitchFamily="34" charset="0"/>
                          <a:ea typeface="Tahoma" panose="020B0604030504040204" pitchFamily="34" charset="0"/>
                          <a:cs typeface="Tahoma" panose="020B0604030504040204" pitchFamily="34" charset="0"/>
                        </a:rPr>
                        <a:t>Еко</a:t>
                      </a:r>
                      <a:r>
                        <a:rPr lang="ru-RU" sz="1600" b="1" kern="1200" dirty="0">
                          <a:solidFill>
                            <a:schemeClr val="bg1"/>
                          </a:solidFill>
                          <a:latin typeface="Tahoma" panose="020B0604030504040204" pitchFamily="34" charset="0"/>
                          <a:ea typeface="Tahoma" panose="020B0604030504040204" pitchFamily="34" charset="0"/>
                          <a:cs typeface="Tahoma" panose="020B0604030504040204" pitchFamily="34" charset="0"/>
                        </a:rPr>
                        <a:t> схема за </a:t>
                      </a:r>
                      <a:r>
                        <a:rPr lang="ru-RU" sz="1600" b="1" kern="1200" dirty="0" err="1">
                          <a:solidFill>
                            <a:schemeClr val="bg1"/>
                          </a:solidFill>
                          <a:latin typeface="Tahoma" panose="020B0604030504040204" pitchFamily="34" charset="0"/>
                          <a:ea typeface="Tahoma" panose="020B0604030504040204" pitchFamily="34" charset="0"/>
                          <a:cs typeface="Tahoma" panose="020B0604030504040204" pitchFamily="34" charset="0"/>
                        </a:rPr>
                        <a:t>екологично</a:t>
                      </a:r>
                      <a:r>
                        <a:rPr lang="ru-RU" sz="1600" b="1" kern="12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ru-RU" sz="1600" b="1" kern="1200" dirty="0" err="1">
                          <a:solidFill>
                            <a:schemeClr val="bg1"/>
                          </a:solidFill>
                          <a:latin typeface="Tahoma" panose="020B0604030504040204" pitchFamily="34" charset="0"/>
                          <a:ea typeface="Tahoma" panose="020B0604030504040204" pitchFamily="34" charset="0"/>
                          <a:cs typeface="Tahoma" panose="020B0604030504040204" pitchFamily="34" charset="0"/>
                        </a:rPr>
                        <a:t>поддържане</a:t>
                      </a:r>
                      <a:r>
                        <a:rPr lang="ru-RU" sz="1600" b="1" kern="1200" dirty="0">
                          <a:solidFill>
                            <a:schemeClr val="bg1"/>
                          </a:solidFill>
                          <a:latin typeface="Tahoma" panose="020B0604030504040204" pitchFamily="34" charset="0"/>
                          <a:ea typeface="Tahoma" panose="020B0604030504040204" pitchFamily="34" charset="0"/>
                          <a:cs typeface="Tahoma" panose="020B0604030504040204" pitchFamily="34" charset="0"/>
                        </a:rPr>
                        <a:t> на </a:t>
                      </a:r>
                      <a:r>
                        <a:rPr lang="ru-RU" sz="1600" b="1" kern="1200" dirty="0" err="1">
                          <a:solidFill>
                            <a:schemeClr val="bg1"/>
                          </a:solidFill>
                          <a:latin typeface="Tahoma" panose="020B0604030504040204" pitchFamily="34" charset="0"/>
                          <a:ea typeface="Tahoma" panose="020B0604030504040204" pitchFamily="34" charset="0"/>
                          <a:cs typeface="Tahoma" panose="020B0604030504040204" pitchFamily="34" charset="0"/>
                        </a:rPr>
                        <a:t>трайните</a:t>
                      </a:r>
                      <a:r>
                        <a:rPr lang="ru-RU" sz="1600" b="1" kern="1200" dirty="0">
                          <a:solidFill>
                            <a:schemeClr val="bg1"/>
                          </a:solidFill>
                          <a:latin typeface="Tahoma" panose="020B0604030504040204" pitchFamily="34" charset="0"/>
                          <a:ea typeface="Tahoma" panose="020B0604030504040204" pitchFamily="34" charset="0"/>
                          <a:cs typeface="Tahoma" panose="020B0604030504040204" pitchFamily="34" charset="0"/>
                        </a:rPr>
                        <a:t> насаждения</a:t>
                      </a:r>
                      <a:endParaRPr lang="bg-BG" sz="1600" b="1" kern="1200" dirty="0">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a:solidFill>
                      <a:srgbClr val="1EA092"/>
                    </a:solidFill>
                  </a:tcPr>
                </a:tc>
                <a:tc>
                  <a:txBody>
                    <a:bodyPr/>
                    <a:lstStyle/>
                    <a:p>
                      <a:pPr marL="0" indent="0" algn="just">
                        <a:spcBef>
                          <a:spcPts val="0"/>
                        </a:spcBef>
                        <a:buFont typeface="Arial" panose="020B0604020202020204" pitchFamily="34" charset="0"/>
                        <a:buNone/>
                      </a:pPr>
                      <a:endParaRPr lang="ru-RU" sz="1600" b="1" i="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solidFill>
                      <a:srgbClr val="7030A0">
                        <a:alpha val="50196"/>
                      </a:srgbClr>
                    </a:solidFill>
                  </a:tcPr>
                </a:tc>
                <a:extLst>
                  <a:ext uri="{0D108BD9-81ED-4DB2-BD59-A6C34878D82A}">
                    <a16:rowId xmlns:a16="http://schemas.microsoft.com/office/drawing/2014/main" val="112116557"/>
                  </a:ext>
                </a:extLst>
              </a:tr>
              <a:tr h="512476">
                <a:tc>
                  <a:txBody>
                    <a:bodyPr/>
                    <a:lstStyle/>
                    <a:p>
                      <a:r>
                        <a:rPr lang="bg-BG" sz="1600" kern="1200" dirty="0">
                          <a:solidFill>
                            <a:schemeClr val="tx1"/>
                          </a:solidFill>
                          <a:latin typeface="Tahoma" panose="020B0604030504040204" pitchFamily="34" charset="0"/>
                          <a:ea typeface="Tahoma" panose="020B0604030504040204" pitchFamily="34" charset="0"/>
                          <a:cs typeface="Tahoma" panose="020B0604030504040204" pitchFamily="34" charset="0"/>
                        </a:rPr>
                        <a:t>Екологични </a:t>
                      </a:r>
                      <a:r>
                        <a:rPr lang="bg-BG" sz="1600" kern="1200" dirty="0" err="1">
                          <a:solidFill>
                            <a:schemeClr val="tx1"/>
                          </a:solidFill>
                          <a:latin typeface="Tahoma" panose="020B0604030504040204" pitchFamily="34" charset="0"/>
                          <a:ea typeface="Tahoma" panose="020B0604030504040204" pitchFamily="34" charset="0"/>
                          <a:cs typeface="Tahoma" panose="020B0604030504040204" pitchFamily="34" charset="0"/>
                        </a:rPr>
                        <a:t>трайни</a:t>
                      </a:r>
                      <a:r>
                        <a:rPr lang="bg-BG" sz="1600"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bg-BG" sz="1600" kern="1200" dirty="0" err="1">
                          <a:solidFill>
                            <a:schemeClr val="tx1"/>
                          </a:solidFill>
                          <a:latin typeface="Tahoma" panose="020B0604030504040204" pitchFamily="34" charset="0"/>
                          <a:ea typeface="Tahoma" panose="020B0604030504040204" pitchFamily="34" charset="0"/>
                          <a:cs typeface="Tahoma" panose="020B0604030504040204" pitchFamily="34" charset="0"/>
                        </a:rPr>
                        <a:t>насаждения_Междуредия</a:t>
                      </a:r>
                      <a:r>
                        <a:rPr lang="bg-BG" sz="1600"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p>
                  </a:txBody>
                  <a:tcPr>
                    <a:solidFill>
                      <a:srgbClr val="1EA092"/>
                    </a:solidFill>
                  </a:tcPr>
                </a:tc>
                <a:tc>
                  <a:txBody>
                    <a:bodyPr/>
                    <a:lstStyle/>
                    <a:p>
                      <a:pPr marL="0" indent="0" algn="just">
                        <a:spcBef>
                          <a:spcPts val="0"/>
                        </a:spcBef>
                        <a:buFont typeface="Arial" panose="020B0604020202020204" pitchFamily="34" charset="0"/>
                        <a:buNone/>
                      </a:pPr>
                      <a:r>
                        <a:rPr lang="ru-RU" sz="1600" b="1" i="0" dirty="0">
                          <a:solidFill>
                            <a:schemeClr val="tx1"/>
                          </a:solidFill>
                          <a:latin typeface="Tahoma" panose="020B0604030504040204" pitchFamily="34" charset="0"/>
                          <a:ea typeface="Tahoma" panose="020B0604030504040204" pitchFamily="34" charset="0"/>
                          <a:cs typeface="Tahoma" panose="020B0604030504040204" pitchFamily="34" charset="0"/>
                        </a:rPr>
                        <a:t>114,53 </a:t>
                      </a:r>
                      <a:r>
                        <a:rPr lang="bg-BG" sz="1600" b="1" i="0" dirty="0">
                          <a:solidFill>
                            <a:schemeClr val="tx1"/>
                          </a:solidFill>
                          <a:latin typeface="Tahoma" panose="020B0604030504040204" pitchFamily="34" charset="0"/>
                          <a:ea typeface="Tahoma" panose="020B0604030504040204" pitchFamily="34" charset="0"/>
                          <a:cs typeface="Tahoma" panose="020B0604030504040204" pitchFamily="34" charset="0"/>
                        </a:rPr>
                        <a:t>евро/ха</a:t>
                      </a:r>
                      <a:endParaRPr lang="ru-RU" sz="1600" b="1" i="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solidFill>
                      <a:srgbClr val="7030A0">
                        <a:alpha val="50196"/>
                      </a:srgbClr>
                    </a:solidFill>
                  </a:tcPr>
                </a:tc>
                <a:extLst>
                  <a:ext uri="{0D108BD9-81ED-4DB2-BD59-A6C34878D82A}">
                    <a16:rowId xmlns:a16="http://schemas.microsoft.com/office/drawing/2014/main" val="2779690556"/>
                  </a:ext>
                </a:extLst>
              </a:tr>
              <a:tr h="5124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600" kern="1200" dirty="0">
                          <a:solidFill>
                            <a:schemeClr val="tx1"/>
                          </a:solidFill>
                          <a:latin typeface="Tahoma" panose="020B0604030504040204" pitchFamily="34" charset="0"/>
                          <a:ea typeface="Tahoma" panose="020B0604030504040204" pitchFamily="34" charset="0"/>
                          <a:cs typeface="Tahoma" panose="020B0604030504040204" pitchFamily="34" charset="0"/>
                        </a:rPr>
                        <a:t>Екологични </a:t>
                      </a:r>
                      <a:r>
                        <a:rPr lang="bg-BG" sz="1600" kern="1200" dirty="0" err="1">
                          <a:solidFill>
                            <a:schemeClr val="tx1"/>
                          </a:solidFill>
                          <a:latin typeface="Tahoma" panose="020B0604030504040204" pitchFamily="34" charset="0"/>
                          <a:ea typeface="Tahoma" panose="020B0604030504040204" pitchFamily="34" charset="0"/>
                          <a:cs typeface="Tahoma" panose="020B0604030504040204" pitchFamily="34" charset="0"/>
                        </a:rPr>
                        <a:t>трайни</a:t>
                      </a:r>
                      <a:r>
                        <a:rPr lang="bg-BG" sz="1600"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bg-BG" sz="1600" kern="1200" dirty="0" err="1">
                          <a:solidFill>
                            <a:schemeClr val="tx1"/>
                          </a:solidFill>
                          <a:latin typeface="Tahoma" panose="020B0604030504040204" pitchFamily="34" charset="0"/>
                          <a:ea typeface="Tahoma" panose="020B0604030504040204" pitchFamily="34" charset="0"/>
                          <a:cs typeface="Tahoma" panose="020B0604030504040204" pitchFamily="34" charset="0"/>
                        </a:rPr>
                        <a:t>насаждения_Ивици</a:t>
                      </a:r>
                      <a:r>
                        <a:rPr lang="bg-BG" sz="1600" kern="1200" dirty="0">
                          <a:solidFill>
                            <a:schemeClr val="tx1"/>
                          </a:solidFill>
                          <a:latin typeface="Tahoma" panose="020B0604030504040204" pitchFamily="34" charset="0"/>
                          <a:ea typeface="Tahoma" panose="020B0604030504040204" pitchFamily="34" charset="0"/>
                          <a:cs typeface="Tahoma" panose="020B0604030504040204" pitchFamily="34" charset="0"/>
                        </a:rPr>
                        <a:t> по краищата </a:t>
                      </a:r>
                    </a:p>
                  </a:txBody>
                  <a:tcPr>
                    <a:solidFill>
                      <a:srgbClr val="1EA092"/>
                    </a:solidFill>
                  </a:tcPr>
                </a:tc>
                <a:tc>
                  <a:txBody>
                    <a:bodyPr/>
                    <a:lstStyle/>
                    <a:p>
                      <a:pPr marL="0" indent="0" algn="just">
                        <a:spcBef>
                          <a:spcPts val="0"/>
                        </a:spcBef>
                        <a:buFont typeface="Arial" panose="020B0604020202020204" pitchFamily="34" charset="0"/>
                        <a:buNone/>
                      </a:pPr>
                      <a:r>
                        <a:rPr lang="ru-RU" sz="1600" b="1" i="0" dirty="0">
                          <a:solidFill>
                            <a:schemeClr val="tx1"/>
                          </a:solidFill>
                          <a:latin typeface="Tahoma" panose="020B0604030504040204" pitchFamily="34" charset="0"/>
                          <a:ea typeface="Tahoma" panose="020B0604030504040204" pitchFamily="34" charset="0"/>
                          <a:cs typeface="Tahoma" panose="020B0604030504040204" pitchFamily="34" charset="0"/>
                        </a:rPr>
                        <a:t>61,20 евро/ха</a:t>
                      </a:r>
                    </a:p>
                  </a:txBody>
                  <a:tcPr>
                    <a:solidFill>
                      <a:srgbClr val="7030A0">
                        <a:alpha val="50196"/>
                      </a:srgbClr>
                    </a:solidFill>
                  </a:tcPr>
                </a:tc>
                <a:extLst>
                  <a:ext uri="{0D108BD9-81ED-4DB2-BD59-A6C34878D82A}">
                    <a16:rowId xmlns:a16="http://schemas.microsoft.com/office/drawing/2014/main" val="2916775603"/>
                  </a:ext>
                </a:extLst>
              </a:tr>
              <a:tr h="115981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600" b="1" noProof="0" dirty="0">
                          <a:solidFill>
                            <a:schemeClr val="bg1"/>
                          </a:solidFill>
                          <a:latin typeface="Tahoma" panose="020B0604030504040204" pitchFamily="34" charset="0"/>
                          <a:ea typeface="Tahoma" panose="020B0604030504040204" pitchFamily="34" charset="0"/>
                          <a:cs typeface="Tahoma" panose="020B0604030504040204" pitchFamily="34" charset="0"/>
                        </a:rPr>
                        <a:t>Еко схема за поддържане и подобряване на биологичното разнообразие и екологичната инфраструктура (Еко-БРЕИ):</a:t>
                      </a:r>
                    </a:p>
                  </a:txBody>
                  <a:tcPr>
                    <a:solidFill>
                      <a:srgbClr val="1EA092"/>
                    </a:solidFill>
                  </a:tcPr>
                </a:tc>
                <a:tc>
                  <a:txBody>
                    <a:bodyPr/>
                    <a:lstStyle/>
                    <a:p>
                      <a:endParaRPr lang="en-BG" sz="1600" dirty="0">
                        <a:solidFill>
                          <a:schemeClr val="tx1"/>
                        </a:solidFill>
                      </a:endParaRPr>
                    </a:p>
                  </a:txBody>
                  <a:tcPr>
                    <a:solidFill>
                      <a:srgbClr val="7030A0">
                        <a:alpha val="50196"/>
                      </a:srgbClr>
                    </a:solidFill>
                  </a:tcPr>
                </a:tc>
                <a:extLst>
                  <a:ext uri="{0D108BD9-81ED-4DB2-BD59-A6C34878D82A}">
                    <a16:rowId xmlns:a16="http://schemas.microsoft.com/office/drawing/2014/main" val="3148742797"/>
                  </a:ext>
                </a:extLst>
              </a:tr>
              <a:tr h="115981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600" i="1" noProof="0" dirty="0">
                          <a:solidFill>
                            <a:schemeClr val="bg1"/>
                          </a:solidFill>
                          <a:latin typeface="Tahoma" panose="020B0604030504040204" pitchFamily="34" charset="0"/>
                          <a:ea typeface="Tahoma" panose="020B0604030504040204" pitchFamily="34" charset="0"/>
                          <a:cs typeface="Tahoma" panose="020B0604030504040204" pitchFamily="34" charset="0"/>
                        </a:rPr>
                        <a:t>Еко-02_01 _</a:t>
                      </a:r>
                      <a:r>
                        <a:rPr lang="bg-BG" sz="1600" noProof="0" dirty="0">
                          <a:solidFill>
                            <a:schemeClr val="bg1"/>
                          </a:solidFill>
                          <a:latin typeface="Tahoma" panose="020B0604030504040204" pitchFamily="34" charset="0"/>
                          <a:ea typeface="Tahoma" panose="020B0604030504040204" pitchFamily="34" charset="0"/>
                          <a:cs typeface="Tahoma" panose="020B0604030504040204" pitchFamily="34" charset="0"/>
                        </a:rPr>
                        <a:t>Екологична </a:t>
                      </a:r>
                      <a:r>
                        <a:rPr lang="bg-BG" sz="1600" noProof="0" dirty="0" err="1">
                          <a:solidFill>
                            <a:schemeClr val="bg1"/>
                          </a:solidFill>
                          <a:latin typeface="Tahoma" panose="020B0604030504040204" pitchFamily="34" charset="0"/>
                          <a:ea typeface="Tahoma" panose="020B0604030504040204" pitchFamily="34" charset="0"/>
                          <a:cs typeface="Tahoma" panose="020B0604030504040204" pitchFamily="34" charset="0"/>
                        </a:rPr>
                        <a:t>инфраструктура_</a:t>
                      </a:r>
                      <a:r>
                        <a:rPr lang="bg-BG" sz="1600" b="1" noProof="0" dirty="0" err="1">
                          <a:solidFill>
                            <a:schemeClr val="bg1"/>
                          </a:solidFill>
                          <a:latin typeface="Tahoma" panose="020B0604030504040204" pitchFamily="34" charset="0"/>
                          <a:ea typeface="Tahoma" panose="020B0604030504040204" pitchFamily="34" charset="0"/>
                          <a:cs typeface="Tahoma" panose="020B0604030504040204" pitchFamily="34" charset="0"/>
                        </a:rPr>
                        <a:t>обработваеми</a:t>
                      </a:r>
                      <a:r>
                        <a:rPr lang="bg-BG" sz="1600" b="1" noProof="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bg-BG" sz="1600" b="1" noProof="0" dirty="0" err="1">
                          <a:solidFill>
                            <a:schemeClr val="bg1"/>
                          </a:solidFill>
                          <a:latin typeface="Tahoma" panose="020B0604030504040204" pitchFamily="34" charset="0"/>
                          <a:ea typeface="Tahoma" panose="020B0604030504040204" pitchFamily="34" charset="0"/>
                          <a:cs typeface="Tahoma" panose="020B0604030504040204" pitchFamily="34" charset="0"/>
                        </a:rPr>
                        <a:t>земи</a:t>
                      </a:r>
                      <a:r>
                        <a:rPr lang="bg-BG" sz="1600" noProof="0" dirty="0" err="1">
                          <a:solidFill>
                            <a:schemeClr val="bg1"/>
                          </a:solidFill>
                          <a:latin typeface="Tahoma" panose="020B0604030504040204" pitchFamily="34" charset="0"/>
                          <a:ea typeface="Tahoma" panose="020B0604030504040204" pitchFamily="34" charset="0"/>
                          <a:cs typeface="Tahoma" panose="020B0604030504040204" pitchFamily="34" charset="0"/>
                        </a:rPr>
                        <a:t>_площи</a:t>
                      </a:r>
                      <a:r>
                        <a:rPr lang="bg-BG" sz="1600" noProof="0" dirty="0">
                          <a:solidFill>
                            <a:schemeClr val="bg1"/>
                          </a:solidFill>
                          <a:latin typeface="Tahoma" panose="020B0604030504040204" pitchFamily="34" charset="0"/>
                          <a:ea typeface="Tahoma" panose="020B0604030504040204" pitchFamily="34" charset="0"/>
                          <a:cs typeface="Tahoma" panose="020B0604030504040204" pitchFamily="34" charset="0"/>
                        </a:rPr>
                        <a:t> и дейности над ДЗЕС 8 </a:t>
                      </a:r>
                      <a:r>
                        <a:rPr lang="bg-BG" sz="1600" i="1" noProof="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bg-BG" sz="1600" noProof="0" dirty="0">
                          <a:solidFill>
                            <a:schemeClr val="tx1"/>
                          </a:solidFill>
                          <a:latin typeface="Tahoma" panose="020B0604030504040204" pitchFamily="34" charset="0"/>
                          <a:ea typeface="Tahoma" panose="020B0604030504040204" pitchFamily="34" charset="0"/>
                          <a:cs typeface="Tahoma" panose="020B0604030504040204" pitchFamily="34" charset="0"/>
                        </a:rPr>
                        <a:t>Плащането е за </a:t>
                      </a:r>
                      <a:r>
                        <a:rPr lang="bg-BG" sz="1600" noProof="0" dirty="0" err="1">
                          <a:solidFill>
                            <a:schemeClr val="tx1"/>
                          </a:solidFill>
                          <a:latin typeface="Tahoma" panose="020B0604030504040204" pitchFamily="34" charset="0"/>
                          <a:ea typeface="Tahoma" panose="020B0604030504040204" pitchFamily="34" charset="0"/>
                          <a:cs typeface="Tahoma" panose="020B0604030504040204" pitchFamily="34" charset="0"/>
                        </a:rPr>
                        <a:t>ландшафтни</a:t>
                      </a:r>
                      <a:r>
                        <a:rPr lang="bg-BG" sz="1600" noProof="0" dirty="0">
                          <a:solidFill>
                            <a:schemeClr val="tx1"/>
                          </a:solidFill>
                          <a:latin typeface="Tahoma" panose="020B0604030504040204" pitchFamily="34" charset="0"/>
                          <a:ea typeface="Tahoma" panose="020B0604030504040204" pitchFamily="34" charset="0"/>
                          <a:cs typeface="Tahoma" panose="020B0604030504040204" pitchFamily="34" charset="0"/>
                        </a:rPr>
                        <a:t> елементи за обработваеми земи, </a:t>
                      </a:r>
                      <a:r>
                        <a:rPr lang="bg-BG" sz="1600" i="1" noProof="0" dirty="0">
                          <a:solidFill>
                            <a:schemeClr val="tx1"/>
                          </a:solidFill>
                          <a:latin typeface="Tahoma" panose="020B0604030504040204" pitchFamily="34" charset="0"/>
                          <a:ea typeface="Tahoma" panose="020B0604030504040204" pitchFamily="34" charset="0"/>
                          <a:cs typeface="Tahoma" panose="020B0604030504040204" pitchFamily="34" charset="0"/>
                        </a:rPr>
                        <a:t>надхвърлящи ДЗЕС 8 като площи и изисквания. </a:t>
                      </a:r>
                    </a:p>
                  </a:txBody>
                  <a:tcPr>
                    <a:solidFill>
                      <a:srgbClr val="1EA09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600" b="1" kern="1200" noProof="0" dirty="0">
                          <a:solidFill>
                            <a:schemeClr val="tx1"/>
                          </a:solidFill>
                          <a:latin typeface="Tahoma" panose="020B0604030504040204" pitchFamily="34" charset="0"/>
                          <a:ea typeface="Tahoma" panose="020B0604030504040204" pitchFamily="34" charset="0"/>
                          <a:cs typeface="Tahoma" panose="020B0604030504040204" pitchFamily="34" charset="0"/>
                        </a:rPr>
                        <a:t>696,86 евро/ха</a:t>
                      </a:r>
                      <a:endParaRPr lang="en-BG" sz="16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BG" sz="1600" dirty="0">
                        <a:solidFill>
                          <a:schemeClr val="tx1"/>
                        </a:solidFill>
                      </a:endParaRPr>
                    </a:p>
                  </a:txBody>
                  <a:tcPr>
                    <a:solidFill>
                      <a:srgbClr val="7030A0">
                        <a:alpha val="50196"/>
                      </a:srgbClr>
                    </a:solidFill>
                  </a:tcPr>
                </a:tc>
                <a:extLst>
                  <a:ext uri="{0D108BD9-81ED-4DB2-BD59-A6C34878D82A}">
                    <a16:rowId xmlns:a16="http://schemas.microsoft.com/office/drawing/2014/main" val="3418435318"/>
                  </a:ext>
                </a:extLst>
              </a:tr>
              <a:tr h="115981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600" i="1" noProof="0" dirty="0">
                          <a:solidFill>
                            <a:schemeClr val="tx1"/>
                          </a:solidFill>
                          <a:latin typeface="Tahoma" panose="020B0604030504040204" pitchFamily="34" charset="0"/>
                          <a:ea typeface="Tahoma" panose="020B0604030504040204" pitchFamily="34" charset="0"/>
                          <a:cs typeface="Tahoma" panose="020B0604030504040204" pitchFamily="34" charset="0"/>
                        </a:rPr>
                        <a:t>Еко-02_04 _</a:t>
                      </a:r>
                      <a:r>
                        <a:rPr lang="bg-BG" sz="1600" noProof="0" dirty="0">
                          <a:solidFill>
                            <a:schemeClr val="bg1"/>
                          </a:solidFill>
                          <a:latin typeface="Tahoma" panose="020B0604030504040204" pitchFamily="34" charset="0"/>
                          <a:ea typeface="Tahoma" panose="020B0604030504040204" pitchFamily="34" charset="0"/>
                          <a:cs typeface="Tahoma" panose="020B0604030504040204" pitchFamily="34" charset="0"/>
                        </a:rPr>
                        <a:t>Екологична </a:t>
                      </a:r>
                      <a:r>
                        <a:rPr lang="bg-BG" sz="1600" noProof="0" dirty="0" err="1">
                          <a:solidFill>
                            <a:schemeClr val="bg1"/>
                          </a:solidFill>
                          <a:latin typeface="Tahoma" panose="020B0604030504040204" pitchFamily="34" charset="0"/>
                          <a:ea typeface="Tahoma" panose="020B0604030504040204" pitchFamily="34" charset="0"/>
                          <a:cs typeface="Tahoma" panose="020B0604030504040204" pitchFamily="34" charset="0"/>
                        </a:rPr>
                        <a:t>инфраструктура_</a:t>
                      </a:r>
                      <a:r>
                        <a:rPr lang="bg-BG" sz="1600" b="1" noProof="0" dirty="0" err="1">
                          <a:solidFill>
                            <a:schemeClr val="bg1"/>
                          </a:solidFill>
                          <a:latin typeface="Tahoma" panose="020B0604030504040204" pitchFamily="34" charset="0"/>
                          <a:ea typeface="Tahoma" panose="020B0604030504040204" pitchFamily="34" charset="0"/>
                          <a:cs typeface="Tahoma" panose="020B0604030504040204" pitchFamily="34" charset="0"/>
                        </a:rPr>
                        <a:t>обработваеми</a:t>
                      </a:r>
                      <a:r>
                        <a:rPr lang="bg-BG" sz="1600" b="1" noProof="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bg-BG" sz="1600" b="1" noProof="0" dirty="0" err="1">
                          <a:solidFill>
                            <a:schemeClr val="bg1"/>
                          </a:solidFill>
                          <a:latin typeface="Tahoma" panose="020B0604030504040204" pitchFamily="34" charset="0"/>
                          <a:ea typeface="Tahoma" panose="020B0604030504040204" pitchFamily="34" charset="0"/>
                          <a:cs typeface="Tahoma" panose="020B0604030504040204" pitchFamily="34" charset="0"/>
                        </a:rPr>
                        <a:t>земи</a:t>
                      </a:r>
                      <a:r>
                        <a:rPr lang="bg-BG" sz="1600" noProof="0" dirty="0" err="1">
                          <a:solidFill>
                            <a:schemeClr val="bg1"/>
                          </a:solidFill>
                          <a:latin typeface="Tahoma" panose="020B0604030504040204" pitchFamily="34" charset="0"/>
                          <a:ea typeface="Tahoma" panose="020B0604030504040204" pitchFamily="34" charset="0"/>
                          <a:cs typeface="Tahoma" panose="020B0604030504040204" pitchFamily="34" charset="0"/>
                        </a:rPr>
                        <a:t>_площи</a:t>
                      </a:r>
                      <a:r>
                        <a:rPr lang="bg-BG" sz="1600" noProof="0" dirty="0">
                          <a:solidFill>
                            <a:schemeClr val="bg1"/>
                          </a:solidFill>
                          <a:latin typeface="Tahoma" panose="020B0604030504040204" pitchFamily="34" charset="0"/>
                          <a:ea typeface="Tahoma" panose="020B0604030504040204" pitchFamily="34" charset="0"/>
                          <a:cs typeface="Tahoma" panose="020B0604030504040204" pitchFamily="34" charset="0"/>
                        </a:rPr>
                        <a:t> и дейности над ДЗЕС 8 </a:t>
                      </a:r>
                      <a:r>
                        <a:rPr lang="bg-BG" sz="1600" i="1" noProof="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bg-BG" sz="1600" noProof="0" dirty="0">
                          <a:solidFill>
                            <a:schemeClr val="tx1"/>
                          </a:solidFill>
                          <a:latin typeface="Tahoma" panose="020B0604030504040204" pitchFamily="34" charset="0"/>
                          <a:ea typeface="Tahoma" panose="020B0604030504040204" pitchFamily="34" charset="0"/>
                          <a:cs typeface="Tahoma" panose="020B0604030504040204" pitchFamily="34" charset="0"/>
                        </a:rPr>
                        <a:t>Плащането е за </a:t>
                      </a:r>
                      <a:r>
                        <a:rPr lang="bg-BG" sz="1600" noProof="0" dirty="0" err="1">
                          <a:solidFill>
                            <a:schemeClr val="tx1"/>
                          </a:solidFill>
                          <a:latin typeface="Tahoma" panose="020B0604030504040204" pitchFamily="34" charset="0"/>
                          <a:ea typeface="Tahoma" panose="020B0604030504040204" pitchFamily="34" charset="0"/>
                          <a:cs typeface="Tahoma" panose="020B0604030504040204" pitchFamily="34" charset="0"/>
                        </a:rPr>
                        <a:t>ландшафтни</a:t>
                      </a:r>
                      <a:r>
                        <a:rPr lang="bg-BG" sz="1600" noProof="0" dirty="0">
                          <a:solidFill>
                            <a:schemeClr val="tx1"/>
                          </a:solidFill>
                          <a:latin typeface="Tahoma" panose="020B0604030504040204" pitchFamily="34" charset="0"/>
                          <a:ea typeface="Tahoma" panose="020B0604030504040204" pitchFamily="34" charset="0"/>
                          <a:cs typeface="Tahoma" panose="020B0604030504040204" pitchFamily="34" charset="0"/>
                        </a:rPr>
                        <a:t> елементи за обработваеми земи в рамките на ДЗЕС 8, </a:t>
                      </a:r>
                      <a:r>
                        <a:rPr lang="bg-BG" sz="1600" i="1" noProof="0" dirty="0">
                          <a:solidFill>
                            <a:schemeClr val="tx1"/>
                          </a:solidFill>
                          <a:latin typeface="Tahoma" panose="020B0604030504040204" pitchFamily="34" charset="0"/>
                          <a:ea typeface="Tahoma" panose="020B0604030504040204" pitchFamily="34" charset="0"/>
                          <a:cs typeface="Tahoma" panose="020B0604030504040204" pitchFamily="34" charset="0"/>
                        </a:rPr>
                        <a:t>в които са извършени дейности, надхвърлящи изискванията на ДЗЕС 8. </a:t>
                      </a:r>
                    </a:p>
                  </a:txBody>
                  <a:tcPr>
                    <a:solidFill>
                      <a:srgbClr val="1EA09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600" b="1" kern="1200" noProof="0" dirty="0">
                          <a:solidFill>
                            <a:schemeClr val="tx1"/>
                          </a:solidFill>
                          <a:latin typeface="Tahoma" panose="020B0604030504040204" pitchFamily="34" charset="0"/>
                          <a:ea typeface="Tahoma" panose="020B0604030504040204" pitchFamily="34" charset="0"/>
                          <a:cs typeface="Tahoma" panose="020B0604030504040204" pitchFamily="34" charset="0"/>
                        </a:rPr>
                        <a:t>286,33 евро/ха</a:t>
                      </a:r>
                      <a:endParaRPr lang="en-BG" sz="16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BG" sz="1600" dirty="0">
                        <a:solidFill>
                          <a:schemeClr val="tx1"/>
                        </a:solidFill>
                      </a:endParaRPr>
                    </a:p>
                  </a:txBody>
                  <a:tcPr>
                    <a:solidFill>
                      <a:srgbClr val="7030A0">
                        <a:alpha val="50196"/>
                      </a:srgbClr>
                    </a:solidFill>
                  </a:tcPr>
                </a:tc>
                <a:extLst>
                  <a:ext uri="{0D108BD9-81ED-4DB2-BD59-A6C34878D82A}">
                    <a16:rowId xmlns:a16="http://schemas.microsoft.com/office/drawing/2014/main" val="840423950"/>
                  </a:ext>
                </a:extLst>
              </a:tr>
              <a:tr h="617582">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600" kern="1200" dirty="0">
                          <a:solidFill>
                            <a:schemeClr val="tx1"/>
                          </a:solidFill>
                          <a:latin typeface="Tahoma" panose="020B0604030504040204" pitchFamily="34" charset="0"/>
                          <a:ea typeface="Tahoma" panose="020B0604030504040204" pitchFamily="34" charset="0"/>
                          <a:cs typeface="Tahoma" panose="020B0604030504040204" pitchFamily="34" charset="0"/>
                        </a:rPr>
                        <a:t>Екологична </a:t>
                      </a:r>
                      <a:r>
                        <a:rPr lang="bg-BG" sz="1600" kern="1200" dirty="0" err="1">
                          <a:solidFill>
                            <a:schemeClr val="tx1"/>
                          </a:solidFill>
                          <a:latin typeface="Tahoma" panose="020B0604030504040204" pitchFamily="34" charset="0"/>
                          <a:ea typeface="Tahoma" panose="020B0604030504040204" pitchFamily="34" charset="0"/>
                          <a:cs typeface="Tahoma" panose="020B0604030504040204" pitchFamily="34" charset="0"/>
                        </a:rPr>
                        <a:t>инфраструктура_</a:t>
                      </a:r>
                      <a:r>
                        <a:rPr lang="bg-BG" sz="16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Трайни</a:t>
                      </a:r>
                      <a:r>
                        <a:rPr lang="bg-BG" sz="16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насаждения </a:t>
                      </a:r>
                    </a:p>
                  </a:txBody>
                  <a:tcPr>
                    <a:solidFill>
                      <a:srgbClr val="1EA09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BG" sz="1600" b="1" kern="1200" dirty="0">
                          <a:solidFill>
                            <a:schemeClr val="tx1"/>
                          </a:solidFill>
                          <a:latin typeface="Tahoma" panose="020B0604030504040204" pitchFamily="34" charset="0"/>
                          <a:ea typeface="Tahoma" panose="020B0604030504040204" pitchFamily="34" charset="0"/>
                          <a:cs typeface="Tahoma" panose="020B0604030504040204" pitchFamily="34" charset="0"/>
                        </a:rPr>
                        <a:t>901,17 </a:t>
                      </a:r>
                      <a:r>
                        <a:rPr lang="bg-BG" sz="1600" b="1" kern="1200" dirty="0">
                          <a:solidFill>
                            <a:schemeClr val="tx1"/>
                          </a:solidFill>
                          <a:latin typeface="Tahoma" panose="020B0604030504040204" pitchFamily="34" charset="0"/>
                          <a:ea typeface="Tahoma" panose="020B0604030504040204" pitchFamily="34" charset="0"/>
                          <a:cs typeface="Tahoma" panose="020B0604030504040204" pitchFamily="34" charset="0"/>
                        </a:rPr>
                        <a:t>евро/ха</a:t>
                      </a:r>
                      <a:endParaRPr lang="en-BG" sz="1600" b="1" kern="12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solidFill>
                      <a:srgbClr val="7030A0">
                        <a:alpha val="50196"/>
                      </a:srgbClr>
                    </a:solidFill>
                  </a:tcPr>
                </a:tc>
                <a:extLst>
                  <a:ext uri="{0D108BD9-81ED-4DB2-BD59-A6C34878D82A}">
                    <a16:rowId xmlns:a16="http://schemas.microsoft.com/office/drawing/2014/main" val="4225172485"/>
                  </a:ext>
                </a:extLst>
              </a:tr>
            </a:tbl>
          </a:graphicData>
        </a:graphic>
      </p:graphicFrame>
    </p:spTree>
    <p:extLst>
      <p:ext uri="{BB962C8B-B14F-4D97-AF65-F5344CB8AC3E}">
        <p14:creationId xmlns:p14="http://schemas.microsoft.com/office/powerpoint/2010/main" val="453696355"/>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304800" y="816867"/>
            <a:ext cx="8534400" cy="6052939"/>
          </a:xfrm>
          <a:prstGeom prst="rect">
            <a:avLst/>
          </a:prstGeom>
          <a:noFill/>
          <a:ln w="9525">
            <a:noFill/>
            <a:miter lim="800000"/>
            <a:headEnd/>
            <a:tailEnd/>
          </a:ln>
        </p:spPr>
        <p:txBody>
          <a:bodyPr wrap="square">
            <a:spAutoFit/>
          </a:bodyPr>
          <a:lstStyle/>
          <a:p>
            <a:pPr marL="285750" indent="-285750" algn="just">
              <a:spcBef>
                <a:spcPts val="750"/>
              </a:spcBef>
              <a:buFont typeface="Arial" panose="020B0604020202020204" pitchFamily="34" charset="0"/>
              <a:buChar char="•"/>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С цел по-балансирано разпределение на подкрепата и насочване на подпомагането, съобразно приоритизираните потребности в СП е определена горна граница на размера на основното подпомагане на доходите за устойчивост, което се отпуска на земеделски стопанин за дадена календарна година. Намалението е със 100 % сумата, надвишаваща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100 000 евро на </a:t>
            </a:r>
            <a:r>
              <a:rPr lang="bg-BG" sz="1600" b="1" u="sng" dirty="0">
                <a:solidFill>
                  <a:srgbClr val="7030A0"/>
                </a:solidFill>
                <a:latin typeface="Tahoma" panose="020B0604030504040204" pitchFamily="34" charset="0"/>
                <a:ea typeface="Tahoma" panose="020B0604030504040204" pitchFamily="34" charset="0"/>
                <a:cs typeface="Tahoma" panose="020B0604030504040204" pitchFamily="34" charset="0"/>
              </a:rPr>
              <a:t>основното подпомагане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на доходите за устойчивост.</a:t>
            </a:r>
          </a:p>
          <a:p>
            <a:pPr marL="285750" indent="-285750" algn="just">
              <a:spcBef>
                <a:spcPts val="750"/>
              </a:spcBef>
              <a:buFont typeface="Arial" panose="020B0604020202020204" pitchFamily="34" charset="0"/>
              <a:buChar char="•"/>
            </a:pPr>
            <a:r>
              <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rPr>
              <a:t>Преди да се приложи намалението на плащанията от размера на директните плащания, които се отпускат на земеделски стопанин за дадена календарна година ще бъдат приспаднати заплатите, свързани със селскостопанската дейност, които са действително изплатени и декларирани от земеделския стопанин, включително вноските за осигуряване.  </a:t>
            </a:r>
          </a:p>
          <a:p>
            <a:pPr marL="285750" indent="-285750" algn="just">
              <a:spcBef>
                <a:spcPts val="750"/>
              </a:spcBef>
              <a:buFont typeface="Arial" panose="020B0604020202020204" pitchFamily="34" charset="0"/>
              <a:buChar char="•"/>
            </a:pPr>
            <a:r>
              <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rPr>
              <a:t>Разходите за трудови възнаграждения, включително вноските за осигуряване ще се отчитат за всички работници, които са заети в стопанството, назначени по код на икономическата дейност в областта на селското стопанство, съгласно Класификатора на икономическите дейности в България.  </a:t>
            </a:r>
          </a:p>
          <a:p>
            <a:pPr marL="285750" indent="-285750" algn="just">
              <a:spcBef>
                <a:spcPts val="750"/>
              </a:spcBef>
              <a:buFont typeface="Arial" panose="020B0604020202020204" pitchFamily="34" charset="0"/>
              <a:buChar char="•"/>
            </a:pPr>
            <a:r>
              <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rPr>
              <a:t>Преди налагането на таван на плащания ще бъдат приспаднати разходите за заплати и осигуровки за едно заето лице (за всеки индивидуално), в размер на не повече от </a:t>
            </a: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2,5 пъти средната брутна месечна заплата, за икономическа дейност – „Селско, горско и рибно стопанство“ – </a:t>
            </a:r>
            <a:r>
              <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rPr>
              <a:t>определена от НСИ за годината на подаване на заявлението за подпомагане.</a:t>
            </a:r>
          </a:p>
          <a:p>
            <a:pPr marL="285750" indent="-285750" algn="just">
              <a:spcBef>
                <a:spcPts val="750"/>
              </a:spcBef>
              <a:buFont typeface="Arial" panose="020B0604020202020204" pitchFamily="34" charset="0"/>
              <a:buChar char="•"/>
            </a:pPr>
            <a:endParaRPr lang="bg-BG" altLang="en-US" sz="1600" b="1"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spcBef>
                <a:spcPts val="750"/>
              </a:spcBef>
              <a:buFont typeface="Arial" panose="020B0604020202020204" pitchFamily="34" charset="0"/>
              <a:buChar char="•"/>
            </a:pPr>
            <a:endParaRPr lang="en-US" altLang="en-US" b="1" dirty="0">
              <a:solidFill>
                <a:srgbClr val="7030A0"/>
              </a:solidFill>
            </a:endParaRPr>
          </a:p>
        </p:txBody>
      </p:sp>
      <p:sp>
        <p:nvSpPr>
          <p:cNvPr id="26626" name="Правоъгълник 3"/>
          <p:cNvSpPr>
            <a:spLocks noChangeArrowheads="1"/>
          </p:cNvSpPr>
          <p:nvPr/>
        </p:nvSpPr>
        <p:spPr bwMode="auto">
          <a:xfrm>
            <a:off x="533400" y="304800"/>
            <a:ext cx="8305800" cy="461665"/>
          </a:xfrm>
          <a:prstGeom prst="rect">
            <a:avLst/>
          </a:prstGeom>
          <a:noFill/>
          <a:ln w="9525">
            <a:noFill/>
            <a:miter lim="800000"/>
            <a:headEnd/>
            <a:tailEnd/>
          </a:ln>
        </p:spPr>
        <p:txBody>
          <a:bodyPr wrap="square">
            <a:spAutoFit/>
          </a:bodyPr>
          <a:lstStyle/>
          <a:p>
            <a:pPr algn="ctr"/>
            <a:r>
              <a:rPr lang="bg-BG" sz="2400" b="1" dirty="0">
                <a:solidFill>
                  <a:srgbClr val="7030A0"/>
                </a:solidFill>
                <a:latin typeface="Tahoma" panose="020B0604030504040204" pitchFamily="34" charset="0"/>
                <a:ea typeface="Tahoma" panose="020B0604030504040204" pitchFamily="34" charset="0"/>
                <a:cs typeface="Tahoma" panose="020B0604030504040204" pitchFamily="34" charset="0"/>
              </a:rPr>
              <a:t>Таван на директните плащания</a:t>
            </a:r>
          </a:p>
        </p:txBody>
      </p:sp>
    </p:spTree>
    <p:extLst>
      <p:ext uri="{BB962C8B-B14F-4D97-AF65-F5344CB8AC3E}">
        <p14:creationId xmlns:p14="http://schemas.microsoft.com/office/powerpoint/2010/main" val="336894993"/>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191589" y="1719941"/>
            <a:ext cx="8610600" cy="3488134"/>
          </a:xfrm>
          <a:prstGeom prst="rect">
            <a:avLst/>
          </a:prstGeom>
          <a:noFill/>
          <a:ln w="9525">
            <a:noFill/>
            <a:miter lim="800000"/>
            <a:headEnd/>
            <a:tailEnd/>
          </a:ln>
        </p:spPr>
        <p:txBody>
          <a:bodyPr wrap="square">
            <a:spAutoFit/>
          </a:bodyPr>
          <a:lstStyle/>
          <a:p>
            <a:pPr algn="just"/>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Допустими бенефициенти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за получаване на подпомагане по интервенцията „Допълнително преразпределително подпомагане на доходите за устойчивост“ са земеделските стопани,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които имат право на плащане по интервенцията „Основно подпомагане на доходи за устойчивост“,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което е основната схема за подпомагане на доходите с директни плащания. </a:t>
            </a:r>
          </a:p>
          <a:p>
            <a:pPr algn="just"/>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Подпомагането се отпуска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за първите 30 хектара</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отговарящи на изискванията за допустимост по интервенцията „Основно подпомагане на доходи за устойчивост“,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за стопанства с максимален размер до 600 хектара. </a:t>
            </a:r>
          </a:p>
          <a:p>
            <a:pPr algn="just"/>
            <a:endParaRPr lang="bg-BG" dirty="0">
              <a:latin typeface="Times New Roman" panose="02020603050405020304" pitchFamily="18" charset="0"/>
            </a:endParaRPr>
          </a:p>
          <a:p>
            <a:pPr marL="285750" indent="-285750" algn="just">
              <a:spcBef>
                <a:spcPts val="750"/>
              </a:spcBef>
              <a:buFont typeface="Arial" panose="020B0604020202020204" pitchFamily="34" charset="0"/>
              <a:buChar char="•"/>
            </a:pPr>
            <a:endParaRPr lang="ru-RU"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533400" y="532136"/>
            <a:ext cx="8305800" cy="769441"/>
          </a:xfrm>
          <a:prstGeom prst="rect">
            <a:avLst/>
          </a:prstGeom>
          <a:noFill/>
          <a:ln w="9525">
            <a:noFill/>
            <a:miter lim="800000"/>
            <a:headEnd/>
            <a:tailEnd/>
          </a:ln>
        </p:spPr>
        <p:txBody>
          <a:bodyPr wrap="square">
            <a:spAutoFit/>
          </a:bodyPr>
          <a:lstStyle/>
          <a:p>
            <a:pPr algn="ctr"/>
            <a:r>
              <a:rPr lang="ru-RU" sz="2400" b="1" dirty="0">
                <a:solidFill>
                  <a:srgbClr val="1EA092"/>
                </a:solidFill>
                <a:latin typeface="Tahoma" pitchFamily="34" charset="0"/>
                <a:ea typeface="Tahoma" panose="020B0604030504040204" pitchFamily="34" charset="0"/>
                <a:cs typeface="Tahoma" panose="020B0604030504040204" pitchFamily="34" charset="0"/>
              </a:rPr>
              <a:t>Интервенции ДИРЕКТНИ ПЛАЩАНИЯ </a:t>
            </a:r>
            <a:endParaRPr lang="bg-BG" sz="2000" b="1"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Допълнително преразпределително подпомагане</a:t>
            </a:r>
            <a:endParaRPr lang="ru-RU" sz="20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14998939"/>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26626" name="Правоъгълник 3"/>
          <p:cNvSpPr>
            <a:spLocks noChangeArrowheads="1"/>
          </p:cNvSpPr>
          <p:nvPr/>
        </p:nvSpPr>
        <p:spPr bwMode="auto">
          <a:xfrm>
            <a:off x="533400" y="532136"/>
            <a:ext cx="8305800" cy="400110"/>
          </a:xfrm>
          <a:prstGeom prst="rect">
            <a:avLst/>
          </a:prstGeom>
          <a:noFill/>
          <a:ln w="9525">
            <a:noFill/>
            <a:miter lim="800000"/>
            <a:headEnd/>
            <a:tailEnd/>
          </a:ln>
        </p:spPr>
        <p:txBody>
          <a:bodyPr wrap="square">
            <a:spAutoFit/>
          </a:bodyPr>
          <a:lstStyle/>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Определения</a:t>
            </a:r>
          </a:p>
        </p:txBody>
      </p:sp>
      <p:sp>
        <p:nvSpPr>
          <p:cNvPr id="9" name="TextBox 8">
            <a:extLst>
              <a:ext uri="{FF2B5EF4-FFF2-40B4-BE49-F238E27FC236}">
                <a16:creationId xmlns:a16="http://schemas.microsoft.com/office/drawing/2014/main" id="{BF66B6EF-0DE9-CD43-ACC1-62E500699174}"/>
              </a:ext>
            </a:extLst>
          </p:cNvPr>
          <p:cNvSpPr txBox="1"/>
          <p:nvPr/>
        </p:nvSpPr>
        <p:spPr>
          <a:xfrm>
            <a:off x="82731" y="1181523"/>
            <a:ext cx="8915400" cy="4873129"/>
          </a:xfrm>
          <a:prstGeom prst="rect">
            <a:avLst/>
          </a:prstGeom>
          <a:noFill/>
        </p:spPr>
        <p:txBody>
          <a:bodyPr wrap="square" rtlCol="0">
            <a:spAutoFit/>
          </a:bodyPr>
          <a:lstStyle/>
          <a:p>
            <a:pPr marL="342900" indent="-342900" algn="just">
              <a:spcBef>
                <a:spcPts val="750"/>
              </a:spcBef>
              <a:buFont typeface="Arial" panose="020B0604020202020204" pitchFamily="34" charset="0"/>
              <a:buChar char="•"/>
            </a:pPr>
            <a:endParaRPr lang="bg-BG" sz="1600" b="1" u="sng"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342900" indent="-342900" algn="just">
              <a:spcBef>
                <a:spcPts val="750"/>
              </a:spcBef>
              <a:buFont typeface="Arial" panose="020B0604020202020204" pitchFamily="34" charset="0"/>
              <a:buChar char="•"/>
            </a:pPr>
            <a:r>
              <a:rPr lang="bg-BG" sz="1600" b="1" u="sng" dirty="0">
                <a:solidFill>
                  <a:srgbClr val="7030A0"/>
                </a:solidFill>
                <a:latin typeface="Tahoma" panose="020B0604030504040204" pitchFamily="34" charset="0"/>
                <a:ea typeface="Tahoma" panose="020B0604030504040204" pitchFamily="34" charset="0"/>
                <a:cs typeface="Tahoma" panose="020B0604030504040204" pitchFamily="34" charset="0"/>
              </a:rPr>
              <a:t>Трайни насаждения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означава култури, за които не се прилага сеитбооборот, различни от постоянно затревени площи и постоянни пасища, които заемат земята в продължение на пет или повече години и които дават реколта многократно, включително разсадници и дървесни култури с кратък цикъл на ротация.</a:t>
            </a:r>
            <a:endPar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bg-BG" sz="1600" b="1" u="sng" dirty="0">
                <a:solidFill>
                  <a:srgbClr val="7030A0"/>
                </a:solidFill>
                <a:latin typeface="Tahoma" panose="020B0604030504040204" pitchFamily="34" charset="0"/>
                <a:ea typeface="Tahoma" panose="020B0604030504040204" pitchFamily="34" charset="0"/>
                <a:cs typeface="Tahoma" panose="020B0604030504040204" pitchFamily="34" charset="0"/>
              </a:rPr>
              <a:t>Разсадници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означава следните площи с млади фиданки на (дървесни) видове, отглеждани на открито за по-късно разсаждане: </a:t>
            </a:r>
          </a:p>
          <a:p>
            <a:pPr algn="just"/>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1. лозови разсадници и разсадници за подложки за присаждане; </a:t>
            </a:r>
          </a:p>
          <a:p>
            <a:pPr algn="just"/>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     2. разсадници за овошки и ягодови плодове; </a:t>
            </a:r>
          </a:p>
          <a:p>
            <a:pPr algn="just"/>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     3. разсадници за декоративни растения; </a:t>
            </a:r>
          </a:p>
          <a:p>
            <a:pPr algn="just"/>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4. търговски разсадници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за горски дървесни видове, без тези за задоволяване нуждите на самото стопанство в рамките на залесени площи; </a:t>
            </a:r>
          </a:p>
          <a:p>
            <a:pPr algn="just"/>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5. горски разсадници</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на чиято площ се извършва производство на фиданки от горски дървесни и храстови видове, вписани в националния регистър съгласно условията и реда за регистрация на горски разсадници; </a:t>
            </a:r>
          </a:p>
          <a:p>
            <a:pPr algn="just"/>
            <a:endPar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bg-BG" sz="1600" b="1" u="sng" dirty="0">
                <a:solidFill>
                  <a:srgbClr val="7030A0"/>
                </a:solidFill>
                <a:latin typeface="Tahoma" panose="020B0604030504040204" pitchFamily="34" charset="0"/>
                <a:ea typeface="Tahoma" panose="020B0604030504040204" pitchFamily="34" charset="0"/>
                <a:cs typeface="Tahoma" panose="020B0604030504040204" pitchFamily="34" charset="0"/>
              </a:rPr>
              <a:t>Плодови насаждения</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са нови </a:t>
            </a:r>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трайни</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насаждения до встъпването им в </a:t>
            </a:r>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плододаване</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a:t>
            </a:r>
          </a:p>
          <a:p>
            <a:pPr algn="just"/>
            <a:endPar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spcBef>
                <a:spcPts val="0"/>
              </a:spcBef>
              <a:buFont typeface="Wingdings" pitchFamily="2" charset="2"/>
              <a:buChar char="ü"/>
            </a:pPr>
            <a:endParaRPr lang="en-US"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26011375"/>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26626" name="Правоъгълник 3"/>
          <p:cNvSpPr>
            <a:spLocks noChangeArrowheads="1"/>
          </p:cNvSpPr>
          <p:nvPr/>
        </p:nvSpPr>
        <p:spPr bwMode="auto">
          <a:xfrm>
            <a:off x="533400" y="412082"/>
            <a:ext cx="8305800" cy="769441"/>
          </a:xfrm>
          <a:prstGeom prst="rect">
            <a:avLst/>
          </a:prstGeom>
          <a:noFill/>
          <a:ln w="9525">
            <a:noFill/>
            <a:miter lim="800000"/>
            <a:headEnd/>
            <a:tailEnd/>
          </a:ln>
        </p:spPr>
        <p:txBody>
          <a:bodyPr wrap="square">
            <a:spAutoFit/>
          </a:bodyPr>
          <a:lstStyle/>
          <a:p>
            <a:pPr algn="ctr"/>
            <a:r>
              <a:rPr lang="ru-RU" sz="2400" b="1" dirty="0">
                <a:solidFill>
                  <a:srgbClr val="1EA092"/>
                </a:solidFill>
                <a:latin typeface="Tahoma" pitchFamily="34" charset="0"/>
                <a:ea typeface="Tahoma" panose="020B0604030504040204" pitchFamily="34" charset="0"/>
                <a:cs typeface="Tahoma" panose="020B0604030504040204" pitchFamily="34" charset="0"/>
              </a:rPr>
              <a:t>Интервенции ДИРЕКТНИ ПЛАЩАНИЯ </a:t>
            </a:r>
            <a:endParaRPr lang="bg-BG" sz="2000" b="1"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Допълнително подпомагане за млади земеделски стопани</a:t>
            </a:r>
            <a:endParaRPr lang="ru-RU" sz="20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9" name="TextBox 8">
            <a:extLst>
              <a:ext uri="{FF2B5EF4-FFF2-40B4-BE49-F238E27FC236}">
                <a16:creationId xmlns:a16="http://schemas.microsoft.com/office/drawing/2014/main" id="{BF66B6EF-0DE9-CD43-ACC1-62E500699174}"/>
              </a:ext>
            </a:extLst>
          </p:cNvPr>
          <p:cNvSpPr txBox="1"/>
          <p:nvPr/>
        </p:nvSpPr>
        <p:spPr>
          <a:xfrm>
            <a:off x="114300" y="1371600"/>
            <a:ext cx="8915400" cy="5211683"/>
          </a:xfrm>
          <a:prstGeom prst="rect">
            <a:avLst/>
          </a:prstGeom>
          <a:noFill/>
        </p:spPr>
        <p:txBody>
          <a:bodyPr wrap="square" rtlCol="0">
            <a:spAutoFit/>
          </a:bodyPr>
          <a:lstStyle/>
          <a:p>
            <a:pPr marL="285750" indent="-285750" algn="just">
              <a:spcBef>
                <a:spcPts val="750"/>
              </a:spcBef>
              <a:buFont typeface="Wingdings" pitchFamily="2" charset="2"/>
              <a:buChar char="ü"/>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лице, което към момента на подаване на заявлението за подпомагане е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на възраст не повече от 40 навършени години (включително)</a:t>
            </a:r>
          </a:p>
          <a:p>
            <a:pPr marL="285750" indent="-285750" algn="just">
              <a:spcBef>
                <a:spcPts val="750"/>
              </a:spcBef>
              <a:buFont typeface="Wingdings" pitchFamily="2" charset="2"/>
              <a:buChar char="ü"/>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ръководител на земеделско стопанство</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който изпълнява следните условия: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физическо лице</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собственик на предприятието на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ЕТ или едноличен собственик на капитала на ЕООД.</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a:t>
            </a:r>
          </a:p>
          <a:p>
            <a:pPr marL="285750" indent="-285750" algn="just">
              <a:spcBef>
                <a:spcPts val="750"/>
              </a:spcBef>
              <a:buFont typeface="Wingdings" pitchFamily="2" charset="2"/>
              <a:buChar char="ü"/>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лице, което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има завършено средно/висше образование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в областта на селското стопанство или ветеринарната медицина и/или средно/висше икономическо образование със земеделска насоченост; </a:t>
            </a:r>
            <a:r>
              <a:rPr lang="bg-BG" b="1" u="sng" dirty="0">
                <a:solidFill>
                  <a:srgbClr val="7030A0"/>
                </a:solidFill>
                <a:latin typeface="Tahoma" panose="020B0604030504040204" pitchFamily="34" charset="0"/>
                <a:ea typeface="Tahoma" panose="020B0604030504040204" pitchFamily="34" charset="0"/>
                <a:cs typeface="Tahoma" panose="020B0604030504040204" pitchFamily="34" charset="0"/>
              </a:rPr>
              <a:t>и/или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удостоверение за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завършен курс от минимум 150 часа и/</a:t>
            </a:r>
            <a:r>
              <a:rPr lang="bg-BG" b="1" u="sng" dirty="0">
                <a:solidFill>
                  <a:srgbClr val="7030A0"/>
                </a:solidFill>
                <a:latin typeface="Tahoma" panose="020B0604030504040204" pitchFamily="34" charset="0"/>
                <a:ea typeface="Tahoma" panose="020B0604030504040204" pitchFamily="34" charset="0"/>
                <a:cs typeface="Tahoma" panose="020B0604030504040204" pitchFamily="34" charset="0"/>
              </a:rPr>
              <a:t>или</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свидетелство за професионална квалификация в областта на селското стопанство. </a:t>
            </a:r>
          </a:p>
          <a:p>
            <a:pPr marL="285750" indent="-285750" algn="just">
              <a:spcBef>
                <a:spcPts val="750"/>
              </a:spcBef>
              <a:buFont typeface="Wingdings" pitchFamily="2" charset="2"/>
              <a:buChar char="ü"/>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Подпомагането се предоставя на млади земеделски стопани, които са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създали земеделско стопанство за първи път не по-рано от 5 години преди датата на подаване на първото заявление за подпомагане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по интервенцията, като за създаване на стопанството се смята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датата на регистрация на кандидата за подпомагане за първи път като земеделски стопанин в регистъра по Наредба 3.</a:t>
            </a:r>
          </a:p>
          <a:p>
            <a:pPr marL="342900" indent="-342900" algn="just">
              <a:spcBef>
                <a:spcPts val="750"/>
              </a:spcBef>
              <a:buFont typeface="Arial" panose="020B0604020202020204" pitchFamily="34" charset="0"/>
              <a:buChar char="•"/>
            </a:pPr>
            <a:endParaRPr lang="en-US"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67350809"/>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304800" y="1395157"/>
            <a:ext cx="8534400" cy="4247317"/>
          </a:xfrm>
          <a:prstGeom prst="rect">
            <a:avLst/>
          </a:prstGeom>
          <a:noFill/>
          <a:ln w="9525">
            <a:noFill/>
            <a:miter lim="800000"/>
            <a:headEnd/>
            <a:tailEnd/>
          </a:ln>
        </p:spPr>
        <p:txBody>
          <a:bodyPr wrap="square">
            <a:spAutoFit/>
          </a:bodyPr>
          <a:lstStyle/>
          <a:p>
            <a:pPr algn="just"/>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Видовете екологична инфраструктура обект на тази интервенция са: </a:t>
            </a:r>
          </a:p>
          <a:p>
            <a:pPr marL="342900" indent="-342900" algn="just">
              <a:buFont typeface="+mj-lt"/>
              <a:buAutoNum type="arabicPeriod"/>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Живи плетове или Редици от дървета; </a:t>
            </a:r>
          </a:p>
          <a:p>
            <a:pPr marL="342900" indent="-342900" algn="just">
              <a:buFont typeface="+mj-lt"/>
              <a:buAutoNum type="arabicPeriod"/>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Отделни дървета; </a:t>
            </a:r>
          </a:p>
          <a:p>
            <a:pPr marL="342900" indent="-342900" algn="just">
              <a:buFont typeface="+mj-lt"/>
              <a:buAutoNum type="arabicPeriod"/>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Дървета в група; </a:t>
            </a:r>
          </a:p>
          <a:p>
            <a:pPr marL="342900" indent="-342900" algn="just">
              <a:buFont typeface="+mj-lt"/>
              <a:buAutoNum type="arabicPeriod"/>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Дървесни противо-ерозионни пояси; </a:t>
            </a:r>
          </a:p>
          <a:p>
            <a:pPr marL="342900" indent="-342900" algn="just">
              <a:buFont typeface="+mj-lt"/>
              <a:buAutoNum type="arabicPeriod"/>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Синори; </a:t>
            </a:r>
          </a:p>
          <a:p>
            <a:pPr marL="342900" indent="-342900" algn="just">
              <a:buFont typeface="+mj-lt"/>
              <a:buAutoNum type="arabicPeriod"/>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Влажни зони; </a:t>
            </a:r>
          </a:p>
          <a:p>
            <a:pPr marL="342900" indent="-342900" algn="just">
              <a:buFont typeface="+mj-lt"/>
              <a:buAutoNum type="arabicPeriod"/>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Зелени зони около водни течения;</a:t>
            </a:r>
          </a:p>
          <a:p>
            <a:pPr marL="342900" indent="-342900" algn="just">
              <a:buFont typeface="+mj-lt"/>
              <a:buAutoNum type="arabicPeriod"/>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Тераси. </a:t>
            </a:r>
          </a:p>
          <a:p>
            <a:pPr marL="342900" indent="-342900" algn="just">
              <a:buFont typeface="+mj-lt"/>
              <a:buAutoNum type="arabicPeriod"/>
            </a:pPr>
            <a:r>
              <a:rPr lang="en-US" sz="1600" dirty="0" err="1">
                <a:solidFill>
                  <a:srgbClr val="1EA092"/>
                </a:solidFill>
                <a:latin typeface="Tahoma" panose="020B0604030504040204" pitchFamily="34" charset="0"/>
                <a:ea typeface="Tahoma" panose="020B0604030504040204" pitchFamily="34" charset="0"/>
                <a:cs typeface="Tahoma" panose="020B0604030504040204" pitchFamily="34" charset="0"/>
              </a:rPr>
              <a:t>Ивици</a:t>
            </a:r>
            <a:r>
              <a:rPr lang="en-US" sz="1600" dirty="0">
                <a:solidFill>
                  <a:srgbClr val="1EA092"/>
                </a:solidFill>
                <a:latin typeface="Tahoma" panose="020B0604030504040204" pitchFamily="34" charset="0"/>
                <a:ea typeface="Tahoma" panose="020B0604030504040204" pitchFamily="34" charset="0"/>
                <a:cs typeface="Tahoma" panose="020B0604030504040204" pitchFamily="34" charset="0"/>
              </a:rPr>
              <a:t> по краищата на гори;</a:t>
            </a:r>
            <a:endParaRPr lang="x-none"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342900" indent="-342900" algn="just">
              <a:buFont typeface="+mj-lt"/>
              <a:buAutoNum type="arabicPeriod"/>
            </a:pPr>
            <a:r>
              <a:rPr lang="en-US" sz="1600" dirty="0" err="1">
                <a:solidFill>
                  <a:srgbClr val="1EA092"/>
                </a:solidFill>
                <a:latin typeface="Tahoma" panose="020B0604030504040204" pitchFamily="34" charset="0"/>
                <a:ea typeface="Tahoma" panose="020B0604030504040204" pitchFamily="34" charset="0"/>
                <a:cs typeface="Tahoma" panose="020B0604030504040204" pitchFamily="34" charset="0"/>
              </a:rPr>
              <a:t>Буферни</a:t>
            </a:r>
            <a:r>
              <a:rPr lang="en-US" sz="1600" dirty="0">
                <a:solidFill>
                  <a:srgbClr val="1EA092"/>
                </a:solidFill>
                <a:latin typeface="Tahoma" panose="020B0604030504040204" pitchFamily="34" charset="0"/>
                <a:ea typeface="Tahoma" panose="020B0604030504040204" pitchFamily="34" charset="0"/>
                <a:cs typeface="Tahoma" panose="020B0604030504040204" pitchFamily="34" charset="0"/>
              </a:rPr>
              <a:t> ивици.</a:t>
            </a:r>
            <a:endParaRPr lang="x-none"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Не се извършват третирания с препарати за растителна защита </a:t>
            </a:r>
            <a:r>
              <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rPr>
              <a:t>при изброените видове зелена инфраструктура</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с изключение на изрично упоменати в задължителните за извършване дейности. </a:t>
            </a:r>
          </a:p>
          <a:p>
            <a:pPr algn="just">
              <a:spcAft>
                <a:spcPts val="900"/>
              </a:spcAft>
              <a:buSzPct val="90000"/>
              <a:buFont typeface="Arial" charset="0"/>
              <a:buChar char="•"/>
            </a:pPr>
            <a:endParaRPr lang="en-US" altLang="en-US" sz="1400" b="1" dirty="0">
              <a:solidFill>
                <a:srgbClr val="7030A0"/>
              </a:solidFill>
            </a:endParaRPr>
          </a:p>
        </p:txBody>
      </p:sp>
      <p:sp>
        <p:nvSpPr>
          <p:cNvPr id="26626" name="Правоъгълник 3"/>
          <p:cNvSpPr>
            <a:spLocks noChangeArrowheads="1"/>
          </p:cNvSpPr>
          <p:nvPr/>
        </p:nvSpPr>
        <p:spPr bwMode="auto">
          <a:xfrm>
            <a:off x="419100" y="375140"/>
            <a:ext cx="8305800" cy="707886"/>
          </a:xfrm>
          <a:prstGeom prst="rect">
            <a:avLst/>
          </a:prstGeom>
          <a:noFill/>
          <a:ln w="9525">
            <a:noFill/>
            <a:miter lim="800000"/>
            <a:headEnd/>
            <a:tailEnd/>
          </a:ln>
        </p:spPr>
        <p:txBody>
          <a:bodyPr wrap="square">
            <a:spAutoFit/>
          </a:bodyPr>
          <a:lstStyle/>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поддържане и подобряване на биологичното разнообразие и екологичната инфраструктура </a:t>
            </a:r>
          </a:p>
        </p:txBody>
      </p:sp>
    </p:spTree>
    <p:extLst>
      <p:ext uri="{BB962C8B-B14F-4D97-AF65-F5344CB8AC3E}">
        <p14:creationId xmlns:p14="http://schemas.microsoft.com/office/powerpoint/2010/main" val="2889962259"/>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C2034A5-4194-3242-0DCD-27B4372F5A77}"/>
              </a:ext>
            </a:extLst>
          </p:cNvPr>
          <p:cNvGraphicFramePr>
            <a:graphicFrameLocks noGrp="1"/>
          </p:cNvGraphicFramePr>
          <p:nvPr>
            <p:extLst>
              <p:ext uri="{D42A27DB-BD31-4B8C-83A1-F6EECF244321}">
                <p14:modId xmlns:p14="http://schemas.microsoft.com/office/powerpoint/2010/main" val="4097656298"/>
              </p:ext>
            </p:extLst>
          </p:nvPr>
        </p:nvGraphicFramePr>
        <p:xfrm>
          <a:off x="609600" y="1066801"/>
          <a:ext cx="7467600" cy="5646016"/>
        </p:xfrm>
        <a:graphic>
          <a:graphicData uri="http://schemas.openxmlformats.org/drawingml/2006/table">
            <a:tbl>
              <a:tblPr firstRow="1" firstCol="1" bandRow="1">
                <a:tableStyleId>{5C22544A-7EE6-4342-B048-85BDC9FD1C3A}</a:tableStyleId>
              </a:tblPr>
              <a:tblGrid>
                <a:gridCol w="2946735">
                  <a:extLst>
                    <a:ext uri="{9D8B030D-6E8A-4147-A177-3AD203B41FA5}">
                      <a16:colId xmlns:a16="http://schemas.microsoft.com/office/drawing/2014/main" val="194132050"/>
                    </a:ext>
                  </a:extLst>
                </a:gridCol>
                <a:gridCol w="1574924">
                  <a:extLst>
                    <a:ext uri="{9D8B030D-6E8A-4147-A177-3AD203B41FA5}">
                      <a16:colId xmlns:a16="http://schemas.microsoft.com/office/drawing/2014/main" val="2487937808"/>
                    </a:ext>
                  </a:extLst>
                </a:gridCol>
                <a:gridCol w="1461467">
                  <a:extLst>
                    <a:ext uri="{9D8B030D-6E8A-4147-A177-3AD203B41FA5}">
                      <a16:colId xmlns:a16="http://schemas.microsoft.com/office/drawing/2014/main" val="3220790551"/>
                    </a:ext>
                  </a:extLst>
                </a:gridCol>
                <a:gridCol w="1484474">
                  <a:extLst>
                    <a:ext uri="{9D8B030D-6E8A-4147-A177-3AD203B41FA5}">
                      <a16:colId xmlns:a16="http://schemas.microsoft.com/office/drawing/2014/main" val="4106491447"/>
                    </a:ext>
                  </a:extLst>
                </a:gridCol>
              </a:tblGrid>
              <a:tr h="580986">
                <a:tc>
                  <a:txBody>
                    <a:bodyPr/>
                    <a:lstStyle/>
                    <a:p>
                      <a:pPr algn="ctr" fontAlgn="ctr">
                        <a:lnSpc>
                          <a:spcPct val="150000"/>
                        </a:lnSpc>
                      </a:pPr>
                      <a:r>
                        <a:rPr lang="bg-BG" sz="1200" dirty="0">
                          <a:effectLst/>
                        </a:rPr>
                        <a:t>Характеристики</a:t>
                      </a:r>
                      <a:endParaRPr lang="en-BG"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967" marR="28967" marT="28967" marB="43196" anchor="ctr">
                    <a:solidFill>
                      <a:srgbClr val="1EA092"/>
                    </a:solidFill>
                  </a:tcPr>
                </a:tc>
                <a:tc>
                  <a:txBody>
                    <a:bodyPr/>
                    <a:lstStyle/>
                    <a:p>
                      <a:pPr algn="ctr" fontAlgn="ctr">
                        <a:lnSpc>
                          <a:spcPct val="150000"/>
                        </a:lnSpc>
                      </a:pPr>
                      <a:r>
                        <a:rPr lang="bg-BG" sz="1200" dirty="0">
                          <a:effectLst/>
                        </a:rPr>
                        <a:t>Коефициент за преобразуване</a:t>
                      </a:r>
                      <a:endParaRPr lang="en-BG"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967" marR="28967" marT="28967" marB="43196" anchor="ctr">
                    <a:solidFill>
                      <a:srgbClr val="1EA092"/>
                    </a:solidFill>
                  </a:tcPr>
                </a:tc>
                <a:tc>
                  <a:txBody>
                    <a:bodyPr/>
                    <a:lstStyle/>
                    <a:p>
                      <a:pPr algn="ctr" fontAlgn="ctr">
                        <a:lnSpc>
                          <a:spcPct val="150000"/>
                        </a:lnSpc>
                      </a:pPr>
                      <a:r>
                        <a:rPr lang="bg-BG" sz="1200" dirty="0">
                          <a:effectLst/>
                        </a:rPr>
                        <a:t>Тегловен коефициент</a:t>
                      </a:r>
                      <a:endParaRPr lang="en-BG"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967" marR="28967" marT="28967" marB="43196" anchor="ctr">
                    <a:solidFill>
                      <a:srgbClr val="1EA092"/>
                    </a:solidFill>
                  </a:tcPr>
                </a:tc>
                <a:tc>
                  <a:txBody>
                    <a:bodyPr/>
                    <a:lstStyle/>
                    <a:p>
                      <a:pPr algn="ctr" fontAlgn="ctr">
                        <a:lnSpc>
                          <a:spcPct val="150000"/>
                        </a:lnSpc>
                      </a:pPr>
                      <a:r>
                        <a:rPr lang="bg-BG" sz="1200" dirty="0">
                          <a:effectLst/>
                        </a:rPr>
                        <a:t>Екологична инфраструктура</a:t>
                      </a:r>
                      <a:endParaRPr lang="en-BG"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967" marR="28967" marT="28967" marB="43196" anchor="ctr">
                    <a:solidFill>
                      <a:srgbClr val="1EA092"/>
                    </a:solidFill>
                  </a:tcPr>
                </a:tc>
                <a:extLst>
                  <a:ext uri="{0D108BD9-81ED-4DB2-BD59-A6C34878D82A}">
                    <a16:rowId xmlns:a16="http://schemas.microsoft.com/office/drawing/2014/main" val="3201803862"/>
                  </a:ext>
                </a:extLst>
              </a:tr>
              <a:tr h="580986">
                <a:tc>
                  <a:txBody>
                    <a:bodyPr/>
                    <a:lstStyle/>
                    <a:p>
                      <a:pPr marL="71755" fontAlgn="ctr">
                        <a:lnSpc>
                          <a:spcPct val="150000"/>
                        </a:lnSpc>
                      </a:pPr>
                      <a:r>
                        <a:rPr lang="bg-BG" sz="1200" dirty="0">
                          <a:effectLst/>
                        </a:rPr>
                        <a:t>Живи плетове или редици от дървета (на 1 </a:t>
                      </a:r>
                      <a:r>
                        <a:rPr lang="bg-BG" sz="1200" dirty="0" err="1">
                          <a:effectLst/>
                        </a:rPr>
                        <a:t>м</a:t>
                      </a:r>
                      <a:r>
                        <a:rPr lang="bg-BG" sz="1200" dirty="0">
                          <a:effectLst/>
                        </a:rPr>
                        <a:t>)</a:t>
                      </a:r>
                      <a:endParaRPr lang="en-BG"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967" marR="28967" marT="28967" marB="43196">
                    <a:solidFill>
                      <a:srgbClr val="7030A0">
                        <a:alpha val="60000"/>
                      </a:srgbClr>
                    </a:solidFill>
                  </a:tcPr>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6</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tc>
                  <a:txBody>
                    <a:bodyPr/>
                    <a:lstStyle/>
                    <a:p>
                      <a:pPr marL="0" algn="ctr" defTabSz="914400" rtl="0" eaLnBrk="1" fontAlgn="ctr" latinLnBrk="0" hangingPunct="1">
                        <a:lnSpc>
                          <a:spcPct val="150000"/>
                        </a:lnSpc>
                      </a:pPr>
                      <a:r>
                        <a:rPr lang="bg-BG" sz="1400" b="1" kern="1200">
                          <a:solidFill>
                            <a:srgbClr val="1EA092"/>
                          </a:solidFill>
                          <a:latin typeface="Tahoma" panose="020B0604030504040204" pitchFamily="34" charset="0"/>
                          <a:ea typeface="Tahoma" panose="020B0604030504040204" pitchFamily="34" charset="0"/>
                          <a:cs typeface="Tahoma" panose="020B0604030504040204" pitchFamily="34" charset="0"/>
                        </a:rPr>
                        <a:t>1,5</a:t>
                      </a:r>
                      <a:endParaRPr lang="en-BG" sz="1400" b="1" kern="120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9 кв.м</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extLst>
                  <a:ext uri="{0D108BD9-81ED-4DB2-BD59-A6C34878D82A}">
                    <a16:rowId xmlns:a16="http://schemas.microsoft.com/office/drawing/2014/main" val="1021272428"/>
                  </a:ext>
                </a:extLst>
              </a:tr>
              <a:tr h="580986">
                <a:tc>
                  <a:txBody>
                    <a:bodyPr/>
                    <a:lstStyle/>
                    <a:p>
                      <a:pPr marL="71755" fontAlgn="ctr">
                        <a:lnSpc>
                          <a:spcPct val="150000"/>
                        </a:lnSpc>
                      </a:pPr>
                      <a:r>
                        <a:rPr lang="bg-BG" sz="1200" dirty="0">
                          <a:effectLst/>
                        </a:rPr>
                        <a:t>Отделни дървета</a:t>
                      </a:r>
                      <a:endParaRPr lang="en-BG" sz="1200" dirty="0">
                        <a:effectLst/>
                      </a:endParaRPr>
                    </a:p>
                    <a:p>
                      <a:pPr marL="71755" fontAlgn="ctr">
                        <a:lnSpc>
                          <a:spcPct val="150000"/>
                        </a:lnSpc>
                      </a:pPr>
                      <a:r>
                        <a:rPr lang="bg-BG" sz="1200" dirty="0">
                          <a:effectLst/>
                        </a:rPr>
                        <a:t>(за 1 дърво)</a:t>
                      </a:r>
                      <a:endParaRPr lang="en-BG"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967" marR="28967" marT="28967" marB="43196">
                    <a:solidFill>
                      <a:srgbClr val="7030A0">
                        <a:alpha val="60000"/>
                      </a:srgbClr>
                    </a:solidFill>
                  </a:tcPr>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20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1,5</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30 кв.м</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extLst>
                  <a:ext uri="{0D108BD9-81ED-4DB2-BD59-A6C34878D82A}">
                    <a16:rowId xmlns:a16="http://schemas.microsoft.com/office/drawing/2014/main" val="1823174951"/>
                  </a:ext>
                </a:extLst>
              </a:tr>
              <a:tr h="330093">
                <a:tc>
                  <a:txBody>
                    <a:bodyPr/>
                    <a:lstStyle/>
                    <a:p>
                      <a:pPr marL="71755" fontAlgn="ctr">
                        <a:lnSpc>
                          <a:spcPct val="150000"/>
                        </a:lnSpc>
                      </a:pPr>
                      <a:r>
                        <a:rPr lang="bg-BG" sz="1200" dirty="0">
                          <a:effectLst/>
                        </a:rPr>
                        <a:t>Дървета в група (на 1 м²)</a:t>
                      </a:r>
                      <a:endParaRPr lang="en-BG"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967" marR="28967" marT="28967" marB="43196">
                    <a:solidFill>
                      <a:srgbClr val="7030A0">
                        <a:alpha val="60000"/>
                      </a:srgbClr>
                    </a:solidFill>
                  </a:tcPr>
                </a:tc>
                <a:tc>
                  <a:txBody>
                    <a:bodyPr/>
                    <a:lstStyle/>
                    <a:p>
                      <a:pPr marL="0" algn="ctr" defTabSz="914400" rtl="0" eaLnBrk="1" fontAlgn="ctr" latinLnBrk="0" hangingPunct="1">
                        <a:lnSpc>
                          <a:spcPct val="150000"/>
                        </a:lnSpc>
                      </a:pPr>
                      <a:r>
                        <a:rPr lang="bg-BG" sz="1400" b="1" kern="1200">
                          <a:solidFill>
                            <a:srgbClr val="1EA092"/>
                          </a:solidFill>
                          <a:latin typeface="Tahoma" panose="020B0604030504040204" pitchFamily="34" charset="0"/>
                          <a:ea typeface="Tahoma" panose="020B0604030504040204" pitchFamily="34" charset="0"/>
                          <a:cs typeface="Tahoma" panose="020B0604030504040204" pitchFamily="34" charset="0"/>
                        </a:rPr>
                        <a:t>-</a:t>
                      </a:r>
                      <a:endParaRPr lang="en-BG" sz="1400" b="1" kern="120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1,5</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tc>
                  <a:txBody>
                    <a:bodyPr/>
                    <a:lstStyle/>
                    <a:p>
                      <a:pPr marL="0" algn="ctr" defTabSz="914400" rtl="0" eaLnBrk="1" fontAlgn="ctr" latinLnBrk="0" hangingPunct="1">
                        <a:lnSpc>
                          <a:spcPct val="150000"/>
                        </a:lnSpc>
                      </a:pPr>
                      <a:r>
                        <a:rPr lang="bg-BG" sz="1400" b="1" kern="1200">
                          <a:solidFill>
                            <a:srgbClr val="1EA092"/>
                          </a:solidFill>
                          <a:latin typeface="Tahoma" panose="020B0604030504040204" pitchFamily="34" charset="0"/>
                          <a:ea typeface="Tahoma" panose="020B0604030504040204" pitchFamily="34" charset="0"/>
                          <a:cs typeface="Tahoma" panose="020B0604030504040204" pitchFamily="34" charset="0"/>
                        </a:rPr>
                        <a:t>1,5 кв.м</a:t>
                      </a:r>
                      <a:endParaRPr lang="en-BG" sz="1400" b="1" kern="120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extLst>
                  <a:ext uri="{0D108BD9-81ED-4DB2-BD59-A6C34878D82A}">
                    <a16:rowId xmlns:a16="http://schemas.microsoft.com/office/drawing/2014/main" val="2533931695"/>
                  </a:ext>
                </a:extLst>
              </a:tr>
              <a:tr h="580986">
                <a:tc>
                  <a:txBody>
                    <a:bodyPr/>
                    <a:lstStyle/>
                    <a:p>
                      <a:pPr marL="71755" fontAlgn="ctr">
                        <a:lnSpc>
                          <a:spcPct val="150000"/>
                        </a:lnSpc>
                      </a:pPr>
                      <a:r>
                        <a:rPr lang="bg-BG" sz="1200" dirty="0">
                          <a:effectLst/>
                        </a:rPr>
                        <a:t>Дървесни </a:t>
                      </a:r>
                      <a:r>
                        <a:rPr lang="bg-BG" sz="1200" dirty="0" err="1">
                          <a:effectLst/>
                        </a:rPr>
                        <a:t>противо</a:t>
                      </a:r>
                      <a:r>
                        <a:rPr lang="bg-BG" sz="1200" dirty="0">
                          <a:effectLst/>
                        </a:rPr>
                        <a:t>-ерозионни пояси (на 1 м²)</a:t>
                      </a:r>
                      <a:endParaRPr lang="en-BG"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967" marR="28967" marT="28967" marB="43196">
                    <a:solidFill>
                      <a:srgbClr val="7030A0">
                        <a:alpha val="60000"/>
                      </a:srgbClr>
                    </a:solidFill>
                  </a:tcPr>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1,5</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tc>
                  <a:txBody>
                    <a:bodyPr/>
                    <a:lstStyle/>
                    <a:p>
                      <a:pPr marL="0" algn="ctr" defTabSz="914400" rtl="0" eaLnBrk="1" fontAlgn="ctr" latinLnBrk="0" hangingPunct="1">
                        <a:lnSpc>
                          <a:spcPct val="150000"/>
                        </a:lnSpc>
                      </a:pPr>
                      <a:r>
                        <a:rPr lang="bg-BG" sz="1400" b="1" kern="1200">
                          <a:solidFill>
                            <a:srgbClr val="1EA092"/>
                          </a:solidFill>
                          <a:latin typeface="Tahoma" panose="020B0604030504040204" pitchFamily="34" charset="0"/>
                          <a:ea typeface="Tahoma" panose="020B0604030504040204" pitchFamily="34" charset="0"/>
                          <a:cs typeface="Tahoma" panose="020B0604030504040204" pitchFamily="34" charset="0"/>
                        </a:rPr>
                        <a:t>1,5 кв.м</a:t>
                      </a:r>
                      <a:endParaRPr lang="en-BG" sz="1400" b="1" kern="120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extLst>
                  <a:ext uri="{0D108BD9-81ED-4DB2-BD59-A6C34878D82A}">
                    <a16:rowId xmlns:a16="http://schemas.microsoft.com/office/drawing/2014/main" val="442985353"/>
                  </a:ext>
                </a:extLst>
              </a:tr>
              <a:tr h="330093">
                <a:tc>
                  <a:txBody>
                    <a:bodyPr/>
                    <a:lstStyle/>
                    <a:p>
                      <a:pPr marL="71755" fontAlgn="ctr">
                        <a:lnSpc>
                          <a:spcPct val="150000"/>
                        </a:lnSpc>
                      </a:pPr>
                      <a:r>
                        <a:rPr lang="bg-BG" sz="1200" dirty="0">
                          <a:effectLst/>
                        </a:rPr>
                        <a:t>Синори (на 1 </a:t>
                      </a:r>
                      <a:r>
                        <a:rPr lang="bg-BG" sz="1200" dirty="0" err="1">
                          <a:effectLst/>
                        </a:rPr>
                        <a:t>м</a:t>
                      </a:r>
                      <a:r>
                        <a:rPr lang="bg-BG" sz="1200" dirty="0">
                          <a:effectLst/>
                        </a:rPr>
                        <a:t>)</a:t>
                      </a:r>
                      <a:endParaRPr lang="en-BG"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967" marR="28967" marT="28967" marB="43196">
                    <a:solidFill>
                      <a:srgbClr val="7030A0">
                        <a:alpha val="60000"/>
                      </a:srgbClr>
                    </a:solidFill>
                  </a:tcPr>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6</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1,5</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9 кв.м</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extLst>
                  <a:ext uri="{0D108BD9-81ED-4DB2-BD59-A6C34878D82A}">
                    <a16:rowId xmlns:a16="http://schemas.microsoft.com/office/drawing/2014/main" val="28358651"/>
                  </a:ext>
                </a:extLst>
              </a:tr>
              <a:tr h="330093">
                <a:tc>
                  <a:txBody>
                    <a:bodyPr/>
                    <a:lstStyle/>
                    <a:p>
                      <a:pPr marL="71755" fontAlgn="ctr">
                        <a:lnSpc>
                          <a:spcPct val="150000"/>
                        </a:lnSpc>
                      </a:pPr>
                      <a:r>
                        <a:rPr lang="bg-BG" sz="1200" dirty="0">
                          <a:effectLst/>
                        </a:rPr>
                        <a:t>Влажни зони (на 1 м²)</a:t>
                      </a:r>
                      <a:endParaRPr lang="en-BG"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967" marR="28967" marT="28967" marB="43196">
                    <a:solidFill>
                      <a:srgbClr val="7030A0">
                        <a:alpha val="60000"/>
                      </a:srgbClr>
                    </a:solidFill>
                  </a:tcPr>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1,5</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1,5 кв.м</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extLst>
                  <a:ext uri="{0D108BD9-81ED-4DB2-BD59-A6C34878D82A}">
                    <a16:rowId xmlns:a16="http://schemas.microsoft.com/office/drawing/2014/main" val="372087324"/>
                  </a:ext>
                </a:extLst>
              </a:tr>
              <a:tr h="580986">
                <a:tc>
                  <a:txBody>
                    <a:bodyPr/>
                    <a:lstStyle/>
                    <a:p>
                      <a:pPr marL="71755" fontAlgn="ctr">
                        <a:lnSpc>
                          <a:spcPct val="150000"/>
                        </a:lnSpc>
                      </a:pPr>
                      <a:r>
                        <a:rPr lang="bg-BG" sz="1200" dirty="0">
                          <a:effectLst/>
                        </a:rPr>
                        <a:t>Зелени зони около водни течения (на 1 </a:t>
                      </a:r>
                      <a:r>
                        <a:rPr lang="bg-BG" sz="1200" dirty="0" err="1">
                          <a:effectLst/>
                        </a:rPr>
                        <a:t>м</a:t>
                      </a:r>
                      <a:r>
                        <a:rPr lang="bg-BG" sz="1200" dirty="0">
                          <a:effectLst/>
                        </a:rPr>
                        <a:t>)</a:t>
                      </a:r>
                      <a:endParaRPr lang="en-BG"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967" marR="28967" marT="28967" marB="43196">
                    <a:solidFill>
                      <a:srgbClr val="7030A0">
                        <a:alpha val="60000"/>
                      </a:srgbClr>
                    </a:solidFill>
                  </a:tcPr>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6</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1,5</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9 кв.м</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extLst>
                  <a:ext uri="{0D108BD9-81ED-4DB2-BD59-A6C34878D82A}">
                    <a16:rowId xmlns:a16="http://schemas.microsoft.com/office/drawing/2014/main" val="3325320423"/>
                  </a:ext>
                </a:extLst>
              </a:tr>
              <a:tr h="330093">
                <a:tc>
                  <a:txBody>
                    <a:bodyPr/>
                    <a:lstStyle/>
                    <a:p>
                      <a:pPr marL="71755" fontAlgn="ctr">
                        <a:lnSpc>
                          <a:spcPct val="150000"/>
                        </a:lnSpc>
                      </a:pPr>
                      <a:r>
                        <a:rPr lang="bg-BG" sz="1200" dirty="0">
                          <a:effectLst/>
                        </a:rPr>
                        <a:t>Тераси (на 1 </a:t>
                      </a:r>
                      <a:r>
                        <a:rPr lang="bg-BG" sz="1200" dirty="0" err="1">
                          <a:effectLst/>
                        </a:rPr>
                        <a:t>м</a:t>
                      </a:r>
                      <a:r>
                        <a:rPr lang="bg-BG" sz="1200" dirty="0">
                          <a:effectLst/>
                        </a:rPr>
                        <a:t>)</a:t>
                      </a:r>
                      <a:endParaRPr lang="en-BG"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967" marR="28967" marT="28967" marB="43196">
                    <a:solidFill>
                      <a:srgbClr val="7030A0">
                        <a:alpha val="60000"/>
                      </a:srgbClr>
                    </a:solidFill>
                  </a:tcPr>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6</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1,5</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9 кв.м</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extLst>
                  <a:ext uri="{0D108BD9-81ED-4DB2-BD59-A6C34878D82A}">
                    <a16:rowId xmlns:a16="http://schemas.microsoft.com/office/drawing/2014/main" val="3313088951"/>
                  </a:ext>
                </a:extLst>
              </a:tr>
              <a:tr h="580986">
                <a:tc>
                  <a:txBody>
                    <a:bodyPr/>
                    <a:lstStyle/>
                    <a:p>
                      <a:pPr marL="71755" fontAlgn="ctr">
                        <a:lnSpc>
                          <a:spcPct val="150000"/>
                        </a:lnSpc>
                      </a:pPr>
                      <a:r>
                        <a:rPr lang="bg-BG" sz="1200" dirty="0">
                          <a:effectLst/>
                        </a:rPr>
                        <a:t>Ивици по краищата на гори (на 1 </a:t>
                      </a:r>
                      <a:r>
                        <a:rPr lang="bg-BG" sz="1200" dirty="0" err="1">
                          <a:effectLst/>
                        </a:rPr>
                        <a:t>м</a:t>
                      </a:r>
                      <a:r>
                        <a:rPr lang="bg-BG" sz="1200" dirty="0">
                          <a:effectLst/>
                        </a:rPr>
                        <a:t>)</a:t>
                      </a:r>
                      <a:endParaRPr lang="en-BG"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967" marR="28967" marT="28967" marB="43196">
                    <a:solidFill>
                      <a:srgbClr val="7030A0">
                        <a:alpha val="60000"/>
                      </a:srgbClr>
                    </a:solidFill>
                  </a:tcPr>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6</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1,5</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9 кв.м</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extLst>
                  <a:ext uri="{0D108BD9-81ED-4DB2-BD59-A6C34878D82A}">
                    <a16:rowId xmlns:a16="http://schemas.microsoft.com/office/drawing/2014/main" val="2530413032"/>
                  </a:ext>
                </a:extLst>
              </a:tr>
              <a:tr h="330093">
                <a:tc>
                  <a:txBody>
                    <a:bodyPr/>
                    <a:lstStyle/>
                    <a:p>
                      <a:pPr marL="71755" fontAlgn="ctr">
                        <a:lnSpc>
                          <a:spcPct val="150000"/>
                        </a:lnSpc>
                      </a:pPr>
                      <a:r>
                        <a:rPr lang="bg-BG" sz="1000" dirty="0">
                          <a:effectLst/>
                        </a:rPr>
                        <a:t>Буферни ивици (на 1 </a:t>
                      </a:r>
                      <a:r>
                        <a:rPr lang="bg-BG" sz="1000" dirty="0" err="1">
                          <a:effectLst/>
                        </a:rPr>
                        <a:t>м</a:t>
                      </a:r>
                      <a:r>
                        <a:rPr lang="bg-BG" sz="1000" dirty="0">
                          <a:effectLst/>
                        </a:rPr>
                        <a:t>)</a:t>
                      </a:r>
                      <a:endParaRPr lang="en-BG"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967" marR="28967" marT="28967" marB="43196">
                    <a:solidFill>
                      <a:srgbClr val="7030A0">
                        <a:alpha val="60000"/>
                      </a:srgbClr>
                    </a:solidFill>
                  </a:tcPr>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6</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tc>
                  <a:txBody>
                    <a:bodyPr/>
                    <a:lstStyle/>
                    <a:p>
                      <a:pPr marL="0" algn="ctr" defTabSz="914400" rtl="0" eaLnBrk="1" fontAlgn="ctr" latinLnBrk="0" hangingPunct="1">
                        <a:lnSpc>
                          <a:spcPct val="150000"/>
                        </a:lnSpc>
                      </a:pPr>
                      <a:r>
                        <a:rPr lang="bg-BG" sz="1400" b="1" kern="1200">
                          <a:solidFill>
                            <a:srgbClr val="1EA092"/>
                          </a:solidFill>
                          <a:latin typeface="Tahoma" panose="020B0604030504040204" pitchFamily="34" charset="0"/>
                          <a:ea typeface="Tahoma" panose="020B0604030504040204" pitchFamily="34" charset="0"/>
                          <a:cs typeface="Tahoma" panose="020B0604030504040204" pitchFamily="34" charset="0"/>
                        </a:rPr>
                        <a:t>1,5</a:t>
                      </a:r>
                      <a:endParaRPr lang="en-BG" sz="1400" b="1" kern="120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tc>
                  <a:txBody>
                    <a:bodyPr/>
                    <a:lstStyle/>
                    <a:p>
                      <a:pPr marL="0" algn="ctr"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9 кв.м</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28967" marR="28967" marT="28967" marB="43196"/>
                </a:tc>
                <a:extLst>
                  <a:ext uri="{0D108BD9-81ED-4DB2-BD59-A6C34878D82A}">
                    <a16:rowId xmlns:a16="http://schemas.microsoft.com/office/drawing/2014/main" val="1177857799"/>
                  </a:ext>
                </a:extLst>
              </a:tr>
            </a:tbl>
          </a:graphicData>
        </a:graphic>
      </p:graphicFrame>
      <p:sp>
        <p:nvSpPr>
          <p:cNvPr id="4" name="TextBox 3">
            <a:extLst>
              <a:ext uri="{FF2B5EF4-FFF2-40B4-BE49-F238E27FC236}">
                <a16:creationId xmlns:a16="http://schemas.microsoft.com/office/drawing/2014/main" id="{30F6C796-7193-A800-86FC-3DF6F684D66C}"/>
              </a:ext>
            </a:extLst>
          </p:cNvPr>
          <p:cNvSpPr txBox="1"/>
          <p:nvPr/>
        </p:nvSpPr>
        <p:spPr>
          <a:xfrm>
            <a:off x="762000" y="228600"/>
            <a:ext cx="7467600" cy="646331"/>
          </a:xfrm>
          <a:prstGeom prst="rect">
            <a:avLst/>
          </a:prstGeom>
          <a:noFill/>
        </p:spPr>
        <p:txBody>
          <a:bodyPr wrap="square">
            <a:spAutoFit/>
          </a:bodyPr>
          <a:lstStyle/>
          <a:p>
            <a:pPr algn="ctr"/>
            <a:r>
              <a:rPr lang="bg-BG" sz="1800" b="1"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поддържане и подобряване на биологичното разнообразие и екологичната инфраструктура </a:t>
            </a:r>
          </a:p>
        </p:txBody>
      </p:sp>
    </p:spTree>
    <p:extLst>
      <p:ext uri="{BB962C8B-B14F-4D97-AF65-F5344CB8AC3E}">
        <p14:creationId xmlns:p14="http://schemas.microsoft.com/office/powerpoint/2010/main" val="19088391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190500" y="1219200"/>
            <a:ext cx="8534400" cy="4985980"/>
          </a:xfrm>
          <a:prstGeom prst="rect">
            <a:avLst/>
          </a:prstGeom>
          <a:noFill/>
          <a:ln w="9525">
            <a:noFill/>
            <a:miter lim="800000"/>
            <a:headEnd/>
            <a:tailEnd/>
          </a:ln>
        </p:spPr>
        <p:txBody>
          <a:bodyPr wrap="square">
            <a:spAutoFit/>
          </a:bodyPr>
          <a:lstStyle/>
          <a:p>
            <a:pPr algn="ct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Задължителни за извършване дейности по поддържане на екологичната инфраструктура</a:t>
            </a:r>
          </a:p>
          <a:p>
            <a:pPr algn="just"/>
            <a:r>
              <a:rPr lang="bg-BG" sz="1400" b="1" dirty="0">
                <a:solidFill>
                  <a:srgbClr val="7030A0"/>
                </a:solidFill>
                <a:latin typeface="Tahoma" panose="020B0604030504040204" pitchFamily="34" charset="0"/>
                <a:ea typeface="Tahoma" panose="020B0604030504040204" pitchFamily="34" charset="0"/>
                <a:cs typeface="Tahoma" panose="020B0604030504040204" pitchFamily="34" charset="0"/>
              </a:rPr>
              <a:t>При Живи плетове или Редици от дървета </a:t>
            </a:r>
          </a:p>
          <a:p>
            <a:pPr>
              <a:spcBef>
                <a:spcPts val="200"/>
              </a:spcBef>
              <a:spcAft>
                <a:spcPts val="200"/>
              </a:spcAft>
            </a:pPr>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Запазване целостта на </a:t>
            </a:r>
            <a:r>
              <a:rPr lang="bg-BG" sz="1400" dirty="0" err="1">
                <a:solidFill>
                  <a:srgbClr val="1EA092"/>
                </a:solidFill>
                <a:latin typeface="Tahoma" panose="020B0604030504040204" pitchFamily="34" charset="0"/>
                <a:ea typeface="Tahoma" panose="020B0604030504040204" pitchFamily="34" charset="0"/>
                <a:cs typeface="Tahoma" panose="020B0604030504040204" pitchFamily="34" charset="0"/>
              </a:rPr>
              <a:t>ландшафтния</a:t>
            </a:r>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 елемент.</a:t>
            </a:r>
          </a:p>
          <a:p>
            <a:pPr>
              <a:spcBef>
                <a:spcPts val="200"/>
              </a:spcBef>
              <a:spcAft>
                <a:spcPts val="200"/>
              </a:spcAft>
            </a:pPr>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Почистване на инвазивни видове растения извън периодите на гнездене на птиците – </a:t>
            </a:r>
            <a:r>
              <a:rPr lang="bg-BG" sz="1400" b="1" dirty="0">
                <a:solidFill>
                  <a:srgbClr val="1EA092"/>
                </a:solidFill>
                <a:latin typeface="Tahoma" panose="020B0604030504040204" pitchFamily="34" charset="0"/>
                <a:ea typeface="Tahoma" panose="020B0604030504040204" pitchFamily="34" charset="0"/>
                <a:cs typeface="Tahoma" panose="020B0604030504040204" pitchFamily="34" charset="0"/>
              </a:rPr>
              <a:t>от 1 април до 30 юли.</a:t>
            </a:r>
          </a:p>
          <a:p>
            <a:pPr>
              <a:spcBef>
                <a:spcPts val="200"/>
              </a:spcBef>
              <a:spcAft>
                <a:spcPts val="200"/>
              </a:spcAft>
            </a:pPr>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Почистване на сухи клони и ниски клони до 1,5 </a:t>
            </a:r>
            <a:r>
              <a:rPr lang="bg-BG" sz="1400" dirty="0" err="1">
                <a:solidFill>
                  <a:srgbClr val="1EA092"/>
                </a:solidFill>
                <a:latin typeface="Tahoma" panose="020B0604030504040204" pitchFamily="34" charset="0"/>
                <a:ea typeface="Tahoma" panose="020B0604030504040204" pitchFamily="34" charset="0"/>
                <a:cs typeface="Tahoma" panose="020B0604030504040204" pitchFamily="34" charset="0"/>
              </a:rPr>
              <a:t>м</a:t>
            </a:r>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 височина извън периода на гнездене на птиците.</a:t>
            </a:r>
          </a:p>
          <a:p>
            <a:pPr>
              <a:spcBef>
                <a:spcPts val="200"/>
              </a:spcBef>
              <a:spcAft>
                <a:spcPts val="200"/>
              </a:spcAft>
            </a:pPr>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Поддържане на граничните зони чрез косене или </a:t>
            </a:r>
            <a:r>
              <a:rPr lang="bg-BG" sz="1400" dirty="0" err="1">
                <a:solidFill>
                  <a:srgbClr val="1EA092"/>
                </a:solidFill>
                <a:latin typeface="Tahoma" panose="020B0604030504040204" pitchFamily="34" charset="0"/>
                <a:ea typeface="Tahoma" panose="020B0604030504040204" pitchFamily="34" charset="0"/>
                <a:cs typeface="Tahoma" panose="020B0604030504040204" pitchFamily="34" charset="0"/>
              </a:rPr>
              <a:t>мулчиране</a:t>
            </a:r>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 най-малко 1 път годишно извън периода на гнездене на птиците.</a:t>
            </a:r>
          </a:p>
          <a:p>
            <a:pPr>
              <a:spcBef>
                <a:spcPts val="200"/>
              </a:spcBef>
              <a:spcAft>
                <a:spcPts val="200"/>
              </a:spcAft>
            </a:pPr>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Поддръжката на елемента може да се осъществява и само от страната на съответния ползвател или собственик.</a:t>
            </a:r>
          </a:p>
          <a:p>
            <a:pPr>
              <a:spcBef>
                <a:spcPts val="200"/>
              </a:spcBef>
              <a:spcAft>
                <a:spcPts val="200"/>
              </a:spcAft>
            </a:pPr>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Не се извършват третирания с продукти за растителна защита.</a:t>
            </a:r>
          </a:p>
          <a:p>
            <a:pPr algn="just"/>
            <a:r>
              <a:rPr lang="bg-BG" sz="1400" b="1" dirty="0">
                <a:solidFill>
                  <a:srgbClr val="7030A0"/>
                </a:solidFill>
                <a:latin typeface="Tahoma" panose="020B0604030504040204" pitchFamily="34" charset="0"/>
                <a:ea typeface="Tahoma" panose="020B0604030504040204" pitchFamily="34" charset="0"/>
                <a:cs typeface="Tahoma" panose="020B0604030504040204" pitchFamily="34" charset="0"/>
              </a:rPr>
              <a:t>При отделни дървета </a:t>
            </a:r>
          </a:p>
          <a:p>
            <a:pPr algn="just"/>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Почистване на сухи клони и ниски клони до 1,5 </a:t>
            </a:r>
            <a:r>
              <a:rPr lang="bg-BG" sz="1400" dirty="0" err="1">
                <a:solidFill>
                  <a:srgbClr val="1EA092"/>
                </a:solidFill>
                <a:latin typeface="Tahoma" panose="020B0604030504040204" pitchFamily="34" charset="0"/>
                <a:ea typeface="Tahoma" panose="020B0604030504040204" pitchFamily="34" charset="0"/>
                <a:cs typeface="Tahoma" panose="020B0604030504040204" pitchFamily="34" charset="0"/>
              </a:rPr>
              <a:t>м</a:t>
            </a:r>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 височина, както и поддържане на сервитутните ивици чрез косене или </a:t>
            </a:r>
            <a:r>
              <a:rPr lang="bg-BG" sz="1400" dirty="0" err="1">
                <a:solidFill>
                  <a:srgbClr val="1EA092"/>
                </a:solidFill>
                <a:latin typeface="Tahoma" panose="020B0604030504040204" pitchFamily="34" charset="0"/>
                <a:ea typeface="Tahoma" panose="020B0604030504040204" pitchFamily="34" charset="0"/>
                <a:cs typeface="Tahoma" panose="020B0604030504040204" pitchFamily="34" charset="0"/>
              </a:rPr>
              <a:t>мулчиране</a:t>
            </a:r>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 най-малко 1 път годишно извън периодите на гнездене на птиците – от </a:t>
            </a:r>
            <a:r>
              <a:rPr lang="bg-BG" sz="1400" b="1" dirty="0">
                <a:solidFill>
                  <a:srgbClr val="1EA092"/>
                </a:solidFill>
                <a:latin typeface="Tahoma" panose="020B0604030504040204" pitchFamily="34" charset="0"/>
                <a:ea typeface="Tahoma" panose="020B0604030504040204" pitchFamily="34" charset="0"/>
                <a:cs typeface="Tahoma" panose="020B0604030504040204" pitchFamily="34" charset="0"/>
              </a:rPr>
              <a:t>1 април до 30 юли.</a:t>
            </a:r>
          </a:p>
          <a:p>
            <a:pPr algn="just"/>
            <a:r>
              <a:rPr lang="bg-BG" sz="1400" b="1" dirty="0">
                <a:solidFill>
                  <a:srgbClr val="7030A0"/>
                </a:solidFill>
                <a:latin typeface="Tahoma" panose="020B0604030504040204" pitchFamily="34" charset="0"/>
                <a:ea typeface="Tahoma" panose="020B0604030504040204" pitchFamily="34" charset="0"/>
                <a:cs typeface="Tahoma" panose="020B0604030504040204" pitchFamily="34" charset="0"/>
              </a:rPr>
              <a:t>При дървета в група </a:t>
            </a:r>
          </a:p>
          <a:p>
            <a:pPr algn="just"/>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Почистване на ниски клони до височина 1,5 </a:t>
            </a:r>
            <a:r>
              <a:rPr lang="bg-BG" sz="1400" dirty="0" err="1">
                <a:solidFill>
                  <a:srgbClr val="1EA092"/>
                </a:solidFill>
                <a:latin typeface="Tahoma" panose="020B0604030504040204" pitchFamily="34" charset="0"/>
                <a:ea typeface="Tahoma" panose="020B0604030504040204" pitchFamily="34" charset="0"/>
                <a:cs typeface="Tahoma" panose="020B0604030504040204" pitchFamily="34" charset="0"/>
              </a:rPr>
              <a:t>м</a:t>
            </a:r>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 извън периодите на гнездене на птиците. Почистване на инвазивни видове растения извън периодите на гнездене на птиците, както и поддържане на сервитутните ивици чрез косене или </a:t>
            </a:r>
            <a:r>
              <a:rPr lang="bg-BG" sz="1400" dirty="0" err="1">
                <a:solidFill>
                  <a:srgbClr val="1EA092"/>
                </a:solidFill>
                <a:latin typeface="Tahoma" panose="020B0604030504040204" pitchFamily="34" charset="0"/>
                <a:ea typeface="Tahoma" panose="020B0604030504040204" pitchFamily="34" charset="0"/>
                <a:cs typeface="Tahoma" panose="020B0604030504040204" pitchFamily="34" charset="0"/>
              </a:rPr>
              <a:t>мулчиране</a:t>
            </a:r>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 най-малко 1 път годишно извън периодите на гнездене на птиците – </a:t>
            </a:r>
            <a:r>
              <a:rPr lang="bg-BG" sz="1400" b="1" dirty="0">
                <a:solidFill>
                  <a:srgbClr val="1EA092"/>
                </a:solidFill>
                <a:latin typeface="Tahoma" panose="020B0604030504040204" pitchFamily="34" charset="0"/>
                <a:ea typeface="Tahoma" panose="020B0604030504040204" pitchFamily="34" charset="0"/>
                <a:cs typeface="Tahoma" panose="020B0604030504040204" pitchFamily="34" charset="0"/>
              </a:rPr>
              <a:t>от 1 април до 30 юли.</a:t>
            </a:r>
            <a:endParaRPr lang="bg-BG" altLang="en-US" sz="1400" b="1"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419100" y="375140"/>
            <a:ext cx="8305800" cy="707886"/>
          </a:xfrm>
          <a:prstGeom prst="rect">
            <a:avLst/>
          </a:prstGeom>
          <a:noFill/>
          <a:ln w="9525">
            <a:noFill/>
            <a:miter lim="800000"/>
            <a:headEnd/>
            <a:tailEnd/>
          </a:ln>
        </p:spPr>
        <p:txBody>
          <a:bodyPr wrap="square">
            <a:spAutoFit/>
          </a:bodyPr>
          <a:lstStyle/>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поддържане и подобряване на биологичното разнообразие и екологичната инфраструктура </a:t>
            </a:r>
          </a:p>
        </p:txBody>
      </p:sp>
    </p:spTree>
    <p:extLst>
      <p:ext uri="{BB962C8B-B14F-4D97-AF65-F5344CB8AC3E}">
        <p14:creationId xmlns:p14="http://schemas.microsoft.com/office/powerpoint/2010/main" val="3787669146"/>
      </p:ext>
    </p:extLst>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190500" y="1083026"/>
            <a:ext cx="8534400" cy="5416868"/>
          </a:xfrm>
          <a:prstGeom prst="rect">
            <a:avLst/>
          </a:prstGeom>
          <a:noFill/>
          <a:ln w="9525">
            <a:noFill/>
            <a:miter lim="800000"/>
            <a:headEnd/>
            <a:tailEnd/>
          </a:ln>
        </p:spPr>
        <p:txBody>
          <a:bodyPr wrap="square">
            <a:spAutoFit/>
          </a:bodyPr>
          <a:lstStyle/>
          <a:p>
            <a:pPr algn="ct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Задължителни за извършване дейности по поддържане на екологичната инфраструктура</a:t>
            </a:r>
          </a:p>
          <a:p>
            <a:pPr algn="just"/>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При Дървесни противо-ерозионни пояси </a:t>
            </a:r>
          </a:p>
          <a:p>
            <a:pPr algn="just"/>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Почистване на инвазивни видове растения извън периодите на гнездене на птиците – </a:t>
            </a:r>
            <a:r>
              <a:rPr lang="bg-BG" sz="1400" b="1" dirty="0">
                <a:solidFill>
                  <a:srgbClr val="1EA092"/>
                </a:solidFill>
                <a:latin typeface="Tahoma" panose="020B0604030504040204" pitchFamily="34" charset="0"/>
                <a:ea typeface="Tahoma" panose="020B0604030504040204" pitchFamily="34" charset="0"/>
                <a:cs typeface="Tahoma" panose="020B0604030504040204" pitchFamily="34" charset="0"/>
              </a:rPr>
              <a:t>от 1 април до 30 юли.</a:t>
            </a:r>
          </a:p>
          <a:p>
            <a:pPr algn="just"/>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Почистване на сухи храстовидни видове извън периодите на гнездене на птиците – </a:t>
            </a:r>
            <a:r>
              <a:rPr lang="bg-BG" sz="1400" b="1" dirty="0">
                <a:solidFill>
                  <a:srgbClr val="1EA092"/>
                </a:solidFill>
                <a:latin typeface="Tahoma" panose="020B0604030504040204" pitchFamily="34" charset="0"/>
                <a:ea typeface="Tahoma" panose="020B0604030504040204" pitchFamily="34" charset="0"/>
                <a:cs typeface="Tahoma" panose="020B0604030504040204" pitchFamily="34" charset="0"/>
              </a:rPr>
              <a:t>от 1 април до 30 юли.</a:t>
            </a:r>
          </a:p>
          <a:p>
            <a:pPr algn="just"/>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Почистване на ниски клони до височина 1,5 </a:t>
            </a:r>
            <a:r>
              <a:rPr lang="bg-BG" sz="1400" dirty="0" err="1">
                <a:solidFill>
                  <a:srgbClr val="1EA092"/>
                </a:solidFill>
                <a:latin typeface="Tahoma" panose="020B0604030504040204" pitchFamily="34" charset="0"/>
                <a:ea typeface="Tahoma" panose="020B0604030504040204" pitchFamily="34" charset="0"/>
                <a:cs typeface="Tahoma" panose="020B0604030504040204" pitchFamily="34" charset="0"/>
              </a:rPr>
              <a:t>м</a:t>
            </a:r>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 извън периодите на гнездене на птиците – </a:t>
            </a:r>
            <a:r>
              <a:rPr lang="bg-BG" sz="1400" b="1" dirty="0">
                <a:solidFill>
                  <a:srgbClr val="1EA092"/>
                </a:solidFill>
                <a:latin typeface="Tahoma" panose="020B0604030504040204" pitchFamily="34" charset="0"/>
                <a:ea typeface="Tahoma" panose="020B0604030504040204" pitchFamily="34" charset="0"/>
                <a:cs typeface="Tahoma" panose="020B0604030504040204" pitchFamily="34" charset="0"/>
              </a:rPr>
              <a:t>от 1 април до 30 юли.</a:t>
            </a:r>
          </a:p>
          <a:p>
            <a:pPr algn="just"/>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Косене или </a:t>
            </a:r>
            <a:r>
              <a:rPr lang="bg-BG" sz="1400" dirty="0" err="1">
                <a:solidFill>
                  <a:srgbClr val="1EA092"/>
                </a:solidFill>
                <a:latin typeface="Tahoma" panose="020B0604030504040204" pitchFamily="34" charset="0"/>
                <a:ea typeface="Tahoma" panose="020B0604030504040204" pitchFamily="34" charset="0"/>
                <a:cs typeface="Tahoma" panose="020B0604030504040204" pitchFamily="34" charset="0"/>
              </a:rPr>
              <a:t>мулчиране</a:t>
            </a:r>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 най-малко 1 път годишно на сервитутните ивици извън периодите на гнездене на птиците – </a:t>
            </a:r>
            <a:r>
              <a:rPr lang="bg-BG" sz="1400" b="1" dirty="0">
                <a:solidFill>
                  <a:srgbClr val="1EA092"/>
                </a:solidFill>
                <a:latin typeface="Tahoma" panose="020B0604030504040204" pitchFamily="34" charset="0"/>
                <a:ea typeface="Tahoma" panose="020B0604030504040204" pitchFamily="34" charset="0"/>
                <a:cs typeface="Tahoma" panose="020B0604030504040204" pitchFamily="34" charset="0"/>
              </a:rPr>
              <a:t>от 1 април до 30 юли.</a:t>
            </a:r>
          </a:p>
          <a:p>
            <a:pPr algn="just"/>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Запазване на съществуващата дървесна растителност с изключение на инвазивните видове.</a:t>
            </a:r>
          </a:p>
          <a:p>
            <a:pPr algn="just"/>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При синори </a:t>
            </a:r>
          </a:p>
          <a:p>
            <a:pPr algn="just"/>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Запазване целостта на </a:t>
            </a:r>
            <a:r>
              <a:rPr lang="bg-BG" sz="1400" dirty="0" err="1">
                <a:solidFill>
                  <a:srgbClr val="1EA092"/>
                </a:solidFill>
                <a:latin typeface="Tahoma" panose="020B0604030504040204" pitchFamily="34" charset="0"/>
                <a:ea typeface="Tahoma" panose="020B0604030504040204" pitchFamily="34" charset="0"/>
                <a:cs typeface="Tahoma" panose="020B0604030504040204" pitchFamily="34" charset="0"/>
              </a:rPr>
              <a:t>ландшафтния</a:t>
            </a:r>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 елемент.</a:t>
            </a:r>
          </a:p>
          <a:p>
            <a:pPr algn="just"/>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Почистване на инвазивни видове растения извън периодите на гнездене на птиците – </a:t>
            </a:r>
            <a:r>
              <a:rPr lang="bg-BG" sz="1400" b="1" dirty="0">
                <a:solidFill>
                  <a:srgbClr val="1EA092"/>
                </a:solidFill>
                <a:latin typeface="Tahoma" panose="020B0604030504040204" pitchFamily="34" charset="0"/>
                <a:ea typeface="Tahoma" panose="020B0604030504040204" pitchFamily="34" charset="0"/>
                <a:cs typeface="Tahoma" panose="020B0604030504040204" pitchFamily="34" charset="0"/>
              </a:rPr>
              <a:t>от 1 април до 30 юли.</a:t>
            </a:r>
          </a:p>
          <a:p>
            <a:pPr algn="just"/>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Почистване на сухи клони и ниски клони до 1,5 </a:t>
            </a:r>
            <a:r>
              <a:rPr lang="bg-BG" sz="1400" dirty="0" err="1">
                <a:solidFill>
                  <a:srgbClr val="1EA092"/>
                </a:solidFill>
                <a:latin typeface="Tahoma" panose="020B0604030504040204" pitchFamily="34" charset="0"/>
                <a:ea typeface="Tahoma" panose="020B0604030504040204" pitchFamily="34" charset="0"/>
                <a:cs typeface="Tahoma" panose="020B0604030504040204" pitchFamily="34" charset="0"/>
              </a:rPr>
              <a:t>м</a:t>
            </a:r>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 височина извън периода на гнездене на птиците – </a:t>
            </a:r>
            <a:r>
              <a:rPr lang="bg-BG" sz="1400" b="1" dirty="0">
                <a:solidFill>
                  <a:srgbClr val="1EA092"/>
                </a:solidFill>
                <a:latin typeface="Tahoma" panose="020B0604030504040204" pitchFamily="34" charset="0"/>
                <a:ea typeface="Tahoma" panose="020B0604030504040204" pitchFamily="34" charset="0"/>
                <a:cs typeface="Tahoma" panose="020B0604030504040204" pitchFamily="34" charset="0"/>
              </a:rPr>
              <a:t>от 1 април до 30 юли.</a:t>
            </a:r>
          </a:p>
          <a:p>
            <a:pPr algn="just"/>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Поддържане на граничните зони чрез косене или </a:t>
            </a:r>
            <a:r>
              <a:rPr lang="bg-BG" sz="1400" dirty="0" err="1">
                <a:solidFill>
                  <a:srgbClr val="1EA092"/>
                </a:solidFill>
                <a:latin typeface="Tahoma" panose="020B0604030504040204" pitchFamily="34" charset="0"/>
                <a:ea typeface="Tahoma" panose="020B0604030504040204" pitchFamily="34" charset="0"/>
                <a:cs typeface="Tahoma" panose="020B0604030504040204" pitchFamily="34" charset="0"/>
              </a:rPr>
              <a:t>мулчиране</a:t>
            </a:r>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 най-малко 1 път годишно извън периода на гнездене на птиците – </a:t>
            </a:r>
            <a:r>
              <a:rPr lang="bg-BG" sz="1400" b="1" dirty="0">
                <a:solidFill>
                  <a:srgbClr val="1EA092"/>
                </a:solidFill>
                <a:latin typeface="Tahoma" panose="020B0604030504040204" pitchFamily="34" charset="0"/>
                <a:ea typeface="Tahoma" panose="020B0604030504040204" pitchFamily="34" charset="0"/>
                <a:cs typeface="Tahoma" panose="020B0604030504040204" pitchFamily="34" charset="0"/>
              </a:rPr>
              <a:t>от 1 април до 30 юли.</a:t>
            </a:r>
          </a:p>
          <a:p>
            <a:pPr algn="just"/>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Поддръжката на елемента може да се осъществява и само от страната на съответния ползвател или собственик.</a:t>
            </a:r>
          </a:p>
          <a:p>
            <a:pPr algn="just"/>
            <a:r>
              <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rPr>
              <a:t>Не се извършват третирания с продукти за растителна защита.</a:t>
            </a:r>
          </a:p>
        </p:txBody>
      </p:sp>
      <p:sp>
        <p:nvSpPr>
          <p:cNvPr id="26626" name="Правоъгълник 3"/>
          <p:cNvSpPr>
            <a:spLocks noChangeArrowheads="1"/>
          </p:cNvSpPr>
          <p:nvPr/>
        </p:nvSpPr>
        <p:spPr bwMode="auto">
          <a:xfrm>
            <a:off x="419100" y="375140"/>
            <a:ext cx="8305800" cy="707886"/>
          </a:xfrm>
          <a:prstGeom prst="rect">
            <a:avLst/>
          </a:prstGeom>
          <a:noFill/>
          <a:ln w="9525">
            <a:noFill/>
            <a:miter lim="800000"/>
            <a:headEnd/>
            <a:tailEnd/>
          </a:ln>
        </p:spPr>
        <p:txBody>
          <a:bodyPr wrap="square">
            <a:spAutoFit/>
          </a:bodyPr>
          <a:lstStyle/>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поддържане и подобряване на биологичното разнообразие и екологичната инфраструктура </a:t>
            </a:r>
          </a:p>
        </p:txBody>
      </p:sp>
    </p:spTree>
    <p:extLst>
      <p:ext uri="{BB962C8B-B14F-4D97-AF65-F5344CB8AC3E}">
        <p14:creationId xmlns:p14="http://schemas.microsoft.com/office/powerpoint/2010/main" val="3756268616"/>
      </p:ext>
    </p:extLst>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190500" y="1083026"/>
            <a:ext cx="8534400" cy="4524315"/>
          </a:xfrm>
          <a:prstGeom prst="rect">
            <a:avLst/>
          </a:prstGeom>
          <a:noFill/>
          <a:ln w="9525">
            <a:noFill/>
            <a:miter lim="800000"/>
            <a:headEnd/>
            <a:tailEnd/>
          </a:ln>
        </p:spPr>
        <p:txBody>
          <a:bodyPr wrap="square">
            <a:spAutoFit/>
          </a:bodyPr>
          <a:lstStyle/>
          <a:p>
            <a:pPr algn="ctr"/>
            <a:endPar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ct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Задължителни за извършване дейности по поддържане на екологичната инфраструктура</a:t>
            </a:r>
          </a:p>
          <a:p>
            <a:pPr algn="just"/>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При влажни зони </a:t>
            </a:r>
          </a:p>
          <a:p>
            <a:pPr algn="just"/>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Поддържане на крайбрежната растителност чрез изрязване и отстраняване на нежеланата растителност от инвазивни и чужди видове в периоди извън гнездене на птиците – </a:t>
            </a: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от 1 април до 30 юли.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Поддържане на естествен </a:t>
            </a:r>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тревостой</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при ниски води на акваторията, ако такъв съществува, без дрениране на площите. </a:t>
            </a:r>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Неразораване</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и/или отводняване на езерцата. </a:t>
            </a:r>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Неизползване</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на Първа група продукти за растителна защита (ПРЗ) в територии, граничещи на акваториите.</a:t>
            </a:r>
          </a:p>
          <a:p>
            <a:pPr algn="just"/>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При Зелени зони около водни течения </a:t>
            </a:r>
          </a:p>
          <a:p>
            <a:pPr algn="just"/>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Косене най-малко 1 път годишно на сервитутните ивици, като дейностите следва да се извършат извън периодите на гнездене на птиците – </a:t>
            </a: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от 1 април до 30 юли.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Отстраняване на сухи дървета, отстраняване на храсти и инвазивни видове извън периодите на гнездене на птиците – </a:t>
            </a: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от 1 април до 30 юли.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Не се извършват третирания с продукти за растителна защита.</a:t>
            </a:r>
            <a:endParaRPr lang="en-US" altLang="en-US"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419100" y="375140"/>
            <a:ext cx="8305800" cy="707886"/>
          </a:xfrm>
          <a:prstGeom prst="rect">
            <a:avLst/>
          </a:prstGeom>
          <a:noFill/>
          <a:ln w="9525">
            <a:noFill/>
            <a:miter lim="800000"/>
            <a:headEnd/>
            <a:tailEnd/>
          </a:ln>
        </p:spPr>
        <p:txBody>
          <a:bodyPr wrap="square">
            <a:spAutoFit/>
          </a:bodyPr>
          <a:lstStyle/>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поддържане и подобряване на биологичното разнообразие и екологичната инфраструктура </a:t>
            </a:r>
          </a:p>
        </p:txBody>
      </p:sp>
    </p:spTree>
    <p:extLst>
      <p:ext uri="{BB962C8B-B14F-4D97-AF65-F5344CB8AC3E}">
        <p14:creationId xmlns:p14="http://schemas.microsoft.com/office/powerpoint/2010/main" val="2870203075"/>
      </p:ext>
    </p:extLst>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190500" y="1083026"/>
            <a:ext cx="8534400" cy="5724644"/>
          </a:xfrm>
          <a:prstGeom prst="rect">
            <a:avLst/>
          </a:prstGeom>
          <a:noFill/>
          <a:ln w="9525">
            <a:noFill/>
            <a:miter lim="800000"/>
            <a:headEnd/>
            <a:tailEnd/>
          </a:ln>
        </p:spPr>
        <p:txBody>
          <a:bodyPr wrap="square">
            <a:spAutoFit/>
          </a:bodyPr>
          <a:lstStyle/>
          <a:p>
            <a:pPr algn="ct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Задължителни за извършване дейности по поддържане на екологичната инфраструктура</a:t>
            </a:r>
          </a:p>
          <a:p>
            <a:pPr algn="just"/>
            <a:endPar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Тераси </a:t>
            </a:r>
          </a:p>
          <a:p>
            <a:pPr algn="just"/>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Запазване целостта на </a:t>
            </a:r>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ландшафтния</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елемент.</a:t>
            </a:r>
          </a:p>
          <a:p>
            <a:pPr algn="just"/>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Почистване на инвазивни видове растения извън периодите на гнездене на птиците.</a:t>
            </a:r>
          </a:p>
          <a:p>
            <a:pPr algn="just"/>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При наличие на храстовидна и/или дървесна растителност – почистване на сухи клони и ниски клони до 1,5 </a:t>
            </a:r>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м</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височина извън периода на гнездене на птиците – </a:t>
            </a: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от 1 април до 30 юли.</a:t>
            </a:r>
          </a:p>
          <a:p>
            <a:pPr algn="just"/>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Поддържане на граничните зони чрез косене най-малко 1 път годишно извън периода на гнездене на птиците – от </a:t>
            </a: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1 април до 30 юли.</a:t>
            </a:r>
          </a:p>
          <a:p>
            <a:pPr algn="just"/>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Поддръжката на елемента може да се осъществява и само от страната на съответния ползвател или собственик.</a:t>
            </a:r>
          </a:p>
          <a:p>
            <a:pPr algn="just"/>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Не се извършват третирания с продукти за растителна защита.</a:t>
            </a:r>
          </a:p>
          <a:p>
            <a:pPr algn="just"/>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en-US" sz="1600" b="1" dirty="0" err="1">
                <a:solidFill>
                  <a:srgbClr val="7030A0"/>
                </a:solidFill>
                <a:latin typeface="Tahoma" panose="020B0604030504040204" pitchFamily="34" charset="0"/>
                <a:ea typeface="Tahoma" panose="020B0604030504040204" pitchFamily="34" charset="0"/>
                <a:cs typeface="Tahoma" panose="020B0604030504040204" pitchFamily="34" charset="0"/>
              </a:rPr>
              <a:t>При</a:t>
            </a: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 ивици по краищата на </a:t>
            </a:r>
            <a:r>
              <a:rPr lang="en-US" sz="1600" b="1" dirty="0" err="1">
                <a:solidFill>
                  <a:srgbClr val="7030A0"/>
                </a:solidFill>
                <a:latin typeface="Tahoma" panose="020B0604030504040204" pitchFamily="34" charset="0"/>
                <a:ea typeface="Tahoma" panose="020B0604030504040204" pitchFamily="34" charset="0"/>
                <a:cs typeface="Tahoma" panose="020B0604030504040204" pitchFamily="34" charset="0"/>
              </a:rPr>
              <a:t>гори</a:t>
            </a: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 </a:t>
            </a: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Косене най-малко 1 път годишно на териториите в границите на ивиците, като дейностите следва да се извършат извън периодите на гнездене на птиците – </a:t>
            </a: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от 1 април до 30 юли.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Косенето да се извършва извън периода с риск за горски пожари с цел намаляване на риска от пожари.</a:t>
            </a:r>
          </a:p>
          <a:p>
            <a:pPr algn="just"/>
            <a:endPar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Не се извършват третирания с продукти за растителна защита.</a:t>
            </a:r>
          </a:p>
          <a:p>
            <a:pPr algn="just"/>
            <a:endParaRPr lang="en-US" altLang="en-US" sz="1400" b="1" dirty="0">
              <a:solidFill>
                <a:srgbClr val="7030A0"/>
              </a:solidFill>
            </a:endParaRPr>
          </a:p>
        </p:txBody>
      </p:sp>
      <p:sp>
        <p:nvSpPr>
          <p:cNvPr id="26626" name="Правоъгълник 3"/>
          <p:cNvSpPr>
            <a:spLocks noChangeArrowheads="1"/>
          </p:cNvSpPr>
          <p:nvPr/>
        </p:nvSpPr>
        <p:spPr bwMode="auto">
          <a:xfrm>
            <a:off x="419100" y="375140"/>
            <a:ext cx="8305800" cy="707886"/>
          </a:xfrm>
          <a:prstGeom prst="rect">
            <a:avLst/>
          </a:prstGeom>
          <a:noFill/>
          <a:ln w="9525">
            <a:noFill/>
            <a:miter lim="800000"/>
            <a:headEnd/>
            <a:tailEnd/>
          </a:ln>
        </p:spPr>
        <p:txBody>
          <a:bodyPr wrap="square">
            <a:spAutoFit/>
          </a:bodyPr>
          <a:lstStyle/>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поддържане и подобряване на биологичното разнообразие и екологичната инфраструктура </a:t>
            </a:r>
          </a:p>
        </p:txBody>
      </p:sp>
    </p:spTree>
    <p:extLst>
      <p:ext uri="{BB962C8B-B14F-4D97-AF65-F5344CB8AC3E}">
        <p14:creationId xmlns:p14="http://schemas.microsoft.com/office/powerpoint/2010/main" val="2425772477"/>
      </p:ext>
    </p:extLst>
  </p:cSld>
  <p:clrMapOvr>
    <a:masterClrMapping/>
  </p:clrMapOvr>
  <p:transition spd="slow">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190500" y="1083026"/>
            <a:ext cx="8534400" cy="4637167"/>
          </a:xfrm>
          <a:prstGeom prst="rect">
            <a:avLst/>
          </a:prstGeom>
          <a:noFill/>
          <a:ln w="9525">
            <a:noFill/>
            <a:miter lim="800000"/>
            <a:headEnd/>
            <a:tailEnd/>
          </a:ln>
        </p:spPr>
        <p:txBody>
          <a:bodyPr wrap="square">
            <a:spAutoFit/>
          </a:bodyPr>
          <a:lstStyle/>
          <a:p>
            <a:pPr algn="just"/>
            <a:endPar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ct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Задължителни за извършване дейности по поддържане на екологичната инфраструктура</a:t>
            </a:r>
          </a:p>
          <a:p>
            <a:pPr algn="just">
              <a:spcBef>
                <a:spcPts val="200"/>
              </a:spcBef>
              <a:spcAft>
                <a:spcPts val="200"/>
              </a:spcAft>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Bef>
                <a:spcPts val="200"/>
              </a:spcBef>
              <a:spcAft>
                <a:spcPts val="200"/>
              </a:spcAft>
            </a:pP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При буферни </a:t>
            </a:r>
            <a:r>
              <a:rPr lang="en-US" sz="1600" b="1" dirty="0" err="1">
                <a:solidFill>
                  <a:srgbClr val="7030A0"/>
                </a:solidFill>
                <a:latin typeface="Tahoma" panose="020B0604030504040204" pitchFamily="34" charset="0"/>
                <a:ea typeface="Tahoma" panose="020B0604030504040204" pitchFamily="34" charset="0"/>
                <a:cs typeface="Tahoma" panose="020B0604030504040204" pitchFamily="34" charset="0"/>
              </a:rPr>
              <a:t>ивици</a:t>
            </a: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 </a:t>
            </a: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Bef>
                <a:spcPts val="200"/>
              </a:spcBef>
              <a:spcAft>
                <a:spcPts val="200"/>
              </a:spcAft>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Поддържане на естествен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тревостой</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ако такъв съществува, без почвени обработки на площите. </a:t>
            </a:r>
          </a:p>
          <a:p>
            <a:pPr algn="just">
              <a:spcBef>
                <a:spcPts val="200"/>
              </a:spcBef>
              <a:spcAft>
                <a:spcPts val="200"/>
              </a:spcAft>
            </a:pP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spcBef>
                <a:spcPts val="200"/>
              </a:spcBef>
              <a:spcAft>
                <a:spcPts val="200"/>
              </a:spcAft>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Не се извършват нарочни третирания с препарати за растителна защита (ПРЗ) на тези територии. </a:t>
            </a:r>
          </a:p>
          <a:p>
            <a:pPr algn="just">
              <a:spcBef>
                <a:spcPts val="200"/>
              </a:spcBef>
              <a:spcAft>
                <a:spcPts val="200"/>
              </a:spcAft>
            </a:pP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spcBef>
                <a:spcPts val="200"/>
              </a:spcBef>
              <a:spcAft>
                <a:spcPts val="200"/>
              </a:spcAft>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Поддържането се състои в косене най-малко 1 път годишно на териториите в границите на буферните ивици, като дейностите следва да се извършат извън периодите на гнездене на птиците.</a:t>
            </a:r>
          </a:p>
          <a:p>
            <a:br>
              <a:rPr lang="bg-BG" sz="1600" dirty="0"/>
            </a:br>
            <a:endParaRPr lang="en-US" altLang="en-US" sz="1400" b="1" dirty="0">
              <a:solidFill>
                <a:srgbClr val="7030A0"/>
              </a:solidFill>
            </a:endParaRPr>
          </a:p>
        </p:txBody>
      </p:sp>
      <p:sp>
        <p:nvSpPr>
          <p:cNvPr id="26626" name="Правоъгълник 3"/>
          <p:cNvSpPr>
            <a:spLocks noChangeArrowheads="1"/>
          </p:cNvSpPr>
          <p:nvPr/>
        </p:nvSpPr>
        <p:spPr bwMode="auto">
          <a:xfrm>
            <a:off x="419100" y="375140"/>
            <a:ext cx="8305800" cy="707886"/>
          </a:xfrm>
          <a:prstGeom prst="rect">
            <a:avLst/>
          </a:prstGeom>
          <a:noFill/>
          <a:ln w="9525">
            <a:noFill/>
            <a:miter lim="800000"/>
            <a:headEnd/>
            <a:tailEnd/>
          </a:ln>
        </p:spPr>
        <p:txBody>
          <a:bodyPr wrap="square">
            <a:spAutoFit/>
          </a:bodyPr>
          <a:lstStyle/>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поддържане и подобряване на биологичното разнообразие и екологичната инфраструктура </a:t>
            </a:r>
          </a:p>
        </p:txBody>
      </p:sp>
    </p:spTree>
    <p:extLst>
      <p:ext uri="{BB962C8B-B14F-4D97-AF65-F5344CB8AC3E}">
        <p14:creationId xmlns:p14="http://schemas.microsoft.com/office/powerpoint/2010/main" val="3797877736"/>
      </p:ext>
    </p:extLst>
  </p:cSld>
  <p:clrMapOvr>
    <a:masterClrMapping/>
  </p:clrMapOvr>
  <p:transition spd="slow">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330777" y="739546"/>
            <a:ext cx="8401050" cy="5909310"/>
          </a:xfrm>
          <a:prstGeom prst="rect">
            <a:avLst/>
          </a:prstGeom>
          <a:noFill/>
          <a:ln w="9525">
            <a:noFill/>
            <a:miter lim="800000"/>
            <a:headEnd/>
            <a:tailEnd/>
          </a:ln>
        </p:spPr>
        <p:txBody>
          <a:bodyPr wrap="square">
            <a:spAutoFit/>
          </a:bodyPr>
          <a:lstStyle/>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Земеделските стопани прилагат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земеделски практики, благоприятни за климата и околната среда, от изброените по-долу: </a:t>
            </a:r>
          </a:p>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Видовете допустими площи са тези при, които са изпълнени следните екологично насочени земеделски практики свързани с намаляване на количествата на използвани препарати за растителна защита на ниво стопанство: </a:t>
            </a:r>
          </a:p>
          <a:p>
            <a:pPr marL="342900" indent="-342900" algn="just">
              <a:buFont typeface="+mj-lt"/>
              <a:buAutoNum type="arabicPeriod"/>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Прилагане на продукти за растителна защита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 инсектициди, хербициди и фунгициди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не попадащи в първа професионална категория на употреба. </a:t>
            </a:r>
          </a:p>
          <a:p>
            <a:pPr marL="342900" indent="-342900" algn="just">
              <a:buFont typeface="+mj-lt"/>
              <a:buAutoNum type="arabicPeriod"/>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Не прилагане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на продукти за растителна защита, които са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тотални хербициди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включително такива съдържащи глифозат. </a:t>
            </a:r>
          </a:p>
          <a:p>
            <a:pPr marL="342900" indent="-342900" algn="just">
              <a:buFont typeface="+mj-lt"/>
              <a:buAutoNum type="arabicPeriod"/>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Прилагане на феромонови уловки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с различна гъстота на ха/дка при отглеждане на полски/зърнено житни, маслодайни, технически др. култури и при зеленчуци и плодове.</a:t>
            </a:r>
          </a:p>
          <a:p>
            <a:pPr algn="just"/>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Право на подпомагане по еко схемата по ал. 1 имат земеделски стопани, които:</a:t>
            </a:r>
          </a:p>
          <a:p>
            <a:pPr marL="342900" indent="-342900" algn="just" fontAlgn="ctr">
              <a:buAutoNum type="arabicPeriod"/>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прилагат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задължително т. 2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и поне още една от т.1 и т. 3. </a:t>
            </a:r>
            <a:r>
              <a:rPr lang="bg-BG" b="0" i="0" u="none" strike="noStrike" dirty="0">
                <a:solidFill>
                  <a:srgbClr val="000000"/>
                </a:solidFill>
                <a:effectLst/>
                <a:latin typeface="Verdana" panose="020B0604030504040204" pitchFamily="34" charset="0"/>
              </a:rPr>
              <a:t> </a:t>
            </a:r>
          </a:p>
          <a:p>
            <a:pPr marL="342900" indent="-342900" algn="just" fontAlgn="ctr">
              <a:buAutoNum type="arabicPeriod"/>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отразяват всички операции по прилагане на продукти за растителна защита през съответната година в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дневниците за проведените растителнозащитни мероприятия и торене.</a:t>
            </a:r>
          </a:p>
        </p:txBody>
      </p:sp>
      <p:sp>
        <p:nvSpPr>
          <p:cNvPr id="26626" name="Правоъгълник 3"/>
          <p:cNvSpPr>
            <a:spLocks noChangeArrowheads="1"/>
          </p:cNvSpPr>
          <p:nvPr/>
        </p:nvSpPr>
        <p:spPr bwMode="auto">
          <a:xfrm>
            <a:off x="419100" y="304800"/>
            <a:ext cx="8305800" cy="400110"/>
          </a:xfrm>
          <a:prstGeom prst="rect">
            <a:avLst/>
          </a:prstGeom>
          <a:noFill/>
          <a:ln w="9525">
            <a:noFill/>
            <a:miter lim="800000"/>
            <a:headEnd/>
            <a:tailEnd/>
          </a:ln>
        </p:spPr>
        <p:txBody>
          <a:bodyPr wrap="square">
            <a:spAutoFit/>
          </a:bodyPr>
          <a:lstStyle/>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намаляване използването на пестициди </a:t>
            </a:r>
          </a:p>
        </p:txBody>
      </p:sp>
    </p:spTree>
    <p:extLst>
      <p:ext uri="{BB962C8B-B14F-4D97-AF65-F5344CB8AC3E}">
        <p14:creationId xmlns:p14="http://schemas.microsoft.com/office/powerpoint/2010/main" val="1899097557"/>
      </p:ext>
    </p:extLst>
  </p:cSld>
  <p:clrMapOvr>
    <a:masterClrMapping/>
  </p:clrMapOvr>
  <p:transition spd="slow">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323850" y="1074777"/>
            <a:ext cx="8401050" cy="5016758"/>
          </a:xfrm>
          <a:prstGeom prst="rect">
            <a:avLst/>
          </a:prstGeom>
          <a:noFill/>
          <a:ln w="9525">
            <a:noFill/>
            <a:miter lim="800000"/>
            <a:headEnd/>
            <a:tailEnd/>
          </a:ln>
        </p:spPr>
        <p:txBody>
          <a:bodyPr wrap="square">
            <a:spAutoFit/>
          </a:bodyPr>
          <a:lstStyle/>
          <a:p>
            <a:pPr algn="just"/>
            <a:endPar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Закупените продукти за растителна защита и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феромонови</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уловки се доказват като земеделските стопани представят утвърдени от изпълнителния директор на Държавен фонд „Земеделие“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декларация и опис по образец на </a:t>
            </a:r>
            <a:r>
              <a:rPr lang="bg-BG" dirty="0" err="1">
                <a:solidFill>
                  <a:srgbClr val="7030A0"/>
                </a:solidFill>
                <a:latin typeface="Tahoma" panose="020B0604030504040204" pitchFamily="34" charset="0"/>
                <a:ea typeface="Tahoma" panose="020B0604030504040204" pitchFamily="34" charset="0"/>
                <a:cs typeface="Tahoma" panose="020B0604030504040204" pitchFamily="34" charset="0"/>
              </a:rPr>
              <a:t>разходооправдателни</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 документи за тяхното закупуване – фактури и/или фискални касови бележки. </a:t>
            </a:r>
          </a:p>
          <a:p>
            <a:pPr algn="just"/>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Документите трябва да бъдат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издадени в периода от 1 октомври 2022 г. до 30 септември 2023 г.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При смърт на кандидата за подпомагане документите в периода след смъртта, следва да бъдат издадени на името на представител на повече от половината от неговите наследници, упълномощен с нотариално заверено пълномощно. </a:t>
            </a:r>
          </a:p>
          <a:p>
            <a:pPr algn="just"/>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В периода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от 1 до 31 декември 2023 г.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земеделските стопани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представят документите</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лично или чрез представител, упълномощен с нотариално заверено пълномощно, в съответните областни дирекции на Държавен фонд „Земеделие“, отдел „Прилагане на схеми.</a:t>
            </a:r>
          </a:p>
          <a:p>
            <a:pPr algn="just"/>
            <a:endPar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419100" y="304800"/>
            <a:ext cx="8305800" cy="400110"/>
          </a:xfrm>
          <a:prstGeom prst="rect">
            <a:avLst/>
          </a:prstGeom>
          <a:noFill/>
          <a:ln w="9525">
            <a:noFill/>
            <a:miter lim="800000"/>
            <a:headEnd/>
            <a:tailEnd/>
          </a:ln>
        </p:spPr>
        <p:txBody>
          <a:bodyPr wrap="square">
            <a:spAutoFit/>
          </a:bodyPr>
          <a:lstStyle/>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намаляване използването на пестициди </a:t>
            </a:r>
          </a:p>
        </p:txBody>
      </p:sp>
    </p:spTree>
    <p:extLst>
      <p:ext uri="{BB962C8B-B14F-4D97-AF65-F5344CB8AC3E}">
        <p14:creationId xmlns:p14="http://schemas.microsoft.com/office/powerpoint/2010/main" val="1134597267"/>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26626" name="Правоъгълник 3"/>
          <p:cNvSpPr>
            <a:spLocks noChangeArrowheads="1"/>
          </p:cNvSpPr>
          <p:nvPr/>
        </p:nvSpPr>
        <p:spPr bwMode="auto">
          <a:xfrm>
            <a:off x="342900" y="304800"/>
            <a:ext cx="8305800" cy="461665"/>
          </a:xfrm>
          <a:prstGeom prst="rect">
            <a:avLst/>
          </a:prstGeom>
          <a:noFill/>
          <a:ln w="9525">
            <a:noFill/>
            <a:miter lim="800000"/>
            <a:headEnd/>
            <a:tailEnd/>
          </a:ln>
        </p:spPr>
        <p:txBody>
          <a:bodyPr wrap="square">
            <a:spAutoFit/>
          </a:bodyPr>
          <a:lstStyle/>
          <a:p>
            <a:pPr algn="ctr"/>
            <a:r>
              <a:rPr lang="bg-BG" sz="2400" b="1" dirty="0">
                <a:solidFill>
                  <a:srgbClr val="1EA092"/>
                </a:solidFill>
                <a:latin typeface="Tahoma" pitchFamily="34" charset="0"/>
                <a:ea typeface="Tahoma" panose="020B0604030504040204" pitchFamily="34" charset="0"/>
                <a:cs typeface="Tahoma" panose="020B0604030504040204" pitchFamily="34" charset="0"/>
              </a:rPr>
              <a:t>Определения</a:t>
            </a:r>
            <a:endParaRPr lang="bg-BG" sz="2400" b="1" dirty="0">
              <a:solidFill>
                <a:srgbClr val="2D3B8C"/>
              </a:solidFill>
              <a:latin typeface="Tahoma" panose="020B0604030504040204" pitchFamily="34" charset="0"/>
              <a:ea typeface="Tahoma" panose="020B0604030504040204" pitchFamily="34" charset="0"/>
              <a:cs typeface="Tahoma" panose="020B0604030504040204" pitchFamily="34" charset="0"/>
            </a:endParaRPr>
          </a:p>
        </p:txBody>
      </p:sp>
      <p:sp>
        <p:nvSpPr>
          <p:cNvPr id="9" name="TextBox 8">
            <a:extLst>
              <a:ext uri="{FF2B5EF4-FFF2-40B4-BE49-F238E27FC236}">
                <a16:creationId xmlns:a16="http://schemas.microsoft.com/office/drawing/2014/main" id="{BF66B6EF-0DE9-CD43-ACC1-62E500699174}"/>
              </a:ext>
            </a:extLst>
          </p:cNvPr>
          <p:cNvSpPr txBox="1"/>
          <p:nvPr/>
        </p:nvSpPr>
        <p:spPr>
          <a:xfrm>
            <a:off x="266700" y="1005969"/>
            <a:ext cx="8877300" cy="4873129"/>
          </a:xfrm>
          <a:prstGeom prst="rect">
            <a:avLst/>
          </a:prstGeom>
          <a:noFill/>
        </p:spPr>
        <p:txBody>
          <a:bodyPr wrap="square" rtlCol="0">
            <a:spAutoFit/>
          </a:bodyPr>
          <a:lstStyle/>
          <a:p>
            <a:pPr marL="285750" indent="-285750" algn="just">
              <a:spcBef>
                <a:spcPts val="750"/>
              </a:spcBef>
              <a:buFont typeface="Wingdings" panose="05000000000000000000" pitchFamily="2" charset="2"/>
              <a:buChar char="§"/>
            </a:pP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Поддържане на трайни насаждения е</a:t>
            </a:r>
            <a:r>
              <a:rPr lang="ru-RU" sz="1600" dirty="0">
                <a:solidFill>
                  <a:srgbClr val="1EA092"/>
                </a:solidFill>
                <a:latin typeface="Tahoma" panose="020B0604030504040204" pitchFamily="34" charset="0"/>
                <a:ea typeface="Tahoma" panose="020B0604030504040204" pitchFamily="34" charset="0"/>
                <a:cs typeface="Tahoma" panose="020B0604030504040204" pitchFamily="34" charset="0"/>
              </a:rPr>
              <a:t> извършване на годишна основа на поне една от следните дейности: косене на тревата или поддържане на почвената повърхност в междуредията с подходящи обработки според прилаганите системи (угарна, чимово мулчирна, мулчирна или ливадно зачимяване); подходящи зимни и/или летни резитбени операции, поддържане на добро фитосанитарно състояние на трайните насаждения.</a:t>
            </a:r>
          </a:p>
          <a:p>
            <a:pPr marL="285750" indent="-285750" algn="just">
              <a:spcBef>
                <a:spcPts val="750"/>
              </a:spcBef>
              <a:buFont typeface="Wingdings" panose="05000000000000000000" pitchFamily="2" charset="2"/>
              <a:buChar char="§"/>
            </a:pP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Минимални агротехнически мероприятия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представляват съвкупност от технологични операции и </a:t>
            </a:r>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дейности</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съобразени с биологичните изисквания на вида и сорта, съобразени с </a:t>
            </a:r>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района</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и технологията на отглеждане и включващи: </a:t>
            </a:r>
          </a:p>
          <a:p>
            <a:pPr algn="just"/>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а)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при отглеждането на зеленчуци</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подготовка на площта - основна обработка на почвата и/или </a:t>
            </a:r>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фрезоване</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/брануване, култивиране и/или </a:t>
            </a:r>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лехо</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и </a:t>
            </a:r>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тирообразуване</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и/или полагане на фолио; сеитба/засаждане; борба с плевели, болести и неприятели: окопаване или третиране с ПРЗ, или окосяване, и/или употреба на хербициди/инсектициди/фунгицид, когато е необходимо; прибиране на продукцията (беритби);</a:t>
            </a:r>
          </a:p>
          <a:p>
            <a:pPr algn="just"/>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б</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при отглеждането на </a:t>
            </a:r>
            <a:r>
              <a:rPr lang="bg-BG" sz="1600" b="1" dirty="0" err="1">
                <a:solidFill>
                  <a:srgbClr val="7030A0"/>
                </a:solidFill>
                <a:latin typeface="Tahoma" panose="020B0604030504040204" pitchFamily="34" charset="0"/>
                <a:ea typeface="Tahoma" panose="020B0604030504040204" pitchFamily="34" charset="0"/>
                <a:cs typeface="Tahoma" panose="020B0604030504040204" pitchFamily="34" charset="0"/>
              </a:rPr>
              <a:t>трайни</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 насаждения: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зимни и летни резитби; основна </a:t>
            </a:r>
          </a:p>
          <a:p>
            <a:pPr algn="just"/>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обработка на почвата; вегетационна обработка на овощни култури - </a:t>
            </a:r>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фрезоване</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култивиране, </a:t>
            </a:r>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зачимяване</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на междуредията или косене в междуредията; борба с болести и неприятели - хербициди/инсектициди/фунгициди, когато е необходимо; подхранване с торове, когато е необходимо; прибиране на продукцията (беритби).</a:t>
            </a:r>
          </a:p>
        </p:txBody>
      </p:sp>
    </p:spTree>
    <p:extLst>
      <p:ext uri="{BB962C8B-B14F-4D97-AF65-F5344CB8AC3E}">
        <p14:creationId xmlns:p14="http://schemas.microsoft.com/office/powerpoint/2010/main" val="3910789816"/>
      </p:ext>
    </p:extLst>
  </p:cSld>
  <p:clrMapOvr>
    <a:masterClrMapping/>
  </p:clrMapOvr>
  <p:transition spd="slow">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419100" y="1600200"/>
            <a:ext cx="8305800" cy="5078313"/>
          </a:xfrm>
          <a:prstGeom prst="rect">
            <a:avLst/>
          </a:prstGeom>
          <a:noFill/>
          <a:ln w="9525">
            <a:noFill/>
            <a:miter lim="800000"/>
            <a:headEnd/>
            <a:tailEnd/>
          </a:ln>
        </p:spPr>
        <p:txBody>
          <a:bodyPr wrap="square">
            <a:spAutoFit/>
          </a:bodyPr>
          <a:lstStyle/>
          <a:p>
            <a:pPr algn="just" fontAlgn="ct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Право на подпомагане по еко схемата за запазване и възстановяване на почвения потенциал – насърчаване на зелено торене и органично наторяване, имат земеделски стопани, които прилагат в своите стопанства заедно или поотделно следните земеделски практики чрез: </a:t>
            </a:r>
          </a:p>
          <a:p>
            <a:pPr marL="342900" indent="-342900" algn="just" fontAlgn="ctr">
              <a:buAutoNum type="arabicPeriod"/>
            </a:pP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отглеждане на непроизводствени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междинни култури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или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покривни култури</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 с последващо зелено торене;</a:t>
            </a:r>
          </a:p>
          <a:p>
            <a:pPr algn="just" fontAlgn="ctr"/>
            <a:endParaRPr lang="bg-BG"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fontAlgn="ct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2. използването на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външни органични подобрители на почвата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съгласно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план за управление на хранителните вещества,</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изготвен от лице, притежаващо квалификация в областта на селското стопанство.</a:t>
            </a:r>
          </a:p>
          <a:p>
            <a:pPr algn="just" fontAlgn="ct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fontAlgn="ct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Двете екологични практики могат да бъдат приложени върху различни парцели и съответно включени в заявлението за подпомагане от един земеделски стопанин.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За един парцел може да се получи подпомагане само за една от двете практики,</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но няма пречка в рамките на стопанството си земеделският стопанин да приложи и двете практики на различни парцели. </a:t>
            </a:r>
          </a:p>
          <a:p>
            <a:pPr algn="just" fontAlgn="ct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419100" y="375140"/>
            <a:ext cx="8305800" cy="646331"/>
          </a:xfrm>
          <a:prstGeom prst="rect">
            <a:avLst/>
          </a:prstGeom>
          <a:noFill/>
          <a:ln w="9525">
            <a:noFill/>
            <a:miter lim="800000"/>
            <a:headEnd/>
            <a:tailEnd/>
          </a:ln>
        </p:spPr>
        <p:txBody>
          <a:bodyPr wrap="square">
            <a:spAutoFit/>
          </a:bodyPr>
          <a:lstStyle/>
          <a:p>
            <a:pPr algn="ctr">
              <a:spcBef>
                <a:spcPts val="750"/>
              </a:spcBef>
            </a:pPr>
            <a:r>
              <a:rPr lang="ru-RU" b="1"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запазване и възстановяване на почвения потенциал – насърчаване на зелено торене и органично наторяване</a:t>
            </a:r>
          </a:p>
        </p:txBody>
      </p:sp>
    </p:spTree>
    <p:extLst>
      <p:ext uri="{BB962C8B-B14F-4D97-AF65-F5344CB8AC3E}">
        <p14:creationId xmlns:p14="http://schemas.microsoft.com/office/powerpoint/2010/main" val="1961925391"/>
      </p:ext>
    </p:extLst>
  </p:cSld>
  <p:clrMapOvr>
    <a:masterClrMapping/>
  </p:clrMapOvr>
  <p:transition spd="slow">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авоъгълник 3"/>
          <p:cNvSpPr>
            <a:spLocks noChangeArrowheads="1"/>
          </p:cNvSpPr>
          <p:nvPr/>
        </p:nvSpPr>
        <p:spPr bwMode="auto">
          <a:xfrm>
            <a:off x="419100" y="375140"/>
            <a:ext cx="8305800" cy="923330"/>
          </a:xfrm>
          <a:prstGeom prst="rect">
            <a:avLst/>
          </a:prstGeom>
          <a:noFill/>
          <a:ln w="9525">
            <a:noFill/>
            <a:miter lim="800000"/>
            <a:headEnd/>
            <a:tailEnd/>
          </a:ln>
        </p:spPr>
        <p:txBody>
          <a:bodyPr wrap="square">
            <a:spAutoFit/>
          </a:bodyPr>
          <a:lstStyle/>
          <a:p>
            <a:pPr algn="ctr">
              <a:spcBef>
                <a:spcPts val="750"/>
              </a:spcBef>
            </a:pPr>
            <a:r>
              <a:rPr lang="ru-RU" b="1"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запазване и възстановяване на почвения потенциал – насърчаване на зелено торене и органично </a:t>
            </a:r>
            <a:r>
              <a:rPr lang="ru-RU" b="1" dirty="0" err="1">
                <a:solidFill>
                  <a:srgbClr val="7030A0"/>
                </a:solidFill>
                <a:latin typeface="Tahoma" panose="020B0604030504040204" pitchFamily="34" charset="0"/>
                <a:ea typeface="Tahoma" panose="020B0604030504040204" pitchFamily="34" charset="0"/>
                <a:cs typeface="Tahoma" panose="020B0604030504040204" pitchFamily="34" charset="0"/>
              </a:rPr>
              <a:t>наторяване</a:t>
            </a:r>
            <a:r>
              <a:rPr lang="ru-RU" b="1" dirty="0">
                <a:solidFill>
                  <a:srgbClr val="7030A0"/>
                </a:solidFill>
                <a:latin typeface="Tahoma" panose="020B0604030504040204" pitchFamily="34" charset="0"/>
                <a:ea typeface="Tahoma" panose="020B0604030504040204" pitchFamily="34" charset="0"/>
                <a:cs typeface="Tahoma" panose="020B0604030504040204" pitchFamily="34" charset="0"/>
              </a:rPr>
              <a:t> - </a:t>
            </a:r>
            <a:r>
              <a:rPr lang="ru-RU" b="1" dirty="0" err="1">
                <a:solidFill>
                  <a:srgbClr val="7030A0"/>
                </a:solidFill>
                <a:latin typeface="Tahoma" panose="020B0604030504040204" pitchFamily="34" charset="0"/>
                <a:ea typeface="Tahoma" panose="020B0604030504040204" pitchFamily="34" charset="0"/>
                <a:cs typeface="Tahoma" panose="020B0604030504040204" pitchFamily="34" charset="0"/>
              </a:rPr>
              <a:t>зеленчуци</a:t>
            </a:r>
            <a:endParaRPr lang="ru-RU"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 name="Table 1">
            <a:extLst>
              <a:ext uri="{FF2B5EF4-FFF2-40B4-BE49-F238E27FC236}">
                <a16:creationId xmlns:a16="http://schemas.microsoft.com/office/drawing/2014/main" id="{A1E3C1B2-D63D-A945-55DA-68B2A18F2CD7}"/>
              </a:ext>
            </a:extLst>
          </p:cNvPr>
          <p:cNvGraphicFramePr>
            <a:graphicFrameLocks noGrp="1"/>
          </p:cNvGraphicFramePr>
          <p:nvPr>
            <p:extLst>
              <p:ext uri="{D42A27DB-BD31-4B8C-83A1-F6EECF244321}">
                <p14:modId xmlns:p14="http://schemas.microsoft.com/office/powerpoint/2010/main" val="1706756057"/>
              </p:ext>
            </p:extLst>
          </p:nvPr>
        </p:nvGraphicFramePr>
        <p:xfrm>
          <a:off x="533400" y="1447800"/>
          <a:ext cx="7924800" cy="5207222"/>
        </p:xfrm>
        <a:graphic>
          <a:graphicData uri="http://schemas.openxmlformats.org/drawingml/2006/table">
            <a:tbl>
              <a:tblPr>
                <a:tableStyleId>{5C22544A-7EE6-4342-B048-85BDC9FD1C3A}</a:tableStyleId>
              </a:tblPr>
              <a:tblGrid>
                <a:gridCol w="3742965">
                  <a:extLst>
                    <a:ext uri="{9D8B030D-6E8A-4147-A177-3AD203B41FA5}">
                      <a16:colId xmlns:a16="http://schemas.microsoft.com/office/drawing/2014/main" val="1209401775"/>
                    </a:ext>
                  </a:extLst>
                </a:gridCol>
                <a:gridCol w="4181835">
                  <a:extLst>
                    <a:ext uri="{9D8B030D-6E8A-4147-A177-3AD203B41FA5}">
                      <a16:colId xmlns:a16="http://schemas.microsoft.com/office/drawing/2014/main" val="1622483632"/>
                    </a:ext>
                  </a:extLst>
                </a:gridCol>
              </a:tblGrid>
              <a:tr h="528033">
                <a:tc>
                  <a:txBody>
                    <a:bodyPr/>
                    <a:lstStyle/>
                    <a:p>
                      <a:pPr algn="ctr">
                        <a:lnSpc>
                          <a:spcPct val="150000"/>
                        </a:lnSpc>
                      </a:pPr>
                      <a:r>
                        <a:rPr lang="bg-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Група</a:t>
                      </a:r>
                      <a:endParaRPr lang="en-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p>
                      <a:pPr algn="ctr">
                        <a:lnSpc>
                          <a:spcPct val="150000"/>
                        </a:lnSpc>
                      </a:pPr>
                      <a:r>
                        <a:rPr lang="bg-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Житни култури</a:t>
                      </a:r>
                      <a:endParaRPr lang="en-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1EA092"/>
                    </a:solidFill>
                  </a:tcPr>
                </a:tc>
                <a:tc>
                  <a:txBody>
                    <a:bodyPr/>
                    <a:lstStyle/>
                    <a:p>
                      <a:pPr algn="ctr">
                        <a:lnSpc>
                          <a:spcPct val="150000"/>
                        </a:lnSpc>
                      </a:pPr>
                      <a:r>
                        <a:rPr lang="bg-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Група</a:t>
                      </a:r>
                      <a:endParaRPr lang="en-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p>
                      <a:pPr algn="ctr">
                        <a:lnSpc>
                          <a:spcPct val="150000"/>
                        </a:lnSpc>
                      </a:pPr>
                      <a:r>
                        <a:rPr lang="bg-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Нежитни култури</a:t>
                      </a:r>
                      <a:endParaRPr lang="en-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1EA092"/>
                    </a:solidFill>
                  </a:tcPr>
                </a:tc>
                <a:extLst>
                  <a:ext uri="{0D108BD9-81ED-4DB2-BD59-A6C34878D82A}">
                    <a16:rowId xmlns:a16="http://schemas.microsoft.com/office/drawing/2014/main" val="2162825068"/>
                  </a:ext>
                </a:extLst>
              </a:tr>
              <a:tr h="266529">
                <a:tc>
                  <a:txBody>
                    <a:bodyPr/>
                    <a:lstStyle/>
                    <a:p>
                      <a:pPr marL="71755" algn="l" defTabSz="914400" rtl="0" eaLnBrk="1" fontAlgn="ctr" latinLnBrk="0" hangingPunct="1">
                        <a:lnSpc>
                          <a:spcPct val="150000"/>
                        </a:lnSpc>
                      </a:pPr>
                      <a:r>
                        <a:rPr lang="bg-BG" sz="1200" b="1" kern="1200" noProof="0" dirty="0">
                          <a:solidFill>
                            <a:schemeClr val="lt1"/>
                          </a:solidFill>
                          <a:effectLst/>
                          <a:latin typeface="Tahoma" panose="020B0604030504040204" pitchFamily="34" charset="0"/>
                          <a:ea typeface="Tahoma" panose="020B0604030504040204" pitchFamily="34" charset="0"/>
                          <a:cs typeface="Tahoma" panose="020B0604030504040204" pitchFamily="34" charset="0"/>
                        </a:rPr>
                        <a:t>ръж</a:t>
                      </a: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200" b="1" kern="1200" noProof="0">
                          <a:solidFill>
                            <a:srgbClr val="1EA092"/>
                          </a:solidFill>
                          <a:latin typeface="Tahoma" panose="020B0604030504040204" pitchFamily="34" charset="0"/>
                          <a:ea typeface="Tahoma" panose="020B0604030504040204" pitchFamily="34" charset="0"/>
                          <a:cs typeface="Tahoma" panose="020B0604030504040204" pitchFamily="34" charset="0"/>
                        </a:rPr>
                        <a:t>грах</a:t>
                      </a:r>
                    </a:p>
                  </a:txBody>
                  <a:tcPr marL="34504" marR="34504" marT="36320" marB="0" anchor="ctr"/>
                </a:tc>
                <a:extLst>
                  <a:ext uri="{0D108BD9-81ED-4DB2-BD59-A6C34878D82A}">
                    <a16:rowId xmlns:a16="http://schemas.microsoft.com/office/drawing/2014/main" val="2986756112"/>
                  </a:ext>
                </a:extLst>
              </a:tr>
              <a:tr h="266529">
                <a:tc>
                  <a:txBody>
                    <a:bodyPr/>
                    <a:lstStyle/>
                    <a:p>
                      <a:pPr marL="71755" algn="l" defTabSz="914400" rtl="0" eaLnBrk="1" fontAlgn="ctr" latinLnBrk="0" hangingPunct="1">
                        <a:lnSpc>
                          <a:spcPct val="150000"/>
                        </a:lnSpc>
                      </a:pPr>
                      <a:r>
                        <a:rPr lang="bg-BG" sz="1200" b="1" kern="1200" noProof="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тритикале</a:t>
                      </a:r>
                      <a:endParaRPr lang="bg-BG" sz="1200" b="1" kern="1200" noProof="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200" b="1" kern="1200" noProof="0">
                          <a:solidFill>
                            <a:srgbClr val="1EA092"/>
                          </a:solidFill>
                          <a:latin typeface="Tahoma" panose="020B0604030504040204" pitchFamily="34" charset="0"/>
                          <a:ea typeface="Tahoma" panose="020B0604030504040204" pitchFamily="34" charset="0"/>
                          <a:cs typeface="Tahoma" panose="020B0604030504040204" pitchFamily="34" charset="0"/>
                        </a:rPr>
                        <a:t>фий</a:t>
                      </a:r>
                    </a:p>
                  </a:txBody>
                  <a:tcPr marL="34504" marR="34504" marT="36320" marB="0" anchor="ctr"/>
                </a:tc>
                <a:extLst>
                  <a:ext uri="{0D108BD9-81ED-4DB2-BD59-A6C34878D82A}">
                    <a16:rowId xmlns:a16="http://schemas.microsoft.com/office/drawing/2014/main" val="1879316480"/>
                  </a:ext>
                </a:extLst>
              </a:tr>
              <a:tr h="266529">
                <a:tc>
                  <a:txBody>
                    <a:bodyPr/>
                    <a:lstStyle/>
                    <a:p>
                      <a:pPr marL="71755" algn="l" defTabSz="914400" rtl="0" eaLnBrk="1" fontAlgn="ctr" latinLnBrk="0" hangingPunct="1">
                        <a:lnSpc>
                          <a:spcPct val="150000"/>
                        </a:lnSpc>
                      </a:pPr>
                      <a:r>
                        <a:rPr lang="bg-BG" sz="1200" b="1" kern="1200" noProof="0" dirty="0">
                          <a:solidFill>
                            <a:schemeClr val="lt1"/>
                          </a:solidFill>
                          <a:effectLst/>
                          <a:latin typeface="Tahoma" panose="020B0604030504040204" pitchFamily="34" charset="0"/>
                          <a:ea typeface="Tahoma" panose="020B0604030504040204" pitchFamily="34" charset="0"/>
                          <a:cs typeface="Tahoma" panose="020B0604030504040204" pitchFamily="34" charset="0"/>
                        </a:rPr>
                        <a:t>ечемик</a:t>
                      </a: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200" b="1" kern="1200" noProof="0" dirty="0" err="1">
                          <a:solidFill>
                            <a:srgbClr val="1EA092"/>
                          </a:solidFill>
                          <a:latin typeface="Tahoma" panose="020B0604030504040204" pitchFamily="34" charset="0"/>
                          <a:ea typeface="Tahoma" panose="020B0604030504040204" pitchFamily="34" charset="0"/>
                          <a:cs typeface="Tahoma" panose="020B0604030504040204" pitchFamily="34" charset="0"/>
                        </a:rPr>
                        <a:t>звездан</a:t>
                      </a:r>
                      <a:endParaRPr lang="bg-BG" sz="1200" b="1" kern="1200" noProof="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342490177"/>
                  </a:ext>
                </a:extLst>
              </a:tr>
              <a:tr h="266529">
                <a:tc>
                  <a:txBody>
                    <a:bodyPr/>
                    <a:lstStyle/>
                    <a:p>
                      <a:pPr marL="71755" algn="l" defTabSz="914400" rtl="0" eaLnBrk="1" fontAlgn="ctr" latinLnBrk="0" hangingPunct="1">
                        <a:lnSpc>
                          <a:spcPct val="150000"/>
                        </a:lnSpc>
                      </a:pPr>
                      <a:r>
                        <a:rPr lang="bg-BG" sz="1200" b="1" kern="1200" noProof="0" dirty="0">
                          <a:solidFill>
                            <a:schemeClr val="lt1"/>
                          </a:solidFill>
                          <a:effectLst/>
                          <a:latin typeface="Tahoma" panose="020B0604030504040204" pitchFamily="34" charset="0"/>
                          <a:ea typeface="Tahoma" panose="020B0604030504040204" pitchFamily="34" charset="0"/>
                          <a:cs typeface="Tahoma" panose="020B0604030504040204" pitchFamily="34" charset="0"/>
                        </a:rPr>
                        <a:t>пшеница</a:t>
                      </a: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200" b="1" kern="1200" noProof="0">
                          <a:solidFill>
                            <a:srgbClr val="1EA092"/>
                          </a:solidFill>
                          <a:latin typeface="Tahoma" panose="020B0604030504040204" pitchFamily="34" charset="0"/>
                          <a:ea typeface="Tahoma" panose="020B0604030504040204" pitchFamily="34" charset="0"/>
                          <a:cs typeface="Tahoma" panose="020B0604030504040204" pitchFamily="34" charset="0"/>
                        </a:rPr>
                        <a:t>еспарзета</a:t>
                      </a:r>
                    </a:p>
                  </a:txBody>
                  <a:tcPr marL="34504" marR="34504" marT="36320" marB="0" anchor="ctr"/>
                </a:tc>
                <a:extLst>
                  <a:ext uri="{0D108BD9-81ED-4DB2-BD59-A6C34878D82A}">
                    <a16:rowId xmlns:a16="http://schemas.microsoft.com/office/drawing/2014/main" val="1456941994"/>
                  </a:ext>
                </a:extLst>
              </a:tr>
              <a:tr h="266529">
                <a:tc>
                  <a:txBody>
                    <a:bodyPr/>
                    <a:lstStyle/>
                    <a:p>
                      <a:pPr marL="71755" algn="l" defTabSz="914400" rtl="0" eaLnBrk="1" fontAlgn="ctr" latinLnBrk="0" hangingPunct="1">
                        <a:lnSpc>
                          <a:spcPct val="150000"/>
                        </a:lnSpc>
                      </a:pPr>
                      <a:r>
                        <a:rPr lang="bg-BG" sz="1200" b="1" kern="1200" noProof="0" dirty="0">
                          <a:solidFill>
                            <a:schemeClr val="lt1"/>
                          </a:solidFill>
                          <a:effectLst/>
                          <a:latin typeface="Tahoma" panose="020B0604030504040204" pitchFamily="34" charset="0"/>
                          <a:ea typeface="Tahoma" panose="020B0604030504040204" pitchFamily="34" charset="0"/>
                          <a:cs typeface="Tahoma" panose="020B0604030504040204" pitchFamily="34" charset="0"/>
                        </a:rPr>
                        <a:t>овес</a:t>
                      </a: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200" b="1" kern="1200" noProof="0">
                          <a:solidFill>
                            <a:srgbClr val="1EA092"/>
                          </a:solidFill>
                          <a:latin typeface="Tahoma" panose="020B0604030504040204" pitchFamily="34" charset="0"/>
                          <a:ea typeface="Tahoma" panose="020B0604030504040204" pitchFamily="34" charset="0"/>
                          <a:cs typeface="Tahoma" panose="020B0604030504040204" pitchFamily="34" charset="0"/>
                        </a:rPr>
                        <a:t>леща</a:t>
                      </a:r>
                    </a:p>
                  </a:txBody>
                  <a:tcPr marL="34504" marR="34504" marT="36320" marB="0" anchor="ctr"/>
                </a:tc>
                <a:extLst>
                  <a:ext uri="{0D108BD9-81ED-4DB2-BD59-A6C34878D82A}">
                    <a16:rowId xmlns:a16="http://schemas.microsoft.com/office/drawing/2014/main" val="1398782441"/>
                  </a:ext>
                </a:extLst>
              </a:tr>
              <a:tr h="266529">
                <a:tc>
                  <a:txBody>
                    <a:bodyPr/>
                    <a:lstStyle/>
                    <a:p>
                      <a:pPr marL="71755" algn="l" defTabSz="914400" rtl="0" eaLnBrk="1" fontAlgn="ctr" latinLnBrk="0" hangingPunct="1">
                        <a:lnSpc>
                          <a:spcPct val="150000"/>
                        </a:lnSpc>
                      </a:pPr>
                      <a:r>
                        <a:rPr lang="bg-BG" sz="1200" b="1" kern="1200" noProof="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лимец</a:t>
                      </a:r>
                      <a:endParaRPr lang="bg-BG" sz="1200" b="1" kern="1200" noProof="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200" b="1" kern="1200" noProof="0">
                          <a:solidFill>
                            <a:srgbClr val="1EA092"/>
                          </a:solidFill>
                          <a:latin typeface="Tahoma" panose="020B0604030504040204" pitchFamily="34" charset="0"/>
                          <a:ea typeface="Tahoma" panose="020B0604030504040204" pitchFamily="34" charset="0"/>
                          <a:cs typeface="Tahoma" panose="020B0604030504040204" pitchFamily="34" charset="0"/>
                        </a:rPr>
                        <a:t>фасул</a:t>
                      </a:r>
                    </a:p>
                  </a:txBody>
                  <a:tcPr marL="34504" marR="34504" marT="36320" marB="0" anchor="ctr"/>
                </a:tc>
                <a:extLst>
                  <a:ext uri="{0D108BD9-81ED-4DB2-BD59-A6C34878D82A}">
                    <a16:rowId xmlns:a16="http://schemas.microsoft.com/office/drawing/2014/main" val="3279121997"/>
                  </a:ext>
                </a:extLst>
              </a:tr>
              <a:tr h="266529">
                <a:tc>
                  <a:txBody>
                    <a:bodyPr/>
                    <a:lstStyle/>
                    <a:p>
                      <a:pPr marL="71755" algn="l" defTabSz="914400" rtl="0" eaLnBrk="1" fontAlgn="ctr" latinLnBrk="0" hangingPunct="1">
                        <a:lnSpc>
                          <a:spcPct val="150000"/>
                        </a:lnSpc>
                      </a:pPr>
                      <a:r>
                        <a:rPr lang="bg-BG" sz="1200" b="1" kern="1200" noProof="0" dirty="0">
                          <a:solidFill>
                            <a:schemeClr val="lt1"/>
                          </a:solidFill>
                          <a:effectLst/>
                          <a:latin typeface="Tahoma" panose="020B0604030504040204" pitchFamily="34" charset="0"/>
                          <a:ea typeface="Tahoma" panose="020B0604030504040204" pitchFamily="34" charset="0"/>
                          <a:cs typeface="Tahoma" panose="020B0604030504040204" pitchFamily="34" charset="0"/>
                        </a:rPr>
                        <a:t>просо</a:t>
                      </a: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200" b="1" kern="1200" noProof="0" dirty="0">
                          <a:solidFill>
                            <a:srgbClr val="1EA092"/>
                          </a:solidFill>
                          <a:latin typeface="Tahoma" panose="020B0604030504040204" pitchFamily="34" charset="0"/>
                          <a:ea typeface="Tahoma" panose="020B0604030504040204" pitchFamily="34" charset="0"/>
                          <a:cs typeface="Tahoma" panose="020B0604030504040204" pitchFamily="34" charset="0"/>
                        </a:rPr>
                        <a:t>нахут</a:t>
                      </a:r>
                    </a:p>
                  </a:txBody>
                  <a:tcPr marL="34504" marR="34504" marT="36320" marB="0" anchor="ctr"/>
                </a:tc>
                <a:extLst>
                  <a:ext uri="{0D108BD9-81ED-4DB2-BD59-A6C34878D82A}">
                    <a16:rowId xmlns:a16="http://schemas.microsoft.com/office/drawing/2014/main" val="3632844791"/>
                  </a:ext>
                </a:extLst>
              </a:tr>
              <a:tr h="266529">
                <a:tc>
                  <a:txBody>
                    <a:bodyPr/>
                    <a:lstStyle/>
                    <a:p>
                      <a:pPr marL="71755" algn="l" defTabSz="914400" rtl="0" eaLnBrk="1" fontAlgn="ctr" latinLnBrk="0" hangingPunct="1">
                        <a:lnSpc>
                          <a:spcPct val="150000"/>
                        </a:lnSpc>
                      </a:pPr>
                      <a:r>
                        <a:rPr lang="bg-BG" sz="1200" b="1" kern="1200" noProof="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сорго</a:t>
                      </a:r>
                      <a:endParaRPr lang="bg-BG" sz="1200" b="1" kern="1200" noProof="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200" b="1" kern="1200" noProof="0">
                          <a:solidFill>
                            <a:srgbClr val="1EA092"/>
                          </a:solidFill>
                          <a:latin typeface="Tahoma" panose="020B0604030504040204" pitchFamily="34" charset="0"/>
                          <a:ea typeface="Tahoma" panose="020B0604030504040204" pitchFamily="34" charset="0"/>
                          <a:cs typeface="Tahoma" panose="020B0604030504040204" pitchFamily="34" charset="0"/>
                        </a:rPr>
                        <a:t>бакла</a:t>
                      </a:r>
                    </a:p>
                  </a:txBody>
                  <a:tcPr marL="34504" marR="34504" marT="36320" marB="0" anchor="ctr"/>
                </a:tc>
                <a:extLst>
                  <a:ext uri="{0D108BD9-81ED-4DB2-BD59-A6C34878D82A}">
                    <a16:rowId xmlns:a16="http://schemas.microsoft.com/office/drawing/2014/main" val="3434290628"/>
                  </a:ext>
                </a:extLst>
              </a:tr>
              <a:tr h="266529">
                <a:tc>
                  <a:txBody>
                    <a:bodyPr/>
                    <a:lstStyle/>
                    <a:p>
                      <a:pPr marL="71755" algn="l" defTabSz="914400" rtl="0" eaLnBrk="1" fontAlgn="ctr" latinLnBrk="0" hangingPunct="1">
                        <a:lnSpc>
                          <a:spcPct val="150000"/>
                        </a:lnSpc>
                      </a:pPr>
                      <a:r>
                        <a:rPr lang="bg-BG" sz="1200" b="1" kern="1200" noProof="0" dirty="0">
                          <a:solidFill>
                            <a:schemeClr val="lt1"/>
                          </a:solidFill>
                          <a:effectLst/>
                          <a:latin typeface="Tahoma" panose="020B0604030504040204" pitchFamily="34" charset="0"/>
                          <a:ea typeface="Tahoma" panose="020B0604030504040204" pitchFamily="34" charset="0"/>
                          <a:cs typeface="Tahoma" panose="020B0604030504040204" pitchFamily="34" charset="0"/>
                        </a:rPr>
                        <a:t>метла</a:t>
                      </a: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200" b="1" kern="1200" noProof="0">
                          <a:solidFill>
                            <a:srgbClr val="1EA092"/>
                          </a:solidFill>
                          <a:latin typeface="Tahoma" panose="020B0604030504040204" pitchFamily="34" charset="0"/>
                          <a:ea typeface="Tahoma" panose="020B0604030504040204" pitchFamily="34" charset="0"/>
                          <a:cs typeface="Tahoma" panose="020B0604030504040204" pitchFamily="34" charset="0"/>
                        </a:rPr>
                        <a:t>лупина</a:t>
                      </a:r>
                    </a:p>
                  </a:txBody>
                  <a:tcPr marL="34504" marR="34504" marT="36320" marB="0" anchor="ctr"/>
                </a:tc>
                <a:extLst>
                  <a:ext uri="{0D108BD9-81ED-4DB2-BD59-A6C34878D82A}">
                    <a16:rowId xmlns:a16="http://schemas.microsoft.com/office/drawing/2014/main" val="2464605684"/>
                  </a:ext>
                </a:extLst>
              </a:tr>
              <a:tr h="266529">
                <a:tc>
                  <a:txBody>
                    <a:bodyPr/>
                    <a:lstStyle/>
                    <a:p>
                      <a:pPr marL="107950">
                        <a:lnSpc>
                          <a:spcPct val="150000"/>
                        </a:lnSpc>
                      </a:pPr>
                      <a:r>
                        <a:rPr lang="bg-BG" sz="1100" noProof="0" dirty="0">
                          <a:effectLst/>
                        </a:rPr>
                        <a:t> </a:t>
                      </a:r>
                      <a:endParaRPr lang="bg-BG" sz="1100" noProof="0" dirty="0">
                        <a:effectLst/>
                        <a:latin typeface="Times New Roman" panose="02020603050405020304" pitchFamily="18" charset="0"/>
                        <a:ea typeface="Tahoma" panose="020B0604030504040204" pitchFamily="34" charset="0"/>
                        <a:cs typeface="Times New Roman" panose="02020603050405020304" pitchFamily="18"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200" b="1" kern="1200" noProof="0">
                          <a:solidFill>
                            <a:srgbClr val="1EA092"/>
                          </a:solidFill>
                          <a:latin typeface="Tahoma" panose="020B0604030504040204" pitchFamily="34" charset="0"/>
                          <a:ea typeface="Tahoma" panose="020B0604030504040204" pitchFamily="34" charset="0"/>
                          <a:cs typeface="Tahoma" panose="020B0604030504040204" pitchFamily="34" charset="0"/>
                        </a:rPr>
                        <a:t>бурчак</a:t>
                      </a:r>
                    </a:p>
                  </a:txBody>
                  <a:tcPr marL="34504" marR="34504" marT="36320" marB="0" anchor="ctr"/>
                </a:tc>
                <a:extLst>
                  <a:ext uri="{0D108BD9-81ED-4DB2-BD59-A6C34878D82A}">
                    <a16:rowId xmlns:a16="http://schemas.microsoft.com/office/drawing/2014/main" val="3654786134"/>
                  </a:ext>
                </a:extLst>
              </a:tr>
              <a:tr h="266529">
                <a:tc>
                  <a:txBody>
                    <a:bodyPr/>
                    <a:lstStyle/>
                    <a:p>
                      <a:pPr marL="107950">
                        <a:lnSpc>
                          <a:spcPct val="150000"/>
                        </a:lnSpc>
                      </a:pPr>
                      <a:r>
                        <a:rPr lang="bg-BG" sz="1100" noProof="0">
                          <a:effectLst/>
                        </a:rPr>
                        <a:t> </a:t>
                      </a:r>
                      <a:endParaRPr lang="bg-BG" sz="1100" noProof="0">
                        <a:effectLst/>
                        <a:latin typeface="Times New Roman" panose="02020603050405020304" pitchFamily="18" charset="0"/>
                        <a:ea typeface="Tahoma" panose="020B0604030504040204" pitchFamily="34" charset="0"/>
                        <a:cs typeface="Times New Roman" panose="02020603050405020304" pitchFamily="18" charset="0"/>
                      </a:endParaRPr>
                    </a:p>
                  </a:txBody>
                  <a:tcPr marL="34504" marR="34504" marT="36320" marB="0" anchor="ctr"/>
                </a:tc>
                <a:tc>
                  <a:txBody>
                    <a:bodyPr/>
                    <a:lstStyle/>
                    <a:p>
                      <a:pPr marL="0" algn="l" defTabSz="914400" rtl="0" eaLnBrk="1" fontAlgn="ctr" latinLnBrk="0" hangingPunct="1">
                        <a:lnSpc>
                          <a:spcPct val="150000"/>
                        </a:lnSpc>
                      </a:pPr>
                      <a:r>
                        <a:rPr lang="bg-BG" sz="1200" b="1" kern="1200" noProof="0">
                          <a:solidFill>
                            <a:srgbClr val="1EA092"/>
                          </a:solidFill>
                          <a:latin typeface="Tahoma" panose="020B0604030504040204" pitchFamily="34" charset="0"/>
                          <a:ea typeface="Tahoma" panose="020B0604030504040204" pitchFamily="34" charset="0"/>
                          <a:cs typeface="Tahoma" panose="020B0604030504040204" pitchFamily="34" charset="0"/>
                        </a:rPr>
                        <a:t>соя</a:t>
                      </a:r>
                    </a:p>
                  </a:txBody>
                  <a:tcPr marL="34504" marR="34504" marT="36320" marB="0" anchor="ctr"/>
                </a:tc>
                <a:extLst>
                  <a:ext uri="{0D108BD9-81ED-4DB2-BD59-A6C34878D82A}">
                    <a16:rowId xmlns:a16="http://schemas.microsoft.com/office/drawing/2014/main" val="2594153946"/>
                  </a:ext>
                </a:extLst>
              </a:tr>
              <a:tr h="266529">
                <a:tc>
                  <a:txBody>
                    <a:bodyPr/>
                    <a:lstStyle/>
                    <a:p>
                      <a:pPr marL="107950">
                        <a:lnSpc>
                          <a:spcPct val="150000"/>
                        </a:lnSpc>
                      </a:pPr>
                      <a:r>
                        <a:rPr lang="bg-BG" sz="1100" noProof="0" dirty="0">
                          <a:effectLst/>
                        </a:rPr>
                        <a:t> </a:t>
                      </a:r>
                      <a:endParaRPr lang="bg-BG" sz="1100" noProof="0" dirty="0">
                        <a:effectLst/>
                        <a:latin typeface="Times New Roman" panose="02020603050405020304" pitchFamily="18" charset="0"/>
                        <a:ea typeface="Tahoma" panose="020B0604030504040204" pitchFamily="34" charset="0"/>
                        <a:cs typeface="Times New Roman" panose="02020603050405020304" pitchFamily="18" charset="0"/>
                      </a:endParaRPr>
                    </a:p>
                  </a:txBody>
                  <a:tcPr marL="34504" marR="34504" marT="36320" marB="0" anchor="ctr"/>
                </a:tc>
                <a:tc>
                  <a:txBody>
                    <a:bodyPr/>
                    <a:lstStyle/>
                    <a:p>
                      <a:pPr marL="0" algn="l" defTabSz="914400" rtl="0" eaLnBrk="1" fontAlgn="ctr" latinLnBrk="0" hangingPunct="1">
                        <a:lnSpc>
                          <a:spcPct val="150000"/>
                        </a:lnSpc>
                      </a:pPr>
                      <a:r>
                        <a:rPr lang="bg-BG" sz="1200" b="1" kern="1200" noProof="0">
                          <a:solidFill>
                            <a:srgbClr val="1EA092"/>
                          </a:solidFill>
                          <a:latin typeface="Tahoma" panose="020B0604030504040204" pitchFamily="34" charset="0"/>
                          <a:ea typeface="Tahoma" panose="020B0604030504040204" pitchFamily="34" charset="0"/>
                          <a:cs typeface="Tahoma" panose="020B0604030504040204" pitchFamily="34" charset="0"/>
                        </a:rPr>
                        <a:t>синап</a:t>
                      </a:r>
                    </a:p>
                  </a:txBody>
                  <a:tcPr marL="34504" marR="34504" marT="36320" marB="0" anchor="ctr"/>
                </a:tc>
                <a:extLst>
                  <a:ext uri="{0D108BD9-81ED-4DB2-BD59-A6C34878D82A}">
                    <a16:rowId xmlns:a16="http://schemas.microsoft.com/office/drawing/2014/main" val="2725585636"/>
                  </a:ext>
                </a:extLst>
              </a:tr>
              <a:tr h="266529">
                <a:tc>
                  <a:txBody>
                    <a:bodyPr/>
                    <a:lstStyle/>
                    <a:p>
                      <a:pPr marL="107950">
                        <a:lnSpc>
                          <a:spcPct val="150000"/>
                        </a:lnSpc>
                      </a:pPr>
                      <a:r>
                        <a:rPr lang="bg-BG" sz="1100" noProof="0">
                          <a:effectLst/>
                        </a:rPr>
                        <a:t> </a:t>
                      </a:r>
                      <a:endParaRPr lang="bg-BG" sz="1100" noProof="0">
                        <a:effectLst/>
                        <a:latin typeface="Times New Roman" panose="02020603050405020304" pitchFamily="18" charset="0"/>
                        <a:ea typeface="Tahoma" panose="020B0604030504040204" pitchFamily="34" charset="0"/>
                        <a:cs typeface="Times New Roman" panose="02020603050405020304" pitchFamily="18" charset="0"/>
                      </a:endParaRPr>
                    </a:p>
                  </a:txBody>
                  <a:tcPr marL="34504" marR="34504" marT="36320" marB="0" anchor="ctr"/>
                </a:tc>
                <a:tc>
                  <a:txBody>
                    <a:bodyPr/>
                    <a:lstStyle/>
                    <a:p>
                      <a:pPr marL="0" algn="l" defTabSz="914400" rtl="0" eaLnBrk="1" fontAlgn="ctr" latinLnBrk="0" hangingPunct="1">
                        <a:lnSpc>
                          <a:spcPct val="150000"/>
                        </a:lnSpc>
                      </a:pPr>
                      <a:r>
                        <a:rPr lang="bg-BG" sz="1200" b="1" kern="1200" noProof="0">
                          <a:solidFill>
                            <a:srgbClr val="1EA092"/>
                          </a:solidFill>
                          <a:latin typeface="Tahoma" panose="020B0604030504040204" pitchFamily="34" charset="0"/>
                          <a:ea typeface="Tahoma" panose="020B0604030504040204" pitchFamily="34" charset="0"/>
                          <a:cs typeface="Tahoma" panose="020B0604030504040204" pitchFamily="34" charset="0"/>
                        </a:rPr>
                        <a:t>репко</a:t>
                      </a:r>
                    </a:p>
                  </a:txBody>
                  <a:tcPr marL="34504" marR="34504" marT="36320" marB="0" anchor="ctr"/>
                </a:tc>
                <a:extLst>
                  <a:ext uri="{0D108BD9-81ED-4DB2-BD59-A6C34878D82A}">
                    <a16:rowId xmlns:a16="http://schemas.microsoft.com/office/drawing/2014/main" val="180513843"/>
                  </a:ext>
                </a:extLst>
              </a:tr>
              <a:tr h="266529">
                <a:tc>
                  <a:txBody>
                    <a:bodyPr/>
                    <a:lstStyle/>
                    <a:p>
                      <a:pPr marL="107950">
                        <a:lnSpc>
                          <a:spcPct val="150000"/>
                        </a:lnSpc>
                      </a:pPr>
                      <a:r>
                        <a:rPr lang="bg-BG" sz="1100" noProof="0">
                          <a:effectLst/>
                        </a:rPr>
                        <a:t> </a:t>
                      </a:r>
                      <a:endParaRPr lang="bg-BG" sz="1100" noProof="0">
                        <a:effectLst/>
                        <a:latin typeface="Times New Roman" panose="02020603050405020304" pitchFamily="18" charset="0"/>
                        <a:ea typeface="Tahoma" panose="020B0604030504040204" pitchFamily="34" charset="0"/>
                        <a:cs typeface="Times New Roman" panose="02020603050405020304" pitchFamily="18" charset="0"/>
                      </a:endParaRPr>
                    </a:p>
                  </a:txBody>
                  <a:tcPr marL="34504" marR="34504" marT="36320" marB="0" anchor="ctr"/>
                </a:tc>
                <a:tc>
                  <a:txBody>
                    <a:bodyPr/>
                    <a:lstStyle/>
                    <a:p>
                      <a:pPr marL="0" algn="l" defTabSz="914400" rtl="0" eaLnBrk="1" fontAlgn="ctr" latinLnBrk="0" hangingPunct="1">
                        <a:lnSpc>
                          <a:spcPct val="150000"/>
                        </a:lnSpc>
                      </a:pPr>
                      <a:r>
                        <a:rPr lang="bg-BG" sz="1200" b="1" kern="1200" noProof="0">
                          <a:solidFill>
                            <a:srgbClr val="1EA092"/>
                          </a:solidFill>
                          <a:latin typeface="Tahoma" panose="020B0604030504040204" pitchFamily="34" charset="0"/>
                          <a:ea typeface="Tahoma" panose="020B0604030504040204" pitchFamily="34" charset="0"/>
                          <a:cs typeface="Tahoma" panose="020B0604030504040204" pitchFamily="34" charset="0"/>
                        </a:rPr>
                        <a:t>фуражна ряпа</a:t>
                      </a:r>
                    </a:p>
                  </a:txBody>
                  <a:tcPr marL="34504" marR="34504" marT="36320" marB="0" anchor="ctr"/>
                </a:tc>
                <a:extLst>
                  <a:ext uri="{0D108BD9-81ED-4DB2-BD59-A6C34878D82A}">
                    <a16:rowId xmlns:a16="http://schemas.microsoft.com/office/drawing/2014/main" val="1064400351"/>
                  </a:ext>
                </a:extLst>
              </a:tr>
              <a:tr h="0">
                <a:tc>
                  <a:txBody>
                    <a:bodyPr/>
                    <a:lstStyle/>
                    <a:p>
                      <a:pPr marL="107950">
                        <a:lnSpc>
                          <a:spcPct val="150000"/>
                        </a:lnSpc>
                      </a:pPr>
                      <a:r>
                        <a:rPr lang="bg-BG" sz="1100" noProof="0">
                          <a:effectLst/>
                        </a:rPr>
                        <a:t> </a:t>
                      </a:r>
                      <a:endParaRPr lang="bg-BG" sz="1100" noProof="0">
                        <a:effectLst/>
                        <a:latin typeface="Times New Roman" panose="02020603050405020304" pitchFamily="18" charset="0"/>
                        <a:ea typeface="Tahoma" panose="020B0604030504040204" pitchFamily="34" charset="0"/>
                        <a:cs typeface="Times New Roman" panose="02020603050405020304" pitchFamily="18" charset="0"/>
                      </a:endParaRPr>
                    </a:p>
                  </a:txBody>
                  <a:tcPr marL="34504" marR="34504" marT="36320" marB="0" anchor="ctr"/>
                </a:tc>
                <a:tc>
                  <a:txBody>
                    <a:bodyPr/>
                    <a:lstStyle/>
                    <a:p>
                      <a:pPr marL="0" algn="l" defTabSz="914400" rtl="0" eaLnBrk="1" fontAlgn="ctr" latinLnBrk="0" hangingPunct="1">
                        <a:lnSpc>
                          <a:spcPct val="150000"/>
                        </a:lnSpc>
                      </a:pPr>
                      <a:r>
                        <a:rPr lang="bg-BG" sz="1200" b="1" kern="1200" noProof="0" dirty="0">
                          <a:solidFill>
                            <a:srgbClr val="1EA092"/>
                          </a:solidFill>
                          <a:latin typeface="Tahoma" panose="020B0604030504040204" pitchFamily="34" charset="0"/>
                          <a:ea typeface="Tahoma" panose="020B0604030504040204" pitchFamily="34" charset="0"/>
                          <a:cs typeface="Tahoma" panose="020B0604030504040204" pitchFamily="34" charset="0"/>
                        </a:rPr>
                        <a:t>рапица</a:t>
                      </a:r>
                    </a:p>
                  </a:txBody>
                  <a:tcPr marL="34504" marR="34504" marT="36320" marB="0" anchor="ctr"/>
                </a:tc>
                <a:extLst>
                  <a:ext uri="{0D108BD9-81ED-4DB2-BD59-A6C34878D82A}">
                    <a16:rowId xmlns:a16="http://schemas.microsoft.com/office/drawing/2014/main" val="1678358717"/>
                  </a:ext>
                </a:extLst>
              </a:tr>
            </a:tbl>
          </a:graphicData>
        </a:graphic>
      </p:graphicFrame>
    </p:spTree>
    <p:extLst>
      <p:ext uri="{BB962C8B-B14F-4D97-AF65-F5344CB8AC3E}">
        <p14:creationId xmlns:p14="http://schemas.microsoft.com/office/powerpoint/2010/main" val="3704135547"/>
      </p:ext>
    </p:extLst>
  </p:cSld>
  <p:clrMapOvr>
    <a:masterClrMapping/>
  </p:clrMapOvr>
  <p:transition spd="slow">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190500" y="1828800"/>
            <a:ext cx="8763000" cy="4255011"/>
          </a:xfrm>
          <a:prstGeom prst="rect">
            <a:avLst/>
          </a:prstGeom>
          <a:noFill/>
          <a:ln w="9525">
            <a:noFill/>
            <a:miter lim="800000"/>
            <a:headEnd/>
            <a:tailEnd/>
          </a:ln>
        </p:spPr>
        <p:txBody>
          <a:bodyPr wrap="square">
            <a:spAutoFit/>
          </a:bodyPr>
          <a:lstStyle/>
          <a:p>
            <a:pPr indent="179705" algn="just" fontAlgn="ctr">
              <a:spcBef>
                <a:spcPts val="285"/>
              </a:spcBef>
              <a:spcAft>
                <a:spcPts val="0"/>
              </a:spcAft>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Изисквания за минимални срокове на отглежданите култури:</a:t>
            </a:r>
          </a:p>
          <a:p>
            <a:pPr algn="just" fontAlgn="ctr">
              <a:spcBef>
                <a:spcPts val="285"/>
              </a:spcBef>
              <a:spcAft>
                <a:spcPts val="0"/>
              </a:spcAft>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Не са площи с междинни култури/покривни култури площите, засети със зимни култури за получаване на реколта или използване за паша.</a:t>
            </a:r>
          </a:p>
          <a:p>
            <a:pPr algn="just" fontAlgn="ct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Междинните култури/покривните култури трябва да бъдат налични на полето в периода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от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15 октомври на годината на кандидатстване до 15 февруари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на следващата година. </a:t>
            </a:r>
          </a:p>
          <a:p>
            <a:pPr indent="179705" algn="just" fontAlgn="ct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indent="179705" algn="just" fontAlgn="ct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Изисквания към минимално изискуемите обработки:</a:t>
            </a:r>
          </a:p>
          <a:p>
            <a:pPr algn="just" fontAlgn="ct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Използват се за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последващо зелено торене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(посредством заораване, валиране, естествено измръзване или друг метод на механично терминиране на културата по избор на земеделския стопанин). В периода на отглеждане на междинните култури/покривните култури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не трябва да се прилагат изкуствени торове и продукти за растителна защита</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Терминирането на културите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не се извършва с хербицид.</a:t>
            </a:r>
          </a:p>
          <a:p>
            <a:pPr algn="just">
              <a:spcAft>
                <a:spcPts val="900"/>
              </a:spcAft>
              <a:buSzPct val="90000"/>
            </a:pPr>
            <a:endParaRPr lang="en-US" altLang="en-US"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419100" y="375140"/>
            <a:ext cx="8305800" cy="646331"/>
          </a:xfrm>
          <a:prstGeom prst="rect">
            <a:avLst/>
          </a:prstGeom>
          <a:noFill/>
          <a:ln w="9525">
            <a:noFill/>
            <a:miter lim="800000"/>
            <a:headEnd/>
            <a:tailEnd/>
          </a:ln>
        </p:spPr>
        <p:txBody>
          <a:bodyPr wrap="square">
            <a:spAutoFit/>
          </a:bodyPr>
          <a:lstStyle/>
          <a:p>
            <a:pPr algn="ctr">
              <a:spcBef>
                <a:spcPts val="750"/>
              </a:spcBef>
            </a:pPr>
            <a:r>
              <a:rPr lang="ru-RU" b="1"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запазване и възстановяване на почвения потенциал – насърчаване на зелено торене и органично наторяване</a:t>
            </a:r>
          </a:p>
        </p:txBody>
      </p:sp>
    </p:spTree>
    <p:extLst>
      <p:ext uri="{BB962C8B-B14F-4D97-AF65-F5344CB8AC3E}">
        <p14:creationId xmlns:p14="http://schemas.microsoft.com/office/powerpoint/2010/main" val="966046110"/>
      </p:ext>
    </p:extLst>
  </p:cSld>
  <p:clrMapOvr>
    <a:masterClrMapping/>
  </p:clrMapOvr>
  <p:transition spd="slow">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190500" y="1371600"/>
            <a:ext cx="8763000" cy="6093976"/>
          </a:xfrm>
          <a:prstGeom prst="rect">
            <a:avLst/>
          </a:prstGeom>
          <a:noFill/>
          <a:ln w="9525">
            <a:noFill/>
            <a:miter lim="800000"/>
            <a:headEnd/>
            <a:tailEnd/>
          </a:ln>
        </p:spPr>
        <p:txBody>
          <a:bodyPr wrap="square">
            <a:spAutoFit/>
          </a:bodyPr>
          <a:lstStyle/>
          <a:p>
            <a:pPr algn="just" fontAlgn="ct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Внасяне на хранителни вещества в почвата чрез използването на външни органични подобрители на почвата✳︎:</a:t>
            </a:r>
          </a:p>
          <a:p>
            <a:pPr algn="just" fontAlgn="ct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fontAlgn="ct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Да извършват внасяне на органично вещество на различни видове (подобрители на почвата), от които:</a:t>
            </a:r>
          </a:p>
          <a:p>
            <a:pPr algn="just" fontAlgn="ct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1. Подобрители, получени чрез процес на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аеробно третиране от отпадъчна биомаса.</a:t>
            </a:r>
          </a:p>
          <a:p>
            <a:pPr algn="just" fontAlgn="ct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2. Подобрители, получени чрез процес на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анаеробно третиране от отпадъчна биомаса.</a:t>
            </a:r>
          </a:p>
          <a:p>
            <a:pPr algn="just" fontAlgn="ct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3. Подобрители, получени чрез процес на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биологично третиране от отпадъчна биомаса чрез червеи.</a:t>
            </a:r>
          </a:p>
          <a:p>
            <a:pPr algn="just" fontAlgn="ct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4. Подобрители, получени чрез процес на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термално третиране от отпадъчна биомаса.</a:t>
            </a:r>
          </a:p>
          <a:p>
            <a:pPr algn="just" fontAlgn="ct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5.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Използване на нискоемисионни техники за прилагане на оборски тор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(впръскване на течен оборски тор; включване в рамките на 4 часа от прилагането).</a:t>
            </a:r>
          </a:p>
          <a:p>
            <a:pPr algn="just" fontAlgn="ct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Забранява</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се използването на подобрители на почвата, получени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след химическо третиране.</a:t>
            </a:r>
          </a:p>
          <a:p>
            <a:pPr algn="just" fontAlgn="ct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pPr>
            <a:r>
              <a:rPr lang="bg-BG" altLang="en-US" sz="1600" dirty="0">
                <a:solidFill>
                  <a:srgbClr val="7030A0"/>
                </a:solidFill>
                <a:latin typeface="Tahoma" panose="020B0604030504040204" pitchFamily="34" charset="0"/>
                <a:ea typeface="Tahoma" panose="020B0604030504040204" pitchFamily="34" charset="0"/>
                <a:cs typeface="Tahoma" panose="020B0604030504040204" pitchFamily="34" charset="0"/>
              </a:rPr>
              <a:t>✳︎ ще се има предвид органични торове, подобрители на почвата, </a:t>
            </a:r>
            <a:r>
              <a:rPr lang="bg-BG" altLang="en-US" sz="1600" dirty="0" err="1">
                <a:solidFill>
                  <a:srgbClr val="7030A0"/>
                </a:solidFill>
                <a:latin typeface="Tahoma" panose="020B0604030504040204" pitchFamily="34" charset="0"/>
                <a:ea typeface="Tahoma" panose="020B0604030504040204" pitchFamily="34" charset="0"/>
                <a:cs typeface="Tahoma" panose="020B0604030504040204" pitchFamily="34" charset="0"/>
              </a:rPr>
              <a:t>микробиални</a:t>
            </a:r>
            <a:r>
              <a:rPr lang="bg-BG" altLang="en-US" sz="1600" dirty="0">
                <a:solidFill>
                  <a:srgbClr val="7030A0"/>
                </a:solidFill>
                <a:latin typeface="Tahoma" panose="020B0604030504040204" pitchFamily="34" charset="0"/>
                <a:ea typeface="Tahoma" panose="020B0604030504040204" pitchFamily="34" charset="0"/>
                <a:cs typeface="Tahoma" panose="020B0604030504040204" pitchFamily="34" charset="0"/>
              </a:rPr>
              <a:t> торове и растителни </a:t>
            </a:r>
            <a:r>
              <a:rPr lang="bg-BG" altLang="en-US" sz="1600" dirty="0" err="1">
                <a:solidFill>
                  <a:srgbClr val="7030A0"/>
                </a:solidFill>
                <a:latin typeface="Tahoma" panose="020B0604030504040204" pitchFamily="34" charset="0"/>
                <a:ea typeface="Tahoma" panose="020B0604030504040204" pitchFamily="34" charset="0"/>
                <a:cs typeface="Tahoma" panose="020B0604030504040204" pitchFamily="34" charset="0"/>
              </a:rPr>
              <a:t>биостимулатни</a:t>
            </a:r>
            <a:r>
              <a:rPr lang="bg-BG" altLang="en-US" sz="1600" dirty="0">
                <a:solidFill>
                  <a:srgbClr val="7030A0"/>
                </a:solidFill>
                <a:latin typeface="Tahoma" panose="020B0604030504040204" pitchFamily="34" charset="0"/>
                <a:ea typeface="Tahoma" panose="020B0604030504040204" pitchFamily="34" charset="0"/>
                <a:cs typeface="Tahoma" panose="020B0604030504040204" pitchFamily="34" charset="0"/>
              </a:rPr>
              <a:t>, извадка от регистъра на БАБХ или с маркировка ЕС продукт за наторяване.</a:t>
            </a:r>
            <a:endParaRPr lang="en-US" altLang="en-US"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419100" y="375140"/>
            <a:ext cx="8305800" cy="646331"/>
          </a:xfrm>
          <a:prstGeom prst="rect">
            <a:avLst/>
          </a:prstGeom>
          <a:noFill/>
          <a:ln w="9525">
            <a:noFill/>
            <a:miter lim="800000"/>
            <a:headEnd/>
            <a:tailEnd/>
          </a:ln>
        </p:spPr>
        <p:txBody>
          <a:bodyPr wrap="square">
            <a:spAutoFit/>
          </a:bodyPr>
          <a:lstStyle/>
          <a:p>
            <a:pPr algn="ctr">
              <a:spcBef>
                <a:spcPts val="750"/>
              </a:spcBef>
            </a:pPr>
            <a:r>
              <a:rPr lang="ru-RU" b="1"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запазване и възстановяване на почвения потенциал – насърчаване на зелено торене и органично наторяване</a:t>
            </a:r>
          </a:p>
        </p:txBody>
      </p:sp>
    </p:spTree>
    <p:extLst>
      <p:ext uri="{BB962C8B-B14F-4D97-AF65-F5344CB8AC3E}">
        <p14:creationId xmlns:p14="http://schemas.microsoft.com/office/powerpoint/2010/main" val="1883808919"/>
      </p:ext>
    </p:extLst>
  </p:cSld>
  <p:clrMapOvr>
    <a:masterClrMapping/>
  </p:clrMapOvr>
  <p:transition spd="slow">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190500" y="1045632"/>
            <a:ext cx="8763000" cy="6001643"/>
          </a:xfrm>
          <a:prstGeom prst="rect">
            <a:avLst/>
          </a:prstGeom>
          <a:noFill/>
          <a:ln w="9525">
            <a:noFill/>
            <a:miter lim="800000"/>
            <a:headEnd/>
            <a:tailEnd/>
          </a:ln>
        </p:spPr>
        <p:txBody>
          <a:bodyPr wrap="square">
            <a:spAutoFit/>
          </a:bodyPr>
          <a:lstStyle/>
          <a:p>
            <a:pPr algn="just" fontAlgn="ct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Размерът на помощта по практиката се определя за толкова заявени и допустими за подпомагане хектари, за колкото е доказан внесен подобрител в заявените площи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не по-малко от 10 % от потребностите на съответната култура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съгласно плана за управление на хранителните вещества, изготвен от лице, притежаващо квалификация в областта на селското стопанство.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Не се подпомагат площи, при които общото количество </a:t>
            </a:r>
            <a:r>
              <a:rPr lang="en-GB" sz="1600" b="1" dirty="0">
                <a:solidFill>
                  <a:srgbClr val="7030A0"/>
                </a:solidFill>
                <a:latin typeface="Tahoma" panose="020B0604030504040204" pitchFamily="34" charset="0"/>
                <a:ea typeface="Tahoma" panose="020B0604030504040204" pitchFamily="34" charset="0"/>
                <a:cs typeface="Tahoma" panose="020B0604030504040204" pitchFamily="34" charset="0"/>
              </a:rPr>
              <a:t>N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азот) на хектар надвишава 150 кг.</a:t>
            </a:r>
            <a:endParaRPr lang="en-US" altLang="en-US"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fontAlgn="ctr"/>
            <a:endPar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fontAlgn="ct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Доказването на вложените обеми подобрител по ал. 2 на съответния парцел се извършва чрез </a:t>
            </a:r>
            <a:r>
              <a:rPr lang="bg-BG" sz="1600" b="1" dirty="0" err="1">
                <a:solidFill>
                  <a:srgbClr val="7030A0"/>
                </a:solidFill>
                <a:latin typeface="Tahoma" panose="020B0604030504040204" pitchFamily="34" charset="0"/>
                <a:ea typeface="Tahoma" panose="020B0604030504040204" pitchFamily="34" charset="0"/>
                <a:cs typeface="Tahoma" panose="020B0604030504040204" pitchFamily="34" charset="0"/>
              </a:rPr>
              <a:t>разходооправдателни</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 документи и дневници за проведените растителнозащитни мероприятия и торене за вложени подобрители на съответния парцел.</a:t>
            </a: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Земеделските стопани, които </a:t>
            </a:r>
            <a:r>
              <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rPr>
              <a:t>сами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са произвели органичните подобрители, вместо </a:t>
            </a:r>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разходооправдателни</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документи следва да:</a:t>
            </a:r>
          </a:p>
          <a:p>
            <a:pPr indent="179705" algn="just" fontAlgn="ct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1. представят </a:t>
            </a:r>
            <a:r>
              <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rPr>
              <a:t>становище</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от съответната областна дирекция по безопасност на храните за завършен процес по аеробно или анаеробно третиране на </a:t>
            </a:r>
            <a:r>
              <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rPr>
              <a:t>оборски тор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по смисъла на чл. 3, т. 20 от Регламент 1069/2009 за установяване на здравни правила относно странични животински продукти и производни продукти, непредназначени за консумация от човека (ОВ, </a:t>
            </a:r>
            <a:r>
              <a:rPr lang="en-GB" sz="1600" dirty="0">
                <a:solidFill>
                  <a:srgbClr val="1EA092"/>
                </a:solidFill>
                <a:latin typeface="Tahoma" panose="020B0604030504040204" pitchFamily="34" charset="0"/>
                <a:ea typeface="Tahoma" panose="020B0604030504040204" pitchFamily="34" charset="0"/>
                <a:cs typeface="Tahoma" panose="020B0604030504040204" pitchFamily="34" charset="0"/>
              </a:rPr>
              <a:t>L 300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от 14.11.2009 г.), или</a:t>
            </a:r>
          </a:p>
          <a:p>
            <a:pPr indent="179705" algn="just" fontAlgn="ct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2. представят доказателства за </a:t>
            </a:r>
            <a:r>
              <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rPr>
              <a:t>лицензирана площадка за третиране на отпадъци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със съответните кодове, а когато площадката е на друго лице – и протоколи за произведена продукция, идентична на вложената, или</a:t>
            </a:r>
          </a:p>
          <a:p>
            <a:pPr indent="179705" algn="just" fontAlgn="ct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3. представят доказателства за </a:t>
            </a:r>
            <a:r>
              <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rPr>
              <a:t>наличието на растителни остатъци след термична обработка</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или</a:t>
            </a:r>
          </a:p>
          <a:p>
            <a:pPr indent="179705" algn="just" fontAlgn="ct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4. са регистрирани по </a:t>
            </a:r>
            <a:r>
              <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rPr>
              <a:t>чл. 229 от ЗВД.</a:t>
            </a:r>
          </a:p>
          <a:p>
            <a:pPr algn="just">
              <a:spcAft>
                <a:spcPts val="900"/>
              </a:spcAft>
              <a:buSzPct val="90000"/>
            </a:pPr>
            <a:endParaRPr lang="en-US" altLang="en-US"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419100" y="375140"/>
            <a:ext cx="8305800" cy="646331"/>
          </a:xfrm>
          <a:prstGeom prst="rect">
            <a:avLst/>
          </a:prstGeom>
          <a:noFill/>
          <a:ln w="9525">
            <a:noFill/>
            <a:miter lim="800000"/>
            <a:headEnd/>
            <a:tailEnd/>
          </a:ln>
        </p:spPr>
        <p:txBody>
          <a:bodyPr wrap="square">
            <a:spAutoFit/>
          </a:bodyPr>
          <a:lstStyle/>
          <a:p>
            <a:pPr algn="ctr">
              <a:spcBef>
                <a:spcPts val="750"/>
              </a:spcBef>
            </a:pPr>
            <a:r>
              <a:rPr lang="ru-RU" b="1"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запазване и възстановяване на почвения потенциал – насърчаване на зелено торене и органично наторяване</a:t>
            </a:r>
          </a:p>
        </p:txBody>
      </p:sp>
    </p:spTree>
    <p:extLst>
      <p:ext uri="{BB962C8B-B14F-4D97-AF65-F5344CB8AC3E}">
        <p14:creationId xmlns:p14="http://schemas.microsoft.com/office/powerpoint/2010/main" val="2201968388"/>
      </p:ext>
    </p:extLst>
  </p:cSld>
  <p:clrMapOvr>
    <a:masterClrMapping/>
  </p:clrMapOvr>
  <p:transition spd="slow">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190500" y="1597729"/>
            <a:ext cx="8763000" cy="3970318"/>
          </a:xfrm>
          <a:prstGeom prst="rect">
            <a:avLst/>
          </a:prstGeom>
          <a:noFill/>
          <a:ln w="9525">
            <a:noFill/>
            <a:miter lim="800000"/>
            <a:headEnd/>
            <a:tailEnd/>
          </a:ln>
        </p:spPr>
        <p:txBody>
          <a:bodyPr wrap="square">
            <a:spAutoFit/>
          </a:bodyPr>
          <a:lstStyle/>
          <a:p>
            <a:pPr algn="just"/>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Вложените обеми органични подобрители на почвата се доказват като земеделските стопани представят утвърдени от изпълнителния директор на Държавен фонд „Земеделие“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декларация и опис по образец на </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разходооправдателни</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документи за тяхното закупуване – фактури и/или фискални касови бележки. </a:t>
            </a:r>
          </a:p>
          <a:p>
            <a:pPr algn="just"/>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Документите трябва да бъдат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издадени в периода от 1 октомври 2022 г. до 30 септември 2023 г. </a:t>
            </a:r>
          </a:p>
          <a:p>
            <a:pPr algn="just"/>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В периода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от 1 до 31 декември 2023 г.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земеделските стопани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представят документите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лично или чрез представител, упълномощен с нотариално заверено пълномощно, в съответните областни дирекции на Държавен фонд „Земеделие“, отдел „Прилагане на схеми и мерки за подпомагане“. </a:t>
            </a:r>
          </a:p>
          <a:p>
            <a:pPr algn="just"/>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419100" y="375140"/>
            <a:ext cx="8305800" cy="646331"/>
          </a:xfrm>
          <a:prstGeom prst="rect">
            <a:avLst/>
          </a:prstGeom>
          <a:noFill/>
          <a:ln w="9525">
            <a:noFill/>
            <a:miter lim="800000"/>
            <a:headEnd/>
            <a:tailEnd/>
          </a:ln>
        </p:spPr>
        <p:txBody>
          <a:bodyPr wrap="square">
            <a:spAutoFit/>
          </a:bodyPr>
          <a:lstStyle/>
          <a:p>
            <a:pPr algn="ctr">
              <a:spcBef>
                <a:spcPts val="750"/>
              </a:spcBef>
            </a:pPr>
            <a:r>
              <a:rPr lang="ru-RU" b="1"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запазване и възстановяване на почвения потенциал – насърчаване на зелено торене и органично наторяване</a:t>
            </a:r>
          </a:p>
        </p:txBody>
      </p:sp>
      <p:pic>
        <p:nvPicPr>
          <p:cNvPr id="1025" name="Picture 1" descr="page16image3502539632">
            <a:extLst>
              <a:ext uri="{FF2B5EF4-FFF2-40B4-BE49-F238E27FC236}">
                <a16:creationId xmlns:a16="http://schemas.microsoft.com/office/drawing/2014/main" id="{DDE11441-FEEE-B5C5-260D-F11B71F656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981700" cy="1778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age16image3502539632">
            <a:extLst>
              <a:ext uri="{FF2B5EF4-FFF2-40B4-BE49-F238E27FC236}">
                <a16:creationId xmlns:a16="http://schemas.microsoft.com/office/drawing/2014/main" id="{C2F09FD8-45C4-BD21-3AB4-2069D9902C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981700" cy="17780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page16image3502539632">
            <a:extLst>
              <a:ext uri="{FF2B5EF4-FFF2-40B4-BE49-F238E27FC236}">
                <a16:creationId xmlns:a16="http://schemas.microsoft.com/office/drawing/2014/main" id="{14FA8FE1-5DE5-5DED-BEB0-936CCB5C14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981700" cy="1778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page16image3502539632">
            <a:extLst>
              <a:ext uri="{FF2B5EF4-FFF2-40B4-BE49-F238E27FC236}">
                <a16:creationId xmlns:a16="http://schemas.microsoft.com/office/drawing/2014/main" id="{BC0276B4-511F-3E0F-4498-8C0A1D9BBE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981700" cy="17780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page16image3503491728">
            <a:extLst>
              <a:ext uri="{FF2B5EF4-FFF2-40B4-BE49-F238E27FC236}">
                <a16:creationId xmlns:a16="http://schemas.microsoft.com/office/drawing/2014/main" id="{C9BDD5A0-0984-D7FE-8FF0-D36EDFB5FA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981700" cy="17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7009649"/>
      </p:ext>
    </p:extLst>
  </p:cSld>
  <p:clrMapOvr>
    <a:masterClrMapping/>
  </p:clrMapOvr>
  <p:transition spd="slow">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152400" y="1905000"/>
            <a:ext cx="8464639" cy="5150128"/>
          </a:xfrm>
          <a:prstGeom prst="rect">
            <a:avLst/>
          </a:prstGeom>
          <a:noFill/>
          <a:ln w="9525">
            <a:noFill/>
            <a:miter lim="800000"/>
            <a:headEnd/>
            <a:tailEnd/>
          </a:ln>
        </p:spPr>
        <p:txBody>
          <a:bodyPr wrap="square">
            <a:spAutoFit/>
          </a:bodyPr>
          <a:lstStyle/>
          <a:p>
            <a:pPr algn="just"/>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Земеделските стопани прилагат следните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земеделски практики: </a:t>
            </a:r>
          </a:p>
          <a:p>
            <a:pPr algn="just"/>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Засяване и отглеждане на </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азотфиксиращи</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култури✳︎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с подходяща и неконкурираща биология самостоятелно или в смес с житни или тревни видове✷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в междуредията и по вътрешната граница на парцела с трайни насаждения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с цел на намаляване на влаганите изкуствени торове. </a:t>
            </a:r>
          </a:p>
          <a:p>
            <a:pPr algn="just"/>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и/или </a:t>
            </a:r>
          </a:p>
          <a:p>
            <a:pPr algn="just"/>
            <a:endParaRPr lang="bg-BG"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Bef>
                <a:spcPts val="750"/>
              </a:spcBef>
            </a:pPr>
            <a:r>
              <a:rPr lang="en-US" b="1" dirty="0">
                <a:solidFill>
                  <a:srgbClr val="7030A0"/>
                </a:solidFill>
                <a:latin typeface="Tahoma" panose="020B0604030504040204" pitchFamily="34" charset="0"/>
                <a:ea typeface="Tahoma" panose="020B0604030504040204" pitchFamily="34" charset="0"/>
                <a:cs typeface="Tahoma" panose="020B0604030504040204" pitchFamily="34" charset="0"/>
              </a:rPr>
              <a:t>Поддържане на ивици, </a:t>
            </a:r>
            <a:r>
              <a:rPr lang="en-US" dirty="0">
                <a:solidFill>
                  <a:srgbClr val="1EA092"/>
                </a:solidFill>
                <a:latin typeface="Tahoma" panose="020B0604030504040204" pitchFamily="34" charset="0"/>
                <a:ea typeface="Tahoma" panose="020B0604030504040204" pitchFamily="34" charset="0"/>
                <a:cs typeface="Tahoma" panose="020B0604030504040204" pitchFamily="34" charset="0"/>
              </a:rPr>
              <a:t>заети с естествена растителност по краищата на парцелите с трайни насаждения, върху които не се прилагат продукти за растителна защита (ПРЗ). Размерът на ивиците е </a:t>
            </a:r>
            <a:r>
              <a:rPr lang="en-US" b="1" dirty="0">
                <a:solidFill>
                  <a:srgbClr val="7030A0"/>
                </a:solidFill>
                <a:latin typeface="Tahoma" panose="020B0604030504040204" pitchFamily="34" charset="0"/>
                <a:ea typeface="Tahoma" panose="020B0604030504040204" pitchFamily="34" charset="0"/>
                <a:cs typeface="Tahoma" panose="020B0604030504040204" pitchFamily="34" charset="0"/>
              </a:rPr>
              <a:t>с минимална ширина от 1 м. и максимална ширина до 20 м.</a:t>
            </a:r>
            <a:r>
              <a:rPr lang="x-none" b="1" dirty="0">
                <a:solidFill>
                  <a:srgbClr val="7030A0"/>
                </a:solidFill>
                <a:latin typeface="Tahoma" panose="020B0604030504040204" pitchFamily="34" charset="0"/>
                <a:ea typeface="Tahoma" panose="020B0604030504040204" pitchFamily="34" charset="0"/>
                <a:cs typeface="Tahoma" panose="020B0604030504040204" pitchFamily="34" charset="0"/>
              </a:rPr>
              <a:t> </a:t>
            </a:r>
          </a:p>
          <a:p>
            <a:pPr algn="just">
              <a:spcBef>
                <a:spcPts val="750"/>
              </a:spcBef>
            </a:pPr>
            <a:endParaRPr lang="x-none"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spcBef>
                <a:spcPts val="750"/>
              </a:spcBef>
            </a:pPr>
            <a:r>
              <a:rPr lang="ru-RU" sz="1600" dirty="0">
                <a:solidFill>
                  <a:srgbClr val="1EA092"/>
                </a:solidFill>
                <a:latin typeface="Tahoma" panose="020B0604030504040204" pitchFamily="34" charset="0"/>
                <a:ea typeface="Tahoma" panose="020B0604030504040204" pitchFamily="34" charset="0"/>
                <a:cs typeface="Tahoma" panose="020B0604030504040204" pitchFamily="34" charset="0"/>
              </a:rPr>
              <a:t>✳︎ най-вероятно </a:t>
            </a:r>
            <a:r>
              <a:rPr lang="ru-RU" sz="1600" dirty="0" err="1">
                <a:solidFill>
                  <a:srgbClr val="1EA092"/>
                </a:solidFill>
                <a:latin typeface="Tahoma" panose="020B0604030504040204" pitchFamily="34" charset="0"/>
                <a:ea typeface="Tahoma" panose="020B0604030504040204" pitchFamily="34" charset="0"/>
                <a:cs typeface="Tahoma" panose="020B0604030504040204" pitchFamily="34" charset="0"/>
              </a:rPr>
              <a:t>проверката</a:t>
            </a:r>
            <a:r>
              <a:rPr lang="ru-RU" sz="16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ru-RU" sz="1600" dirty="0" err="1">
                <a:solidFill>
                  <a:srgbClr val="1EA092"/>
                </a:solidFill>
                <a:latin typeface="Tahoma" panose="020B0604030504040204" pitchFamily="34" charset="0"/>
                <a:ea typeface="Tahoma" panose="020B0604030504040204" pitchFamily="34" charset="0"/>
                <a:cs typeface="Tahoma" panose="020B0604030504040204" pitchFamily="34" charset="0"/>
              </a:rPr>
              <a:t>ще</a:t>
            </a:r>
            <a:r>
              <a:rPr lang="ru-RU" sz="1600" dirty="0">
                <a:solidFill>
                  <a:srgbClr val="1EA092"/>
                </a:solidFill>
                <a:latin typeface="Tahoma" panose="020B0604030504040204" pitchFamily="34" charset="0"/>
                <a:ea typeface="Tahoma" panose="020B0604030504040204" pitchFamily="34" charset="0"/>
                <a:cs typeface="Tahoma" panose="020B0604030504040204" pitchFamily="34" charset="0"/>
              </a:rPr>
              <a:t> се </a:t>
            </a:r>
            <a:r>
              <a:rPr lang="ru-RU" sz="1600" dirty="0" err="1">
                <a:solidFill>
                  <a:srgbClr val="1EA092"/>
                </a:solidFill>
                <a:latin typeface="Tahoma" panose="020B0604030504040204" pitchFamily="34" charset="0"/>
                <a:ea typeface="Tahoma" panose="020B0604030504040204" pitchFamily="34" charset="0"/>
                <a:cs typeface="Tahoma" panose="020B0604030504040204" pitchFamily="34" charset="0"/>
              </a:rPr>
              <a:t>извърши</a:t>
            </a:r>
            <a:r>
              <a:rPr lang="ru-RU" sz="1600" dirty="0">
                <a:solidFill>
                  <a:srgbClr val="1EA092"/>
                </a:solidFill>
                <a:latin typeface="Tahoma" panose="020B0604030504040204" pitchFamily="34" charset="0"/>
                <a:ea typeface="Tahoma" panose="020B0604030504040204" pitchFamily="34" charset="0"/>
                <a:cs typeface="Tahoma" panose="020B0604030504040204" pitchFamily="34" charset="0"/>
              </a:rPr>
              <a:t> чрез проверка на </a:t>
            </a:r>
            <a:r>
              <a:rPr lang="ru-RU" sz="1600" dirty="0" err="1">
                <a:solidFill>
                  <a:srgbClr val="1EA092"/>
                </a:solidFill>
                <a:latin typeface="Tahoma" panose="020B0604030504040204" pitchFamily="34" charset="0"/>
                <a:ea typeface="Tahoma" panose="020B0604030504040204" pitchFamily="34" charset="0"/>
                <a:cs typeface="Tahoma" panose="020B0604030504040204" pitchFamily="34" charset="0"/>
              </a:rPr>
              <a:t>място</a:t>
            </a:r>
            <a:r>
              <a:rPr lang="ru-RU" sz="1600" dirty="0">
                <a:solidFill>
                  <a:srgbClr val="1EA092"/>
                </a:solidFill>
                <a:latin typeface="Tahoma" panose="020B0604030504040204" pitchFamily="34" charset="0"/>
                <a:ea typeface="Tahoma" panose="020B0604030504040204" pitchFamily="34" charset="0"/>
                <a:cs typeface="Tahoma" panose="020B0604030504040204" pitchFamily="34" charset="0"/>
              </a:rPr>
              <a:t> от ДФЗ-РА, но е </a:t>
            </a:r>
            <a:r>
              <a:rPr lang="ru-RU" sz="1600" dirty="0" err="1">
                <a:solidFill>
                  <a:srgbClr val="1EA092"/>
                </a:solidFill>
                <a:latin typeface="Tahoma" panose="020B0604030504040204" pitchFamily="34" charset="0"/>
                <a:ea typeface="Tahoma" panose="020B0604030504040204" pitchFamily="34" charset="0"/>
                <a:cs typeface="Tahoma" panose="020B0604030504040204" pitchFamily="34" charset="0"/>
              </a:rPr>
              <a:t>препоръчително</a:t>
            </a:r>
            <a:r>
              <a:rPr lang="ru-RU" sz="1600" dirty="0">
                <a:solidFill>
                  <a:srgbClr val="1EA092"/>
                </a:solidFill>
                <a:latin typeface="Tahoma" panose="020B0604030504040204" pitchFamily="34" charset="0"/>
                <a:ea typeface="Tahoma" panose="020B0604030504040204" pitchFamily="34" charset="0"/>
                <a:cs typeface="Tahoma" panose="020B0604030504040204" pitchFamily="34" charset="0"/>
              </a:rPr>
              <a:t> да </a:t>
            </a:r>
            <a:r>
              <a:rPr lang="ru-RU" sz="1600" dirty="0" err="1">
                <a:solidFill>
                  <a:srgbClr val="1EA092"/>
                </a:solidFill>
                <a:latin typeface="Tahoma" panose="020B0604030504040204" pitchFamily="34" charset="0"/>
                <a:ea typeface="Tahoma" panose="020B0604030504040204" pitchFamily="34" charset="0"/>
                <a:cs typeface="Tahoma" panose="020B0604030504040204" pitchFamily="34" charset="0"/>
              </a:rPr>
              <a:t>имате</a:t>
            </a:r>
            <a:r>
              <a:rPr lang="ru-RU" sz="1600" dirty="0">
                <a:solidFill>
                  <a:srgbClr val="1EA092"/>
                </a:solidFill>
                <a:latin typeface="Tahoma" panose="020B0604030504040204" pitchFamily="34" charset="0"/>
                <a:ea typeface="Tahoma" panose="020B0604030504040204" pitchFamily="34" charset="0"/>
                <a:cs typeface="Tahoma" panose="020B0604030504040204" pitchFamily="34" charset="0"/>
              </a:rPr>
              <a:t> и </a:t>
            </a:r>
            <a:r>
              <a:rPr lang="ru-RU" sz="1600" dirty="0" err="1">
                <a:solidFill>
                  <a:srgbClr val="1EA092"/>
                </a:solidFill>
                <a:latin typeface="Tahoma" panose="020B0604030504040204" pitchFamily="34" charset="0"/>
                <a:ea typeface="Tahoma" panose="020B0604030504040204" pitchFamily="34" charset="0"/>
                <a:cs typeface="Tahoma" panose="020B0604030504040204" pitchFamily="34" charset="0"/>
              </a:rPr>
              <a:t>фактури</a:t>
            </a:r>
            <a:r>
              <a:rPr lang="ru-RU" sz="1600" dirty="0">
                <a:solidFill>
                  <a:srgbClr val="1EA092"/>
                </a:solidFill>
                <a:latin typeface="Tahoma" panose="020B0604030504040204" pitchFamily="34" charset="0"/>
                <a:ea typeface="Tahoma" panose="020B0604030504040204" pitchFamily="34" charset="0"/>
                <a:cs typeface="Tahoma" panose="020B0604030504040204" pitchFamily="34" charset="0"/>
              </a:rPr>
              <a:t>.</a:t>
            </a:r>
          </a:p>
          <a:p>
            <a:pPr algn="just">
              <a:spcBef>
                <a:spcPts val="750"/>
              </a:spcBef>
            </a:pPr>
            <a:r>
              <a:rPr lang="ru-RU" sz="16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ru-RU" dirty="0" err="1">
                <a:solidFill>
                  <a:srgbClr val="7030A0"/>
                </a:solidFill>
                <a:latin typeface="Tahoma" panose="020B0604030504040204" pitchFamily="34" charset="0"/>
                <a:ea typeface="Tahoma" panose="020B0604030504040204" pitchFamily="34" charset="0"/>
                <a:cs typeface="Tahoma" panose="020B0604030504040204" pitchFamily="34" charset="0"/>
              </a:rPr>
              <a:t>очакват</a:t>
            </a: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 се </a:t>
            </a:r>
            <a:r>
              <a:rPr lang="ru-RU" dirty="0" err="1">
                <a:solidFill>
                  <a:srgbClr val="7030A0"/>
                </a:solidFill>
                <a:latin typeface="Tahoma" panose="020B0604030504040204" pitchFamily="34" charset="0"/>
                <a:ea typeface="Tahoma" panose="020B0604030504040204" pitchFamily="34" charset="0"/>
                <a:cs typeface="Tahoma" panose="020B0604030504040204" pitchFamily="34" charset="0"/>
              </a:rPr>
              <a:t>промени</a:t>
            </a: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 в </a:t>
            </a:r>
            <a:r>
              <a:rPr lang="ru-RU" dirty="0" err="1">
                <a:solidFill>
                  <a:srgbClr val="7030A0"/>
                </a:solidFill>
                <a:latin typeface="Tahoma" panose="020B0604030504040204" pitchFamily="34" charset="0"/>
                <a:ea typeface="Tahoma" panose="020B0604030504040204" pitchFamily="34" charset="0"/>
                <a:cs typeface="Tahoma" panose="020B0604030504040204" pitchFamily="34" charset="0"/>
              </a:rPr>
              <a:t>наредбата</a:t>
            </a: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dirty="0" err="1">
                <a:solidFill>
                  <a:srgbClr val="7030A0"/>
                </a:solidFill>
                <a:latin typeface="Tahoma" panose="020B0604030504040204" pitchFamily="34" charset="0"/>
                <a:ea typeface="Tahoma" panose="020B0604030504040204" pitchFamily="34" charset="0"/>
                <a:cs typeface="Tahoma" panose="020B0604030504040204" pitchFamily="34" charset="0"/>
              </a:rPr>
              <a:t>които</a:t>
            </a: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dirty="0" err="1">
                <a:solidFill>
                  <a:srgbClr val="7030A0"/>
                </a:solidFill>
                <a:latin typeface="Tahoma" panose="020B0604030504040204" pitchFamily="34" charset="0"/>
                <a:ea typeface="Tahoma" panose="020B0604030504040204" pitchFamily="34" charset="0"/>
                <a:cs typeface="Tahoma" panose="020B0604030504040204" pitchFamily="34" charset="0"/>
              </a:rPr>
              <a:t>уточняват</a:t>
            </a: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 че </a:t>
            </a:r>
            <a:r>
              <a:rPr lang="ru-RU" dirty="0" err="1">
                <a:solidFill>
                  <a:srgbClr val="7030A0"/>
                </a:solidFill>
                <a:latin typeface="Tahoma" panose="020B0604030504040204" pitchFamily="34" charset="0"/>
                <a:ea typeface="Tahoma" panose="020B0604030504040204" pitchFamily="34" charset="0"/>
                <a:cs typeface="Tahoma" panose="020B0604030504040204" pitchFamily="34" charset="0"/>
              </a:rPr>
              <a:t>трябва</a:t>
            </a: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 да </a:t>
            </a:r>
            <a:r>
              <a:rPr lang="ru-RU" dirty="0" err="1">
                <a:solidFill>
                  <a:srgbClr val="7030A0"/>
                </a:solidFill>
                <a:latin typeface="Tahoma" panose="020B0604030504040204" pitchFamily="34" charset="0"/>
                <a:ea typeface="Tahoma" panose="020B0604030504040204" pitchFamily="34" charset="0"/>
                <a:cs typeface="Tahoma" panose="020B0604030504040204" pitchFamily="34" charset="0"/>
              </a:rPr>
              <a:t>има</a:t>
            </a: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dirty="0" err="1">
                <a:solidFill>
                  <a:srgbClr val="7030A0"/>
                </a:solidFill>
                <a:latin typeface="Tahoma" panose="020B0604030504040204" pitchFamily="34" charset="0"/>
                <a:ea typeface="Tahoma" panose="020B0604030504040204" pitchFamily="34" charset="0"/>
                <a:cs typeface="Tahoma" panose="020B0604030504040204" pitchFamily="34" charset="0"/>
              </a:rPr>
              <a:t>поне</a:t>
            </a: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dirty="0" err="1">
                <a:solidFill>
                  <a:srgbClr val="7030A0"/>
                </a:solidFill>
                <a:latin typeface="Tahoma" panose="020B0604030504040204" pitchFamily="34" charset="0"/>
                <a:ea typeface="Tahoma" panose="020B0604030504040204" pitchFamily="34" charset="0"/>
                <a:cs typeface="Tahoma" panose="020B0604030504040204" pitchFamily="34" charset="0"/>
              </a:rPr>
              <a:t>една</a:t>
            </a: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 от </a:t>
            </a:r>
            <a:r>
              <a:rPr lang="ru-RU" dirty="0" err="1">
                <a:solidFill>
                  <a:srgbClr val="7030A0"/>
                </a:solidFill>
                <a:latin typeface="Tahoma" panose="020B0604030504040204" pitchFamily="34" charset="0"/>
                <a:ea typeface="Tahoma" panose="020B0604030504040204" pitchFamily="34" charset="0"/>
                <a:cs typeface="Tahoma" panose="020B0604030504040204" pitchFamily="34" charset="0"/>
              </a:rPr>
              <a:t>азотфиксиращите</a:t>
            </a: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dirty="0" err="1">
                <a:solidFill>
                  <a:srgbClr val="7030A0"/>
                </a:solidFill>
                <a:latin typeface="Tahoma" panose="020B0604030504040204" pitchFamily="34" charset="0"/>
                <a:ea typeface="Tahoma" panose="020B0604030504040204" pitchFamily="34" charset="0"/>
                <a:cs typeface="Tahoma" panose="020B0604030504040204" pitchFamily="34" charset="0"/>
              </a:rPr>
              <a:t>култури</a:t>
            </a: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 от </a:t>
            </a:r>
            <a:r>
              <a:rPr lang="ru-RU" dirty="0" err="1">
                <a:solidFill>
                  <a:srgbClr val="7030A0"/>
                </a:solidFill>
                <a:latin typeface="Tahoma" panose="020B0604030504040204" pitchFamily="34" charset="0"/>
                <a:ea typeface="Tahoma" panose="020B0604030504040204" pitchFamily="34" charset="0"/>
                <a:cs typeface="Tahoma" panose="020B0604030504040204" pitchFamily="34" charset="0"/>
              </a:rPr>
              <a:t>списъка</a:t>
            </a: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 в </a:t>
            </a:r>
            <a:r>
              <a:rPr lang="ru-RU" dirty="0" err="1">
                <a:solidFill>
                  <a:srgbClr val="7030A0"/>
                </a:solidFill>
                <a:latin typeface="Tahoma" panose="020B0604030504040204" pitchFamily="34" charset="0"/>
                <a:ea typeface="Tahoma" panose="020B0604030504040204" pitchFamily="34" charset="0"/>
                <a:cs typeface="Tahoma" panose="020B0604030504040204" pitchFamily="34" charset="0"/>
              </a:rPr>
              <a:t>лилавата</a:t>
            </a: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 страна на </a:t>
            </a:r>
            <a:r>
              <a:rPr lang="ru-RU" dirty="0" err="1">
                <a:solidFill>
                  <a:srgbClr val="7030A0"/>
                </a:solidFill>
                <a:latin typeface="Tahoma" panose="020B0604030504040204" pitchFamily="34" charset="0"/>
                <a:ea typeface="Tahoma" panose="020B0604030504040204" pitchFamily="34" charset="0"/>
                <a:cs typeface="Tahoma" panose="020B0604030504040204" pitchFamily="34" charset="0"/>
              </a:rPr>
              <a:t>таблицата</a:t>
            </a: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a:t>
            </a:r>
          </a:p>
        </p:txBody>
      </p:sp>
      <p:sp>
        <p:nvSpPr>
          <p:cNvPr id="26626" name="Правоъгълник 3"/>
          <p:cNvSpPr>
            <a:spLocks noChangeArrowheads="1"/>
          </p:cNvSpPr>
          <p:nvPr/>
        </p:nvSpPr>
        <p:spPr bwMode="auto">
          <a:xfrm>
            <a:off x="533400" y="532136"/>
            <a:ext cx="8305800" cy="707886"/>
          </a:xfrm>
          <a:prstGeom prst="rect">
            <a:avLst/>
          </a:prstGeom>
          <a:noFill/>
          <a:ln w="9525">
            <a:noFill/>
            <a:miter lim="800000"/>
            <a:headEnd/>
            <a:tailEnd/>
          </a:ln>
        </p:spPr>
        <p:txBody>
          <a:bodyPr wrap="square">
            <a:spAutoFit/>
          </a:bodyPr>
          <a:lstStyle/>
          <a:p>
            <a:pPr algn="ctr"/>
            <a:r>
              <a:rPr lang="ru-RU" sz="2000" b="1"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екологично поддържане на трайните насаждения</a:t>
            </a:r>
            <a:endPar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90901890"/>
      </p:ext>
    </p:extLst>
  </p:cSld>
  <p:clrMapOvr>
    <a:masterClrMapping/>
  </p:clrMapOvr>
  <p:transition spd="slow">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авоъгълник 3"/>
          <p:cNvSpPr>
            <a:spLocks noChangeArrowheads="1"/>
          </p:cNvSpPr>
          <p:nvPr/>
        </p:nvSpPr>
        <p:spPr bwMode="auto">
          <a:xfrm>
            <a:off x="419100" y="375140"/>
            <a:ext cx="8305800" cy="369332"/>
          </a:xfrm>
          <a:prstGeom prst="rect">
            <a:avLst/>
          </a:prstGeom>
          <a:noFill/>
          <a:ln w="9525">
            <a:noFill/>
            <a:miter lim="800000"/>
            <a:headEnd/>
            <a:tailEnd/>
          </a:ln>
        </p:spPr>
        <p:txBody>
          <a:bodyPr wrap="square">
            <a:spAutoFit/>
          </a:bodyPr>
          <a:lstStyle/>
          <a:p>
            <a:pPr algn="ct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Еко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схема за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екологично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поддържане</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на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трайните</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насаждения</a:t>
            </a:r>
            <a:endParaRPr lang="bg-BG" sz="18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 name="Table 1">
            <a:extLst>
              <a:ext uri="{FF2B5EF4-FFF2-40B4-BE49-F238E27FC236}">
                <a16:creationId xmlns:a16="http://schemas.microsoft.com/office/drawing/2014/main" id="{A1E3C1B2-D63D-A945-55DA-68B2A18F2CD7}"/>
              </a:ext>
            </a:extLst>
          </p:cNvPr>
          <p:cNvGraphicFramePr>
            <a:graphicFrameLocks noGrp="1"/>
          </p:cNvGraphicFramePr>
          <p:nvPr>
            <p:extLst>
              <p:ext uri="{D42A27DB-BD31-4B8C-83A1-F6EECF244321}">
                <p14:modId xmlns:p14="http://schemas.microsoft.com/office/powerpoint/2010/main" val="4065150570"/>
              </p:ext>
            </p:extLst>
          </p:nvPr>
        </p:nvGraphicFramePr>
        <p:xfrm>
          <a:off x="419100" y="1066800"/>
          <a:ext cx="8610600" cy="5557405"/>
        </p:xfrm>
        <a:graphic>
          <a:graphicData uri="http://schemas.openxmlformats.org/drawingml/2006/table">
            <a:tbl>
              <a:tblPr>
                <a:tableStyleId>{5C22544A-7EE6-4342-B048-85BDC9FD1C3A}</a:tableStyleId>
              </a:tblPr>
              <a:tblGrid>
                <a:gridCol w="4066875">
                  <a:extLst>
                    <a:ext uri="{9D8B030D-6E8A-4147-A177-3AD203B41FA5}">
                      <a16:colId xmlns:a16="http://schemas.microsoft.com/office/drawing/2014/main" val="1209401775"/>
                    </a:ext>
                  </a:extLst>
                </a:gridCol>
                <a:gridCol w="4543725">
                  <a:extLst>
                    <a:ext uri="{9D8B030D-6E8A-4147-A177-3AD203B41FA5}">
                      <a16:colId xmlns:a16="http://schemas.microsoft.com/office/drawing/2014/main" val="1622483632"/>
                    </a:ext>
                  </a:extLst>
                </a:gridCol>
              </a:tblGrid>
              <a:tr h="528033">
                <a:tc gridSpan="2">
                  <a:txBody>
                    <a:bodyPr/>
                    <a:lstStyle/>
                    <a:p>
                      <a:pPr algn="ctr"/>
                      <a:r>
                        <a:rPr lang="bg-BG" sz="1600" b="1"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Списък на културите, които се засяват и отглеждат самостоятелно или в смес в междуредията и по вътрешната граница на парцела с трайни насаждения </a:t>
                      </a:r>
                      <a:r>
                        <a:rPr lang="bg-BG" sz="1600" b="1" kern="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с една или смес от следните култури:</a:t>
                      </a:r>
                      <a:endParaRPr lang="en-BG" sz="160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1EA092"/>
                    </a:solidFill>
                  </a:tcPr>
                </a:tc>
                <a:tc hMerge="1">
                  <a:txBody>
                    <a:bodyPr/>
                    <a:lstStyle/>
                    <a:p>
                      <a:pPr algn="ctr">
                        <a:lnSpc>
                          <a:spcPct val="150000"/>
                        </a:lnSpc>
                      </a:pPr>
                      <a:r>
                        <a:rPr lang="bg-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Група</a:t>
                      </a:r>
                      <a:endParaRPr lang="en-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p>
                      <a:pPr algn="ctr">
                        <a:lnSpc>
                          <a:spcPct val="150000"/>
                        </a:lnSpc>
                      </a:pPr>
                      <a:r>
                        <a:rPr lang="bg-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Нежитни култури</a:t>
                      </a:r>
                      <a:endParaRPr lang="en-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1EA092"/>
                    </a:solidFill>
                  </a:tcPr>
                </a:tc>
                <a:extLst>
                  <a:ext uri="{0D108BD9-81ED-4DB2-BD59-A6C34878D82A}">
                    <a16:rowId xmlns:a16="http://schemas.microsoft.com/office/drawing/2014/main" val="2162825068"/>
                  </a:ext>
                </a:extLst>
              </a:tr>
              <a:tr h="266529">
                <a:tc>
                  <a:txBody>
                    <a:bodyPr/>
                    <a:lstStyle/>
                    <a:p>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Хибридна детелина (Trifolium hybridum) </a:t>
                      </a:r>
                      <a:endParaRPr lang="en-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Английски райграс (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Lolium</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perenne</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L.)</a:t>
                      </a:r>
                      <a:endParaRPr lang="en-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986756112"/>
                  </a:ext>
                </a:extLst>
              </a:tr>
              <a:tr h="266529">
                <a:tc>
                  <a:txBody>
                    <a:bodyPr/>
                    <a:lstStyle/>
                    <a:p>
                      <a:pPr marL="0" algn="l" defTabSz="914400" rtl="0" eaLnBrk="1" latinLnBrk="0" hangingPunct="1"/>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hlinkClick r:id="rId3">
                            <a:extLst>
                              <a:ext uri="{A12FA001-AC4F-418D-AE19-62706E023703}">
                                <ahyp:hlinkClr xmlns:ahyp="http://schemas.microsoft.com/office/drawing/2018/hyperlinkcolor" val="tx"/>
                              </a:ext>
                            </a:extLst>
                          </a:hlinkClick>
                        </a:rPr>
                        <a:t>Червена (ливадна) детелина (Trifolium pratense) </a:t>
                      </a:r>
                      <a:endParaRPr lang="en-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Италиански,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многоцвeтен</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райграс (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Lolium</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multiflorum</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L.)</a:t>
                      </a:r>
                      <a:endParaRPr lang="en-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1879316480"/>
                  </a:ext>
                </a:extLst>
              </a:tr>
              <a:tr h="266529">
                <a:tc>
                  <a:txBody>
                    <a:bodyPr/>
                    <a:lstStyle/>
                    <a:p>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hlinkClick r:id="rId4">
                            <a:extLst>
                              <a:ext uri="{A12FA001-AC4F-418D-AE19-62706E023703}">
                                <ahyp:hlinkClr xmlns:ahyp="http://schemas.microsoft.com/office/drawing/2018/hyperlinkcolor" val="tx"/>
                              </a:ext>
                            </a:extLst>
                          </a:hlinkClick>
                        </a:rPr>
                        <a:t>Обикновен звездан (Lotus corniculatus) </a:t>
                      </a:r>
                      <a:endParaRPr lang="en-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Безосилеста</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овсига</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Bromus</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inermis</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Leyss</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a:t>
                      </a:r>
                      <a:endParaRPr lang="en-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342490177"/>
                  </a:ext>
                </a:extLst>
              </a:tr>
              <a:tr h="266529">
                <a:tc>
                  <a:txBody>
                    <a:bodyPr/>
                    <a:lstStyle/>
                    <a:p>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Теснолистен</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звездан</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Lotus</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tenuis</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a:t>
                      </a:r>
                      <a:endParaRPr lang="en-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Ежова главица (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Dactylis</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glomerata</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L.)</a:t>
                      </a:r>
                      <a:endParaRPr lang="en-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1456941994"/>
                  </a:ext>
                </a:extLst>
              </a:tr>
              <a:tr h="266529">
                <a:tc>
                  <a:txBody>
                    <a:bodyPr/>
                    <a:lstStyle/>
                    <a:p>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Еспарзета</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Onobrychis</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Paertn</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endParaRPr lang="en-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Ливадна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власатка</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Festuca</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pratensis</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Huds</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a:t>
                      </a:r>
                      <a:endParaRPr lang="en-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1398782441"/>
                  </a:ext>
                </a:extLst>
              </a:tr>
              <a:tr h="266529">
                <a:tc>
                  <a:txBody>
                    <a:bodyPr/>
                    <a:lstStyle/>
                    <a:p>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Пясъчен фий (</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Vicia</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villosa</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endParaRPr lang="en-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Червена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власатка</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Festuca</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rubra</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L.)</a:t>
                      </a:r>
                      <a:endParaRPr lang="en-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3279121997"/>
                  </a:ext>
                </a:extLst>
              </a:tr>
              <a:tr h="266529">
                <a:tc>
                  <a:txBody>
                    <a:bodyPr/>
                    <a:lstStyle/>
                    <a:p>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Панонски</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 фий (</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Vicia</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pannonica</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a:t>
                      </a:r>
                      <a:endParaRPr lang="en-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Ливадна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метлица</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Poa</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pratensis</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L.)</a:t>
                      </a:r>
                      <a:endParaRPr lang="en-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3632844791"/>
                  </a:ext>
                </a:extLst>
              </a:tr>
              <a:tr h="0">
                <a:tc>
                  <a:txBody>
                    <a:bodyPr/>
                    <a:lstStyle/>
                    <a:p>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Фуражен грах(</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Pisum</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sativum</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 L.) </a:t>
                      </a:r>
                      <a:endParaRPr lang="en-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Тимотейка</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Phleum</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200" b="1" kern="1200" dirty="0" err="1">
                          <a:solidFill>
                            <a:srgbClr val="1EA092"/>
                          </a:solidFill>
                          <a:latin typeface="Tahoma" panose="020B0604030504040204" pitchFamily="34" charset="0"/>
                          <a:ea typeface="Tahoma" panose="020B0604030504040204" pitchFamily="34" charset="0"/>
                          <a:cs typeface="Tahoma" panose="020B0604030504040204" pitchFamily="34" charset="0"/>
                        </a:rPr>
                        <a:t>pratense</a:t>
                      </a:r>
                      <a:r>
                        <a:rPr lang="bg-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 L.)</a:t>
                      </a:r>
                      <a:endParaRPr lang="en-BG" sz="12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3434290628"/>
                  </a:ext>
                </a:extLst>
              </a:tr>
              <a:tr h="266529">
                <a:tc>
                  <a:txBody>
                    <a:bodyPr/>
                    <a:lstStyle/>
                    <a:p>
                      <a:pPr marL="0"/>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Лупина</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Lupinus</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a:t>
                      </a:r>
                      <a:endParaRPr lang="en-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endParaRPr lang="bg-BG" sz="1200" b="1" kern="1200" noProof="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464605684"/>
                  </a:ext>
                </a:extLst>
              </a:tr>
              <a:tr h="26652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Секирче (</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Lathyrus</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sativus</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endParaRPr lang="en-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endParaRPr lang="bg-BG" sz="1200" b="1" kern="1200" noProof="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3654786134"/>
                  </a:ext>
                </a:extLst>
              </a:tr>
              <a:tr h="26652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100" noProof="0" dirty="0">
                          <a:effectLst/>
                        </a:rPr>
                        <a:t> </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Египетска детелина </a:t>
                      </a:r>
                      <a:endParaRPr lang="en-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p>
                      <a:pPr marL="0" algn="just">
                        <a:lnSpc>
                          <a:spcPct val="100000"/>
                        </a:lnSpc>
                      </a:pPr>
                      <a:endParaRPr lang="bg-BG" sz="1100" noProof="0" dirty="0">
                        <a:effectLst/>
                        <a:latin typeface="Times New Roman" panose="02020603050405020304" pitchFamily="18" charset="0"/>
                        <a:ea typeface="Tahoma" panose="020B0604030504040204" pitchFamily="34" charset="0"/>
                        <a:cs typeface="Times New Roman" panose="02020603050405020304" pitchFamily="18"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endParaRPr lang="bg-BG" sz="1200" b="1" kern="1200" noProof="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594153946"/>
                  </a:ext>
                </a:extLst>
              </a:tr>
              <a:tr h="26652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200" b="1" u="none" kern="1200" noProof="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Фуражна ряпа</a:t>
                      </a:r>
                      <a:endParaRPr lang="en-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p>
                      <a:pPr marL="0" algn="just" defTabSz="914400" rtl="0" eaLnBrk="1" latinLnBrk="0" hangingPunct="1">
                        <a:lnSpc>
                          <a:spcPct val="100000"/>
                        </a:lnSpc>
                      </a:pPr>
                      <a:endParaRPr lang="bg-BG" sz="1200" b="1" u="none" kern="1200" noProof="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endParaRPr lang="bg-BG" sz="1200" b="1" kern="1200" noProof="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725585636"/>
                  </a:ext>
                </a:extLst>
              </a:tr>
              <a:tr h="26652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200" b="1" u="none" kern="1200" noProof="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Елда (</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Fagopyrum</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esculenum</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a:t>
                      </a:r>
                      <a:endParaRPr lang="en-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p>
                      <a:pPr marL="0" algn="just" defTabSz="914400" rtl="0" eaLnBrk="1" latinLnBrk="0" hangingPunct="1">
                        <a:lnSpc>
                          <a:spcPct val="100000"/>
                        </a:lnSpc>
                      </a:pPr>
                      <a:endParaRPr lang="bg-BG" sz="1200" b="1" u="none" kern="1200" noProof="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endParaRPr lang="bg-BG" sz="1200" b="1" kern="1200" noProof="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180513843"/>
                  </a:ext>
                </a:extLst>
              </a:tr>
              <a:tr h="26652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200" b="1" u="none" kern="1200" noProof="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Бял синап (</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Sinapis</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alba</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a:t>
                      </a:r>
                      <a:endParaRPr lang="en-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p>
                      <a:pPr marL="0" algn="just" defTabSz="914400" rtl="0" eaLnBrk="1" latinLnBrk="0" hangingPunct="1">
                        <a:lnSpc>
                          <a:spcPct val="100000"/>
                        </a:lnSpc>
                      </a:pPr>
                      <a:endParaRPr lang="bg-BG" sz="1200" b="1" u="none" kern="1200" noProof="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endParaRPr lang="bg-BG" sz="1200" b="1" kern="1200" noProof="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1064400351"/>
                  </a:ext>
                </a:extLst>
              </a:tr>
              <a:tr h="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200" b="1" u="none" kern="1200" noProof="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Фацелия</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Phacelia</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 </a:t>
                      </a:r>
                      <a:r>
                        <a:rPr lang="bg-BG" sz="1200" b="1" u="none" kern="1200" dirty="0" err="1">
                          <a:solidFill>
                            <a:schemeClr val="lt1"/>
                          </a:solidFill>
                          <a:effectLst/>
                          <a:latin typeface="Tahoma" panose="020B0604030504040204" pitchFamily="34" charset="0"/>
                          <a:ea typeface="Tahoma" panose="020B0604030504040204" pitchFamily="34" charset="0"/>
                          <a:cs typeface="Tahoma" panose="020B0604030504040204" pitchFamily="34" charset="0"/>
                        </a:rPr>
                        <a:t>sp</a:t>
                      </a:r>
                      <a:r>
                        <a:rPr lang="bg-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a:t>
                      </a:r>
                      <a:endParaRPr lang="en-BG" sz="12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endParaRPr lang="bg-BG" sz="1200" b="1" kern="1200" noProof="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1678358717"/>
                  </a:ext>
                </a:extLst>
              </a:tr>
            </a:tbl>
          </a:graphicData>
        </a:graphic>
      </p:graphicFrame>
    </p:spTree>
    <p:extLst>
      <p:ext uri="{BB962C8B-B14F-4D97-AF65-F5344CB8AC3E}">
        <p14:creationId xmlns:p14="http://schemas.microsoft.com/office/powerpoint/2010/main" val="200727585"/>
      </p:ext>
    </p:extLst>
  </p:cSld>
  <p:clrMapOvr>
    <a:masterClrMapping/>
  </p:clrMapOvr>
  <p:transition spd="slow">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371475" y="1164134"/>
            <a:ext cx="8401050" cy="5693866"/>
          </a:xfrm>
          <a:prstGeom prst="rect">
            <a:avLst/>
          </a:prstGeom>
          <a:noFill/>
          <a:ln w="9525">
            <a:noFill/>
            <a:miter lim="800000"/>
            <a:headEnd/>
            <a:tailEnd/>
          </a:ln>
        </p:spPr>
        <p:txBody>
          <a:bodyPr wrap="square">
            <a:spAutoFit/>
          </a:bodyPr>
          <a:lstStyle/>
          <a:p>
            <a:pPr algn="just"/>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Земеделски стопанства с обработваема земя </a:t>
            </a:r>
            <a:r>
              <a:rPr lang="bg-BG" sz="1600" b="1" u="sng" dirty="0">
                <a:solidFill>
                  <a:srgbClr val="7030A0"/>
                </a:solidFill>
                <a:latin typeface="Tahoma" panose="020B0604030504040204" pitchFamily="34" charset="0"/>
                <a:ea typeface="Tahoma" panose="020B0604030504040204" pitchFamily="34" charset="0"/>
                <a:cs typeface="Tahoma" panose="020B0604030504040204" pitchFamily="34" charset="0"/>
              </a:rPr>
              <a:t>до 10 ха </a:t>
            </a:r>
            <a:endPar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На обработваемата земя има</a:t>
            </a:r>
            <a:r>
              <a:rPr lang="bg-BG" sz="1600" b="0" i="0" u="none" strike="noStrike" dirty="0">
                <a:solidFill>
                  <a:srgbClr val="000000"/>
                </a:solidFill>
                <a:effectLst/>
                <a:latin typeface="Verdana" panose="020B0604030504040204" pitchFamily="34" charset="0"/>
              </a:rPr>
              <a:t>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най-малко 2 различни култури</a:t>
            </a:r>
            <a:r>
              <a:rPr lang="bg-BG" sz="1600" b="0" i="0" u="none" strike="noStrike" dirty="0">
                <a:solidFill>
                  <a:srgbClr val="000000"/>
                </a:solidFill>
                <a:effectLst/>
                <a:latin typeface="Verdana" panose="020B0604030504040204" pitchFamily="34" charset="0"/>
              </a:rPr>
              <a:t>,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като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основната култура (културата с най-голяма площ)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не превишава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90 % от тези площи.</a:t>
            </a:r>
          </a:p>
          <a:p>
            <a:pPr algn="just"/>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Земеделски стопанства с обработваема земя </a:t>
            </a:r>
            <a:r>
              <a:rPr lang="bg-BG" sz="1600" b="1" u="sng" dirty="0">
                <a:solidFill>
                  <a:srgbClr val="7030A0"/>
                </a:solidFill>
                <a:latin typeface="Tahoma" panose="020B0604030504040204" pitchFamily="34" charset="0"/>
                <a:ea typeface="Tahoma" panose="020B0604030504040204" pitchFamily="34" charset="0"/>
                <a:cs typeface="Tahoma" panose="020B0604030504040204" pitchFamily="34" charset="0"/>
              </a:rPr>
              <a:t>между 10 и 30 ха </a:t>
            </a:r>
            <a:endPar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На обработваемата земя има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най-малко 3 различни култури</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като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основната култура</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не превишава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75 % от тези площи</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а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двете основни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култури обхващат заедно не повече от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90 % от тях.</a:t>
            </a:r>
          </a:p>
          <a:p>
            <a:pPr algn="just"/>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Земеделски стопанства с обработваема земя </a:t>
            </a:r>
            <a:r>
              <a:rPr lang="bg-BG" sz="1600" b="1" u="sng" dirty="0">
                <a:solidFill>
                  <a:srgbClr val="7030A0"/>
                </a:solidFill>
                <a:latin typeface="Tahoma" panose="020B0604030504040204" pitchFamily="34" charset="0"/>
                <a:ea typeface="Tahoma" panose="020B0604030504040204" pitchFamily="34" charset="0"/>
                <a:cs typeface="Tahoma" panose="020B0604030504040204" pitchFamily="34" charset="0"/>
              </a:rPr>
              <a:t>над 30 ха </a:t>
            </a:r>
            <a:endPar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На обработваема земя има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най-малко 4 различни култури</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като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основната култура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не превишава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75 %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от тези площи, а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трите основни култури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обхващат заедно не повече от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90 %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от тях. </a:t>
            </a:r>
          </a:p>
          <a:p>
            <a:pPr algn="just"/>
            <a:endPar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fontAlgn="ct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В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отглежданите култури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върху площите се включват:</a:t>
            </a:r>
          </a:p>
          <a:p>
            <a:pPr indent="179705" algn="just" fontAlgn="ct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1. култура от който и да е от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различните родове</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определени в ботаническата класификация на културите; </a:t>
            </a:r>
          </a:p>
          <a:p>
            <a:pPr indent="179705" algn="just" fontAlgn="ct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2. култура от който и да е от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видовете </a:t>
            </a:r>
            <a:r>
              <a:rPr lang="en-GB" sz="1600" b="1" dirty="0">
                <a:solidFill>
                  <a:srgbClr val="7030A0"/>
                </a:solidFill>
                <a:latin typeface="Tahoma" panose="020B0604030504040204" pitchFamily="34" charset="0"/>
                <a:ea typeface="Tahoma" panose="020B0604030504040204" pitchFamily="34" charset="0"/>
                <a:cs typeface="Tahoma" panose="020B0604030504040204" pitchFamily="34" charset="0"/>
              </a:rPr>
              <a:t>Brassicaceae, Solanaceae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и </a:t>
            </a:r>
            <a:r>
              <a:rPr lang="en-GB" sz="1600" b="1" dirty="0">
                <a:solidFill>
                  <a:srgbClr val="7030A0"/>
                </a:solidFill>
                <a:latin typeface="Tahoma" panose="020B0604030504040204" pitchFamily="34" charset="0"/>
                <a:ea typeface="Tahoma" panose="020B0604030504040204" pitchFamily="34" charset="0"/>
                <a:cs typeface="Tahoma" panose="020B0604030504040204" pitchFamily="34" charset="0"/>
              </a:rPr>
              <a:t>Cucurbitaceae; </a:t>
            </a:r>
          </a:p>
          <a:p>
            <a:pPr indent="179705" algn="just" fontAlgn="ctr"/>
            <a:r>
              <a:rPr lang="en-GB" sz="1600" dirty="0">
                <a:solidFill>
                  <a:srgbClr val="1EA092"/>
                </a:solidFill>
                <a:latin typeface="Tahoma" panose="020B0604030504040204" pitchFamily="34" charset="0"/>
                <a:ea typeface="Tahoma" panose="020B0604030504040204" pitchFamily="34" charset="0"/>
                <a:cs typeface="Tahoma" panose="020B0604030504040204" pitchFamily="34" charset="0"/>
              </a:rPr>
              <a:t>3.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земя, оставена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под угар; </a:t>
            </a:r>
          </a:p>
          <a:p>
            <a:pPr indent="179705" algn="just" fontAlgn="ct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4.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треви или други тревни фуражи.</a:t>
            </a:r>
          </a:p>
          <a:p>
            <a:pPr algn="just"/>
            <a:endParaRPr lang="bg-BG" sz="14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endParaRPr lang="en-US" altLang="en-US" sz="1400" b="1" dirty="0">
              <a:solidFill>
                <a:srgbClr val="7030A0"/>
              </a:solidFill>
            </a:endParaRPr>
          </a:p>
        </p:txBody>
      </p:sp>
      <p:sp>
        <p:nvSpPr>
          <p:cNvPr id="26626" name="Правоъгълник 3"/>
          <p:cNvSpPr>
            <a:spLocks noChangeArrowheads="1"/>
          </p:cNvSpPr>
          <p:nvPr/>
        </p:nvSpPr>
        <p:spPr bwMode="auto">
          <a:xfrm>
            <a:off x="419100" y="304800"/>
            <a:ext cx="8305800" cy="707886"/>
          </a:xfrm>
          <a:prstGeom prst="rect">
            <a:avLst/>
          </a:prstGeom>
          <a:noFill/>
          <a:ln w="9525">
            <a:noFill/>
            <a:miter lim="800000"/>
            <a:headEnd/>
            <a:tailEnd/>
          </a:ln>
        </p:spPr>
        <p:txBody>
          <a:bodyPr wrap="square">
            <a:spAutoFit/>
          </a:bodyPr>
          <a:lstStyle/>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разнообразяване на отглежданите култури - зеленчуци</a:t>
            </a:r>
          </a:p>
        </p:txBody>
      </p:sp>
    </p:spTree>
    <p:extLst>
      <p:ext uri="{BB962C8B-B14F-4D97-AF65-F5344CB8AC3E}">
        <p14:creationId xmlns:p14="http://schemas.microsoft.com/office/powerpoint/2010/main" val="3771056001"/>
      </p:ext>
    </p:extLst>
  </p:cSld>
  <p:clrMapOvr>
    <a:masterClrMapping/>
  </p:clrMapOvr>
  <p:transition spd="slow">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228600" y="1400286"/>
            <a:ext cx="8610600" cy="5632311"/>
          </a:xfrm>
          <a:prstGeom prst="rect">
            <a:avLst/>
          </a:prstGeom>
          <a:noFill/>
          <a:ln w="9525">
            <a:noFill/>
            <a:miter lim="800000"/>
            <a:headEnd/>
            <a:tailEnd/>
          </a:ln>
        </p:spPr>
        <p:txBody>
          <a:bodyPr wrap="square">
            <a:spAutoFit/>
          </a:bodyPr>
          <a:lstStyle/>
          <a:p>
            <a:pPr algn="just">
              <a:spcBef>
                <a:spcPts val="0"/>
              </a:spcBef>
            </a:pP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За сливи и десертно грозде  </a:t>
            </a:r>
            <a:r>
              <a:rPr lang="ru-RU" i="1"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ru-RU" b="1" i="1" dirty="0">
                <a:solidFill>
                  <a:srgbClr val="1EA092"/>
                </a:solidFill>
                <a:latin typeface="Tahoma" panose="020B0604030504040204" pitchFamily="34" charset="0"/>
                <a:ea typeface="Tahoma" panose="020B0604030504040204" pitchFamily="34" charset="0"/>
                <a:cs typeface="Tahoma" panose="020B0604030504040204" pitchFamily="34" charset="0"/>
              </a:rPr>
              <a:t>455,72 евро/ха.</a:t>
            </a:r>
          </a:p>
          <a:p>
            <a:pPr algn="just">
              <a:spcBef>
                <a:spcPts val="0"/>
              </a:spcBef>
            </a:pP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За всички култури, различни от сливи и десертно грозде  </a:t>
            </a:r>
            <a:r>
              <a:rPr lang="ru-RU" b="1" i="1" dirty="0">
                <a:solidFill>
                  <a:srgbClr val="1EA092"/>
                </a:solidFill>
                <a:latin typeface="Tahoma" panose="020B0604030504040204" pitchFamily="34" charset="0"/>
                <a:ea typeface="Tahoma" panose="020B0604030504040204" pitchFamily="34" charset="0"/>
                <a:cs typeface="Tahoma" panose="020B0604030504040204" pitchFamily="34" charset="0"/>
              </a:rPr>
              <a:t>- 911,44 евро/ха.</a:t>
            </a:r>
          </a:p>
          <a:p>
            <a:pPr algn="just"/>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Земеделски стопани, които стопанисват и заявяват за подпомагане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минимум 0,5 ха (заедно или поотделно)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допустими за подпомагане площи с плодове от следните видове култури: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ягоди, малини, ябълки, круши, кайсии и зарзали, череши, вишни, праскови и нектарини, сливи и десертно грозде. </a:t>
            </a:r>
          </a:p>
          <a:p>
            <a:pPr algn="just"/>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Заявените площи:</a:t>
            </a:r>
          </a:p>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са заети с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плододаващи</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култури от следните видове: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малини, ягоди, ябълки, круши, </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кайсии</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и зарзали, череши, вишни, праскови и нектарини, сливи (</a:t>
            </a:r>
            <a:r>
              <a:rPr lang="en-GB" b="1" dirty="0">
                <a:solidFill>
                  <a:srgbClr val="7030A0"/>
                </a:solidFill>
                <a:latin typeface="Tahoma" panose="020B0604030504040204" pitchFamily="34" charset="0"/>
                <a:ea typeface="Tahoma" panose="020B0604030504040204" pitchFamily="34" charset="0"/>
                <a:cs typeface="Tahoma" panose="020B0604030504040204" pitchFamily="34" charset="0"/>
              </a:rPr>
              <a:t>Prunus domestica)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и десертно грозде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и са с минимална площ на парцела 0,1 ха; </a:t>
            </a:r>
          </a:p>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отговарят на изискванията за допустимост по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ОПДУ;</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 </a:t>
            </a: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през 2023 на допустимите площи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заявените за подпомагане култури са в период на </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плододаване</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съгласно Наредбата за базисните цени на трайните насаждения (обн. ДВ бр. 65 от 1991 г.) и са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спазени минималните агротехнически мероприятия</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позволяващи получаване на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добив от тях</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които се установяват при проверка по чл. 37, ал. 4 от ЗПЗП.</a:t>
            </a:r>
            <a:endParaRPr lang="en-BG"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533400" y="532136"/>
            <a:ext cx="8305800" cy="841256"/>
          </a:xfrm>
          <a:prstGeom prst="rect">
            <a:avLst/>
          </a:prstGeom>
          <a:noFill/>
          <a:ln w="9525">
            <a:noFill/>
            <a:miter lim="800000"/>
            <a:headEnd/>
            <a:tailEnd/>
          </a:ln>
        </p:spPr>
        <p:txBody>
          <a:bodyPr wrap="square">
            <a:spAutoFit/>
          </a:bodyPr>
          <a:lstStyle/>
          <a:p>
            <a:pPr algn="ctr"/>
            <a:r>
              <a:rPr lang="ru-RU" sz="2400" b="1" dirty="0">
                <a:solidFill>
                  <a:srgbClr val="1EA092"/>
                </a:solidFill>
                <a:latin typeface="Tahoma" pitchFamily="34" charset="0"/>
                <a:ea typeface="Tahoma" panose="020B0604030504040204" pitchFamily="34" charset="0"/>
                <a:cs typeface="Tahoma" panose="020B0604030504040204" pitchFamily="34" charset="0"/>
              </a:rPr>
              <a:t>Интервенции ДИРЕКТНИ ПЛАЩАНИЯ  </a:t>
            </a:r>
          </a:p>
          <a:p>
            <a:pPr algn="ctr">
              <a:spcBef>
                <a:spcPts val="750"/>
              </a:spcBef>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 плодове </a:t>
            </a:r>
          </a:p>
        </p:txBody>
      </p:sp>
    </p:spTree>
    <p:extLst>
      <p:ext uri="{BB962C8B-B14F-4D97-AF65-F5344CB8AC3E}">
        <p14:creationId xmlns:p14="http://schemas.microsoft.com/office/powerpoint/2010/main" val="970376154"/>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26626" name="Правоъгълник 3"/>
          <p:cNvSpPr>
            <a:spLocks noChangeArrowheads="1"/>
          </p:cNvSpPr>
          <p:nvPr/>
        </p:nvSpPr>
        <p:spPr bwMode="auto">
          <a:xfrm>
            <a:off x="533400" y="532136"/>
            <a:ext cx="8305800" cy="400110"/>
          </a:xfrm>
          <a:prstGeom prst="rect">
            <a:avLst/>
          </a:prstGeom>
          <a:noFill/>
          <a:ln w="9525">
            <a:noFill/>
            <a:miter lim="800000"/>
            <a:headEnd/>
            <a:tailEnd/>
          </a:ln>
        </p:spPr>
        <p:txBody>
          <a:bodyPr wrap="square">
            <a:spAutoFit/>
          </a:bodyPr>
          <a:lstStyle/>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Определения</a:t>
            </a:r>
          </a:p>
        </p:txBody>
      </p:sp>
      <p:sp>
        <p:nvSpPr>
          <p:cNvPr id="9" name="TextBox 8">
            <a:extLst>
              <a:ext uri="{FF2B5EF4-FFF2-40B4-BE49-F238E27FC236}">
                <a16:creationId xmlns:a16="http://schemas.microsoft.com/office/drawing/2014/main" id="{BF66B6EF-0DE9-CD43-ACC1-62E500699174}"/>
              </a:ext>
            </a:extLst>
          </p:cNvPr>
          <p:cNvSpPr txBox="1"/>
          <p:nvPr/>
        </p:nvSpPr>
        <p:spPr>
          <a:xfrm>
            <a:off x="69273" y="993801"/>
            <a:ext cx="8915400" cy="5365571"/>
          </a:xfrm>
          <a:prstGeom prst="rect">
            <a:avLst/>
          </a:prstGeom>
          <a:noFill/>
        </p:spPr>
        <p:txBody>
          <a:bodyPr wrap="square" rtlCol="0">
            <a:spAutoFit/>
          </a:bodyPr>
          <a:lstStyle/>
          <a:p>
            <a:pPr marL="342900" indent="-342900" algn="just">
              <a:spcBef>
                <a:spcPts val="750"/>
              </a:spcBef>
              <a:buFont typeface="Arial" panose="020B0604020202020204" pitchFamily="34" charset="0"/>
              <a:buChar char="•"/>
            </a:pPr>
            <a:r>
              <a:rPr lang="bg-BG" sz="1600" b="1" u="sng" dirty="0">
                <a:solidFill>
                  <a:srgbClr val="7030A0"/>
                </a:solidFill>
                <a:latin typeface="Tahoma" panose="020B0604030504040204" pitchFamily="34" charset="0"/>
                <a:ea typeface="Tahoma" panose="020B0604030504040204" pitchFamily="34" charset="0"/>
                <a:cs typeface="Tahoma" panose="020B0604030504040204" pitchFamily="34" charset="0"/>
              </a:rPr>
              <a:t>Дървесни култури с кратък цикъл на ротация </a:t>
            </a:r>
            <a:r>
              <a:rPr lang="bg-BG" sz="1600" b="1" u="sng" dirty="0">
                <a:solidFill>
                  <a:srgbClr val="1EA092"/>
                </a:solidFill>
                <a:latin typeface="Tahoma" panose="020B0604030504040204" pitchFamily="34" charset="0"/>
                <a:ea typeface="Tahoma" panose="020B0604030504040204" pitchFamily="34" charset="0"/>
                <a:cs typeface="Tahoma" panose="020B0604030504040204" pitchFamily="34" charset="0"/>
              </a:rPr>
              <a:t>о</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значава площи, засадени с многогодишни култури, чиито корени или дънери остават в почвата след прибиране на реколтата, като през следващия сезон се появяват нови издънки от следните видове:</a:t>
            </a:r>
          </a:p>
          <a:p>
            <a:pPr algn="just">
              <a:spcBef>
                <a:spcPts val="750"/>
              </a:spcBef>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1.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Тополи</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GB" sz="1600" dirty="0">
                <a:solidFill>
                  <a:srgbClr val="1EA092"/>
                </a:solidFill>
                <a:latin typeface="Tahoma" panose="020B0604030504040204" pitchFamily="34" charset="0"/>
                <a:ea typeface="Tahoma" panose="020B0604030504040204" pitchFamily="34" charset="0"/>
                <a:cs typeface="Tahoma" panose="020B0604030504040204" pitchFamily="34" charset="0"/>
              </a:rPr>
              <a:t>Populus ssp.) –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Черна топола (</a:t>
            </a:r>
            <a:r>
              <a:rPr lang="en-GB" sz="1600" dirty="0">
                <a:solidFill>
                  <a:srgbClr val="1EA092"/>
                </a:solidFill>
                <a:latin typeface="Tahoma" panose="020B0604030504040204" pitchFamily="34" charset="0"/>
                <a:ea typeface="Tahoma" panose="020B0604030504040204" pitchFamily="34" charset="0"/>
                <a:cs typeface="Tahoma" panose="020B0604030504040204" pitchFamily="34" charset="0"/>
              </a:rPr>
              <a:t>Populus nigra);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Бяла топола (</a:t>
            </a:r>
            <a:r>
              <a:rPr lang="en-GB" sz="1600" dirty="0">
                <a:solidFill>
                  <a:srgbClr val="1EA092"/>
                </a:solidFill>
                <a:latin typeface="Tahoma" panose="020B0604030504040204" pitchFamily="34" charset="0"/>
                <a:ea typeface="Tahoma" panose="020B0604030504040204" pitchFamily="34" charset="0"/>
                <a:cs typeface="Tahoma" panose="020B0604030504040204" pitchFamily="34" charset="0"/>
              </a:rPr>
              <a:t>Populus alba);</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Трепетлика (</a:t>
            </a:r>
            <a:r>
              <a:rPr lang="en-GB" sz="1600" dirty="0">
                <a:solidFill>
                  <a:srgbClr val="1EA092"/>
                </a:solidFill>
                <a:latin typeface="Tahoma" panose="020B0604030504040204" pitchFamily="34" charset="0"/>
                <a:ea typeface="Tahoma" panose="020B0604030504040204" pitchFamily="34" charset="0"/>
                <a:cs typeface="Tahoma" panose="020B0604030504040204" pitchFamily="34" charset="0"/>
              </a:rPr>
              <a:t>Populus tremula) –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максимален цикъл на реколтиране – 6 години. </a:t>
            </a:r>
          </a:p>
          <a:p>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2.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Върби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a:t>
            </a:r>
            <a:r>
              <a:rPr lang="en-GB" sz="1600" dirty="0">
                <a:solidFill>
                  <a:srgbClr val="1EA092"/>
                </a:solidFill>
                <a:latin typeface="Tahoma" panose="020B0604030504040204" pitchFamily="34" charset="0"/>
                <a:ea typeface="Tahoma" panose="020B0604030504040204" pitchFamily="34" charset="0"/>
                <a:cs typeface="Tahoma" panose="020B0604030504040204" pitchFamily="34" charset="0"/>
              </a:rPr>
              <a:t>Salix spp.) –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Бяла върба (</a:t>
            </a:r>
            <a:r>
              <a:rPr lang="en-GB" sz="1600" dirty="0">
                <a:solidFill>
                  <a:srgbClr val="1EA092"/>
                </a:solidFill>
                <a:latin typeface="Tahoma" panose="020B0604030504040204" pitchFamily="34" charset="0"/>
                <a:ea typeface="Tahoma" panose="020B0604030504040204" pitchFamily="34" charset="0"/>
                <a:cs typeface="Tahoma" panose="020B0604030504040204" pitchFamily="34" charset="0"/>
              </a:rPr>
              <a:t>S. alba);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Тритичинкова върба (</a:t>
            </a:r>
            <a:r>
              <a:rPr lang="en-GB" sz="1600" dirty="0">
                <a:solidFill>
                  <a:srgbClr val="1EA092"/>
                </a:solidFill>
                <a:latin typeface="Tahoma" panose="020B0604030504040204" pitchFamily="34" charset="0"/>
                <a:ea typeface="Tahoma" panose="020B0604030504040204" pitchFamily="34" charset="0"/>
                <a:cs typeface="Tahoma" panose="020B0604030504040204" pitchFamily="34" charset="0"/>
              </a:rPr>
              <a:t>S. triandra);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Трошлива върба (</a:t>
            </a:r>
            <a:r>
              <a:rPr lang="en-GB" sz="1600" dirty="0">
                <a:solidFill>
                  <a:srgbClr val="1EA092"/>
                </a:solidFill>
                <a:latin typeface="Tahoma" panose="020B0604030504040204" pitchFamily="34" charset="0"/>
                <a:ea typeface="Tahoma" panose="020B0604030504040204" pitchFamily="34" charset="0"/>
                <a:cs typeface="Tahoma" panose="020B0604030504040204" pitchFamily="34" charset="0"/>
              </a:rPr>
              <a:t>S. fragilis);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Ракита (</a:t>
            </a:r>
            <a:r>
              <a:rPr lang="en-GB" sz="1600" dirty="0">
                <a:solidFill>
                  <a:srgbClr val="1EA092"/>
                </a:solidFill>
                <a:latin typeface="Tahoma" panose="020B0604030504040204" pitchFamily="34" charset="0"/>
                <a:ea typeface="Tahoma" panose="020B0604030504040204" pitchFamily="34" charset="0"/>
                <a:cs typeface="Tahoma" panose="020B0604030504040204" pitchFamily="34" charset="0"/>
              </a:rPr>
              <a:t>S. purpurea);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Ива (</a:t>
            </a:r>
            <a:r>
              <a:rPr lang="en-GB" sz="1600" dirty="0">
                <a:solidFill>
                  <a:srgbClr val="1EA092"/>
                </a:solidFill>
                <a:latin typeface="Tahoma" panose="020B0604030504040204" pitchFamily="34" charset="0"/>
                <a:ea typeface="Tahoma" panose="020B0604030504040204" pitchFamily="34" charset="0"/>
                <a:cs typeface="Tahoma" panose="020B0604030504040204" pitchFamily="34" charset="0"/>
              </a:rPr>
              <a:t>S. caprea) –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максимален цикъл на реколтиране – 6 години. </a:t>
            </a:r>
          </a:p>
          <a:p>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3.</a:t>
            </a: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Черна елша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a:t>
            </a:r>
            <a:r>
              <a:rPr lang="en-GB" sz="1600" dirty="0">
                <a:solidFill>
                  <a:srgbClr val="1EA092"/>
                </a:solidFill>
                <a:latin typeface="Tahoma" panose="020B0604030504040204" pitchFamily="34" charset="0"/>
                <a:ea typeface="Tahoma" panose="020B0604030504040204" pitchFamily="34" charset="0"/>
                <a:cs typeface="Tahoma" panose="020B0604030504040204" pitchFamily="34" charset="0"/>
              </a:rPr>
              <a:t>Alnus glutinosa) –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максимален цикъл на реколтиране - 20 години. </a:t>
            </a:r>
          </a:p>
          <a:p>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4</a:t>
            </a: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Сребролистна липа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a:t>
            </a:r>
            <a:r>
              <a:rPr lang="en-GB" sz="1600" dirty="0">
                <a:solidFill>
                  <a:srgbClr val="1EA092"/>
                </a:solidFill>
                <a:latin typeface="Tahoma" panose="020B0604030504040204" pitchFamily="34" charset="0"/>
                <a:ea typeface="Tahoma" panose="020B0604030504040204" pitchFamily="34" charset="0"/>
                <a:cs typeface="Tahoma" panose="020B0604030504040204" pitchFamily="34" charset="0"/>
              </a:rPr>
              <a:t>Tilia tomentosa) –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максимален цикъл на реколтиране - 20 години. </a:t>
            </a:r>
          </a:p>
          <a:p>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5.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Полски бряст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a:t>
            </a:r>
            <a:r>
              <a:rPr lang="en-GB" sz="1600" dirty="0">
                <a:solidFill>
                  <a:srgbClr val="1EA092"/>
                </a:solidFill>
                <a:latin typeface="Tahoma" panose="020B0604030504040204" pitchFamily="34" charset="0"/>
                <a:ea typeface="Tahoma" panose="020B0604030504040204" pitchFamily="34" charset="0"/>
                <a:cs typeface="Tahoma" panose="020B0604030504040204" pitchFamily="34" charset="0"/>
              </a:rPr>
              <a:t>Ulmus minor) –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максимален цикъл на реколтиране - 20 години. </a:t>
            </a:r>
          </a:p>
          <a:p>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6.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Леска</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GB" sz="1600" dirty="0">
                <a:solidFill>
                  <a:srgbClr val="1EA092"/>
                </a:solidFill>
                <a:latin typeface="Tahoma" panose="020B0604030504040204" pitchFamily="34" charset="0"/>
                <a:ea typeface="Tahoma" panose="020B0604030504040204" pitchFamily="34" charset="0"/>
                <a:cs typeface="Tahoma" panose="020B0604030504040204" pitchFamily="34" charset="0"/>
              </a:rPr>
              <a:t>Corylus avellana) –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максимален цикъл на реколтиране - 20 години. </a:t>
            </a:r>
          </a:p>
          <a:p>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7.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Източен чинар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a:t>
            </a:r>
            <a:r>
              <a:rPr lang="en-GB" sz="1600" dirty="0">
                <a:solidFill>
                  <a:srgbClr val="1EA092"/>
                </a:solidFill>
                <a:latin typeface="Tahoma" panose="020B0604030504040204" pitchFamily="34" charset="0"/>
                <a:ea typeface="Tahoma" panose="020B0604030504040204" pitchFamily="34" charset="0"/>
                <a:cs typeface="Tahoma" panose="020B0604030504040204" pitchFamily="34" charset="0"/>
              </a:rPr>
              <a:t>Platanus orientalis)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максимален цикъл на реколтиране - 20 години. </a:t>
            </a:r>
          </a:p>
          <a:p>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8.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Черница</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GB" sz="1600" dirty="0">
                <a:solidFill>
                  <a:srgbClr val="1EA092"/>
                </a:solidFill>
                <a:latin typeface="Tahoma" panose="020B0604030504040204" pitchFamily="34" charset="0"/>
                <a:ea typeface="Tahoma" panose="020B0604030504040204" pitchFamily="34" charset="0"/>
                <a:cs typeface="Tahoma" panose="020B0604030504040204" pitchFamily="34" charset="0"/>
              </a:rPr>
              <a:t>Morus spp.) –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максимален цикъл на реколтиране - 20 години. </a:t>
            </a:r>
          </a:p>
          <a:p>
            <a:endPar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r>
              <a:rPr lang="en-US" sz="1600" dirty="0">
                <a:solidFill>
                  <a:srgbClr val="1EA092"/>
                </a:solidFill>
                <a:latin typeface="Tahoma" panose="020B0604030504040204" pitchFamily="34" charset="0"/>
                <a:ea typeface="Tahoma" panose="020B0604030504040204" pitchFamily="34" charset="0"/>
                <a:cs typeface="Tahoma" panose="020B0604030504040204" pitchFamily="34" charset="0"/>
              </a:rPr>
              <a:t>За видовете дървесни култури с кратък цикъл на ротация, които са с максимален цикъл на прибиране на реколтата по-дълъг от 8 години, </a:t>
            </a: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се изисква минимална гъстота от 6000 бр./ха </a:t>
            </a:r>
            <a:r>
              <a:rPr lang="en-US" sz="1600" dirty="0">
                <a:solidFill>
                  <a:srgbClr val="1EA092"/>
                </a:solidFill>
                <a:latin typeface="Tahoma" panose="020B0604030504040204" pitchFamily="34" charset="0"/>
                <a:ea typeface="Tahoma" panose="020B0604030504040204" pitchFamily="34" charset="0"/>
                <a:cs typeface="Tahoma" panose="020B0604030504040204" pitchFamily="34" charset="0"/>
              </a:rPr>
              <a:t>и за растения с цикъл на прибиране на реколтата по кратък от 8 години е </a:t>
            </a:r>
            <a:r>
              <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rPr>
              <a:t>8000 бр./ха.</a:t>
            </a:r>
            <a:r>
              <a:rPr lang="x-none" sz="1600" b="1" dirty="0">
                <a:solidFill>
                  <a:srgbClr val="7030A0"/>
                </a:solidFill>
                <a:latin typeface="Tahoma" panose="020B0604030504040204" pitchFamily="34" charset="0"/>
                <a:ea typeface="Tahoma" panose="020B0604030504040204" pitchFamily="34" charset="0"/>
                <a:cs typeface="Tahoma" panose="020B0604030504040204" pitchFamily="34" charset="0"/>
              </a:rPr>
              <a:t> </a:t>
            </a:r>
            <a:endPar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72576770"/>
      </p:ext>
    </p:extLst>
  </p:cSld>
  <p:clrMapOvr>
    <a:masterClrMapping/>
  </p:clrMapOvr>
  <p:transition spd="slow">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авоъгълник 3"/>
          <p:cNvSpPr>
            <a:spLocks noChangeArrowheads="1"/>
          </p:cNvSpPr>
          <p:nvPr/>
        </p:nvSpPr>
        <p:spPr bwMode="auto">
          <a:xfrm>
            <a:off x="419100" y="375140"/>
            <a:ext cx="8305800" cy="369332"/>
          </a:xfrm>
          <a:prstGeom prst="rect">
            <a:avLst/>
          </a:prstGeom>
          <a:noFill/>
          <a:ln w="9525">
            <a:noFill/>
            <a:miter lim="800000"/>
            <a:headEnd/>
            <a:tailEnd/>
          </a:ln>
        </p:spPr>
        <p:txBody>
          <a:bodyPr wrap="square">
            <a:spAutoFit/>
          </a:bodyPr>
          <a:lstStyle/>
          <a:p>
            <a:pPr algn="ctr">
              <a:spcBef>
                <a:spcPts val="750"/>
              </a:spcBef>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 плодове </a:t>
            </a:r>
          </a:p>
        </p:txBody>
      </p:sp>
      <p:graphicFrame>
        <p:nvGraphicFramePr>
          <p:cNvPr id="2" name="Table 1">
            <a:extLst>
              <a:ext uri="{FF2B5EF4-FFF2-40B4-BE49-F238E27FC236}">
                <a16:creationId xmlns:a16="http://schemas.microsoft.com/office/drawing/2014/main" id="{A1E3C1B2-D63D-A945-55DA-68B2A18F2CD7}"/>
              </a:ext>
            </a:extLst>
          </p:cNvPr>
          <p:cNvGraphicFramePr>
            <a:graphicFrameLocks noGrp="1"/>
          </p:cNvGraphicFramePr>
          <p:nvPr>
            <p:extLst>
              <p:ext uri="{D42A27DB-BD31-4B8C-83A1-F6EECF244321}">
                <p14:modId xmlns:p14="http://schemas.microsoft.com/office/powerpoint/2010/main" val="3782802452"/>
              </p:ext>
            </p:extLst>
          </p:nvPr>
        </p:nvGraphicFramePr>
        <p:xfrm>
          <a:off x="609600" y="744472"/>
          <a:ext cx="7924800" cy="3695393"/>
        </p:xfrm>
        <a:graphic>
          <a:graphicData uri="http://schemas.openxmlformats.org/drawingml/2006/table">
            <a:tbl>
              <a:tblPr>
                <a:tableStyleId>{5C22544A-7EE6-4342-B048-85BDC9FD1C3A}</a:tableStyleId>
              </a:tblPr>
              <a:tblGrid>
                <a:gridCol w="3742965">
                  <a:extLst>
                    <a:ext uri="{9D8B030D-6E8A-4147-A177-3AD203B41FA5}">
                      <a16:colId xmlns:a16="http://schemas.microsoft.com/office/drawing/2014/main" val="1209401775"/>
                    </a:ext>
                  </a:extLst>
                </a:gridCol>
                <a:gridCol w="4181835">
                  <a:extLst>
                    <a:ext uri="{9D8B030D-6E8A-4147-A177-3AD203B41FA5}">
                      <a16:colId xmlns:a16="http://schemas.microsoft.com/office/drawing/2014/main" val="1622483632"/>
                    </a:ext>
                  </a:extLst>
                </a:gridCol>
              </a:tblGrid>
              <a:tr h="528033">
                <a:tc gridSpan="2">
                  <a:txBody>
                    <a:bodyPr/>
                    <a:lstStyle/>
                    <a:p>
                      <a:pPr algn="ctr"/>
                      <a:r>
                        <a:rPr lang="bg-BG" sz="1600" b="1"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Овощни култури и десертно грозде (плодове) – Добив, кг/ха</a:t>
                      </a:r>
                      <a:endParaRPr lang="en-BG" sz="160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1EA092"/>
                    </a:solidFill>
                  </a:tcPr>
                </a:tc>
                <a:tc hMerge="1">
                  <a:txBody>
                    <a:bodyPr/>
                    <a:lstStyle/>
                    <a:p>
                      <a:pPr algn="ctr">
                        <a:lnSpc>
                          <a:spcPct val="150000"/>
                        </a:lnSpc>
                      </a:pPr>
                      <a:r>
                        <a:rPr lang="bg-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Група</a:t>
                      </a:r>
                      <a:endParaRPr lang="en-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p>
                      <a:pPr algn="ctr">
                        <a:lnSpc>
                          <a:spcPct val="150000"/>
                        </a:lnSpc>
                      </a:pPr>
                      <a:r>
                        <a:rPr lang="bg-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Нежитни култури</a:t>
                      </a:r>
                      <a:endParaRPr lang="en-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1EA092"/>
                    </a:solidFill>
                  </a:tcPr>
                </a:tc>
                <a:extLst>
                  <a:ext uri="{0D108BD9-81ED-4DB2-BD59-A6C34878D82A}">
                    <a16:rowId xmlns:a16="http://schemas.microsoft.com/office/drawing/2014/main" val="2162825068"/>
                  </a:ext>
                </a:extLst>
              </a:tr>
              <a:tr h="266529">
                <a:tc>
                  <a:txBody>
                    <a:bodyPr/>
                    <a:lstStyle/>
                    <a:p>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Ябълки</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11 914</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986756112"/>
                  </a:ext>
                </a:extLst>
              </a:tr>
              <a:tr h="266529">
                <a:tc>
                  <a:txBody>
                    <a:bodyPr/>
                    <a:lstStyle/>
                    <a:p>
                      <a:pPr marL="0" algn="l" defTabSz="914400" rtl="0" eaLnBrk="1" latinLnBrk="0" hangingPunct="1"/>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Ягоди</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4 980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1879316480"/>
                  </a:ext>
                </a:extLst>
              </a:tr>
              <a:tr h="266529">
                <a:tc>
                  <a:txBody>
                    <a:bodyPr/>
                    <a:lstStyle/>
                    <a:p>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Круши</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5 922</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342490177"/>
                  </a:ext>
                </a:extLst>
              </a:tr>
              <a:tr h="266529">
                <a:tc>
                  <a:txBody>
                    <a:bodyPr/>
                    <a:lstStyle/>
                    <a:p>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Кайсии и зарзали</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4 970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1456941994"/>
                  </a:ext>
                </a:extLst>
              </a:tr>
              <a:tr h="266529">
                <a:tc>
                  <a:txBody>
                    <a:bodyPr/>
                    <a:lstStyle/>
                    <a:p>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Праскови и нектарини</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7 500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1398782441"/>
                  </a:ext>
                </a:extLst>
              </a:tr>
              <a:tr h="266529">
                <a:tc>
                  <a:txBody>
                    <a:bodyPr/>
                    <a:lstStyle/>
                    <a:p>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Сливи</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6 246</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3279121997"/>
                  </a:ext>
                </a:extLst>
              </a:tr>
              <a:tr h="266529">
                <a:tc>
                  <a:txBody>
                    <a:bodyPr/>
                    <a:lstStyle/>
                    <a:p>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Череши</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4 700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3632844791"/>
                  </a:ext>
                </a:extLst>
              </a:tr>
              <a:tr h="0">
                <a:tc>
                  <a:txBody>
                    <a:bodyPr/>
                    <a:lstStyle/>
                    <a:p>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Вишни</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3 718</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3434290628"/>
                  </a:ext>
                </a:extLst>
              </a:tr>
              <a:tr h="266529">
                <a:tc>
                  <a:txBody>
                    <a:bodyPr/>
                    <a:lstStyle/>
                    <a:p>
                      <a:pPr marL="0"/>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Малини</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600" b="1" kern="1200" noProof="0" dirty="0">
                          <a:solidFill>
                            <a:srgbClr val="1EA092"/>
                          </a:solidFill>
                          <a:latin typeface="Tahoma" panose="020B0604030504040204" pitchFamily="34" charset="0"/>
                          <a:ea typeface="Tahoma" panose="020B0604030504040204" pitchFamily="34" charset="0"/>
                          <a:cs typeface="Tahoma" panose="020B0604030504040204" pitchFamily="34" charset="0"/>
                        </a:rPr>
                        <a:t>3 300</a:t>
                      </a:r>
                    </a:p>
                  </a:txBody>
                  <a:tcPr marL="34504" marR="34504" marT="36320" marB="0" anchor="ctr"/>
                </a:tc>
                <a:extLst>
                  <a:ext uri="{0D108BD9-81ED-4DB2-BD59-A6C34878D82A}">
                    <a16:rowId xmlns:a16="http://schemas.microsoft.com/office/drawing/2014/main" val="2464605684"/>
                  </a:ext>
                </a:extLst>
              </a:tr>
              <a:tr h="26652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Десертно грозде</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600" b="1" kern="1200" noProof="0" dirty="0">
                          <a:solidFill>
                            <a:srgbClr val="1EA092"/>
                          </a:solidFill>
                          <a:latin typeface="Tahoma" panose="020B0604030504040204" pitchFamily="34" charset="0"/>
                          <a:ea typeface="Tahoma" panose="020B0604030504040204" pitchFamily="34" charset="0"/>
                          <a:cs typeface="Tahoma" panose="020B0604030504040204" pitchFamily="34" charset="0"/>
                        </a:rPr>
                        <a:t>4 500</a:t>
                      </a:r>
                    </a:p>
                  </a:txBody>
                  <a:tcPr marL="34504" marR="34504" marT="36320" marB="0" anchor="ctr"/>
                </a:tc>
                <a:extLst>
                  <a:ext uri="{0D108BD9-81ED-4DB2-BD59-A6C34878D82A}">
                    <a16:rowId xmlns:a16="http://schemas.microsoft.com/office/drawing/2014/main" val="3654786134"/>
                  </a:ext>
                </a:extLst>
              </a:tr>
            </a:tbl>
          </a:graphicData>
        </a:graphic>
      </p:graphicFrame>
      <p:sp>
        <p:nvSpPr>
          <p:cNvPr id="3" name="TextBox 2">
            <a:extLst>
              <a:ext uri="{FF2B5EF4-FFF2-40B4-BE49-F238E27FC236}">
                <a16:creationId xmlns:a16="http://schemas.microsoft.com/office/drawing/2014/main" id="{3A14CE8B-818F-0C8E-71A8-687C42DE67D3}"/>
              </a:ext>
            </a:extLst>
          </p:cNvPr>
          <p:cNvSpPr txBox="1"/>
          <p:nvPr/>
        </p:nvSpPr>
        <p:spPr>
          <a:xfrm>
            <a:off x="4262718" y="5405718"/>
            <a:ext cx="184731" cy="369332"/>
          </a:xfrm>
          <a:prstGeom prst="rect">
            <a:avLst/>
          </a:prstGeom>
          <a:noFill/>
        </p:spPr>
        <p:txBody>
          <a:bodyPr wrap="none" rtlCol="0">
            <a:spAutoFit/>
          </a:bodyPr>
          <a:lstStyle/>
          <a:p>
            <a:endParaRPr lang="en-BG" dirty="0"/>
          </a:p>
        </p:txBody>
      </p:sp>
      <p:sp>
        <p:nvSpPr>
          <p:cNvPr id="4" name="TextBox 3">
            <a:extLst>
              <a:ext uri="{FF2B5EF4-FFF2-40B4-BE49-F238E27FC236}">
                <a16:creationId xmlns:a16="http://schemas.microsoft.com/office/drawing/2014/main" id="{B5EBEA4B-3DD7-6F23-B94F-733C6482BD61}"/>
              </a:ext>
            </a:extLst>
          </p:cNvPr>
          <p:cNvSpPr txBox="1"/>
          <p:nvPr/>
        </p:nvSpPr>
        <p:spPr>
          <a:xfrm>
            <a:off x="1694329" y="5405718"/>
            <a:ext cx="184731" cy="369332"/>
          </a:xfrm>
          <a:prstGeom prst="rect">
            <a:avLst/>
          </a:prstGeom>
          <a:noFill/>
        </p:spPr>
        <p:txBody>
          <a:bodyPr wrap="none" rtlCol="0">
            <a:spAutoFit/>
          </a:bodyPr>
          <a:lstStyle/>
          <a:p>
            <a:endParaRPr lang="en-BG" dirty="0"/>
          </a:p>
        </p:txBody>
      </p:sp>
      <p:sp>
        <p:nvSpPr>
          <p:cNvPr id="6" name="TextBox 5">
            <a:extLst>
              <a:ext uri="{FF2B5EF4-FFF2-40B4-BE49-F238E27FC236}">
                <a16:creationId xmlns:a16="http://schemas.microsoft.com/office/drawing/2014/main" id="{F360C0C8-E610-5521-52AE-D90EBE78C01A}"/>
              </a:ext>
            </a:extLst>
          </p:cNvPr>
          <p:cNvSpPr txBox="1"/>
          <p:nvPr/>
        </p:nvSpPr>
        <p:spPr>
          <a:xfrm>
            <a:off x="0" y="4682443"/>
            <a:ext cx="9144000" cy="1815882"/>
          </a:xfrm>
          <a:prstGeom prst="rect">
            <a:avLst/>
          </a:prstGeom>
          <a:noFill/>
        </p:spPr>
        <p:txBody>
          <a:bodyPr wrap="square">
            <a:spAutoFit/>
          </a:bodyPr>
          <a:lstStyle/>
          <a:p>
            <a:pPr marL="285750" indent="-285750" algn="just">
              <a:buFont typeface="Arial" panose="020B0604020202020204" pitchFamily="34" charset="0"/>
              <a:buChar char="•"/>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Кандидатите с площи със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сертифицирано биологично производство и площите в преход към биологично земеделие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удостоверяват минимални добиви от заявените площи за съответната култура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в размер на 50% от минималния добив</a:t>
            </a:r>
            <a:r>
              <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определен за културата. Полученият и реализиран на пазара добив се удостоверява с документи за реализация на продукцията. </a:t>
            </a:r>
          </a:p>
          <a:p>
            <a:pPr marL="285750" indent="-285750" algn="just">
              <a:buFont typeface="Arial" panose="020B0604020202020204" pitchFamily="34" charset="0"/>
              <a:buChar char="•"/>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При производството следва да са </a:t>
            </a:r>
            <a:r>
              <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rPr>
              <a:t>спазени съответните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минимални агротехнически мероприятия. </a:t>
            </a:r>
          </a:p>
        </p:txBody>
      </p:sp>
    </p:spTree>
    <p:extLst>
      <p:ext uri="{BB962C8B-B14F-4D97-AF65-F5344CB8AC3E}">
        <p14:creationId xmlns:p14="http://schemas.microsoft.com/office/powerpoint/2010/main" val="1411878822"/>
      </p:ext>
    </p:extLst>
  </p:cSld>
  <p:clrMapOvr>
    <a:masterClrMapping/>
  </p:clrMapOvr>
  <p:transition spd="slow">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211183" y="1600200"/>
            <a:ext cx="8610600" cy="5355312"/>
          </a:xfrm>
          <a:prstGeom prst="rect">
            <a:avLst/>
          </a:prstGeom>
          <a:noFill/>
          <a:ln w="9525">
            <a:noFill/>
            <a:miter lim="800000"/>
            <a:headEnd/>
            <a:tailEnd/>
          </a:ln>
        </p:spPr>
        <p:txBody>
          <a:bodyPr wrap="square">
            <a:spAutoFit/>
          </a:bodyPr>
          <a:lstStyle/>
          <a:p>
            <a:pPr algn="just">
              <a:spcBef>
                <a:spcPts val="0"/>
              </a:spcBef>
            </a:pP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Документът</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доказващ, че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насаждението е в период на плододаване</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издаден от агроном се </a:t>
            </a:r>
            <a:r>
              <a:rPr lang="en-BG" dirty="0">
                <a:solidFill>
                  <a:srgbClr val="7030A0"/>
                </a:solidFill>
                <a:latin typeface="Tahoma" panose="020B0604030504040204" pitchFamily="34" charset="0"/>
                <a:ea typeface="Tahoma" panose="020B0604030504040204" pitchFamily="34" charset="0"/>
                <a:cs typeface="Tahoma" panose="020B0604030504040204" pitchFamily="34" charset="0"/>
              </a:rPr>
              <a:t>представя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не по-късно от триседмичен срок </a:t>
            </a:r>
            <a:r>
              <a:rPr lang="en-BG" dirty="0">
                <a:solidFill>
                  <a:srgbClr val="7030A0"/>
                </a:solidFill>
                <a:latin typeface="Tahoma" panose="020B0604030504040204" pitchFamily="34" charset="0"/>
                <a:ea typeface="Tahoma" panose="020B0604030504040204" pitchFamily="34" charset="0"/>
                <a:cs typeface="Tahoma" panose="020B0604030504040204" pitchFamily="34" charset="0"/>
              </a:rPr>
              <a:t>след края на периода за подаване на заявления за подпомагане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(периодът за подаване на заявления през настоящата година е до 30 юни 2023 г.) електронно с квалифициран електронен подпис и/или лично или чрез представител, упълномощен с нотариално заверено пълномощно, в съответните областни дирекции на Държавен фонд "Земеделие", отдел "Прилагане на схеми и мерки за подпомагане".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Документи за реализация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1.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фактури</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при плащане по банков път 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фискални касови бележки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при плащане в брой, издадени от фискално устройство, когато кандидатите са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търговци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смисъла на чл. 1 от Търговския закон;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2.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счетоводни документи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с реквизитите по чл. 6, ал. 3 от Закона за счетоводството, когато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кандидатите са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лица по чл. 9, ал. 2 от Закона за данъците върху доходите на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физическите лица</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а в случаите по чл. 9, ал. 4 от Закона за данъците върху доходите на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физическите лица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и с реквизитите по чл. 6, ал. 1, т. 3 от Закона за счетоводството. </a:t>
            </a:r>
          </a:p>
          <a:p>
            <a:pPr algn="just">
              <a:spcBef>
                <a:spcPts val="0"/>
              </a:spcBef>
            </a:pPr>
            <a:endParaRPr lang="ru-RU" b="1" i="1"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533400" y="532136"/>
            <a:ext cx="8305800" cy="841256"/>
          </a:xfrm>
          <a:prstGeom prst="rect">
            <a:avLst/>
          </a:prstGeom>
          <a:noFill/>
          <a:ln w="9525">
            <a:noFill/>
            <a:miter lim="800000"/>
            <a:headEnd/>
            <a:tailEnd/>
          </a:ln>
        </p:spPr>
        <p:txBody>
          <a:bodyPr wrap="square">
            <a:spAutoFit/>
          </a:bodyPr>
          <a:lstStyle/>
          <a:p>
            <a:pPr algn="ctr"/>
            <a:r>
              <a:rPr lang="ru-RU" sz="2400" b="1" dirty="0">
                <a:solidFill>
                  <a:srgbClr val="1EA092"/>
                </a:solidFill>
                <a:latin typeface="Tahoma" pitchFamily="34" charset="0"/>
                <a:ea typeface="Tahoma" panose="020B0604030504040204" pitchFamily="34" charset="0"/>
                <a:cs typeface="Tahoma" panose="020B0604030504040204" pitchFamily="34" charset="0"/>
              </a:rPr>
              <a:t>Интервенции ДИРЕКТНИ ПЛАЩАНИЯ  </a:t>
            </a:r>
          </a:p>
          <a:p>
            <a:pPr algn="ctr">
              <a:spcBef>
                <a:spcPts val="750"/>
              </a:spcBef>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 плодове </a:t>
            </a:r>
          </a:p>
        </p:txBody>
      </p:sp>
    </p:spTree>
    <p:extLst>
      <p:ext uri="{BB962C8B-B14F-4D97-AF65-F5344CB8AC3E}">
        <p14:creationId xmlns:p14="http://schemas.microsoft.com/office/powerpoint/2010/main" val="3159372724"/>
      </p:ext>
    </p:extLst>
  </p:cSld>
  <p:clrMapOvr>
    <a:masterClrMapping/>
  </p:clrMapOvr>
  <p:transition spd="slow">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211183" y="1600200"/>
            <a:ext cx="8610600" cy="4801314"/>
          </a:xfrm>
          <a:prstGeom prst="rect">
            <a:avLst/>
          </a:prstGeom>
          <a:noFill/>
          <a:ln w="9525">
            <a:noFill/>
            <a:miter lim="800000"/>
            <a:headEnd/>
            <a:tailEnd/>
          </a:ln>
        </p:spPr>
        <p:txBody>
          <a:bodyPr wrap="square">
            <a:spAutoFit/>
          </a:bodyPr>
          <a:lstStyle/>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Кандидатите за подпомагане по интервенцията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 обекти за производство и/или пакетиране на храни от плодове и зеленчуци, регистрирани по чл. 26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от Закона за храните в Националния електронен регистър на обектите за производство и търговия на едро и дребно с храни от животински и неживотински произход в частта "Обекти за производство и/или пакетиране на храни от плодове и зеленчуци" - Група 2 на БАБХ, могат да представят и документи с реквизитите по чл. 6, ал. 3 от Закона за счетоводството за преработена от тях собствена продукция.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Документите за реализация следва да са издадени в</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периода от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1 февруари 2023 г. до 31 януари 2024 г. </a:t>
            </a:r>
          </a:p>
          <a:p>
            <a:pPr algn="just"/>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Представят се електронно с квалифициран електронен подпис и/или лично или чрез представител, упълномощен с нотариално заверено пълномощно, в съответните областни дирекции на Държавен фонд "Земеделие", отдел "Прилагане на схеми и мерки за подпомагане“</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в</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периода от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1 до 31 януари 2024 г.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с декларация и опис на документите по образец. </a:t>
            </a:r>
          </a:p>
        </p:txBody>
      </p:sp>
      <p:sp>
        <p:nvSpPr>
          <p:cNvPr id="26626" name="Правоъгълник 3"/>
          <p:cNvSpPr>
            <a:spLocks noChangeArrowheads="1"/>
          </p:cNvSpPr>
          <p:nvPr/>
        </p:nvSpPr>
        <p:spPr bwMode="auto">
          <a:xfrm>
            <a:off x="533400" y="532136"/>
            <a:ext cx="8305800" cy="841256"/>
          </a:xfrm>
          <a:prstGeom prst="rect">
            <a:avLst/>
          </a:prstGeom>
          <a:noFill/>
          <a:ln w="9525">
            <a:noFill/>
            <a:miter lim="800000"/>
            <a:headEnd/>
            <a:tailEnd/>
          </a:ln>
        </p:spPr>
        <p:txBody>
          <a:bodyPr wrap="square">
            <a:spAutoFit/>
          </a:bodyPr>
          <a:lstStyle/>
          <a:p>
            <a:pPr algn="ctr"/>
            <a:r>
              <a:rPr lang="ru-RU" sz="2400" b="1" dirty="0">
                <a:solidFill>
                  <a:srgbClr val="1EA092"/>
                </a:solidFill>
                <a:latin typeface="Tahoma" pitchFamily="34" charset="0"/>
                <a:ea typeface="Tahoma" panose="020B0604030504040204" pitchFamily="34" charset="0"/>
                <a:cs typeface="Tahoma" panose="020B0604030504040204" pitchFamily="34" charset="0"/>
              </a:rPr>
              <a:t>Интервенции ДИРЕКТНИ ПЛАЩАНИЯ  </a:t>
            </a:r>
          </a:p>
          <a:p>
            <a:pPr algn="ctr">
              <a:spcBef>
                <a:spcPts val="750"/>
              </a:spcBef>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 плодове </a:t>
            </a:r>
          </a:p>
        </p:txBody>
      </p:sp>
    </p:spTree>
    <p:extLst>
      <p:ext uri="{BB962C8B-B14F-4D97-AF65-F5344CB8AC3E}">
        <p14:creationId xmlns:p14="http://schemas.microsoft.com/office/powerpoint/2010/main" val="963233916"/>
      </p:ext>
    </p:extLst>
  </p:cSld>
  <p:clrMapOvr>
    <a:masterClrMapping/>
  </p:clrMapOvr>
  <p:transition spd="slow">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авоъгълник 3"/>
          <p:cNvSpPr>
            <a:spLocks noChangeArrowheads="1"/>
          </p:cNvSpPr>
          <p:nvPr/>
        </p:nvSpPr>
        <p:spPr bwMode="auto">
          <a:xfrm>
            <a:off x="533400" y="254783"/>
            <a:ext cx="8305800" cy="584775"/>
          </a:xfrm>
          <a:prstGeom prst="rect">
            <a:avLst/>
          </a:prstGeom>
          <a:noFill/>
          <a:ln w="9525">
            <a:noFill/>
            <a:miter lim="800000"/>
            <a:headEnd/>
            <a:tailEnd/>
          </a:ln>
        </p:spPr>
        <p:txBody>
          <a:bodyPr wrap="square">
            <a:spAutoFit/>
          </a:bodyPr>
          <a:lstStyle/>
          <a:p>
            <a:pPr algn="ct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–плодови насаждения до встъпването им в плододаване </a:t>
            </a:r>
          </a:p>
        </p:txBody>
      </p:sp>
      <p:sp>
        <p:nvSpPr>
          <p:cNvPr id="3" name="Rectangle 2">
            <a:extLst>
              <a:ext uri="{FF2B5EF4-FFF2-40B4-BE49-F238E27FC236}">
                <a16:creationId xmlns:a16="http://schemas.microsoft.com/office/drawing/2014/main" id="{59CF8A85-5B09-E272-4E02-46166A7E27A3}"/>
              </a:ext>
            </a:extLst>
          </p:cNvPr>
          <p:cNvSpPr/>
          <p:nvPr/>
        </p:nvSpPr>
        <p:spPr>
          <a:xfrm>
            <a:off x="228600" y="1229060"/>
            <a:ext cx="8686800" cy="5355312"/>
          </a:xfrm>
          <a:prstGeom prst="rect">
            <a:avLst/>
          </a:prstGeom>
        </p:spPr>
        <p:txBody>
          <a:bodyPr wrap="square">
            <a:spAutoFit/>
          </a:bodyPr>
          <a:lstStyle/>
          <a:p>
            <a:pPr algn="just"/>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Земеделски стопани, които стопанисват и заявяват за подпомагане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минимум 0,5 ха (заедно или поотделно) допустими за подпомагане площи с плодове от следните видове култури: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малини, ябълки, круши, кайсии и зарзали, череши, вишни, праскови и нектарини, сливи и десертно грозде</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Заявените площи:</a:t>
            </a:r>
          </a:p>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са заети с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плододаващи</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култури от следните видове: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малини, ягоди, ябълки, круши, </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кайсии</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и зарзали, череши, вишни, праскови и нектарини, сливи (</a:t>
            </a:r>
            <a:r>
              <a:rPr lang="en-GB" b="1" dirty="0">
                <a:solidFill>
                  <a:srgbClr val="7030A0"/>
                </a:solidFill>
                <a:latin typeface="Tahoma" panose="020B0604030504040204" pitchFamily="34" charset="0"/>
                <a:ea typeface="Tahoma" panose="020B0604030504040204" pitchFamily="34" charset="0"/>
                <a:cs typeface="Tahoma" panose="020B0604030504040204" pitchFamily="34" charset="0"/>
              </a:rPr>
              <a:t>Prunus domestica)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и десертно грозде, които </a:t>
            </a:r>
            <a:r>
              <a:rPr lang="bg-BG" b="1" u="sng" dirty="0">
                <a:solidFill>
                  <a:srgbClr val="7030A0"/>
                </a:solidFill>
                <a:latin typeface="Tahoma" panose="020B0604030504040204" pitchFamily="34" charset="0"/>
                <a:ea typeface="Tahoma" panose="020B0604030504040204" pitchFamily="34" charset="0"/>
                <a:cs typeface="Tahoma" panose="020B0604030504040204" pitchFamily="34" charset="0"/>
              </a:rPr>
              <a:t>не са стъпили в </a:t>
            </a:r>
            <a:r>
              <a:rPr lang="bg-BG" b="1" u="sng" dirty="0" err="1">
                <a:solidFill>
                  <a:srgbClr val="7030A0"/>
                </a:solidFill>
                <a:latin typeface="Tahoma" panose="020B0604030504040204" pitchFamily="34" charset="0"/>
                <a:ea typeface="Tahoma" panose="020B0604030504040204" pitchFamily="34" charset="0"/>
                <a:cs typeface="Tahoma" panose="020B0604030504040204" pitchFamily="34" charset="0"/>
              </a:rPr>
              <a:t>плододаване</a:t>
            </a:r>
            <a:r>
              <a:rPr lang="bg-BG" b="1" u="sng"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и са с минимална площ на парцела 0,1 ха; </a:t>
            </a:r>
          </a:p>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отговарят на изискванията за допустимост по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ОПДУ;</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 </a:t>
            </a: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при отглеждането на насажденията са спазени съответните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минимални агротехнически мероприятия, които се установяват при проверка на място (чрез инспекция на земеделското стопанство и/или методи за дистанционно наблюдение); </a:t>
            </a: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насажденията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не са встъпили в период на плододаване към последната дата за подаване на заявления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за подпомагане съгласно Наредбата за базисните цени на трайните насаждения. </a:t>
            </a:r>
          </a:p>
          <a:p>
            <a:endParaRPr lang="bg-BG" dirty="0">
              <a:solidFill>
                <a:srgbClr val="7030A0"/>
              </a:solidFill>
              <a:latin typeface="Tahoma" panose="020B0604030504040204" pitchFamily="34" charset="0"/>
              <a:ea typeface="Tahoma" panose="020B0604030504040204" pitchFamily="34" charset="0"/>
              <a:cs typeface="Tahoma" panose="020B0604030504040204" pitchFamily="34" charset="0"/>
            </a:endParaRPr>
          </a:p>
          <a:p>
            <a:r>
              <a:rPr lang="ru-RU" dirty="0">
                <a:solidFill>
                  <a:srgbClr val="1EA092"/>
                </a:solidFill>
                <a:latin typeface="Tahoma" panose="020B0604030504040204" pitchFamily="34" charset="0"/>
                <a:ea typeface="Tahoma" panose="020B0604030504040204" pitchFamily="34" charset="0"/>
                <a:cs typeface="Tahoma" panose="020B0604030504040204" pitchFamily="34" charset="0"/>
              </a:rPr>
              <a:t>Ставка- </a:t>
            </a:r>
            <a:r>
              <a:rPr lang="ru-RU" b="1" dirty="0">
                <a:solidFill>
                  <a:srgbClr val="7030A0"/>
                </a:solidFill>
                <a:latin typeface="Tahoma" panose="020B0604030504040204" pitchFamily="34" charset="0"/>
                <a:ea typeface="Tahoma" panose="020B0604030504040204" pitchFamily="34" charset="0"/>
                <a:cs typeface="Tahoma" panose="020B0604030504040204" pitchFamily="34" charset="0"/>
              </a:rPr>
              <a:t>434,60 евро/ха.</a:t>
            </a:r>
          </a:p>
        </p:txBody>
      </p:sp>
    </p:spTree>
    <p:extLst>
      <p:ext uri="{BB962C8B-B14F-4D97-AF65-F5344CB8AC3E}">
        <p14:creationId xmlns:p14="http://schemas.microsoft.com/office/powerpoint/2010/main" val="3346249513"/>
      </p:ext>
    </p:extLst>
  </p:cSld>
  <p:clrMapOvr>
    <a:masterClrMapping/>
  </p:clrMapOvr>
  <p:transition spd="slow">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авоъгълник 3"/>
          <p:cNvSpPr>
            <a:spLocks noChangeArrowheads="1"/>
          </p:cNvSpPr>
          <p:nvPr/>
        </p:nvSpPr>
        <p:spPr bwMode="auto">
          <a:xfrm>
            <a:off x="419100" y="375140"/>
            <a:ext cx="8305800" cy="646331"/>
          </a:xfrm>
          <a:prstGeom prst="rect">
            <a:avLst/>
          </a:prstGeom>
          <a:noFill/>
          <a:ln w="9525">
            <a:noFill/>
            <a:miter lim="800000"/>
            <a:headEnd/>
            <a:tailEnd/>
          </a:ln>
        </p:spPr>
        <p:txBody>
          <a:bodyPr wrap="square">
            <a:spAutoFit/>
          </a:bodyPr>
          <a:lstStyle/>
          <a:p>
            <a:pPr algn="ctr"/>
            <a:r>
              <a:rPr lang="bg-BG" sz="1800"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–плодови насаждения до встъпването им в </a:t>
            </a:r>
            <a:r>
              <a:rPr lang="bg-BG"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плододаване</a:t>
            </a:r>
            <a:r>
              <a:rPr lang="bg-BG"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p>
        </p:txBody>
      </p:sp>
      <p:graphicFrame>
        <p:nvGraphicFramePr>
          <p:cNvPr id="2" name="Table 1">
            <a:extLst>
              <a:ext uri="{FF2B5EF4-FFF2-40B4-BE49-F238E27FC236}">
                <a16:creationId xmlns:a16="http://schemas.microsoft.com/office/drawing/2014/main" id="{A1E3C1B2-D63D-A945-55DA-68B2A18F2CD7}"/>
              </a:ext>
            </a:extLst>
          </p:cNvPr>
          <p:cNvGraphicFramePr>
            <a:graphicFrameLocks noGrp="1"/>
          </p:cNvGraphicFramePr>
          <p:nvPr>
            <p:extLst>
              <p:ext uri="{D42A27DB-BD31-4B8C-83A1-F6EECF244321}">
                <p14:modId xmlns:p14="http://schemas.microsoft.com/office/powerpoint/2010/main" val="1733424498"/>
              </p:ext>
            </p:extLst>
          </p:nvPr>
        </p:nvGraphicFramePr>
        <p:xfrm>
          <a:off x="313764" y="2948993"/>
          <a:ext cx="8516471" cy="3909007"/>
        </p:xfrm>
        <a:graphic>
          <a:graphicData uri="http://schemas.openxmlformats.org/drawingml/2006/table">
            <a:tbl>
              <a:tblPr>
                <a:tableStyleId>{5C22544A-7EE6-4342-B048-85BDC9FD1C3A}</a:tableStyleId>
              </a:tblPr>
              <a:tblGrid>
                <a:gridCol w="4022417">
                  <a:extLst>
                    <a:ext uri="{9D8B030D-6E8A-4147-A177-3AD203B41FA5}">
                      <a16:colId xmlns:a16="http://schemas.microsoft.com/office/drawing/2014/main" val="1209401775"/>
                    </a:ext>
                  </a:extLst>
                </a:gridCol>
                <a:gridCol w="4494054">
                  <a:extLst>
                    <a:ext uri="{9D8B030D-6E8A-4147-A177-3AD203B41FA5}">
                      <a16:colId xmlns:a16="http://schemas.microsoft.com/office/drawing/2014/main" val="1622483632"/>
                    </a:ext>
                  </a:extLst>
                </a:gridCol>
              </a:tblGrid>
              <a:tr h="528033">
                <a:tc gridSpan="2">
                  <a:txBody>
                    <a:bodyPr/>
                    <a:lstStyle/>
                    <a:p>
                      <a:pPr algn="ctr"/>
                      <a:r>
                        <a:rPr lang="bg-BG" sz="1400" b="1"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Минимални разходни норми на семена и посадъчен материал на единица площ на ха</a:t>
                      </a:r>
                      <a:endParaRPr lang="en-BG" sz="140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1EA092"/>
                    </a:solidFill>
                  </a:tcPr>
                </a:tc>
                <a:tc hMerge="1">
                  <a:txBody>
                    <a:bodyPr/>
                    <a:lstStyle/>
                    <a:p>
                      <a:pPr algn="ctr">
                        <a:lnSpc>
                          <a:spcPct val="150000"/>
                        </a:lnSpc>
                      </a:pPr>
                      <a:r>
                        <a:rPr lang="bg-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Група</a:t>
                      </a:r>
                      <a:endParaRPr lang="en-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p>
                      <a:pPr algn="ctr">
                        <a:lnSpc>
                          <a:spcPct val="150000"/>
                        </a:lnSpc>
                      </a:pPr>
                      <a:r>
                        <a:rPr lang="bg-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Нежитни култури</a:t>
                      </a:r>
                      <a:endParaRPr lang="en-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1EA092"/>
                    </a:solidFill>
                  </a:tcPr>
                </a:tc>
                <a:extLst>
                  <a:ext uri="{0D108BD9-81ED-4DB2-BD59-A6C34878D82A}">
                    <a16:rowId xmlns:a16="http://schemas.microsoft.com/office/drawing/2014/main" val="2162825068"/>
                  </a:ext>
                </a:extLst>
              </a:tr>
              <a:tr h="266529">
                <a:tc>
                  <a:txBody>
                    <a:bodyPr/>
                    <a:lstStyle/>
                    <a:p>
                      <a:pPr algn="ctr"/>
                      <a:r>
                        <a:rPr lang="bg-BG" sz="1400" b="1" u="none"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Култура</a:t>
                      </a:r>
                      <a:endParaRPr lang="en-BG" sz="1400" b="1" u="none" kern="120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ctr" defTabSz="914400" rtl="0" eaLnBrk="1" fontAlgn="ctr" latinLnBrk="0" hangingPunct="1">
                        <a:lnSpc>
                          <a:spcPct val="100000"/>
                        </a:lnSpc>
                      </a:pPr>
                      <a:r>
                        <a:rPr lang="bg-BG" sz="1400" b="1" kern="1200" dirty="0">
                          <a:solidFill>
                            <a:srgbClr val="7030A0"/>
                          </a:solidFill>
                          <a:latin typeface="Tahoma" panose="020B0604030504040204" pitchFamily="34" charset="0"/>
                          <a:ea typeface="Tahoma" panose="020B0604030504040204" pitchFamily="34" charset="0"/>
                          <a:cs typeface="Tahoma" panose="020B0604030504040204" pitchFamily="34" charset="0"/>
                        </a:rPr>
                        <a:t>Минимален брой растения при използване на посадъчен материал</a:t>
                      </a:r>
                      <a:endParaRPr lang="en-BG" sz="1400" b="1"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755988784"/>
                  </a:ext>
                </a:extLst>
              </a:tr>
              <a:tr h="266529">
                <a:tc>
                  <a:txBody>
                    <a:bodyPr/>
                    <a:lstStyle/>
                    <a:p>
                      <a:r>
                        <a:rPr lang="bg-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Ябълки</a:t>
                      </a:r>
                      <a:endParaRPr lang="en-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470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986756112"/>
                  </a:ext>
                </a:extLst>
              </a:tr>
              <a:tr h="266529">
                <a:tc>
                  <a:txBody>
                    <a:bodyPr/>
                    <a:lstStyle/>
                    <a:p>
                      <a:pPr marL="0" algn="l" defTabSz="914400" rtl="0" eaLnBrk="1" latinLnBrk="0" hangingPunct="1"/>
                      <a:r>
                        <a:rPr lang="bg-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Ягоди</a:t>
                      </a:r>
                      <a:endParaRPr lang="en-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40 000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1879316480"/>
                  </a:ext>
                </a:extLst>
              </a:tr>
              <a:tr h="266529">
                <a:tc>
                  <a:txBody>
                    <a:bodyPr/>
                    <a:lstStyle/>
                    <a:p>
                      <a:r>
                        <a:rPr lang="bg-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Круши</a:t>
                      </a:r>
                      <a:endParaRPr lang="en-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470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342490177"/>
                  </a:ext>
                </a:extLst>
              </a:tr>
              <a:tr h="266529">
                <a:tc>
                  <a:txBody>
                    <a:bodyPr/>
                    <a:lstStyle/>
                    <a:p>
                      <a:r>
                        <a:rPr lang="bg-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Кайсии и зарзали</a:t>
                      </a:r>
                      <a:endParaRPr lang="en-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310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1456941994"/>
                  </a:ext>
                </a:extLst>
              </a:tr>
              <a:tr h="266529">
                <a:tc>
                  <a:txBody>
                    <a:bodyPr/>
                    <a:lstStyle/>
                    <a:p>
                      <a:r>
                        <a:rPr lang="bg-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Праскови и нектарини</a:t>
                      </a:r>
                      <a:endParaRPr lang="en-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360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1398782441"/>
                  </a:ext>
                </a:extLst>
              </a:tr>
              <a:tr h="266529">
                <a:tc>
                  <a:txBody>
                    <a:bodyPr/>
                    <a:lstStyle/>
                    <a:p>
                      <a:r>
                        <a:rPr lang="bg-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Сливи (</a:t>
                      </a:r>
                      <a:r>
                        <a:rPr lang="en-US"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Prunus domestica</a:t>
                      </a:r>
                      <a:r>
                        <a:rPr lang="bg-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a:t>
                      </a:r>
                      <a:endParaRPr lang="en-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350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3279121997"/>
                  </a:ext>
                </a:extLst>
              </a:tr>
              <a:tr h="266529">
                <a:tc>
                  <a:txBody>
                    <a:bodyPr/>
                    <a:lstStyle/>
                    <a:p>
                      <a:r>
                        <a:rPr lang="bg-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Череши</a:t>
                      </a:r>
                      <a:endParaRPr lang="en-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230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3632844791"/>
                  </a:ext>
                </a:extLst>
              </a:tr>
              <a:tr h="0">
                <a:tc>
                  <a:txBody>
                    <a:bodyPr/>
                    <a:lstStyle/>
                    <a:p>
                      <a:r>
                        <a:rPr lang="bg-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Вишни</a:t>
                      </a:r>
                      <a:endParaRPr lang="en-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560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3434290628"/>
                  </a:ext>
                </a:extLst>
              </a:tr>
              <a:tr h="201913">
                <a:tc>
                  <a:txBody>
                    <a:bodyPr/>
                    <a:lstStyle/>
                    <a:p>
                      <a:pPr marL="0"/>
                      <a:r>
                        <a:rPr lang="bg-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Малини</a:t>
                      </a:r>
                      <a:endParaRPr lang="en-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400" b="1" kern="1200" noProof="0" dirty="0">
                          <a:solidFill>
                            <a:srgbClr val="1EA092"/>
                          </a:solidFill>
                          <a:latin typeface="Tahoma" panose="020B0604030504040204" pitchFamily="34" charset="0"/>
                          <a:ea typeface="Tahoma" panose="020B0604030504040204" pitchFamily="34" charset="0"/>
                          <a:cs typeface="Tahoma" panose="020B0604030504040204" pitchFamily="34" charset="0"/>
                        </a:rPr>
                        <a:t>5 600</a:t>
                      </a:r>
                    </a:p>
                  </a:txBody>
                  <a:tcPr marL="34504" marR="34504" marT="36320" marB="0" anchor="ctr"/>
                </a:tc>
                <a:extLst>
                  <a:ext uri="{0D108BD9-81ED-4DB2-BD59-A6C34878D82A}">
                    <a16:rowId xmlns:a16="http://schemas.microsoft.com/office/drawing/2014/main" val="2464605684"/>
                  </a:ext>
                </a:extLst>
              </a:tr>
              <a:tr h="26652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Десертно грозде</a:t>
                      </a:r>
                      <a:endParaRPr lang="en-BG" sz="14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400" b="1" kern="1200" noProof="0" dirty="0">
                          <a:solidFill>
                            <a:srgbClr val="1EA092"/>
                          </a:solidFill>
                          <a:latin typeface="Tahoma" panose="020B0604030504040204" pitchFamily="34" charset="0"/>
                          <a:ea typeface="Tahoma" panose="020B0604030504040204" pitchFamily="34" charset="0"/>
                          <a:cs typeface="Tahoma" panose="020B0604030504040204" pitchFamily="34" charset="0"/>
                        </a:rPr>
                        <a:t>2 300</a:t>
                      </a:r>
                    </a:p>
                  </a:txBody>
                  <a:tcPr marL="34504" marR="34504" marT="36320" marB="0" anchor="ctr"/>
                </a:tc>
                <a:extLst>
                  <a:ext uri="{0D108BD9-81ED-4DB2-BD59-A6C34878D82A}">
                    <a16:rowId xmlns:a16="http://schemas.microsoft.com/office/drawing/2014/main" val="3654786134"/>
                  </a:ext>
                </a:extLst>
              </a:tr>
            </a:tbl>
          </a:graphicData>
        </a:graphic>
      </p:graphicFrame>
      <p:sp>
        <p:nvSpPr>
          <p:cNvPr id="3" name="TextBox 2">
            <a:extLst>
              <a:ext uri="{FF2B5EF4-FFF2-40B4-BE49-F238E27FC236}">
                <a16:creationId xmlns:a16="http://schemas.microsoft.com/office/drawing/2014/main" id="{3A14CE8B-818F-0C8E-71A8-687C42DE67D3}"/>
              </a:ext>
            </a:extLst>
          </p:cNvPr>
          <p:cNvSpPr txBox="1"/>
          <p:nvPr/>
        </p:nvSpPr>
        <p:spPr>
          <a:xfrm>
            <a:off x="4262718" y="5405718"/>
            <a:ext cx="184731" cy="369332"/>
          </a:xfrm>
          <a:prstGeom prst="rect">
            <a:avLst/>
          </a:prstGeom>
          <a:noFill/>
        </p:spPr>
        <p:txBody>
          <a:bodyPr wrap="none" rtlCol="0">
            <a:spAutoFit/>
          </a:bodyPr>
          <a:lstStyle/>
          <a:p>
            <a:endParaRPr lang="en-BG" dirty="0"/>
          </a:p>
        </p:txBody>
      </p:sp>
      <p:sp>
        <p:nvSpPr>
          <p:cNvPr id="4" name="TextBox 3">
            <a:extLst>
              <a:ext uri="{FF2B5EF4-FFF2-40B4-BE49-F238E27FC236}">
                <a16:creationId xmlns:a16="http://schemas.microsoft.com/office/drawing/2014/main" id="{B5EBEA4B-3DD7-6F23-B94F-733C6482BD61}"/>
              </a:ext>
            </a:extLst>
          </p:cNvPr>
          <p:cNvSpPr txBox="1"/>
          <p:nvPr/>
        </p:nvSpPr>
        <p:spPr>
          <a:xfrm>
            <a:off x="1694329" y="5405718"/>
            <a:ext cx="184731" cy="369332"/>
          </a:xfrm>
          <a:prstGeom prst="rect">
            <a:avLst/>
          </a:prstGeom>
          <a:noFill/>
        </p:spPr>
        <p:txBody>
          <a:bodyPr wrap="none" rtlCol="0">
            <a:spAutoFit/>
          </a:bodyPr>
          <a:lstStyle/>
          <a:p>
            <a:endParaRPr lang="en-BG" dirty="0"/>
          </a:p>
        </p:txBody>
      </p:sp>
      <p:sp>
        <p:nvSpPr>
          <p:cNvPr id="7" name="TextBox 6">
            <a:extLst>
              <a:ext uri="{FF2B5EF4-FFF2-40B4-BE49-F238E27FC236}">
                <a16:creationId xmlns:a16="http://schemas.microsoft.com/office/drawing/2014/main" id="{36897684-D4CE-E259-1AF2-6EBDC66772AF}"/>
              </a:ext>
            </a:extLst>
          </p:cNvPr>
          <p:cNvSpPr txBox="1"/>
          <p:nvPr/>
        </p:nvSpPr>
        <p:spPr>
          <a:xfrm>
            <a:off x="313764" y="1123269"/>
            <a:ext cx="8516471" cy="1815882"/>
          </a:xfrm>
          <a:prstGeom prst="rect">
            <a:avLst/>
          </a:prstGeom>
          <a:noFill/>
        </p:spPr>
        <p:txBody>
          <a:bodyPr wrap="square">
            <a:spAutoFit/>
          </a:bodyPr>
          <a:lstStyle/>
          <a:p>
            <a:pPr algn="just"/>
            <a:r>
              <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rPr>
              <a:t>Ако насажденията са създадени след 14 март 2023 г. </a:t>
            </a: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(датата на влизане в сила на Наредба No 3 от 10 март 2023 г. за условията и реда за прилагане на интервенциите под формата на директни плащания, включени в стратегическия план, за проверките, намаления на плащанията и реда за налагане на административни санкции) </a:t>
            </a:r>
            <a:r>
              <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rPr>
              <a:t>за заявените площи трябва да се представят през </a:t>
            </a:r>
            <a:r>
              <a:rPr lang="en-BG" sz="1600" b="1" u="sng" dirty="0">
                <a:solidFill>
                  <a:srgbClr val="7030A0"/>
                </a:solidFill>
                <a:latin typeface="Tahoma" panose="020B0604030504040204" pitchFamily="34" charset="0"/>
                <a:ea typeface="Tahoma" panose="020B0604030504040204" pitchFamily="34" charset="0"/>
                <a:cs typeface="Tahoma" panose="020B0604030504040204" pitchFamily="34" charset="0"/>
              </a:rPr>
              <a:t>първата година </a:t>
            </a:r>
            <a:r>
              <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rPr>
              <a:t>на кандидатстване документи за закупен сертифициран и/или стандартен посадъчен материал съобразно следните норми: </a:t>
            </a:r>
          </a:p>
        </p:txBody>
      </p:sp>
    </p:spTree>
    <p:extLst>
      <p:ext uri="{BB962C8B-B14F-4D97-AF65-F5344CB8AC3E}">
        <p14:creationId xmlns:p14="http://schemas.microsoft.com/office/powerpoint/2010/main" val="22392845"/>
      </p:ext>
    </p:extLst>
  </p:cSld>
  <p:clrMapOvr>
    <a:masterClrMapping/>
  </p:clrMapOvr>
  <p:transition spd="slow">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219635" y="1205361"/>
            <a:ext cx="8610600" cy="5909310"/>
          </a:xfrm>
          <a:prstGeom prst="rect">
            <a:avLst/>
          </a:prstGeom>
          <a:noFill/>
          <a:ln w="9525">
            <a:noFill/>
            <a:miter lim="800000"/>
            <a:headEnd/>
            <a:tailEnd/>
          </a:ln>
        </p:spPr>
        <p:txBody>
          <a:bodyPr wrap="square">
            <a:spAutoFit/>
          </a:bodyPr>
          <a:lstStyle/>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Докумен</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ти за изискването за посадъчен материал:</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сертификат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42, ал. 7 от Закона за посевния и посадъчния материал,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етикет</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по чл. 13, ал. 5 или придружителен документ по чл. 13а от Наредба No 3 от 2010 г. за търговия на овощен посадъчен материал и овощни растения, предназначени за производство на плодове на пазара на Европейския съюз;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за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стандартния овощен посадъчен материал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етикет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10, ал. 4,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документ на производителя или търговеца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13, ал. 1, т. 1 или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етикет за дребни производители и търговци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14 от Наредба No 3 от 2010 г. за търговия на овощен посадъчен материал и овощни растения, предназначени за производство на плодове на пазара на Европейския съюз;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за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сертифицирания лозов посадъчен материал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сертификат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49, ал. 7 от Закона за посевния и посадъчния материал или официален етикет по чл. 18 от Наредба No 95 от 2006 г. за търговия на лозов посадъчен материал;</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за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стандартния лозов посадъчен материал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официален етикет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18, ал. 3, т. 3 от Наредба No 95 от 2006 г. за търговия на лозов посадъчен материал. </a:t>
            </a:r>
          </a:p>
          <a:p>
            <a:pPr algn="just"/>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Срок за представяне на документите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не по-късно от последния ден за подаване на заявление за подпомагане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(30 юни 2023 г.). </a:t>
            </a:r>
          </a:p>
        </p:txBody>
      </p:sp>
      <p:sp>
        <p:nvSpPr>
          <p:cNvPr id="26626" name="Правоъгълник 3"/>
          <p:cNvSpPr>
            <a:spLocks noChangeArrowheads="1"/>
          </p:cNvSpPr>
          <p:nvPr/>
        </p:nvSpPr>
        <p:spPr bwMode="auto">
          <a:xfrm>
            <a:off x="533400" y="532136"/>
            <a:ext cx="8305800" cy="646331"/>
          </a:xfrm>
          <a:prstGeom prst="rect">
            <a:avLst/>
          </a:prstGeom>
          <a:noFill/>
          <a:ln w="9525">
            <a:noFill/>
            <a:miter lim="800000"/>
            <a:headEnd/>
            <a:tailEnd/>
          </a:ln>
        </p:spPr>
        <p:txBody>
          <a:bodyPr wrap="square">
            <a:spAutoFit/>
          </a:bodyPr>
          <a:lstStyle/>
          <a:p>
            <a:pPr algn="ct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–плодови насаждения до встъпването им в </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плододаване</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3087557588"/>
      </p:ext>
    </p:extLst>
  </p:cSld>
  <p:clrMapOvr>
    <a:masterClrMapping/>
  </p:clrMapOvr>
  <p:transition spd="slow">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228600" y="1369318"/>
            <a:ext cx="8610600" cy="1579920"/>
          </a:xfrm>
          <a:prstGeom prst="rect">
            <a:avLst/>
          </a:prstGeom>
          <a:noFill/>
          <a:ln w="9525">
            <a:noFill/>
            <a:miter lim="800000"/>
            <a:headEnd/>
            <a:tailEnd/>
          </a:ln>
        </p:spPr>
        <p:txBody>
          <a:bodyPr wrap="square">
            <a:spAutoFit/>
          </a:bodyPr>
          <a:lstStyle/>
          <a:p>
            <a:pPr marL="285750" indent="-285750" algn="just">
              <a:spcBef>
                <a:spcPts val="750"/>
              </a:spcBef>
              <a:buFont typeface="Arial" panose="020B0604020202020204" pitchFamily="34" charset="0"/>
              <a:buChar char="•"/>
            </a:pP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зеленчуци (домати, краставици, корнишони и патладжани)</a:t>
            </a:r>
          </a:p>
          <a:p>
            <a:pPr marL="285750" indent="-285750" algn="just">
              <a:spcBef>
                <a:spcPts val="0"/>
              </a:spcBef>
              <a:buFontTx/>
              <a:buChar char="-"/>
            </a:pPr>
            <a:r>
              <a:rPr lang="ru-RU" i="1" dirty="0">
                <a:solidFill>
                  <a:srgbClr val="1EA092"/>
                </a:solidFill>
                <a:latin typeface="Tahoma" panose="020B0604030504040204" pitchFamily="34" charset="0"/>
                <a:ea typeface="Tahoma" panose="020B0604030504040204" pitchFamily="34" charset="0"/>
                <a:cs typeface="Tahoma" panose="020B0604030504040204" pitchFamily="34" charset="0"/>
              </a:rPr>
              <a:t>До 30 ха.  </a:t>
            </a:r>
            <a:r>
              <a:rPr lang="ru-RU" b="1" i="1" dirty="0">
                <a:solidFill>
                  <a:srgbClr val="1EA092"/>
                </a:solidFill>
                <a:latin typeface="Tahoma" panose="020B0604030504040204" pitchFamily="34" charset="0"/>
                <a:ea typeface="Tahoma" panose="020B0604030504040204" pitchFamily="34" charset="0"/>
                <a:cs typeface="Tahoma" panose="020B0604030504040204" pitchFamily="34" charset="0"/>
              </a:rPr>
              <a:t>- 896,27 евро/ха. </a:t>
            </a:r>
          </a:p>
          <a:p>
            <a:pPr marL="285750" indent="-285750" algn="just">
              <a:spcBef>
                <a:spcPts val="0"/>
              </a:spcBef>
              <a:buFontTx/>
              <a:buChar char="-"/>
            </a:pPr>
            <a:r>
              <a:rPr lang="ru-RU" i="1" dirty="0">
                <a:solidFill>
                  <a:srgbClr val="1EA092"/>
                </a:solidFill>
                <a:latin typeface="Tahoma" panose="020B0604030504040204" pitchFamily="34" charset="0"/>
                <a:ea typeface="Tahoma" panose="020B0604030504040204" pitchFamily="34" charset="0"/>
                <a:cs typeface="Tahoma" panose="020B0604030504040204" pitchFamily="34" charset="0"/>
              </a:rPr>
              <a:t>Над 30 ха. </a:t>
            </a:r>
            <a:r>
              <a:rPr lang="ru-RU" b="1" i="1" dirty="0">
                <a:solidFill>
                  <a:srgbClr val="1EA092"/>
                </a:solidFill>
                <a:latin typeface="Tahoma" panose="020B0604030504040204" pitchFamily="34" charset="0"/>
                <a:ea typeface="Tahoma" panose="020B0604030504040204" pitchFamily="34" charset="0"/>
                <a:cs typeface="Tahoma" panose="020B0604030504040204" pitchFamily="34" charset="0"/>
              </a:rPr>
              <a:t>- 597,52 евро/ха.</a:t>
            </a:r>
          </a:p>
          <a:p>
            <a:pPr marL="285750" indent="-285750" algn="just">
              <a:spcBef>
                <a:spcPts val="750"/>
              </a:spcBef>
              <a:buFont typeface="Arial" panose="020B0604020202020204" pitchFamily="34" charset="0"/>
              <a:buChar char="•"/>
            </a:pPr>
            <a:endParaRPr lang="ru-RU" b="1"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533400" y="532136"/>
            <a:ext cx="8305800" cy="830997"/>
          </a:xfrm>
          <a:prstGeom prst="rect">
            <a:avLst/>
          </a:prstGeom>
          <a:noFill/>
          <a:ln w="9525">
            <a:noFill/>
            <a:miter lim="800000"/>
            <a:headEnd/>
            <a:tailEnd/>
          </a:ln>
        </p:spPr>
        <p:txBody>
          <a:bodyPr wrap="square">
            <a:spAutoFit/>
          </a:bodyPr>
          <a:lstStyle/>
          <a:p>
            <a:pPr algn="ctr"/>
            <a:r>
              <a:rPr lang="ru-RU" sz="1600"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зеленчуци (домати, краставици, корнишони и патладжани)</a:t>
            </a:r>
          </a:p>
          <a:p>
            <a:pPr algn="ctr"/>
            <a:r>
              <a:rPr lang="ru-RU" sz="1600" b="1" dirty="0">
                <a:solidFill>
                  <a:srgbClr val="7030A0"/>
                </a:solidFill>
                <a:latin typeface="Tahoma" panose="020B0604030504040204" pitchFamily="34" charset="0"/>
                <a:ea typeface="Tahoma" panose="020B0604030504040204" pitchFamily="34" charset="0"/>
                <a:cs typeface="Tahoma" panose="020B0604030504040204" pitchFamily="34" charset="0"/>
              </a:rPr>
              <a:t>на доходите </a:t>
            </a: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3" name="Rectangle 2">
            <a:extLst>
              <a:ext uri="{FF2B5EF4-FFF2-40B4-BE49-F238E27FC236}">
                <a16:creationId xmlns:a16="http://schemas.microsoft.com/office/drawing/2014/main" id="{239E2A6E-67D0-1D90-F840-C8174D081FAF}"/>
              </a:ext>
            </a:extLst>
          </p:cNvPr>
          <p:cNvSpPr/>
          <p:nvPr/>
        </p:nvSpPr>
        <p:spPr>
          <a:xfrm>
            <a:off x="304800" y="2514600"/>
            <a:ext cx="8534400" cy="3970318"/>
          </a:xfrm>
          <a:prstGeom prst="rect">
            <a:avLst/>
          </a:prstGeom>
        </p:spPr>
        <p:txBody>
          <a:bodyPr wrap="square">
            <a:spAutoFit/>
          </a:bodyPr>
          <a:lstStyle/>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Земеделски стопани, които стопанисват и заявяват за подпомагане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минимум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0,5 ха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допустими за подпомагане площи със зеленчуци –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полско производство (заедно или поотделно),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от следните видове култури: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домати, краставици, корнишони и патладжани. </a:t>
            </a:r>
          </a:p>
          <a:p>
            <a:pPr algn="just"/>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Заявените площи:</a:t>
            </a:r>
          </a:p>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са заети с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домати, краставици, корнишони и патладжани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и са с минимална площ на парцела 0,1 ха; </a:t>
            </a:r>
          </a:p>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отговарят на изискванията за допустимост по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ОПДУ;</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 </a:t>
            </a: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през 2023 на допустимите площи заявените за подпомагане култури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през 2023 г. на допустимите площи със заявените за подпомагане домати, краставици, корнишони и патладжани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са спазени съответните минимални агротехнически мероприятия,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позволяващи получаване на добив от тях, които се установяват при проверка на място (инспекция на земеделското стопанство и/или методи за дистанционно наблюдение). </a:t>
            </a:r>
          </a:p>
        </p:txBody>
      </p:sp>
    </p:spTree>
    <p:extLst>
      <p:ext uri="{BB962C8B-B14F-4D97-AF65-F5344CB8AC3E}">
        <p14:creationId xmlns:p14="http://schemas.microsoft.com/office/powerpoint/2010/main" val="3865020964"/>
      </p:ext>
    </p:extLst>
  </p:cSld>
  <p:clrMapOvr>
    <a:masterClrMapping/>
  </p:clrMapOvr>
  <p:transition spd="slow">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авоъгълник 3"/>
          <p:cNvSpPr>
            <a:spLocks noChangeArrowheads="1"/>
          </p:cNvSpPr>
          <p:nvPr/>
        </p:nvSpPr>
        <p:spPr bwMode="auto">
          <a:xfrm>
            <a:off x="419100" y="375140"/>
            <a:ext cx="8305800" cy="923330"/>
          </a:xfrm>
          <a:prstGeom prst="rect">
            <a:avLst/>
          </a:prstGeom>
          <a:noFill/>
          <a:ln w="9525">
            <a:noFill/>
            <a:miter lim="800000"/>
            <a:headEnd/>
            <a:tailEnd/>
          </a:ln>
        </p:spPr>
        <p:txBody>
          <a:bodyPr wrap="square">
            <a:spAutoFit/>
          </a:bodyPr>
          <a:lstStyle/>
          <a:p>
            <a:pPr algn="ct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Обвързано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с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производството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подпомагане</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на доходите за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зеленчуци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домати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краставици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корнишони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и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патладжани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a:t>
            </a:r>
          </a:p>
          <a:p>
            <a:pPr algn="ct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на доходите </a:t>
            </a:r>
            <a:endParaRPr lang="bg-BG" sz="18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3A14CE8B-818F-0C8E-71A8-687C42DE67D3}"/>
              </a:ext>
            </a:extLst>
          </p:cNvPr>
          <p:cNvSpPr txBox="1"/>
          <p:nvPr/>
        </p:nvSpPr>
        <p:spPr>
          <a:xfrm>
            <a:off x="4262718" y="5405718"/>
            <a:ext cx="184731" cy="369332"/>
          </a:xfrm>
          <a:prstGeom prst="rect">
            <a:avLst/>
          </a:prstGeom>
          <a:noFill/>
        </p:spPr>
        <p:txBody>
          <a:bodyPr wrap="none" rtlCol="0">
            <a:spAutoFit/>
          </a:bodyPr>
          <a:lstStyle/>
          <a:p>
            <a:endParaRPr lang="en-BG" dirty="0"/>
          </a:p>
        </p:txBody>
      </p:sp>
      <p:sp>
        <p:nvSpPr>
          <p:cNvPr id="4" name="TextBox 3">
            <a:extLst>
              <a:ext uri="{FF2B5EF4-FFF2-40B4-BE49-F238E27FC236}">
                <a16:creationId xmlns:a16="http://schemas.microsoft.com/office/drawing/2014/main" id="{B5EBEA4B-3DD7-6F23-B94F-733C6482BD61}"/>
              </a:ext>
            </a:extLst>
          </p:cNvPr>
          <p:cNvSpPr txBox="1"/>
          <p:nvPr/>
        </p:nvSpPr>
        <p:spPr>
          <a:xfrm>
            <a:off x="1694329" y="5405718"/>
            <a:ext cx="184731" cy="369332"/>
          </a:xfrm>
          <a:prstGeom prst="rect">
            <a:avLst/>
          </a:prstGeom>
          <a:noFill/>
        </p:spPr>
        <p:txBody>
          <a:bodyPr wrap="none" rtlCol="0">
            <a:spAutoFit/>
          </a:bodyPr>
          <a:lstStyle/>
          <a:p>
            <a:endParaRPr lang="en-BG" dirty="0"/>
          </a:p>
        </p:txBody>
      </p:sp>
      <p:sp>
        <p:nvSpPr>
          <p:cNvPr id="6" name="TextBox 5">
            <a:extLst>
              <a:ext uri="{FF2B5EF4-FFF2-40B4-BE49-F238E27FC236}">
                <a16:creationId xmlns:a16="http://schemas.microsoft.com/office/drawing/2014/main" id="{F360C0C8-E610-5521-52AE-D90EBE78C01A}"/>
              </a:ext>
            </a:extLst>
          </p:cNvPr>
          <p:cNvSpPr txBox="1"/>
          <p:nvPr/>
        </p:nvSpPr>
        <p:spPr>
          <a:xfrm>
            <a:off x="-35859" y="1702798"/>
            <a:ext cx="9144000" cy="2554545"/>
          </a:xfrm>
          <a:prstGeom prst="rect">
            <a:avLst/>
          </a:prstGeom>
          <a:noFill/>
        </p:spPr>
        <p:txBody>
          <a:bodyPr wrap="square">
            <a:spAutoFit/>
          </a:bodyPr>
          <a:lstStyle/>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за заявените площи са представени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документи за закупени сертифицирани и/или стандартни семена и/или посадъчен материал</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b="1" dirty="0">
                <a:solidFill>
                  <a:srgbClr val="1EA092"/>
                </a:solidFill>
                <a:latin typeface="Tahoma" panose="020B0604030504040204" pitchFamily="34" charset="0"/>
                <a:ea typeface="Tahoma" panose="020B0604030504040204" pitchFamily="34" charset="0"/>
                <a:cs typeface="Tahoma" panose="020B0604030504040204" pitchFamily="34" charset="0"/>
              </a:rPr>
              <a:t>освен</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когато земеделският стопанин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произвежда стандартен посевен и/или посадъчен материал за хектар собствени нужди,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чието качество е удостоверил с издаден от него фирмен документ по чл. 36, ал. 2 или по чл. 40, ал. 2 от Закона за посевния и посадъчния материал, съобразно минималните разходни норми за единица площ: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p>
          <a:p>
            <a:pPr marL="285750" indent="-285750" algn="just">
              <a:buFont typeface="Arial" panose="020B0604020202020204" pitchFamily="34" charset="0"/>
              <a:buChar char="•"/>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5" name="Table 4">
            <a:extLst>
              <a:ext uri="{FF2B5EF4-FFF2-40B4-BE49-F238E27FC236}">
                <a16:creationId xmlns:a16="http://schemas.microsoft.com/office/drawing/2014/main" id="{901D1664-A5F3-F1A5-E9E1-0D983D663F77}"/>
              </a:ext>
            </a:extLst>
          </p:cNvPr>
          <p:cNvGraphicFramePr>
            <a:graphicFrameLocks noGrp="1"/>
          </p:cNvGraphicFramePr>
          <p:nvPr>
            <p:extLst>
              <p:ext uri="{D42A27DB-BD31-4B8C-83A1-F6EECF244321}">
                <p14:modId xmlns:p14="http://schemas.microsoft.com/office/powerpoint/2010/main" val="636427309"/>
              </p:ext>
            </p:extLst>
          </p:nvPr>
        </p:nvGraphicFramePr>
        <p:xfrm>
          <a:off x="40341" y="4096339"/>
          <a:ext cx="8991600" cy="2320290"/>
        </p:xfrm>
        <a:graphic>
          <a:graphicData uri="http://schemas.openxmlformats.org/drawingml/2006/table">
            <a:tbl>
              <a:tblPr>
                <a:tableStyleId>{5C22544A-7EE6-4342-B048-85BDC9FD1C3A}</a:tableStyleId>
              </a:tblPr>
              <a:tblGrid>
                <a:gridCol w="2687252">
                  <a:extLst>
                    <a:ext uri="{9D8B030D-6E8A-4147-A177-3AD203B41FA5}">
                      <a16:colId xmlns:a16="http://schemas.microsoft.com/office/drawing/2014/main" val="2906654453"/>
                    </a:ext>
                  </a:extLst>
                </a:gridCol>
                <a:gridCol w="2997404">
                  <a:extLst>
                    <a:ext uri="{9D8B030D-6E8A-4147-A177-3AD203B41FA5}">
                      <a16:colId xmlns:a16="http://schemas.microsoft.com/office/drawing/2014/main" val="1708747319"/>
                    </a:ext>
                  </a:extLst>
                </a:gridCol>
                <a:gridCol w="3306944">
                  <a:extLst>
                    <a:ext uri="{9D8B030D-6E8A-4147-A177-3AD203B41FA5}">
                      <a16:colId xmlns:a16="http://schemas.microsoft.com/office/drawing/2014/main" val="2817801038"/>
                    </a:ext>
                  </a:extLst>
                </a:gridCol>
              </a:tblGrid>
              <a:tr h="443230">
                <a:tc gridSpan="3">
                  <a:txBody>
                    <a:bodyPr/>
                    <a:lstStyle/>
                    <a:p>
                      <a:pPr algn="ctr"/>
                      <a:r>
                        <a:rPr lang="bg-BG" sz="1600" b="1"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Минимални разходни норми на семена и посадъчен материал на единица площ на ха</a:t>
                      </a:r>
                      <a:endParaRPr lang="en-BG" sz="160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1EA092"/>
                    </a:solidFill>
                  </a:tcPr>
                </a:tc>
                <a:tc hMerge="1">
                  <a:txBody>
                    <a:bodyPr/>
                    <a:lstStyle/>
                    <a:p>
                      <a:endParaRPr lang="en-BG"/>
                    </a:p>
                  </a:txBody>
                  <a:tcPr/>
                </a:tc>
                <a:tc hMerge="1">
                  <a:txBody>
                    <a:bodyPr/>
                    <a:lstStyle/>
                    <a:p>
                      <a:endParaRPr lang="en-BG"/>
                    </a:p>
                  </a:txBody>
                  <a:tcPr/>
                </a:tc>
                <a:extLst>
                  <a:ext uri="{0D108BD9-81ED-4DB2-BD59-A6C34878D82A}">
                    <a16:rowId xmlns:a16="http://schemas.microsoft.com/office/drawing/2014/main" val="1126159070"/>
                  </a:ext>
                </a:extLst>
              </a:tr>
              <a:tr h="223520">
                <a:tc>
                  <a:txBody>
                    <a:bodyPr/>
                    <a:lstStyle/>
                    <a:p>
                      <a:pPr marL="0" indent="0" algn="ctr">
                        <a:lnSpc>
                          <a:spcPct val="100000"/>
                        </a:lnSpc>
                        <a:buFont typeface="Arial" panose="020B0604020202020204" pitchFamily="34" charset="0"/>
                        <a:buNone/>
                      </a:pPr>
                      <a:r>
                        <a:rPr lang="bg-BG" sz="1600" b="1" dirty="0">
                          <a:solidFill>
                            <a:schemeClr val="tx1"/>
                          </a:solidFill>
                          <a:effectLst/>
                          <a:latin typeface="Tahoma" panose="020B0604030504040204" pitchFamily="34" charset="0"/>
                          <a:ea typeface="Tahoma" panose="020B0604030504040204" pitchFamily="34" charset="0"/>
                          <a:cs typeface="Tahoma" panose="020B0604030504040204" pitchFamily="34" charset="0"/>
                        </a:rPr>
                        <a:t>Култура</a:t>
                      </a:r>
                      <a:endParaRPr lang="en-BG" sz="1600" b="1"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ctr" defTabSz="914400" rtl="0" eaLnBrk="1" fontAlgn="ctr" latinLnBrk="0" hangingPunct="1">
                        <a:lnSpc>
                          <a:spcPct val="100000"/>
                        </a:lnSpc>
                        <a:buFont typeface="Arial" panose="020B0604020202020204" pitchFamily="34" charset="0"/>
                        <a:buNone/>
                      </a:pPr>
                      <a:r>
                        <a:rPr lang="bg-BG" sz="1400" b="1" kern="1200" dirty="0">
                          <a:solidFill>
                            <a:srgbClr val="7030A0"/>
                          </a:solidFill>
                          <a:latin typeface="Tahoma" panose="020B0604030504040204" pitchFamily="34" charset="0"/>
                          <a:ea typeface="Tahoma" panose="020B0604030504040204" pitchFamily="34" charset="0"/>
                          <a:cs typeface="Tahoma" panose="020B0604030504040204" pitchFamily="34" charset="0"/>
                        </a:rPr>
                        <a:t>Сеитбена норма при сеитба на семена</a:t>
                      </a:r>
                      <a:endParaRPr lang="en-BG" sz="1400" b="1"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ctr" defTabSz="914400" rtl="0" eaLnBrk="1" fontAlgn="ctr" latinLnBrk="0" hangingPunct="1">
                        <a:lnSpc>
                          <a:spcPct val="100000"/>
                        </a:lnSpc>
                        <a:buFont typeface="Arial" panose="020B0604020202020204" pitchFamily="34" charset="0"/>
                        <a:buNone/>
                      </a:pPr>
                      <a:r>
                        <a:rPr lang="bg-BG" sz="1400" b="1" kern="1200" dirty="0">
                          <a:solidFill>
                            <a:srgbClr val="7030A0"/>
                          </a:solidFill>
                          <a:latin typeface="Tahoma" panose="020B0604030504040204" pitchFamily="34" charset="0"/>
                          <a:ea typeface="Tahoma" panose="020B0604030504040204" pitchFamily="34" charset="0"/>
                          <a:cs typeface="Tahoma" panose="020B0604030504040204" pitchFamily="34" charset="0"/>
                        </a:rPr>
                        <a:t>Минимален брой растения при използване на посадъчен материал</a:t>
                      </a:r>
                      <a:endParaRPr lang="en-BG" sz="1400" b="1"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2871185817"/>
                  </a:ext>
                </a:extLst>
              </a:tr>
              <a:tr h="223520">
                <a:tc>
                  <a:txBody>
                    <a:bodyPr/>
                    <a:lstStyle/>
                    <a:p>
                      <a:pPr marL="0" indent="0" algn="just">
                        <a:lnSpc>
                          <a:spcPct val="100000"/>
                        </a:lnSpc>
                        <a:buFont typeface="Arial" panose="020B0604020202020204" pitchFamily="34" charset="0"/>
                        <a:buNone/>
                      </a:pPr>
                      <a:r>
                        <a:rPr lang="bg-BG" sz="16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Домати</a:t>
                      </a:r>
                      <a:endParaRPr lang="en-BG" sz="1600" b="1"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0,10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15 000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2342570459"/>
                  </a:ext>
                </a:extLst>
              </a:tr>
              <a:tr h="223520">
                <a:tc>
                  <a:txBody>
                    <a:bodyPr/>
                    <a:lstStyle/>
                    <a:p>
                      <a:pPr marL="0" indent="0" algn="just">
                        <a:lnSpc>
                          <a:spcPct val="100000"/>
                        </a:lnSpc>
                        <a:buFont typeface="Arial" panose="020B0604020202020204" pitchFamily="34" charset="0"/>
                        <a:buNone/>
                      </a:pPr>
                      <a:r>
                        <a:rPr lang="bg-BG" sz="16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Краставици</a:t>
                      </a:r>
                      <a:endParaRPr lang="en-BG" sz="1600" b="1"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0,50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15 000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4161305658"/>
                  </a:ext>
                </a:extLst>
              </a:tr>
              <a:tr h="223520">
                <a:tc>
                  <a:txBody>
                    <a:bodyPr/>
                    <a:lstStyle/>
                    <a:p>
                      <a:pPr marL="0" indent="0" algn="just">
                        <a:lnSpc>
                          <a:spcPct val="100000"/>
                        </a:lnSpc>
                        <a:buFont typeface="Arial" panose="020B0604020202020204" pitchFamily="34" charset="0"/>
                        <a:buNone/>
                      </a:pPr>
                      <a:r>
                        <a:rPr lang="bg-BG" sz="16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Корнишони</a:t>
                      </a:r>
                      <a:endParaRPr lang="en-BG" sz="1600" b="1"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0,60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20 000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1975565737"/>
                  </a:ext>
                </a:extLst>
              </a:tr>
              <a:tr h="223520">
                <a:tc>
                  <a:txBody>
                    <a:bodyPr/>
                    <a:lstStyle/>
                    <a:p>
                      <a:pPr marL="0" indent="0" algn="just">
                        <a:lnSpc>
                          <a:spcPct val="100000"/>
                        </a:lnSpc>
                        <a:buFont typeface="Arial" panose="020B0604020202020204" pitchFamily="34" charset="0"/>
                        <a:buNone/>
                      </a:pPr>
                      <a:r>
                        <a:rPr lang="bg-BG" sz="16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Патладжан</a:t>
                      </a:r>
                      <a:endParaRPr lang="en-BG" sz="1600" b="1"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0,14</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22 000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4064304935"/>
                  </a:ext>
                </a:extLst>
              </a:tr>
            </a:tbl>
          </a:graphicData>
        </a:graphic>
      </p:graphicFrame>
    </p:spTree>
    <p:extLst>
      <p:ext uri="{BB962C8B-B14F-4D97-AF65-F5344CB8AC3E}">
        <p14:creationId xmlns:p14="http://schemas.microsoft.com/office/powerpoint/2010/main" val="3386100004"/>
      </p:ext>
    </p:extLst>
  </p:cSld>
  <p:clrMapOvr>
    <a:masterClrMapping/>
  </p:clrMapOvr>
  <p:transition spd="slow">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авоъгълник 3"/>
          <p:cNvSpPr>
            <a:spLocks noChangeArrowheads="1"/>
          </p:cNvSpPr>
          <p:nvPr/>
        </p:nvSpPr>
        <p:spPr bwMode="auto">
          <a:xfrm>
            <a:off x="419100" y="375140"/>
            <a:ext cx="8305800" cy="923330"/>
          </a:xfrm>
          <a:prstGeom prst="rect">
            <a:avLst/>
          </a:prstGeom>
          <a:noFill/>
          <a:ln w="9525">
            <a:noFill/>
            <a:miter lim="800000"/>
            <a:headEnd/>
            <a:tailEnd/>
          </a:ln>
        </p:spPr>
        <p:txBody>
          <a:bodyPr wrap="square">
            <a:spAutoFit/>
          </a:bodyPr>
          <a:lstStyle/>
          <a:p>
            <a:pPr algn="ct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Обвързано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с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производството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подпомагане</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на доходите за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зеленчуци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домати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краставици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корнишони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и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патладжани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a:t>
            </a:r>
          </a:p>
          <a:p>
            <a:pPr algn="ct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на доходите </a:t>
            </a:r>
            <a:endParaRPr lang="bg-BG" sz="18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3A14CE8B-818F-0C8E-71A8-687C42DE67D3}"/>
              </a:ext>
            </a:extLst>
          </p:cNvPr>
          <p:cNvSpPr txBox="1"/>
          <p:nvPr/>
        </p:nvSpPr>
        <p:spPr>
          <a:xfrm>
            <a:off x="4262718" y="5405718"/>
            <a:ext cx="184731" cy="369332"/>
          </a:xfrm>
          <a:prstGeom prst="rect">
            <a:avLst/>
          </a:prstGeom>
          <a:noFill/>
        </p:spPr>
        <p:txBody>
          <a:bodyPr wrap="none" rtlCol="0">
            <a:spAutoFit/>
          </a:bodyPr>
          <a:lstStyle/>
          <a:p>
            <a:endParaRPr lang="en-BG" dirty="0"/>
          </a:p>
        </p:txBody>
      </p:sp>
      <p:sp>
        <p:nvSpPr>
          <p:cNvPr id="4" name="TextBox 3">
            <a:extLst>
              <a:ext uri="{FF2B5EF4-FFF2-40B4-BE49-F238E27FC236}">
                <a16:creationId xmlns:a16="http://schemas.microsoft.com/office/drawing/2014/main" id="{B5EBEA4B-3DD7-6F23-B94F-733C6482BD61}"/>
              </a:ext>
            </a:extLst>
          </p:cNvPr>
          <p:cNvSpPr txBox="1"/>
          <p:nvPr/>
        </p:nvSpPr>
        <p:spPr>
          <a:xfrm>
            <a:off x="1694329" y="5405718"/>
            <a:ext cx="184731" cy="369332"/>
          </a:xfrm>
          <a:prstGeom prst="rect">
            <a:avLst/>
          </a:prstGeom>
          <a:noFill/>
        </p:spPr>
        <p:txBody>
          <a:bodyPr wrap="none" rtlCol="0">
            <a:spAutoFit/>
          </a:bodyPr>
          <a:lstStyle/>
          <a:p>
            <a:endParaRPr lang="en-BG" dirty="0"/>
          </a:p>
        </p:txBody>
      </p:sp>
      <p:sp>
        <p:nvSpPr>
          <p:cNvPr id="6" name="TextBox 5">
            <a:extLst>
              <a:ext uri="{FF2B5EF4-FFF2-40B4-BE49-F238E27FC236}">
                <a16:creationId xmlns:a16="http://schemas.microsoft.com/office/drawing/2014/main" id="{F360C0C8-E610-5521-52AE-D90EBE78C01A}"/>
              </a:ext>
            </a:extLst>
          </p:cNvPr>
          <p:cNvSpPr txBox="1"/>
          <p:nvPr/>
        </p:nvSpPr>
        <p:spPr>
          <a:xfrm>
            <a:off x="-124551" y="1631080"/>
            <a:ext cx="9144000" cy="646331"/>
          </a:xfrm>
          <a:prstGeom prst="rect">
            <a:avLst/>
          </a:prstGeom>
          <a:noFill/>
        </p:spPr>
        <p:txBody>
          <a:bodyPr wrap="square">
            <a:spAutoFit/>
          </a:bodyPr>
          <a:lstStyle/>
          <a:p>
            <a:pPr marL="285750" indent="-285750" algn="just">
              <a:buFont typeface="Arial" panose="020B0604020202020204" pitchFamily="34" charset="0"/>
              <a:buChar char="•"/>
            </a:pP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На подпомагане подлежат допустимите площи, за които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има реализиран на пазара добив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от</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културата съгласно списъка: </a:t>
            </a:r>
          </a:p>
        </p:txBody>
      </p:sp>
      <p:sp>
        <p:nvSpPr>
          <p:cNvPr id="7" name="TextBox 6">
            <a:extLst>
              <a:ext uri="{FF2B5EF4-FFF2-40B4-BE49-F238E27FC236}">
                <a16:creationId xmlns:a16="http://schemas.microsoft.com/office/drawing/2014/main" id="{777DAE88-6A65-A746-37C5-ABE75D8306BB}"/>
              </a:ext>
            </a:extLst>
          </p:cNvPr>
          <p:cNvSpPr txBox="1"/>
          <p:nvPr/>
        </p:nvSpPr>
        <p:spPr>
          <a:xfrm>
            <a:off x="1196788" y="6199094"/>
            <a:ext cx="184731" cy="369332"/>
          </a:xfrm>
          <a:prstGeom prst="rect">
            <a:avLst/>
          </a:prstGeom>
          <a:noFill/>
        </p:spPr>
        <p:txBody>
          <a:bodyPr wrap="none" rtlCol="0">
            <a:spAutoFit/>
          </a:bodyPr>
          <a:lstStyle/>
          <a:p>
            <a:endParaRPr lang="en-BG" dirty="0"/>
          </a:p>
        </p:txBody>
      </p:sp>
      <p:sp>
        <p:nvSpPr>
          <p:cNvPr id="9" name="TextBox 8">
            <a:extLst>
              <a:ext uri="{FF2B5EF4-FFF2-40B4-BE49-F238E27FC236}">
                <a16:creationId xmlns:a16="http://schemas.microsoft.com/office/drawing/2014/main" id="{07F0ED37-B328-C80A-8212-D4BA3E6C85F7}"/>
              </a:ext>
            </a:extLst>
          </p:cNvPr>
          <p:cNvSpPr txBox="1"/>
          <p:nvPr/>
        </p:nvSpPr>
        <p:spPr>
          <a:xfrm>
            <a:off x="214676" y="5183431"/>
            <a:ext cx="8714648" cy="1200329"/>
          </a:xfrm>
          <a:prstGeom prst="rect">
            <a:avLst/>
          </a:prstGeom>
          <a:noFill/>
        </p:spPr>
        <p:txBody>
          <a:bodyPr wrap="square">
            <a:spAutoFit/>
          </a:bodyPr>
          <a:lstStyle/>
          <a:p>
            <a:pPr algn="just"/>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Кандидатите с площи със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сертифицирано биологично производство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и площите в преход към биологично земеделие удостоверяват минимални добиви от заявените площи за съответната култура в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размер на 50% от минималния добив, определен за културата.</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 </a:t>
            </a:r>
          </a:p>
        </p:txBody>
      </p:sp>
      <p:graphicFrame>
        <p:nvGraphicFramePr>
          <p:cNvPr id="10" name="Table 9">
            <a:extLst>
              <a:ext uri="{FF2B5EF4-FFF2-40B4-BE49-F238E27FC236}">
                <a16:creationId xmlns:a16="http://schemas.microsoft.com/office/drawing/2014/main" id="{DC7F03C0-F926-8703-066A-5C6849303C02}"/>
              </a:ext>
            </a:extLst>
          </p:cNvPr>
          <p:cNvGraphicFramePr>
            <a:graphicFrameLocks noGrp="1"/>
          </p:cNvGraphicFramePr>
          <p:nvPr>
            <p:extLst>
              <p:ext uri="{D42A27DB-BD31-4B8C-83A1-F6EECF244321}">
                <p14:modId xmlns:p14="http://schemas.microsoft.com/office/powerpoint/2010/main" val="3492219461"/>
              </p:ext>
            </p:extLst>
          </p:nvPr>
        </p:nvGraphicFramePr>
        <p:xfrm>
          <a:off x="300318" y="2795102"/>
          <a:ext cx="7924800" cy="1770593"/>
        </p:xfrm>
        <a:graphic>
          <a:graphicData uri="http://schemas.openxmlformats.org/drawingml/2006/table">
            <a:tbl>
              <a:tblPr>
                <a:tableStyleId>{5C22544A-7EE6-4342-B048-85BDC9FD1C3A}</a:tableStyleId>
              </a:tblPr>
              <a:tblGrid>
                <a:gridCol w="3742965">
                  <a:extLst>
                    <a:ext uri="{9D8B030D-6E8A-4147-A177-3AD203B41FA5}">
                      <a16:colId xmlns:a16="http://schemas.microsoft.com/office/drawing/2014/main" val="1209401775"/>
                    </a:ext>
                  </a:extLst>
                </a:gridCol>
                <a:gridCol w="4181835">
                  <a:extLst>
                    <a:ext uri="{9D8B030D-6E8A-4147-A177-3AD203B41FA5}">
                      <a16:colId xmlns:a16="http://schemas.microsoft.com/office/drawing/2014/main" val="1622483632"/>
                    </a:ext>
                  </a:extLst>
                </a:gridCol>
              </a:tblGrid>
              <a:tr h="528033">
                <a:tc gridSpan="2">
                  <a:txBody>
                    <a:bodyPr/>
                    <a:lstStyle/>
                    <a:p>
                      <a:pPr algn="ctr"/>
                      <a:r>
                        <a:rPr lang="bg-BG" sz="1600" b="1"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Зеленчукови култури, полско производство – Добив, кг/ха</a:t>
                      </a:r>
                      <a:endParaRPr lang="en-BG" sz="160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1EA092"/>
                    </a:solidFill>
                  </a:tcPr>
                </a:tc>
                <a:tc hMerge="1">
                  <a:txBody>
                    <a:bodyPr/>
                    <a:lstStyle/>
                    <a:p>
                      <a:pPr algn="ctr">
                        <a:lnSpc>
                          <a:spcPct val="150000"/>
                        </a:lnSpc>
                      </a:pPr>
                      <a:r>
                        <a:rPr lang="bg-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Група</a:t>
                      </a:r>
                      <a:endParaRPr lang="en-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p>
                      <a:pPr algn="ctr">
                        <a:lnSpc>
                          <a:spcPct val="150000"/>
                        </a:lnSpc>
                      </a:pPr>
                      <a:r>
                        <a:rPr lang="bg-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Нежитни култури</a:t>
                      </a:r>
                      <a:endParaRPr lang="en-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1EA092"/>
                    </a:solidFill>
                  </a:tcPr>
                </a:tc>
                <a:extLst>
                  <a:ext uri="{0D108BD9-81ED-4DB2-BD59-A6C34878D82A}">
                    <a16:rowId xmlns:a16="http://schemas.microsoft.com/office/drawing/2014/main" val="2162825068"/>
                  </a:ext>
                </a:extLst>
              </a:tr>
              <a:tr h="266529">
                <a:tc>
                  <a:txBody>
                    <a:bodyPr/>
                    <a:lstStyle/>
                    <a:p>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Домати</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19 000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986756112"/>
                  </a:ext>
                </a:extLst>
              </a:tr>
              <a:tr h="266529">
                <a:tc>
                  <a:txBody>
                    <a:bodyPr/>
                    <a:lstStyle/>
                    <a:p>
                      <a:pPr marL="0" algn="l" defTabSz="914400" rtl="0" eaLnBrk="1" latinLnBrk="0" hangingPunct="1"/>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Краставици</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20 750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1879316480"/>
                  </a:ext>
                </a:extLst>
              </a:tr>
              <a:tr h="266529">
                <a:tc>
                  <a:txBody>
                    <a:bodyPr/>
                    <a:lstStyle/>
                    <a:p>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Корнишони</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19 000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342490177"/>
                  </a:ext>
                </a:extLst>
              </a:tr>
              <a:tr h="196634">
                <a:tc>
                  <a:txBody>
                    <a:bodyPr/>
                    <a:lstStyle/>
                    <a:p>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Патладжан</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18 980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1456941994"/>
                  </a:ext>
                </a:extLst>
              </a:tr>
            </a:tbl>
          </a:graphicData>
        </a:graphic>
      </p:graphicFrame>
    </p:spTree>
    <p:extLst>
      <p:ext uri="{BB962C8B-B14F-4D97-AF65-F5344CB8AC3E}">
        <p14:creationId xmlns:p14="http://schemas.microsoft.com/office/powerpoint/2010/main" val="1876591478"/>
      </p:ext>
    </p:extLst>
  </p:cSld>
  <p:clrMapOvr>
    <a:masterClrMapping/>
  </p:clrMapOvr>
  <p:transition spd="slow">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219635" y="1205361"/>
            <a:ext cx="8771966" cy="6740307"/>
          </a:xfrm>
          <a:prstGeom prst="rect">
            <a:avLst/>
          </a:prstGeom>
          <a:noFill/>
          <a:ln w="9525">
            <a:noFill/>
            <a:miter lim="800000"/>
            <a:headEnd/>
            <a:tailEnd/>
          </a:ln>
        </p:spPr>
        <p:txBody>
          <a:bodyPr wrap="square">
            <a:spAutoFit/>
          </a:bodyPr>
          <a:lstStyle/>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Докумен</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ти за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закупени сертифицирани и/или стандартни семена и/или посадъчен материал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са:</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за сертифицирани семена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сертификат</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по чл. 32, ал. 1 от Закона за посевния и посадъчния материал,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официален етикет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36, ал. 1, етикет на производителя и/или търговеца по чл. 38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или етикет на производителя на малки опаковки</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по чл. 53, ал. 5 от Наредба No 96 от 2006 г. за търговия на посевен материал от зеленчукови култури на пазара на Европейския съюз;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за стандартни семена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фирмен документ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46, етикет на производителя по чл. 49, ал. 3 или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етикет на малки опаковки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54, ал. 2 от Наредба No 96 от 2006 г. за търговия на посевен материал от зеленчукови култури на пазара на Европейския съюз;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за зеленчуковия посадъчен материал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фирмен документ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12, ал. 1 или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етикет на производителя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11, ал. 4 от Наредба No 19 от 2004 г. за производство и търговия на посадъчен материал от зеленчукови култури.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Когато информацията от етикета е отпечатана на опаковката на закупените семена, вместо етикети се представят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опаковките.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Когато земеделският стопанин произвежда стандартен посевен и/или посадъчен материал за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собствени нужди</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следва да удостовери качество на този материал с издаден от него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фирмен документ</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по чл. 36, ал. 2 или по чл. 40, ал. 2 от Закона за посевния и посадъчния материал.</a:t>
            </a:r>
          </a:p>
          <a:p>
            <a:pPr algn="just"/>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Срок за представяне на документите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не по-късно от последния ден за подаване на заявление за подпомагане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(30 юни 2023 г.). </a:t>
            </a:r>
          </a:p>
        </p:txBody>
      </p:sp>
      <p:sp>
        <p:nvSpPr>
          <p:cNvPr id="26626" name="Правоъгълник 3"/>
          <p:cNvSpPr>
            <a:spLocks noChangeArrowheads="1"/>
          </p:cNvSpPr>
          <p:nvPr/>
        </p:nvSpPr>
        <p:spPr bwMode="auto">
          <a:xfrm>
            <a:off x="419100" y="317890"/>
            <a:ext cx="8305800" cy="923330"/>
          </a:xfrm>
          <a:prstGeom prst="rect">
            <a:avLst/>
          </a:prstGeom>
          <a:noFill/>
          <a:ln w="9525">
            <a:noFill/>
            <a:miter lim="800000"/>
            <a:headEnd/>
            <a:tailEnd/>
          </a:ln>
        </p:spPr>
        <p:txBody>
          <a:bodyPr wrap="square">
            <a:spAutoFit/>
          </a:bodyPr>
          <a:lstStyle/>
          <a:p>
            <a:pPr algn="ct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Обвързано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с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производството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подпомагане</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на доходите за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зеленчуци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домати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краставици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корнишони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и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патладжани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a:t>
            </a:r>
          </a:p>
          <a:p>
            <a:pPr algn="ct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на доходите </a:t>
            </a:r>
            <a:endParaRPr lang="bg-BG" sz="18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38812918"/>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26626" name="Правоъгълник 3"/>
          <p:cNvSpPr>
            <a:spLocks noChangeArrowheads="1"/>
          </p:cNvSpPr>
          <p:nvPr/>
        </p:nvSpPr>
        <p:spPr bwMode="auto">
          <a:xfrm>
            <a:off x="533400" y="532136"/>
            <a:ext cx="8305800" cy="400110"/>
          </a:xfrm>
          <a:prstGeom prst="rect">
            <a:avLst/>
          </a:prstGeom>
          <a:noFill/>
          <a:ln w="9525">
            <a:noFill/>
            <a:miter lim="800000"/>
            <a:headEnd/>
            <a:tailEnd/>
          </a:ln>
        </p:spPr>
        <p:txBody>
          <a:bodyPr wrap="square">
            <a:spAutoFit/>
          </a:bodyPr>
          <a:lstStyle/>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Определения</a:t>
            </a:r>
          </a:p>
        </p:txBody>
      </p:sp>
      <p:sp>
        <p:nvSpPr>
          <p:cNvPr id="9" name="TextBox 8">
            <a:extLst>
              <a:ext uri="{FF2B5EF4-FFF2-40B4-BE49-F238E27FC236}">
                <a16:creationId xmlns:a16="http://schemas.microsoft.com/office/drawing/2014/main" id="{BF66B6EF-0DE9-CD43-ACC1-62E500699174}"/>
              </a:ext>
            </a:extLst>
          </p:cNvPr>
          <p:cNvSpPr txBox="1"/>
          <p:nvPr/>
        </p:nvSpPr>
        <p:spPr>
          <a:xfrm>
            <a:off x="152399" y="993801"/>
            <a:ext cx="8534401" cy="5150128"/>
          </a:xfrm>
          <a:prstGeom prst="rect">
            <a:avLst/>
          </a:prstGeom>
          <a:noFill/>
        </p:spPr>
        <p:txBody>
          <a:bodyPr wrap="square" rtlCol="0">
            <a:spAutoFit/>
          </a:bodyPr>
          <a:lstStyle/>
          <a:p>
            <a:pPr algn="just">
              <a:spcBef>
                <a:spcPts val="750"/>
              </a:spcBef>
            </a:pPr>
            <a:endParaRPr lang="bg-BG" sz="1600" b="1" u="sng"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Bef>
                <a:spcPts val="750"/>
              </a:spcBef>
            </a:pPr>
            <a:r>
              <a:rPr lang="bg-BG" b="1" u="sng" dirty="0">
                <a:solidFill>
                  <a:srgbClr val="7030A0"/>
                </a:solidFill>
                <a:latin typeface="Tahoma" panose="020B0604030504040204" pitchFamily="34" charset="0"/>
                <a:ea typeface="Tahoma" panose="020B0604030504040204" pitchFamily="34" charset="0"/>
                <a:cs typeface="Tahoma" panose="020B0604030504040204" pitchFamily="34" charset="0"/>
              </a:rPr>
              <a:t>Хектар, отговарящ на условията за подпомагане</a:t>
            </a:r>
          </a:p>
          <a:p>
            <a:pPr algn="just">
              <a:spcBef>
                <a:spcPts val="0"/>
              </a:spcBef>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Площите, които са на разположение на земеделския стопанин и които включват:</a:t>
            </a:r>
          </a:p>
          <a:p>
            <a:pPr marL="285750" indent="-285750" algn="just">
              <a:spcBef>
                <a:spcPts val="0"/>
              </a:spcBef>
              <a:buFont typeface="Wingdings" pitchFamily="2" charset="2"/>
              <a:buChar char="ü"/>
            </a:pP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Всякакъв вид земеделска площ в стопанството</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която по време на годината, за която се иска подпомагане,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се използва  за селскостопанска дейност.</a:t>
            </a:r>
          </a:p>
          <a:p>
            <a:pPr marL="285750" indent="-285750" algn="just">
              <a:spcBef>
                <a:spcPts val="0"/>
              </a:spcBef>
              <a:buFont typeface="Wingdings" pitchFamily="2" charset="2"/>
              <a:buChar char="ü"/>
            </a:pP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Земеделска площ заета с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особености на ландшафта</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 подлежащи на запазване по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ДЗЕС 8</a:t>
            </a:r>
          </a:p>
          <a:p>
            <a:pPr marL="285750" indent="-285750" algn="just">
              <a:spcBef>
                <a:spcPts val="0"/>
              </a:spcBef>
              <a:buFont typeface="Wingdings" pitchFamily="2" charset="2"/>
              <a:buChar char="ü"/>
            </a:pP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Земеделска площ, ползвана за постигането на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минималния дял обработваема земя, </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предназначена за непроизводствени площи и обекти, включително земя, оставена под угар, съгласно стандарт за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ДЗЕС 8.</a:t>
            </a:r>
            <a:endParaRPr lang="bg-BG"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spcBef>
                <a:spcPts val="0"/>
              </a:spcBef>
              <a:buFont typeface="Wingdings" pitchFamily="2" charset="2"/>
              <a:buChar char="ü"/>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Допустимият хектар може да включва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неземеделски площи и характеристики</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включени в общата площ на земеделския парцел като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каменни стени, канавки, полски пътища за достъп.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Максималният брой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широколистни и иглолистни неовощни видове дървета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на допустим хектар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не надвишават 100</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2237183967"/>
      </p:ext>
    </p:extLst>
  </p:cSld>
  <p:clrMapOvr>
    <a:masterClrMapping/>
  </p:clrMapOvr>
  <p:transition spd="slow">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211183" y="1600200"/>
            <a:ext cx="8610600" cy="7294305"/>
          </a:xfrm>
          <a:prstGeom prst="rect">
            <a:avLst/>
          </a:prstGeom>
          <a:noFill/>
          <a:ln w="9525">
            <a:noFill/>
            <a:miter lim="800000"/>
            <a:headEnd/>
            <a:tailEnd/>
          </a:ln>
        </p:spPr>
        <p:txBody>
          <a:bodyPr wrap="square">
            <a:spAutoFit/>
          </a:bodyPr>
          <a:lstStyle/>
          <a:p>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Документи за реализация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1.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фактури</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при плащане по банков път 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фискални касови бележки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при плащане в брой, издадени от фискално устройство, когато кандидатите са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търговци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смисъла на чл. 1 от Търговския закон;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2.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счетоводни документи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с реквизитите по чл. 6, ал. 3 от Закона за счетоводството, когато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кандидатите са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лица по чл. 9, ал. 2 от Закона за данъците върху доходите на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физическите лица</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а в случаите по чл. 9, ал. 4 от Закона за данъците върху доходите на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физическите лица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и с реквизитите по чл. 6, ал. 1, т. 3 от Закона за счетоводството.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Кандидатите за подпомагане по интервенцията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 обекти за производство и/или пакетиране на храни от плодове и зеленчуци, регистрирани по чл. 26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от Закона за храните в Националния електронен регистър на обектите за производство и търговия на едро и дребно с храни от животински и неживотински произход в частта "Обекти за производство и/или пакетиране на храни от плодове и зеленчуци" - Група 2 на БАБХ, могат да представят и документи с реквизитите по чл. 6, ал. 3 от Закона за счетоводството за преработена от тях собствена продукция.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Документите за реализация следва да са издадени в</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периода от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1 февруари 2023 г. до 31 януари 2024 г.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Представят се електронно с квалифициран електронен подпис и/или лично или чрез представител, упълномощен с нотариално заверено пълномощно, в съответните областни дирекции на Държавен фонд "Земеделие", отдел "Прилагане на схеми и мерки за подпомагане“</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в</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периода от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1 до 31 януари 2024 г.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с декларация и опис на документите по образец. </a:t>
            </a:r>
          </a:p>
          <a:p>
            <a:pPr algn="just"/>
            <a:endParaRPr lang="en-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spcBef>
                <a:spcPts val="0"/>
              </a:spcBef>
            </a:pPr>
            <a:endParaRPr lang="ru-RU" b="1" i="1"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533400" y="532136"/>
            <a:ext cx="8305800" cy="923330"/>
          </a:xfrm>
          <a:prstGeom prst="rect">
            <a:avLst/>
          </a:prstGeom>
          <a:noFill/>
          <a:ln w="9525">
            <a:noFill/>
            <a:miter lim="800000"/>
            <a:headEnd/>
            <a:tailEnd/>
          </a:ln>
        </p:spPr>
        <p:txBody>
          <a:bodyPr wrap="square">
            <a:spAutoFit/>
          </a:bodyPr>
          <a:lstStyle/>
          <a:p>
            <a:pPr algn="ctr"/>
            <a:r>
              <a:rPr lang="ru-RU" b="1" dirty="0" err="1">
                <a:solidFill>
                  <a:srgbClr val="7030A0"/>
                </a:solidFill>
                <a:latin typeface="Tahoma" panose="020B0604030504040204" pitchFamily="34" charset="0"/>
                <a:ea typeface="Tahoma" panose="020B0604030504040204" pitchFamily="34" charset="0"/>
                <a:cs typeface="Tahoma" panose="020B0604030504040204" pitchFamily="34" charset="0"/>
              </a:rPr>
              <a:t>Обвързано</a:t>
            </a:r>
            <a:r>
              <a:rPr lang="ru-RU" b="1" dirty="0">
                <a:solidFill>
                  <a:srgbClr val="7030A0"/>
                </a:solidFill>
                <a:latin typeface="Tahoma" panose="020B0604030504040204" pitchFamily="34" charset="0"/>
                <a:ea typeface="Tahoma" panose="020B0604030504040204" pitchFamily="34" charset="0"/>
                <a:cs typeface="Tahoma" panose="020B0604030504040204" pitchFamily="34" charset="0"/>
              </a:rPr>
              <a:t> с </a:t>
            </a:r>
            <a:r>
              <a:rPr lang="ru-RU" b="1" dirty="0" err="1">
                <a:solidFill>
                  <a:srgbClr val="7030A0"/>
                </a:solidFill>
                <a:latin typeface="Tahoma" panose="020B0604030504040204" pitchFamily="34" charset="0"/>
                <a:ea typeface="Tahoma" panose="020B0604030504040204" pitchFamily="34" charset="0"/>
                <a:cs typeface="Tahoma" panose="020B0604030504040204" pitchFamily="34" charset="0"/>
              </a:rPr>
              <a:t>производството</a:t>
            </a:r>
            <a:r>
              <a:rPr lang="ru-RU"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b="1" dirty="0" err="1">
                <a:solidFill>
                  <a:srgbClr val="7030A0"/>
                </a:solidFill>
                <a:latin typeface="Tahoma" panose="020B0604030504040204" pitchFamily="34" charset="0"/>
                <a:ea typeface="Tahoma" panose="020B0604030504040204" pitchFamily="34" charset="0"/>
                <a:cs typeface="Tahoma" panose="020B0604030504040204" pitchFamily="34" charset="0"/>
              </a:rPr>
              <a:t>подпомагане</a:t>
            </a:r>
            <a:r>
              <a:rPr lang="ru-RU" b="1" dirty="0">
                <a:solidFill>
                  <a:srgbClr val="7030A0"/>
                </a:solidFill>
                <a:latin typeface="Tahoma" panose="020B0604030504040204" pitchFamily="34" charset="0"/>
                <a:ea typeface="Tahoma" panose="020B0604030504040204" pitchFamily="34" charset="0"/>
                <a:cs typeface="Tahoma" panose="020B0604030504040204" pitchFamily="34" charset="0"/>
              </a:rPr>
              <a:t> на доходите за </a:t>
            </a:r>
            <a:r>
              <a:rPr lang="ru-RU" b="1" dirty="0" err="1">
                <a:solidFill>
                  <a:srgbClr val="7030A0"/>
                </a:solidFill>
                <a:latin typeface="Tahoma" panose="020B0604030504040204" pitchFamily="34" charset="0"/>
                <a:ea typeface="Tahoma" panose="020B0604030504040204" pitchFamily="34" charset="0"/>
                <a:cs typeface="Tahoma" panose="020B0604030504040204" pitchFamily="34" charset="0"/>
              </a:rPr>
              <a:t>зеленчуци</a:t>
            </a:r>
            <a:r>
              <a:rPr lang="ru-RU"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b="1" dirty="0" err="1">
                <a:solidFill>
                  <a:srgbClr val="7030A0"/>
                </a:solidFill>
                <a:latin typeface="Tahoma" panose="020B0604030504040204" pitchFamily="34" charset="0"/>
                <a:ea typeface="Tahoma" panose="020B0604030504040204" pitchFamily="34" charset="0"/>
                <a:cs typeface="Tahoma" panose="020B0604030504040204" pitchFamily="34" charset="0"/>
              </a:rPr>
              <a:t>домати</a:t>
            </a:r>
            <a:r>
              <a:rPr lang="ru-RU"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b="1" dirty="0" err="1">
                <a:solidFill>
                  <a:srgbClr val="7030A0"/>
                </a:solidFill>
                <a:latin typeface="Tahoma" panose="020B0604030504040204" pitchFamily="34" charset="0"/>
                <a:ea typeface="Tahoma" panose="020B0604030504040204" pitchFamily="34" charset="0"/>
                <a:cs typeface="Tahoma" panose="020B0604030504040204" pitchFamily="34" charset="0"/>
              </a:rPr>
              <a:t>краставици</a:t>
            </a:r>
            <a:r>
              <a:rPr lang="ru-RU"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b="1" dirty="0" err="1">
                <a:solidFill>
                  <a:srgbClr val="7030A0"/>
                </a:solidFill>
                <a:latin typeface="Tahoma" panose="020B0604030504040204" pitchFamily="34" charset="0"/>
                <a:ea typeface="Tahoma" panose="020B0604030504040204" pitchFamily="34" charset="0"/>
                <a:cs typeface="Tahoma" panose="020B0604030504040204" pitchFamily="34" charset="0"/>
              </a:rPr>
              <a:t>корнишони</a:t>
            </a:r>
            <a:r>
              <a:rPr lang="ru-RU" b="1" dirty="0">
                <a:solidFill>
                  <a:srgbClr val="7030A0"/>
                </a:solidFill>
                <a:latin typeface="Tahoma" panose="020B0604030504040204" pitchFamily="34" charset="0"/>
                <a:ea typeface="Tahoma" panose="020B0604030504040204" pitchFamily="34" charset="0"/>
                <a:cs typeface="Tahoma" panose="020B0604030504040204" pitchFamily="34" charset="0"/>
              </a:rPr>
              <a:t> и </a:t>
            </a:r>
            <a:r>
              <a:rPr lang="ru-RU" b="1" dirty="0" err="1">
                <a:solidFill>
                  <a:srgbClr val="7030A0"/>
                </a:solidFill>
                <a:latin typeface="Tahoma" panose="020B0604030504040204" pitchFamily="34" charset="0"/>
                <a:ea typeface="Tahoma" panose="020B0604030504040204" pitchFamily="34" charset="0"/>
                <a:cs typeface="Tahoma" panose="020B0604030504040204" pitchFamily="34" charset="0"/>
              </a:rPr>
              <a:t>патладжани</a:t>
            </a:r>
            <a:r>
              <a:rPr lang="ru-RU" b="1" dirty="0">
                <a:solidFill>
                  <a:srgbClr val="7030A0"/>
                </a:solidFill>
                <a:latin typeface="Tahoma" panose="020B0604030504040204" pitchFamily="34" charset="0"/>
                <a:ea typeface="Tahoma" panose="020B0604030504040204" pitchFamily="34" charset="0"/>
                <a:cs typeface="Tahoma" panose="020B0604030504040204" pitchFamily="34" charset="0"/>
              </a:rPr>
              <a:t>)</a:t>
            </a:r>
          </a:p>
          <a:p>
            <a:pPr algn="ctr"/>
            <a:r>
              <a:rPr lang="ru-RU" b="1" dirty="0">
                <a:solidFill>
                  <a:srgbClr val="7030A0"/>
                </a:solidFill>
                <a:latin typeface="Tahoma" panose="020B0604030504040204" pitchFamily="34" charset="0"/>
                <a:ea typeface="Tahoma" panose="020B0604030504040204" pitchFamily="34" charset="0"/>
                <a:cs typeface="Tahoma" panose="020B0604030504040204" pitchFamily="34" charset="0"/>
              </a:rPr>
              <a:t>на доходите </a:t>
            </a: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48846799"/>
      </p:ext>
    </p:extLst>
  </p:cSld>
  <p:clrMapOvr>
    <a:masterClrMapping/>
  </p:clrMapOvr>
  <p:transition spd="slow">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228600" y="1369318"/>
            <a:ext cx="8610600" cy="1200329"/>
          </a:xfrm>
          <a:prstGeom prst="rect">
            <a:avLst/>
          </a:prstGeom>
          <a:noFill/>
          <a:ln w="9525">
            <a:noFill/>
            <a:miter lim="800000"/>
            <a:headEnd/>
            <a:tailEnd/>
          </a:ln>
        </p:spPr>
        <p:txBody>
          <a:bodyPr wrap="square">
            <a:spAutoFit/>
          </a:bodyPr>
          <a:lstStyle/>
          <a:p>
            <a:pPr marL="285750" indent="-285750" algn="just">
              <a:spcBef>
                <a:spcPts val="750"/>
              </a:spcBef>
              <a:buFont typeface="Arial" panose="020B0604020202020204" pitchFamily="34" charset="0"/>
              <a:buChar char="•"/>
            </a:pP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зеленчуци (пипер)</a:t>
            </a:r>
          </a:p>
          <a:p>
            <a:pPr marL="285750" indent="-285750" algn="just">
              <a:spcBef>
                <a:spcPts val="0"/>
              </a:spcBef>
              <a:buFontTx/>
              <a:buChar char="-"/>
            </a:pPr>
            <a:r>
              <a:rPr lang="ru-RU" i="1" dirty="0">
                <a:solidFill>
                  <a:srgbClr val="1EA092"/>
                </a:solidFill>
                <a:latin typeface="Tahoma" panose="020B0604030504040204" pitchFamily="34" charset="0"/>
                <a:ea typeface="Tahoma" panose="020B0604030504040204" pitchFamily="34" charset="0"/>
                <a:cs typeface="Tahoma" panose="020B0604030504040204" pitchFamily="34" charset="0"/>
              </a:rPr>
              <a:t>До 30 ха.  </a:t>
            </a:r>
            <a:r>
              <a:rPr lang="ru-RU" b="1" i="1" dirty="0">
                <a:solidFill>
                  <a:srgbClr val="1EA092"/>
                </a:solidFill>
                <a:latin typeface="Tahoma" panose="020B0604030504040204" pitchFamily="34" charset="0"/>
                <a:ea typeface="Tahoma" panose="020B0604030504040204" pitchFamily="34" charset="0"/>
                <a:cs typeface="Tahoma" panose="020B0604030504040204" pitchFamily="34" charset="0"/>
              </a:rPr>
              <a:t>- 1 258,60 евро/ха.</a:t>
            </a:r>
          </a:p>
          <a:p>
            <a:pPr marL="285750" indent="-285750" algn="just">
              <a:spcBef>
                <a:spcPts val="0"/>
              </a:spcBef>
              <a:buFontTx/>
              <a:buChar char="-"/>
            </a:pPr>
            <a:r>
              <a:rPr lang="ru-RU" i="1" dirty="0">
                <a:solidFill>
                  <a:srgbClr val="1EA092"/>
                </a:solidFill>
                <a:latin typeface="Tahoma" panose="020B0604030504040204" pitchFamily="34" charset="0"/>
                <a:ea typeface="Tahoma" panose="020B0604030504040204" pitchFamily="34" charset="0"/>
                <a:cs typeface="Tahoma" panose="020B0604030504040204" pitchFamily="34" charset="0"/>
              </a:rPr>
              <a:t>Над 30 ха. </a:t>
            </a:r>
            <a:r>
              <a:rPr lang="ru-RU" b="1" i="1" dirty="0">
                <a:solidFill>
                  <a:srgbClr val="1EA092"/>
                </a:solidFill>
                <a:latin typeface="Tahoma" panose="020B0604030504040204" pitchFamily="34" charset="0"/>
                <a:ea typeface="Tahoma" panose="020B0604030504040204" pitchFamily="34" charset="0"/>
                <a:cs typeface="Tahoma" panose="020B0604030504040204" pitchFamily="34" charset="0"/>
              </a:rPr>
              <a:t>-   839,07 евро/ха.</a:t>
            </a:r>
          </a:p>
        </p:txBody>
      </p:sp>
      <p:sp>
        <p:nvSpPr>
          <p:cNvPr id="26626" name="Правоъгълник 3"/>
          <p:cNvSpPr>
            <a:spLocks noChangeArrowheads="1"/>
          </p:cNvSpPr>
          <p:nvPr/>
        </p:nvSpPr>
        <p:spPr bwMode="auto">
          <a:xfrm>
            <a:off x="533400" y="532136"/>
            <a:ext cx="8305800" cy="584775"/>
          </a:xfrm>
          <a:prstGeom prst="rect">
            <a:avLst/>
          </a:prstGeom>
          <a:noFill/>
          <a:ln w="9525">
            <a:noFill/>
            <a:miter lim="800000"/>
            <a:headEnd/>
            <a:tailEnd/>
          </a:ln>
        </p:spPr>
        <p:txBody>
          <a:bodyPr wrap="square">
            <a:spAutoFit/>
          </a:bodyPr>
          <a:lstStyle/>
          <a:p>
            <a:pPr algn="ctr">
              <a:spcBef>
                <a:spcPts val="750"/>
              </a:spcBef>
            </a:pPr>
            <a:r>
              <a:rPr lang="ru-RU" sz="1600"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зеленчуци (пипер)</a:t>
            </a:r>
          </a:p>
        </p:txBody>
      </p:sp>
      <p:sp>
        <p:nvSpPr>
          <p:cNvPr id="3" name="Rectangle 2">
            <a:extLst>
              <a:ext uri="{FF2B5EF4-FFF2-40B4-BE49-F238E27FC236}">
                <a16:creationId xmlns:a16="http://schemas.microsoft.com/office/drawing/2014/main" id="{4E8DF164-A939-53A4-F0AA-24579EBC624E}"/>
              </a:ext>
            </a:extLst>
          </p:cNvPr>
          <p:cNvSpPr/>
          <p:nvPr/>
        </p:nvSpPr>
        <p:spPr>
          <a:xfrm>
            <a:off x="304800" y="2857193"/>
            <a:ext cx="8534400" cy="3693319"/>
          </a:xfrm>
          <a:prstGeom prst="rect">
            <a:avLst/>
          </a:prstGeom>
        </p:spPr>
        <p:txBody>
          <a:bodyPr wrap="square">
            <a:spAutoFit/>
          </a:bodyPr>
          <a:lstStyle/>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Земеделски стопани, които стопанисват и заявяват за подпомагане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минимум 0,5 ха допустими за подпомагане площи с пипер – полско производство</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 </a:t>
            </a:r>
          </a:p>
          <a:p>
            <a:pPr marL="285750" indent="-285750" algn="just">
              <a:buFont typeface="Arial" panose="020B0604020202020204" pitchFamily="34" charset="0"/>
              <a:buChar char="•"/>
            </a:pP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Право на подпомагане имат земеделски стопани на територията на цялата страна, които стопанисват и заявяват за подпомагане по интервенциите за обвързано подпомагане за зеленчуци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минимум 0,5 ха допустими за подпомагане площи със зеленчуци – полско производство (заедно или поотделно),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от следните видове култури: пипер, домати, краставици, корнишони, лук, патладжани, моркови, зеле, дини, пъпеши, чесън, картофи за нишесте,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и/или с плодове и зеленчуци – оранжерийно производство (заедно или поотделно)</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от следните видове култури: домати, пипер, краставици</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ягоди и малини. </a:t>
            </a:r>
          </a:p>
          <a:p>
            <a:pPr marL="285750" indent="-285750" algn="just">
              <a:buFont typeface="Arial" panose="020B0604020202020204" pitchFamily="34" charset="0"/>
              <a:buChar char="•"/>
            </a:pPr>
            <a:endParaRPr lang="bg-BG"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50183405"/>
      </p:ext>
    </p:extLst>
  </p:cSld>
  <p:clrMapOvr>
    <a:masterClrMapping/>
  </p:clrMapOvr>
  <p:transition spd="slow">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авоъгълник 3"/>
          <p:cNvSpPr>
            <a:spLocks noChangeArrowheads="1"/>
          </p:cNvSpPr>
          <p:nvPr/>
        </p:nvSpPr>
        <p:spPr bwMode="auto">
          <a:xfrm>
            <a:off x="533400" y="532136"/>
            <a:ext cx="8305800" cy="584775"/>
          </a:xfrm>
          <a:prstGeom prst="rect">
            <a:avLst/>
          </a:prstGeom>
          <a:noFill/>
          <a:ln w="9525">
            <a:noFill/>
            <a:miter lim="800000"/>
            <a:headEnd/>
            <a:tailEnd/>
          </a:ln>
        </p:spPr>
        <p:txBody>
          <a:bodyPr wrap="square">
            <a:spAutoFit/>
          </a:bodyPr>
          <a:lstStyle/>
          <a:p>
            <a:pPr algn="ctr">
              <a:spcBef>
                <a:spcPts val="750"/>
              </a:spcBef>
            </a:pPr>
            <a:r>
              <a:rPr lang="ru-RU" sz="1600"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зеленчуци (пипер)</a:t>
            </a:r>
          </a:p>
        </p:txBody>
      </p:sp>
      <p:sp>
        <p:nvSpPr>
          <p:cNvPr id="3" name="Rectangle 2">
            <a:extLst>
              <a:ext uri="{FF2B5EF4-FFF2-40B4-BE49-F238E27FC236}">
                <a16:creationId xmlns:a16="http://schemas.microsoft.com/office/drawing/2014/main" id="{4E8DF164-A939-53A4-F0AA-24579EBC624E}"/>
              </a:ext>
            </a:extLst>
          </p:cNvPr>
          <p:cNvSpPr/>
          <p:nvPr/>
        </p:nvSpPr>
        <p:spPr>
          <a:xfrm>
            <a:off x="190500" y="1107946"/>
            <a:ext cx="8399418" cy="4893647"/>
          </a:xfrm>
          <a:prstGeom prst="rect">
            <a:avLst/>
          </a:prstGeom>
        </p:spPr>
        <p:txBody>
          <a:bodyPr wrap="square">
            <a:spAutoFit/>
          </a:bodyPr>
          <a:lstStyle/>
          <a:p>
            <a:pPr algn="just"/>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Заявените площи:</a:t>
            </a:r>
          </a:p>
          <a:p>
            <a:pPr marL="285750" indent="-285750" algn="just">
              <a:buFont typeface="Arial" panose="020B0604020202020204" pitchFamily="34" charset="0"/>
              <a:buChar char="•"/>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са заети с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пипер полско производство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и са с минимална площ на парцела 0,1 ха; </a:t>
            </a:r>
          </a:p>
          <a:p>
            <a:pPr marL="285750" indent="-285750" algn="just">
              <a:buFont typeface="Arial" panose="020B0604020202020204" pitchFamily="34" charset="0"/>
              <a:buChar char="•"/>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отговарят на изискванията за допустимост по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ОПДУ;</a:t>
            </a:r>
            <a:r>
              <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rPr>
              <a:t> </a:t>
            </a: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през 2023 на допустимите площи заявените за подпомагане култури </a:t>
            </a: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през 2023 г. на допустимите площи със заявените за подпомагане домати, краставици, корнишони и патладжани </a:t>
            </a:r>
            <a:r>
              <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rPr>
              <a:t>са спазени съответните минимални агротехнически мероприятия, </a:t>
            </a: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позволяващи получаване на добив от тях, които се установяват при проверка на място (инспекция на земеделското стопанство и/или методи за дистанционно наблюдение). </a:t>
            </a:r>
          </a:p>
          <a:p>
            <a:pPr marL="285750" indent="-285750" algn="just">
              <a:buFont typeface="Arial" panose="020B0604020202020204" pitchFamily="34" charset="0"/>
              <a:buChar char="•"/>
            </a:pP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за заявените площи са представени </a:t>
            </a:r>
            <a:r>
              <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rPr>
              <a:t>документи за закупени сертифицирани и/или стандартни семена и/или посадъчен материал</a:t>
            </a: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sz="1600" b="1" dirty="0">
                <a:solidFill>
                  <a:srgbClr val="1EA092"/>
                </a:solidFill>
                <a:latin typeface="Tahoma" panose="020B0604030504040204" pitchFamily="34" charset="0"/>
                <a:ea typeface="Tahoma" panose="020B0604030504040204" pitchFamily="34" charset="0"/>
                <a:cs typeface="Tahoma" panose="020B0604030504040204" pitchFamily="34" charset="0"/>
              </a:rPr>
              <a:t>освен</a:t>
            </a: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 когато земеделският стопанин </a:t>
            </a:r>
            <a:r>
              <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rPr>
              <a:t>произвежда стандартен посевен и/или посадъчен материал за хектар собствени нужди, </a:t>
            </a: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чието качество е удостоверил с издаден от него фирмен документ по чл. 36, ал. 2 или по чл. 40, ал. 2 от Закона за посевния и посадъчния материал, съобразно минималните разходни норми за единица площ: </a:t>
            </a:r>
          </a:p>
          <a:p>
            <a:pPr marL="285750" indent="-285750" algn="just">
              <a:buFont typeface="Arial" panose="020B0604020202020204" pitchFamily="34" charset="0"/>
              <a:buChar char="•"/>
            </a:pPr>
            <a:endParaRPr lang="bg-BG" b="1"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endParaRPr lang="bg-BG" b="1"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5" name="Table 4">
            <a:extLst>
              <a:ext uri="{FF2B5EF4-FFF2-40B4-BE49-F238E27FC236}">
                <a16:creationId xmlns:a16="http://schemas.microsoft.com/office/drawing/2014/main" id="{FCB38C54-57E8-F6FD-866B-7613EF391B29}"/>
              </a:ext>
            </a:extLst>
          </p:cNvPr>
          <p:cNvGraphicFramePr>
            <a:graphicFrameLocks noGrp="1"/>
          </p:cNvGraphicFramePr>
          <p:nvPr>
            <p:extLst>
              <p:ext uri="{D42A27DB-BD31-4B8C-83A1-F6EECF244321}">
                <p14:modId xmlns:p14="http://schemas.microsoft.com/office/powerpoint/2010/main" val="2623958622"/>
              </p:ext>
            </p:extLst>
          </p:nvPr>
        </p:nvGraphicFramePr>
        <p:xfrm>
          <a:off x="284119" y="5488940"/>
          <a:ext cx="8305799" cy="1369060"/>
        </p:xfrm>
        <a:graphic>
          <a:graphicData uri="http://schemas.openxmlformats.org/drawingml/2006/table">
            <a:tbl>
              <a:tblPr>
                <a:tableStyleId>{5C22544A-7EE6-4342-B048-85BDC9FD1C3A}</a:tableStyleId>
              </a:tblPr>
              <a:tblGrid>
                <a:gridCol w="2482292">
                  <a:extLst>
                    <a:ext uri="{9D8B030D-6E8A-4147-A177-3AD203B41FA5}">
                      <a16:colId xmlns:a16="http://schemas.microsoft.com/office/drawing/2014/main" val="2906654453"/>
                    </a:ext>
                  </a:extLst>
                </a:gridCol>
                <a:gridCol w="2768788">
                  <a:extLst>
                    <a:ext uri="{9D8B030D-6E8A-4147-A177-3AD203B41FA5}">
                      <a16:colId xmlns:a16="http://schemas.microsoft.com/office/drawing/2014/main" val="1708747319"/>
                    </a:ext>
                  </a:extLst>
                </a:gridCol>
                <a:gridCol w="3054719">
                  <a:extLst>
                    <a:ext uri="{9D8B030D-6E8A-4147-A177-3AD203B41FA5}">
                      <a16:colId xmlns:a16="http://schemas.microsoft.com/office/drawing/2014/main" val="2817801038"/>
                    </a:ext>
                  </a:extLst>
                </a:gridCol>
              </a:tblGrid>
              <a:tr h="443230">
                <a:tc gridSpan="3">
                  <a:txBody>
                    <a:bodyPr/>
                    <a:lstStyle/>
                    <a:p>
                      <a:pPr algn="ctr"/>
                      <a:r>
                        <a:rPr lang="bg-BG" sz="1400" b="1"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Минимални разходни норми на семена и посадъчен материал на единица площ на ха</a:t>
                      </a:r>
                      <a:endParaRPr lang="en-BG" sz="140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1EA092"/>
                    </a:solidFill>
                  </a:tcPr>
                </a:tc>
                <a:tc hMerge="1">
                  <a:txBody>
                    <a:bodyPr/>
                    <a:lstStyle/>
                    <a:p>
                      <a:endParaRPr lang="en-BG"/>
                    </a:p>
                  </a:txBody>
                  <a:tcPr/>
                </a:tc>
                <a:tc hMerge="1">
                  <a:txBody>
                    <a:bodyPr/>
                    <a:lstStyle/>
                    <a:p>
                      <a:endParaRPr lang="en-BG"/>
                    </a:p>
                  </a:txBody>
                  <a:tcPr/>
                </a:tc>
                <a:extLst>
                  <a:ext uri="{0D108BD9-81ED-4DB2-BD59-A6C34878D82A}">
                    <a16:rowId xmlns:a16="http://schemas.microsoft.com/office/drawing/2014/main" val="1126159070"/>
                  </a:ext>
                </a:extLst>
              </a:tr>
              <a:tr h="223520">
                <a:tc>
                  <a:txBody>
                    <a:bodyPr/>
                    <a:lstStyle/>
                    <a:p>
                      <a:pPr marL="0" indent="0" algn="ctr">
                        <a:lnSpc>
                          <a:spcPct val="100000"/>
                        </a:lnSpc>
                        <a:buFont typeface="Arial" panose="020B0604020202020204" pitchFamily="34" charset="0"/>
                        <a:buNone/>
                      </a:pPr>
                      <a:r>
                        <a:rPr lang="bg-BG" sz="1400" b="1" dirty="0">
                          <a:solidFill>
                            <a:schemeClr val="tx1"/>
                          </a:solidFill>
                          <a:effectLst/>
                          <a:latin typeface="Tahoma" panose="020B0604030504040204" pitchFamily="34" charset="0"/>
                          <a:ea typeface="Tahoma" panose="020B0604030504040204" pitchFamily="34" charset="0"/>
                          <a:cs typeface="Tahoma" panose="020B0604030504040204" pitchFamily="34" charset="0"/>
                        </a:rPr>
                        <a:t>Култура</a:t>
                      </a:r>
                      <a:endParaRPr lang="en-BG" sz="1400" b="1"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ctr" defTabSz="914400" rtl="0" eaLnBrk="1" fontAlgn="ctr" latinLnBrk="0" hangingPunct="1">
                        <a:lnSpc>
                          <a:spcPct val="100000"/>
                        </a:lnSpc>
                        <a:buFont typeface="Arial" panose="020B0604020202020204" pitchFamily="34" charset="0"/>
                        <a:buNone/>
                      </a:pPr>
                      <a:r>
                        <a:rPr lang="bg-BG" sz="1400" b="1" kern="1200" dirty="0">
                          <a:solidFill>
                            <a:srgbClr val="7030A0"/>
                          </a:solidFill>
                          <a:latin typeface="Tahoma" panose="020B0604030504040204" pitchFamily="34" charset="0"/>
                          <a:ea typeface="Tahoma" panose="020B0604030504040204" pitchFamily="34" charset="0"/>
                          <a:cs typeface="Tahoma" panose="020B0604030504040204" pitchFamily="34" charset="0"/>
                        </a:rPr>
                        <a:t>Сеитбена норма при сеитба на семена</a:t>
                      </a:r>
                      <a:endParaRPr lang="en-BG" sz="1400" b="1"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ctr" defTabSz="914400" rtl="0" eaLnBrk="1" fontAlgn="ctr" latinLnBrk="0" hangingPunct="1">
                        <a:lnSpc>
                          <a:spcPct val="100000"/>
                        </a:lnSpc>
                        <a:buFont typeface="Arial" panose="020B0604020202020204" pitchFamily="34" charset="0"/>
                        <a:buNone/>
                      </a:pPr>
                      <a:r>
                        <a:rPr lang="bg-BG" sz="1400" b="1" kern="1200" dirty="0">
                          <a:solidFill>
                            <a:srgbClr val="7030A0"/>
                          </a:solidFill>
                          <a:latin typeface="Tahoma" panose="020B0604030504040204" pitchFamily="34" charset="0"/>
                          <a:ea typeface="Tahoma" panose="020B0604030504040204" pitchFamily="34" charset="0"/>
                          <a:cs typeface="Tahoma" panose="020B0604030504040204" pitchFamily="34" charset="0"/>
                        </a:rPr>
                        <a:t>Минимален брой растения при използване на посадъчен материал</a:t>
                      </a:r>
                      <a:endParaRPr lang="en-BG" sz="1400" b="1"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2871185817"/>
                  </a:ext>
                </a:extLst>
              </a:tr>
              <a:tr h="223520">
                <a:tc>
                  <a:txBody>
                    <a:bodyPr/>
                    <a:lstStyle/>
                    <a:p>
                      <a:pPr marL="0" indent="0" algn="just">
                        <a:lnSpc>
                          <a:spcPct val="100000"/>
                        </a:lnSpc>
                        <a:buFont typeface="Arial" panose="020B0604020202020204" pitchFamily="34" charset="0"/>
                        <a:buNone/>
                      </a:pPr>
                      <a:r>
                        <a:rPr lang="bg-BG"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Пипер</a:t>
                      </a:r>
                      <a:endParaRPr lang="en-BG"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0,40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45 000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2342570459"/>
                  </a:ext>
                </a:extLst>
              </a:tr>
            </a:tbl>
          </a:graphicData>
        </a:graphic>
      </p:graphicFrame>
    </p:spTree>
    <p:extLst>
      <p:ext uri="{BB962C8B-B14F-4D97-AF65-F5344CB8AC3E}">
        <p14:creationId xmlns:p14="http://schemas.microsoft.com/office/powerpoint/2010/main" val="3751211689"/>
      </p:ext>
    </p:extLst>
  </p:cSld>
  <p:clrMapOvr>
    <a:masterClrMapping/>
  </p:clrMapOvr>
  <p:transition spd="slow">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авоъгълник 3"/>
          <p:cNvSpPr>
            <a:spLocks noChangeArrowheads="1"/>
          </p:cNvSpPr>
          <p:nvPr/>
        </p:nvSpPr>
        <p:spPr bwMode="auto">
          <a:xfrm>
            <a:off x="419100" y="375140"/>
            <a:ext cx="8305800" cy="646331"/>
          </a:xfrm>
          <a:prstGeom prst="rect">
            <a:avLst/>
          </a:prstGeom>
          <a:noFill/>
          <a:ln w="9525">
            <a:noFill/>
            <a:miter lim="800000"/>
            <a:headEnd/>
            <a:tailEnd/>
          </a:ln>
        </p:spPr>
        <p:txBody>
          <a:bodyPr wrap="square">
            <a:spAutoFit/>
          </a:bodyPr>
          <a:lstStyle/>
          <a:p>
            <a:pPr algn="ctr">
              <a:spcBef>
                <a:spcPts val="750"/>
              </a:spcBef>
            </a:pP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Обвързано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с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производството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подпомагане</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на доходите за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зеленчуци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пипер</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a:t>
            </a:r>
          </a:p>
        </p:txBody>
      </p:sp>
      <p:sp>
        <p:nvSpPr>
          <p:cNvPr id="3" name="TextBox 2">
            <a:extLst>
              <a:ext uri="{FF2B5EF4-FFF2-40B4-BE49-F238E27FC236}">
                <a16:creationId xmlns:a16="http://schemas.microsoft.com/office/drawing/2014/main" id="{3A14CE8B-818F-0C8E-71A8-687C42DE67D3}"/>
              </a:ext>
            </a:extLst>
          </p:cNvPr>
          <p:cNvSpPr txBox="1"/>
          <p:nvPr/>
        </p:nvSpPr>
        <p:spPr>
          <a:xfrm>
            <a:off x="4262718" y="5405718"/>
            <a:ext cx="184731" cy="369332"/>
          </a:xfrm>
          <a:prstGeom prst="rect">
            <a:avLst/>
          </a:prstGeom>
          <a:noFill/>
        </p:spPr>
        <p:txBody>
          <a:bodyPr wrap="none" rtlCol="0">
            <a:spAutoFit/>
          </a:bodyPr>
          <a:lstStyle/>
          <a:p>
            <a:endParaRPr lang="en-BG" dirty="0"/>
          </a:p>
        </p:txBody>
      </p:sp>
      <p:sp>
        <p:nvSpPr>
          <p:cNvPr id="4" name="TextBox 3">
            <a:extLst>
              <a:ext uri="{FF2B5EF4-FFF2-40B4-BE49-F238E27FC236}">
                <a16:creationId xmlns:a16="http://schemas.microsoft.com/office/drawing/2014/main" id="{B5EBEA4B-3DD7-6F23-B94F-733C6482BD61}"/>
              </a:ext>
            </a:extLst>
          </p:cNvPr>
          <p:cNvSpPr txBox="1"/>
          <p:nvPr/>
        </p:nvSpPr>
        <p:spPr>
          <a:xfrm>
            <a:off x="1694329" y="5405718"/>
            <a:ext cx="184731" cy="369332"/>
          </a:xfrm>
          <a:prstGeom prst="rect">
            <a:avLst/>
          </a:prstGeom>
          <a:noFill/>
        </p:spPr>
        <p:txBody>
          <a:bodyPr wrap="none" rtlCol="0">
            <a:spAutoFit/>
          </a:bodyPr>
          <a:lstStyle/>
          <a:p>
            <a:endParaRPr lang="en-BG" dirty="0"/>
          </a:p>
        </p:txBody>
      </p:sp>
      <p:sp>
        <p:nvSpPr>
          <p:cNvPr id="6" name="TextBox 5">
            <a:extLst>
              <a:ext uri="{FF2B5EF4-FFF2-40B4-BE49-F238E27FC236}">
                <a16:creationId xmlns:a16="http://schemas.microsoft.com/office/drawing/2014/main" id="{F360C0C8-E610-5521-52AE-D90EBE78C01A}"/>
              </a:ext>
            </a:extLst>
          </p:cNvPr>
          <p:cNvSpPr txBox="1"/>
          <p:nvPr/>
        </p:nvSpPr>
        <p:spPr>
          <a:xfrm>
            <a:off x="-124551" y="1631080"/>
            <a:ext cx="9144000" cy="646331"/>
          </a:xfrm>
          <a:prstGeom prst="rect">
            <a:avLst/>
          </a:prstGeom>
          <a:noFill/>
        </p:spPr>
        <p:txBody>
          <a:bodyPr wrap="square">
            <a:spAutoFit/>
          </a:bodyPr>
          <a:lstStyle/>
          <a:p>
            <a:pPr marL="285750" indent="-285750" algn="just">
              <a:buFont typeface="Arial" panose="020B0604020202020204" pitchFamily="34" charset="0"/>
              <a:buChar char="•"/>
            </a:pP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На подпомагане подлежат допустимите площи, за които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има реализиран на пазара добив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от</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културата съгласно списъка: </a:t>
            </a:r>
          </a:p>
        </p:txBody>
      </p:sp>
      <p:sp>
        <p:nvSpPr>
          <p:cNvPr id="7" name="TextBox 6">
            <a:extLst>
              <a:ext uri="{FF2B5EF4-FFF2-40B4-BE49-F238E27FC236}">
                <a16:creationId xmlns:a16="http://schemas.microsoft.com/office/drawing/2014/main" id="{777DAE88-6A65-A746-37C5-ABE75D8306BB}"/>
              </a:ext>
            </a:extLst>
          </p:cNvPr>
          <p:cNvSpPr txBox="1"/>
          <p:nvPr/>
        </p:nvSpPr>
        <p:spPr>
          <a:xfrm>
            <a:off x="1196788" y="6199094"/>
            <a:ext cx="184731" cy="369332"/>
          </a:xfrm>
          <a:prstGeom prst="rect">
            <a:avLst/>
          </a:prstGeom>
          <a:noFill/>
        </p:spPr>
        <p:txBody>
          <a:bodyPr wrap="none" rtlCol="0">
            <a:spAutoFit/>
          </a:bodyPr>
          <a:lstStyle/>
          <a:p>
            <a:endParaRPr lang="en-BG" dirty="0"/>
          </a:p>
        </p:txBody>
      </p:sp>
      <p:sp>
        <p:nvSpPr>
          <p:cNvPr id="9" name="TextBox 8">
            <a:extLst>
              <a:ext uri="{FF2B5EF4-FFF2-40B4-BE49-F238E27FC236}">
                <a16:creationId xmlns:a16="http://schemas.microsoft.com/office/drawing/2014/main" id="{07F0ED37-B328-C80A-8212-D4BA3E6C85F7}"/>
              </a:ext>
            </a:extLst>
          </p:cNvPr>
          <p:cNvSpPr txBox="1"/>
          <p:nvPr/>
        </p:nvSpPr>
        <p:spPr>
          <a:xfrm>
            <a:off x="214676" y="4466751"/>
            <a:ext cx="8714648" cy="1200329"/>
          </a:xfrm>
          <a:prstGeom prst="rect">
            <a:avLst/>
          </a:prstGeom>
          <a:noFill/>
        </p:spPr>
        <p:txBody>
          <a:bodyPr wrap="square">
            <a:spAutoFit/>
          </a:bodyPr>
          <a:lstStyle/>
          <a:p>
            <a:pPr algn="just"/>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Кандидатите с площи със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сертифицирано биологично производство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и площите в преход към биологично земеделие удостоверяват минимални добиви от заявените площи за съответната култура в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размер на 50% от минималния добив, определен за културата.</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 </a:t>
            </a:r>
          </a:p>
        </p:txBody>
      </p:sp>
      <p:graphicFrame>
        <p:nvGraphicFramePr>
          <p:cNvPr id="2" name="Table 1">
            <a:extLst>
              <a:ext uri="{FF2B5EF4-FFF2-40B4-BE49-F238E27FC236}">
                <a16:creationId xmlns:a16="http://schemas.microsoft.com/office/drawing/2014/main" id="{70B3C58C-9F31-0618-49A0-499FC5C5EDEB}"/>
              </a:ext>
            </a:extLst>
          </p:cNvPr>
          <p:cNvGraphicFramePr>
            <a:graphicFrameLocks noGrp="1"/>
          </p:cNvGraphicFramePr>
          <p:nvPr>
            <p:extLst>
              <p:ext uri="{D42A27DB-BD31-4B8C-83A1-F6EECF244321}">
                <p14:modId xmlns:p14="http://schemas.microsoft.com/office/powerpoint/2010/main" val="1119343406"/>
              </p:ext>
            </p:extLst>
          </p:nvPr>
        </p:nvGraphicFramePr>
        <p:xfrm>
          <a:off x="300318" y="2795102"/>
          <a:ext cx="7924800" cy="930113"/>
        </p:xfrm>
        <a:graphic>
          <a:graphicData uri="http://schemas.openxmlformats.org/drawingml/2006/table">
            <a:tbl>
              <a:tblPr>
                <a:tableStyleId>{5C22544A-7EE6-4342-B048-85BDC9FD1C3A}</a:tableStyleId>
              </a:tblPr>
              <a:tblGrid>
                <a:gridCol w="3742965">
                  <a:extLst>
                    <a:ext uri="{9D8B030D-6E8A-4147-A177-3AD203B41FA5}">
                      <a16:colId xmlns:a16="http://schemas.microsoft.com/office/drawing/2014/main" val="1209401775"/>
                    </a:ext>
                  </a:extLst>
                </a:gridCol>
                <a:gridCol w="4181835">
                  <a:extLst>
                    <a:ext uri="{9D8B030D-6E8A-4147-A177-3AD203B41FA5}">
                      <a16:colId xmlns:a16="http://schemas.microsoft.com/office/drawing/2014/main" val="1622483632"/>
                    </a:ext>
                  </a:extLst>
                </a:gridCol>
              </a:tblGrid>
              <a:tr h="528033">
                <a:tc gridSpan="2">
                  <a:txBody>
                    <a:bodyPr/>
                    <a:lstStyle/>
                    <a:p>
                      <a:pPr algn="ctr"/>
                      <a:r>
                        <a:rPr lang="bg-BG" sz="1600" b="1"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Зеленчукови култури, полско производство – Добив, кг/ха</a:t>
                      </a:r>
                      <a:endParaRPr lang="en-BG" sz="160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1EA092"/>
                    </a:solidFill>
                  </a:tcPr>
                </a:tc>
                <a:tc hMerge="1">
                  <a:txBody>
                    <a:bodyPr/>
                    <a:lstStyle/>
                    <a:p>
                      <a:pPr algn="ctr">
                        <a:lnSpc>
                          <a:spcPct val="150000"/>
                        </a:lnSpc>
                      </a:pPr>
                      <a:r>
                        <a:rPr lang="bg-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Група</a:t>
                      </a:r>
                      <a:endParaRPr lang="en-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p>
                      <a:pPr algn="ctr">
                        <a:lnSpc>
                          <a:spcPct val="150000"/>
                        </a:lnSpc>
                      </a:pPr>
                      <a:r>
                        <a:rPr lang="bg-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Нежитни култури</a:t>
                      </a:r>
                      <a:endParaRPr lang="en-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1EA092"/>
                    </a:solidFill>
                  </a:tcPr>
                </a:tc>
                <a:extLst>
                  <a:ext uri="{0D108BD9-81ED-4DB2-BD59-A6C34878D82A}">
                    <a16:rowId xmlns:a16="http://schemas.microsoft.com/office/drawing/2014/main" val="2162825068"/>
                  </a:ext>
                </a:extLst>
              </a:tr>
              <a:tr h="266529">
                <a:tc>
                  <a:txBody>
                    <a:bodyPr/>
                    <a:lstStyle/>
                    <a:p>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Пипер</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13 400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986756112"/>
                  </a:ext>
                </a:extLst>
              </a:tr>
            </a:tbl>
          </a:graphicData>
        </a:graphic>
      </p:graphicFrame>
    </p:spTree>
    <p:extLst>
      <p:ext uri="{BB962C8B-B14F-4D97-AF65-F5344CB8AC3E}">
        <p14:creationId xmlns:p14="http://schemas.microsoft.com/office/powerpoint/2010/main" val="703556936"/>
      </p:ext>
    </p:extLst>
  </p:cSld>
  <p:clrMapOvr>
    <a:masterClrMapping/>
  </p:clrMapOvr>
  <p:transition spd="slow">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219635" y="1205361"/>
            <a:ext cx="8771966" cy="6740307"/>
          </a:xfrm>
          <a:prstGeom prst="rect">
            <a:avLst/>
          </a:prstGeom>
          <a:noFill/>
          <a:ln w="9525">
            <a:noFill/>
            <a:miter lim="800000"/>
            <a:headEnd/>
            <a:tailEnd/>
          </a:ln>
        </p:spPr>
        <p:txBody>
          <a:bodyPr wrap="square">
            <a:spAutoFit/>
          </a:bodyPr>
          <a:lstStyle/>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Докумен</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ти за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закупени сертифицирани и/или стандартни семена и/или посадъчен материал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за сертифицирани семена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сертификат</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по чл. 32, ал. 1 от Закона за посевния и посадъчния материал,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официален етикет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36, ал. 1, етикет на производителя и/или търговеца по чл. 38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или етикет на производителя на малки опаковки</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по чл. 53, ал. 5 от Наредба No 96 от 2006 г. за търговия на посевен материал от зеленчукови култури на пазара на Европейския съюз;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за стандартни семена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фирмен документ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46, етикет на производителя по чл. 49, ал. 3 или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етикет на малки опаковки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54, ал. 2 от Наредба No 96 от 2006 г. за търговия на посевен материал от зеленчукови култури на пазара на Европейския съюз;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за зеленчуковия посадъчен материал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фирмен документ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12, ал. 1 или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етикет на производителя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11, ал. 4 от Наредба No 19 от 2004 г. за производство и търговия на посадъчен материал от зеленчукови култури.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Когато информацията от етикета е отпечатана на опаковката на закупените семена, вместо етикети се представят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опаковките.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Когато земеделският стопанин произвежда стандартен посевен и/или посадъчен материал за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собствени нужди</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следва да удостовери качество на този материал с издаден от него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фирмен документ</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по чл. 36, ал. 2 или по чл. 40, ал. 2 от Закона за посевния и посадъчния материал.</a:t>
            </a:r>
          </a:p>
          <a:p>
            <a:pPr algn="just"/>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Срок за представяне на документите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не по-късно от последния ден за подаване на заявление за подпомагане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(30 юни 2023 г.). </a:t>
            </a:r>
          </a:p>
        </p:txBody>
      </p:sp>
      <p:sp>
        <p:nvSpPr>
          <p:cNvPr id="26626" name="Правоъгълник 3"/>
          <p:cNvSpPr>
            <a:spLocks noChangeArrowheads="1"/>
          </p:cNvSpPr>
          <p:nvPr/>
        </p:nvSpPr>
        <p:spPr bwMode="auto">
          <a:xfrm>
            <a:off x="419100" y="317890"/>
            <a:ext cx="8305800" cy="646331"/>
          </a:xfrm>
          <a:prstGeom prst="rect">
            <a:avLst/>
          </a:prstGeom>
          <a:noFill/>
          <a:ln w="9525">
            <a:noFill/>
            <a:miter lim="800000"/>
            <a:headEnd/>
            <a:tailEnd/>
          </a:ln>
        </p:spPr>
        <p:txBody>
          <a:bodyPr wrap="square">
            <a:spAutoFit/>
          </a:bodyPr>
          <a:lstStyle/>
          <a:p>
            <a:pPr algn="ctr">
              <a:spcBef>
                <a:spcPts val="750"/>
              </a:spcBef>
            </a:pP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Обвързано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с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производството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подпомагане</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на доходите за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зеленчуци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пипер</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4177973992"/>
      </p:ext>
    </p:extLst>
  </p:cSld>
  <p:clrMapOvr>
    <a:masterClrMapping/>
  </p:clrMapOvr>
  <p:transition spd="slow">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211183" y="1600200"/>
            <a:ext cx="8610600" cy="7294305"/>
          </a:xfrm>
          <a:prstGeom prst="rect">
            <a:avLst/>
          </a:prstGeom>
          <a:noFill/>
          <a:ln w="9525">
            <a:noFill/>
            <a:miter lim="800000"/>
            <a:headEnd/>
            <a:tailEnd/>
          </a:ln>
        </p:spPr>
        <p:txBody>
          <a:bodyPr wrap="square">
            <a:spAutoFit/>
          </a:bodyPr>
          <a:lstStyle/>
          <a:p>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Документи за реализация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1.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фактури</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при плащане по банков път 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фискални касови бележки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при плащане в брой, издадени от фискално устройство, когато кандидатите са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търговци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смисъла на чл. 1 от Търговския закон;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2.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счетоводни документи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с реквизитите по чл. 6, ал. 3 от Закона за счетоводството, когато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кандидатите са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лица по чл. 9, ал. 2 от Закона за данъците върху доходите на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физическите лица</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а в случаите по чл. 9, ал. 4 от Закона за данъците върху доходите на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физическите лица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и с реквизитите по чл. 6, ал. 1, т. 3 от Закона за счетоводството.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Кандидатите за подпомагане по интервенцията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 обекти за производство и/или пакетиране на храни от плодове и зеленчуци, регистрирани по чл. 26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от Закона за храните в Националния електронен регистър на обектите за производство и търговия на едро и дребно с храни от животински и неживотински произход в частта "Обекти за производство и/или пакетиране на храни от плодове и зеленчуци" - Група 2 на БАБХ, могат да представят и документи с реквизитите по чл. 6, ал. 3 от Закона за счетоводството за преработена от тях собствена продукция.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Документите за реализация следва да са издадени в</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периода от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1 февруари 2023 г. до 31 януари 2024 г.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Представят се електронно с квалифициран електронен подпис и/или лично или чрез представител, упълномощен с нотариално заверено пълномощно, в съответните областни дирекции на Държавен фонд "Земеделие", отдел "Прилагане на схеми и мерки за подпомагане“</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в</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периода от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1 до 31 януари 2024 г.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с декларация и опис на документите по образец. </a:t>
            </a:r>
          </a:p>
          <a:p>
            <a:pPr algn="just"/>
            <a:endParaRPr lang="en-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spcBef>
                <a:spcPts val="0"/>
              </a:spcBef>
            </a:pPr>
            <a:endParaRPr lang="ru-RU" b="1" i="1"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533400" y="532136"/>
            <a:ext cx="8305800" cy="646331"/>
          </a:xfrm>
          <a:prstGeom prst="rect">
            <a:avLst/>
          </a:prstGeom>
          <a:noFill/>
          <a:ln w="9525">
            <a:noFill/>
            <a:miter lim="800000"/>
            <a:headEnd/>
            <a:tailEnd/>
          </a:ln>
        </p:spPr>
        <p:txBody>
          <a:bodyPr wrap="square">
            <a:spAutoFit/>
          </a:bodyPr>
          <a:lstStyle/>
          <a:p>
            <a:pPr algn="ctr">
              <a:spcBef>
                <a:spcPts val="750"/>
              </a:spcBef>
            </a:pP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Обвързано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с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производството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подпомагане</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на доходите за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зеленчуци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пипер</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109479913"/>
      </p:ext>
    </p:extLst>
  </p:cSld>
  <p:clrMapOvr>
    <a:masterClrMapping/>
  </p:clrMapOvr>
  <p:transition spd="slow">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228600" y="1369318"/>
            <a:ext cx="8610600" cy="1200329"/>
          </a:xfrm>
          <a:prstGeom prst="rect">
            <a:avLst/>
          </a:prstGeom>
          <a:noFill/>
          <a:ln w="9525">
            <a:noFill/>
            <a:miter lim="800000"/>
            <a:headEnd/>
            <a:tailEnd/>
          </a:ln>
        </p:spPr>
        <p:txBody>
          <a:bodyPr wrap="square">
            <a:spAutoFit/>
          </a:bodyPr>
          <a:lstStyle/>
          <a:p>
            <a:pPr marL="285750" indent="-285750" algn="just">
              <a:spcBef>
                <a:spcPts val="750"/>
              </a:spcBef>
              <a:buFont typeface="Arial" panose="020B0604020202020204" pitchFamily="34" charset="0"/>
              <a:buChar char="•"/>
            </a:pP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за зеленчуци (моркови, зеле, дини и пъпеши)</a:t>
            </a:r>
          </a:p>
          <a:p>
            <a:pPr marL="285750" indent="-285750" algn="just">
              <a:spcBef>
                <a:spcPts val="0"/>
              </a:spcBef>
              <a:buFontTx/>
              <a:buChar char="-"/>
            </a:pPr>
            <a:r>
              <a:rPr lang="ru-RU" i="1" dirty="0">
                <a:solidFill>
                  <a:srgbClr val="1EA092"/>
                </a:solidFill>
                <a:latin typeface="Tahoma" panose="020B0604030504040204" pitchFamily="34" charset="0"/>
                <a:ea typeface="Tahoma" panose="020B0604030504040204" pitchFamily="34" charset="0"/>
                <a:cs typeface="Tahoma" panose="020B0604030504040204" pitchFamily="34" charset="0"/>
              </a:rPr>
              <a:t>До 30 ха.  </a:t>
            </a:r>
            <a:r>
              <a:rPr lang="ru-RU" b="1" i="1" dirty="0">
                <a:solidFill>
                  <a:srgbClr val="1EA092"/>
                </a:solidFill>
                <a:latin typeface="Tahoma" panose="020B0604030504040204" pitchFamily="34" charset="0"/>
                <a:ea typeface="Tahoma" panose="020B0604030504040204" pitchFamily="34" charset="0"/>
                <a:cs typeface="Tahoma" panose="020B0604030504040204" pitchFamily="34" charset="0"/>
              </a:rPr>
              <a:t>- 551,99 евро/ха.</a:t>
            </a:r>
          </a:p>
          <a:p>
            <a:pPr marL="285750" indent="-285750" algn="just">
              <a:spcBef>
                <a:spcPts val="0"/>
              </a:spcBef>
              <a:buFontTx/>
              <a:buChar char="-"/>
            </a:pPr>
            <a:r>
              <a:rPr lang="ru-RU" i="1" dirty="0">
                <a:solidFill>
                  <a:srgbClr val="1EA092"/>
                </a:solidFill>
                <a:latin typeface="Tahoma" panose="020B0604030504040204" pitchFamily="34" charset="0"/>
                <a:ea typeface="Tahoma" panose="020B0604030504040204" pitchFamily="34" charset="0"/>
                <a:cs typeface="Tahoma" panose="020B0604030504040204" pitchFamily="34" charset="0"/>
              </a:rPr>
              <a:t>Над 30 ха. </a:t>
            </a:r>
            <a:r>
              <a:rPr lang="ru-RU" b="1" i="1" dirty="0">
                <a:solidFill>
                  <a:srgbClr val="1EA092"/>
                </a:solidFill>
                <a:latin typeface="Tahoma" panose="020B0604030504040204" pitchFamily="34" charset="0"/>
                <a:ea typeface="Tahoma" panose="020B0604030504040204" pitchFamily="34" charset="0"/>
                <a:cs typeface="Tahoma" panose="020B0604030504040204" pitchFamily="34" charset="0"/>
              </a:rPr>
              <a:t>- 367,99 евро/ха.</a:t>
            </a:r>
          </a:p>
        </p:txBody>
      </p:sp>
      <p:sp>
        <p:nvSpPr>
          <p:cNvPr id="26626" name="Правоъгълник 3"/>
          <p:cNvSpPr>
            <a:spLocks noChangeArrowheads="1"/>
          </p:cNvSpPr>
          <p:nvPr/>
        </p:nvSpPr>
        <p:spPr bwMode="auto">
          <a:xfrm>
            <a:off x="533400" y="532136"/>
            <a:ext cx="8305800" cy="830997"/>
          </a:xfrm>
          <a:prstGeom prst="rect">
            <a:avLst/>
          </a:prstGeom>
          <a:noFill/>
          <a:ln w="9525">
            <a:noFill/>
            <a:miter lim="800000"/>
            <a:headEnd/>
            <a:tailEnd/>
          </a:ln>
        </p:spPr>
        <p:txBody>
          <a:bodyPr wrap="square">
            <a:spAutoFit/>
          </a:bodyPr>
          <a:lstStyle/>
          <a:p>
            <a:pPr algn="ctr">
              <a:spcBef>
                <a:spcPts val="750"/>
              </a:spcBef>
            </a:pPr>
            <a:r>
              <a:rPr lang="ru-RU" sz="1600"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за зеленчуци (моркови, зеле, дини и пъпеши)</a:t>
            </a:r>
          </a:p>
          <a:p>
            <a:pPr algn="ct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3" name="Rectangle 2">
            <a:extLst>
              <a:ext uri="{FF2B5EF4-FFF2-40B4-BE49-F238E27FC236}">
                <a16:creationId xmlns:a16="http://schemas.microsoft.com/office/drawing/2014/main" id="{2AAF3FFC-FFE6-310C-1505-81C3644E3D70}"/>
              </a:ext>
            </a:extLst>
          </p:cNvPr>
          <p:cNvSpPr/>
          <p:nvPr/>
        </p:nvSpPr>
        <p:spPr>
          <a:xfrm>
            <a:off x="381000" y="2580194"/>
            <a:ext cx="8077200" cy="3139321"/>
          </a:xfrm>
          <a:prstGeom prst="rect">
            <a:avLst/>
          </a:prstGeom>
        </p:spPr>
        <p:txBody>
          <a:bodyPr wrap="square">
            <a:spAutoFit/>
          </a:bodyPr>
          <a:lstStyle/>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Право на подпомагане имат земеделски стопани на територията на цялата страна, които стопанисват и заявяват за подпомагане по интервенциите за обвързано подпомагане за зеленчуци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минимум 0,5 ха допустими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за подпомагане площи със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зеленчуци – полско производство (заедно или поотделно),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от следните видове култури: моркови, зеле, дини, пъпеши, картофи за нишесте, лук, чесън, домати, краставици, корнишони, патладжани, пипер,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и/или с плодове и зеленчуци - оранжерийно производство (заедно или поотделно),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от следните видове култури: домати, пипер, краставици, ягоди и малини.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p>
          <a:p>
            <a:pPr marL="285750" indent="-285750" algn="just">
              <a:buFont typeface="Arial" panose="020B0604020202020204" pitchFamily="34" charset="0"/>
              <a:buChar char="•"/>
            </a:pPr>
            <a:endParaRPr lang="bg-BG"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15276470"/>
      </p:ext>
    </p:extLst>
  </p:cSld>
  <p:clrMapOvr>
    <a:masterClrMapping/>
  </p:clrMapOvr>
  <p:transition spd="slow">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авоъгълник 3"/>
          <p:cNvSpPr>
            <a:spLocks noChangeArrowheads="1"/>
          </p:cNvSpPr>
          <p:nvPr/>
        </p:nvSpPr>
        <p:spPr bwMode="auto">
          <a:xfrm>
            <a:off x="533400" y="532136"/>
            <a:ext cx="8305800" cy="830997"/>
          </a:xfrm>
          <a:prstGeom prst="rect">
            <a:avLst/>
          </a:prstGeom>
          <a:noFill/>
          <a:ln w="9525">
            <a:noFill/>
            <a:miter lim="800000"/>
            <a:headEnd/>
            <a:tailEnd/>
          </a:ln>
        </p:spPr>
        <p:txBody>
          <a:bodyPr wrap="square">
            <a:spAutoFit/>
          </a:bodyPr>
          <a:lstStyle/>
          <a:p>
            <a:pPr algn="ctr">
              <a:spcBef>
                <a:spcPts val="750"/>
              </a:spcBef>
            </a:pPr>
            <a:r>
              <a:rPr lang="ru-RU" sz="1600"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за зеленчуци (моркови, зеле, дини и пъпеши)</a:t>
            </a:r>
          </a:p>
          <a:p>
            <a:pPr algn="ct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49E0E0C6-6D1F-A804-90FD-5340CC8CE877}"/>
              </a:ext>
            </a:extLst>
          </p:cNvPr>
          <p:cNvSpPr txBox="1"/>
          <p:nvPr/>
        </p:nvSpPr>
        <p:spPr>
          <a:xfrm>
            <a:off x="1959429" y="2926080"/>
            <a:ext cx="184731" cy="369332"/>
          </a:xfrm>
          <a:prstGeom prst="rect">
            <a:avLst/>
          </a:prstGeom>
          <a:noFill/>
        </p:spPr>
        <p:txBody>
          <a:bodyPr wrap="square" rtlCol="0">
            <a:spAutoFit/>
          </a:bodyPr>
          <a:lstStyle/>
          <a:p>
            <a:endParaRPr lang="x-none" dirty="0"/>
          </a:p>
        </p:txBody>
      </p:sp>
      <p:sp>
        <p:nvSpPr>
          <p:cNvPr id="5" name="Rectangle 4">
            <a:extLst>
              <a:ext uri="{FF2B5EF4-FFF2-40B4-BE49-F238E27FC236}">
                <a16:creationId xmlns:a16="http://schemas.microsoft.com/office/drawing/2014/main" id="{6EF82B6A-769B-0CD8-070C-5AB106344FBB}"/>
              </a:ext>
            </a:extLst>
          </p:cNvPr>
          <p:cNvSpPr/>
          <p:nvPr/>
        </p:nvSpPr>
        <p:spPr>
          <a:xfrm>
            <a:off x="266700" y="1061144"/>
            <a:ext cx="8343900" cy="4278094"/>
          </a:xfrm>
          <a:prstGeom prst="rect">
            <a:avLst/>
          </a:prstGeom>
        </p:spPr>
        <p:txBody>
          <a:bodyPr wrap="square">
            <a:spAutoFit/>
          </a:bodyPr>
          <a:lstStyle/>
          <a:p>
            <a:pPr algn="just"/>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Заявените площи:</a:t>
            </a:r>
          </a:p>
          <a:p>
            <a:pPr marL="285750" indent="-285750" algn="just">
              <a:buFont typeface="Arial" panose="020B0604020202020204" pitchFamily="34" charset="0"/>
              <a:buChar char="•"/>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са заети с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моркови, зеле, дини и пъпеши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и са с минимална площ на парцела 0,1 ха; </a:t>
            </a:r>
          </a:p>
          <a:p>
            <a:pPr marL="285750" indent="-285750" algn="just">
              <a:buFont typeface="Arial" panose="020B0604020202020204" pitchFamily="34" charset="0"/>
              <a:buChar char="•"/>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отговарят на изискванията за допустимост по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ОПДУ;</a:t>
            </a:r>
            <a:r>
              <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rPr>
              <a:t> </a:t>
            </a: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през 2023 на допустимите площи заявените за подпомагане култури </a:t>
            </a: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през 2023 г. на допустимите площи със заявените за подпомагане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моркови, зеле, дини и пъпеши </a:t>
            </a:r>
            <a:r>
              <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rPr>
              <a:t>са спазени съответните минимални агротехнически мероприятия, </a:t>
            </a: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позволяващи получаване на добив от тях, които се установяват при проверка на място (инспекция на земеделското стопанство и/или методи за дистанционно наблюдение). </a:t>
            </a:r>
          </a:p>
          <a:p>
            <a:pPr marL="285750" indent="-285750" algn="just">
              <a:buFont typeface="Arial" panose="020B0604020202020204" pitchFamily="34" charset="0"/>
              <a:buChar char="•"/>
            </a:pP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за заявените площи са представени </a:t>
            </a:r>
            <a:r>
              <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rPr>
              <a:t>документи за закупени сертифицирани и/или стандартни семена и/или посадъчен материал</a:t>
            </a: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sz="1600" b="1" dirty="0">
                <a:solidFill>
                  <a:srgbClr val="1EA092"/>
                </a:solidFill>
                <a:latin typeface="Tahoma" panose="020B0604030504040204" pitchFamily="34" charset="0"/>
                <a:ea typeface="Tahoma" panose="020B0604030504040204" pitchFamily="34" charset="0"/>
                <a:cs typeface="Tahoma" panose="020B0604030504040204" pitchFamily="34" charset="0"/>
              </a:rPr>
              <a:t>освен</a:t>
            </a: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 когато земеделският стопанин </a:t>
            </a:r>
            <a:r>
              <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rPr>
              <a:t>произвежда стандартен посевен и/или посадъчен материал за хектар собствени нужди, </a:t>
            </a: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чието качество е удостоверил с издаден от него фирмен документ по чл. 36, ал. 2 или по чл. 40, ал. 2 от Закона за посевния и посадъчния материал, съобразно минималните разходни норми за единица площ: </a:t>
            </a:r>
          </a:p>
        </p:txBody>
      </p:sp>
      <p:graphicFrame>
        <p:nvGraphicFramePr>
          <p:cNvPr id="3" name="Table 2">
            <a:extLst>
              <a:ext uri="{FF2B5EF4-FFF2-40B4-BE49-F238E27FC236}">
                <a16:creationId xmlns:a16="http://schemas.microsoft.com/office/drawing/2014/main" id="{B4FC5277-0EC3-663A-0830-313C4E9A482E}"/>
              </a:ext>
            </a:extLst>
          </p:cNvPr>
          <p:cNvGraphicFramePr>
            <a:graphicFrameLocks noGrp="1"/>
          </p:cNvGraphicFramePr>
          <p:nvPr>
            <p:extLst>
              <p:ext uri="{D42A27DB-BD31-4B8C-83A1-F6EECF244321}">
                <p14:modId xmlns:p14="http://schemas.microsoft.com/office/powerpoint/2010/main" val="622504619"/>
              </p:ext>
            </p:extLst>
          </p:nvPr>
        </p:nvGraphicFramePr>
        <p:xfrm>
          <a:off x="209550" y="5298079"/>
          <a:ext cx="8724900" cy="2055570"/>
        </p:xfrm>
        <a:graphic>
          <a:graphicData uri="http://schemas.openxmlformats.org/drawingml/2006/table">
            <a:tbl>
              <a:tblPr>
                <a:tableStyleId>{5C22544A-7EE6-4342-B048-85BDC9FD1C3A}</a:tableStyleId>
              </a:tblPr>
              <a:tblGrid>
                <a:gridCol w="2607545">
                  <a:extLst>
                    <a:ext uri="{9D8B030D-6E8A-4147-A177-3AD203B41FA5}">
                      <a16:colId xmlns:a16="http://schemas.microsoft.com/office/drawing/2014/main" val="2906654453"/>
                    </a:ext>
                  </a:extLst>
                </a:gridCol>
                <a:gridCol w="2908498">
                  <a:extLst>
                    <a:ext uri="{9D8B030D-6E8A-4147-A177-3AD203B41FA5}">
                      <a16:colId xmlns:a16="http://schemas.microsoft.com/office/drawing/2014/main" val="1708747319"/>
                    </a:ext>
                  </a:extLst>
                </a:gridCol>
                <a:gridCol w="3208857">
                  <a:extLst>
                    <a:ext uri="{9D8B030D-6E8A-4147-A177-3AD203B41FA5}">
                      <a16:colId xmlns:a16="http://schemas.microsoft.com/office/drawing/2014/main" val="2817801038"/>
                    </a:ext>
                  </a:extLst>
                </a:gridCol>
              </a:tblGrid>
              <a:tr h="381075">
                <a:tc gridSpan="3">
                  <a:txBody>
                    <a:bodyPr/>
                    <a:lstStyle/>
                    <a:p>
                      <a:pPr algn="ctr"/>
                      <a:r>
                        <a:rPr lang="bg-BG" sz="1400" b="1"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Минимални разходни норми на семена и посадъчен материал на единица площ на ха</a:t>
                      </a:r>
                      <a:endParaRPr lang="en-BG" sz="140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1EA092"/>
                    </a:solidFill>
                  </a:tcPr>
                </a:tc>
                <a:tc hMerge="1">
                  <a:txBody>
                    <a:bodyPr/>
                    <a:lstStyle/>
                    <a:p>
                      <a:endParaRPr lang="en-BG"/>
                    </a:p>
                  </a:txBody>
                  <a:tcPr/>
                </a:tc>
                <a:tc hMerge="1">
                  <a:txBody>
                    <a:bodyPr/>
                    <a:lstStyle/>
                    <a:p>
                      <a:endParaRPr lang="en-BG"/>
                    </a:p>
                  </a:txBody>
                  <a:tcPr/>
                </a:tc>
                <a:extLst>
                  <a:ext uri="{0D108BD9-81ED-4DB2-BD59-A6C34878D82A}">
                    <a16:rowId xmlns:a16="http://schemas.microsoft.com/office/drawing/2014/main" val="1126159070"/>
                  </a:ext>
                </a:extLst>
              </a:tr>
              <a:tr h="581439">
                <a:tc>
                  <a:txBody>
                    <a:bodyPr/>
                    <a:lstStyle/>
                    <a:p>
                      <a:pPr marL="0" indent="0" algn="ctr">
                        <a:lnSpc>
                          <a:spcPct val="100000"/>
                        </a:lnSpc>
                        <a:buFont typeface="Arial" panose="020B0604020202020204" pitchFamily="34" charset="0"/>
                        <a:buNone/>
                      </a:pPr>
                      <a:r>
                        <a:rPr lang="bg-BG" sz="1400" b="1" dirty="0">
                          <a:solidFill>
                            <a:schemeClr val="tx1"/>
                          </a:solidFill>
                          <a:effectLst/>
                          <a:latin typeface="Tahoma" panose="020B0604030504040204" pitchFamily="34" charset="0"/>
                          <a:ea typeface="Tahoma" panose="020B0604030504040204" pitchFamily="34" charset="0"/>
                          <a:cs typeface="Tahoma" panose="020B0604030504040204" pitchFamily="34" charset="0"/>
                        </a:rPr>
                        <a:t>Култура</a:t>
                      </a:r>
                      <a:endParaRPr lang="en-BG" sz="1400" b="1"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ctr" defTabSz="914400" rtl="0" eaLnBrk="1" fontAlgn="ctr" latinLnBrk="0" hangingPunct="1">
                        <a:lnSpc>
                          <a:spcPct val="100000"/>
                        </a:lnSpc>
                        <a:buFont typeface="Arial" panose="020B0604020202020204" pitchFamily="34" charset="0"/>
                        <a:buNone/>
                      </a:pPr>
                      <a:r>
                        <a:rPr lang="bg-BG" sz="1400" b="1" kern="1200" dirty="0">
                          <a:solidFill>
                            <a:srgbClr val="7030A0"/>
                          </a:solidFill>
                          <a:latin typeface="Tahoma" panose="020B0604030504040204" pitchFamily="34" charset="0"/>
                          <a:ea typeface="Tahoma" panose="020B0604030504040204" pitchFamily="34" charset="0"/>
                          <a:cs typeface="Tahoma" panose="020B0604030504040204" pitchFamily="34" charset="0"/>
                        </a:rPr>
                        <a:t>Сеитбена норма при сеитба на семена</a:t>
                      </a:r>
                      <a:endParaRPr lang="en-BG" sz="1400" b="1"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ctr" defTabSz="914400" rtl="0" eaLnBrk="1" fontAlgn="ctr" latinLnBrk="0" hangingPunct="1">
                        <a:lnSpc>
                          <a:spcPct val="100000"/>
                        </a:lnSpc>
                        <a:buFont typeface="Arial" panose="020B0604020202020204" pitchFamily="34" charset="0"/>
                        <a:buNone/>
                      </a:pPr>
                      <a:r>
                        <a:rPr lang="bg-BG" sz="1400" b="1" kern="1200" dirty="0">
                          <a:solidFill>
                            <a:srgbClr val="7030A0"/>
                          </a:solidFill>
                          <a:latin typeface="Tahoma" panose="020B0604030504040204" pitchFamily="34" charset="0"/>
                          <a:ea typeface="Tahoma" panose="020B0604030504040204" pitchFamily="34" charset="0"/>
                          <a:cs typeface="Tahoma" panose="020B0604030504040204" pitchFamily="34" charset="0"/>
                        </a:rPr>
                        <a:t>Минимален брой растения при използване на посадъчен материал</a:t>
                      </a:r>
                      <a:endParaRPr lang="en-BG" sz="1400" b="1"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2871185817"/>
                  </a:ext>
                </a:extLst>
              </a:tr>
              <a:tr h="214559">
                <a:tc>
                  <a:txBody>
                    <a:bodyPr/>
                    <a:lstStyle/>
                    <a:p>
                      <a:pPr marL="0" indent="0" algn="just">
                        <a:lnSpc>
                          <a:spcPct val="100000"/>
                        </a:lnSpc>
                        <a:buFont typeface="Arial" panose="020B0604020202020204" pitchFamily="34" charset="0"/>
                        <a:buNone/>
                      </a:pPr>
                      <a:r>
                        <a:rPr lang="bg-BG"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Морков</a:t>
                      </a:r>
                      <a:endParaRPr lang="en-BG"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2,0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2342570459"/>
                  </a:ext>
                </a:extLst>
              </a:tr>
              <a:tr h="214559">
                <a:tc>
                  <a:txBody>
                    <a:bodyPr/>
                    <a:lstStyle/>
                    <a:p>
                      <a:pPr marL="0" indent="0" algn="just">
                        <a:lnSpc>
                          <a:spcPct val="100000"/>
                        </a:lnSpc>
                        <a:buFont typeface="Arial" panose="020B0604020202020204" pitchFamily="34" charset="0"/>
                        <a:buNone/>
                      </a:pPr>
                      <a:r>
                        <a:rPr lang="bg-BG"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Зеле</a:t>
                      </a:r>
                      <a:endParaRPr lang="en-BG"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25 000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4161305658"/>
                  </a:ext>
                </a:extLst>
              </a:tr>
              <a:tr h="214559">
                <a:tc>
                  <a:txBody>
                    <a:bodyPr/>
                    <a:lstStyle/>
                    <a:p>
                      <a:pPr marL="0" indent="0" algn="just">
                        <a:lnSpc>
                          <a:spcPct val="100000"/>
                        </a:lnSpc>
                        <a:buFont typeface="Arial" panose="020B0604020202020204" pitchFamily="34" charset="0"/>
                        <a:buNone/>
                      </a:pPr>
                      <a:r>
                        <a:rPr lang="bg-BG"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Дини</a:t>
                      </a:r>
                      <a:endParaRPr lang="en-BG"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0,25</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4 200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1975565737"/>
                  </a:ext>
                </a:extLst>
              </a:tr>
              <a:tr h="214559">
                <a:tc>
                  <a:txBody>
                    <a:bodyPr/>
                    <a:lstStyle/>
                    <a:p>
                      <a:pPr marL="0" indent="0" algn="just">
                        <a:lnSpc>
                          <a:spcPct val="100000"/>
                        </a:lnSpc>
                        <a:buFont typeface="Arial" panose="020B0604020202020204" pitchFamily="34" charset="0"/>
                        <a:buNone/>
                      </a:pPr>
                      <a:r>
                        <a:rPr lang="bg-BG"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Пъпеши</a:t>
                      </a:r>
                      <a:endParaRPr lang="en-BG"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0,20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5 500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4064304935"/>
                  </a:ext>
                </a:extLst>
              </a:tr>
            </a:tbl>
          </a:graphicData>
        </a:graphic>
      </p:graphicFrame>
    </p:spTree>
    <p:extLst>
      <p:ext uri="{BB962C8B-B14F-4D97-AF65-F5344CB8AC3E}">
        <p14:creationId xmlns:p14="http://schemas.microsoft.com/office/powerpoint/2010/main" val="4116940607"/>
      </p:ext>
    </p:extLst>
  </p:cSld>
  <p:clrMapOvr>
    <a:masterClrMapping/>
  </p:clrMapOvr>
  <p:transition spd="slow">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авоъгълник 3"/>
          <p:cNvSpPr>
            <a:spLocks noChangeArrowheads="1"/>
          </p:cNvSpPr>
          <p:nvPr/>
        </p:nvSpPr>
        <p:spPr bwMode="auto">
          <a:xfrm>
            <a:off x="419100" y="375140"/>
            <a:ext cx="8305800" cy="646331"/>
          </a:xfrm>
          <a:prstGeom prst="rect">
            <a:avLst/>
          </a:prstGeom>
          <a:noFill/>
          <a:ln w="9525">
            <a:noFill/>
            <a:miter lim="800000"/>
            <a:headEnd/>
            <a:tailEnd/>
          </a:ln>
        </p:spPr>
        <p:txBody>
          <a:bodyPr wrap="square">
            <a:spAutoFit/>
          </a:bodyPr>
          <a:lstStyle/>
          <a:p>
            <a:pPr algn="ctr">
              <a:spcBef>
                <a:spcPts val="750"/>
              </a:spcBef>
            </a:pP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Обвързано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с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производството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подпомагане</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на за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зеленчуци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(моркови, зеле,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дини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и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пъпеши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a:t>
            </a:r>
          </a:p>
        </p:txBody>
      </p:sp>
      <p:graphicFrame>
        <p:nvGraphicFramePr>
          <p:cNvPr id="2" name="Table 1">
            <a:extLst>
              <a:ext uri="{FF2B5EF4-FFF2-40B4-BE49-F238E27FC236}">
                <a16:creationId xmlns:a16="http://schemas.microsoft.com/office/drawing/2014/main" id="{A1E3C1B2-D63D-A945-55DA-68B2A18F2CD7}"/>
              </a:ext>
            </a:extLst>
          </p:cNvPr>
          <p:cNvGraphicFramePr>
            <a:graphicFrameLocks noGrp="1"/>
          </p:cNvGraphicFramePr>
          <p:nvPr>
            <p:extLst>
              <p:ext uri="{D42A27DB-BD31-4B8C-83A1-F6EECF244321}">
                <p14:modId xmlns:p14="http://schemas.microsoft.com/office/powerpoint/2010/main" val="3555344269"/>
              </p:ext>
            </p:extLst>
          </p:nvPr>
        </p:nvGraphicFramePr>
        <p:xfrm>
          <a:off x="419100" y="2364222"/>
          <a:ext cx="8572500" cy="1770593"/>
        </p:xfrm>
        <a:graphic>
          <a:graphicData uri="http://schemas.openxmlformats.org/drawingml/2006/table">
            <a:tbl>
              <a:tblPr>
                <a:tableStyleId>{5C22544A-7EE6-4342-B048-85BDC9FD1C3A}</a:tableStyleId>
              </a:tblPr>
              <a:tblGrid>
                <a:gridCol w="4048881">
                  <a:extLst>
                    <a:ext uri="{9D8B030D-6E8A-4147-A177-3AD203B41FA5}">
                      <a16:colId xmlns:a16="http://schemas.microsoft.com/office/drawing/2014/main" val="1209401775"/>
                    </a:ext>
                  </a:extLst>
                </a:gridCol>
                <a:gridCol w="4523619">
                  <a:extLst>
                    <a:ext uri="{9D8B030D-6E8A-4147-A177-3AD203B41FA5}">
                      <a16:colId xmlns:a16="http://schemas.microsoft.com/office/drawing/2014/main" val="1622483632"/>
                    </a:ext>
                  </a:extLst>
                </a:gridCol>
              </a:tblGrid>
              <a:tr h="528033">
                <a:tc gridSpan="2">
                  <a:txBody>
                    <a:bodyPr/>
                    <a:lstStyle/>
                    <a:p>
                      <a:pPr algn="ctr"/>
                      <a:r>
                        <a:rPr lang="bg-BG" sz="1600" b="1"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Зеленчукови култури – полско производство – Добив, кг/ха</a:t>
                      </a:r>
                      <a:endParaRPr lang="en-BG" sz="160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1EA092"/>
                    </a:solidFill>
                  </a:tcPr>
                </a:tc>
                <a:tc hMerge="1">
                  <a:txBody>
                    <a:bodyPr/>
                    <a:lstStyle/>
                    <a:p>
                      <a:pPr algn="ctr">
                        <a:lnSpc>
                          <a:spcPct val="150000"/>
                        </a:lnSpc>
                      </a:pPr>
                      <a:r>
                        <a:rPr lang="bg-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Група</a:t>
                      </a:r>
                      <a:endParaRPr lang="en-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p>
                      <a:pPr algn="ctr">
                        <a:lnSpc>
                          <a:spcPct val="150000"/>
                        </a:lnSpc>
                      </a:pPr>
                      <a:r>
                        <a:rPr lang="bg-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Нежитни култури</a:t>
                      </a:r>
                      <a:endParaRPr lang="en-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1EA092"/>
                    </a:solidFill>
                  </a:tcPr>
                </a:tc>
                <a:extLst>
                  <a:ext uri="{0D108BD9-81ED-4DB2-BD59-A6C34878D82A}">
                    <a16:rowId xmlns:a16="http://schemas.microsoft.com/office/drawing/2014/main" val="2162825068"/>
                  </a:ext>
                </a:extLst>
              </a:tr>
              <a:tr h="266529">
                <a:tc>
                  <a:txBody>
                    <a:bodyPr/>
                    <a:lstStyle/>
                    <a:p>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Морков</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12 430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986756112"/>
                  </a:ext>
                </a:extLst>
              </a:tr>
              <a:tr h="266529">
                <a:tc>
                  <a:txBody>
                    <a:bodyPr/>
                    <a:lstStyle/>
                    <a:p>
                      <a:pPr marL="0" algn="l" defTabSz="914400" rtl="0" eaLnBrk="1" latinLnBrk="0" hangingPunct="1"/>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Главесто зеле</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17 460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1879316480"/>
                  </a:ext>
                </a:extLst>
              </a:tr>
              <a:tr h="266529">
                <a:tc>
                  <a:txBody>
                    <a:bodyPr/>
                    <a:lstStyle/>
                    <a:p>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Дини</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24 870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342490177"/>
                  </a:ext>
                </a:extLst>
              </a:tr>
              <a:tr h="266529">
                <a:tc>
                  <a:txBody>
                    <a:bodyPr/>
                    <a:lstStyle/>
                    <a:p>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Пъпеши</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8 450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1456941994"/>
                  </a:ext>
                </a:extLst>
              </a:tr>
            </a:tbl>
          </a:graphicData>
        </a:graphic>
      </p:graphicFrame>
      <p:sp>
        <p:nvSpPr>
          <p:cNvPr id="3" name="TextBox 2">
            <a:extLst>
              <a:ext uri="{FF2B5EF4-FFF2-40B4-BE49-F238E27FC236}">
                <a16:creationId xmlns:a16="http://schemas.microsoft.com/office/drawing/2014/main" id="{3A14CE8B-818F-0C8E-71A8-687C42DE67D3}"/>
              </a:ext>
            </a:extLst>
          </p:cNvPr>
          <p:cNvSpPr txBox="1"/>
          <p:nvPr/>
        </p:nvSpPr>
        <p:spPr>
          <a:xfrm>
            <a:off x="4262718" y="5405718"/>
            <a:ext cx="184731" cy="369332"/>
          </a:xfrm>
          <a:prstGeom prst="rect">
            <a:avLst/>
          </a:prstGeom>
          <a:noFill/>
        </p:spPr>
        <p:txBody>
          <a:bodyPr wrap="none" rtlCol="0">
            <a:spAutoFit/>
          </a:bodyPr>
          <a:lstStyle/>
          <a:p>
            <a:endParaRPr lang="en-BG" dirty="0"/>
          </a:p>
        </p:txBody>
      </p:sp>
      <p:sp>
        <p:nvSpPr>
          <p:cNvPr id="4" name="TextBox 3">
            <a:extLst>
              <a:ext uri="{FF2B5EF4-FFF2-40B4-BE49-F238E27FC236}">
                <a16:creationId xmlns:a16="http://schemas.microsoft.com/office/drawing/2014/main" id="{B5EBEA4B-3DD7-6F23-B94F-733C6482BD61}"/>
              </a:ext>
            </a:extLst>
          </p:cNvPr>
          <p:cNvSpPr txBox="1"/>
          <p:nvPr/>
        </p:nvSpPr>
        <p:spPr>
          <a:xfrm>
            <a:off x="1694329" y="5405718"/>
            <a:ext cx="184731" cy="369332"/>
          </a:xfrm>
          <a:prstGeom prst="rect">
            <a:avLst/>
          </a:prstGeom>
          <a:noFill/>
        </p:spPr>
        <p:txBody>
          <a:bodyPr wrap="none" rtlCol="0">
            <a:spAutoFit/>
          </a:bodyPr>
          <a:lstStyle/>
          <a:p>
            <a:endParaRPr lang="en-BG" dirty="0"/>
          </a:p>
        </p:txBody>
      </p:sp>
      <p:sp>
        <p:nvSpPr>
          <p:cNvPr id="6" name="TextBox 5">
            <a:extLst>
              <a:ext uri="{FF2B5EF4-FFF2-40B4-BE49-F238E27FC236}">
                <a16:creationId xmlns:a16="http://schemas.microsoft.com/office/drawing/2014/main" id="{F360C0C8-E610-5521-52AE-D90EBE78C01A}"/>
              </a:ext>
            </a:extLst>
          </p:cNvPr>
          <p:cNvSpPr txBox="1"/>
          <p:nvPr/>
        </p:nvSpPr>
        <p:spPr>
          <a:xfrm>
            <a:off x="-124551" y="4728609"/>
            <a:ext cx="9144000" cy="1723549"/>
          </a:xfrm>
          <a:prstGeom prst="rect">
            <a:avLst/>
          </a:prstGeom>
          <a:noFill/>
        </p:spPr>
        <p:txBody>
          <a:bodyPr wrap="square">
            <a:spAutoFit/>
          </a:bodyPr>
          <a:lstStyle/>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Кандидатите с площи със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сертифицирано биологично производство и площите в преход към биологично земеделие</a:t>
            </a:r>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удостоверяват минимални добиви от заявените площи за съответната култура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в размер на 50% от минималния добив,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определен за културата. Полученият и реализиран на пазара добив се удостоверява с документи за реализация на продукцията. </a:t>
            </a:r>
          </a:p>
          <a:p>
            <a:pPr marL="285750" indent="-285750" algn="just">
              <a:buFont typeface="Arial" panose="020B0604020202020204" pitchFamily="34" charset="0"/>
              <a:buChar char="•"/>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8" name="TextBox 7">
            <a:extLst>
              <a:ext uri="{FF2B5EF4-FFF2-40B4-BE49-F238E27FC236}">
                <a16:creationId xmlns:a16="http://schemas.microsoft.com/office/drawing/2014/main" id="{6DE34540-D9E2-6B23-E183-E3BA0ED6BB0C}"/>
              </a:ext>
            </a:extLst>
          </p:cNvPr>
          <p:cNvSpPr txBox="1"/>
          <p:nvPr/>
        </p:nvSpPr>
        <p:spPr>
          <a:xfrm>
            <a:off x="304800" y="1248532"/>
            <a:ext cx="8686800" cy="646331"/>
          </a:xfrm>
          <a:prstGeom prst="rect">
            <a:avLst/>
          </a:prstGeom>
          <a:noFill/>
        </p:spPr>
        <p:txBody>
          <a:bodyPr wrap="square">
            <a:spAutoFit/>
          </a:bodyPr>
          <a:lstStyle/>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На подпомагане подлежат допустимите площи, за които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има реализиран на пазара добив</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a:t>
            </a:r>
            <a:endParaRPr lang="en-BG"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48996914"/>
      </p:ext>
    </p:extLst>
  </p:cSld>
  <p:clrMapOvr>
    <a:masterClrMapping/>
  </p:clrMapOvr>
  <p:transition spd="slow">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186017" y="1000080"/>
            <a:ext cx="8771966" cy="6740307"/>
          </a:xfrm>
          <a:prstGeom prst="rect">
            <a:avLst/>
          </a:prstGeom>
          <a:noFill/>
          <a:ln w="9525">
            <a:noFill/>
            <a:miter lim="800000"/>
            <a:headEnd/>
            <a:tailEnd/>
          </a:ln>
        </p:spPr>
        <p:txBody>
          <a:bodyPr wrap="square">
            <a:spAutoFit/>
          </a:bodyPr>
          <a:lstStyle/>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Докумен</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ти за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закупени сертифицирани и/или стандартни семена и/или посадъчен материал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за сертифицирани семена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сертификат</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по чл. 32, ал. 1 от Закона за посевния и посадъчния материал,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официален етикет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36, ал. 1, етикет на производителя и/или търговеца по чл. 38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или етикет на производителя на малки опаковки</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по чл. 53, ал. 5 от Наредба No 96 от 2006 г. за търговия на посевен материал от зеленчукови култури на пазара на Европейския съюз;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за стандартни семена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фирмен документ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46, етикет на производителя по чл. 49, ал. 3 или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етикет на малки опаковки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54, ал. 2 от Наредба No 96 от 2006 г. за търговия на посевен материал от зеленчукови култури на пазара на Европейския съюз;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за зеленчуковия посадъчен материал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фирмен документ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12, ал. 1 или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етикет на производителя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11, ал. 4 от Наредба No 19 от 2004 г. за производство и търговия на посадъчен материал от зеленчукови култури.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Когато информацията от етикета е отпечатана на опаковката на закупените семена, вместо етикети се представят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опаковките.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Когато земеделският стопанин произвежда стандартен посевен и/или посадъчен материал за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собствени нужди</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следва да удостовери качество на този материал с издаден от него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фирмен документ</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по чл. 36, ал. 2 или по чл. 40, ал. 2 от Закона за посевния и посадъчния материал.</a:t>
            </a:r>
          </a:p>
          <a:p>
            <a:pPr algn="just"/>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Срок за представяне на документите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не по-късно от последния ден за подаване на заявление за подпомагане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(30 юни 2023 г.). </a:t>
            </a:r>
          </a:p>
        </p:txBody>
      </p:sp>
      <p:sp>
        <p:nvSpPr>
          <p:cNvPr id="26626" name="Правоъгълник 3"/>
          <p:cNvSpPr>
            <a:spLocks noChangeArrowheads="1"/>
          </p:cNvSpPr>
          <p:nvPr/>
        </p:nvSpPr>
        <p:spPr bwMode="auto">
          <a:xfrm>
            <a:off x="419100" y="317890"/>
            <a:ext cx="8305800" cy="646331"/>
          </a:xfrm>
          <a:prstGeom prst="rect">
            <a:avLst/>
          </a:prstGeom>
          <a:noFill/>
          <a:ln w="9525">
            <a:noFill/>
            <a:miter lim="800000"/>
            <a:headEnd/>
            <a:tailEnd/>
          </a:ln>
        </p:spPr>
        <p:txBody>
          <a:bodyPr wrap="square">
            <a:spAutoFit/>
          </a:bodyPr>
          <a:lstStyle/>
          <a:p>
            <a:pPr algn="ctr">
              <a:spcBef>
                <a:spcPts val="750"/>
              </a:spcBef>
            </a:pP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Обвързано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с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производството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подпомагане</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на за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зеленчуци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(моркови, зеле,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дини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и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пъпеши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254582513"/>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26626" name="Правоъгълник 3"/>
          <p:cNvSpPr>
            <a:spLocks noChangeArrowheads="1"/>
          </p:cNvSpPr>
          <p:nvPr/>
        </p:nvSpPr>
        <p:spPr bwMode="auto">
          <a:xfrm>
            <a:off x="533400" y="532136"/>
            <a:ext cx="8305800" cy="707886"/>
          </a:xfrm>
          <a:prstGeom prst="rect">
            <a:avLst/>
          </a:prstGeom>
          <a:noFill/>
          <a:ln w="9525">
            <a:noFill/>
            <a:miter lim="800000"/>
            <a:headEnd/>
            <a:tailEnd/>
          </a:ln>
        </p:spPr>
        <p:txBody>
          <a:bodyPr wrap="square">
            <a:spAutoFit/>
          </a:bodyPr>
          <a:lstStyle/>
          <a:p>
            <a:pPr algn="ctr"/>
            <a:endPar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Определения</a:t>
            </a:r>
          </a:p>
        </p:txBody>
      </p:sp>
      <p:sp>
        <p:nvSpPr>
          <p:cNvPr id="9" name="TextBox 8">
            <a:extLst>
              <a:ext uri="{FF2B5EF4-FFF2-40B4-BE49-F238E27FC236}">
                <a16:creationId xmlns:a16="http://schemas.microsoft.com/office/drawing/2014/main" id="{BF66B6EF-0DE9-CD43-ACC1-62E500699174}"/>
              </a:ext>
            </a:extLst>
          </p:cNvPr>
          <p:cNvSpPr txBox="1"/>
          <p:nvPr/>
        </p:nvSpPr>
        <p:spPr>
          <a:xfrm>
            <a:off x="235527" y="1471031"/>
            <a:ext cx="8756073" cy="4801314"/>
          </a:xfrm>
          <a:prstGeom prst="rect">
            <a:avLst/>
          </a:prstGeom>
          <a:noFill/>
        </p:spPr>
        <p:txBody>
          <a:bodyPr wrap="square" rtlCol="0">
            <a:spAutoFit/>
          </a:bodyPr>
          <a:lstStyle/>
          <a:p>
            <a:pPr indent="179705" algn="just" fontAlgn="ctr"/>
            <a:r>
              <a:rPr lang="bg-BG" sz="1800" b="0" i="0" u="none" strike="noStrike" dirty="0">
                <a:solidFill>
                  <a:srgbClr val="000000"/>
                </a:solidFill>
                <a:effectLst/>
                <a:latin typeface="Verdana" panose="020B0604030504040204" pitchFamily="34" charset="0"/>
              </a:rPr>
              <a:t> </a:t>
            </a:r>
            <a:r>
              <a:rPr lang="bg-BG" sz="1600" b="1" u="sng" dirty="0">
                <a:solidFill>
                  <a:srgbClr val="7030A0"/>
                </a:solidFill>
                <a:latin typeface="Tahoma" panose="020B0604030504040204" pitchFamily="34" charset="0"/>
                <a:ea typeface="Tahoma" panose="020B0604030504040204" pitchFamily="34" charset="0"/>
                <a:cs typeface="Tahoma" panose="020B0604030504040204" pitchFamily="34" charset="0"/>
              </a:rPr>
              <a:t>Не са земеделски площи и не подлежат на подпомагане:</a:t>
            </a:r>
          </a:p>
          <a:p>
            <a:pPr indent="179705" algn="just" fontAlgn="ct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1.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необработваемите площи</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непригодни за извършване на земеделска дейност – </a:t>
            </a:r>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захрастени</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територии, дерета, оврази, полски пътища, с изключение на тези по чл. 53, ал. 3, </a:t>
            </a:r>
            <a:r>
              <a:rPr lang="bg-BG" sz="1600" dirty="0" err="1">
                <a:solidFill>
                  <a:srgbClr val="1EA092"/>
                </a:solidFill>
                <a:latin typeface="Tahoma" panose="020B0604030504040204" pitchFamily="34" charset="0"/>
                <a:ea typeface="Tahoma" panose="020B0604030504040204" pitchFamily="34" charset="0"/>
                <a:cs typeface="Tahoma" panose="020B0604030504040204" pitchFamily="34" charset="0"/>
              </a:rPr>
              <a:t>прокари</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и просеки;</a:t>
            </a:r>
          </a:p>
          <a:p>
            <a:pPr indent="179705" algn="just" fontAlgn="ct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2. териториите,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заети от гори</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a:t>
            </a:r>
          </a:p>
          <a:p>
            <a:pPr indent="179705" algn="just" fontAlgn="ct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3.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урбанизираните територии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градски структури, застроени площи извън населените места, гробищни паркове, други инженерно-технически съоръжения (соларни паркове, паркинги, производствени площадки и др.) и зони за спорт и отдих (писти, паркове, стадиони, хиподруми, голф игрища и др.);</a:t>
            </a:r>
          </a:p>
          <a:p>
            <a:pPr indent="179705" algn="just" fontAlgn="ct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4.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водните обекти и прилежащите им пл</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ощи – реки и речни корита, езера, язовири, блата, канали, рибарници и др.;</a:t>
            </a:r>
          </a:p>
          <a:p>
            <a:pPr indent="179705" algn="just" fontAlgn="ct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5.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нарушените терени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кариери, открити рудници и табани, сметища и хвостохранилища;</a:t>
            </a:r>
          </a:p>
          <a:p>
            <a:pPr indent="179705" algn="just" fontAlgn="ct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6.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транспортната инфраструктура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и прилежащите към нея територии – пътища с трайна настилка, железопътни линии, летища и др.;</a:t>
            </a:r>
          </a:p>
          <a:p>
            <a:pPr indent="179705" algn="just" fontAlgn="ct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7.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голи и ерозирали терени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 заети от пясъци, чакъл и голи скали;</a:t>
            </a:r>
          </a:p>
          <a:p>
            <a:pPr indent="179705" algn="just" fontAlgn="ct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8. площи с нормативни ограничения за извършване на земеделска дейност –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резервати, военни обекти и др.</a:t>
            </a:r>
          </a:p>
          <a:p>
            <a:pPr indent="179705" algn="just" fontAlgn="ctr"/>
            <a:endParaRPr lang="bg-BG" sz="1600" b="0" i="0" u="none" strike="noStrike"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3637020090"/>
      </p:ext>
    </p:extLst>
  </p:cSld>
  <p:clrMapOvr>
    <a:masterClrMapping/>
  </p:clrMapOvr>
  <p:transition spd="slow">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228600" y="1178467"/>
            <a:ext cx="8610600" cy="7294305"/>
          </a:xfrm>
          <a:prstGeom prst="rect">
            <a:avLst/>
          </a:prstGeom>
          <a:noFill/>
          <a:ln w="9525">
            <a:noFill/>
            <a:miter lim="800000"/>
            <a:headEnd/>
            <a:tailEnd/>
          </a:ln>
        </p:spPr>
        <p:txBody>
          <a:bodyPr wrap="square">
            <a:spAutoFit/>
          </a:bodyPr>
          <a:lstStyle/>
          <a:p>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Документи за реализация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1.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фактури</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при плащане по банков път 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фискални касови бележки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при плащане в брой, издадени от фискално устройство, когато кандидатите са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търговци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смисъла на чл. 1 от Търговския закон;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2.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счетоводни документи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с реквизитите по чл. 6, ал. 3 от Закона за счетоводството, когато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кандидатите са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лица по чл. 9, ал. 2 от Закона за данъците върху доходите на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физическите лица</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а в случаите по чл. 9, ал. 4 от Закона за данъците върху доходите на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физическите лица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и с реквизитите по чл. 6, ал. 1, т. 3 от Закона за счетоводството.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Кандидатите за подпомагане по интервенцията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 обекти за производство и/или пакетиране на храни от плодове и зеленчуци, регистрирани по чл. 26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от Закона за храните в Националния електронен регистър на обектите за производство и търговия на едро и дребно с храни от животински и неживотински произход в частта "Обекти за производство и/или пакетиране на храни от плодове и зеленчуци" - Група 2 на БАБХ, могат да представят и документи с реквизитите по чл. 6, ал. 3 от Закона за счетоводството за преработена от тях собствена продукция.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Документите за реализация следва да са издадени в</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периода от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1 февруари 2023 г. до 31 януари 2024 г.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Представят се електронно с квалифициран електронен подпис и/или лично или чрез представител, упълномощен с нотариално заверено пълномощно, в съответните областни дирекции на Държавен фонд "Земеделие", отдел "Прилагане на схеми и мерки за подпомагане“</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в</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периода от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1 до 31 януари 2024 г.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с декларация и опис на документите по образец. </a:t>
            </a:r>
          </a:p>
          <a:p>
            <a:pPr algn="just"/>
            <a:endParaRPr lang="en-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spcBef>
                <a:spcPts val="0"/>
              </a:spcBef>
            </a:pPr>
            <a:endParaRPr lang="ru-RU" b="1" i="1"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533400" y="532136"/>
            <a:ext cx="8305800" cy="646331"/>
          </a:xfrm>
          <a:prstGeom prst="rect">
            <a:avLst/>
          </a:prstGeom>
          <a:noFill/>
          <a:ln w="9525">
            <a:noFill/>
            <a:miter lim="800000"/>
            <a:headEnd/>
            <a:tailEnd/>
          </a:ln>
        </p:spPr>
        <p:txBody>
          <a:bodyPr wrap="square">
            <a:spAutoFit/>
          </a:bodyPr>
          <a:lstStyle/>
          <a:p>
            <a:pPr algn="ctr">
              <a:spcBef>
                <a:spcPts val="750"/>
              </a:spcBef>
            </a:pP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Обвързано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с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производството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подпомагане</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на за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зеленчуци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(моркови, зеле,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дини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и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пъпеши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1521139506"/>
      </p:ext>
    </p:extLst>
  </p:cSld>
  <p:clrMapOvr>
    <a:masterClrMapping/>
  </p:clrMapOvr>
  <p:transition spd="slow">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228600" y="1369318"/>
            <a:ext cx="8610600" cy="1200329"/>
          </a:xfrm>
          <a:prstGeom prst="rect">
            <a:avLst/>
          </a:prstGeom>
          <a:noFill/>
          <a:ln w="9525">
            <a:noFill/>
            <a:miter lim="800000"/>
            <a:headEnd/>
            <a:tailEnd/>
          </a:ln>
        </p:spPr>
        <p:txBody>
          <a:bodyPr wrap="square">
            <a:spAutoFit/>
          </a:bodyPr>
          <a:lstStyle/>
          <a:p>
            <a:pPr marL="285750" indent="-285750" algn="just">
              <a:spcBef>
                <a:spcPts val="750"/>
              </a:spcBef>
              <a:buFont typeface="Arial" panose="020B0604020202020204" pitchFamily="34" charset="0"/>
              <a:buChar char="•"/>
            </a:pP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зеленчуци (картофи за нишесте, лук и чесън)</a:t>
            </a:r>
          </a:p>
          <a:p>
            <a:pPr marL="285750" indent="-285750" algn="just">
              <a:spcBef>
                <a:spcPts val="0"/>
              </a:spcBef>
              <a:buFontTx/>
              <a:buChar char="-"/>
            </a:pPr>
            <a:r>
              <a:rPr lang="ru-RU" i="1" dirty="0">
                <a:solidFill>
                  <a:srgbClr val="1EA092"/>
                </a:solidFill>
                <a:latin typeface="Tahoma" panose="020B0604030504040204" pitchFamily="34" charset="0"/>
                <a:ea typeface="Tahoma" panose="020B0604030504040204" pitchFamily="34" charset="0"/>
                <a:cs typeface="Tahoma" panose="020B0604030504040204" pitchFamily="34" charset="0"/>
              </a:rPr>
              <a:t>До 30 ха. </a:t>
            </a:r>
            <a:r>
              <a:rPr lang="ru-RU" b="1" i="1" dirty="0">
                <a:solidFill>
                  <a:srgbClr val="1EA092"/>
                </a:solidFill>
                <a:latin typeface="Tahoma" panose="020B0604030504040204" pitchFamily="34" charset="0"/>
                <a:ea typeface="Tahoma" panose="020B0604030504040204" pitchFamily="34" charset="0"/>
                <a:cs typeface="Tahoma" panose="020B0604030504040204" pitchFamily="34" charset="0"/>
              </a:rPr>
              <a:t>- 716,92 евро/ха.</a:t>
            </a:r>
          </a:p>
          <a:p>
            <a:pPr marL="285750" indent="-285750" algn="just">
              <a:spcBef>
                <a:spcPts val="0"/>
              </a:spcBef>
              <a:buFontTx/>
              <a:buChar char="-"/>
            </a:pPr>
            <a:r>
              <a:rPr lang="ru-RU" i="1" dirty="0">
                <a:solidFill>
                  <a:srgbClr val="1EA092"/>
                </a:solidFill>
                <a:latin typeface="Tahoma" panose="020B0604030504040204" pitchFamily="34" charset="0"/>
                <a:ea typeface="Tahoma" panose="020B0604030504040204" pitchFamily="34" charset="0"/>
                <a:cs typeface="Tahoma" panose="020B0604030504040204" pitchFamily="34" charset="0"/>
              </a:rPr>
              <a:t>Над 30 ха.- </a:t>
            </a:r>
            <a:r>
              <a:rPr lang="ru-RU" b="1" i="1" dirty="0">
                <a:solidFill>
                  <a:srgbClr val="1EA092"/>
                </a:solidFill>
                <a:latin typeface="Tahoma" panose="020B0604030504040204" pitchFamily="34" charset="0"/>
                <a:ea typeface="Tahoma" panose="020B0604030504040204" pitchFamily="34" charset="0"/>
                <a:cs typeface="Tahoma" panose="020B0604030504040204" pitchFamily="34" charset="0"/>
              </a:rPr>
              <a:t>477,95 евро/ха.</a:t>
            </a:r>
            <a:endParaRPr lang="ru-RU" b="1" i="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533400" y="532136"/>
            <a:ext cx="8305800" cy="584775"/>
          </a:xfrm>
          <a:prstGeom prst="rect">
            <a:avLst/>
          </a:prstGeom>
          <a:noFill/>
          <a:ln w="9525">
            <a:noFill/>
            <a:miter lim="800000"/>
            <a:headEnd/>
            <a:tailEnd/>
          </a:ln>
        </p:spPr>
        <p:txBody>
          <a:bodyPr wrap="square">
            <a:spAutoFit/>
          </a:bodyPr>
          <a:lstStyle/>
          <a:p>
            <a:pPr algn="ctr">
              <a:spcBef>
                <a:spcPts val="750"/>
              </a:spcBef>
            </a:pPr>
            <a:r>
              <a:rPr lang="ru-RU" sz="1600"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зеленчуци  лук и </a:t>
            </a:r>
            <a:r>
              <a:rPr lang="ru-RU" sz="1600" b="1" dirty="0" err="1">
                <a:solidFill>
                  <a:srgbClr val="7030A0"/>
                </a:solidFill>
                <a:latin typeface="Tahoma" panose="020B0604030504040204" pitchFamily="34" charset="0"/>
                <a:ea typeface="Tahoma" panose="020B0604030504040204" pitchFamily="34" charset="0"/>
                <a:cs typeface="Tahoma" panose="020B0604030504040204" pitchFamily="34" charset="0"/>
              </a:rPr>
              <a:t>чесън</a:t>
            </a:r>
            <a:r>
              <a:rPr lang="ru-RU" sz="1600" b="1" dirty="0">
                <a:solidFill>
                  <a:srgbClr val="7030A0"/>
                </a:solidFill>
                <a:latin typeface="Tahoma" panose="020B0604030504040204" pitchFamily="34" charset="0"/>
                <a:ea typeface="Tahoma" panose="020B0604030504040204" pitchFamily="34" charset="0"/>
                <a:cs typeface="Tahoma" panose="020B0604030504040204" pitchFamily="34" charset="0"/>
              </a:rPr>
              <a:t> и картофи за нишесте</a:t>
            </a:r>
          </a:p>
        </p:txBody>
      </p:sp>
      <p:sp>
        <p:nvSpPr>
          <p:cNvPr id="3" name="Rectangle 2">
            <a:extLst>
              <a:ext uri="{FF2B5EF4-FFF2-40B4-BE49-F238E27FC236}">
                <a16:creationId xmlns:a16="http://schemas.microsoft.com/office/drawing/2014/main" id="{0BD6929C-A2C9-C59D-06F0-CBFA76FC62AB}"/>
              </a:ext>
            </a:extLst>
          </p:cNvPr>
          <p:cNvSpPr/>
          <p:nvPr/>
        </p:nvSpPr>
        <p:spPr>
          <a:xfrm>
            <a:off x="304800" y="2718693"/>
            <a:ext cx="8458200" cy="3693319"/>
          </a:xfrm>
          <a:prstGeom prst="rect">
            <a:avLst/>
          </a:prstGeom>
        </p:spPr>
        <p:txBody>
          <a:bodyPr wrap="square">
            <a:spAutoFit/>
          </a:bodyPr>
          <a:lstStyle/>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Право на подпомагане имат земеделски стопани на територията на цялата страна, които стопанисват и заявяват за подпомагане по интервенциите за обвързано подпомагане за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зеленчуци минимум 0,5 ха допустими за подпомагане площи със зеленчуци - полско производство (заедно или поотделно),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от следните видове култури: картофи за производство на нишесте, лук, чесън, домати, краставици, корнишони, патладжани, пипер, моркови, зеле, дини, пъпеши,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и/или с плодове и зеленчуци - оранжерийно производство (заедно или поотделно),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от следните видове култури: домати, пипер, краставици, ягоди и малини.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Право на подпомагане имат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производителите на картофи за производство на нишесте, които са регистрирани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реда на чл. 22 от Закона за защита на растенията (ЗЗР). </a:t>
            </a:r>
          </a:p>
          <a:p>
            <a:pPr marL="285750" indent="-285750" algn="just">
              <a:buFont typeface="Arial" panose="020B0604020202020204" pitchFamily="34" charset="0"/>
              <a:buChar char="•"/>
            </a:pPr>
            <a:endParaRPr lang="bg-BG"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65033333"/>
      </p:ext>
    </p:extLst>
  </p:cSld>
  <p:clrMapOvr>
    <a:masterClrMapping/>
  </p:clrMapOvr>
  <p:transition spd="slow">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авоъгълник 3"/>
          <p:cNvSpPr>
            <a:spLocks noChangeArrowheads="1"/>
          </p:cNvSpPr>
          <p:nvPr/>
        </p:nvSpPr>
        <p:spPr bwMode="auto">
          <a:xfrm>
            <a:off x="533400" y="532136"/>
            <a:ext cx="8305800" cy="584775"/>
          </a:xfrm>
          <a:prstGeom prst="rect">
            <a:avLst/>
          </a:prstGeom>
          <a:noFill/>
          <a:ln w="9525">
            <a:noFill/>
            <a:miter lim="800000"/>
            <a:headEnd/>
            <a:tailEnd/>
          </a:ln>
        </p:spPr>
        <p:txBody>
          <a:bodyPr wrap="square">
            <a:spAutoFit/>
          </a:bodyPr>
          <a:lstStyle/>
          <a:p>
            <a:pPr algn="ctr">
              <a:spcBef>
                <a:spcPts val="750"/>
              </a:spcBef>
            </a:pPr>
            <a:r>
              <a:rPr lang="ru-RU" sz="1600"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зеленчуци  лук и </a:t>
            </a:r>
            <a:r>
              <a:rPr lang="ru-RU" sz="1600" b="1" dirty="0" err="1">
                <a:solidFill>
                  <a:srgbClr val="7030A0"/>
                </a:solidFill>
                <a:latin typeface="Tahoma" panose="020B0604030504040204" pitchFamily="34" charset="0"/>
                <a:ea typeface="Tahoma" panose="020B0604030504040204" pitchFamily="34" charset="0"/>
                <a:cs typeface="Tahoma" panose="020B0604030504040204" pitchFamily="34" charset="0"/>
              </a:rPr>
              <a:t>чесън</a:t>
            </a:r>
            <a:r>
              <a:rPr lang="ru-RU" sz="1600" b="1" dirty="0">
                <a:solidFill>
                  <a:srgbClr val="7030A0"/>
                </a:solidFill>
                <a:latin typeface="Tahoma" panose="020B0604030504040204" pitchFamily="34" charset="0"/>
                <a:ea typeface="Tahoma" panose="020B0604030504040204" pitchFamily="34" charset="0"/>
                <a:cs typeface="Tahoma" panose="020B0604030504040204" pitchFamily="34" charset="0"/>
              </a:rPr>
              <a:t> и картофи за нишесте</a:t>
            </a:r>
          </a:p>
        </p:txBody>
      </p:sp>
      <p:sp>
        <p:nvSpPr>
          <p:cNvPr id="3" name="Rectangle 2">
            <a:extLst>
              <a:ext uri="{FF2B5EF4-FFF2-40B4-BE49-F238E27FC236}">
                <a16:creationId xmlns:a16="http://schemas.microsoft.com/office/drawing/2014/main" id="{0BD6929C-A2C9-C59D-06F0-CBFA76FC62AB}"/>
              </a:ext>
            </a:extLst>
          </p:cNvPr>
          <p:cNvSpPr/>
          <p:nvPr/>
        </p:nvSpPr>
        <p:spPr>
          <a:xfrm>
            <a:off x="228600" y="1738650"/>
            <a:ext cx="8458200" cy="4247317"/>
          </a:xfrm>
          <a:prstGeom prst="rect">
            <a:avLst/>
          </a:prstGeom>
        </p:spPr>
        <p:txBody>
          <a:bodyPr wrap="square">
            <a:spAutoFit/>
          </a:bodyPr>
          <a:lstStyle/>
          <a:p>
            <a:pPr algn="just"/>
            <a:r>
              <a:rPr lang="bg-BG" sz="1800" dirty="0">
                <a:solidFill>
                  <a:srgbClr val="1EA092"/>
                </a:solidFill>
                <a:latin typeface="Tahoma" panose="020B0604030504040204" pitchFamily="34" charset="0"/>
                <a:ea typeface="Tahoma" panose="020B0604030504040204" pitchFamily="34" charset="0"/>
                <a:cs typeface="Tahoma" panose="020B0604030504040204" pitchFamily="34" charset="0"/>
              </a:rPr>
              <a:t>Заявените площи:</a:t>
            </a:r>
          </a:p>
          <a:p>
            <a:pPr marL="285750" indent="-285750" algn="just">
              <a:buFont typeface="Arial" panose="020B0604020202020204" pitchFamily="34" charset="0"/>
              <a:buChar char="•"/>
            </a:pPr>
            <a:r>
              <a:rPr lang="bg-BG" sz="1800" dirty="0">
                <a:solidFill>
                  <a:srgbClr val="1EA092"/>
                </a:solidFill>
                <a:latin typeface="Tahoma" panose="020B0604030504040204" pitchFamily="34" charset="0"/>
                <a:ea typeface="Tahoma" panose="020B0604030504040204" pitchFamily="34" charset="0"/>
                <a:cs typeface="Tahoma" panose="020B0604030504040204" pitchFamily="34" charset="0"/>
              </a:rPr>
              <a:t>са заети с </a:t>
            </a:r>
            <a:r>
              <a:rPr lang="bg-BG" sz="1800" b="1" dirty="0">
                <a:solidFill>
                  <a:srgbClr val="7030A0"/>
                </a:solidFill>
                <a:latin typeface="Tahoma" panose="020B0604030504040204" pitchFamily="34" charset="0"/>
                <a:ea typeface="Tahoma" panose="020B0604030504040204" pitchFamily="34" charset="0"/>
                <a:cs typeface="Tahoma" panose="020B0604030504040204" pitchFamily="34" charset="0"/>
              </a:rPr>
              <a:t>лук, чесън и картофи за нишесте </a:t>
            </a:r>
            <a:r>
              <a:rPr lang="bg-BG" sz="1800" dirty="0">
                <a:solidFill>
                  <a:srgbClr val="1EA092"/>
                </a:solidFill>
                <a:latin typeface="Tahoma" panose="020B0604030504040204" pitchFamily="34" charset="0"/>
                <a:ea typeface="Tahoma" panose="020B0604030504040204" pitchFamily="34" charset="0"/>
                <a:cs typeface="Tahoma" panose="020B0604030504040204" pitchFamily="34" charset="0"/>
              </a:rPr>
              <a:t>и са с минимална площ на парцела 0,1 ха; </a:t>
            </a:r>
          </a:p>
          <a:p>
            <a:pPr marL="285750" indent="-285750" algn="just">
              <a:buFont typeface="Arial" panose="020B0604020202020204" pitchFamily="34" charset="0"/>
              <a:buChar char="•"/>
            </a:pPr>
            <a:r>
              <a:rPr lang="bg-BG" sz="1800" dirty="0">
                <a:solidFill>
                  <a:srgbClr val="1EA092"/>
                </a:solidFill>
                <a:latin typeface="Tahoma" panose="020B0604030504040204" pitchFamily="34" charset="0"/>
                <a:ea typeface="Tahoma" panose="020B0604030504040204" pitchFamily="34" charset="0"/>
                <a:cs typeface="Tahoma" panose="020B0604030504040204" pitchFamily="34" charset="0"/>
              </a:rPr>
              <a:t>отговарят на изискванията за допустимост по </a:t>
            </a:r>
            <a:r>
              <a:rPr lang="bg-BG" sz="1800" b="1" dirty="0">
                <a:solidFill>
                  <a:srgbClr val="7030A0"/>
                </a:solidFill>
                <a:latin typeface="Tahoma" panose="020B0604030504040204" pitchFamily="34" charset="0"/>
                <a:ea typeface="Tahoma" panose="020B0604030504040204" pitchFamily="34" charset="0"/>
                <a:cs typeface="Tahoma" panose="020B0604030504040204" pitchFamily="34" charset="0"/>
              </a:rPr>
              <a:t>ОПДУ;</a:t>
            </a:r>
            <a:r>
              <a:rPr lang="en-BG"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endParaRPr lang="bg-BG" sz="18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bg-BG" sz="1800" dirty="0">
                <a:solidFill>
                  <a:srgbClr val="1EA092"/>
                </a:solidFill>
                <a:latin typeface="Tahoma" panose="020B0604030504040204" pitchFamily="34" charset="0"/>
                <a:ea typeface="Tahoma" panose="020B0604030504040204" pitchFamily="34" charset="0"/>
                <a:cs typeface="Tahoma" panose="020B0604030504040204" pitchFamily="34" charset="0"/>
              </a:rPr>
              <a:t>през 2023 на допустимите площи заявените за подпомагане култури </a:t>
            </a:r>
            <a:r>
              <a:rPr lang="en-BG" sz="1800" dirty="0">
                <a:solidFill>
                  <a:srgbClr val="1EA092"/>
                </a:solidFill>
                <a:latin typeface="Tahoma" panose="020B0604030504040204" pitchFamily="34" charset="0"/>
                <a:ea typeface="Tahoma" panose="020B0604030504040204" pitchFamily="34" charset="0"/>
                <a:cs typeface="Tahoma" panose="020B0604030504040204" pitchFamily="34" charset="0"/>
              </a:rPr>
              <a:t>през 2023 г. на допустимите площи със заявените за подпомагане </a:t>
            </a:r>
            <a:r>
              <a:rPr lang="bg-BG" sz="1800" dirty="0">
                <a:solidFill>
                  <a:srgbClr val="1EA092"/>
                </a:solidFill>
                <a:latin typeface="Tahoma" panose="020B0604030504040204" pitchFamily="34" charset="0"/>
                <a:ea typeface="Tahoma" panose="020B0604030504040204" pitchFamily="34" charset="0"/>
                <a:cs typeface="Tahoma" panose="020B0604030504040204" pitchFamily="34" charset="0"/>
              </a:rPr>
              <a:t>моркови, зеле, дини и пъпеши </a:t>
            </a:r>
            <a:r>
              <a:rPr lang="en-BG" sz="1800" b="1" dirty="0">
                <a:solidFill>
                  <a:srgbClr val="7030A0"/>
                </a:solidFill>
                <a:latin typeface="Tahoma" panose="020B0604030504040204" pitchFamily="34" charset="0"/>
                <a:ea typeface="Tahoma" panose="020B0604030504040204" pitchFamily="34" charset="0"/>
                <a:cs typeface="Tahoma" panose="020B0604030504040204" pitchFamily="34" charset="0"/>
              </a:rPr>
              <a:t>са спазени съответните минимални агротехнически мероприятия, </a:t>
            </a:r>
            <a:r>
              <a:rPr lang="en-BG" sz="1800" dirty="0">
                <a:solidFill>
                  <a:srgbClr val="1EA092"/>
                </a:solidFill>
                <a:latin typeface="Tahoma" panose="020B0604030504040204" pitchFamily="34" charset="0"/>
                <a:ea typeface="Tahoma" panose="020B0604030504040204" pitchFamily="34" charset="0"/>
                <a:cs typeface="Tahoma" panose="020B0604030504040204" pitchFamily="34" charset="0"/>
              </a:rPr>
              <a:t>позволяващи получаване на добив от тях, които се установяват при проверка на място (инспекция на земеделското стопанство и/или методи за дистанционно наблюдение). </a:t>
            </a:r>
            <a:endParaRPr lang="bg-BG" sz="18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за площите, заявени с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картофи за производство на нишесте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са представени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договори за преработка с предприятия за производство на нишесте от картофи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не по-късно от последния ден за подаване на заявления за подпомагане. </a:t>
            </a:r>
          </a:p>
          <a:p>
            <a:pPr marL="285750" indent="-285750" algn="just">
              <a:buFont typeface="Arial" panose="020B0604020202020204" pitchFamily="34" charset="0"/>
              <a:buChar char="•"/>
            </a:pPr>
            <a:endParaRPr lang="bg-BG"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44569572"/>
      </p:ext>
    </p:extLst>
  </p:cSld>
  <p:clrMapOvr>
    <a:masterClrMapping/>
  </p:clrMapOvr>
  <p:transition spd="slow">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авоъгълник 3"/>
          <p:cNvSpPr>
            <a:spLocks noChangeArrowheads="1"/>
          </p:cNvSpPr>
          <p:nvPr/>
        </p:nvSpPr>
        <p:spPr bwMode="auto">
          <a:xfrm>
            <a:off x="419100" y="375140"/>
            <a:ext cx="8305800" cy="646331"/>
          </a:xfrm>
          <a:prstGeom prst="rect">
            <a:avLst/>
          </a:prstGeom>
          <a:noFill/>
          <a:ln w="9525">
            <a:noFill/>
            <a:miter lim="800000"/>
            <a:headEnd/>
            <a:tailEnd/>
          </a:ln>
        </p:spPr>
        <p:txBody>
          <a:bodyPr wrap="square">
            <a:spAutoFit/>
          </a:bodyPr>
          <a:lstStyle/>
          <a:p>
            <a:pPr algn="ctr">
              <a:spcBef>
                <a:spcPts val="750"/>
              </a:spcBef>
            </a:pP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Обвързано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с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производството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подпомагане</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на доходите за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зеленчуци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лук и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чесън</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и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картофи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за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нишесте</a:t>
            </a:r>
            <a:endPar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3A14CE8B-818F-0C8E-71A8-687C42DE67D3}"/>
              </a:ext>
            </a:extLst>
          </p:cNvPr>
          <p:cNvSpPr txBox="1"/>
          <p:nvPr/>
        </p:nvSpPr>
        <p:spPr>
          <a:xfrm>
            <a:off x="4262718" y="5405718"/>
            <a:ext cx="184731" cy="369332"/>
          </a:xfrm>
          <a:prstGeom prst="rect">
            <a:avLst/>
          </a:prstGeom>
          <a:noFill/>
        </p:spPr>
        <p:txBody>
          <a:bodyPr wrap="none" rtlCol="0">
            <a:spAutoFit/>
          </a:bodyPr>
          <a:lstStyle/>
          <a:p>
            <a:endParaRPr lang="en-BG" dirty="0"/>
          </a:p>
        </p:txBody>
      </p:sp>
      <p:sp>
        <p:nvSpPr>
          <p:cNvPr id="4" name="TextBox 3">
            <a:extLst>
              <a:ext uri="{FF2B5EF4-FFF2-40B4-BE49-F238E27FC236}">
                <a16:creationId xmlns:a16="http://schemas.microsoft.com/office/drawing/2014/main" id="{B5EBEA4B-3DD7-6F23-B94F-733C6482BD61}"/>
              </a:ext>
            </a:extLst>
          </p:cNvPr>
          <p:cNvSpPr txBox="1"/>
          <p:nvPr/>
        </p:nvSpPr>
        <p:spPr>
          <a:xfrm>
            <a:off x="1694329" y="5405718"/>
            <a:ext cx="184731" cy="369332"/>
          </a:xfrm>
          <a:prstGeom prst="rect">
            <a:avLst/>
          </a:prstGeom>
          <a:noFill/>
        </p:spPr>
        <p:txBody>
          <a:bodyPr wrap="none" rtlCol="0">
            <a:spAutoFit/>
          </a:bodyPr>
          <a:lstStyle/>
          <a:p>
            <a:endParaRPr lang="en-BG" dirty="0"/>
          </a:p>
        </p:txBody>
      </p:sp>
      <p:graphicFrame>
        <p:nvGraphicFramePr>
          <p:cNvPr id="5" name="Table 4">
            <a:extLst>
              <a:ext uri="{FF2B5EF4-FFF2-40B4-BE49-F238E27FC236}">
                <a16:creationId xmlns:a16="http://schemas.microsoft.com/office/drawing/2014/main" id="{901D1664-A5F3-F1A5-E9E1-0D983D663F77}"/>
              </a:ext>
            </a:extLst>
          </p:cNvPr>
          <p:cNvGraphicFramePr>
            <a:graphicFrameLocks noGrp="1"/>
          </p:cNvGraphicFramePr>
          <p:nvPr>
            <p:extLst>
              <p:ext uri="{D42A27DB-BD31-4B8C-83A1-F6EECF244321}">
                <p14:modId xmlns:p14="http://schemas.microsoft.com/office/powerpoint/2010/main" val="346991522"/>
              </p:ext>
            </p:extLst>
          </p:nvPr>
        </p:nvGraphicFramePr>
        <p:xfrm>
          <a:off x="304800" y="3886200"/>
          <a:ext cx="8686800" cy="1868170"/>
        </p:xfrm>
        <a:graphic>
          <a:graphicData uri="http://schemas.openxmlformats.org/drawingml/2006/table">
            <a:tbl>
              <a:tblPr>
                <a:tableStyleId>{5C22544A-7EE6-4342-B048-85BDC9FD1C3A}</a:tableStyleId>
              </a:tblPr>
              <a:tblGrid>
                <a:gridCol w="2437272">
                  <a:extLst>
                    <a:ext uri="{9D8B030D-6E8A-4147-A177-3AD203B41FA5}">
                      <a16:colId xmlns:a16="http://schemas.microsoft.com/office/drawing/2014/main" val="2906654453"/>
                    </a:ext>
                  </a:extLst>
                </a:gridCol>
                <a:gridCol w="2971340">
                  <a:extLst>
                    <a:ext uri="{9D8B030D-6E8A-4147-A177-3AD203B41FA5}">
                      <a16:colId xmlns:a16="http://schemas.microsoft.com/office/drawing/2014/main" val="1708747319"/>
                    </a:ext>
                  </a:extLst>
                </a:gridCol>
                <a:gridCol w="3278188">
                  <a:extLst>
                    <a:ext uri="{9D8B030D-6E8A-4147-A177-3AD203B41FA5}">
                      <a16:colId xmlns:a16="http://schemas.microsoft.com/office/drawing/2014/main" val="2817801038"/>
                    </a:ext>
                  </a:extLst>
                </a:gridCol>
              </a:tblGrid>
              <a:tr h="443230">
                <a:tc gridSpan="3">
                  <a:txBody>
                    <a:bodyPr/>
                    <a:lstStyle/>
                    <a:p>
                      <a:pPr algn="ctr"/>
                      <a:r>
                        <a:rPr lang="bg-BG" sz="1400" b="1"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Минимални разходни норми на семена и посадъчен материал на единица площ на ха</a:t>
                      </a:r>
                      <a:endParaRPr lang="en-BG" sz="140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1EA092"/>
                    </a:solidFill>
                  </a:tcPr>
                </a:tc>
                <a:tc hMerge="1">
                  <a:txBody>
                    <a:bodyPr/>
                    <a:lstStyle/>
                    <a:p>
                      <a:endParaRPr lang="en-BG"/>
                    </a:p>
                  </a:txBody>
                  <a:tcPr/>
                </a:tc>
                <a:tc hMerge="1">
                  <a:txBody>
                    <a:bodyPr/>
                    <a:lstStyle/>
                    <a:p>
                      <a:endParaRPr lang="en-BG"/>
                    </a:p>
                  </a:txBody>
                  <a:tcPr/>
                </a:tc>
                <a:extLst>
                  <a:ext uri="{0D108BD9-81ED-4DB2-BD59-A6C34878D82A}">
                    <a16:rowId xmlns:a16="http://schemas.microsoft.com/office/drawing/2014/main" val="1126159070"/>
                  </a:ext>
                </a:extLst>
              </a:tr>
              <a:tr h="223520">
                <a:tc>
                  <a:txBody>
                    <a:bodyPr/>
                    <a:lstStyle/>
                    <a:p>
                      <a:pPr marL="0" indent="0" algn="ctr">
                        <a:lnSpc>
                          <a:spcPct val="100000"/>
                        </a:lnSpc>
                        <a:buFont typeface="Arial" panose="020B0604020202020204" pitchFamily="34" charset="0"/>
                        <a:buNone/>
                      </a:pPr>
                      <a:r>
                        <a:rPr lang="bg-BG" sz="1400" b="1" dirty="0">
                          <a:solidFill>
                            <a:schemeClr val="tx1"/>
                          </a:solidFill>
                          <a:effectLst/>
                          <a:latin typeface="Tahoma" panose="020B0604030504040204" pitchFamily="34" charset="0"/>
                          <a:ea typeface="Tahoma" panose="020B0604030504040204" pitchFamily="34" charset="0"/>
                          <a:cs typeface="Tahoma" panose="020B0604030504040204" pitchFamily="34" charset="0"/>
                        </a:rPr>
                        <a:t>Култура</a:t>
                      </a:r>
                      <a:endParaRPr lang="en-BG" sz="1400" b="1"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ctr" defTabSz="914400" rtl="0" eaLnBrk="1" fontAlgn="ctr" latinLnBrk="0" hangingPunct="1">
                        <a:lnSpc>
                          <a:spcPct val="100000"/>
                        </a:lnSpc>
                        <a:buFont typeface="Arial" panose="020B0604020202020204" pitchFamily="34" charset="0"/>
                        <a:buNone/>
                      </a:pPr>
                      <a:r>
                        <a:rPr lang="bg-BG" sz="1400" b="1" kern="1200" dirty="0">
                          <a:solidFill>
                            <a:srgbClr val="7030A0"/>
                          </a:solidFill>
                          <a:latin typeface="Tahoma" panose="020B0604030504040204" pitchFamily="34" charset="0"/>
                          <a:ea typeface="Tahoma" panose="020B0604030504040204" pitchFamily="34" charset="0"/>
                          <a:cs typeface="Tahoma" panose="020B0604030504040204" pitchFamily="34" charset="0"/>
                        </a:rPr>
                        <a:t>Сеитбена норма при сеитба на семена</a:t>
                      </a:r>
                      <a:endParaRPr lang="en-BG" sz="1400" b="1"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ctr" defTabSz="914400" rtl="0" eaLnBrk="1" fontAlgn="ctr" latinLnBrk="0" hangingPunct="1">
                        <a:lnSpc>
                          <a:spcPct val="100000"/>
                        </a:lnSpc>
                        <a:buFont typeface="Arial" panose="020B0604020202020204" pitchFamily="34" charset="0"/>
                        <a:buNone/>
                      </a:pPr>
                      <a:r>
                        <a:rPr lang="bg-BG" sz="1400" b="1" kern="1200" dirty="0">
                          <a:solidFill>
                            <a:srgbClr val="7030A0"/>
                          </a:solidFill>
                          <a:latin typeface="Tahoma" panose="020B0604030504040204" pitchFamily="34" charset="0"/>
                          <a:ea typeface="Tahoma" panose="020B0604030504040204" pitchFamily="34" charset="0"/>
                          <a:cs typeface="Tahoma" panose="020B0604030504040204" pitchFamily="34" charset="0"/>
                        </a:rPr>
                        <a:t>Минимален брой растения при използване на посадъчен материал</a:t>
                      </a:r>
                      <a:endParaRPr lang="en-BG" sz="1400" b="1"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2871185817"/>
                  </a:ext>
                </a:extLst>
              </a:tr>
              <a:tr h="223520">
                <a:tc>
                  <a:txBody>
                    <a:bodyPr/>
                    <a:lstStyle/>
                    <a:p>
                      <a:pPr marL="0" indent="0" algn="just">
                        <a:lnSpc>
                          <a:spcPct val="100000"/>
                        </a:lnSpc>
                        <a:buFont typeface="Arial" panose="020B0604020202020204" pitchFamily="34" charset="0"/>
                        <a:buNone/>
                      </a:pPr>
                      <a:r>
                        <a:rPr lang="bg-BG"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Лук от семена</a:t>
                      </a:r>
                      <a:endParaRPr lang="en-BG"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2,5</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3892172043"/>
                  </a:ext>
                </a:extLst>
              </a:tr>
              <a:tr h="223520">
                <a:tc>
                  <a:txBody>
                    <a:bodyPr/>
                    <a:lstStyle/>
                    <a:p>
                      <a:pPr marL="0" indent="0" algn="just">
                        <a:lnSpc>
                          <a:spcPct val="100000"/>
                        </a:lnSpc>
                        <a:buFont typeface="Arial" panose="020B0604020202020204" pitchFamily="34" charset="0"/>
                        <a:buNone/>
                      </a:pPr>
                      <a:r>
                        <a:rPr lang="bg-BG"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Лук от арпаджик</a:t>
                      </a:r>
                      <a:endParaRPr lang="en-BG"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400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2342570459"/>
                  </a:ext>
                </a:extLst>
              </a:tr>
              <a:tr h="223520">
                <a:tc>
                  <a:txBody>
                    <a:bodyPr/>
                    <a:lstStyle/>
                    <a:p>
                      <a:pPr marL="0" indent="0" algn="just">
                        <a:lnSpc>
                          <a:spcPct val="100000"/>
                        </a:lnSpc>
                        <a:buFont typeface="Arial" panose="020B0604020202020204" pitchFamily="34" charset="0"/>
                        <a:buNone/>
                      </a:pPr>
                      <a:r>
                        <a:rPr lang="bg-BG"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Чесън</a:t>
                      </a:r>
                      <a:endParaRPr lang="en-BG" sz="1400" b="1"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650</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l" defTabSz="914400" rtl="0" eaLnBrk="1" fontAlgn="ctr" latinLnBrk="0" hangingPunct="1">
                        <a:lnSpc>
                          <a:spcPct val="100000"/>
                        </a:lnSpc>
                      </a:pPr>
                      <a:r>
                        <a:rPr lang="bg-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a:t>
                      </a:r>
                      <a:endParaRPr lang="en-BG" sz="14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4161305658"/>
                  </a:ext>
                </a:extLst>
              </a:tr>
            </a:tbl>
          </a:graphicData>
        </a:graphic>
      </p:graphicFrame>
      <p:sp>
        <p:nvSpPr>
          <p:cNvPr id="8" name="TextBox 7">
            <a:extLst>
              <a:ext uri="{FF2B5EF4-FFF2-40B4-BE49-F238E27FC236}">
                <a16:creationId xmlns:a16="http://schemas.microsoft.com/office/drawing/2014/main" id="{4533576D-3F61-0DDB-FD5C-4D9956A96C88}"/>
              </a:ext>
            </a:extLst>
          </p:cNvPr>
          <p:cNvSpPr txBox="1"/>
          <p:nvPr/>
        </p:nvSpPr>
        <p:spPr>
          <a:xfrm>
            <a:off x="247650" y="1304517"/>
            <a:ext cx="8801100" cy="2031325"/>
          </a:xfrm>
          <a:prstGeom prst="rect">
            <a:avLst/>
          </a:prstGeom>
          <a:noFill/>
        </p:spPr>
        <p:txBody>
          <a:bodyPr wrap="square">
            <a:spAutoFit/>
          </a:bodyPr>
          <a:lstStyle/>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за заявените площи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с лук и чесън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са представени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документи за закупени сертифицирани и/или стандартни семена и/или посадъчен материал</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b="1" dirty="0">
                <a:solidFill>
                  <a:srgbClr val="1EA092"/>
                </a:solidFill>
                <a:latin typeface="Tahoma" panose="020B0604030504040204" pitchFamily="34" charset="0"/>
                <a:ea typeface="Tahoma" panose="020B0604030504040204" pitchFamily="34" charset="0"/>
                <a:cs typeface="Tahoma" panose="020B0604030504040204" pitchFamily="34" charset="0"/>
              </a:rPr>
              <a:t>освен</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когато земеделският стопанин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произвежда стандартен посевен и/или посадъчен материал за хектар собствени нужди,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чието качество е удостоверил с издаден от него фирмен документ по чл. 36, ал. 2 или по чл. 40, ал. 2 от Закона за посевния и посадъчния материал, съобразно минималните разходни норми за единица площ: </a:t>
            </a:r>
          </a:p>
        </p:txBody>
      </p:sp>
    </p:spTree>
    <p:extLst>
      <p:ext uri="{BB962C8B-B14F-4D97-AF65-F5344CB8AC3E}">
        <p14:creationId xmlns:p14="http://schemas.microsoft.com/office/powerpoint/2010/main" val="3735461988"/>
      </p:ext>
    </p:extLst>
  </p:cSld>
  <p:clrMapOvr>
    <a:masterClrMapping/>
  </p:clrMapOvr>
  <p:transition spd="slow">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авоъгълник 3"/>
          <p:cNvSpPr>
            <a:spLocks noChangeArrowheads="1"/>
          </p:cNvSpPr>
          <p:nvPr/>
        </p:nvSpPr>
        <p:spPr bwMode="auto">
          <a:xfrm>
            <a:off x="533400" y="532136"/>
            <a:ext cx="8305800" cy="584775"/>
          </a:xfrm>
          <a:prstGeom prst="rect">
            <a:avLst/>
          </a:prstGeom>
          <a:noFill/>
          <a:ln w="9525">
            <a:noFill/>
            <a:miter lim="800000"/>
            <a:headEnd/>
            <a:tailEnd/>
          </a:ln>
        </p:spPr>
        <p:txBody>
          <a:bodyPr wrap="square">
            <a:spAutoFit/>
          </a:bodyPr>
          <a:lstStyle/>
          <a:p>
            <a:pPr algn="ctr">
              <a:spcBef>
                <a:spcPts val="750"/>
              </a:spcBef>
            </a:pPr>
            <a:r>
              <a:rPr lang="ru-RU" sz="1600"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зеленчуци  лук и чесън) и картофи за нишесте</a:t>
            </a:r>
          </a:p>
        </p:txBody>
      </p:sp>
      <p:sp>
        <p:nvSpPr>
          <p:cNvPr id="4" name="Rectangle 3">
            <a:extLst>
              <a:ext uri="{FF2B5EF4-FFF2-40B4-BE49-F238E27FC236}">
                <a16:creationId xmlns:a16="http://schemas.microsoft.com/office/drawing/2014/main" id="{04C3ECD7-4CF6-9C8B-7827-0E4EDD9A4382}"/>
              </a:ext>
            </a:extLst>
          </p:cNvPr>
          <p:cNvSpPr/>
          <p:nvPr/>
        </p:nvSpPr>
        <p:spPr>
          <a:xfrm>
            <a:off x="419100" y="1555327"/>
            <a:ext cx="8305800" cy="5262979"/>
          </a:xfrm>
          <a:prstGeom prst="rect">
            <a:avLst/>
          </a:prstGeom>
        </p:spPr>
        <p:txBody>
          <a:bodyPr wrap="square">
            <a:spAutoFit/>
          </a:bodyPr>
          <a:lstStyle/>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На подпомагане подлежат допустимите площи, за които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има реализиран на пазара добив</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a:t>
            </a:r>
            <a:endParaRPr lang="en-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endParaRPr lang="bg-BG" sz="20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endParaRPr lang="bg-BG" sz="20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endParaRPr lang="bg-BG" sz="20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endParaRPr lang="bg-BG" sz="20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endParaRPr lang="bg-BG" sz="20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endParaRPr lang="bg-BG" sz="20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Кандидатите с площи със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сертифицирано биологично производство и площите в преход към биологично земеделие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удостоверяват минимални добиви от заявените площи за съответната култура в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размер на 50% от минималния добив, определен за културата.</a:t>
            </a:r>
          </a:p>
          <a:p>
            <a:pPr algn="just"/>
            <a:r>
              <a:rPr lang="bg-BG" dirty="0">
                <a:solidFill>
                  <a:srgbClr val="7030A0"/>
                </a:solidFill>
                <a:latin typeface="Tahoma" panose="020B0604030504040204" pitchFamily="34" charset="0"/>
                <a:ea typeface="Tahoma" panose="020B0604030504040204" pitchFamily="34" charset="0"/>
                <a:cs typeface="Tahoma" panose="020B0604030504040204" pitchFamily="34" charset="0"/>
              </a:rPr>
              <a:t> </a:t>
            </a:r>
          </a:p>
          <a:p>
            <a:pPr marL="285750" indent="-285750" algn="just">
              <a:buFont typeface="Arial" panose="020B0604020202020204" pitchFamily="34" charset="0"/>
              <a:buChar char="•"/>
            </a:pP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Земеделските стопани с площи с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картофи за нишесте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трябва да представят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договор за преработка с предприятия за производство на нишесте от картофи</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не по-късно от 30 юни 2023.</a:t>
            </a:r>
            <a:endParaRPr lang="en-BG"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 name="Table 1">
            <a:extLst>
              <a:ext uri="{FF2B5EF4-FFF2-40B4-BE49-F238E27FC236}">
                <a16:creationId xmlns:a16="http://schemas.microsoft.com/office/drawing/2014/main" id="{7B4B15FB-E654-ADD6-BB53-6416E7CECA53}"/>
              </a:ext>
            </a:extLst>
          </p:cNvPr>
          <p:cNvGraphicFramePr>
            <a:graphicFrameLocks noGrp="1"/>
          </p:cNvGraphicFramePr>
          <p:nvPr>
            <p:extLst>
              <p:ext uri="{D42A27DB-BD31-4B8C-83A1-F6EECF244321}">
                <p14:modId xmlns:p14="http://schemas.microsoft.com/office/powerpoint/2010/main" val="671069734"/>
              </p:ext>
            </p:extLst>
          </p:nvPr>
        </p:nvGraphicFramePr>
        <p:xfrm>
          <a:off x="428065" y="2362200"/>
          <a:ext cx="8572500" cy="1490433"/>
        </p:xfrm>
        <a:graphic>
          <a:graphicData uri="http://schemas.openxmlformats.org/drawingml/2006/table">
            <a:tbl>
              <a:tblPr>
                <a:tableStyleId>{5C22544A-7EE6-4342-B048-85BDC9FD1C3A}</a:tableStyleId>
              </a:tblPr>
              <a:tblGrid>
                <a:gridCol w="4048881">
                  <a:extLst>
                    <a:ext uri="{9D8B030D-6E8A-4147-A177-3AD203B41FA5}">
                      <a16:colId xmlns:a16="http://schemas.microsoft.com/office/drawing/2014/main" val="1209401775"/>
                    </a:ext>
                  </a:extLst>
                </a:gridCol>
                <a:gridCol w="4523619">
                  <a:extLst>
                    <a:ext uri="{9D8B030D-6E8A-4147-A177-3AD203B41FA5}">
                      <a16:colId xmlns:a16="http://schemas.microsoft.com/office/drawing/2014/main" val="1622483632"/>
                    </a:ext>
                  </a:extLst>
                </a:gridCol>
              </a:tblGrid>
              <a:tr h="528033">
                <a:tc gridSpan="2">
                  <a:txBody>
                    <a:bodyPr/>
                    <a:lstStyle/>
                    <a:p>
                      <a:pPr algn="ctr"/>
                      <a:r>
                        <a:rPr lang="bg-BG" sz="1600" b="1"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Зеленчукови култури – полско производство – Добив, кг/ха</a:t>
                      </a:r>
                      <a:endParaRPr lang="en-BG" sz="160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1EA092"/>
                    </a:solidFill>
                  </a:tcPr>
                </a:tc>
                <a:tc hMerge="1">
                  <a:txBody>
                    <a:bodyPr/>
                    <a:lstStyle/>
                    <a:p>
                      <a:pPr algn="ctr">
                        <a:lnSpc>
                          <a:spcPct val="150000"/>
                        </a:lnSpc>
                      </a:pPr>
                      <a:r>
                        <a:rPr lang="bg-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Група</a:t>
                      </a:r>
                      <a:endParaRPr lang="en-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p>
                      <a:pPr algn="ctr">
                        <a:lnSpc>
                          <a:spcPct val="150000"/>
                        </a:lnSpc>
                      </a:pPr>
                      <a:r>
                        <a:rPr lang="bg-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Нежитни култури</a:t>
                      </a:r>
                      <a:endParaRPr lang="en-BG" sz="1200" b="1"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1EA092"/>
                    </a:solidFill>
                  </a:tcPr>
                </a:tc>
                <a:extLst>
                  <a:ext uri="{0D108BD9-81ED-4DB2-BD59-A6C34878D82A}">
                    <a16:rowId xmlns:a16="http://schemas.microsoft.com/office/drawing/2014/main" val="2162825068"/>
                  </a:ext>
                </a:extLst>
              </a:tr>
              <a:tr h="266529">
                <a:tc>
                  <a:txBody>
                    <a:bodyPr/>
                    <a:lstStyle/>
                    <a:p>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Лук</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fontAlgn="ctr" latinLnBrk="0" hangingPunct="1">
                        <a:lnSpc>
                          <a:spcPct val="150000"/>
                        </a:lnSpc>
                      </a:pPr>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12 450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986756112"/>
                  </a:ext>
                </a:extLst>
              </a:tr>
              <a:tr h="266529">
                <a:tc>
                  <a:txBody>
                    <a:bodyPr/>
                    <a:lstStyle/>
                    <a:p>
                      <a:pPr marL="0" algn="l" defTabSz="914400" rtl="0" eaLnBrk="1" latinLnBrk="0" hangingPunct="1"/>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Чесън</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3 510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1879316480"/>
                  </a:ext>
                </a:extLst>
              </a:tr>
              <a:tr h="68278">
                <a:tc>
                  <a:txBody>
                    <a:bodyPr/>
                    <a:lstStyle/>
                    <a:p>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Картофи за нишесте</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15 000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342490177"/>
                  </a:ext>
                </a:extLst>
              </a:tr>
            </a:tbl>
          </a:graphicData>
        </a:graphic>
      </p:graphicFrame>
    </p:spTree>
    <p:extLst>
      <p:ext uri="{BB962C8B-B14F-4D97-AF65-F5344CB8AC3E}">
        <p14:creationId xmlns:p14="http://schemas.microsoft.com/office/powerpoint/2010/main" val="3830245339"/>
      </p:ext>
    </p:extLst>
  </p:cSld>
  <p:clrMapOvr>
    <a:masterClrMapping/>
  </p:clrMapOvr>
  <p:transition spd="slow">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186017" y="1000080"/>
            <a:ext cx="8771966" cy="6740307"/>
          </a:xfrm>
          <a:prstGeom prst="rect">
            <a:avLst/>
          </a:prstGeom>
          <a:noFill/>
          <a:ln w="9525">
            <a:noFill/>
            <a:miter lim="800000"/>
            <a:headEnd/>
            <a:tailEnd/>
          </a:ln>
        </p:spPr>
        <p:txBody>
          <a:bodyPr wrap="square">
            <a:spAutoFit/>
          </a:bodyPr>
          <a:lstStyle/>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Докумен</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ти за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закупени сертифицирани и/или стандартни семена и/или посадъчен материал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за сертифицирани семена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сертификат</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по чл. 32, ал. 1 от Закона за посевния и посадъчния материал,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официален етикет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36, ал. 1, етикет на производителя и/или търговеца по чл. 38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или етикет на производителя на малки опаковки</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по чл. 53, ал. 5 от Наредба No 96 от 2006 г. за търговия на посевен материал от зеленчукови култури на пазара на Европейския съюз;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за стандартни семена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фирмен документ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46, етикет на производителя по чл. 49, ал. 3 или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етикет на малки опаковки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54, ал. 2 от Наредба No 96 от 2006 г. за търговия на посевен материал от зеленчукови култури на пазара на Европейския съюз;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за зеленчуковия посадъчен материал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фирмен документ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12, ал. 1 или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етикет на производителя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11, ал. 4 от Наредба No 19 от 2004 г. за производство и търговия на посадъчен материал от зеленчукови култури.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Когато информацията от етикета е отпечатана на опаковката на закупените семена, вместо етикети се представят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опаковките.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Когато земеделският стопанин произвежда стандартен посевен и/или посадъчен материал за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собствени нужди</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следва да удостовери качество на този материал с издаден от него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фирмен документ</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по чл. 36, ал. 2 или по чл. 40, ал. 2 от Закона за посевния и посадъчния материал.</a:t>
            </a:r>
          </a:p>
          <a:p>
            <a:pPr algn="just"/>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Срок за представяне на документите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не по-късно от последния ден за подаване на заявление за подпомагане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(30 юни 2023 г.). </a:t>
            </a:r>
          </a:p>
        </p:txBody>
      </p:sp>
      <p:sp>
        <p:nvSpPr>
          <p:cNvPr id="26626" name="Правоъгълник 3"/>
          <p:cNvSpPr>
            <a:spLocks noChangeArrowheads="1"/>
          </p:cNvSpPr>
          <p:nvPr/>
        </p:nvSpPr>
        <p:spPr bwMode="auto">
          <a:xfrm>
            <a:off x="419100" y="317890"/>
            <a:ext cx="8305800" cy="646331"/>
          </a:xfrm>
          <a:prstGeom prst="rect">
            <a:avLst/>
          </a:prstGeom>
          <a:noFill/>
          <a:ln w="9525">
            <a:noFill/>
            <a:miter lim="800000"/>
            <a:headEnd/>
            <a:tailEnd/>
          </a:ln>
        </p:spPr>
        <p:txBody>
          <a:bodyPr wrap="square">
            <a:spAutoFit/>
          </a:bodyPr>
          <a:lstStyle/>
          <a:p>
            <a:pPr algn="ctr">
              <a:spcBef>
                <a:spcPts val="750"/>
              </a:spcBef>
            </a:pP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Обвързано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с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производството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подпомагане</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на доходите за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зеленчуци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лук и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чесън</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и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картофи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за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нишесте</a:t>
            </a:r>
            <a:endPar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59907102"/>
      </p:ext>
    </p:extLst>
  </p:cSld>
  <p:clrMapOvr>
    <a:masterClrMapping/>
  </p:clrMapOvr>
  <p:transition spd="slow">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228600" y="1178467"/>
            <a:ext cx="8610600" cy="7294305"/>
          </a:xfrm>
          <a:prstGeom prst="rect">
            <a:avLst/>
          </a:prstGeom>
          <a:noFill/>
          <a:ln w="9525">
            <a:noFill/>
            <a:miter lim="800000"/>
            <a:headEnd/>
            <a:tailEnd/>
          </a:ln>
        </p:spPr>
        <p:txBody>
          <a:bodyPr wrap="square">
            <a:spAutoFit/>
          </a:bodyPr>
          <a:lstStyle/>
          <a:p>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Документи за реализация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1.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фактури</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при плащане по банков път 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фискални касови бележки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при плащане в брой, издадени от фискално устройство, когато кандидатите са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търговци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смисъла на чл. 1 от Търговския закон;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2.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счетоводни документи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с реквизитите по чл. 6, ал. 3 от Закона за счетоводството, когато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кандидатите са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лица по чл. 9, ал. 2 от Закона за данъците върху доходите на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физическите лица</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а в случаите по чл. 9, ал. 4 от Закона за данъците върху доходите на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физическите лица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и с реквизитите по чл. 6, ал. 1, т. 3 от Закона за счетоводството.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Кандидатите за подпомагане по интервенцията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 обекти за производство и/или пакетиране на храни от плодове и зеленчуци, регистрирани по чл. 26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от Закона за храните в Националния електронен регистър на обектите за производство и търговия на едро и дребно с храни от животински и неживотински произход в частта "Обекти за производство и/или пакетиране на храни от плодове и зеленчуци" - Група 2 на БАБХ, могат да представят и документи с реквизитите по чл. 6, ал. 3 от Закона за счетоводството за преработена от тях собствена продукция.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Документите за реализация следва да са издадени в</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периода от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1 февруари 2023 г. до 31 януари 2024 г.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Представят се електронно с квалифициран електронен подпис и/или лично или чрез представител, упълномощен с нотариално заверено пълномощно, в съответните областни дирекции на Държавен фонд "Земеделие", отдел "Прилагане на схеми и мерки за подпомагане“</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в</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периода от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1 до 31 януари 2024 г.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с декларация и опис на документите по образец. </a:t>
            </a:r>
          </a:p>
          <a:p>
            <a:pPr algn="just"/>
            <a:endParaRPr lang="en-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spcBef>
                <a:spcPts val="0"/>
              </a:spcBef>
            </a:pPr>
            <a:endParaRPr lang="ru-RU" b="1" i="1"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533400" y="532136"/>
            <a:ext cx="8305800" cy="646331"/>
          </a:xfrm>
          <a:prstGeom prst="rect">
            <a:avLst/>
          </a:prstGeom>
          <a:noFill/>
          <a:ln w="9525">
            <a:noFill/>
            <a:miter lim="800000"/>
            <a:headEnd/>
            <a:tailEnd/>
          </a:ln>
        </p:spPr>
        <p:txBody>
          <a:bodyPr wrap="square">
            <a:spAutoFit/>
          </a:bodyPr>
          <a:lstStyle/>
          <a:p>
            <a:pPr algn="ctr">
              <a:spcBef>
                <a:spcPts val="750"/>
              </a:spcBef>
            </a:pP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Обвързано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с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производството</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подпомагане</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на доходите за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зеленчуци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лук и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чесън</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и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картофи</a:t>
            </a:r>
            <a:r>
              <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rPr>
              <a:t> за </a:t>
            </a:r>
            <a:r>
              <a:rPr lang="ru-RU" sz="1800" b="1" dirty="0" err="1">
                <a:solidFill>
                  <a:srgbClr val="7030A0"/>
                </a:solidFill>
                <a:latin typeface="Tahoma" panose="020B0604030504040204" pitchFamily="34" charset="0"/>
                <a:ea typeface="Tahoma" panose="020B0604030504040204" pitchFamily="34" charset="0"/>
                <a:cs typeface="Tahoma" panose="020B0604030504040204" pitchFamily="34" charset="0"/>
              </a:rPr>
              <a:t>нишесте</a:t>
            </a:r>
            <a:endParaRPr lang="ru-RU" sz="1800"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60577921"/>
      </p:ext>
    </p:extLst>
  </p:cSld>
  <p:clrMapOvr>
    <a:masterClrMapping/>
  </p:clrMapOvr>
  <p:transition spd="slow">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228600" y="1369318"/>
            <a:ext cx="8610600" cy="646331"/>
          </a:xfrm>
          <a:prstGeom prst="rect">
            <a:avLst/>
          </a:prstGeom>
          <a:noFill/>
          <a:ln w="9525">
            <a:noFill/>
            <a:miter lim="800000"/>
            <a:headEnd/>
            <a:tailEnd/>
          </a:ln>
        </p:spPr>
        <p:txBody>
          <a:bodyPr wrap="square">
            <a:spAutoFit/>
          </a:bodyPr>
          <a:lstStyle/>
          <a:p>
            <a:pPr algn="just">
              <a:spcBef>
                <a:spcPts val="750"/>
              </a:spcBef>
            </a:pP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оранжерийно производство </a:t>
            </a:r>
            <a:r>
              <a:rPr lang="ru-RU" b="1" dirty="0">
                <a:solidFill>
                  <a:srgbClr val="1EA092"/>
                </a:solidFill>
                <a:latin typeface="Tahoma" panose="020B0604030504040204" pitchFamily="34" charset="0"/>
                <a:ea typeface="Tahoma" panose="020B0604030504040204" pitchFamily="34" charset="0"/>
                <a:cs typeface="Tahoma" panose="020B0604030504040204" pitchFamily="34" charset="0"/>
              </a:rPr>
              <a:t>- 8 184,44 евро/ха.</a:t>
            </a:r>
          </a:p>
        </p:txBody>
      </p:sp>
      <p:sp>
        <p:nvSpPr>
          <p:cNvPr id="26626" name="Правоъгълник 3"/>
          <p:cNvSpPr>
            <a:spLocks noChangeArrowheads="1"/>
          </p:cNvSpPr>
          <p:nvPr/>
        </p:nvSpPr>
        <p:spPr bwMode="auto">
          <a:xfrm>
            <a:off x="533400" y="532136"/>
            <a:ext cx="8305800" cy="584775"/>
          </a:xfrm>
          <a:prstGeom prst="rect">
            <a:avLst/>
          </a:prstGeom>
          <a:noFill/>
          <a:ln w="9525">
            <a:noFill/>
            <a:miter lim="800000"/>
            <a:headEnd/>
            <a:tailEnd/>
          </a:ln>
        </p:spPr>
        <p:txBody>
          <a:bodyPr wrap="square">
            <a:spAutoFit/>
          </a:bodyPr>
          <a:lstStyle/>
          <a:p>
            <a:pPr algn="ct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оранжерийно производство </a:t>
            </a:r>
          </a:p>
        </p:txBody>
      </p:sp>
      <p:sp>
        <p:nvSpPr>
          <p:cNvPr id="3" name="Rectangle 2">
            <a:extLst>
              <a:ext uri="{FF2B5EF4-FFF2-40B4-BE49-F238E27FC236}">
                <a16:creationId xmlns:a16="http://schemas.microsoft.com/office/drawing/2014/main" id="{D8083D9F-1975-95C8-3DBE-A9E53A83D84E}"/>
              </a:ext>
            </a:extLst>
          </p:cNvPr>
          <p:cNvSpPr/>
          <p:nvPr/>
        </p:nvSpPr>
        <p:spPr>
          <a:xfrm>
            <a:off x="337457" y="2039598"/>
            <a:ext cx="8534400" cy="5601533"/>
          </a:xfrm>
          <a:prstGeom prst="rect">
            <a:avLst/>
          </a:prstGeom>
        </p:spPr>
        <p:txBody>
          <a:bodyPr wrap="square">
            <a:spAutoFit/>
          </a:bodyPr>
          <a:lstStyle/>
          <a:p>
            <a:pPr marL="285750" indent="-285750" algn="just">
              <a:buFont typeface="Arial" panose="020B0604020202020204" pitchFamily="34" charset="0"/>
              <a:buChar char="•"/>
            </a:pP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Право на подпомагане имат земеделски стопани на територията на цялата страна, които стопанисват и заявяват за подпомагане по интервенциите за обвързано подпомагане за зеленчуци </a:t>
            </a:r>
            <a:r>
              <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rPr>
              <a:t>минимум 0,5 ха допустими за подпомагане площи (заедно или поотделно)</a:t>
            </a: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 от следните видове култури: домати, краставици, пипер, ягоди и малини - </a:t>
            </a:r>
            <a:r>
              <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rPr>
              <a:t>оранжерийно производство</a:t>
            </a: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rPr>
              <a:t>и/или със зеленчуци - полско производство (заедно или поотделно),</a:t>
            </a: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 от следните видове култури: домати, пипер, краставици, корнишони, лук, патладжани, моркови, зеле, дини, пъпеши, чесън, картофи за нишесте. </a:t>
            </a:r>
          </a:p>
          <a:p>
            <a:pPr algn="just"/>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Заявените площи:</a:t>
            </a:r>
          </a:p>
          <a:p>
            <a:pPr marL="285750" indent="-285750" algn="just">
              <a:buFont typeface="Arial" panose="020B0604020202020204" pitchFamily="34" charset="0"/>
              <a:buChar char="•"/>
            </a:pP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са заети с </a:t>
            </a:r>
            <a:r>
              <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rPr>
              <a:t>домати, краставици, пипер, ягоди и малини – оранжерийно производство в отопляеми и неотопляеми оранжерии</a:t>
            </a: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 и са с минимална площ на парцела 0,1 ха; площи, </a:t>
            </a:r>
          </a:p>
          <a:p>
            <a:pPr marL="285750" indent="-285750" algn="just">
              <a:buFont typeface="Arial" panose="020B0604020202020204" pitchFamily="34" charset="0"/>
              <a:buChar char="•"/>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отговарят на изискванията за допустимост по </a:t>
            </a:r>
            <a:r>
              <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rPr>
              <a:t>ОПДУ;</a:t>
            </a:r>
            <a:r>
              <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rPr>
              <a:t> </a:t>
            </a: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през 2023 на допустимите площи заявените за подпомагане култури </a:t>
            </a: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през 2023 г. на допустимите площи със заявените за подпомагане </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домати, краставици, пипер, ягоди и малини </a:t>
            </a:r>
            <a:r>
              <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rPr>
              <a:t>са спазени съответните минимални агротехнически мероприятия, </a:t>
            </a: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позволяващи получаване на добив от тях, които се установяват при проверка</a:t>
            </a:r>
            <a:r>
              <a:rPr lang="bg-BG" sz="1600" dirty="0">
                <a:solidFill>
                  <a:srgbClr val="1EA092"/>
                </a:solidFill>
                <a:latin typeface="Tahoma" panose="020B0604030504040204" pitchFamily="34" charset="0"/>
                <a:ea typeface="Tahoma" panose="020B0604030504040204" pitchFamily="34" charset="0"/>
                <a:cs typeface="Tahoma" panose="020B0604030504040204" pitchFamily="34" charset="0"/>
              </a:rPr>
              <a:t>.</a:t>
            </a:r>
          </a:p>
          <a:p>
            <a:pPr marL="285750" indent="-285750" algn="just">
              <a:buFont typeface="Arial" panose="020B0604020202020204" pitchFamily="34" charset="0"/>
              <a:buChar char="•"/>
            </a:pPr>
            <a:r>
              <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rPr>
              <a:t>Не се подпомагат площи</a:t>
            </a:r>
            <a:r>
              <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rPr>
              <a:t>, на които се отглеждат в оранжерии култури </a:t>
            </a:r>
            <a:r>
              <a:rPr lang="en-BG" sz="1600" b="1" dirty="0">
                <a:solidFill>
                  <a:srgbClr val="7030A0"/>
                </a:solidFill>
                <a:latin typeface="Tahoma" panose="020B0604030504040204" pitchFamily="34" charset="0"/>
                <a:ea typeface="Tahoma" panose="020B0604030504040204" pitchFamily="34" charset="0"/>
                <a:cs typeface="Tahoma" panose="020B0604030504040204" pitchFamily="34" charset="0"/>
              </a:rPr>
              <a:t>без директен достъп на кореновата система на растението до почвата. </a:t>
            </a:r>
          </a:p>
          <a:p>
            <a:pPr marL="285750" indent="-285750" algn="just">
              <a:buFont typeface="Arial" panose="020B0604020202020204" pitchFamily="34" charset="0"/>
              <a:buChar char="•"/>
            </a:pPr>
            <a:endPar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endParaRPr lang="en-BG" sz="16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endParaRPr lang="bg-BG" dirty="0">
              <a:latin typeface="Times New Roman" panose="02020603050405020304" pitchFamily="18" charset="0"/>
            </a:endParaRPr>
          </a:p>
        </p:txBody>
      </p:sp>
    </p:spTree>
    <p:extLst>
      <p:ext uri="{BB962C8B-B14F-4D97-AF65-F5344CB8AC3E}">
        <p14:creationId xmlns:p14="http://schemas.microsoft.com/office/powerpoint/2010/main" val="2564632756"/>
      </p:ext>
    </p:extLst>
  </p:cSld>
  <p:clrMapOvr>
    <a:masterClrMapping/>
  </p:clrMapOvr>
  <p:transition spd="slow">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авоъгълник 3"/>
          <p:cNvSpPr>
            <a:spLocks noChangeArrowheads="1"/>
          </p:cNvSpPr>
          <p:nvPr/>
        </p:nvSpPr>
        <p:spPr bwMode="auto">
          <a:xfrm>
            <a:off x="419100" y="375140"/>
            <a:ext cx="8305800" cy="646331"/>
          </a:xfrm>
          <a:prstGeom prst="rect">
            <a:avLst/>
          </a:prstGeom>
          <a:noFill/>
          <a:ln w="9525">
            <a:noFill/>
            <a:miter lim="800000"/>
            <a:headEnd/>
            <a:tailEnd/>
          </a:ln>
        </p:spPr>
        <p:txBody>
          <a:bodyPr wrap="square">
            <a:spAutoFit/>
          </a:bodyPr>
          <a:lstStyle/>
          <a:p>
            <a:pPr algn="ctr"/>
            <a:r>
              <a:rPr lang="bg-BG" sz="1800"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оранжерийно производство </a:t>
            </a:r>
          </a:p>
        </p:txBody>
      </p:sp>
      <p:sp>
        <p:nvSpPr>
          <p:cNvPr id="3" name="TextBox 2">
            <a:extLst>
              <a:ext uri="{FF2B5EF4-FFF2-40B4-BE49-F238E27FC236}">
                <a16:creationId xmlns:a16="http://schemas.microsoft.com/office/drawing/2014/main" id="{3A14CE8B-818F-0C8E-71A8-687C42DE67D3}"/>
              </a:ext>
            </a:extLst>
          </p:cNvPr>
          <p:cNvSpPr txBox="1"/>
          <p:nvPr/>
        </p:nvSpPr>
        <p:spPr>
          <a:xfrm>
            <a:off x="4262718" y="5405718"/>
            <a:ext cx="184731" cy="369332"/>
          </a:xfrm>
          <a:prstGeom prst="rect">
            <a:avLst/>
          </a:prstGeom>
          <a:noFill/>
        </p:spPr>
        <p:txBody>
          <a:bodyPr wrap="none" rtlCol="0">
            <a:spAutoFit/>
          </a:bodyPr>
          <a:lstStyle/>
          <a:p>
            <a:endParaRPr lang="en-BG" dirty="0"/>
          </a:p>
        </p:txBody>
      </p:sp>
      <p:sp>
        <p:nvSpPr>
          <p:cNvPr id="4" name="TextBox 3">
            <a:extLst>
              <a:ext uri="{FF2B5EF4-FFF2-40B4-BE49-F238E27FC236}">
                <a16:creationId xmlns:a16="http://schemas.microsoft.com/office/drawing/2014/main" id="{B5EBEA4B-3DD7-6F23-B94F-733C6482BD61}"/>
              </a:ext>
            </a:extLst>
          </p:cNvPr>
          <p:cNvSpPr txBox="1"/>
          <p:nvPr/>
        </p:nvSpPr>
        <p:spPr>
          <a:xfrm>
            <a:off x="1694329" y="5405718"/>
            <a:ext cx="184731" cy="369332"/>
          </a:xfrm>
          <a:prstGeom prst="rect">
            <a:avLst/>
          </a:prstGeom>
          <a:noFill/>
        </p:spPr>
        <p:txBody>
          <a:bodyPr wrap="none" rtlCol="0">
            <a:spAutoFit/>
          </a:bodyPr>
          <a:lstStyle/>
          <a:p>
            <a:endParaRPr lang="en-BG" dirty="0"/>
          </a:p>
        </p:txBody>
      </p:sp>
      <p:graphicFrame>
        <p:nvGraphicFramePr>
          <p:cNvPr id="5" name="Table 4">
            <a:extLst>
              <a:ext uri="{FF2B5EF4-FFF2-40B4-BE49-F238E27FC236}">
                <a16:creationId xmlns:a16="http://schemas.microsoft.com/office/drawing/2014/main" id="{901D1664-A5F3-F1A5-E9E1-0D983D663F77}"/>
              </a:ext>
            </a:extLst>
          </p:cNvPr>
          <p:cNvGraphicFramePr>
            <a:graphicFrameLocks noGrp="1"/>
          </p:cNvGraphicFramePr>
          <p:nvPr>
            <p:extLst>
              <p:ext uri="{D42A27DB-BD31-4B8C-83A1-F6EECF244321}">
                <p14:modId xmlns:p14="http://schemas.microsoft.com/office/powerpoint/2010/main" val="1140711010"/>
              </p:ext>
            </p:extLst>
          </p:nvPr>
        </p:nvGraphicFramePr>
        <p:xfrm>
          <a:off x="249081" y="3777648"/>
          <a:ext cx="8686800" cy="2691765"/>
        </p:xfrm>
        <a:graphic>
          <a:graphicData uri="http://schemas.openxmlformats.org/drawingml/2006/table">
            <a:tbl>
              <a:tblPr>
                <a:tableStyleId>{5C22544A-7EE6-4342-B048-85BDC9FD1C3A}</a:tableStyleId>
              </a:tblPr>
              <a:tblGrid>
                <a:gridCol w="2437272">
                  <a:extLst>
                    <a:ext uri="{9D8B030D-6E8A-4147-A177-3AD203B41FA5}">
                      <a16:colId xmlns:a16="http://schemas.microsoft.com/office/drawing/2014/main" val="2906654453"/>
                    </a:ext>
                  </a:extLst>
                </a:gridCol>
                <a:gridCol w="2971340">
                  <a:extLst>
                    <a:ext uri="{9D8B030D-6E8A-4147-A177-3AD203B41FA5}">
                      <a16:colId xmlns:a16="http://schemas.microsoft.com/office/drawing/2014/main" val="1708747319"/>
                    </a:ext>
                  </a:extLst>
                </a:gridCol>
                <a:gridCol w="3278188">
                  <a:extLst>
                    <a:ext uri="{9D8B030D-6E8A-4147-A177-3AD203B41FA5}">
                      <a16:colId xmlns:a16="http://schemas.microsoft.com/office/drawing/2014/main" val="2817801038"/>
                    </a:ext>
                  </a:extLst>
                </a:gridCol>
              </a:tblGrid>
              <a:tr h="443230">
                <a:tc gridSpan="3">
                  <a:txBody>
                    <a:bodyPr/>
                    <a:lstStyle/>
                    <a:p>
                      <a:pPr algn="ctr"/>
                      <a:r>
                        <a:rPr lang="bg-BG" sz="1600" b="1"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Минимални разходни норми на семена и посадъчен материал на единица площ на ха</a:t>
                      </a:r>
                      <a:endParaRPr lang="en-BG" sz="160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1EA092"/>
                    </a:solidFill>
                  </a:tcPr>
                </a:tc>
                <a:tc hMerge="1">
                  <a:txBody>
                    <a:bodyPr/>
                    <a:lstStyle/>
                    <a:p>
                      <a:endParaRPr lang="en-BG"/>
                    </a:p>
                  </a:txBody>
                  <a:tcPr/>
                </a:tc>
                <a:tc hMerge="1">
                  <a:txBody>
                    <a:bodyPr/>
                    <a:lstStyle/>
                    <a:p>
                      <a:endParaRPr lang="en-BG"/>
                    </a:p>
                  </a:txBody>
                  <a:tcPr/>
                </a:tc>
                <a:extLst>
                  <a:ext uri="{0D108BD9-81ED-4DB2-BD59-A6C34878D82A}">
                    <a16:rowId xmlns:a16="http://schemas.microsoft.com/office/drawing/2014/main" val="1126159070"/>
                  </a:ext>
                </a:extLst>
              </a:tr>
              <a:tr h="223520">
                <a:tc>
                  <a:txBody>
                    <a:bodyPr/>
                    <a:lstStyle/>
                    <a:p>
                      <a:pPr marL="0" indent="0" algn="ctr">
                        <a:lnSpc>
                          <a:spcPct val="100000"/>
                        </a:lnSpc>
                        <a:buFont typeface="Arial" panose="020B0604020202020204" pitchFamily="34" charset="0"/>
                        <a:buNone/>
                      </a:pPr>
                      <a:r>
                        <a:rPr lang="bg-BG" sz="1600" b="1" dirty="0">
                          <a:solidFill>
                            <a:schemeClr val="tx1"/>
                          </a:solidFill>
                          <a:effectLst/>
                          <a:latin typeface="Tahoma" panose="020B0604030504040204" pitchFamily="34" charset="0"/>
                          <a:ea typeface="Tahoma" panose="020B0604030504040204" pitchFamily="34" charset="0"/>
                          <a:cs typeface="Tahoma" panose="020B0604030504040204" pitchFamily="34" charset="0"/>
                        </a:rPr>
                        <a:t>Култура</a:t>
                      </a:r>
                      <a:endParaRPr lang="en-BG" sz="1600" b="1"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ctr" defTabSz="914400" rtl="0" eaLnBrk="1" fontAlgn="ctr" latinLnBrk="0" hangingPunct="1">
                        <a:lnSpc>
                          <a:spcPct val="100000"/>
                        </a:lnSpc>
                        <a:buFont typeface="Arial" panose="020B0604020202020204" pitchFamily="34" charset="0"/>
                        <a:buNone/>
                      </a:pPr>
                      <a:r>
                        <a:rPr lang="bg-BG" sz="1600" b="1" kern="1200" dirty="0">
                          <a:solidFill>
                            <a:srgbClr val="7030A0"/>
                          </a:solidFill>
                          <a:latin typeface="Tahoma" panose="020B0604030504040204" pitchFamily="34" charset="0"/>
                          <a:ea typeface="Tahoma" panose="020B0604030504040204" pitchFamily="34" charset="0"/>
                          <a:cs typeface="Tahoma" panose="020B0604030504040204" pitchFamily="34" charset="0"/>
                        </a:rPr>
                        <a:t>Сеитбена норма при сеитба на семена</a:t>
                      </a:r>
                      <a:endParaRPr lang="en-BG" sz="1600" b="1"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ctr" defTabSz="914400" rtl="0" eaLnBrk="1" fontAlgn="ctr" latinLnBrk="0" hangingPunct="1">
                        <a:lnSpc>
                          <a:spcPct val="100000"/>
                        </a:lnSpc>
                        <a:buFont typeface="Arial" panose="020B0604020202020204" pitchFamily="34" charset="0"/>
                        <a:buNone/>
                      </a:pPr>
                      <a:r>
                        <a:rPr lang="bg-BG" sz="1600" b="1" kern="1200" dirty="0">
                          <a:solidFill>
                            <a:srgbClr val="7030A0"/>
                          </a:solidFill>
                          <a:latin typeface="Tahoma" panose="020B0604030504040204" pitchFamily="34" charset="0"/>
                          <a:ea typeface="Tahoma" panose="020B0604030504040204" pitchFamily="34" charset="0"/>
                          <a:cs typeface="Tahoma" panose="020B0604030504040204" pitchFamily="34" charset="0"/>
                        </a:rPr>
                        <a:t>Минимален брой растения при използване на посадъчен материал</a:t>
                      </a:r>
                      <a:endParaRPr lang="en-BG" sz="1600" b="1"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2871185817"/>
                  </a:ext>
                </a:extLst>
              </a:tr>
              <a:tr h="223520">
                <a:tc>
                  <a:txBody>
                    <a:bodyPr/>
                    <a:lstStyle/>
                    <a:p>
                      <a:pPr marL="0" indent="0" algn="just">
                        <a:lnSpc>
                          <a:spcPct val="100000"/>
                        </a:lnSpc>
                        <a:buFont typeface="Arial" panose="020B0604020202020204" pitchFamily="34" charset="0"/>
                        <a:buNone/>
                      </a:pPr>
                      <a:r>
                        <a:rPr lang="bg-BG" sz="16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Домати</a:t>
                      </a:r>
                      <a:endParaRPr lang="en-BG" sz="1600" b="1"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l" defTabSz="914400" rtl="0" eaLnBrk="1" fontAlgn="ctr" latinLnBrk="0" hangingPunct="1">
                        <a:lnSpc>
                          <a:spcPct val="100000"/>
                        </a:lnSpc>
                      </a:pPr>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0,10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l" defTabSz="914400" rtl="0" eaLnBrk="1" fontAlgn="ctr" latinLnBrk="0" hangingPunct="1">
                        <a:lnSpc>
                          <a:spcPct val="100000"/>
                        </a:lnSpc>
                      </a:pPr>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15 000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3892172043"/>
                  </a:ext>
                </a:extLst>
              </a:tr>
              <a:tr h="223520">
                <a:tc>
                  <a:txBody>
                    <a:bodyPr/>
                    <a:lstStyle/>
                    <a:p>
                      <a:pPr marL="0" indent="0" algn="just">
                        <a:lnSpc>
                          <a:spcPct val="100000"/>
                        </a:lnSpc>
                        <a:buFont typeface="Arial" panose="020B0604020202020204" pitchFamily="34" charset="0"/>
                        <a:buNone/>
                      </a:pPr>
                      <a:r>
                        <a:rPr lang="bg-BG" sz="16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Пипер</a:t>
                      </a:r>
                      <a:endParaRPr lang="en-BG" sz="1600" b="1"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l" defTabSz="914400" rtl="0" eaLnBrk="1" fontAlgn="ctr" latinLnBrk="0" hangingPunct="1">
                        <a:lnSpc>
                          <a:spcPct val="100000"/>
                        </a:lnSpc>
                      </a:pPr>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0,40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l" defTabSz="914400" rtl="0" eaLnBrk="1" fontAlgn="ctr" latinLnBrk="0" hangingPunct="1">
                        <a:lnSpc>
                          <a:spcPct val="100000"/>
                        </a:lnSpc>
                      </a:pPr>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45 000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2342570459"/>
                  </a:ext>
                </a:extLst>
              </a:tr>
              <a:tr h="223520">
                <a:tc>
                  <a:txBody>
                    <a:bodyPr/>
                    <a:lstStyle/>
                    <a:p>
                      <a:pPr marL="0" indent="0" algn="just">
                        <a:lnSpc>
                          <a:spcPct val="100000"/>
                        </a:lnSpc>
                        <a:buFont typeface="Arial" panose="020B0604020202020204" pitchFamily="34" charset="0"/>
                        <a:buNone/>
                      </a:pPr>
                      <a:r>
                        <a:rPr lang="bg-BG" sz="16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Краставици</a:t>
                      </a:r>
                      <a:endParaRPr lang="en-BG" sz="1600" b="1"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l" defTabSz="914400" rtl="0" eaLnBrk="1" fontAlgn="ctr" latinLnBrk="0" hangingPunct="1">
                        <a:lnSpc>
                          <a:spcPct val="100000"/>
                        </a:lnSpc>
                      </a:pPr>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0,50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l" defTabSz="914400" rtl="0" eaLnBrk="1" fontAlgn="ctr" latinLnBrk="0" hangingPunct="1">
                        <a:lnSpc>
                          <a:spcPct val="100000"/>
                        </a:lnSpc>
                      </a:pPr>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15 000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4161305658"/>
                  </a:ext>
                </a:extLst>
              </a:tr>
              <a:tr h="223520">
                <a:tc>
                  <a:txBody>
                    <a:bodyPr/>
                    <a:lstStyle/>
                    <a:p>
                      <a:pPr marL="0" indent="0" algn="just">
                        <a:lnSpc>
                          <a:spcPct val="100000"/>
                        </a:lnSpc>
                        <a:buFont typeface="Arial" panose="020B0604020202020204" pitchFamily="34" charset="0"/>
                        <a:buNone/>
                      </a:pPr>
                      <a:r>
                        <a:rPr lang="bg-BG" sz="16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Ягоди</a:t>
                      </a:r>
                      <a:endParaRPr lang="en-BG" sz="1600" b="1"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l" defTabSz="914400" rtl="0" eaLnBrk="1" fontAlgn="ctr" latinLnBrk="0" hangingPunct="1">
                        <a:lnSpc>
                          <a:spcPct val="100000"/>
                        </a:lnSpc>
                      </a:pPr>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l" defTabSz="914400" rtl="0" eaLnBrk="1" fontAlgn="ctr" latinLnBrk="0" hangingPunct="1">
                        <a:lnSpc>
                          <a:spcPct val="100000"/>
                        </a:lnSpc>
                      </a:pPr>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40 000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4076916139"/>
                  </a:ext>
                </a:extLst>
              </a:tr>
              <a:tr h="223520">
                <a:tc>
                  <a:txBody>
                    <a:bodyPr/>
                    <a:lstStyle/>
                    <a:p>
                      <a:pPr marL="0" indent="0" algn="just">
                        <a:lnSpc>
                          <a:spcPct val="100000"/>
                        </a:lnSpc>
                        <a:buFont typeface="Arial" panose="020B0604020202020204" pitchFamily="34" charset="0"/>
                        <a:buNone/>
                      </a:pPr>
                      <a:r>
                        <a:rPr lang="bg-BG" sz="16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Малини</a:t>
                      </a:r>
                      <a:endParaRPr lang="en-BG" sz="1600" b="1"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solidFill>
                      <a:srgbClr val="7030A0">
                        <a:alpha val="50196"/>
                      </a:srgbClr>
                    </a:solidFill>
                  </a:tcPr>
                </a:tc>
                <a:tc>
                  <a:txBody>
                    <a:bodyPr/>
                    <a:lstStyle/>
                    <a:p>
                      <a:pPr marL="0" indent="0" algn="l" defTabSz="914400" rtl="0" eaLnBrk="1" fontAlgn="ctr" latinLnBrk="0" hangingPunct="1">
                        <a:lnSpc>
                          <a:spcPct val="100000"/>
                        </a:lnSpc>
                      </a:pPr>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tc>
                  <a:txBody>
                    <a:bodyPr/>
                    <a:lstStyle/>
                    <a:p>
                      <a:pPr marL="0" indent="0" algn="l" defTabSz="914400" rtl="0" eaLnBrk="1" fontAlgn="ctr" latinLnBrk="0" hangingPunct="1">
                        <a:lnSpc>
                          <a:spcPct val="100000"/>
                        </a:lnSpc>
                      </a:pPr>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5 600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290" marR="34290" marT="36195" marB="0" anchor="ctr"/>
                </a:tc>
                <a:extLst>
                  <a:ext uri="{0D108BD9-81ED-4DB2-BD59-A6C34878D82A}">
                    <a16:rowId xmlns:a16="http://schemas.microsoft.com/office/drawing/2014/main" val="1718307571"/>
                  </a:ext>
                </a:extLst>
              </a:tr>
            </a:tbl>
          </a:graphicData>
        </a:graphic>
      </p:graphicFrame>
      <p:sp>
        <p:nvSpPr>
          <p:cNvPr id="7" name="TextBox 6">
            <a:extLst>
              <a:ext uri="{FF2B5EF4-FFF2-40B4-BE49-F238E27FC236}">
                <a16:creationId xmlns:a16="http://schemas.microsoft.com/office/drawing/2014/main" id="{6DC0EC55-BC5A-9978-2FD4-47053F6F897C}"/>
              </a:ext>
            </a:extLst>
          </p:cNvPr>
          <p:cNvSpPr txBox="1"/>
          <p:nvPr/>
        </p:nvSpPr>
        <p:spPr>
          <a:xfrm>
            <a:off x="237399" y="1138941"/>
            <a:ext cx="8420100" cy="2585323"/>
          </a:xfrm>
          <a:prstGeom prst="rect">
            <a:avLst/>
          </a:prstGeom>
          <a:noFill/>
        </p:spPr>
        <p:txBody>
          <a:bodyPr wrap="square">
            <a:spAutoFit/>
          </a:bodyPr>
          <a:lstStyle/>
          <a:p>
            <a:pPr marL="285750" indent="-285750" algn="just">
              <a:buFont typeface="Arial" panose="020B0604020202020204" pitchFamily="34" charset="0"/>
              <a:buChar char="•"/>
            </a:pPr>
            <a:r>
              <a:rPr lang="en-BG" sz="1800" dirty="0">
                <a:solidFill>
                  <a:srgbClr val="1EA092"/>
                </a:solidFill>
                <a:latin typeface="Tahoma" panose="020B0604030504040204" pitchFamily="34" charset="0"/>
                <a:ea typeface="Tahoma" panose="020B0604030504040204" pitchFamily="34" charset="0"/>
                <a:cs typeface="Tahoma" panose="020B0604030504040204" pitchFamily="34" charset="0"/>
              </a:rPr>
              <a:t>за заявените площи</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с изключение на площите със съществуващите от предходни години насаждения с ягоди и малини</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са представени</a:t>
            </a:r>
            <a:r>
              <a:rPr lang="en-BG" sz="18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sz="1800" b="1" dirty="0">
                <a:solidFill>
                  <a:srgbClr val="7030A0"/>
                </a:solidFill>
                <a:latin typeface="Tahoma" panose="020B0604030504040204" pitchFamily="34" charset="0"/>
                <a:ea typeface="Tahoma" panose="020B0604030504040204" pitchFamily="34" charset="0"/>
                <a:cs typeface="Tahoma" panose="020B0604030504040204" pitchFamily="34" charset="0"/>
              </a:rPr>
              <a:t>документи за закупени сертифицирани и/или стандартни семена и/или посадъчен материал</a:t>
            </a:r>
            <a:r>
              <a:rPr lang="en-BG" sz="1800"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sz="1800" b="1" dirty="0">
                <a:solidFill>
                  <a:srgbClr val="1EA092"/>
                </a:solidFill>
                <a:latin typeface="Tahoma" panose="020B0604030504040204" pitchFamily="34" charset="0"/>
                <a:ea typeface="Tahoma" panose="020B0604030504040204" pitchFamily="34" charset="0"/>
                <a:cs typeface="Tahoma" panose="020B0604030504040204" pitchFamily="34" charset="0"/>
              </a:rPr>
              <a:t>освен</a:t>
            </a:r>
            <a:r>
              <a:rPr lang="en-BG" sz="1800" dirty="0">
                <a:solidFill>
                  <a:srgbClr val="1EA092"/>
                </a:solidFill>
                <a:latin typeface="Tahoma" panose="020B0604030504040204" pitchFamily="34" charset="0"/>
                <a:ea typeface="Tahoma" panose="020B0604030504040204" pitchFamily="34" charset="0"/>
                <a:cs typeface="Tahoma" panose="020B0604030504040204" pitchFamily="34" charset="0"/>
              </a:rPr>
              <a:t> когато земеделският стопанин </a:t>
            </a:r>
            <a:r>
              <a:rPr lang="en-BG" sz="1800" b="1" dirty="0">
                <a:solidFill>
                  <a:srgbClr val="7030A0"/>
                </a:solidFill>
                <a:latin typeface="Tahoma" panose="020B0604030504040204" pitchFamily="34" charset="0"/>
                <a:ea typeface="Tahoma" panose="020B0604030504040204" pitchFamily="34" charset="0"/>
                <a:cs typeface="Tahoma" panose="020B0604030504040204" pitchFamily="34" charset="0"/>
              </a:rPr>
              <a:t>произвежда стандартен посевен и/или посадъчен материал за хектар собствени нужди, </a:t>
            </a:r>
            <a:r>
              <a:rPr lang="en-BG" sz="1800" dirty="0">
                <a:solidFill>
                  <a:srgbClr val="1EA092"/>
                </a:solidFill>
                <a:latin typeface="Tahoma" panose="020B0604030504040204" pitchFamily="34" charset="0"/>
                <a:ea typeface="Tahoma" panose="020B0604030504040204" pitchFamily="34" charset="0"/>
                <a:cs typeface="Tahoma" panose="020B0604030504040204" pitchFamily="34" charset="0"/>
              </a:rPr>
              <a:t>чието качество е удостоверил с издаден от него фирмен документ по чл. 36, ал. 2 или по чл. 40, ал. 2 от Закона за посевния и посадъчния материал, съобразно минималните разходни норми за единица площ: </a:t>
            </a:r>
          </a:p>
        </p:txBody>
      </p:sp>
    </p:spTree>
    <p:extLst>
      <p:ext uri="{BB962C8B-B14F-4D97-AF65-F5344CB8AC3E}">
        <p14:creationId xmlns:p14="http://schemas.microsoft.com/office/powerpoint/2010/main" val="1042536646"/>
      </p:ext>
    </p:extLst>
  </p:cSld>
  <p:clrMapOvr>
    <a:masterClrMapping/>
  </p:clrMapOvr>
  <p:transition spd="slow">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авоъгълник 3"/>
          <p:cNvSpPr>
            <a:spLocks noChangeArrowheads="1"/>
          </p:cNvSpPr>
          <p:nvPr/>
        </p:nvSpPr>
        <p:spPr bwMode="auto">
          <a:xfrm>
            <a:off x="419100" y="375140"/>
            <a:ext cx="8305800" cy="646331"/>
          </a:xfrm>
          <a:prstGeom prst="rect">
            <a:avLst/>
          </a:prstGeom>
          <a:noFill/>
          <a:ln w="9525">
            <a:noFill/>
            <a:miter lim="800000"/>
            <a:headEnd/>
            <a:tailEnd/>
          </a:ln>
        </p:spPr>
        <p:txBody>
          <a:bodyPr wrap="square">
            <a:spAutoFit/>
          </a:bodyPr>
          <a:lstStyle/>
          <a:p>
            <a:pPr algn="ctr"/>
            <a:r>
              <a:rPr lang="bg-BG" sz="1800"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оранжерийно производство </a:t>
            </a:r>
          </a:p>
        </p:txBody>
      </p:sp>
      <p:graphicFrame>
        <p:nvGraphicFramePr>
          <p:cNvPr id="2" name="Table 1">
            <a:extLst>
              <a:ext uri="{FF2B5EF4-FFF2-40B4-BE49-F238E27FC236}">
                <a16:creationId xmlns:a16="http://schemas.microsoft.com/office/drawing/2014/main" id="{A1E3C1B2-D63D-A945-55DA-68B2A18F2CD7}"/>
              </a:ext>
            </a:extLst>
          </p:cNvPr>
          <p:cNvGraphicFramePr>
            <a:graphicFrameLocks noGrp="1"/>
          </p:cNvGraphicFramePr>
          <p:nvPr>
            <p:extLst>
              <p:ext uri="{D42A27DB-BD31-4B8C-83A1-F6EECF244321}">
                <p14:modId xmlns:p14="http://schemas.microsoft.com/office/powerpoint/2010/main" val="158527861"/>
              </p:ext>
            </p:extLst>
          </p:nvPr>
        </p:nvGraphicFramePr>
        <p:xfrm>
          <a:off x="410303" y="3174386"/>
          <a:ext cx="8572500" cy="2231332"/>
        </p:xfrm>
        <a:graphic>
          <a:graphicData uri="http://schemas.openxmlformats.org/drawingml/2006/table">
            <a:tbl>
              <a:tblPr>
                <a:tableStyleId>{5C22544A-7EE6-4342-B048-85BDC9FD1C3A}</a:tableStyleId>
              </a:tblPr>
              <a:tblGrid>
                <a:gridCol w="2857500">
                  <a:extLst>
                    <a:ext uri="{9D8B030D-6E8A-4147-A177-3AD203B41FA5}">
                      <a16:colId xmlns:a16="http://schemas.microsoft.com/office/drawing/2014/main" val="1209401775"/>
                    </a:ext>
                  </a:extLst>
                </a:gridCol>
                <a:gridCol w="2857500">
                  <a:extLst>
                    <a:ext uri="{9D8B030D-6E8A-4147-A177-3AD203B41FA5}">
                      <a16:colId xmlns:a16="http://schemas.microsoft.com/office/drawing/2014/main" val="3947431767"/>
                    </a:ext>
                  </a:extLst>
                </a:gridCol>
                <a:gridCol w="2857500">
                  <a:extLst>
                    <a:ext uri="{9D8B030D-6E8A-4147-A177-3AD203B41FA5}">
                      <a16:colId xmlns:a16="http://schemas.microsoft.com/office/drawing/2014/main" val="3840009257"/>
                    </a:ext>
                  </a:extLst>
                </a:gridCol>
              </a:tblGrid>
              <a:tr h="508017">
                <a:tc>
                  <a:txBody>
                    <a:bodyPr/>
                    <a:lstStyle/>
                    <a:p>
                      <a:pPr algn="ctr"/>
                      <a:r>
                        <a:rPr lang="bg-BG" sz="1600" b="1"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Оранжерийно производство плодове и зеленчуци</a:t>
                      </a:r>
                      <a:endParaRPr lang="en-BG" sz="160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1EA092"/>
                    </a:solidFill>
                  </a:tcPr>
                </a:tc>
                <a:tc>
                  <a:txBody>
                    <a:bodyPr/>
                    <a:lstStyle/>
                    <a:p>
                      <a:pPr algn="ctr"/>
                      <a:r>
                        <a:rPr lang="bg-BG" sz="160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Минимален добив, кг/ха</a:t>
                      </a:r>
                      <a:endParaRPr lang="en-BG" sz="160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1EA092"/>
                    </a:solidFill>
                  </a:tcPr>
                </a:tc>
                <a:tc>
                  <a:txBody>
                    <a:bodyPr/>
                    <a:lstStyle/>
                    <a:p>
                      <a:pPr algn="ctr"/>
                      <a:r>
                        <a:rPr lang="bg-BG" sz="160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Среден добив, кг/ха</a:t>
                      </a:r>
                      <a:endParaRPr lang="en-BG" sz="160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1EA092"/>
                    </a:solidFill>
                  </a:tcPr>
                </a:tc>
                <a:extLst>
                  <a:ext uri="{0D108BD9-81ED-4DB2-BD59-A6C34878D82A}">
                    <a16:rowId xmlns:a16="http://schemas.microsoft.com/office/drawing/2014/main" val="2162825068"/>
                  </a:ext>
                </a:extLst>
              </a:tr>
              <a:tr h="342852">
                <a:tc>
                  <a:txBody>
                    <a:bodyPr/>
                    <a:lstStyle/>
                    <a:p>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Домати в оранжерии</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72 000</a:t>
                      </a:r>
                      <a:endParaRPr lang="en-BG" sz="1600" dirty="0"/>
                    </a:p>
                  </a:txBody>
                  <a:tcPr marL="34504" marR="34504" marT="36320" marB="0" anchor="ct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170 000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986756112"/>
                  </a:ext>
                </a:extLst>
              </a:tr>
              <a:tr h="256426">
                <a:tc>
                  <a:txBody>
                    <a:bodyPr/>
                    <a:lstStyle/>
                    <a:p>
                      <a:pPr marL="0" algn="l" defTabSz="914400" rtl="0" eaLnBrk="1" latinLnBrk="0" hangingPunct="1"/>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Пипер в оранжерии</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pPr marL="0" algn="l" defTabSz="914400" rtl="0" eaLnBrk="1" latinLnBrk="0" hangingPunct="1"/>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45 000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85 000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1879316480"/>
                  </a:ext>
                </a:extLst>
              </a:tr>
              <a:tr h="256426">
                <a:tc>
                  <a:txBody>
                    <a:bodyPr/>
                    <a:lstStyle/>
                    <a:p>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Краставици в оранжерии</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81 000</a:t>
                      </a:r>
                      <a:endParaRPr lang="en-BG" sz="1600" dirty="0"/>
                    </a:p>
                  </a:txBody>
                  <a:tcPr marL="34504" marR="34504" marT="36320" marB="0" anchor="ct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250 000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342490177"/>
                  </a:ext>
                </a:extLst>
              </a:tr>
              <a:tr h="256426">
                <a:tc>
                  <a:txBody>
                    <a:bodyPr/>
                    <a:lstStyle/>
                    <a:p>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Ягоди в оранжерии</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20 000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35 000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857144945"/>
                  </a:ext>
                </a:extLst>
              </a:tr>
              <a:tr h="0">
                <a:tc>
                  <a:txBody>
                    <a:bodyPr/>
                    <a:lstStyle/>
                    <a:p>
                      <a:r>
                        <a:rPr lang="bg-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rPr>
                        <a:t>Малини в оранжерии</a:t>
                      </a:r>
                      <a:endParaRPr lang="en-BG" sz="1600" b="1" u="none" kern="1200" dirty="0">
                        <a:solidFill>
                          <a:schemeClr val="lt1"/>
                        </a:solidFill>
                        <a:effectLst/>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solidFill>
                      <a:srgbClr val="7030A0">
                        <a:alpha val="60000"/>
                      </a:srgbClr>
                    </a:solidFill>
                  </a:tcP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18 000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tc>
                  <a:txBody>
                    <a:bodyPr/>
                    <a:lstStyle/>
                    <a:p>
                      <a:r>
                        <a:rPr lang="bg-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rPr>
                        <a:t>27 000</a:t>
                      </a:r>
                      <a:endParaRPr lang="en-BG" sz="1600" b="1" kern="1200" dirty="0">
                        <a:solidFill>
                          <a:srgbClr val="1EA092"/>
                        </a:solidFill>
                        <a:latin typeface="Tahoma" panose="020B0604030504040204" pitchFamily="34" charset="0"/>
                        <a:ea typeface="Tahoma" panose="020B0604030504040204" pitchFamily="34" charset="0"/>
                        <a:cs typeface="Tahoma" panose="020B0604030504040204" pitchFamily="34" charset="0"/>
                      </a:endParaRPr>
                    </a:p>
                  </a:txBody>
                  <a:tcPr marL="34504" marR="34504" marT="36320" marB="0" anchor="ctr"/>
                </a:tc>
                <a:extLst>
                  <a:ext uri="{0D108BD9-81ED-4DB2-BD59-A6C34878D82A}">
                    <a16:rowId xmlns:a16="http://schemas.microsoft.com/office/drawing/2014/main" val="2295174555"/>
                  </a:ext>
                </a:extLst>
              </a:tr>
            </a:tbl>
          </a:graphicData>
        </a:graphic>
      </p:graphicFrame>
      <p:sp>
        <p:nvSpPr>
          <p:cNvPr id="3" name="TextBox 2">
            <a:extLst>
              <a:ext uri="{FF2B5EF4-FFF2-40B4-BE49-F238E27FC236}">
                <a16:creationId xmlns:a16="http://schemas.microsoft.com/office/drawing/2014/main" id="{3A14CE8B-818F-0C8E-71A8-687C42DE67D3}"/>
              </a:ext>
            </a:extLst>
          </p:cNvPr>
          <p:cNvSpPr txBox="1"/>
          <p:nvPr/>
        </p:nvSpPr>
        <p:spPr>
          <a:xfrm>
            <a:off x="4262718" y="5405718"/>
            <a:ext cx="184731" cy="369332"/>
          </a:xfrm>
          <a:prstGeom prst="rect">
            <a:avLst/>
          </a:prstGeom>
          <a:noFill/>
        </p:spPr>
        <p:txBody>
          <a:bodyPr wrap="none" rtlCol="0">
            <a:spAutoFit/>
          </a:bodyPr>
          <a:lstStyle/>
          <a:p>
            <a:endParaRPr lang="en-BG" dirty="0"/>
          </a:p>
        </p:txBody>
      </p:sp>
      <p:sp>
        <p:nvSpPr>
          <p:cNvPr id="4" name="TextBox 3">
            <a:extLst>
              <a:ext uri="{FF2B5EF4-FFF2-40B4-BE49-F238E27FC236}">
                <a16:creationId xmlns:a16="http://schemas.microsoft.com/office/drawing/2014/main" id="{B5EBEA4B-3DD7-6F23-B94F-733C6482BD61}"/>
              </a:ext>
            </a:extLst>
          </p:cNvPr>
          <p:cNvSpPr txBox="1"/>
          <p:nvPr/>
        </p:nvSpPr>
        <p:spPr>
          <a:xfrm>
            <a:off x="1694329" y="5405718"/>
            <a:ext cx="184731" cy="369332"/>
          </a:xfrm>
          <a:prstGeom prst="rect">
            <a:avLst/>
          </a:prstGeom>
          <a:noFill/>
        </p:spPr>
        <p:txBody>
          <a:bodyPr wrap="none" rtlCol="0">
            <a:spAutoFit/>
          </a:bodyPr>
          <a:lstStyle/>
          <a:p>
            <a:endParaRPr lang="en-BG" dirty="0"/>
          </a:p>
        </p:txBody>
      </p:sp>
      <p:sp>
        <p:nvSpPr>
          <p:cNvPr id="8" name="TextBox 7">
            <a:extLst>
              <a:ext uri="{FF2B5EF4-FFF2-40B4-BE49-F238E27FC236}">
                <a16:creationId xmlns:a16="http://schemas.microsoft.com/office/drawing/2014/main" id="{664648C6-12B7-6DD3-2B63-580977C25313}"/>
              </a:ext>
            </a:extLst>
          </p:cNvPr>
          <p:cNvSpPr txBox="1"/>
          <p:nvPr/>
        </p:nvSpPr>
        <p:spPr>
          <a:xfrm>
            <a:off x="410303" y="1448092"/>
            <a:ext cx="8428898" cy="1477328"/>
          </a:xfrm>
          <a:prstGeom prst="rect">
            <a:avLst/>
          </a:prstGeom>
          <a:noFill/>
        </p:spPr>
        <p:txBody>
          <a:bodyPr wrap="square">
            <a:spAutoFit/>
          </a:bodyPr>
          <a:lstStyle/>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На подпомагане подлежат допустимите площи, за които има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реализиран на пазара добив.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Размерът на подпомагането се определя за толкова заявени и допустими за подпомагане хектари, за колкото е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реализиран на пазара среден добив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като са представени доказателства за това: </a:t>
            </a:r>
          </a:p>
        </p:txBody>
      </p:sp>
      <p:sp>
        <p:nvSpPr>
          <p:cNvPr id="10" name="TextBox 9">
            <a:extLst>
              <a:ext uri="{FF2B5EF4-FFF2-40B4-BE49-F238E27FC236}">
                <a16:creationId xmlns:a16="http://schemas.microsoft.com/office/drawing/2014/main" id="{7F40333F-64B4-D45E-2582-AE665F4DDC4C}"/>
              </a:ext>
            </a:extLst>
          </p:cNvPr>
          <p:cNvSpPr txBox="1"/>
          <p:nvPr/>
        </p:nvSpPr>
        <p:spPr>
          <a:xfrm>
            <a:off x="248605" y="5590384"/>
            <a:ext cx="8563702" cy="1200329"/>
          </a:xfrm>
          <a:prstGeom prst="rect">
            <a:avLst/>
          </a:prstGeom>
          <a:noFill/>
        </p:spPr>
        <p:txBody>
          <a:bodyPr wrap="square">
            <a:spAutoFit/>
          </a:bodyPr>
          <a:lstStyle/>
          <a:p>
            <a:pPr algn="just"/>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Кандидатите с площи със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сертифицирано биологично производство и площите в преход към биологично земеделие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удостоверяват минимални добиви от заявените площи за съответната култура в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размер на 50% от минималния добив, определен за културата.</a:t>
            </a:r>
          </a:p>
        </p:txBody>
      </p:sp>
    </p:spTree>
    <p:extLst>
      <p:ext uri="{BB962C8B-B14F-4D97-AF65-F5344CB8AC3E}">
        <p14:creationId xmlns:p14="http://schemas.microsoft.com/office/powerpoint/2010/main" val="3170379847"/>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26626" name="Правоъгълник 3"/>
          <p:cNvSpPr>
            <a:spLocks noChangeArrowheads="1"/>
          </p:cNvSpPr>
          <p:nvPr/>
        </p:nvSpPr>
        <p:spPr bwMode="auto">
          <a:xfrm>
            <a:off x="401444" y="781413"/>
            <a:ext cx="8305800" cy="400110"/>
          </a:xfrm>
          <a:prstGeom prst="rect">
            <a:avLst/>
          </a:prstGeom>
          <a:noFill/>
          <a:ln w="9525">
            <a:noFill/>
            <a:miter lim="800000"/>
            <a:headEnd/>
            <a:tailEnd/>
          </a:ln>
        </p:spPr>
        <p:txBody>
          <a:bodyPr wrap="square">
            <a:spAutoFit/>
          </a:bodyPr>
          <a:lstStyle/>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Определения</a:t>
            </a:r>
          </a:p>
        </p:txBody>
      </p:sp>
      <p:sp>
        <p:nvSpPr>
          <p:cNvPr id="9" name="TextBox 8">
            <a:extLst>
              <a:ext uri="{FF2B5EF4-FFF2-40B4-BE49-F238E27FC236}">
                <a16:creationId xmlns:a16="http://schemas.microsoft.com/office/drawing/2014/main" id="{BF66B6EF-0DE9-CD43-ACC1-62E500699174}"/>
              </a:ext>
            </a:extLst>
          </p:cNvPr>
          <p:cNvSpPr txBox="1"/>
          <p:nvPr/>
        </p:nvSpPr>
        <p:spPr>
          <a:xfrm>
            <a:off x="304800" y="1447800"/>
            <a:ext cx="8402444" cy="5047536"/>
          </a:xfrm>
          <a:prstGeom prst="rect">
            <a:avLst/>
          </a:prstGeom>
          <a:noFill/>
        </p:spPr>
        <p:txBody>
          <a:bodyPr wrap="square" rtlCol="0">
            <a:spAutoFit/>
          </a:bodyPr>
          <a:lstStyle/>
          <a:p>
            <a:pPr indent="179705" algn="just" fontAlgn="ctr"/>
            <a:endParaRPr lang="bg-BG" sz="1600" b="1" u="sng"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indent="179705" algn="just" fontAlgn="ctr"/>
            <a:r>
              <a:rPr lang="bg-BG" b="1" u="sng" dirty="0">
                <a:solidFill>
                  <a:srgbClr val="7030A0"/>
                </a:solidFill>
                <a:latin typeface="Tahoma" panose="020B0604030504040204" pitchFamily="34" charset="0"/>
                <a:ea typeface="Tahoma" panose="020B0604030504040204" pitchFamily="34" charset="0"/>
                <a:cs typeface="Tahoma" panose="020B0604030504040204" pitchFamily="34" charset="0"/>
              </a:rPr>
              <a:t>Трайно неподходящи за подпомагане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са земеделските площи или части от тях, заети от:</a:t>
            </a:r>
          </a:p>
          <a:p>
            <a:pPr indent="179705" algn="just" fontAlgn="ct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1.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компактно</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разположена дървесна и храстовидна растителност с единична площ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над 100 кв. </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м</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a:t>
            </a:r>
          </a:p>
          <a:p>
            <a:pPr indent="179705" algn="just" fontAlgn="ct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2.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компактно</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разположена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нежелана плевелна и </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рудерална</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растителност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папратовидна (</a:t>
            </a:r>
            <a:r>
              <a:rPr lang="en-GB" dirty="0" err="1">
                <a:solidFill>
                  <a:srgbClr val="1EA092"/>
                </a:solidFill>
                <a:latin typeface="Tahoma" panose="020B0604030504040204" pitchFamily="34" charset="0"/>
                <a:ea typeface="Tahoma" panose="020B0604030504040204" pitchFamily="34" charset="0"/>
                <a:cs typeface="Tahoma" panose="020B0604030504040204" pitchFamily="34" charset="0"/>
              </a:rPr>
              <a:t>Polypodiopsida</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чемерика (</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Veratrum spp.),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айлант</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Ailanthus </a:t>
            </a:r>
            <a:r>
              <a:rPr lang="en-GB" dirty="0" err="1">
                <a:solidFill>
                  <a:srgbClr val="1EA092"/>
                </a:solidFill>
                <a:latin typeface="Tahoma" panose="020B0604030504040204" pitchFamily="34" charset="0"/>
                <a:ea typeface="Tahoma" panose="020B0604030504040204" pitchFamily="34" charset="0"/>
                <a:cs typeface="Tahoma" panose="020B0604030504040204" pitchFamily="34" charset="0"/>
              </a:rPr>
              <a:t>altissima</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къпина (</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Rubus spp.),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клек (</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Pinus </a:t>
            </a:r>
            <a:r>
              <a:rPr lang="en-GB" dirty="0" err="1">
                <a:solidFill>
                  <a:srgbClr val="1EA092"/>
                </a:solidFill>
                <a:latin typeface="Tahoma" panose="020B0604030504040204" pitchFamily="34" charset="0"/>
                <a:ea typeface="Tahoma" panose="020B0604030504040204" pitchFamily="34" charset="0"/>
                <a:cs typeface="Tahoma" panose="020B0604030504040204" pitchFamily="34" charset="0"/>
              </a:rPr>
              <a:t>mugo</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хвойна (</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Juniperus spp.),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аморфа</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Amorpha </a:t>
            </a:r>
            <a:r>
              <a:rPr lang="en-GB" dirty="0" err="1">
                <a:solidFill>
                  <a:srgbClr val="1EA092"/>
                </a:solidFill>
                <a:latin typeface="Tahoma" panose="020B0604030504040204" pitchFamily="34" charset="0"/>
                <a:ea typeface="Tahoma" panose="020B0604030504040204" pitchFamily="34" charset="0"/>
                <a:cs typeface="Tahoma" panose="020B0604030504040204" pitchFamily="34" charset="0"/>
              </a:rPr>
              <a:t>fruticosa</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драка (</a:t>
            </a:r>
            <a:r>
              <a:rPr lang="en-GB" dirty="0" err="1">
                <a:solidFill>
                  <a:srgbClr val="1EA092"/>
                </a:solidFill>
                <a:latin typeface="Tahoma" panose="020B0604030504040204" pitchFamily="34" charset="0"/>
                <a:ea typeface="Tahoma" panose="020B0604030504040204" pitchFamily="34" charset="0"/>
                <a:cs typeface="Tahoma" panose="020B0604030504040204" pitchFamily="34" charset="0"/>
              </a:rPr>
              <a:t>Paliurus</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паламида (</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Cirsium </a:t>
            </a:r>
            <a:r>
              <a:rPr lang="en-GB" dirty="0" err="1">
                <a:solidFill>
                  <a:srgbClr val="1EA092"/>
                </a:solidFill>
                <a:latin typeface="Tahoma" panose="020B0604030504040204" pitchFamily="34" charset="0"/>
                <a:ea typeface="Tahoma" panose="020B0604030504040204" pitchFamily="34" charset="0"/>
                <a:cs typeface="Tahoma" panose="020B0604030504040204" pitchFamily="34" charset="0"/>
              </a:rPr>
              <a:t>arvense</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магарешки бодил (</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Carduus nutans, C. </a:t>
            </a:r>
            <a:r>
              <a:rPr lang="en-GB" dirty="0" err="1">
                <a:solidFill>
                  <a:srgbClr val="1EA092"/>
                </a:solidFill>
                <a:latin typeface="Tahoma" panose="020B0604030504040204" pitchFamily="34" charset="0"/>
                <a:ea typeface="Tahoma" panose="020B0604030504040204" pitchFamily="34" charset="0"/>
                <a:cs typeface="Tahoma" panose="020B0604030504040204" pitchFamily="34" charset="0"/>
              </a:rPr>
              <a:t>thoermeri</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тревист бъз (</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Sambucus </a:t>
            </a:r>
            <a:r>
              <a:rPr lang="en-GB" dirty="0" err="1">
                <a:solidFill>
                  <a:srgbClr val="1EA092"/>
                </a:solidFill>
                <a:latin typeface="Tahoma" panose="020B0604030504040204" pitchFamily="34" charset="0"/>
                <a:ea typeface="Tahoma" panose="020B0604030504040204" pitchFamily="34" charset="0"/>
                <a:cs typeface="Tahoma" panose="020B0604030504040204" pitchFamily="34" charset="0"/>
              </a:rPr>
              <a:t>ebulus</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бодлива метличина (</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Centaurea </a:t>
            </a:r>
            <a:r>
              <a:rPr lang="en-GB" dirty="0" err="1">
                <a:solidFill>
                  <a:srgbClr val="1EA092"/>
                </a:solidFill>
                <a:latin typeface="Tahoma" panose="020B0604030504040204" pitchFamily="34" charset="0"/>
                <a:ea typeface="Tahoma" panose="020B0604030504040204" pitchFamily="34" charset="0"/>
                <a:cs typeface="Tahoma" panose="020B0604030504040204" pitchFamily="34" charset="0"/>
              </a:rPr>
              <a:t>calcitrapa</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ветрогон (</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Eryngium </a:t>
            </a:r>
            <a:r>
              <a:rPr lang="en-GB" dirty="0" err="1">
                <a:solidFill>
                  <a:srgbClr val="1EA092"/>
                </a:solidFill>
                <a:latin typeface="Tahoma" panose="020B0604030504040204" pitchFamily="34" charset="0"/>
                <a:ea typeface="Tahoma" panose="020B0604030504040204" pitchFamily="34" charset="0"/>
                <a:cs typeface="Tahoma" panose="020B0604030504040204" pitchFamily="34" charset="0"/>
              </a:rPr>
              <a:t>campestre</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алпийски лапад (</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Rumex </a:t>
            </a:r>
            <a:r>
              <a:rPr lang="en-GB" dirty="0" err="1">
                <a:solidFill>
                  <a:srgbClr val="1EA092"/>
                </a:solidFill>
                <a:latin typeface="Tahoma" panose="020B0604030504040204" pitchFamily="34" charset="0"/>
                <a:ea typeface="Tahoma" panose="020B0604030504040204" pitchFamily="34" charset="0"/>
                <a:cs typeface="Tahoma" panose="020B0604030504040204" pitchFamily="34" charset="0"/>
              </a:rPr>
              <a:t>alpinus</a:t>
            </a:r>
            <a:r>
              <a:rPr lang="en-GB"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с единична площ над 100 кв. </a:t>
            </a: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м</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a:t>
            </a:r>
          </a:p>
          <a:p>
            <a:pPr indent="179705" algn="just" fontAlgn="ct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3.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дървесни култури с кратък цикъл на ротация</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които не са посочени в т. 6 на § 1 на допълнителната разпоредба; </a:t>
            </a:r>
          </a:p>
          <a:p>
            <a:pPr indent="179705" algn="just" fontAlgn="ct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4.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сгради и съоръжения</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независимо от техния размер, както и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скали, скални участъци, ерозирали или оголени терени с единична площ над 100 кв. м.</a:t>
            </a:r>
          </a:p>
        </p:txBody>
      </p:sp>
    </p:spTree>
    <p:extLst>
      <p:ext uri="{BB962C8B-B14F-4D97-AF65-F5344CB8AC3E}">
        <p14:creationId xmlns:p14="http://schemas.microsoft.com/office/powerpoint/2010/main" val="2434303056"/>
      </p:ext>
    </p:extLst>
  </p:cSld>
  <p:clrMapOvr>
    <a:masterClrMapping/>
  </p:clrMapOvr>
  <p:transition spd="slow">
    <p:fad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186017" y="1000080"/>
            <a:ext cx="8771966" cy="7017306"/>
          </a:xfrm>
          <a:prstGeom prst="rect">
            <a:avLst/>
          </a:prstGeom>
          <a:noFill/>
          <a:ln w="9525">
            <a:noFill/>
            <a:miter lim="800000"/>
            <a:headEnd/>
            <a:tailEnd/>
          </a:ln>
        </p:spPr>
        <p:txBody>
          <a:bodyPr wrap="square">
            <a:spAutoFit/>
          </a:bodyPr>
          <a:lstStyle/>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Докумен</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ти за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закупени сертифицирани и/или стандартни семена и/или посадъчен материал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за сертифицирани семена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сертификат</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по чл. 32, ал. 1 от Закона за посевния и посадъчния материал,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официален етикет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36, ал. 1, етикет на производителя и/или търговеца по чл. 38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или етикет на производителя на малки опаковки</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по чл. 53, ал. 5 от Наредба No 96 от 2006 г. за търговия на посевен материал от зеленчукови култури на пазара на Европейския съюз;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за стандартни семена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фирмен документ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46, етикет на производителя по чл. 49, ал. 3 или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етикет на малки опаковки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54, ал. 2 от Наредба No 96 от 2006 г. за търговия на посевен материал от зеленчукови култури на пазара на Европейския съюз;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за зеленчуковия посадъчен материал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фирмен документ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12, ал. 1 или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етикет на производителя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чл. 11, ал. 4 от Наредба No 19 от 2004 г. за производство и търговия на посадъчен материал от зеленчукови култури.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за сертифицирания овощен посадъчен материал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сертификат по чл. 42, ал. 7 от Закона за посевния и посадъчния материал, етикет по чл. 13, ал. 5 или придружителен документ по чл. 13а от Наредба No 3 от 2010 г. за търговия на овощен посадъчен материал и овощни растения, предназначени за производство на плодове на пазара на Европейския съюз;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за стандартния овощен посадъчен материал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етикет по чл. 10, ал. 4, документ на производителя или търговеца по чл. 13, ал. 1, т. 1 или етикет за дребни производители и търговци по чл. 14 от Наредба No 3 от 2010 г. за търговия на овощен посадъчен материал и овощни растения</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a:t>
            </a:r>
            <a:endParaRPr lang="en-BG"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419100" y="317890"/>
            <a:ext cx="8305800" cy="646331"/>
          </a:xfrm>
          <a:prstGeom prst="rect">
            <a:avLst/>
          </a:prstGeom>
          <a:noFill/>
          <a:ln w="9525">
            <a:noFill/>
            <a:miter lim="800000"/>
            <a:headEnd/>
            <a:tailEnd/>
          </a:ln>
        </p:spPr>
        <p:txBody>
          <a:bodyPr wrap="square">
            <a:spAutoFit/>
          </a:bodyPr>
          <a:lstStyle/>
          <a:p>
            <a:pPr algn="ctr"/>
            <a:r>
              <a:rPr lang="bg-BG" sz="1800"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оранжерийно производство </a:t>
            </a:r>
          </a:p>
        </p:txBody>
      </p:sp>
    </p:spTree>
    <p:extLst>
      <p:ext uri="{BB962C8B-B14F-4D97-AF65-F5344CB8AC3E}">
        <p14:creationId xmlns:p14="http://schemas.microsoft.com/office/powerpoint/2010/main" val="406668655"/>
      </p:ext>
    </p:extLst>
  </p:cSld>
  <p:clrMapOvr>
    <a:masterClrMapping/>
  </p:clrMapOvr>
  <p:transition spd="slow">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186017" y="1582340"/>
            <a:ext cx="8771966" cy="4247317"/>
          </a:xfrm>
          <a:prstGeom prst="rect">
            <a:avLst/>
          </a:prstGeom>
          <a:noFill/>
          <a:ln w="9525">
            <a:noFill/>
            <a:miter lim="800000"/>
            <a:headEnd/>
            <a:tailEnd/>
          </a:ln>
        </p:spPr>
        <p:txBody>
          <a:bodyPr wrap="square">
            <a:spAutoFit/>
          </a:bodyPr>
          <a:lstStyle/>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Когато информацията от етикета е отпечатана на опаковката на закупените семена, вместо етикети се представят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опаковките.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Когато земеделският стопанин произвежда стандартен посевен и/или посадъчен материал за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собствени нужди</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следва да удостовери качество на този материал с издаден от него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фирмен документ</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по чл. 36, ал. 2 или по чл. 40, ал. 2 от Закона за посевния и посадъчния материал.</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endParaRPr lang="en-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Срок за представяне на документите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не по-късно от последния ден за подаване на заявление за подпомагане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(30 юни 2023 г.). </a:t>
            </a: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Начин на представяне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електронно с квалифициран електронен подпис и/или лично или чрез представител, упълномощен с нотариално заверено пълномощно, в съответните областни дирекции на Държавен фонд „Земеделие“, отдел „Прилагане на схеми и мерки за подпомагане“. </a:t>
            </a:r>
          </a:p>
          <a:p>
            <a:pPr algn="just"/>
            <a:endParaRPr lang="en-BG"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419100" y="317890"/>
            <a:ext cx="8305800" cy="646331"/>
          </a:xfrm>
          <a:prstGeom prst="rect">
            <a:avLst/>
          </a:prstGeom>
          <a:noFill/>
          <a:ln w="9525">
            <a:noFill/>
            <a:miter lim="800000"/>
            <a:headEnd/>
            <a:tailEnd/>
          </a:ln>
        </p:spPr>
        <p:txBody>
          <a:bodyPr wrap="square">
            <a:spAutoFit/>
          </a:bodyPr>
          <a:lstStyle/>
          <a:p>
            <a:pPr algn="ctr"/>
            <a:r>
              <a:rPr lang="bg-BG" sz="1800"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оранжерийно производство </a:t>
            </a:r>
          </a:p>
        </p:txBody>
      </p:sp>
    </p:spTree>
    <p:extLst>
      <p:ext uri="{BB962C8B-B14F-4D97-AF65-F5344CB8AC3E}">
        <p14:creationId xmlns:p14="http://schemas.microsoft.com/office/powerpoint/2010/main" val="947670051"/>
      </p:ext>
    </p:extLst>
  </p:cSld>
  <p:clrMapOvr>
    <a:masterClrMapping/>
  </p:clrMapOvr>
  <p:transition spd="slow">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228600" y="1178467"/>
            <a:ext cx="8610600" cy="7294305"/>
          </a:xfrm>
          <a:prstGeom prst="rect">
            <a:avLst/>
          </a:prstGeom>
          <a:noFill/>
          <a:ln w="9525">
            <a:noFill/>
            <a:miter lim="800000"/>
            <a:headEnd/>
            <a:tailEnd/>
          </a:ln>
        </p:spPr>
        <p:txBody>
          <a:bodyPr wrap="square">
            <a:spAutoFit/>
          </a:bodyPr>
          <a:lstStyle/>
          <a:p>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Документи за реализация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1.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фактури</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при плащане по банков път 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фискални касови бележки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при плащане в брой, издадени от фискално устройство, когато кандидатите са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търговци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по смисъла на чл. 1 от Търговския закон; </a:t>
            </a: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2.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счетоводни документи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с реквизитите по чл. 6, ал. 3 от Закона за счетоводството, когато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кандидатите са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лица по чл. 9, ал. 2 от Закона за данъците върху доходите на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физическите лица</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а в случаите по чл. 9, ал. 4 от Закона за данъците върху доходите на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физическите лица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и с реквизитите по чл. 6, ал. 1, т. 3 от Закона за счетоводството.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Кандидатите за подпомагане по интервенцията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 обекти за производство и/или пакетиране на храни от плодове и зеленчуци, регистрирани по чл. 26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от Закона за храните в Националния електронен регистър на обектите за производство и търговия на едро и дребно с храни от животински и неживотински произход в частта "Обекти за производство и/или пакетиране на храни от плодове и зеленчуци" - Група 2 на БАБХ, могат да представят и документи с реквизитите по чл. 6, ал. 3 от Закона за счетоводството за преработена от тях собствена продукция.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Документите за реализация следва да са издадени в</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периода от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1 февруари 2023 г. до 31 януари 2024 г.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Представят се електронно с квалифициран електронен подпис и/или лично или чрез представител, упълномощен с нотариално заверено пълномощно, в съответните областни дирекции на Държавен фонд "Земеделие", отдел "Прилагане на схеми и мерки за подпомагане“</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в</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периода от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1 до 31 януари 2024 г.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с декларация и опис на документите по образец. </a:t>
            </a:r>
          </a:p>
          <a:p>
            <a:pPr algn="just"/>
            <a:endParaRPr lang="en-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spcBef>
                <a:spcPts val="0"/>
              </a:spcBef>
            </a:pPr>
            <a:endParaRPr lang="ru-RU" b="1" i="1"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533400" y="532136"/>
            <a:ext cx="8305800" cy="646331"/>
          </a:xfrm>
          <a:prstGeom prst="rect">
            <a:avLst/>
          </a:prstGeom>
          <a:noFill/>
          <a:ln w="9525">
            <a:noFill/>
            <a:miter lim="800000"/>
            <a:headEnd/>
            <a:tailEnd/>
          </a:ln>
        </p:spPr>
        <p:txBody>
          <a:bodyPr wrap="square">
            <a:spAutoFit/>
          </a:bodyPr>
          <a:lstStyle/>
          <a:p>
            <a:pPr algn="ctr"/>
            <a:r>
              <a:rPr lang="bg-BG" sz="1800"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оранжерийно производство </a:t>
            </a:r>
          </a:p>
        </p:txBody>
      </p:sp>
    </p:spTree>
    <p:extLst>
      <p:ext uri="{BB962C8B-B14F-4D97-AF65-F5344CB8AC3E}">
        <p14:creationId xmlns:p14="http://schemas.microsoft.com/office/powerpoint/2010/main" val="2055377930"/>
      </p:ext>
    </p:extLst>
  </p:cSld>
  <p:clrMapOvr>
    <a:masterClrMapping/>
  </p:clrMapOvr>
  <p:transition spd="slow">
    <p:fad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150743" y="1600200"/>
            <a:ext cx="8837544" cy="861774"/>
          </a:xfrm>
          <a:prstGeom prst="rect">
            <a:avLst/>
          </a:prstGeom>
          <a:noFill/>
          <a:ln w="9525">
            <a:noFill/>
            <a:miter lim="800000"/>
            <a:headEnd/>
            <a:tailEnd/>
          </a:ln>
        </p:spPr>
        <p:txBody>
          <a:bodyPr wrap="square">
            <a:spAutoFit/>
          </a:bodyPr>
          <a:lstStyle/>
          <a:p>
            <a:pPr marL="285750" indent="-285750" algn="just">
              <a:spcBef>
                <a:spcPts val="750"/>
              </a:spcBef>
              <a:buFont typeface="Arial" panose="020B0604020202020204" pitchFamily="34" charset="0"/>
              <a:buChar char="•"/>
            </a:pPr>
            <a:r>
              <a:rPr lang="ru-RU"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плодове и зеленчуци в планинските райони </a:t>
            </a:r>
            <a:r>
              <a:rPr lang="ru-RU" b="1" dirty="0">
                <a:solidFill>
                  <a:srgbClr val="1EA092"/>
                </a:solidFill>
                <a:latin typeface="Tahoma" panose="020B0604030504040204" pitchFamily="34" charset="0"/>
                <a:ea typeface="Tahoma" panose="020B0604030504040204" pitchFamily="34" charset="0"/>
                <a:cs typeface="Tahoma" panose="020B0604030504040204" pitchFamily="34" charset="0"/>
              </a:rPr>
              <a:t>- 1 214,58 евро/ха.</a:t>
            </a:r>
            <a:endParaRPr lang="ru-RU"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26626" name="Правоъгълник 3"/>
          <p:cNvSpPr>
            <a:spLocks noChangeArrowheads="1"/>
          </p:cNvSpPr>
          <p:nvPr/>
        </p:nvSpPr>
        <p:spPr bwMode="auto">
          <a:xfrm>
            <a:off x="533400" y="532136"/>
            <a:ext cx="8305800" cy="707886"/>
          </a:xfrm>
          <a:prstGeom prst="rect">
            <a:avLst/>
          </a:prstGeom>
          <a:noFill/>
          <a:ln w="9525">
            <a:noFill/>
            <a:miter lim="800000"/>
            <a:headEnd/>
            <a:tailEnd/>
          </a:ln>
        </p:spPr>
        <p:txBody>
          <a:bodyPr wrap="square">
            <a:spAutoFit/>
          </a:bodyPr>
          <a:lstStyle/>
          <a:p>
            <a:pPr algn="ctr"/>
            <a:r>
              <a:rPr lang="ru-RU" sz="2000" b="1"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плодове и зеленчуци в планинските райони</a:t>
            </a:r>
            <a:endParaRPr lang="bg-BG" sz="2000" b="1"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3" name="Rectangle 2">
            <a:extLst>
              <a:ext uri="{FF2B5EF4-FFF2-40B4-BE49-F238E27FC236}">
                <a16:creationId xmlns:a16="http://schemas.microsoft.com/office/drawing/2014/main" id="{87230081-F6AC-A1FB-0323-175E043AEAAF}"/>
              </a:ext>
            </a:extLst>
          </p:cNvPr>
          <p:cNvSpPr/>
          <p:nvPr/>
        </p:nvSpPr>
        <p:spPr>
          <a:xfrm>
            <a:off x="150743" y="2475037"/>
            <a:ext cx="8683487" cy="3970318"/>
          </a:xfrm>
          <a:prstGeom prst="rect">
            <a:avLst/>
          </a:prstGeom>
        </p:spPr>
        <p:txBody>
          <a:bodyPr wrap="square">
            <a:spAutoFit/>
          </a:bodyPr>
          <a:lstStyle/>
          <a:p>
            <a:pPr marL="285750" indent="-285750" algn="just">
              <a:buFont typeface="Arial" panose="020B0604020202020204" pitchFamily="34" charset="0"/>
              <a:buChar char="•"/>
            </a:pP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Право на подпомагане по интервенцията за обвързано с производството подпомагане на доходите за плодове и зеленчуци в планинските райони имат земеделски стопани,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чиито стопанства са изцяло в планински райони и са с размер </a:t>
            </a:r>
            <a:r>
              <a:rPr lang="en-BG" b="1" u="sng" dirty="0">
                <a:solidFill>
                  <a:srgbClr val="7030A0"/>
                </a:solidFill>
                <a:latin typeface="Tahoma" panose="020B0604030504040204" pitchFamily="34" charset="0"/>
                <a:ea typeface="Tahoma" panose="020B0604030504040204" pitchFamily="34" charset="0"/>
                <a:cs typeface="Tahoma" panose="020B0604030504040204" pitchFamily="34" charset="0"/>
              </a:rPr>
              <a:t>до 1,5 ха. </a:t>
            </a:r>
          </a:p>
          <a:p>
            <a:pPr marL="285750" indent="-285750" algn="just">
              <a:buFont typeface="Arial" panose="020B0604020202020204" pitchFamily="34" charset="0"/>
              <a:buChar char="•"/>
            </a:pP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Земеделски стопани, които стопанисват и заявяват за подпомагане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минимум 0,5 ха (заедно или поотделно) допустими за подпомагане площи с плодове и зеленчуци от следните видове култури: фасул, домати, краставици, корнишони,патладжани, пипер, лук, чесън, моркови, зеле, дини, пъпеши, ягоди, малини, ябълки, круши, кайсии и зарзали, череши, вишни, праскови и нектарини, сливи и десертно грозде. </a:t>
            </a:r>
          </a:p>
          <a:p>
            <a:pPr marL="285750" indent="-285750" algn="just">
              <a:buFont typeface="Arial" panose="020B0604020202020204" pitchFamily="34" charset="0"/>
              <a:buChar char="•"/>
            </a:pP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За</a:t>
            </a:r>
            <a:r>
              <a:rPr lang="en-BG" sz="1800" dirty="0">
                <a:effectLst/>
                <a:latin typeface="TimesNewRomanPSMT"/>
                <a:ea typeface="Times New Roman" panose="02020603050405020304" pitchFamily="18" charset="0"/>
              </a:rPr>
              <a:t>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десертно грозде право на подпомагане имат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изброени в наредбата</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сортове</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a:t>
            </a:r>
            <a:endParaRPr lang="en-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just"/>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29517561"/>
      </p:ext>
    </p:extLst>
  </p:cSld>
  <p:clrMapOvr>
    <a:masterClrMapping/>
  </p:clrMapOvr>
  <p:transition spd="slow">
    <p:fad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авоъгълник 3"/>
          <p:cNvSpPr>
            <a:spLocks noChangeArrowheads="1"/>
          </p:cNvSpPr>
          <p:nvPr/>
        </p:nvSpPr>
        <p:spPr bwMode="auto">
          <a:xfrm>
            <a:off x="533400" y="532136"/>
            <a:ext cx="8305800" cy="584775"/>
          </a:xfrm>
          <a:prstGeom prst="rect">
            <a:avLst/>
          </a:prstGeom>
          <a:noFill/>
          <a:ln w="9525">
            <a:noFill/>
            <a:miter lim="800000"/>
            <a:headEnd/>
            <a:tailEnd/>
          </a:ln>
        </p:spPr>
        <p:txBody>
          <a:bodyPr wrap="square">
            <a:spAutoFit/>
          </a:bodyPr>
          <a:lstStyle/>
          <a:p>
            <a:pPr algn="ctr"/>
            <a:r>
              <a:rPr lang="ru-RU" sz="1600" b="1" dirty="0" err="1">
                <a:solidFill>
                  <a:srgbClr val="7030A0"/>
                </a:solidFill>
                <a:latin typeface="Tahoma" panose="020B0604030504040204" pitchFamily="34" charset="0"/>
                <a:ea typeface="Tahoma" panose="020B0604030504040204" pitchFamily="34" charset="0"/>
                <a:cs typeface="Tahoma" panose="020B0604030504040204" pitchFamily="34" charset="0"/>
              </a:rPr>
              <a:t>Обвързано</a:t>
            </a:r>
            <a:r>
              <a:rPr lang="ru-RU" sz="1600" b="1" dirty="0">
                <a:solidFill>
                  <a:srgbClr val="7030A0"/>
                </a:solidFill>
                <a:latin typeface="Tahoma" panose="020B0604030504040204" pitchFamily="34" charset="0"/>
                <a:ea typeface="Tahoma" panose="020B0604030504040204" pitchFamily="34" charset="0"/>
                <a:cs typeface="Tahoma" panose="020B0604030504040204" pitchFamily="34" charset="0"/>
              </a:rPr>
              <a:t> с </a:t>
            </a:r>
            <a:r>
              <a:rPr lang="ru-RU" sz="1600" b="1" dirty="0" err="1">
                <a:solidFill>
                  <a:srgbClr val="7030A0"/>
                </a:solidFill>
                <a:latin typeface="Tahoma" panose="020B0604030504040204" pitchFamily="34" charset="0"/>
                <a:ea typeface="Tahoma" panose="020B0604030504040204" pitchFamily="34" charset="0"/>
                <a:cs typeface="Tahoma" panose="020B0604030504040204" pitchFamily="34" charset="0"/>
              </a:rPr>
              <a:t>производството</a:t>
            </a:r>
            <a:r>
              <a:rPr lang="ru-RU" sz="16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600" b="1" dirty="0" err="1">
                <a:solidFill>
                  <a:srgbClr val="7030A0"/>
                </a:solidFill>
                <a:latin typeface="Tahoma" panose="020B0604030504040204" pitchFamily="34" charset="0"/>
                <a:ea typeface="Tahoma" panose="020B0604030504040204" pitchFamily="34" charset="0"/>
                <a:cs typeface="Tahoma" panose="020B0604030504040204" pitchFamily="34" charset="0"/>
              </a:rPr>
              <a:t>подпомагане</a:t>
            </a:r>
            <a:r>
              <a:rPr lang="ru-RU" sz="1600" b="1" dirty="0">
                <a:solidFill>
                  <a:srgbClr val="7030A0"/>
                </a:solidFill>
                <a:latin typeface="Tahoma" panose="020B0604030504040204" pitchFamily="34" charset="0"/>
                <a:ea typeface="Tahoma" panose="020B0604030504040204" pitchFamily="34" charset="0"/>
                <a:cs typeface="Tahoma" panose="020B0604030504040204" pitchFamily="34" charset="0"/>
              </a:rPr>
              <a:t> на доходите за </a:t>
            </a:r>
            <a:r>
              <a:rPr lang="ru-RU" sz="1600" b="1" dirty="0" err="1">
                <a:solidFill>
                  <a:srgbClr val="7030A0"/>
                </a:solidFill>
                <a:latin typeface="Tahoma" panose="020B0604030504040204" pitchFamily="34" charset="0"/>
                <a:ea typeface="Tahoma" panose="020B0604030504040204" pitchFamily="34" charset="0"/>
                <a:cs typeface="Tahoma" panose="020B0604030504040204" pitchFamily="34" charset="0"/>
              </a:rPr>
              <a:t>плодове</a:t>
            </a:r>
            <a:r>
              <a:rPr lang="ru-RU" sz="1600" b="1" dirty="0">
                <a:solidFill>
                  <a:srgbClr val="7030A0"/>
                </a:solidFill>
                <a:latin typeface="Tahoma" panose="020B0604030504040204" pitchFamily="34" charset="0"/>
                <a:ea typeface="Tahoma" panose="020B0604030504040204" pitchFamily="34" charset="0"/>
                <a:cs typeface="Tahoma" panose="020B0604030504040204" pitchFamily="34" charset="0"/>
              </a:rPr>
              <a:t> и </a:t>
            </a:r>
            <a:r>
              <a:rPr lang="ru-RU" sz="1600" b="1" dirty="0" err="1">
                <a:solidFill>
                  <a:srgbClr val="7030A0"/>
                </a:solidFill>
                <a:latin typeface="Tahoma" panose="020B0604030504040204" pitchFamily="34" charset="0"/>
                <a:ea typeface="Tahoma" panose="020B0604030504040204" pitchFamily="34" charset="0"/>
                <a:cs typeface="Tahoma" panose="020B0604030504040204" pitchFamily="34" charset="0"/>
              </a:rPr>
              <a:t>зеленчуци</a:t>
            </a:r>
            <a:r>
              <a:rPr lang="ru-RU" sz="1600" b="1" dirty="0">
                <a:solidFill>
                  <a:srgbClr val="7030A0"/>
                </a:solidFill>
                <a:latin typeface="Tahoma" panose="020B0604030504040204" pitchFamily="34" charset="0"/>
                <a:ea typeface="Tahoma" panose="020B0604030504040204" pitchFamily="34" charset="0"/>
                <a:cs typeface="Tahoma" panose="020B0604030504040204" pitchFamily="34" charset="0"/>
              </a:rPr>
              <a:t> в </a:t>
            </a:r>
            <a:r>
              <a:rPr lang="ru-RU" sz="1600" b="1" dirty="0" err="1">
                <a:solidFill>
                  <a:srgbClr val="7030A0"/>
                </a:solidFill>
                <a:latin typeface="Tahoma" panose="020B0604030504040204" pitchFamily="34" charset="0"/>
                <a:ea typeface="Tahoma" panose="020B0604030504040204" pitchFamily="34" charset="0"/>
                <a:cs typeface="Tahoma" panose="020B0604030504040204" pitchFamily="34" charset="0"/>
              </a:rPr>
              <a:t>планинските</a:t>
            </a:r>
            <a:r>
              <a:rPr lang="ru-RU" sz="16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ru-RU" sz="1600" b="1" dirty="0" err="1">
                <a:solidFill>
                  <a:srgbClr val="7030A0"/>
                </a:solidFill>
                <a:latin typeface="Tahoma" panose="020B0604030504040204" pitchFamily="34" charset="0"/>
                <a:ea typeface="Tahoma" panose="020B0604030504040204" pitchFamily="34" charset="0"/>
                <a:cs typeface="Tahoma" panose="020B0604030504040204" pitchFamily="34" charset="0"/>
              </a:rPr>
              <a:t>райони</a:t>
            </a:r>
            <a:endPar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3" name="Rectangle 2">
            <a:extLst>
              <a:ext uri="{FF2B5EF4-FFF2-40B4-BE49-F238E27FC236}">
                <a16:creationId xmlns:a16="http://schemas.microsoft.com/office/drawing/2014/main" id="{0BD6929C-A2C9-C59D-06F0-CBFA76FC62AB}"/>
              </a:ext>
            </a:extLst>
          </p:cNvPr>
          <p:cNvSpPr/>
          <p:nvPr/>
        </p:nvSpPr>
        <p:spPr>
          <a:xfrm>
            <a:off x="228600" y="1219200"/>
            <a:ext cx="8915400" cy="6186309"/>
          </a:xfrm>
          <a:prstGeom prst="rect">
            <a:avLst/>
          </a:prstGeom>
        </p:spPr>
        <p:txBody>
          <a:bodyPr wrap="square">
            <a:spAutoFit/>
          </a:bodyPr>
          <a:lstStyle/>
          <a:p>
            <a:pPr algn="just"/>
            <a:r>
              <a:rPr lang="bg-BG" sz="1800" dirty="0">
                <a:solidFill>
                  <a:srgbClr val="1EA092"/>
                </a:solidFill>
                <a:latin typeface="Tahoma" panose="020B0604030504040204" pitchFamily="34" charset="0"/>
                <a:ea typeface="Tahoma" panose="020B0604030504040204" pitchFamily="34" charset="0"/>
                <a:cs typeface="Tahoma" panose="020B0604030504040204" pitchFamily="34" charset="0"/>
              </a:rPr>
              <a:t>Заявените площи:</a:t>
            </a:r>
          </a:p>
          <a:p>
            <a:pPr marL="285750" indent="-285750" algn="just">
              <a:buFont typeface="Arial" panose="020B0604020202020204" pitchFamily="34" charset="0"/>
              <a:buChar char="•"/>
            </a:pPr>
            <a:r>
              <a:rPr lang="bg-BG" sz="1800" dirty="0">
                <a:solidFill>
                  <a:srgbClr val="1EA092"/>
                </a:solidFill>
                <a:latin typeface="Tahoma" panose="020B0604030504040204" pitchFamily="34" charset="0"/>
                <a:ea typeface="Tahoma" panose="020B0604030504040204" pitchFamily="34" charset="0"/>
                <a:cs typeface="Tahoma" panose="020B0604030504040204" pitchFamily="34" charset="0"/>
              </a:rPr>
              <a:t>са заети с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фасул (за зърно и зелен), домати, краставици, корнишони, патладжани, пипер, лук, чесън, моркови, зеле, дини, пъпеши, ягоди, малини, ябълки, круши, кайсии и зарзали, череши, вишни, праскови и нектарини, сливи (Prunus domestica) и/или десертно гроз</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де и са с минимална площ на парцела 0,1 ха; </a:t>
            </a:r>
            <a:endParaRPr lang="bg-BG" sz="1800"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bg-BG" sz="1800" dirty="0">
                <a:solidFill>
                  <a:srgbClr val="1EA092"/>
                </a:solidFill>
                <a:latin typeface="Tahoma" panose="020B0604030504040204" pitchFamily="34" charset="0"/>
                <a:ea typeface="Tahoma" panose="020B0604030504040204" pitchFamily="34" charset="0"/>
                <a:cs typeface="Tahoma" panose="020B0604030504040204" pitchFamily="34" charset="0"/>
              </a:rPr>
              <a:t>отговарят на изискванията за допустимост по </a:t>
            </a:r>
            <a:r>
              <a:rPr lang="bg-BG" sz="1800" b="1" dirty="0">
                <a:solidFill>
                  <a:srgbClr val="7030A0"/>
                </a:solidFill>
                <a:latin typeface="Tahoma" panose="020B0604030504040204" pitchFamily="34" charset="0"/>
                <a:ea typeface="Tahoma" panose="020B0604030504040204" pitchFamily="34" charset="0"/>
                <a:cs typeface="Tahoma" panose="020B0604030504040204" pitchFamily="34" charset="0"/>
              </a:rPr>
              <a:t>ОПДУ;</a:t>
            </a:r>
            <a:r>
              <a:rPr lang="en-BG" sz="1800" b="1" dirty="0">
                <a:solidFill>
                  <a:srgbClr val="7030A0"/>
                </a:solidFill>
                <a:latin typeface="Tahoma" panose="020B0604030504040204" pitchFamily="34" charset="0"/>
                <a:ea typeface="Tahoma" panose="020B0604030504040204" pitchFamily="34" charset="0"/>
                <a:cs typeface="Tahoma" panose="020B0604030504040204" pitchFamily="34" charset="0"/>
              </a:rPr>
              <a:t> </a:t>
            </a:r>
            <a:endParaRPr lang="bg-BG" sz="18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bg-BG" sz="1800" dirty="0">
                <a:solidFill>
                  <a:srgbClr val="1EA092"/>
                </a:solidFill>
                <a:latin typeface="Tahoma" panose="020B0604030504040204" pitchFamily="34" charset="0"/>
                <a:ea typeface="Tahoma" panose="020B0604030504040204" pitchFamily="34" charset="0"/>
                <a:cs typeface="Tahoma" panose="020B0604030504040204" pitchFamily="34" charset="0"/>
              </a:rPr>
              <a:t>през 2023 на допустимите площи заявените за подпомагане култури </a:t>
            </a:r>
            <a:r>
              <a:rPr lang="en-BG" sz="1800" dirty="0">
                <a:solidFill>
                  <a:srgbClr val="1EA092"/>
                </a:solidFill>
                <a:latin typeface="Tahoma" panose="020B0604030504040204" pitchFamily="34" charset="0"/>
                <a:ea typeface="Tahoma" panose="020B0604030504040204" pitchFamily="34" charset="0"/>
                <a:cs typeface="Tahoma" panose="020B0604030504040204" pitchFamily="34" charset="0"/>
              </a:rPr>
              <a:t>през 2023 г. на допустимите площи със заявените за подпомагане </a:t>
            </a:r>
            <a:r>
              <a:rPr lang="bg-BG" sz="1800" dirty="0">
                <a:solidFill>
                  <a:srgbClr val="1EA092"/>
                </a:solidFill>
                <a:latin typeface="Tahoma" panose="020B0604030504040204" pitchFamily="34" charset="0"/>
                <a:ea typeface="Tahoma" panose="020B0604030504040204" pitchFamily="34" charset="0"/>
                <a:cs typeface="Tahoma" panose="020B0604030504040204" pitchFamily="34" charset="0"/>
              </a:rPr>
              <a:t>моркови, зеле, дини и пъпеши </a:t>
            </a:r>
            <a:r>
              <a:rPr lang="en-BG" sz="1800" b="1" dirty="0">
                <a:solidFill>
                  <a:srgbClr val="7030A0"/>
                </a:solidFill>
                <a:latin typeface="Tahoma" panose="020B0604030504040204" pitchFamily="34" charset="0"/>
                <a:ea typeface="Tahoma" panose="020B0604030504040204" pitchFamily="34" charset="0"/>
                <a:cs typeface="Tahoma" panose="020B0604030504040204" pitchFamily="34" charset="0"/>
              </a:rPr>
              <a:t>са спазени съответните минимални агротехнически мероприятия, </a:t>
            </a:r>
            <a:r>
              <a:rPr lang="en-BG" sz="1800" dirty="0">
                <a:solidFill>
                  <a:srgbClr val="1EA092"/>
                </a:solidFill>
                <a:latin typeface="Tahoma" panose="020B0604030504040204" pitchFamily="34" charset="0"/>
                <a:ea typeface="Tahoma" panose="020B0604030504040204" pitchFamily="34" charset="0"/>
                <a:cs typeface="Tahoma" panose="020B0604030504040204" pitchFamily="34" charset="0"/>
              </a:rPr>
              <a:t>позволяващи получаване на добив от тях, които се установяват при проверка на място (инспекция на земеделското стопанство и/или методи за дистанционно наблюдение).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Площите с "фасул (за зърно)" </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се заявяват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само по една от следните интервенции:</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Обвързано с производството подпомагане на доходите за протеинови култури или Обвързано с производството подпомагане на доходите за плодове и зеленчуци в планински райони. </a:t>
            </a:r>
            <a:endParaRPr lang="bg-BG"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Земеделските стопани, кандидатстващи по тази интервенция </a:t>
            </a:r>
            <a:r>
              <a:rPr lang="en-BG" b="1" dirty="0">
                <a:solidFill>
                  <a:srgbClr val="7030A0"/>
                </a:solidFill>
                <a:latin typeface="Tahoma" panose="020B0604030504040204" pitchFamily="34" charset="0"/>
                <a:ea typeface="Tahoma" panose="020B0604030504040204" pitchFamily="34" charset="0"/>
                <a:cs typeface="Tahoma" panose="020B0604030504040204" pitchFamily="34" charset="0"/>
              </a:rPr>
              <a:t>не могат да заявяват останалите интервенции за обвързана подкрепа за плодове и зеленчуци,</a:t>
            </a:r>
            <a:r>
              <a:rPr lang="en-BG" dirty="0">
                <a:solidFill>
                  <a:srgbClr val="1EA092"/>
                </a:solidFill>
                <a:latin typeface="Tahoma" panose="020B0604030504040204" pitchFamily="34" charset="0"/>
                <a:ea typeface="Tahoma" panose="020B0604030504040204" pitchFamily="34" charset="0"/>
                <a:cs typeface="Tahoma" panose="020B0604030504040204" pitchFamily="34" charset="0"/>
              </a:rPr>
              <a:t> с изключение на интервенцията за </a:t>
            </a:r>
            <a:r>
              <a:rPr lang="en-BG"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плодови насаждения до встъпването им в плододаван</a:t>
            </a:r>
            <a:r>
              <a:rPr lang="bg-BG">
                <a:solidFill>
                  <a:srgbClr val="7030A0"/>
                </a:solidFill>
                <a:latin typeface="Tahoma" panose="020B0604030504040204" pitchFamily="34" charset="0"/>
                <a:ea typeface="Tahoma" panose="020B0604030504040204" pitchFamily="34" charset="0"/>
                <a:cs typeface="Tahoma" panose="020B0604030504040204" pitchFamily="34" charset="0"/>
              </a:rPr>
              <a:t>е </a:t>
            </a:r>
            <a:r>
              <a:rPr lang="bg-BG" b="1" u="sng" dirty="0">
                <a:solidFill>
                  <a:srgbClr val="7030A0"/>
                </a:solidFill>
                <a:latin typeface="Tahoma" panose="020B0604030504040204" pitchFamily="34" charset="0"/>
                <a:ea typeface="Tahoma" panose="020B0604030504040204" pitchFamily="34" charset="0"/>
                <a:cs typeface="Tahoma" panose="020B0604030504040204" pitchFamily="34" charset="0"/>
              </a:rPr>
              <a:t>на различни площи в стопанството.</a:t>
            </a:r>
            <a:endParaRPr lang="en-BG" b="1" u="sng"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88344019"/>
      </p:ext>
    </p:extLst>
  </p:cSld>
  <p:clrMapOvr>
    <a:masterClrMapping/>
  </p:clrMapOvr>
  <p:transition spd="slow">
    <p:fad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864506"/>
            <a:ext cx="8991600" cy="338554"/>
          </a:xfrm>
          <a:prstGeom prst="rect">
            <a:avLst/>
          </a:prstGeom>
          <a:noFill/>
          <a:ln w="9525">
            <a:noFill/>
            <a:miter lim="800000"/>
            <a:headEnd/>
            <a:tailEnd/>
          </a:ln>
        </p:spPr>
        <p:txBody>
          <a:bodyPr wrap="square">
            <a:spAutoFit/>
          </a:bodyPr>
          <a:lstStyle/>
          <a:p>
            <a:pPr algn="ctr">
              <a:spcBef>
                <a:spcPts val="750"/>
              </a:spcBef>
            </a:pP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    </a:t>
            </a:r>
            <a:endParaRPr lang="bg-BG" sz="1400" b="1" i="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533400" y="367988"/>
            <a:ext cx="8305800" cy="830997"/>
          </a:xfrm>
          <a:prstGeom prst="rect">
            <a:avLst/>
          </a:prstGeom>
          <a:noFill/>
          <a:ln w="9525">
            <a:noFill/>
            <a:miter lim="800000"/>
            <a:headEnd/>
            <a:tailEnd/>
          </a:ln>
        </p:spPr>
        <p:txBody>
          <a:bodyPr wrap="square">
            <a:spAutoFit/>
          </a:bodyPr>
          <a:lstStyle/>
          <a:p>
            <a:pPr algn="ctr"/>
            <a:r>
              <a:rPr lang="bg-BG" sz="2400" b="1" dirty="0">
                <a:solidFill>
                  <a:srgbClr val="1EA092"/>
                </a:solidFill>
                <a:latin typeface="Tahoma" pitchFamily="34" charset="0"/>
                <a:ea typeface="Tahoma" panose="020B0604030504040204" pitchFamily="34" charset="0"/>
                <a:cs typeface="Tahoma" panose="020B0604030504040204" pitchFamily="34" charset="0"/>
              </a:rPr>
              <a:t>Недопустимо комбиниране на интервенции</a:t>
            </a:r>
          </a:p>
          <a:p>
            <a:pPr algn="ctr"/>
            <a:r>
              <a:rPr lang="bg-BG" sz="2400" b="1" dirty="0">
                <a:solidFill>
                  <a:srgbClr val="1EA092"/>
                </a:solidFill>
                <a:latin typeface="Tahoma" pitchFamily="34" charset="0"/>
                <a:ea typeface="Tahoma" panose="020B0604030504040204" pitchFamily="34" charset="0"/>
                <a:cs typeface="Tahoma" panose="020B0604030504040204" pitchFamily="34" charset="0"/>
              </a:rPr>
              <a:t>за едни и същи парцели</a:t>
            </a:r>
          </a:p>
        </p:txBody>
      </p:sp>
      <p:graphicFrame>
        <p:nvGraphicFramePr>
          <p:cNvPr id="5" name="Table 5">
            <a:extLst>
              <a:ext uri="{FF2B5EF4-FFF2-40B4-BE49-F238E27FC236}">
                <a16:creationId xmlns:a16="http://schemas.microsoft.com/office/drawing/2014/main" id="{719D3D13-3F14-5365-BB69-F866ED335E44}"/>
              </a:ext>
            </a:extLst>
          </p:cNvPr>
          <p:cNvGraphicFramePr>
            <a:graphicFrameLocks noGrp="1"/>
          </p:cNvGraphicFramePr>
          <p:nvPr>
            <p:extLst>
              <p:ext uri="{D42A27DB-BD31-4B8C-83A1-F6EECF244321}">
                <p14:modId xmlns:p14="http://schemas.microsoft.com/office/powerpoint/2010/main" val="4182035505"/>
              </p:ext>
            </p:extLst>
          </p:nvPr>
        </p:nvGraphicFramePr>
        <p:xfrm>
          <a:off x="190500" y="3629317"/>
          <a:ext cx="8953500" cy="3571240"/>
        </p:xfrm>
        <a:graphic>
          <a:graphicData uri="http://schemas.openxmlformats.org/drawingml/2006/table">
            <a:tbl>
              <a:tblPr firstRow="1" bandRow="1">
                <a:tableStyleId>{5C22544A-7EE6-4342-B048-85BDC9FD1C3A}</a:tableStyleId>
              </a:tblPr>
              <a:tblGrid>
                <a:gridCol w="4476750">
                  <a:extLst>
                    <a:ext uri="{9D8B030D-6E8A-4147-A177-3AD203B41FA5}">
                      <a16:colId xmlns:a16="http://schemas.microsoft.com/office/drawing/2014/main" val="2839455650"/>
                    </a:ext>
                  </a:extLst>
                </a:gridCol>
                <a:gridCol w="4476750">
                  <a:extLst>
                    <a:ext uri="{9D8B030D-6E8A-4147-A177-3AD203B41FA5}">
                      <a16:colId xmlns:a16="http://schemas.microsoft.com/office/drawing/2014/main" val="1942068846"/>
                    </a:ext>
                  </a:extLst>
                </a:gridCol>
              </a:tblGrid>
              <a:tr h="370840">
                <a:tc>
                  <a:txBody>
                    <a:bodyPr/>
                    <a:lstStyle/>
                    <a:p>
                      <a:r>
                        <a:rPr lang="bg-BG" dirty="0">
                          <a:latin typeface="Tahoma" panose="020B0604030504040204" pitchFamily="34" charset="0"/>
                          <a:ea typeface="Tahoma" panose="020B0604030504040204" pitchFamily="34" charset="0"/>
                          <a:cs typeface="Tahoma" panose="020B0604030504040204" pitchFamily="34" charset="0"/>
                        </a:rPr>
                        <a:t>Еко схема</a:t>
                      </a:r>
                      <a:endParaRPr lang="en-BG"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bg-BG" dirty="0">
                          <a:latin typeface="Tahoma" panose="020B0604030504040204" pitchFamily="34" charset="0"/>
                          <a:ea typeface="Tahoma" panose="020B0604030504040204" pitchFamily="34" charset="0"/>
                          <a:cs typeface="Tahoma" panose="020B0604030504040204" pitchFamily="34" charset="0"/>
                        </a:rPr>
                        <a:t>РСР</a:t>
                      </a:r>
                      <a:endParaRPr lang="en-BG"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514048963"/>
                  </a:ext>
                </a:extLst>
              </a:tr>
              <a:tr h="370840">
                <a:tc>
                  <a:txBody>
                    <a:bodyPr/>
                    <a:lstStyle/>
                    <a:p>
                      <a:pPr marL="0" algn="just" defTabSz="914400" rtl="0" eaLnBrk="1" latinLnBrk="0" hangingPunct="1"/>
                      <a:r>
                        <a:rPr lang="en-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запазване и възстановяване на почвения потенциал – насърчаване на зелено торене и органично наторяване (Еко-ЗВПП)</a:t>
                      </a:r>
                    </a:p>
                  </a:txBody>
                  <a:tcPr/>
                </a:tc>
                <a:tc>
                  <a:txBody>
                    <a:bodyPr/>
                    <a:lstStyle/>
                    <a:p>
                      <a:pPr marL="0" algn="just" defTabSz="914400" rtl="0" eaLnBrk="1" latinLnBrk="0" hangingPunct="1"/>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Биологично растениевъдство (БР)</a:t>
                      </a:r>
                      <a:endParaRPr lang="en-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430557172"/>
                  </a:ext>
                </a:extLst>
              </a:tr>
              <a:tr h="370840">
                <a:tc>
                  <a:txBody>
                    <a:bodyPr/>
                    <a:lstStyle/>
                    <a:p>
                      <a:endParaRPr lang="en-BG"/>
                    </a:p>
                  </a:txBody>
                  <a:tcPr/>
                </a:tc>
                <a:tc>
                  <a:txBody>
                    <a:bodyPr/>
                    <a:lstStyle/>
                    <a:p>
                      <a:pPr algn="just"/>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Насърчаване намалението на употребата на продуктите за растителна защита и торове през контрол в краен продукт (ПРЗТ) </a:t>
                      </a:r>
                    </a:p>
                  </a:txBody>
                  <a:tcPr/>
                </a:tc>
                <a:extLst>
                  <a:ext uri="{0D108BD9-81ED-4DB2-BD59-A6C34878D82A}">
                    <a16:rowId xmlns:a16="http://schemas.microsoft.com/office/drawing/2014/main" val="944467081"/>
                  </a:ext>
                </a:extLst>
              </a:tr>
              <a:tr h="370840">
                <a:tc>
                  <a:txBody>
                    <a:bodyPr/>
                    <a:lstStyle/>
                    <a:p>
                      <a:endParaRPr lang="en-BG"/>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Плащания за земеделски земи в зони от Натура 2000 (Н2000) - за защитените зони със забрани забрани за употреба на продукти за растителна защита и минерални торове</a:t>
                      </a:r>
                    </a:p>
                  </a:txBody>
                  <a:tcPr/>
                </a:tc>
                <a:extLst>
                  <a:ext uri="{0D108BD9-81ED-4DB2-BD59-A6C34878D82A}">
                    <a16:rowId xmlns:a16="http://schemas.microsoft.com/office/drawing/2014/main" val="1606417782"/>
                  </a:ext>
                </a:extLst>
              </a:tr>
            </a:tbl>
          </a:graphicData>
        </a:graphic>
      </p:graphicFrame>
      <p:graphicFrame>
        <p:nvGraphicFramePr>
          <p:cNvPr id="2" name="Table 1">
            <a:extLst>
              <a:ext uri="{FF2B5EF4-FFF2-40B4-BE49-F238E27FC236}">
                <a16:creationId xmlns:a16="http://schemas.microsoft.com/office/drawing/2014/main" id="{46F04C91-F7C5-DA23-44CD-865E7FE920C7}"/>
              </a:ext>
            </a:extLst>
          </p:cNvPr>
          <p:cNvGraphicFramePr>
            <a:graphicFrameLocks noGrp="1"/>
          </p:cNvGraphicFramePr>
          <p:nvPr>
            <p:extLst>
              <p:ext uri="{D42A27DB-BD31-4B8C-83A1-F6EECF244321}">
                <p14:modId xmlns:p14="http://schemas.microsoft.com/office/powerpoint/2010/main" val="591391298"/>
              </p:ext>
            </p:extLst>
          </p:nvPr>
        </p:nvGraphicFramePr>
        <p:xfrm>
          <a:off x="190500" y="1198985"/>
          <a:ext cx="8991600" cy="2407920"/>
        </p:xfrm>
        <a:graphic>
          <a:graphicData uri="http://schemas.openxmlformats.org/drawingml/2006/table">
            <a:tbl>
              <a:tblPr firstRow="1" bandRow="1">
                <a:tableStyleId>{5C22544A-7EE6-4342-B048-85BDC9FD1C3A}</a:tableStyleId>
              </a:tblPr>
              <a:tblGrid>
                <a:gridCol w="4267200">
                  <a:extLst>
                    <a:ext uri="{9D8B030D-6E8A-4147-A177-3AD203B41FA5}">
                      <a16:colId xmlns:a16="http://schemas.microsoft.com/office/drawing/2014/main" val="3817054051"/>
                    </a:ext>
                  </a:extLst>
                </a:gridCol>
                <a:gridCol w="4724400">
                  <a:extLst>
                    <a:ext uri="{9D8B030D-6E8A-4147-A177-3AD203B41FA5}">
                      <a16:colId xmlns:a16="http://schemas.microsoft.com/office/drawing/2014/main" val="749487890"/>
                    </a:ext>
                  </a:extLst>
                </a:gridCol>
              </a:tblGrid>
              <a:tr h="355069">
                <a:tc>
                  <a:txBody>
                    <a:bodyPr/>
                    <a:lstStyle/>
                    <a:p>
                      <a:pPr algn="just"/>
                      <a:r>
                        <a:rPr lang="bg-BG" dirty="0">
                          <a:latin typeface="Tahoma" panose="020B0604030504040204" pitchFamily="34" charset="0"/>
                          <a:ea typeface="Tahoma" panose="020B0604030504040204" pitchFamily="34" charset="0"/>
                          <a:cs typeface="Tahoma" panose="020B0604030504040204" pitchFamily="34" charset="0"/>
                        </a:rPr>
                        <a:t>Еко схема </a:t>
                      </a:r>
                      <a:endParaRPr lang="en-BG"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bg-BG" dirty="0">
                          <a:latin typeface="Tahoma" panose="020B0604030504040204" pitchFamily="34" charset="0"/>
                          <a:ea typeface="Tahoma" panose="020B0604030504040204" pitchFamily="34" charset="0"/>
                          <a:cs typeface="Tahoma" panose="020B0604030504040204" pitchFamily="34" charset="0"/>
                        </a:rPr>
                        <a:t>Еко схема </a:t>
                      </a:r>
                      <a:endParaRPr lang="en-BG"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446669910"/>
                  </a:ext>
                </a:extLst>
              </a:tr>
              <a:tr h="1400818">
                <a:tc>
                  <a:txBody>
                    <a:bodyPr/>
                    <a:lstStyle/>
                    <a:p>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поддържане и подобряване на биологичното разнообразие и </a:t>
                      </a:r>
                    </a:p>
                    <a:p>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Екологичната инфраструктура(Еко-БРЕИ)</a:t>
                      </a:r>
                      <a:br>
                        <a:rPr lang="bg-BG" sz="1800" kern="1200" dirty="0">
                          <a:solidFill>
                            <a:schemeClr val="dk1"/>
                          </a:solidFill>
                          <a:effectLst/>
                          <a:latin typeface="+mn-lt"/>
                          <a:ea typeface="+mn-ea"/>
                          <a:cs typeface="+mn-cs"/>
                        </a:rPr>
                      </a:br>
                      <a:endParaRPr lang="bg-BG" sz="1600" dirty="0">
                        <a:effectLst/>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BG"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екологично поддържане на </a:t>
                      </a:r>
                      <a:r>
                        <a:rPr lang="bg-BG" sz="1600" b="0" i="0" kern="1200" dirty="0" err="1">
                          <a:solidFill>
                            <a:srgbClr val="7030A0"/>
                          </a:solidFill>
                          <a:latin typeface="Tahoma" panose="020B0604030504040204" pitchFamily="34" charset="0"/>
                          <a:ea typeface="Tahoma" panose="020B0604030504040204" pitchFamily="34" charset="0"/>
                          <a:cs typeface="Tahoma" panose="020B0604030504040204" pitchFamily="34" charset="0"/>
                        </a:rPr>
                        <a:t>трайните</a:t>
                      </a: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 насаждения(Еко-ТН) , дейност </a:t>
                      </a:r>
                      <a:r>
                        <a:rPr lang="bg-BG" sz="1600" b="1" i="0" kern="1200" dirty="0">
                          <a:solidFill>
                            <a:srgbClr val="7030A0"/>
                          </a:solidFill>
                          <a:latin typeface="Tahoma" panose="020B0604030504040204" pitchFamily="34" charset="0"/>
                          <a:ea typeface="Tahoma" panose="020B0604030504040204" pitchFamily="34" charset="0"/>
                          <a:cs typeface="Tahoma" panose="020B0604030504040204" pitchFamily="34" charset="0"/>
                        </a:rPr>
                        <a:t>поддържане на ивици, заети с естествена растителност по краищата на парцелите с </a:t>
                      </a:r>
                      <a:r>
                        <a:rPr lang="bg-BG" sz="1600" b="1" i="0" kern="1200" dirty="0" err="1">
                          <a:solidFill>
                            <a:srgbClr val="7030A0"/>
                          </a:solidFill>
                          <a:latin typeface="Tahoma" panose="020B0604030504040204" pitchFamily="34" charset="0"/>
                          <a:ea typeface="Tahoma" panose="020B0604030504040204" pitchFamily="34" charset="0"/>
                          <a:cs typeface="Tahoma" panose="020B0604030504040204" pitchFamily="34" charset="0"/>
                        </a:rPr>
                        <a:t>трайни</a:t>
                      </a:r>
                      <a:r>
                        <a:rPr lang="bg-BG" sz="1600" b="1" i="0" kern="1200" dirty="0">
                          <a:solidFill>
                            <a:srgbClr val="7030A0"/>
                          </a:solidFill>
                          <a:latin typeface="Tahoma" panose="020B0604030504040204" pitchFamily="34" charset="0"/>
                          <a:ea typeface="Tahoma" panose="020B0604030504040204" pitchFamily="34" charset="0"/>
                          <a:cs typeface="Tahoma" panose="020B0604030504040204" pitchFamily="34" charset="0"/>
                        </a:rPr>
                        <a:t> насаждения</a:t>
                      </a: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 с максимална ширина до 20 метра и минимална ширина 1 метър, върху които не се прилагат продукти за растителна защита </a:t>
                      </a:r>
                    </a:p>
                  </a:txBody>
                  <a:tcPr/>
                </a:tc>
                <a:extLst>
                  <a:ext uri="{0D108BD9-81ED-4DB2-BD59-A6C34878D82A}">
                    <a16:rowId xmlns:a16="http://schemas.microsoft.com/office/drawing/2014/main" val="3898881950"/>
                  </a:ext>
                </a:extLst>
              </a:tr>
            </a:tbl>
          </a:graphicData>
        </a:graphic>
      </p:graphicFrame>
    </p:spTree>
    <p:extLst>
      <p:ext uri="{BB962C8B-B14F-4D97-AF65-F5344CB8AC3E}">
        <p14:creationId xmlns:p14="http://schemas.microsoft.com/office/powerpoint/2010/main" val="3931276237"/>
      </p:ext>
    </p:extLst>
  </p:cSld>
  <p:clrMapOvr>
    <a:masterClrMapping/>
  </p:clrMapOvr>
  <p:transition spd="slow">
    <p:fad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864506"/>
            <a:ext cx="8991600" cy="338554"/>
          </a:xfrm>
          <a:prstGeom prst="rect">
            <a:avLst/>
          </a:prstGeom>
          <a:noFill/>
          <a:ln w="9525">
            <a:noFill/>
            <a:miter lim="800000"/>
            <a:headEnd/>
            <a:tailEnd/>
          </a:ln>
        </p:spPr>
        <p:txBody>
          <a:bodyPr wrap="square">
            <a:spAutoFit/>
          </a:bodyPr>
          <a:lstStyle/>
          <a:p>
            <a:pPr algn="ctr">
              <a:spcBef>
                <a:spcPts val="750"/>
              </a:spcBef>
            </a:pP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    </a:t>
            </a:r>
            <a:endParaRPr lang="bg-BG" sz="1400" b="1" i="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533400" y="367988"/>
            <a:ext cx="8305800" cy="830997"/>
          </a:xfrm>
          <a:prstGeom prst="rect">
            <a:avLst/>
          </a:prstGeom>
          <a:noFill/>
          <a:ln w="9525">
            <a:noFill/>
            <a:miter lim="800000"/>
            <a:headEnd/>
            <a:tailEnd/>
          </a:ln>
        </p:spPr>
        <p:txBody>
          <a:bodyPr wrap="square">
            <a:spAutoFit/>
          </a:bodyPr>
          <a:lstStyle/>
          <a:p>
            <a:pPr algn="ctr"/>
            <a:r>
              <a:rPr lang="bg-BG" sz="2400" b="1" dirty="0">
                <a:solidFill>
                  <a:srgbClr val="1EA092"/>
                </a:solidFill>
                <a:latin typeface="Tahoma" pitchFamily="34" charset="0"/>
                <a:ea typeface="Tahoma" panose="020B0604030504040204" pitchFamily="34" charset="0"/>
                <a:cs typeface="Tahoma" panose="020B0604030504040204" pitchFamily="34" charset="0"/>
              </a:rPr>
              <a:t>Недопустимо комбиниране на интервенции</a:t>
            </a:r>
          </a:p>
          <a:p>
            <a:pPr algn="ctr"/>
            <a:r>
              <a:rPr lang="bg-BG" sz="2400" b="1" dirty="0">
                <a:solidFill>
                  <a:srgbClr val="1EA092"/>
                </a:solidFill>
                <a:latin typeface="Tahoma" pitchFamily="34" charset="0"/>
                <a:ea typeface="Tahoma" panose="020B0604030504040204" pitchFamily="34" charset="0"/>
                <a:cs typeface="Tahoma" panose="020B0604030504040204" pitchFamily="34" charset="0"/>
              </a:rPr>
              <a:t>за едни и същи парцели</a:t>
            </a:r>
          </a:p>
        </p:txBody>
      </p:sp>
      <p:graphicFrame>
        <p:nvGraphicFramePr>
          <p:cNvPr id="5" name="Table 5">
            <a:extLst>
              <a:ext uri="{FF2B5EF4-FFF2-40B4-BE49-F238E27FC236}">
                <a16:creationId xmlns:a16="http://schemas.microsoft.com/office/drawing/2014/main" id="{719D3D13-3F14-5365-BB69-F866ED335E44}"/>
              </a:ext>
            </a:extLst>
          </p:cNvPr>
          <p:cNvGraphicFramePr>
            <a:graphicFrameLocks noGrp="1"/>
          </p:cNvGraphicFramePr>
          <p:nvPr>
            <p:extLst>
              <p:ext uri="{D42A27DB-BD31-4B8C-83A1-F6EECF244321}">
                <p14:modId xmlns:p14="http://schemas.microsoft.com/office/powerpoint/2010/main" val="2105624628"/>
              </p:ext>
            </p:extLst>
          </p:nvPr>
        </p:nvGraphicFramePr>
        <p:xfrm>
          <a:off x="762000" y="1734820"/>
          <a:ext cx="7620000" cy="3815080"/>
        </p:xfrm>
        <a:graphic>
          <a:graphicData uri="http://schemas.openxmlformats.org/drawingml/2006/table">
            <a:tbl>
              <a:tblPr firstRow="1" bandRow="1">
                <a:tableStyleId>{5C22544A-7EE6-4342-B048-85BDC9FD1C3A}</a:tableStyleId>
              </a:tblPr>
              <a:tblGrid>
                <a:gridCol w="3810000">
                  <a:extLst>
                    <a:ext uri="{9D8B030D-6E8A-4147-A177-3AD203B41FA5}">
                      <a16:colId xmlns:a16="http://schemas.microsoft.com/office/drawing/2014/main" val="2839455650"/>
                    </a:ext>
                  </a:extLst>
                </a:gridCol>
                <a:gridCol w="3810000">
                  <a:extLst>
                    <a:ext uri="{9D8B030D-6E8A-4147-A177-3AD203B41FA5}">
                      <a16:colId xmlns:a16="http://schemas.microsoft.com/office/drawing/2014/main" val="1942068846"/>
                    </a:ext>
                  </a:extLst>
                </a:gridCol>
              </a:tblGrid>
              <a:tr h="370840">
                <a:tc>
                  <a:txBody>
                    <a:bodyPr/>
                    <a:lstStyle/>
                    <a:p>
                      <a:r>
                        <a:rPr lang="bg-BG" b="1" dirty="0">
                          <a:latin typeface="Tahoma" panose="020B0604030504040204" pitchFamily="34" charset="0"/>
                          <a:ea typeface="Tahoma" panose="020B0604030504040204" pitchFamily="34" charset="0"/>
                          <a:cs typeface="Tahoma" panose="020B0604030504040204" pitchFamily="34" charset="0"/>
                        </a:rPr>
                        <a:t>Еко схема</a:t>
                      </a:r>
                      <a:endParaRPr lang="en-BG" b="1"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bg-BG" b="1" dirty="0">
                          <a:latin typeface="Tahoma" panose="020B0604030504040204" pitchFamily="34" charset="0"/>
                          <a:ea typeface="Tahoma" panose="020B0604030504040204" pitchFamily="34" charset="0"/>
                          <a:cs typeface="Tahoma" panose="020B0604030504040204" pitchFamily="34" charset="0"/>
                        </a:rPr>
                        <a:t>РСР</a:t>
                      </a:r>
                      <a:endParaRPr lang="en-BG" b="1"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514048963"/>
                  </a:ext>
                </a:extLst>
              </a:tr>
              <a:tr h="370840">
                <a:tc>
                  <a:txBody>
                    <a:bodyPr/>
                    <a:lstStyle/>
                    <a:p>
                      <a:pPr algn="just"/>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намаляване използването на пестициди (Еко-НИП)</a:t>
                      </a:r>
                      <a:endParaRPr lang="en-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0" algn="just" defTabSz="914400" rtl="0" eaLnBrk="1" latinLnBrk="0" hangingPunct="1"/>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Биологично растениевъдство (БР)</a:t>
                      </a:r>
                      <a:endParaRPr lang="en-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430557172"/>
                  </a:ext>
                </a:extLst>
              </a:tr>
              <a:tr h="370840">
                <a:tc>
                  <a:txBody>
                    <a:bodyPr/>
                    <a:lstStyle/>
                    <a:p>
                      <a:endParaRPr lang="en-BG"/>
                    </a:p>
                  </a:txBody>
                  <a:tcPr/>
                </a:tc>
                <a:tc>
                  <a:txBody>
                    <a:bodyPr/>
                    <a:lstStyle/>
                    <a:p>
                      <a:pPr algn="just"/>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Насърчаване намалението на употребата на продуктите за растителна защита и торове през контрол в краен продукт (ПРЗТ) </a:t>
                      </a:r>
                    </a:p>
                  </a:txBody>
                  <a:tcPr/>
                </a:tc>
                <a:extLst>
                  <a:ext uri="{0D108BD9-81ED-4DB2-BD59-A6C34878D82A}">
                    <a16:rowId xmlns:a16="http://schemas.microsoft.com/office/drawing/2014/main" val="944467081"/>
                  </a:ext>
                </a:extLst>
              </a:tr>
              <a:tr h="370840">
                <a:tc>
                  <a:txBody>
                    <a:bodyPr/>
                    <a:lstStyle/>
                    <a:p>
                      <a:endParaRPr lang="en-BG"/>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Плащания за земеделски земи в зони от Натура 2000 (Н2000) - за защитените зони със забрани забрани за употреба на продукти за растителна защита и минерални торове</a:t>
                      </a:r>
                    </a:p>
                  </a:txBody>
                  <a:tcPr/>
                </a:tc>
                <a:extLst>
                  <a:ext uri="{0D108BD9-81ED-4DB2-BD59-A6C34878D82A}">
                    <a16:rowId xmlns:a16="http://schemas.microsoft.com/office/drawing/2014/main" val="1606417782"/>
                  </a:ext>
                </a:extLst>
              </a:tr>
            </a:tbl>
          </a:graphicData>
        </a:graphic>
      </p:graphicFrame>
    </p:spTree>
    <p:extLst>
      <p:ext uri="{BB962C8B-B14F-4D97-AF65-F5344CB8AC3E}">
        <p14:creationId xmlns:p14="http://schemas.microsoft.com/office/powerpoint/2010/main" val="238614461"/>
      </p:ext>
    </p:extLst>
  </p:cSld>
  <p:clrMapOvr>
    <a:masterClrMapping/>
  </p:clrMapOvr>
  <p:transition spd="slow">
    <p:fad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864506"/>
            <a:ext cx="8991600" cy="338554"/>
          </a:xfrm>
          <a:prstGeom prst="rect">
            <a:avLst/>
          </a:prstGeom>
          <a:noFill/>
          <a:ln w="9525">
            <a:noFill/>
            <a:miter lim="800000"/>
            <a:headEnd/>
            <a:tailEnd/>
          </a:ln>
        </p:spPr>
        <p:txBody>
          <a:bodyPr wrap="square">
            <a:spAutoFit/>
          </a:bodyPr>
          <a:lstStyle/>
          <a:p>
            <a:pPr algn="ctr">
              <a:spcBef>
                <a:spcPts val="750"/>
              </a:spcBef>
            </a:pP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    </a:t>
            </a:r>
            <a:endParaRPr lang="bg-BG" sz="1400" b="1" i="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533400" y="367988"/>
            <a:ext cx="8305800" cy="646331"/>
          </a:xfrm>
          <a:prstGeom prst="rect">
            <a:avLst/>
          </a:prstGeom>
          <a:noFill/>
          <a:ln w="9525">
            <a:noFill/>
            <a:miter lim="800000"/>
            <a:headEnd/>
            <a:tailEnd/>
          </a:ln>
        </p:spPr>
        <p:txBody>
          <a:bodyPr wrap="square">
            <a:spAutoFit/>
          </a:bodyPr>
          <a:lstStyle/>
          <a:p>
            <a:pPr algn="ctr"/>
            <a:r>
              <a:rPr lang="bg-BG" b="1" dirty="0">
                <a:solidFill>
                  <a:srgbClr val="1EA092"/>
                </a:solidFill>
                <a:latin typeface="Tahoma" pitchFamily="34" charset="0"/>
                <a:ea typeface="Tahoma" panose="020B0604030504040204" pitchFamily="34" charset="0"/>
                <a:cs typeface="Tahoma" panose="020B0604030504040204" pitchFamily="34" charset="0"/>
              </a:rPr>
              <a:t>Недопустимо комбиниране на интервенции </a:t>
            </a:r>
          </a:p>
          <a:p>
            <a:pPr algn="ctr"/>
            <a:r>
              <a:rPr lang="bg-BG" b="1" dirty="0">
                <a:solidFill>
                  <a:srgbClr val="1EA092"/>
                </a:solidFill>
                <a:latin typeface="Tahoma" pitchFamily="34" charset="0"/>
                <a:ea typeface="Tahoma" panose="020B0604030504040204" pitchFamily="34" charset="0"/>
                <a:cs typeface="Tahoma" panose="020B0604030504040204" pitchFamily="34" charset="0"/>
              </a:rPr>
              <a:t>за едни и същи парцели</a:t>
            </a:r>
          </a:p>
        </p:txBody>
      </p:sp>
      <p:graphicFrame>
        <p:nvGraphicFramePr>
          <p:cNvPr id="5" name="Table 5">
            <a:extLst>
              <a:ext uri="{FF2B5EF4-FFF2-40B4-BE49-F238E27FC236}">
                <a16:creationId xmlns:a16="http://schemas.microsoft.com/office/drawing/2014/main" id="{719D3D13-3F14-5365-BB69-F866ED335E44}"/>
              </a:ext>
            </a:extLst>
          </p:cNvPr>
          <p:cNvGraphicFramePr>
            <a:graphicFrameLocks noGrp="1"/>
          </p:cNvGraphicFramePr>
          <p:nvPr>
            <p:extLst>
              <p:ext uri="{D42A27DB-BD31-4B8C-83A1-F6EECF244321}">
                <p14:modId xmlns:p14="http://schemas.microsoft.com/office/powerpoint/2010/main" val="375138386"/>
              </p:ext>
            </p:extLst>
          </p:nvPr>
        </p:nvGraphicFramePr>
        <p:xfrm>
          <a:off x="0" y="1033783"/>
          <a:ext cx="8991600" cy="7135044"/>
        </p:xfrm>
        <a:graphic>
          <a:graphicData uri="http://schemas.openxmlformats.org/drawingml/2006/table">
            <a:tbl>
              <a:tblPr firstRow="1" bandRow="1">
                <a:tableStyleId>{5C22544A-7EE6-4342-B048-85BDC9FD1C3A}</a:tableStyleId>
              </a:tblPr>
              <a:tblGrid>
                <a:gridCol w="5038397">
                  <a:extLst>
                    <a:ext uri="{9D8B030D-6E8A-4147-A177-3AD203B41FA5}">
                      <a16:colId xmlns:a16="http://schemas.microsoft.com/office/drawing/2014/main" val="2839455650"/>
                    </a:ext>
                  </a:extLst>
                </a:gridCol>
                <a:gridCol w="3953203">
                  <a:extLst>
                    <a:ext uri="{9D8B030D-6E8A-4147-A177-3AD203B41FA5}">
                      <a16:colId xmlns:a16="http://schemas.microsoft.com/office/drawing/2014/main" val="1942068846"/>
                    </a:ext>
                  </a:extLst>
                </a:gridCol>
              </a:tblGrid>
              <a:tr h="357025">
                <a:tc>
                  <a:txBody>
                    <a:bodyPr/>
                    <a:lstStyle/>
                    <a:p>
                      <a:r>
                        <a:rPr lang="bg-BG" dirty="0">
                          <a:latin typeface="Tahoma" panose="020B0604030504040204" pitchFamily="34" charset="0"/>
                          <a:ea typeface="Tahoma" panose="020B0604030504040204" pitchFamily="34" charset="0"/>
                          <a:cs typeface="Tahoma" panose="020B0604030504040204" pitchFamily="34" charset="0"/>
                        </a:rPr>
                        <a:t>РСР</a:t>
                      </a:r>
                      <a:endParaRPr lang="en-BG"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just"/>
                      <a:r>
                        <a:rPr lang="bg-BG" dirty="0">
                          <a:latin typeface="Tahoma" panose="020B0604030504040204" pitchFamily="34" charset="0"/>
                          <a:ea typeface="Tahoma" panose="020B0604030504040204" pitchFamily="34" charset="0"/>
                          <a:cs typeface="Tahoma" panose="020B0604030504040204" pitchFamily="34" charset="0"/>
                        </a:rPr>
                        <a:t>Еко схема</a:t>
                      </a:r>
                      <a:endParaRPr lang="en-BG"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514048963"/>
                  </a:ext>
                </a:extLst>
              </a:tr>
              <a:tr h="1428101">
                <a:tc>
                  <a:txBody>
                    <a:bodyPr/>
                    <a:lstStyle/>
                    <a:p>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Биологично растениевъдство (БР)</a:t>
                      </a:r>
                      <a:endParaRPr lang="en-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запазване и възстановяване на почвения потенциал – насърчаване на зелено торене и органично наторяване (Еко-ЗВПП)</a:t>
                      </a:r>
                    </a:p>
                  </a:txBody>
                  <a:tcPr/>
                </a:tc>
                <a:extLst>
                  <a:ext uri="{0D108BD9-81ED-4DB2-BD59-A6C34878D82A}">
                    <a16:rowId xmlns:a16="http://schemas.microsoft.com/office/drawing/2014/main" val="2430557172"/>
                  </a:ext>
                </a:extLst>
              </a:tr>
              <a:tr h="624794">
                <a:tc>
                  <a:txBody>
                    <a:bodyPr/>
                    <a:lstStyle/>
                    <a:p>
                      <a:endParaRPr lang="en-BG"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Еко схема за намаляване използването на пестициди (Еко-НИП)</a:t>
                      </a:r>
                      <a:endParaRPr lang="en-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3273707807"/>
                  </a:ext>
                </a:extLst>
              </a:tr>
              <a:tr h="460291">
                <a:tc>
                  <a:txBody>
                    <a:bodyPr/>
                    <a:lstStyle/>
                    <a:p>
                      <a:endParaRPr lang="en-BG" dirty="0">
                        <a:highlight>
                          <a:srgbClr val="5B7EB3"/>
                        </a:highlight>
                      </a:endParaRPr>
                    </a:p>
                  </a:txBody>
                  <a:tcPr/>
                </a:tc>
                <a:tc>
                  <a:txBody>
                    <a:bodyPr/>
                    <a:lstStyle/>
                    <a:p>
                      <a:pPr marL="0" algn="l" defTabSz="914400" rtl="0" eaLnBrk="1" latinLnBrk="0" hangingPunct="1"/>
                      <a:r>
                        <a:rPr lang="bg-BG" sz="1800" b="1" kern="1200" dirty="0">
                          <a:solidFill>
                            <a:schemeClr val="lt1"/>
                          </a:solidFill>
                          <a:latin typeface="Tahoma" panose="020B0604030504040204" pitchFamily="34" charset="0"/>
                          <a:ea typeface="Tahoma" panose="020B0604030504040204" pitchFamily="34" charset="0"/>
                          <a:cs typeface="Tahoma" panose="020B0604030504040204" pitchFamily="34" charset="0"/>
                        </a:rPr>
                        <a:t>РСР</a:t>
                      </a:r>
                      <a:endParaRPr lang="en-BG" sz="1800" b="1" kern="1200" dirty="0">
                        <a:solidFill>
                          <a:schemeClr val="lt1"/>
                        </a:solidFill>
                        <a:latin typeface="Tahoma" panose="020B0604030504040204" pitchFamily="34" charset="0"/>
                        <a:ea typeface="Tahoma" panose="020B0604030504040204" pitchFamily="34" charset="0"/>
                        <a:cs typeface="Tahoma" panose="020B0604030504040204" pitchFamily="34" charset="0"/>
                      </a:endParaRPr>
                    </a:p>
                  </a:txBody>
                  <a:tcPr>
                    <a:solidFill>
                      <a:schemeClr val="accent1"/>
                    </a:solidFill>
                  </a:tcPr>
                </a:tc>
                <a:extLst>
                  <a:ext uri="{0D108BD9-81ED-4DB2-BD59-A6C34878D82A}">
                    <a16:rowId xmlns:a16="http://schemas.microsoft.com/office/drawing/2014/main" val="3161033865"/>
                  </a:ext>
                </a:extLst>
              </a:tr>
              <a:tr h="1160332">
                <a:tc>
                  <a:txBody>
                    <a:bodyPr/>
                    <a:lstStyle/>
                    <a:p>
                      <a:endParaRPr lang="en-BG" dirty="0"/>
                    </a:p>
                  </a:txBody>
                  <a:tcPr/>
                </a:tc>
                <a:tc>
                  <a:txBody>
                    <a:bodyPr/>
                    <a:lstStyle/>
                    <a:p>
                      <a:pPr algn="just"/>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Насърчаване намалението на употребата на продуктите за растителна защита и торове през контрол в краен продукт (ПРЗТ) </a:t>
                      </a:r>
                    </a:p>
                  </a:txBody>
                  <a:tcPr/>
                </a:tc>
                <a:extLst>
                  <a:ext uri="{0D108BD9-81ED-4DB2-BD59-A6C34878D82A}">
                    <a16:rowId xmlns:a16="http://schemas.microsoft.com/office/drawing/2014/main" val="944467081"/>
                  </a:ext>
                </a:extLst>
              </a:tr>
              <a:tr h="892563">
                <a:tc>
                  <a:txBody>
                    <a:bodyPr/>
                    <a:lstStyle/>
                    <a:p>
                      <a:endParaRPr lang="en-BG" dirty="0"/>
                    </a:p>
                  </a:txBody>
                  <a:tcPr/>
                </a:tc>
                <a:tc>
                  <a:txBody>
                    <a:bodyPr/>
                    <a:lstStyle/>
                    <a:p>
                      <a:pPr algn="just"/>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Насърчаване използването на култури и сортове, </a:t>
                      </a:r>
                      <a:r>
                        <a:rPr lang="bg-BG" sz="1600" b="0" i="0" kern="1200" dirty="0" err="1">
                          <a:solidFill>
                            <a:srgbClr val="7030A0"/>
                          </a:solidFill>
                          <a:latin typeface="Tahoma" panose="020B0604030504040204" pitchFamily="34" charset="0"/>
                          <a:ea typeface="Tahoma" panose="020B0604030504040204" pitchFamily="34" charset="0"/>
                          <a:cs typeface="Tahoma" panose="020B0604030504040204" pitchFamily="34" charset="0"/>
                        </a:rPr>
                        <a:t>устойчиви</a:t>
                      </a: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 към климатичните условия(СККУ)</a:t>
                      </a:r>
                    </a:p>
                  </a:txBody>
                  <a:tcPr/>
                </a:tc>
                <a:extLst>
                  <a:ext uri="{0D108BD9-81ED-4DB2-BD59-A6C34878D82A}">
                    <a16:rowId xmlns:a16="http://schemas.microsoft.com/office/drawing/2014/main" val="147407444"/>
                  </a:ext>
                </a:extLst>
              </a:tr>
              <a:tr h="892563">
                <a:tc>
                  <a:txBody>
                    <a:bodyPr/>
                    <a:lstStyle/>
                    <a:p>
                      <a:endParaRPr lang="en-BG" dirty="0"/>
                    </a:p>
                  </a:txBody>
                  <a:tcPr/>
                </a:tc>
                <a:tc>
                  <a:txBody>
                    <a:bodyPr/>
                    <a:lstStyle/>
                    <a:p>
                      <a:pPr algn="just"/>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Опазване на застрашени от изчезване местни сортове, важни за селското стопанство (СЗМ)</a:t>
                      </a:r>
                      <a:endParaRPr lang="en-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47257415"/>
                  </a:ext>
                </a:extLst>
              </a:tr>
              <a:tr h="892563">
                <a:tc>
                  <a:txBody>
                    <a:bodyPr/>
                    <a:lstStyle/>
                    <a:p>
                      <a:endParaRPr lang="en-BG"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Плащания за земеделски земи в зони от Натура 2000 (Н2000) - за защитените зони със забрани забрани за употреба на продукти за растителна защита и минерални торове</a:t>
                      </a:r>
                    </a:p>
                  </a:txBody>
                  <a:tcPr/>
                </a:tc>
                <a:extLst>
                  <a:ext uri="{0D108BD9-81ED-4DB2-BD59-A6C34878D82A}">
                    <a16:rowId xmlns:a16="http://schemas.microsoft.com/office/drawing/2014/main" val="1606417782"/>
                  </a:ext>
                </a:extLst>
              </a:tr>
            </a:tbl>
          </a:graphicData>
        </a:graphic>
      </p:graphicFrame>
    </p:spTree>
    <p:extLst>
      <p:ext uri="{BB962C8B-B14F-4D97-AF65-F5344CB8AC3E}">
        <p14:creationId xmlns:p14="http://schemas.microsoft.com/office/powerpoint/2010/main" val="822407390"/>
      </p:ext>
    </p:extLst>
  </p:cSld>
  <p:clrMapOvr>
    <a:masterClrMapping/>
  </p:clrMapOvr>
  <p:transition spd="slow">
    <p:fad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864506"/>
            <a:ext cx="8991600" cy="338554"/>
          </a:xfrm>
          <a:prstGeom prst="rect">
            <a:avLst/>
          </a:prstGeom>
          <a:noFill/>
          <a:ln w="9525">
            <a:noFill/>
            <a:miter lim="800000"/>
            <a:headEnd/>
            <a:tailEnd/>
          </a:ln>
        </p:spPr>
        <p:txBody>
          <a:bodyPr wrap="square">
            <a:spAutoFit/>
          </a:bodyPr>
          <a:lstStyle/>
          <a:p>
            <a:pPr algn="ctr">
              <a:spcBef>
                <a:spcPts val="750"/>
              </a:spcBef>
            </a:pP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    </a:t>
            </a:r>
            <a:endParaRPr lang="bg-BG" sz="1400" b="1" i="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533400" y="367988"/>
            <a:ext cx="8305800" cy="646331"/>
          </a:xfrm>
          <a:prstGeom prst="rect">
            <a:avLst/>
          </a:prstGeom>
          <a:noFill/>
          <a:ln w="9525">
            <a:noFill/>
            <a:miter lim="800000"/>
            <a:headEnd/>
            <a:tailEnd/>
          </a:ln>
        </p:spPr>
        <p:txBody>
          <a:bodyPr wrap="square">
            <a:spAutoFit/>
          </a:bodyPr>
          <a:lstStyle/>
          <a:p>
            <a:pPr algn="ctr"/>
            <a:r>
              <a:rPr lang="bg-BG" b="1" dirty="0">
                <a:solidFill>
                  <a:srgbClr val="1EA092"/>
                </a:solidFill>
                <a:latin typeface="Tahoma" pitchFamily="34" charset="0"/>
                <a:ea typeface="Tahoma" panose="020B0604030504040204" pitchFamily="34" charset="0"/>
                <a:cs typeface="Tahoma" panose="020B0604030504040204" pitchFamily="34" charset="0"/>
              </a:rPr>
              <a:t>Недопустимо комбиниране на интервенции за едни и същи парцели</a:t>
            </a:r>
          </a:p>
        </p:txBody>
      </p:sp>
      <p:graphicFrame>
        <p:nvGraphicFramePr>
          <p:cNvPr id="5" name="Table 5">
            <a:extLst>
              <a:ext uri="{FF2B5EF4-FFF2-40B4-BE49-F238E27FC236}">
                <a16:creationId xmlns:a16="http://schemas.microsoft.com/office/drawing/2014/main" id="{719D3D13-3F14-5365-BB69-F866ED335E44}"/>
              </a:ext>
            </a:extLst>
          </p:cNvPr>
          <p:cNvGraphicFramePr>
            <a:graphicFrameLocks noGrp="1"/>
          </p:cNvGraphicFramePr>
          <p:nvPr>
            <p:extLst>
              <p:ext uri="{D42A27DB-BD31-4B8C-83A1-F6EECF244321}">
                <p14:modId xmlns:p14="http://schemas.microsoft.com/office/powerpoint/2010/main" val="2794983399"/>
              </p:ext>
            </p:extLst>
          </p:nvPr>
        </p:nvGraphicFramePr>
        <p:xfrm>
          <a:off x="228600" y="1175351"/>
          <a:ext cx="8686800" cy="4426959"/>
        </p:xfrm>
        <a:graphic>
          <a:graphicData uri="http://schemas.openxmlformats.org/drawingml/2006/table">
            <a:tbl>
              <a:tblPr firstRow="1" bandRow="1">
                <a:tableStyleId>{5C22544A-7EE6-4342-B048-85BDC9FD1C3A}</a:tableStyleId>
              </a:tblPr>
              <a:tblGrid>
                <a:gridCol w="4267200">
                  <a:extLst>
                    <a:ext uri="{9D8B030D-6E8A-4147-A177-3AD203B41FA5}">
                      <a16:colId xmlns:a16="http://schemas.microsoft.com/office/drawing/2014/main" val="2839455650"/>
                    </a:ext>
                  </a:extLst>
                </a:gridCol>
                <a:gridCol w="4419600">
                  <a:extLst>
                    <a:ext uri="{9D8B030D-6E8A-4147-A177-3AD203B41FA5}">
                      <a16:colId xmlns:a16="http://schemas.microsoft.com/office/drawing/2014/main" val="1942068846"/>
                    </a:ext>
                  </a:extLst>
                </a:gridCol>
              </a:tblGrid>
              <a:tr h="355069">
                <a:tc>
                  <a:txBody>
                    <a:bodyPr/>
                    <a:lstStyle/>
                    <a:p>
                      <a:r>
                        <a:rPr lang="bg-BG" dirty="0">
                          <a:latin typeface="Tahoma" panose="020B0604030504040204" pitchFamily="34" charset="0"/>
                          <a:ea typeface="Tahoma" panose="020B0604030504040204" pitchFamily="34" charset="0"/>
                          <a:cs typeface="Tahoma" panose="020B0604030504040204" pitchFamily="34" charset="0"/>
                        </a:rPr>
                        <a:t>РСР</a:t>
                      </a:r>
                      <a:endParaRPr lang="en-BG"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bg-BG" dirty="0">
                          <a:latin typeface="Tahoma" panose="020B0604030504040204" pitchFamily="34" charset="0"/>
                          <a:ea typeface="Tahoma" panose="020B0604030504040204" pitchFamily="34" charset="0"/>
                          <a:cs typeface="Tahoma" panose="020B0604030504040204" pitchFamily="34" charset="0"/>
                        </a:rPr>
                        <a:t>РСР</a:t>
                      </a:r>
                      <a:endParaRPr lang="en-BG"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514048963"/>
                  </a:ext>
                </a:extLst>
              </a:tr>
              <a:tr h="897289">
                <a:tc>
                  <a:txBody>
                    <a:bodyPr/>
                    <a:lstStyle/>
                    <a:p>
                      <a:pPr algn="just"/>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Насърчаване използването на култури и сортове, </a:t>
                      </a:r>
                      <a:r>
                        <a:rPr lang="bg-BG" sz="1600" b="0" i="0" kern="1200" dirty="0" err="1">
                          <a:solidFill>
                            <a:srgbClr val="7030A0"/>
                          </a:solidFill>
                          <a:latin typeface="Tahoma" panose="020B0604030504040204" pitchFamily="34" charset="0"/>
                          <a:ea typeface="Tahoma" panose="020B0604030504040204" pitchFamily="34" charset="0"/>
                          <a:cs typeface="Tahoma" panose="020B0604030504040204" pitchFamily="34" charset="0"/>
                        </a:rPr>
                        <a:t>устойчиви</a:t>
                      </a: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 към климатичните условия(СККУ)</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Биологично растениевъдство (БР)</a:t>
                      </a:r>
                    </a:p>
                    <a:p>
                      <a:endParaRPr lang="en-BG" dirty="0"/>
                    </a:p>
                  </a:txBody>
                  <a:tcPr/>
                </a:tc>
                <a:extLst>
                  <a:ext uri="{0D108BD9-81ED-4DB2-BD59-A6C34878D82A}">
                    <a16:rowId xmlns:a16="http://schemas.microsoft.com/office/drawing/2014/main" val="2430557172"/>
                  </a:ext>
                </a:extLst>
              </a:tr>
              <a:tr h="612858">
                <a:tc>
                  <a:txBody>
                    <a:bodyPr/>
                    <a:lstStyle/>
                    <a:p>
                      <a:endParaRPr lang="en-BG"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Опазване на застрашени от изчезване местни сортове, важни за селското стопанство (СЗМ)</a:t>
                      </a:r>
                      <a:endParaRPr lang="en-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3273707807"/>
                  </a:ext>
                </a:extLst>
              </a:tr>
              <a:tr h="451190">
                <a:tc>
                  <a:txBody>
                    <a:bodyPr/>
                    <a:lstStyle/>
                    <a:p>
                      <a:r>
                        <a:rPr lang="bg-BG" b="1" dirty="0">
                          <a:solidFill>
                            <a:schemeClr val="bg1"/>
                          </a:solidFill>
                          <a:highlight>
                            <a:srgbClr val="5B7EB3"/>
                          </a:highlight>
                          <a:latin typeface="Tahoma" panose="020B0604030504040204" pitchFamily="34" charset="0"/>
                          <a:ea typeface="Tahoma" panose="020B0604030504040204" pitchFamily="34" charset="0"/>
                          <a:cs typeface="Tahoma" panose="020B0604030504040204" pitchFamily="34" charset="0"/>
                        </a:rPr>
                        <a:t>РСР</a:t>
                      </a:r>
                      <a:endParaRPr lang="en-BG" b="1" dirty="0">
                        <a:solidFill>
                          <a:schemeClr val="bg1"/>
                        </a:solidFill>
                        <a:highlight>
                          <a:srgbClr val="5B7EB3"/>
                        </a:highlight>
                        <a:latin typeface="Tahoma" panose="020B0604030504040204" pitchFamily="34" charset="0"/>
                        <a:ea typeface="Tahoma" panose="020B0604030504040204" pitchFamily="34" charset="0"/>
                        <a:cs typeface="Tahoma" panose="020B0604030504040204" pitchFamily="34" charset="0"/>
                      </a:endParaRP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800" b="1" kern="1200" dirty="0">
                          <a:solidFill>
                            <a:schemeClr val="lt1"/>
                          </a:solidFill>
                          <a:latin typeface="Tahoma" panose="020B0604030504040204" pitchFamily="34" charset="0"/>
                          <a:ea typeface="Tahoma" panose="020B0604030504040204" pitchFamily="34" charset="0"/>
                          <a:cs typeface="Tahoma" panose="020B0604030504040204" pitchFamily="34" charset="0"/>
                        </a:rPr>
                        <a:t>РСР</a:t>
                      </a:r>
                    </a:p>
                  </a:txBody>
                  <a:tcPr>
                    <a:solidFill>
                      <a:schemeClr val="accent1"/>
                    </a:solidFill>
                  </a:tcPr>
                </a:tc>
                <a:extLst>
                  <a:ext uri="{0D108BD9-81ED-4DB2-BD59-A6C34878D82A}">
                    <a16:rowId xmlns:a16="http://schemas.microsoft.com/office/drawing/2014/main" val="4035055882"/>
                  </a:ext>
                </a:extLst>
              </a:tr>
              <a:tr h="45119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Опазване на застрашени от изчезване местни сортове, важни за селското стопанство (СЗМ)</a:t>
                      </a:r>
                      <a:endParaRPr lang="en-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Биологично растениевъдство (БР)</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3819803294"/>
                  </a:ext>
                </a:extLst>
              </a:tr>
              <a:tr h="875511">
                <a:tc>
                  <a:txBody>
                    <a:bodyPr/>
                    <a:lstStyle/>
                    <a:p>
                      <a:endParaRPr lang="en-BG"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Насърчаване използването на култури и сортове, </a:t>
                      </a:r>
                      <a:r>
                        <a:rPr lang="bg-BG" sz="1600" b="0" i="0" kern="1200" dirty="0" err="1">
                          <a:solidFill>
                            <a:srgbClr val="7030A0"/>
                          </a:solidFill>
                          <a:latin typeface="Tahoma" panose="020B0604030504040204" pitchFamily="34" charset="0"/>
                          <a:ea typeface="Tahoma" panose="020B0604030504040204" pitchFamily="34" charset="0"/>
                          <a:cs typeface="Tahoma" panose="020B0604030504040204" pitchFamily="34" charset="0"/>
                        </a:rPr>
                        <a:t>устойчиви</a:t>
                      </a: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 към климатичните условия(СККУ)</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47257415"/>
                  </a:ext>
                </a:extLst>
              </a:tr>
            </a:tbl>
          </a:graphicData>
        </a:graphic>
      </p:graphicFrame>
    </p:spTree>
    <p:extLst>
      <p:ext uri="{BB962C8B-B14F-4D97-AF65-F5344CB8AC3E}">
        <p14:creationId xmlns:p14="http://schemas.microsoft.com/office/powerpoint/2010/main" val="801823614"/>
      </p:ext>
    </p:extLst>
  </p:cSld>
  <p:clrMapOvr>
    <a:masterClrMapping/>
  </p:clrMapOvr>
  <p:transition spd="slow">
    <p:fade/>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864506"/>
            <a:ext cx="8991600" cy="338554"/>
          </a:xfrm>
          <a:prstGeom prst="rect">
            <a:avLst/>
          </a:prstGeom>
          <a:noFill/>
          <a:ln w="9525">
            <a:noFill/>
            <a:miter lim="800000"/>
            <a:headEnd/>
            <a:tailEnd/>
          </a:ln>
        </p:spPr>
        <p:txBody>
          <a:bodyPr wrap="square">
            <a:spAutoFit/>
          </a:bodyPr>
          <a:lstStyle/>
          <a:p>
            <a:pPr algn="ctr">
              <a:spcBef>
                <a:spcPts val="750"/>
              </a:spcBef>
            </a:pPr>
            <a:r>
              <a:rPr lang="bg-BG" sz="1600" b="1" dirty="0">
                <a:solidFill>
                  <a:srgbClr val="1EA092"/>
                </a:solidFill>
                <a:latin typeface="Tahoma" panose="020B0604030504040204" pitchFamily="34" charset="0"/>
                <a:ea typeface="Tahoma" panose="020B0604030504040204" pitchFamily="34" charset="0"/>
                <a:cs typeface="Tahoma" panose="020B0604030504040204" pitchFamily="34" charset="0"/>
              </a:rPr>
              <a:t>    </a:t>
            </a:r>
            <a:endParaRPr lang="bg-BG" sz="1400" b="1" i="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26626" name="Правоъгълник 3"/>
          <p:cNvSpPr>
            <a:spLocks noChangeArrowheads="1"/>
          </p:cNvSpPr>
          <p:nvPr/>
        </p:nvSpPr>
        <p:spPr bwMode="auto">
          <a:xfrm>
            <a:off x="533400" y="367988"/>
            <a:ext cx="8305800" cy="830997"/>
          </a:xfrm>
          <a:prstGeom prst="rect">
            <a:avLst/>
          </a:prstGeom>
          <a:noFill/>
          <a:ln w="9525">
            <a:noFill/>
            <a:miter lim="800000"/>
            <a:headEnd/>
            <a:tailEnd/>
          </a:ln>
        </p:spPr>
        <p:txBody>
          <a:bodyPr wrap="square">
            <a:spAutoFit/>
          </a:bodyPr>
          <a:lstStyle/>
          <a:p>
            <a:pPr algn="ctr"/>
            <a:r>
              <a:rPr lang="bg-BG" sz="2400" b="1" dirty="0">
                <a:solidFill>
                  <a:srgbClr val="1EA092"/>
                </a:solidFill>
                <a:latin typeface="Tahoma" pitchFamily="34" charset="0"/>
                <a:ea typeface="Tahoma" panose="020B0604030504040204" pitchFamily="34" charset="0"/>
                <a:cs typeface="Tahoma" panose="020B0604030504040204" pitchFamily="34" charset="0"/>
              </a:rPr>
              <a:t>Недопустимо комбиниране на интервенции</a:t>
            </a:r>
          </a:p>
          <a:p>
            <a:pPr algn="ctr"/>
            <a:r>
              <a:rPr lang="bg-BG" sz="2400" b="1" dirty="0">
                <a:solidFill>
                  <a:srgbClr val="1EA092"/>
                </a:solidFill>
                <a:latin typeface="Tahoma" pitchFamily="34" charset="0"/>
                <a:ea typeface="Tahoma" panose="020B0604030504040204" pitchFamily="34" charset="0"/>
                <a:cs typeface="Tahoma" panose="020B0604030504040204" pitchFamily="34" charset="0"/>
              </a:rPr>
              <a:t>за едни и същи парцели</a:t>
            </a:r>
          </a:p>
        </p:txBody>
      </p:sp>
      <p:graphicFrame>
        <p:nvGraphicFramePr>
          <p:cNvPr id="5" name="Table 5">
            <a:extLst>
              <a:ext uri="{FF2B5EF4-FFF2-40B4-BE49-F238E27FC236}">
                <a16:creationId xmlns:a16="http://schemas.microsoft.com/office/drawing/2014/main" id="{719D3D13-3F14-5365-BB69-F866ED335E44}"/>
              </a:ext>
            </a:extLst>
          </p:cNvPr>
          <p:cNvGraphicFramePr>
            <a:graphicFrameLocks noGrp="1"/>
          </p:cNvGraphicFramePr>
          <p:nvPr>
            <p:extLst>
              <p:ext uri="{D42A27DB-BD31-4B8C-83A1-F6EECF244321}">
                <p14:modId xmlns:p14="http://schemas.microsoft.com/office/powerpoint/2010/main" val="86863497"/>
              </p:ext>
            </p:extLst>
          </p:nvPr>
        </p:nvGraphicFramePr>
        <p:xfrm>
          <a:off x="190500" y="1600200"/>
          <a:ext cx="8991600" cy="4892040"/>
        </p:xfrm>
        <a:graphic>
          <a:graphicData uri="http://schemas.openxmlformats.org/drawingml/2006/table">
            <a:tbl>
              <a:tblPr firstRow="1" bandRow="1">
                <a:tableStyleId>{5C22544A-7EE6-4342-B048-85BDC9FD1C3A}</a:tableStyleId>
              </a:tblPr>
              <a:tblGrid>
                <a:gridCol w="4533900">
                  <a:extLst>
                    <a:ext uri="{9D8B030D-6E8A-4147-A177-3AD203B41FA5}">
                      <a16:colId xmlns:a16="http://schemas.microsoft.com/office/drawing/2014/main" val="2839455650"/>
                    </a:ext>
                  </a:extLst>
                </a:gridCol>
                <a:gridCol w="4457700">
                  <a:extLst>
                    <a:ext uri="{9D8B030D-6E8A-4147-A177-3AD203B41FA5}">
                      <a16:colId xmlns:a16="http://schemas.microsoft.com/office/drawing/2014/main" val="1942068846"/>
                    </a:ext>
                  </a:extLst>
                </a:gridCol>
              </a:tblGrid>
              <a:tr h="411480">
                <a:tc>
                  <a:txBody>
                    <a:bodyPr/>
                    <a:lstStyle/>
                    <a:p>
                      <a:pPr algn="just"/>
                      <a:r>
                        <a:rPr lang="bg-BG" b="1" dirty="0">
                          <a:solidFill>
                            <a:schemeClr val="bg1"/>
                          </a:solidFill>
                          <a:latin typeface="Tahoma" panose="020B0604030504040204" pitchFamily="34" charset="0"/>
                          <a:ea typeface="Tahoma" panose="020B0604030504040204" pitchFamily="34" charset="0"/>
                          <a:cs typeface="Tahoma" panose="020B0604030504040204" pitchFamily="34" charset="0"/>
                        </a:rPr>
                        <a:t>Обвързано производство</a:t>
                      </a:r>
                      <a:endParaRPr lang="en-BG" b="1" dirty="0">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a:solidFill>
                      <a:schemeClr val="accent1"/>
                    </a:solidFill>
                  </a:tcPr>
                </a:tc>
                <a:tc>
                  <a:txBody>
                    <a:bodyPr/>
                    <a:lstStyle/>
                    <a:p>
                      <a:r>
                        <a:rPr lang="bg-BG" b="1" dirty="0">
                          <a:solidFill>
                            <a:schemeClr val="bg1"/>
                          </a:solidFill>
                          <a:latin typeface="Tahoma" panose="020B0604030504040204" pitchFamily="34" charset="0"/>
                          <a:ea typeface="Tahoma" panose="020B0604030504040204" pitchFamily="34" charset="0"/>
                          <a:cs typeface="Tahoma" panose="020B0604030504040204" pitchFamily="34" charset="0"/>
                        </a:rPr>
                        <a:t>Обвързано производство</a:t>
                      </a:r>
                      <a:endParaRPr lang="en-BG" b="1" dirty="0">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a:solidFill>
                      <a:schemeClr val="accent1"/>
                    </a:solidFill>
                  </a:tcPr>
                </a:tc>
                <a:extLst>
                  <a:ext uri="{0D108BD9-81ED-4DB2-BD59-A6C34878D82A}">
                    <a16:rowId xmlns:a16="http://schemas.microsoft.com/office/drawing/2014/main" val="905562745"/>
                  </a:ext>
                </a:extLst>
              </a:tr>
              <a:tr h="612858">
                <a:tc>
                  <a:txBody>
                    <a:bodyPr/>
                    <a:lstStyle/>
                    <a:p>
                      <a:pPr marL="285750" indent="-285750" algn="l">
                        <a:buFont typeface="Arial" panose="020B0604020202020204" pitchFamily="34" charset="0"/>
                        <a:buChar cha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плодове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зеленчуци (домати, краставици, корнишони и патладжани)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зеленчуци (пипер)</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зеленчуци (лук и чесън)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зеленчуци (моркови, зеле, дини и пъпеши)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a:t>
                      </a:r>
                      <a:r>
                        <a:rPr lang="bg-BG" sz="1600" b="0" i="0" kern="1200" dirty="0" err="1">
                          <a:solidFill>
                            <a:srgbClr val="7030A0"/>
                          </a:solidFill>
                          <a:latin typeface="Tahoma" panose="020B0604030504040204" pitchFamily="34" charset="0"/>
                          <a:ea typeface="Tahoma" panose="020B0604030504040204" pitchFamily="34" charset="0"/>
                          <a:cs typeface="Tahoma" panose="020B0604030504040204" pitchFamily="34" charset="0"/>
                        </a:rPr>
                        <a:t>оранжерийно</a:t>
                      </a: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 производство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плодове и зеленчуци в планинските райони </a:t>
                      </a:r>
                    </a:p>
                  </a:txBody>
                  <a:tcPr>
                    <a:solidFill>
                      <a:schemeClr val="tx2">
                        <a:lumMod val="20000"/>
                        <a:lumOff val="80000"/>
                      </a:schemeClr>
                    </a:solidFill>
                  </a:tcPr>
                </a:tc>
                <a:tc>
                  <a:txBody>
                    <a:bodyPr/>
                    <a:lstStyle/>
                    <a:p>
                      <a:pPr marL="285750" indent="-285750">
                        <a:buFont typeface="Arial" panose="020B0604020202020204" pitchFamily="34" charset="0"/>
                        <a:buChar cha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плодове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зеленчуци (домати, краставици, корнишони и патладжани)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зеленчуци (пипер)</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зеленчуци (лук и чесън)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зеленчуци (моркови, зеле, дини и пъпеши)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a:t>
                      </a:r>
                      <a:r>
                        <a:rPr lang="bg-BG" sz="1600" b="0" i="0" kern="1200" dirty="0" err="1">
                          <a:solidFill>
                            <a:srgbClr val="7030A0"/>
                          </a:solidFill>
                          <a:latin typeface="Tahoma" panose="020B0604030504040204" pitchFamily="34" charset="0"/>
                          <a:ea typeface="Tahoma" panose="020B0604030504040204" pitchFamily="34" charset="0"/>
                          <a:cs typeface="Tahoma" panose="020B0604030504040204" pitchFamily="34" charset="0"/>
                        </a:rPr>
                        <a:t>оранжерийно</a:t>
                      </a: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 производство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bg-BG" sz="1600" b="0" i="0" kern="1200" dirty="0">
                          <a:solidFill>
                            <a:srgbClr val="7030A0"/>
                          </a:solidFill>
                          <a:latin typeface="Tahoma" panose="020B0604030504040204" pitchFamily="34" charset="0"/>
                          <a:ea typeface="Tahoma" panose="020B0604030504040204" pitchFamily="34" charset="0"/>
                          <a:cs typeface="Tahoma" panose="020B0604030504040204" pitchFamily="34" charset="0"/>
                        </a:rPr>
                        <a:t>обвързано с производството подпомагане на доходите за плодове и зеленчуци в планинските райони </a:t>
                      </a:r>
                    </a:p>
                  </a:txBody>
                  <a:tcPr>
                    <a:solidFill>
                      <a:schemeClr val="tx2">
                        <a:lumMod val="20000"/>
                        <a:lumOff val="80000"/>
                      </a:schemeClr>
                    </a:solidFill>
                  </a:tcPr>
                </a:tc>
                <a:extLst>
                  <a:ext uri="{0D108BD9-81ED-4DB2-BD59-A6C34878D82A}">
                    <a16:rowId xmlns:a16="http://schemas.microsoft.com/office/drawing/2014/main" val="3273707807"/>
                  </a:ext>
                </a:extLst>
              </a:tr>
            </a:tbl>
          </a:graphicData>
        </a:graphic>
      </p:graphicFrame>
    </p:spTree>
    <p:extLst>
      <p:ext uri="{BB962C8B-B14F-4D97-AF65-F5344CB8AC3E}">
        <p14:creationId xmlns:p14="http://schemas.microsoft.com/office/powerpoint/2010/main" val="3978844409"/>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ChangeArrowheads="1"/>
          </p:cNvSpPr>
          <p:nvPr/>
        </p:nvSpPr>
        <p:spPr bwMode="auto">
          <a:xfrm>
            <a:off x="0" y="1181523"/>
            <a:ext cx="8991600" cy="1320874"/>
          </a:xfrm>
          <a:prstGeom prst="rect">
            <a:avLst/>
          </a:prstGeom>
          <a:noFill/>
          <a:ln w="9525">
            <a:noFill/>
            <a:miter lim="800000"/>
            <a:headEnd/>
            <a:tailEnd/>
          </a:ln>
        </p:spPr>
        <p:txBody>
          <a:bodyPr wrap="square">
            <a:spAutoFit/>
          </a:bodyPr>
          <a:lstStyle/>
          <a:p>
            <a:pPr algn="just">
              <a:spcAft>
                <a:spcPts val="900"/>
              </a:spcAft>
              <a:buSzPct val="90000"/>
              <a:buFont typeface="Arial" charset="0"/>
              <a:buNone/>
            </a:pPr>
            <a:endParaRPr lang="en-US" altLang="en-US" sz="1300" b="1" dirty="0">
              <a:solidFill>
                <a:srgbClr val="1EA092"/>
              </a:solidFill>
              <a:latin typeface="Tahoma" pitchFamily="34" charset="0"/>
              <a:cs typeface="Tahoma" pitchFamily="34" charset="0"/>
            </a:endParaRPr>
          </a:p>
          <a:p>
            <a:pPr algn="just">
              <a:spcBef>
                <a:spcPts val="750"/>
              </a:spcBef>
            </a:pPr>
            <a:endParaRPr lang="bg-BG"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marL="285750" indent="-285750">
              <a:spcBef>
                <a:spcPts val="750"/>
              </a:spcBef>
              <a:buFont typeface="Arial" panose="020B0604020202020204" pitchFamily="34" charset="0"/>
              <a:buChar char="•"/>
            </a:pPr>
            <a:endParaRPr lang="bg-BG"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spcAft>
                <a:spcPts val="900"/>
              </a:spcAft>
              <a:buSzPct val="90000"/>
              <a:buFont typeface="Arial" charset="0"/>
              <a:buChar char="•"/>
            </a:pPr>
            <a:endParaRPr lang="en-US" altLang="en-US" sz="1400" b="1" dirty="0">
              <a:solidFill>
                <a:srgbClr val="7030A0"/>
              </a:solidFill>
            </a:endParaRPr>
          </a:p>
        </p:txBody>
      </p:sp>
      <p:sp>
        <p:nvSpPr>
          <p:cNvPr id="26626" name="Правоъгълник 3"/>
          <p:cNvSpPr>
            <a:spLocks noChangeArrowheads="1"/>
          </p:cNvSpPr>
          <p:nvPr/>
        </p:nvSpPr>
        <p:spPr bwMode="auto">
          <a:xfrm>
            <a:off x="419100" y="747959"/>
            <a:ext cx="8305800" cy="400110"/>
          </a:xfrm>
          <a:prstGeom prst="rect">
            <a:avLst/>
          </a:prstGeom>
          <a:noFill/>
          <a:ln w="9525">
            <a:noFill/>
            <a:miter lim="800000"/>
            <a:headEnd/>
            <a:tailEnd/>
          </a:ln>
        </p:spPr>
        <p:txBody>
          <a:bodyPr wrap="square">
            <a:spAutoFit/>
          </a:bodyPr>
          <a:lstStyle/>
          <a:p>
            <a:pPr algn="ctr"/>
            <a:r>
              <a:rPr lang="bg-BG" sz="2000" b="1" dirty="0">
                <a:solidFill>
                  <a:srgbClr val="7030A0"/>
                </a:solidFill>
                <a:latin typeface="Tahoma" panose="020B0604030504040204" pitchFamily="34" charset="0"/>
                <a:ea typeface="Tahoma" panose="020B0604030504040204" pitchFamily="34" charset="0"/>
                <a:cs typeface="Tahoma" panose="020B0604030504040204" pitchFamily="34" charset="0"/>
              </a:rPr>
              <a:t>Определения</a:t>
            </a:r>
          </a:p>
        </p:txBody>
      </p:sp>
      <p:sp>
        <p:nvSpPr>
          <p:cNvPr id="9" name="TextBox 8">
            <a:extLst>
              <a:ext uri="{FF2B5EF4-FFF2-40B4-BE49-F238E27FC236}">
                <a16:creationId xmlns:a16="http://schemas.microsoft.com/office/drawing/2014/main" id="{BF66B6EF-0DE9-CD43-ACC1-62E500699174}"/>
              </a:ext>
            </a:extLst>
          </p:cNvPr>
          <p:cNvSpPr txBox="1"/>
          <p:nvPr/>
        </p:nvSpPr>
        <p:spPr>
          <a:xfrm>
            <a:off x="419100" y="1676400"/>
            <a:ext cx="8420100" cy="4524315"/>
          </a:xfrm>
          <a:prstGeom prst="rect">
            <a:avLst/>
          </a:prstGeom>
          <a:noFill/>
        </p:spPr>
        <p:txBody>
          <a:bodyPr wrap="square" rtlCol="0">
            <a:spAutoFit/>
          </a:bodyPr>
          <a:lstStyle/>
          <a:p>
            <a:pPr indent="179705" algn="just" fontAlgn="ctr"/>
            <a:r>
              <a:rPr lang="bg-BG" b="1" u="sng" dirty="0">
                <a:solidFill>
                  <a:srgbClr val="7030A0"/>
                </a:solidFill>
                <a:latin typeface="Tahoma" panose="020B0604030504040204" pitchFamily="34" charset="0"/>
                <a:ea typeface="Tahoma" panose="020B0604030504040204" pitchFamily="34" charset="0"/>
                <a:cs typeface="Tahoma" panose="020B0604030504040204" pitchFamily="34" charset="0"/>
              </a:rPr>
              <a:t>Временно неподходящи за подпомагане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са земеделските площи или части от тях, за които в календарната година се установи, че:</a:t>
            </a:r>
          </a:p>
          <a:p>
            <a:pPr indent="179705" algn="just" fontAlgn="ct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1. са изоставени – земеделски площи без наличие на земеделска дейност;</a:t>
            </a:r>
          </a:p>
          <a:p>
            <a:pPr indent="179705" algn="just" fontAlgn="ct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2.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са опожарени, освен когато:</a:t>
            </a:r>
          </a:p>
          <a:p>
            <a:pPr indent="179705" algn="just" fontAlgn="ct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а) е извършено по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фитосанитарни причини</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което е доказано с документ, издаден от БАБХ, след предварително уведомление на ДФЗ;</a:t>
            </a:r>
          </a:p>
          <a:p>
            <a:pPr indent="179705" algn="just" fontAlgn="ctr"/>
            <a:r>
              <a:rPr lang="bg-BG" dirty="0" err="1">
                <a:solidFill>
                  <a:srgbClr val="1EA092"/>
                </a:solidFill>
                <a:latin typeface="Tahoma" panose="020B0604030504040204" pitchFamily="34" charset="0"/>
                <a:ea typeface="Tahoma" panose="020B0604030504040204" pitchFamily="34" charset="0"/>
                <a:cs typeface="Tahoma" panose="020B0604030504040204" pitchFamily="34" charset="0"/>
              </a:rPr>
              <a:t>б</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е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доказано</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 от орган за пожарната и аварийната безопасност, че източникът на пожара е извън заявения за подпомагане парцел или пожарът е възникнал от действието на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природно явление (мълния или топлинно самозапалване);</a:t>
            </a:r>
          </a:p>
          <a:p>
            <a:pPr indent="179705" algn="just" fontAlgn="ct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в) когато в административно или съдебно производство е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установен извършител на палежа – трето лице;</a:t>
            </a:r>
          </a:p>
          <a:p>
            <a:pPr indent="179705" algn="just" fontAlgn="ct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3. са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наводнени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в продължение на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30 или повече </a:t>
            </a:r>
            <a:r>
              <a:rPr lang="bg-BG" dirty="0">
                <a:solidFill>
                  <a:srgbClr val="1EA092"/>
                </a:solidFill>
                <a:latin typeface="Tahoma" panose="020B0604030504040204" pitchFamily="34" charset="0"/>
                <a:ea typeface="Tahoma" panose="020B0604030504040204" pitchFamily="34" charset="0"/>
                <a:cs typeface="Tahoma" panose="020B0604030504040204" pitchFamily="34" charset="0"/>
              </a:rPr>
              <a:t>дни за обработваемите земи и 90 дни за трайни насаждения и постоянно затревени площи, поради което се считат за неподходящи за производство на селскостопанска продукция.</a:t>
            </a:r>
          </a:p>
        </p:txBody>
      </p:sp>
    </p:spTree>
    <p:extLst>
      <p:ext uri="{BB962C8B-B14F-4D97-AF65-F5344CB8AC3E}">
        <p14:creationId xmlns:p14="http://schemas.microsoft.com/office/powerpoint/2010/main" val="266957674"/>
      </p:ext>
    </p:extLst>
  </p:cSld>
  <p:clrMapOvr>
    <a:masterClrMapping/>
  </p:clrMapOvr>
  <p:transition spd="slow">
    <p:fade/>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81531" y="473432"/>
            <a:ext cx="8613775" cy="745768"/>
          </a:xfrm>
        </p:spPr>
        <p:txBody>
          <a:bodyPr rtlCol="0">
            <a:normAutofit fontScale="90000"/>
          </a:bodyPr>
          <a:lstStyle/>
          <a:p>
            <a:pPr eaLnBrk="1" fontAlgn="auto" hangingPunct="1">
              <a:spcAft>
                <a:spcPts val="0"/>
              </a:spcAft>
              <a:defRPr/>
            </a:pPr>
            <a:r>
              <a:rPr lang="en-US" altLang="bg-BG" b="1" dirty="0">
                <a:solidFill>
                  <a:srgbClr val="7030A0"/>
                </a:solidFill>
                <a:effectLst>
                  <a:outerShdw blurRad="38100" dist="38100" dir="2700000" algn="tl">
                    <a:srgbClr val="000000">
                      <a:alpha val="43137"/>
                    </a:srgbClr>
                  </a:outerShdw>
                </a:effectLst>
                <a:latin typeface="Arial Black" panose="020B0A04020102020204" pitchFamily="34" charset="0"/>
                <a:cs typeface="Aharoni" panose="02010803020104030203" pitchFamily="2" charset="-79"/>
              </a:rPr>
              <a:t> </a:t>
            </a:r>
            <a:endParaRPr lang="bg-BG" sz="3600" b="1"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27650" name="Правоъгълник 5"/>
          <p:cNvSpPr>
            <a:spLocks noChangeArrowheads="1"/>
          </p:cNvSpPr>
          <p:nvPr/>
        </p:nvSpPr>
        <p:spPr bwMode="auto">
          <a:xfrm>
            <a:off x="255621" y="459577"/>
            <a:ext cx="8546302" cy="6263253"/>
          </a:xfrm>
          <a:prstGeom prst="rect">
            <a:avLst/>
          </a:prstGeom>
          <a:noFill/>
          <a:ln w="9525">
            <a:noFill/>
            <a:miter lim="800000"/>
            <a:headEnd/>
            <a:tailEnd/>
          </a:ln>
        </p:spPr>
        <p:txBody>
          <a:bodyPr wrap="square">
            <a:spAutoFit/>
          </a:bodyPr>
          <a:lstStyle/>
          <a:p>
            <a:pPr algn="ctr"/>
            <a:endParaRPr lang="bg-BG" sz="2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ct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Полезни линкове:</a:t>
            </a:r>
          </a:p>
          <a:p>
            <a:pPr algn="just"/>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en-GB" b="1" dirty="0">
                <a:solidFill>
                  <a:srgbClr val="7030A0"/>
                </a:solidFill>
                <a:latin typeface="Tahoma" panose="020B0604030504040204" pitchFamily="34" charset="0"/>
                <a:ea typeface="Tahoma" panose="020B0604030504040204" pitchFamily="34" charset="0"/>
                <a:cs typeface="Tahoma" panose="020B0604030504040204" pitchFamily="34" charset="0"/>
                <a:hlinkClick r:id="rId2"/>
              </a:rPr>
              <a:t>https://www.mzh.government.bg/media/filer_public/2023/01/10/strategicheski_plan_2023-2027_8LjLWGr.pdf</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 Одобрен Стратегически план</a:t>
            </a:r>
          </a:p>
          <a:p>
            <a:pPr algn="just"/>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en-US" b="1" dirty="0">
                <a:solidFill>
                  <a:srgbClr val="7030A0"/>
                </a:solidFill>
                <a:latin typeface="Tahoma" panose="020B0604030504040204" pitchFamily="34" charset="0"/>
                <a:ea typeface="Tahoma" panose="020B0604030504040204" pitchFamily="34" charset="0"/>
                <a:cs typeface="Tahoma" panose="020B0604030504040204" pitchFamily="34" charset="0"/>
                <a:hlinkClick r:id="rId3"/>
              </a:rPr>
              <a:t>https://lex.bg/laws/ldoc/2134406656</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 Закон за подпомагане на земеделските производители</a:t>
            </a:r>
          </a:p>
          <a:p>
            <a:pPr algn="just"/>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fontAlgn="ctr">
              <a:spcBef>
                <a:spcPts val="565"/>
              </a:spcBef>
              <a:spcAft>
                <a:spcPts val="0"/>
              </a:spcAft>
            </a:pPr>
            <a:r>
              <a:rPr lang="en-GB" b="1" dirty="0">
                <a:solidFill>
                  <a:srgbClr val="7030A0"/>
                </a:solidFill>
                <a:latin typeface="Tahoma" panose="020B0604030504040204" pitchFamily="34" charset="0"/>
                <a:ea typeface="Tahoma" panose="020B0604030504040204" pitchFamily="34" charset="0"/>
                <a:cs typeface="Tahoma" panose="020B0604030504040204" pitchFamily="34" charset="0"/>
                <a:hlinkClick r:id="rId4"/>
              </a:rPr>
              <a:t>https://www.mzh.government.bg/media/filer_public/2023/03/15/naredba_3_ot_10032023.pdf</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 Наредба 3 № 3 от 10 март 2023 г. за условията и реда за прилагане на интервенциите под формата на директни плащания, включени в Стратегическия план, за проверките, намаления на плащанията и реда за налагане на административни санкции</a:t>
            </a:r>
          </a:p>
          <a:p>
            <a:pPr algn="just" fontAlgn="ctr">
              <a:spcBef>
                <a:spcPts val="565"/>
              </a:spcBef>
              <a:spcAft>
                <a:spcPts val="0"/>
              </a:spcAft>
            </a:pP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fontAlgn="ctr">
              <a:spcBef>
                <a:spcPts val="565"/>
              </a:spcBef>
              <a:spcAft>
                <a:spcPts val="0"/>
              </a:spcAft>
            </a:pPr>
            <a:r>
              <a:rPr lang="en-GB" b="1" dirty="0">
                <a:solidFill>
                  <a:srgbClr val="7030A0"/>
                </a:solidFill>
                <a:latin typeface="Tahoma" panose="020B0604030504040204" pitchFamily="34" charset="0"/>
                <a:ea typeface="Tahoma" panose="020B0604030504040204" pitchFamily="34" charset="0"/>
                <a:cs typeface="Tahoma" panose="020B0604030504040204" pitchFamily="34" charset="0"/>
                <a:hlinkClick r:id="rId5"/>
              </a:rPr>
              <a:t>https://www.mzh.government.bg/media/filer_public/2023/04/04/naredba_4_ot_30032023.pdf</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 Наредба № 4 от 30 март 2023 г. за условията и реда за подаване на заявления за подпомагане по интервенции за подпомагане на площ и за животни</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81531" y="473432"/>
            <a:ext cx="8613775" cy="745768"/>
          </a:xfrm>
        </p:spPr>
        <p:txBody>
          <a:bodyPr rtlCol="0">
            <a:normAutofit fontScale="90000"/>
          </a:bodyPr>
          <a:lstStyle/>
          <a:p>
            <a:pPr eaLnBrk="1" fontAlgn="auto" hangingPunct="1">
              <a:spcAft>
                <a:spcPts val="0"/>
              </a:spcAft>
              <a:defRPr/>
            </a:pPr>
            <a:r>
              <a:rPr lang="en-US" altLang="bg-BG" b="1" dirty="0">
                <a:solidFill>
                  <a:srgbClr val="7030A0"/>
                </a:solidFill>
                <a:effectLst>
                  <a:outerShdw blurRad="38100" dist="38100" dir="2700000" algn="tl">
                    <a:srgbClr val="000000">
                      <a:alpha val="43137"/>
                    </a:srgbClr>
                  </a:outerShdw>
                </a:effectLst>
                <a:latin typeface="Arial Black" panose="020B0A04020102020204" pitchFamily="34" charset="0"/>
                <a:cs typeface="Aharoni" panose="02010803020104030203" pitchFamily="2" charset="-79"/>
              </a:rPr>
              <a:t> </a:t>
            </a:r>
            <a:endParaRPr lang="bg-BG" sz="3600" b="1"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27650" name="Правоъгълник 5"/>
          <p:cNvSpPr>
            <a:spLocks noChangeArrowheads="1"/>
          </p:cNvSpPr>
          <p:nvPr/>
        </p:nvSpPr>
        <p:spPr bwMode="auto">
          <a:xfrm>
            <a:off x="288458" y="1191491"/>
            <a:ext cx="8546302" cy="5001369"/>
          </a:xfrm>
          <a:prstGeom prst="rect">
            <a:avLst/>
          </a:prstGeom>
          <a:noFill/>
          <a:ln w="9525">
            <a:noFill/>
            <a:miter lim="800000"/>
            <a:headEnd/>
            <a:tailEnd/>
          </a:ln>
        </p:spPr>
        <p:txBody>
          <a:bodyPr wrap="square">
            <a:spAutoFit/>
          </a:bodyPr>
          <a:lstStyle/>
          <a:p>
            <a:pPr algn="ctr"/>
            <a:endParaRPr lang="bg-BG" sz="2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ct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Полезни линкове:</a:t>
            </a:r>
          </a:p>
          <a:p>
            <a:pPr algn="just"/>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fontAlgn="ctr">
              <a:spcAft>
                <a:spcPts val="565"/>
              </a:spcAft>
            </a:pPr>
            <a:r>
              <a:rPr lang="en-GB" b="1" dirty="0">
                <a:solidFill>
                  <a:srgbClr val="7030A0"/>
                </a:solidFill>
                <a:latin typeface="Tahoma" panose="020B0604030504040204" pitchFamily="34" charset="0"/>
                <a:ea typeface="Tahoma" panose="020B0604030504040204" pitchFamily="34" charset="0"/>
                <a:cs typeface="Tahoma" panose="020B0604030504040204" pitchFamily="34" charset="0"/>
                <a:hlinkClick r:id="rId2"/>
              </a:rPr>
              <a:t>https://www.mzh.government.bg/media/filer_public/2023/03/30/vprosi_i_otgovori_obobshcheni_2902023_pPBH1zQ.pdf</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 Въпроси и отговори за кампания 2023</a:t>
            </a:r>
          </a:p>
          <a:p>
            <a:pPr algn="just" fontAlgn="ctr">
              <a:spcAft>
                <a:spcPts val="565"/>
              </a:spcAft>
            </a:pPr>
            <a:r>
              <a:rPr lang="en-GB" b="1" dirty="0">
                <a:solidFill>
                  <a:srgbClr val="7030A0"/>
                </a:solidFill>
                <a:latin typeface="Tahoma" panose="020B0604030504040204" pitchFamily="34" charset="0"/>
                <a:ea typeface="Tahoma" panose="020B0604030504040204" pitchFamily="34" charset="0"/>
                <a:cs typeface="Tahoma" panose="020B0604030504040204" pitchFamily="34" charset="0"/>
                <a:hlinkClick r:id="rId3"/>
              </a:rPr>
              <a:t>https://www.mzh.government.bg/media/filer_public/2023/04/18/guide_dp_2023_v1.pdf</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 Наръчник директни плащания Кампания 2023</a:t>
            </a:r>
          </a:p>
          <a:p>
            <a:pPr algn="just" fontAlgn="ctr">
              <a:spcAft>
                <a:spcPts val="565"/>
              </a:spcAft>
            </a:pP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fontAlgn="ctr">
              <a:spcAft>
                <a:spcPts val="565"/>
              </a:spcAft>
            </a:pPr>
            <a:r>
              <a:rPr lang="en-GB" b="1" dirty="0">
                <a:solidFill>
                  <a:srgbClr val="7030A0"/>
                </a:solidFill>
                <a:latin typeface="Tahoma" panose="020B0604030504040204" pitchFamily="34" charset="0"/>
                <a:ea typeface="Tahoma" panose="020B0604030504040204" pitchFamily="34" charset="0"/>
                <a:cs typeface="Tahoma" panose="020B0604030504040204" pitchFamily="34" charset="0"/>
                <a:hlinkClick r:id="rId4"/>
              </a:rPr>
              <a:t>https://www.mzh.government.bg/media/filer_public/2022/10/31/press_derogaciya_1.pdf</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 Дерогация за ДЗЕС 7 и 8 за 2023</a:t>
            </a:r>
          </a:p>
          <a:p>
            <a:pPr algn="just" fontAlgn="ctr">
              <a:spcAft>
                <a:spcPts val="565"/>
              </a:spcAft>
            </a:pP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fontAlgn="ctr">
              <a:spcAft>
                <a:spcPts val="565"/>
              </a:spcAft>
            </a:pPr>
            <a:r>
              <a:rPr lang="en-GB" b="1" dirty="0">
                <a:solidFill>
                  <a:srgbClr val="7030A0"/>
                </a:solidFill>
                <a:latin typeface="Tahoma" panose="020B0604030504040204" pitchFamily="34" charset="0"/>
                <a:ea typeface="Tahoma" panose="020B0604030504040204" pitchFamily="34" charset="0"/>
                <a:cs typeface="Tahoma" panose="020B0604030504040204" pitchFamily="34" charset="0"/>
                <a:hlinkClick r:id="rId5"/>
              </a:rPr>
              <a:t>https://www.mzh.government.bg/media/filer_public/2023/03/01/zapoved__novi_dzes_2023-2027__version5.pdf</a:t>
            </a:r>
            <a:r>
              <a:rPr lang="en-US" b="1" dirty="0">
                <a:solidFill>
                  <a:srgbClr val="7030A0"/>
                </a:solidFill>
                <a:latin typeface="Tahoma" panose="020B0604030504040204" pitchFamily="34" charset="0"/>
                <a:ea typeface="Tahoma" panose="020B0604030504040204" pitchFamily="34" charset="0"/>
                <a:cs typeface="Tahoma" panose="020B0604030504040204" pitchFamily="34" charset="0"/>
              </a:rPr>
              <a:t> -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Проект на Заповед за ДЗЕС-</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овете</a:t>
            </a: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7738943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81531" y="473432"/>
            <a:ext cx="8613775" cy="745768"/>
          </a:xfrm>
        </p:spPr>
        <p:txBody>
          <a:bodyPr rtlCol="0">
            <a:normAutofit fontScale="90000"/>
          </a:bodyPr>
          <a:lstStyle/>
          <a:p>
            <a:pPr eaLnBrk="1" fontAlgn="auto" hangingPunct="1">
              <a:spcAft>
                <a:spcPts val="0"/>
              </a:spcAft>
              <a:defRPr/>
            </a:pPr>
            <a:r>
              <a:rPr lang="en-US" altLang="bg-BG" b="1" dirty="0">
                <a:solidFill>
                  <a:srgbClr val="7030A0"/>
                </a:solidFill>
                <a:effectLst>
                  <a:outerShdw blurRad="38100" dist="38100" dir="2700000" algn="tl">
                    <a:srgbClr val="000000">
                      <a:alpha val="43137"/>
                    </a:srgbClr>
                  </a:outerShdw>
                </a:effectLst>
                <a:latin typeface="Arial Black" panose="020B0A04020102020204" pitchFamily="34" charset="0"/>
                <a:cs typeface="Aharoni" panose="02010803020104030203" pitchFamily="2" charset="-79"/>
              </a:rPr>
              <a:t> </a:t>
            </a:r>
            <a:endParaRPr lang="bg-BG" sz="3600" b="1"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27650" name="Правоъгълник 5"/>
          <p:cNvSpPr>
            <a:spLocks noChangeArrowheads="1"/>
          </p:cNvSpPr>
          <p:nvPr/>
        </p:nvSpPr>
        <p:spPr bwMode="auto">
          <a:xfrm>
            <a:off x="288458" y="1191491"/>
            <a:ext cx="8546302" cy="5232202"/>
          </a:xfrm>
          <a:prstGeom prst="rect">
            <a:avLst/>
          </a:prstGeom>
          <a:noFill/>
          <a:ln w="9525">
            <a:noFill/>
            <a:miter lim="800000"/>
            <a:headEnd/>
            <a:tailEnd/>
          </a:ln>
        </p:spPr>
        <p:txBody>
          <a:bodyPr wrap="square">
            <a:spAutoFit/>
          </a:bodyPr>
          <a:lstStyle/>
          <a:p>
            <a:pPr algn="ctr"/>
            <a:endParaRPr lang="bg-BG" sz="2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ct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Полезни линкове:</a:t>
            </a:r>
          </a:p>
          <a:p>
            <a:pPr algn="just"/>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fontAlgn="ctr">
              <a:spcAft>
                <a:spcPts val="565"/>
              </a:spcAft>
            </a:pPr>
            <a:r>
              <a:rPr lang="en-GB" b="1" dirty="0">
                <a:solidFill>
                  <a:srgbClr val="7030A0"/>
                </a:solidFill>
                <a:latin typeface="Tahoma" panose="020B0604030504040204" pitchFamily="34" charset="0"/>
                <a:ea typeface="Tahoma" panose="020B0604030504040204" pitchFamily="34" charset="0"/>
                <a:cs typeface="Tahoma" panose="020B0604030504040204" pitchFamily="34" charset="0"/>
                <a:hlinkClick r:id="rId2"/>
              </a:rPr>
              <a:t>https://www.mzh.government.bg/bg/normativni-aktove/proekti-na-normativni-aktove/proekt-na-naredba-za-izmenenie-i-doplne23052023-1/</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 Проект на наредба за изменение на Наредба 3</a:t>
            </a:r>
          </a:p>
          <a:p>
            <a:pPr algn="just" fontAlgn="ctr">
              <a:spcAft>
                <a:spcPts val="565"/>
              </a:spcAft>
            </a:pPr>
            <a:r>
              <a:rPr lang="en-GB" b="1" dirty="0">
                <a:solidFill>
                  <a:srgbClr val="7030A0"/>
                </a:solidFill>
                <a:latin typeface="Tahoma" panose="020B0604030504040204" pitchFamily="34" charset="0"/>
                <a:ea typeface="Tahoma" panose="020B0604030504040204" pitchFamily="34" charset="0"/>
                <a:cs typeface="Tahoma" panose="020B0604030504040204" pitchFamily="34" charset="0"/>
                <a:hlinkClick r:id="rId3"/>
              </a:rPr>
              <a:t>https://www.mzh.government.bg/bg/normativni-aktove/proekti-na-normativni-aktove/proekt-na-naredba-za-usloviyata-i-reda-za-19052023/</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 Проект на наредба околна среда и климат и хуманно отношение към животните</a:t>
            </a:r>
          </a:p>
          <a:p>
            <a:pPr algn="just" fontAlgn="ctr">
              <a:spcAft>
                <a:spcPts val="565"/>
              </a:spcAft>
            </a:pPr>
            <a:r>
              <a:rPr lang="en-GB" b="1" dirty="0">
                <a:solidFill>
                  <a:srgbClr val="7030A0"/>
                </a:solidFill>
                <a:latin typeface="Tahoma" panose="020B0604030504040204" pitchFamily="34" charset="0"/>
                <a:ea typeface="Tahoma" panose="020B0604030504040204" pitchFamily="34" charset="0"/>
                <a:cs typeface="Tahoma" panose="020B0604030504040204" pitchFamily="34" charset="0"/>
                <a:hlinkClick r:id="rId4"/>
              </a:rPr>
              <a:t>https://www.mzh.government.bg/bg/normativni-aktove/proekti-na-normativni-aktove/proekt-na-naredba-za-usloviyata-i-reda-250423/</a:t>
            </a: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fontAlgn="ctr">
              <a:spcAft>
                <a:spcPts val="565"/>
              </a:spcAft>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Проект на наредба за Натура</a:t>
            </a:r>
          </a:p>
          <a:p>
            <a:pPr algn="just" fontAlgn="ctr">
              <a:spcAft>
                <a:spcPts val="565"/>
              </a:spcAft>
            </a:pP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en-GB" b="1" dirty="0">
                <a:solidFill>
                  <a:srgbClr val="7030A0"/>
                </a:solidFill>
                <a:latin typeface="Tahoma" panose="020B0604030504040204" pitchFamily="34" charset="0"/>
                <a:ea typeface="Tahoma" panose="020B0604030504040204" pitchFamily="34" charset="0"/>
                <a:cs typeface="Tahoma" panose="020B0604030504040204" pitchFamily="34" charset="0"/>
                <a:hlinkClick r:id="rId5"/>
              </a:rPr>
              <a:t>https://www.mzh.government.bg/bg/normativni-aktove/proekti-na-normativni-aktove/proekt-na-naredba-za-usloviyata-i-reda-za-25042023/</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en-US"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bg-BG" b="1" dirty="0">
                <a:solidFill>
                  <a:srgbClr val="7030A0"/>
                </a:solidFill>
                <a:latin typeface="Tahoma" panose="020B0604030504040204" pitchFamily="34" charset="0"/>
                <a:ea typeface="Tahoma" panose="020B0604030504040204" pitchFamily="34" charset="0"/>
                <a:cs typeface="Tahoma" panose="020B0604030504040204" pitchFamily="34" charset="0"/>
              </a:rPr>
              <a:t>Проект на Наредба за </a:t>
            </a:r>
            <a:r>
              <a:rPr lang="bg-BG" b="1" dirty="0" err="1">
                <a:solidFill>
                  <a:srgbClr val="7030A0"/>
                </a:solidFill>
                <a:latin typeface="Tahoma" panose="020B0604030504040204" pitchFamily="34" charset="0"/>
                <a:ea typeface="Tahoma" panose="020B0604030504040204" pitchFamily="34" charset="0"/>
                <a:cs typeface="Tahoma" panose="020B0604030504040204" pitchFamily="34" charset="0"/>
              </a:rPr>
              <a:t>необлагодетелстваните</a:t>
            </a:r>
            <a:r>
              <a:rPr lang="bg-BG" b="1">
                <a:solidFill>
                  <a:srgbClr val="7030A0"/>
                </a:solidFill>
                <a:latin typeface="Tahoma" panose="020B0604030504040204" pitchFamily="34" charset="0"/>
                <a:ea typeface="Tahoma" panose="020B0604030504040204" pitchFamily="34" charset="0"/>
                <a:cs typeface="Tahoma" panose="020B0604030504040204" pitchFamily="34" charset="0"/>
              </a:rPr>
              <a:t> райони</a:t>
            </a:r>
            <a:endParaRPr lang="bg-BG" b="1" dirty="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5853559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81531" y="473432"/>
            <a:ext cx="8613775" cy="745768"/>
          </a:xfrm>
        </p:spPr>
        <p:txBody>
          <a:bodyPr rtlCol="0">
            <a:normAutofit fontScale="90000"/>
          </a:bodyPr>
          <a:lstStyle/>
          <a:p>
            <a:pPr eaLnBrk="1" fontAlgn="auto" hangingPunct="1">
              <a:spcAft>
                <a:spcPts val="0"/>
              </a:spcAft>
              <a:defRPr/>
            </a:pPr>
            <a:r>
              <a:rPr lang="en-US" altLang="bg-BG" b="1" dirty="0">
                <a:solidFill>
                  <a:srgbClr val="7030A0"/>
                </a:solidFill>
                <a:effectLst>
                  <a:outerShdw blurRad="38100" dist="38100" dir="2700000" algn="tl">
                    <a:srgbClr val="000000">
                      <a:alpha val="43137"/>
                    </a:srgbClr>
                  </a:outerShdw>
                </a:effectLst>
                <a:latin typeface="Arial Black" panose="020B0A04020102020204" pitchFamily="34" charset="0"/>
                <a:cs typeface="Aharoni" panose="02010803020104030203" pitchFamily="2" charset="-79"/>
              </a:rPr>
              <a:t> </a:t>
            </a:r>
            <a:endParaRPr lang="bg-BG" sz="3600" b="1"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27650" name="Правоъгълник 5"/>
          <p:cNvSpPr>
            <a:spLocks noChangeArrowheads="1"/>
          </p:cNvSpPr>
          <p:nvPr/>
        </p:nvSpPr>
        <p:spPr bwMode="auto">
          <a:xfrm>
            <a:off x="298849" y="1524000"/>
            <a:ext cx="8546302" cy="984885"/>
          </a:xfrm>
          <a:prstGeom prst="rect">
            <a:avLst/>
          </a:prstGeom>
          <a:noFill/>
          <a:ln w="9525">
            <a:noFill/>
            <a:miter lim="800000"/>
            <a:headEnd/>
            <a:tailEnd/>
          </a:ln>
        </p:spPr>
        <p:txBody>
          <a:bodyPr wrap="square">
            <a:spAutoFit/>
          </a:bodyPr>
          <a:lstStyle/>
          <a:p>
            <a:pPr algn="ctr"/>
            <a:endParaRPr lang="en-US" sz="16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ctr"/>
            <a:endParaRPr lang="en-US" sz="2600" b="1" dirty="0">
              <a:solidFill>
                <a:srgbClr val="1EA092"/>
              </a:solidFill>
              <a:latin typeface="Tahoma" panose="020B0604030504040204" pitchFamily="34" charset="0"/>
              <a:ea typeface="Tahoma" panose="020B0604030504040204" pitchFamily="34" charset="0"/>
              <a:cs typeface="Tahoma" panose="020B0604030504040204" pitchFamily="34" charset="0"/>
            </a:endParaRPr>
          </a:p>
          <a:p>
            <a:pPr algn="ctr"/>
            <a:endParaRPr lang="en-US" sz="1600" b="1" dirty="0">
              <a:solidFill>
                <a:srgbClr val="1EA092"/>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69B548F4-B398-C037-FD54-2398CFDD475E}"/>
              </a:ext>
            </a:extLst>
          </p:cNvPr>
          <p:cNvSpPr txBox="1"/>
          <p:nvPr/>
        </p:nvSpPr>
        <p:spPr>
          <a:xfrm>
            <a:off x="838200" y="2093386"/>
            <a:ext cx="7696200" cy="1077218"/>
          </a:xfrm>
          <a:prstGeom prst="rect">
            <a:avLst/>
          </a:prstGeom>
          <a:noFill/>
        </p:spPr>
        <p:txBody>
          <a:bodyPr wrap="square">
            <a:spAutoFit/>
          </a:bodyPr>
          <a:lstStyle/>
          <a:p>
            <a:pPr algn="ctr"/>
            <a:r>
              <a:rPr lang="bg-BG" sz="3200" b="1" dirty="0">
                <a:solidFill>
                  <a:srgbClr val="1EA092"/>
                </a:solidFill>
                <a:latin typeface="Tahoma" panose="020B0604030504040204" pitchFamily="34" charset="0"/>
                <a:ea typeface="Tahoma" panose="020B0604030504040204" pitchFamily="34" charset="0"/>
                <a:cs typeface="Tahoma" panose="020B0604030504040204" pitchFamily="34" charset="0"/>
              </a:rPr>
              <a:t>Благодаря ви за вниманието!</a:t>
            </a:r>
          </a:p>
          <a:p>
            <a:pPr algn="ctr"/>
            <a:r>
              <a:rPr lang="bg-BG" sz="3200" b="1" dirty="0">
                <a:solidFill>
                  <a:srgbClr val="7030A0"/>
                </a:solidFill>
                <a:latin typeface="Tahoma" panose="020B0604030504040204" pitchFamily="34" charset="0"/>
                <a:ea typeface="Tahoma" panose="020B0604030504040204" pitchFamily="34" charset="0"/>
                <a:cs typeface="Tahoma" panose="020B0604030504040204" pitchFamily="34" charset="0"/>
              </a:rPr>
              <a:t>Време за въпроси и отговори!</a:t>
            </a:r>
          </a:p>
        </p:txBody>
      </p:sp>
    </p:spTree>
    <p:extLst>
      <p:ext uri="{BB962C8B-B14F-4D97-AF65-F5344CB8AC3E}">
        <p14:creationId xmlns:p14="http://schemas.microsoft.com/office/powerpoint/2010/main" val="38761932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тема">
  <a:themeElements>
    <a:clrScheme name="О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emplate>
  <TotalTime>12000</TotalTime>
  <Words>16315</Words>
  <Application>Microsoft Macintosh PowerPoint</Application>
  <PresentationFormat>On-screen Show (4:3)</PresentationFormat>
  <Paragraphs>1069</Paragraphs>
  <Slides>93</Slides>
  <Notes>3</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93</vt:i4>
      </vt:variant>
    </vt:vector>
  </HeadingPairs>
  <TitlesOfParts>
    <vt:vector size="105" baseType="lpstr">
      <vt:lpstr>Arial</vt:lpstr>
      <vt:lpstr>Arial Black</vt:lpstr>
      <vt:lpstr>Calibri</vt:lpstr>
      <vt:lpstr>Century Gothic</vt:lpstr>
      <vt:lpstr>Courier New</vt:lpstr>
      <vt:lpstr>Palatino Linotype</vt:lpstr>
      <vt:lpstr>Tahoma</vt:lpstr>
      <vt:lpstr>Times New Roman</vt:lpstr>
      <vt:lpstr>TimesNewRomanPSMT</vt:lpstr>
      <vt:lpstr>Verdana</vt:lpstr>
      <vt:lpstr>Wingdings</vt:lpstr>
      <vt:lpstr>Executive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 </vt:lpstr>
      <vt:lpstr> </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Предизвикателствата</dc:title>
  <dc:creator>Agro</dc:creator>
  <cp:lastModifiedBy>Svetlana Boyanova</cp:lastModifiedBy>
  <cp:revision>773</cp:revision>
  <cp:lastPrinted>2021-12-07T14:51:11Z</cp:lastPrinted>
  <dcterms:created xsi:type="dcterms:W3CDTF">2019-12-02T08:03:43Z</dcterms:created>
  <dcterms:modified xsi:type="dcterms:W3CDTF">2023-05-25T15:38:56Z</dcterms:modified>
</cp:coreProperties>
</file>