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1"/>
  </p:notesMasterIdLst>
  <p:handoutMasterIdLst>
    <p:handoutMasterId r:id="rId22"/>
  </p:handoutMasterIdLst>
  <p:sldIdLst>
    <p:sldId id="288" r:id="rId2"/>
    <p:sldId id="359" r:id="rId3"/>
    <p:sldId id="386" r:id="rId4"/>
    <p:sldId id="383" r:id="rId5"/>
    <p:sldId id="384" r:id="rId6"/>
    <p:sldId id="405" r:id="rId7"/>
    <p:sldId id="406" r:id="rId8"/>
    <p:sldId id="392" r:id="rId9"/>
    <p:sldId id="393" r:id="rId10"/>
    <p:sldId id="394" r:id="rId11"/>
    <p:sldId id="408" r:id="rId12"/>
    <p:sldId id="409" r:id="rId13"/>
    <p:sldId id="410" r:id="rId14"/>
    <p:sldId id="396" r:id="rId15"/>
    <p:sldId id="397" r:id="rId16"/>
    <p:sldId id="398" r:id="rId17"/>
    <p:sldId id="404" r:id="rId18"/>
    <p:sldId id="303" r:id="rId19"/>
    <p:sldId id="291" r:id="rId20"/>
  </p:sldIdLst>
  <p:sldSz cx="12192000" cy="6858000"/>
  <p:notesSz cx="9940925" cy="6808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00"/>
    <a:srgbClr val="126031"/>
    <a:srgbClr val="FF66FF"/>
    <a:srgbClr val="CCCC00"/>
    <a:srgbClr val="D7D401"/>
    <a:srgbClr val="BBCED8"/>
    <a:srgbClr val="96BD51"/>
    <a:srgbClr val="5BC4C6"/>
    <a:srgbClr val="E4B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8605" autoAdjust="0"/>
  </p:normalViewPr>
  <p:slideViewPr>
    <p:cSldViewPr snapToGrid="0" snapToObjects="1">
      <p:cViewPr varScale="1">
        <p:scale>
          <a:sx n="115" d="100"/>
          <a:sy n="115" d="100"/>
        </p:scale>
        <p:origin x="43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2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466" y="0"/>
            <a:ext cx="4307734" cy="342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D03E0-749D-4C68-A18B-A9CF470FBF5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6776"/>
            <a:ext cx="4307734" cy="34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466" y="6466776"/>
            <a:ext cx="4307734" cy="34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442FF-D957-4973-958A-E2931965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3" y="4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350-2083-3848-975E-6985E709D5D5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3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C662-205E-2248-A9A1-61FD2FA78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6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0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66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8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09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28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86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76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15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47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6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9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3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0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7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8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4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83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5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4935538" cy="157321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sz="1600" dirty="0" smtClean="0"/>
              <a:t>Министерство на земеделието</a:t>
            </a:r>
            <a:r>
              <a:rPr lang="en-US" sz="1600" dirty="0" smtClean="0"/>
              <a:t> </a:t>
            </a:r>
            <a:r>
              <a:rPr lang="bg-BG" sz="1600" dirty="0" smtClean="0"/>
              <a:t>и храните „Информационна кампания 2024г.“ </a:t>
            </a:r>
          </a:p>
        </p:txBody>
      </p:sp>
      <p:sp>
        <p:nvSpPr>
          <p:cNvPr id="11" name="Rectangular Callout 10"/>
          <p:cNvSpPr/>
          <p:nvPr userDrawn="1"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3" y="99009"/>
            <a:ext cx="1011637" cy="5251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4935538" cy="157321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sz="1600" dirty="0" smtClean="0"/>
              <a:t>Министерство на земеделието</a:t>
            </a:r>
            <a:r>
              <a:rPr lang="en-US" sz="1600" dirty="0" smtClean="0"/>
              <a:t> </a:t>
            </a:r>
            <a:r>
              <a:rPr lang="bg-BG" sz="1600" dirty="0" smtClean="0"/>
              <a:t>и храните „Информационна кампания 2024г.“ </a:t>
            </a:r>
          </a:p>
        </p:txBody>
      </p:sp>
      <p:sp>
        <p:nvSpPr>
          <p:cNvPr id="12" name="Rectangular Callout 11"/>
          <p:cNvSpPr/>
          <p:nvPr userDrawn="1"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3" y="99009"/>
            <a:ext cx="1011637" cy="5251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4935538" cy="157321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sz="1600" dirty="0" smtClean="0"/>
              <a:t>Министерство на земеделието</a:t>
            </a:r>
            <a:r>
              <a:rPr lang="en-US" sz="1600" dirty="0" smtClean="0"/>
              <a:t> </a:t>
            </a:r>
            <a:r>
              <a:rPr lang="bg-BG" sz="1600" dirty="0" smtClean="0"/>
              <a:t>и храните „Информационна кампания 2024г.“ </a:t>
            </a:r>
          </a:p>
        </p:txBody>
      </p:sp>
      <p:sp>
        <p:nvSpPr>
          <p:cNvPr id="11" name="Rectangular Callout 10"/>
          <p:cNvSpPr/>
          <p:nvPr userDrawn="1"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3" y="99009"/>
            <a:ext cx="1011637" cy="5251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7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" y="2661719"/>
            <a:ext cx="12282850" cy="39128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sz="1600" dirty="0" smtClean="0"/>
              <a:t>Министерство на земеделието</a:t>
            </a:r>
            <a:r>
              <a:rPr lang="en-US" sz="1600" dirty="0" smtClean="0"/>
              <a:t> </a:t>
            </a:r>
            <a:r>
              <a:rPr lang="bg-BG" sz="1600" dirty="0" smtClean="0"/>
              <a:t>и храните „Информационна кампания 2024г.“ </a:t>
            </a:r>
          </a:p>
        </p:txBody>
      </p:sp>
      <p:sp>
        <p:nvSpPr>
          <p:cNvPr id="10" name="Rectangular Callout 9"/>
          <p:cNvSpPr/>
          <p:nvPr userDrawn="1"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8" y="99009"/>
            <a:ext cx="1011637" cy="5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0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700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sp2023.bg/index.php/bg/" TargetMode="External"/><Relationship Id="rId4" Type="http://schemas.openxmlformats.org/officeDocument/2006/relationships/hyperlink" Target="https://www.mzh.government.bg/bg/politiki-i-programi/programi-za-finansirane/direktni-plashaniya/polezni-nasoki-prezentacii-i-rkovodstv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22159" y="1903372"/>
            <a:ext cx="8915399" cy="2262781"/>
          </a:xfrm>
        </p:spPr>
        <p:txBody>
          <a:bodyPr>
            <a:normAutofit/>
          </a:bodyPr>
          <a:lstStyle/>
          <a:p>
            <a:r>
              <a:rPr lang="ru-RU" dirty="0"/>
              <a:t>Кампания по директни </a:t>
            </a:r>
            <a:r>
              <a:rPr lang="ru-RU" dirty="0" smtClean="0"/>
              <a:t>плащания 2025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10" name="Freeform 2"/>
          <p:cNvSpPr/>
          <p:nvPr/>
        </p:nvSpPr>
        <p:spPr>
          <a:xfrm>
            <a:off x="-1016000" y="5445414"/>
            <a:ext cx="13208000" cy="1412586"/>
          </a:xfrm>
          <a:custGeom>
            <a:avLst/>
            <a:gdLst/>
            <a:ahLst/>
            <a:cxnLst/>
            <a:rect l="l" t="t" r="r" b="b"/>
            <a:pathLst>
              <a:path w="18288000" h="2796671">
                <a:moveTo>
                  <a:pt x="0" y="0"/>
                </a:moveTo>
                <a:lnTo>
                  <a:pt x="18288000" y="0"/>
                </a:lnTo>
                <a:lnTo>
                  <a:pt x="18288000" y="2796671"/>
                </a:lnTo>
                <a:lnTo>
                  <a:pt x="0" y="279667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8395854" y="286329"/>
            <a:ext cx="3446318" cy="2367571"/>
          </a:xfrm>
          <a:custGeom>
            <a:avLst/>
            <a:gdLst/>
            <a:ahLst/>
            <a:cxnLst/>
            <a:rect l="l" t="t" r="r" b="b"/>
            <a:pathLst>
              <a:path w="5636939" h="4322828">
                <a:moveTo>
                  <a:pt x="0" y="0"/>
                </a:moveTo>
                <a:lnTo>
                  <a:pt x="5636939" y="0"/>
                </a:lnTo>
                <a:lnTo>
                  <a:pt x="5636939" y="4322828"/>
                </a:lnTo>
                <a:lnTo>
                  <a:pt x="0" y="43228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96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989" y="272768"/>
            <a:ext cx="9071501" cy="128089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800" b="1" dirty="0"/>
              <a:t>I.В.5 - Еко схема за екологично поддържане на трайните насаждения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3709851" y="955041"/>
            <a:ext cx="8158299" cy="3541576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bg-BG" sz="4300" b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bg-BG" sz="43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Изисквания</a:t>
            </a:r>
            <a:r>
              <a:rPr lang="bg-BG" sz="43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indent="0">
              <a:buNone/>
            </a:pPr>
            <a:r>
              <a:rPr lang="bg-BG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Екологична практика – поддържане на междуредията включва:</a:t>
            </a:r>
          </a:p>
          <a:p>
            <a:pPr>
              <a:buFontTx/>
              <a:buChar char="-"/>
            </a:pPr>
            <a:r>
              <a:rPr lang="bg-BG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засяване и отглеждане на </a:t>
            </a:r>
            <a:r>
              <a:rPr lang="bg-BG" sz="4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определени в Приложение 15 от Наредба 3 култури самостоятелно или смес </a:t>
            </a:r>
            <a:r>
              <a:rPr lang="bg-BG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 междуредията и/или по вътрешната граница на </a:t>
            </a:r>
            <a:r>
              <a:rPr lang="bg-BG" sz="4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парцела и/или</a:t>
            </a:r>
            <a:endParaRPr lang="bg-BG" sz="4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x-none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мулчиране в междуредията</a:t>
            </a:r>
            <a:r>
              <a:rPr lang="bg-BG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и/или</a:t>
            </a:r>
          </a:p>
          <a:p>
            <a:pPr>
              <a:buFontTx/>
              <a:buChar char="-"/>
            </a:pPr>
            <a:r>
              <a:rPr lang="x-none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поддържане на междуредията с естествена растителност, върху която не се използват продукти за растителна защита и изкуствени торове</a:t>
            </a:r>
            <a:r>
              <a:rPr lang="bg-BG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>
              <a:buNone/>
            </a:pPr>
            <a:endParaRPr lang="bg-BG" altLang="bg-BG" sz="4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bg-BG" altLang="bg-BG" sz="4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Изменения за Кампания 2025:</a:t>
            </a:r>
          </a:p>
          <a:p>
            <a:pPr marL="0" indent="0">
              <a:buNone/>
            </a:pPr>
            <a:r>
              <a:rPr lang="bg-BG" sz="4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Практиката за поддържане на ивици, заети с естествена растителност по краищата на парцелите с трайни насаждения се прехвърля в Еко БРЕИ.</a:t>
            </a:r>
            <a:endParaRPr lang="ru-RU" sz="43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5589"/>
            <a:ext cx="3709850" cy="3483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39" y="4505325"/>
            <a:ext cx="5139009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6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989" y="272768"/>
            <a:ext cx="9071501" cy="78967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800" b="1" dirty="0" smtClean="0"/>
              <a:t>I.В.6 </a:t>
            </a:r>
            <a:r>
              <a:rPr lang="ru-RU" sz="1800" b="1" dirty="0"/>
              <a:t>- Еко схема за </a:t>
            </a:r>
            <a:r>
              <a:rPr lang="ru-RU" sz="1800" b="1" dirty="0" smtClean="0"/>
              <a:t>екстензивно поддържане на постоянно затревените площи</a:t>
            </a:r>
            <a:endParaRPr lang="ru-RU" sz="1800" b="1" dirty="0"/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126376" y="1074149"/>
            <a:ext cx="11948013" cy="181709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6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Изисквания:</a:t>
            </a:r>
          </a:p>
          <a:p>
            <a:pPr>
              <a:buFontTx/>
              <a:buChar char="-"/>
              <a:defRPr/>
            </a:pPr>
            <a:r>
              <a:rPr lang="ru-RU" altLang="bg-BG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Прилагане на екстензивно пашуване на пасищни животни съгласно план за паша, изготвен от ветеринарен лекар, зооинженер или агроном, включващ видовете паша и периода;</a:t>
            </a:r>
            <a:endParaRPr lang="en-US" altLang="bg-BG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ru-RU" altLang="bg-BG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Екстензивното пашуване се осъществява с пасищни животни 0,3 до 1ЖЕ/ха;</a:t>
            </a:r>
            <a:endParaRPr lang="en-US" altLang="bg-BG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ru-RU" altLang="bg-BG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 заявените площи пашата е минимум 60 дни през съответната година.</a:t>
            </a:r>
          </a:p>
          <a:p>
            <a:pPr marL="0" indent="0">
              <a:buNone/>
            </a:pPr>
            <a:endParaRPr lang="bg-BG" altLang="bg-BG" sz="1900" b="1" dirty="0" smtClean="0">
              <a:solidFill>
                <a:schemeClr val="tx1"/>
              </a:solidFill>
              <a:latin typeface="Source Sans Pro" charset="0"/>
              <a:cs typeface="Source Sans Pro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7" y="3071449"/>
            <a:ext cx="6335713" cy="378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375" y="4401233"/>
            <a:ext cx="57299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Изменения за Кампания 2025:</a:t>
            </a:r>
            <a:r>
              <a:rPr lang="en-US" altLang="bg-BG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Включване в обхвата на интервенцията и на обработваеми земи, заети с фуражни култури и/или протеинови култури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Приложение 11а от Наредба № 3.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  <a:sym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33596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989" y="272768"/>
            <a:ext cx="9071501" cy="78967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800" b="1" dirty="0" smtClean="0"/>
              <a:t>I.В.7 </a:t>
            </a:r>
            <a:r>
              <a:rPr lang="ru-RU" sz="1800" b="1" dirty="0"/>
              <a:t>- Еко схема за </a:t>
            </a:r>
            <a:r>
              <a:rPr lang="ru-RU" sz="1800" b="1" dirty="0" smtClean="0"/>
              <a:t>поддържане и подобряване на биоразнообразието в горски екосистеми</a:t>
            </a:r>
            <a:endParaRPr lang="ru-RU" sz="1800" b="1" dirty="0"/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90826" y="1313411"/>
            <a:ext cx="11948013" cy="2463766"/>
          </a:xfrm>
          <a:noFill/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bg-BG" altLang="bg-BG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Интервенцията е приложима за земеделски земи, които са обградени от горски територии и/или попадат в територията на ловни стопанства и/или са гранични на такива територии</a:t>
            </a:r>
            <a:r>
              <a:rPr lang="bg-BG" altLang="bg-BG" sz="2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;</a:t>
            </a: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  <a:defRPr/>
            </a:pPr>
            <a:r>
              <a:rPr lang="bg-BG" sz="29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Изисквания:</a:t>
            </a:r>
          </a:p>
          <a:p>
            <a:pPr>
              <a:buFontTx/>
              <a:buChar char="-"/>
              <a:defRPr/>
            </a:pPr>
            <a:r>
              <a:rPr lang="ru-RU" altLang="bg-BG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Засяват и отглеждат </a:t>
            </a:r>
            <a:r>
              <a:rPr lang="bg-BG" altLang="bg-BG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определени благоприятни за изхранване </a:t>
            </a:r>
            <a:r>
              <a:rPr lang="ru-RU" altLang="bg-BG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култури, но не добиват продукция от тях, а ги оставят за дивите животни и птици;</a:t>
            </a:r>
            <a:endParaRPr lang="en-US" altLang="bg-BG" sz="2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ru-RU" altLang="bg-BG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Заявените площи са засети спрямо </a:t>
            </a:r>
            <a:r>
              <a:rPr lang="ru-RU" altLang="bg-BG" sz="2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минималните </a:t>
            </a:r>
            <a:r>
              <a:rPr lang="ru-RU" altLang="bg-BG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разходни норми за съответната култура за единица площ;</a:t>
            </a:r>
            <a:endParaRPr lang="en-US" altLang="bg-BG" sz="2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ru-RU" altLang="bg-BG" sz="2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 площите по еко схемата не се извършват третирания с продукти за растителна защита.</a:t>
            </a:r>
          </a:p>
          <a:p>
            <a:pPr marL="0" indent="0">
              <a:buNone/>
            </a:pPr>
            <a:endParaRPr lang="bg-BG" altLang="bg-BG" sz="1900" b="1" dirty="0" smtClean="0">
              <a:solidFill>
                <a:schemeClr val="tx1"/>
              </a:solidFill>
              <a:latin typeface="Source Sans Pro" charset="0"/>
              <a:cs typeface="Source Sans Pro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375" y="4401233"/>
            <a:ext cx="5542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Не се финансира създаване на земеделски култури в пасища, ливади, мери, </a:t>
            </a:r>
            <a:r>
              <a:rPr lang="bg-BG" altLang="bg-B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голини</a:t>
            </a:r>
            <a:r>
              <a:rPr lang="bg-BG" altLang="bg-B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поляни и дивечови ливади!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  <a:sym typeface="Montserrat Semi-Bold Bold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85" y="3777177"/>
            <a:ext cx="4781005" cy="279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989" y="272768"/>
            <a:ext cx="9071501" cy="78967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I.В.8 - Еко схема за разнообразяване на отглежданите култури</a:t>
            </a:r>
            <a:endParaRPr lang="ru-RU" sz="1800" b="1" dirty="0"/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3208713" y="1313410"/>
            <a:ext cx="8865676" cy="2751513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altLang="bg-BG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Интервенцията е приложима за обработваеми земи и/или площи, заети с медицински и ароматни култури и/или площи с трайни насаждения;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bg-BG" sz="19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Изисквания:</a:t>
            </a:r>
          </a:p>
          <a:p>
            <a:pPr>
              <a:buFontTx/>
              <a:buChar char="-"/>
              <a:defRPr/>
            </a:pPr>
            <a:r>
              <a:rPr lang="bg-BG" altLang="bg-BG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Стопанства до 10 ха – най-малко 2 различни култури, като основната не превишава 95%</a:t>
            </a:r>
            <a:r>
              <a:rPr lang="ru-RU" altLang="bg-BG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;</a:t>
            </a:r>
            <a:endParaRPr lang="en-US" altLang="bg-BG" sz="1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ru-RU" altLang="bg-BG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Стопанства между 10 ха и 30 ха – най-малко 3 различни култури, като основната не превишава 75%, а двете основни не повече от 95%;</a:t>
            </a:r>
            <a:endParaRPr lang="en-US" altLang="bg-BG" sz="1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ru-RU" altLang="bg-BG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Стопанства над 30 ха – най-малко 4 култури, като основната култура не превишава 75%, а трите основни обхващат не повече от 95%.</a:t>
            </a:r>
          </a:p>
          <a:p>
            <a:pPr marL="0" indent="0">
              <a:buNone/>
            </a:pPr>
            <a:endParaRPr lang="bg-BG" altLang="bg-BG" sz="1900" b="1" dirty="0" smtClean="0">
              <a:solidFill>
                <a:schemeClr val="tx1"/>
              </a:solidFill>
              <a:latin typeface="Source Sans Pro" charset="0"/>
              <a:cs typeface="Source Sans Pro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7895" y="4401233"/>
            <a:ext cx="5542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altLang="bg-B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 допустимите култури се включват също угар, както и треви и тревни фуражи.</a:t>
            </a:r>
          </a:p>
          <a:p>
            <a:pPr>
              <a:defRPr/>
            </a:pPr>
            <a:endParaRPr lang="bg-BG" altLang="bg-B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bg-BG" altLang="bg-B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Трайните насаждения се приемат за една  култура.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34" y="4250127"/>
            <a:ext cx="3559535" cy="222470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1" y="1535342"/>
            <a:ext cx="26733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36" y="74088"/>
            <a:ext cx="9071501" cy="128089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/>
              <a:t>ОБВЪРЗАНИ С ПРОИЗВОДСТВОТО ПЛАЩАНИЯ</a:t>
            </a:r>
            <a:endParaRPr lang="en-US" sz="25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773130" y="1564280"/>
            <a:ext cx="5491367" cy="2592506"/>
            <a:chOff x="2155374" y="3199054"/>
            <a:chExt cx="5122862" cy="2338280"/>
          </a:xfrm>
        </p:grpSpPr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2253799" y="3199054"/>
              <a:ext cx="256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>
                  <a:solidFill>
                    <a:schemeClr val="bg1"/>
                  </a:solidFill>
                </a:rPr>
                <a:t>НЕОБВЪРЗАНИ ПЛАЩАНИЯ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55374" y="3619741"/>
              <a:ext cx="2632228" cy="1036421"/>
              <a:chOff x="2155374" y="3743566"/>
              <a:chExt cx="2632228" cy="1036421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2318886" y="3743566"/>
                <a:ext cx="2468716" cy="26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bg-BG" altLang="en-US" sz="1400" b="1" dirty="0">
                    <a:solidFill>
                      <a:schemeClr val="bg1"/>
                    </a:solidFill>
                  </a:rPr>
                  <a:t>ОПДУ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     392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040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192 €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2155375" y="4105516"/>
                <a:ext cx="25892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ДП ОПДУ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93 424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140 €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2155374" y="4502391"/>
                <a:ext cx="2589212" cy="2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Млади ЗС        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12 217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718 €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29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1137479" y="1557064"/>
            <a:ext cx="236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>
                <a:solidFill>
                  <a:schemeClr val="bg1"/>
                </a:solidFill>
              </a:rPr>
              <a:t>ЕКО СХЕМИ</a:t>
            </a: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943708" y="2373758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БРЕЙ           4 </a:t>
            </a:r>
            <a:r>
              <a:rPr lang="bg-BG" altLang="en-US" sz="1400" b="1" dirty="0">
                <a:solidFill>
                  <a:schemeClr val="bg1"/>
                </a:solidFill>
              </a:rPr>
              <a:t>372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398 €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948404" y="2795523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</a:t>
            </a:r>
            <a:r>
              <a:rPr lang="bg-BG" altLang="en-US" sz="1400" b="1" dirty="0">
                <a:solidFill>
                  <a:schemeClr val="bg1"/>
                </a:solidFill>
              </a:rPr>
              <a:t>40 089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814 €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948405" y="3156527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</a:t>
            </a:r>
            <a:r>
              <a:rPr lang="bg-BG" altLang="en-US" sz="1400" b="1" dirty="0">
                <a:solidFill>
                  <a:schemeClr val="bg1"/>
                </a:solidFill>
              </a:rPr>
              <a:t>85 981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208 €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943708" y="3538865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РОК          </a:t>
            </a:r>
            <a:r>
              <a:rPr lang="bg-BG" altLang="en-US" sz="1400" b="1" dirty="0">
                <a:solidFill>
                  <a:schemeClr val="bg1"/>
                </a:solidFill>
              </a:rPr>
              <a:t>44 196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960 €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Rectangle 86"/>
          <p:cNvSpPr>
            <a:spLocks noChangeArrowheads="1"/>
          </p:cNvSpPr>
          <p:nvPr/>
        </p:nvSpPr>
        <p:spPr bwMode="auto">
          <a:xfrm>
            <a:off x="948404" y="3927520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ТН               3 </a:t>
            </a:r>
            <a:r>
              <a:rPr lang="bg-BG" altLang="en-US" sz="1400" b="1" dirty="0">
                <a:solidFill>
                  <a:schemeClr val="bg1"/>
                </a:solidFill>
              </a:rPr>
              <a:t>572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492 €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86"/>
          <p:cNvSpPr>
            <a:spLocks noChangeArrowheads="1"/>
          </p:cNvSpPr>
          <p:nvPr/>
        </p:nvSpPr>
        <p:spPr bwMode="auto">
          <a:xfrm>
            <a:off x="948405" y="4282349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ПЗП          17 </a:t>
            </a:r>
            <a:r>
              <a:rPr lang="bg-BG" altLang="en-US" sz="1400" b="1" dirty="0">
                <a:solidFill>
                  <a:schemeClr val="bg1"/>
                </a:solidFill>
              </a:rPr>
              <a:t>600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86"/>
          <p:cNvSpPr>
            <a:spLocks noChangeArrowheads="1"/>
          </p:cNvSpPr>
          <p:nvPr/>
        </p:nvSpPr>
        <p:spPr bwMode="auto">
          <a:xfrm>
            <a:off x="930556" y="4633816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 Еко ГТ                  430 000 €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847915" y="1590871"/>
            <a:ext cx="5705909" cy="4952804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549E39"/>
              </a:buClr>
            </a:pP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Продължават да важат опростените</a:t>
            </a:r>
            <a:r>
              <a:rPr lang="bg-BG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условия 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 подпомагане и намаляване на административната тежест при доказване на реализираната продукция, чрез извършване на административни проверки за регистрация в системите за регулиране на пазара, като ЗС трябва да отговарят на поне едно от следните изисквания:</a:t>
            </a:r>
          </a:p>
          <a:p>
            <a:pPr lvl="1">
              <a:buClr>
                <a:srgbClr val="549E39"/>
              </a:buClr>
            </a:pP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ЗС, които  реализират сурово мляко чрез първи изкупвач на сурово мляко, съгласно чл. 55д, ал. 4 от Закона за прилагане на Общата организация на пазарите на земеделски продукти на Европейския съюз (ЗПООПЗПЕС), следва да имат регистриран валиден договор по реда на чл. 55б, ал. 5 от ЗПООПЗПЕС и/или</a:t>
            </a:r>
          </a:p>
          <a:p>
            <a:pPr lvl="1">
              <a:buClr>
                <a:srgbClr val="549E39"/>
              </a:buClr>
            </a:pP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ЗС, реализиращи мляко и/или млечни продукти чрез директни доставки, следва да имат регистрация по реда </a:t>
            </a:r>
            <a:r>
              <a:rPr lang="ru-RU" sz="1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</a:t>
            </a:r>
            <a:r>
              <a:rPr 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чл. 24, ал. 1 от Закона за храните </a:t>
            </a: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и/или</a:t>
            </a:r>
          </a:p>
          <a:p>
            <a:pPr lvl="1">
              <a:buClr>
                <a:srgbClr val="549E39"/>
              </a:buClr>
            </a:pP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ЗС със затворен цикъл на производство трябва да имат регистрирано млекопреработвателно предприятие, което е вписано в Националния електронен регистър на обектите за производство и търговия на едро и дребно с храни от животински и неживотински произход - Секция IX - Млечни продукти.</a:t>
            </a:r>
          </a:p>
          <a:p>
            <a:pPr lvl="0">
              <a:buClr>
                <a:srgbClr val="549E39"/>
              </a:buClr>
            </a:pPr>
            <a:r>
              <a:rPr lang="bg-BG" sz="1500" b="1" u="sng" dirty="0">
                <a:solidFill>
                  <a:srgbClr val="FF0000"/>
                </a:solidFill>
              </a:rPr>
              <a:t>ВАЖНО:</a:t>
            </a:r>
            <a:r>
              <a:rPr lang="bg-BG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bg-BG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Ако ЗС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не отговаря на поне едно от изискванията за реализация на мляко и млечни продукти, финансово подпомагане не се предоставя за нито едно от заявените животни по съответната интервенция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4" name="Graphic 41"/>
          <p:cNvSpPr>
            <a:spLocks/>
          </p:cNvSpPr>
          <p:nvPr/>
        </p:nvSpPr>
        <p:spPr bwMode="auto">
          <a:xfrm>
            <a:off x="685800" y="1524466"/>
            <a:ext cx="4626429" cy="4838234"/>
          </a:xfrm>
          <a:custGeom>
            <a:avLst/>
            <a:gdLst>
              <a:gd name="T0" fmla="*/ 4064507 w 4064635"/>
              <a:gd name="T1" fmla="*/ 0 h 3545204"/>
              <a:gd name="T2" fmla="*/ 0 w 4064635"/>
              <a:gd name="T3" fmla="*/ 0 h 3545204"/>
              <a:gd name="T4" fmla="*/ 0 w 4064635"/>
              <a:gd name="T5" fmla="*/ 3544824 h 3545204"/>
              <a:gd name="T6" fmla="*/ 4064507 w 4064635"/>
              <a:gd name="T7" fmla="*/ 3544824 h 3545204"/>
              <a:gd name="T8" fmla="*/ 4064507 w 4064635"/>
              <a:gd name="T9" fmla="*/ 0 h 3545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635" h="3545204">
                <a:moveTo>
                  <a:pt x="4064507" y="0"/>
                </a:moveTo>
                <a:lnTo>
                  <a:pt x="0" y="0"/>
                </a:lnTo>
                <a:lnTo>
                  <a:pt x="0" y="3544824"/>
                </a:lnTo>
                <a:lnTo>
                  <a:pt x="4064507" y="3544824"/>
                </a:lnTo>
                <a:lnTo>
                  <a:pt x="4064507" y="0"/>
                </a:lnTo>
                <a:close/>
              </a:path>
            </a:pathLst>
          </a:custGeom>
          <a:solidFill>
            <a:srgbClr val="D6E3C4"/>
          </a:solidFill>
          <a:ln>
            <a:noFill/>
          </a:ln>
          <a:extLst/>
        </p:spPr>
        <p:txBody>
          <a:bodyPr lIns="0" tIns="0" rIns="0" bIns="0"/>
          <a:lstStyle/>
          <a:p>
            <a:pPr marL="342900" lvl="0" indent="-34290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Сектор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Мляко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за млечни крави (МлК) </a:t>
            </a:r>
            <a:endParaRPr lang="ru-RU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млечни крави, включени в развъдни програми (МлК-РП) </a:t>
            </a:r>
            <a:endParaRPr lang="ru-RU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крави от застрашени от изчезване породи (К-ЗП) </a:t>
            </a:r>
            <a:endParaRPr lang="ru-RU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производството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подпомагане за биволи (Биволи) </a:t>
            </a:r>
            <a:endParaRPr lang="ru-RU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овце и кози от местни породи, включени в развъдни програми (ДПЖ-ЗП) </a:t>
            </a:r>
            <a:endParaRPr lang="ru-RU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овце и кози, включени в развъдни програми (ДПЖ-РП)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51518" y="930757"/>
            <a:ext cx="23606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ЖИВОТНОВЪДСТВО</a:t>
            </a:r>
            <a:endParaRPr lang="bg-BG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057" y="5688833"/>
            <a:ext cx="627942" cy="43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043" y="5715297"/>
            <a:ext cx="627942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153" y="5723626"/>
            <a:ext cx="627942" cy="43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3983" y="10540"/>
            <a:ext cx="1248017" cy="155374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145540" y="470978"/>
            <a:ext cx="3300334" cy="968744"/>
            <a:chOff x="7890535" y="536028"/>
            <a:chExt cx="3300334" cy="968744"/>
          </a:xfrm>
        </p:grpSpPr>
        <p:sp>
          <p:nvSpPr>
            <p:cNvPr id="43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4" name="Image 2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8086193" y="654550"/>
              <a:ext cx="224933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 smtClean="0">
                  <a:solidFill>
                    <a:srgbClr val="006600"/>
                  </a:solidFill>
                </a:rPr>
                <a:t>64 204 220</a:t>
              </a: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- 2025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3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36" y="74088"/>
            <a:ext cx="9071501" cy="128089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/>
              <a:t>ОБВЪРЗАНИ С ПРОИЗВОДСТВОТО ПЛАЩАНИЯ</a:t>
            </a:r>
            <a:endParaRPr lang="en-US" sz="25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773130" y="1564280"/>
            <a:ext cx="5491367" cy="2592506"/>
            <a:chOff x="2155374" y="3199054"/>
            <a:chExt cx="5122862" cy="2338280"/>
          </a:xfrm>
        </p:grpSpPr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2253799" y="3199054"/>
              <a:ext cx="256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>
                  <a:solidFill>
                    <a:schemeClr val="bg1"/>
                  </a:solidFill>
                </a:rPr>
                <a:t>НЕОБВЪРЗАНИ ПЛАЩАНИЯ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55374" y="3619741"/>
              <a:ext cx="2632228" cy="1036421"/>
              <a:chOff x="2155374" y="3743566"/>
              <a:chExt cx="2632228" cy="1036421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2318886" y="3743566"/>
                <a:ext cx="2468716" cy="26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bg-BG" altLang="en-US" sz="1400" b="1" dirty="0">
                    <a:solidFill>
                      <a:schemeClr val="bg1"/>
                    </a:solidFill>
                  </a:rPr>
                  <a:t>ОПДУ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     392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040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192 €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2155375" y="4105516"/>
                <a:ext cx="25892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ДП ОПДУ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93 424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140 €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2155374" y="4502391"/>
                <a:ext cx="2589212" cy="2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Млади ЗС        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12 217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718 €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29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1137479" y="1557064"/>
            <a:ext cx="236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>
                <a:solidFill>
                  <a:schemeClr val="bg1"/>
                </a:solidFill>
              </a:rPr>
              <a:t>ЕКО СХЕМИ</a:t>
            </a: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943708" y="2373758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БРЕЙ           4 </a:t>
            </a:r>
            <a:r>
              <a:rPr lang="bg-BG" altLang="en-US" sz="1400" b="1" dirty="0">
                <a:solidFill>
                  <a:schemeClr val="bg1"/>
                </a:solidFill>
              </a:rPr>
              <a:t>372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398 €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948404" y="2795523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</a:t>
            </a:r>
            <a:r>
              <a:rPr lang="bg-BG" altLang="en-US" sz="1400" b="1" dirty="0">
                <a:solidFill>
                  <a:schemeClr val="bg1"/>
                </a:solidFill>
              </a:rPr>
              <a:t>40 089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814 €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948405" y="3156527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</a:t>
            </a:r>
            <a:r>
              <a:rPr lang="bg-BG" altLang="en-US" sz="1400" b="1" dirty="0">
                <a:solidFill>
                  <a:schemeClr val="bg1"/>
                </a:solidFill>
              </a:rPr>
              <a:t>85 981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208 €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943708" y="3538865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РОК          </a:t>
            </a:r>
            <a:r>
              <a:rPr lang="bg-BG" altLang="en-US" sz="1400" b="1" dirty="0">
                <a:solidFill>
                  <a:schemeClr val="bg1"/>
                </a:solidFill>
              </a:rPr>
              <a:t>44 196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960 €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Rectangle 86"/>
          <p:cNvSpPr>
            <a:spLocks noChangeArrowheads="1"/>
          </p:cNvSpPr>
          <p:nvPr/>
        </p:nvSpPr>
        <p:spPr bwMode="auto">
          <a:xfrm>
            <a:off x="948404" y="3927520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ТН               3 </a:t>
            </a:r>
            <a:r>
              <a:rPr lang="bg-BG" altLang="en-US" sz="1400" b="1" dirty="0">
                <a:solidFill>
                  <a:schemeClr val="bg1"/>
                </a:solidFill>
              </a:rPr>
              <a:t>572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492 €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86"/>
          <p:cNvSpPr>
            <a:spLocks noChangeArrowheads="1"/>
          </p:cNvSpPr>
          <p:nvPr/>
        </p:nvSpPr>
        <p:spPr bwMode="auto">
          <a:xfrm>
            <a:off x="948405" y="4282349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ПЗП          17 </a:t>
            </a:r>
            <a:r>
              <a:rPr lang="bg-BG" altLang="en-US" sz="1400" b="1" dirty="0">
                <a:solidFill>
                  <a:schemeClr val="bg1"/>
                </a:solidFill>
              </a:rPr>
              <a:t>600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86"/>
          <p:cNvSpPr>
            <a:spLocks noChangeArrowheads="1"/>
          </p:cNvSpPr>
          <p:nvPr/>
        </p:nvSpPr>
        <p:spPr bwMode="auto">
          <a:xfrm>
            <a:off x="930556" y="4633816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 Еко ГТ                  430 000 €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725453" y="1524467"/>
            <a:ext cx="5426282" cy="4809658"/>
          </a:xfrm>
          <a:noFill/>
        </p:spPr>
        <p:txBody>
          <a:bodyPr>
            <a:normAutofit/>
          </a:bodyPr>
          <a:lstStyle/>
          <a:p>
            <a:pPr lvl="0" algn="just">
              <a:buClr>
                <a:srgbClr val="549E39"/>
              </a:buClr>
            </a:pPr>
            <a:r>
              <a:rPr lang="bg-BG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Продължават да важат опростените условия </a:t>
            </a:r>
            <a:r>
              <a:rPr lang="bg-BG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 подпомагане и намаляване на административната тежест при доказване на реализираната продукция, чрез извършване на административни проверки в „Системата за идентификация и регистрация на животните“ (СИРЖ) на БАБХ за установяване движението на животните:</a:t>
            </a:r>
          </a:p>
          <a:p>
            <a:pPr lvl="1" algn="just">
              <a:buClr>
                <a:srgbClr val="549E39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Издадено ВМС от СИРЖ на БАБХ или документ за придвижване към държави от ЕС, или трети страни за животните, реализирани за клане, износ или продажба в други стопанства</a:t>
            </a:r>
          </a:p>
          <a:p>
            <a:pPr lvl="0" algn="just">
              <a:buClr>
                <a:srgbClr val="549E39"/>
              </a:buClr>
            </a:pPr>
            <a:r>
              <a:rPr lang="bg-BG" sz="1600" b="1" u="sng" dirty="0">
                <a:solidFill>
                  <a:srgbClr val="FF0000"/>
                </a:solidFill>
              </a:rPr>
              <a:t>ВАЖНО:</a:t>
            </a:r>
            <a:r>
              <a:rPr lang="bg-BG" sz="1600" b="1" dirty="0">
                <a:solidFill>
                  <a:srgbClr val="FF0000"/>
                </a:solidFill>
              </a:rPr>
              <a:t> </a:t>
            </a:r>
            <a:r>
              <a:rPr lang="bg-BG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Ако ЗС не отговаря </a:t>
            </a:r>
            <a:r>
              <a:rPr lang="bg-BG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 изискването </a:t>
            </a:r>
            <a:r>
              <a:rPr lang="bg-BG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 реализация на животни, финансово подпомагане не се предоставя за нито едно от заявените животни по съответната </a:t>
            </a:r>
            <a:r>
              <a:rPr lang="bg-BG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интервенция</a:t>
            </a:r>
            <a:r>
              <a:rPr lang="bg-BG" sz="1600" dirty="0"/>
              <a:t>.</a:t>
            </a:r>
            <a:endParaRPr lang="ru-RU" sz="1600" dirty="0"/>
          </a:p>
        </p:txBody>
      </p:sp>
      <p:sp>
        <p:nvSpPr>
          <p:cNvPr id="34" name="Graphic 41"/>
          <p:cNvSpPr>
            <a:spLocks/>
          </p:cNvSpPr>
          <p:nvPr/>
        </p:nvSpPr>
        <p:spPr bwMode="auto">
          <a:xfrm>
            <a:off x="964540" y="1524466"/>
            <a:ext cx="4347689" cy="5343059"/>
          </a:xfrm>
          <a:custGeom>
            <a:avLst/>
            <a:gdLst>
              <a:gd name="T0" fmla="*/ 4064507 w 4064635"/>
              <a:gd name="T1" fmla="*/ 0 h 3545204"/>
              <a:gd name="T2" fmla="*/ 0 w 4064635"/>
              <a:gd name="T3" fmla="*/ 0 h 3545204"/>
              <a:gd name="T4" fmla="*/ 0 w 4064635"/>
              <a:gd name="T5" fmla="*/ 3544824 h 3545204"/>
              <a:gd name="T6" fmla="*/ 4064507 w 4064635"/>
              <a:gd name="T7" fmla="*/ 3544824 h 3545204"/>
              <a:gd name="T8" fmla="*/ 4064507 w 4064635"/>
              <a:gd name="T9" fmla="*/ 0 h 3545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635" h="3545204">
                <a:moveTo>
                  <a:pt x="4064507" y="0"/>
                </a:moveTo>
                <a:lnTo>
                  <a:pt x="0" y="0"/>
                </a:lnTo>
                <a:lnTo>
                  <a:pt x="0" y="3544824"/>
                </a:lnTo>
                <a:lnTo>
                  <a:pt x="4064507" y="3544824"/>
                </a:lnTo>
                <a:lnTo>
                  <a:pt x="4064507" y="0"/>
                </a:lnTo>
                <a:close/>
              </a:path>
            </a:pathLst>
          </a:custGeom>
          <a:solidFill>
            <a:srgbClr val="D6E3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lvl="0" indent="-34290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Сектор Месо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месодайни крави (МеК) 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месодайни крави, включени в развъдни програми (МеК-РП) 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крави от застрашени от изчезване породи (К-ЗП) 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овце и кози от местни породи, включени в развъдни програми (ДПЖ-ЗП) 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производството подпомагане за овце и кози, включени в развъдни програми (ДПЖ-РП)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51518" y="930757"/>
            <a:ext cx="23606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ЖИВОТНОВЪДСТВО</a:t>
            </a:r>
            <a:endParaRPr lang="bg-BG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389" y="6286797"/>
            <a:ext cx="627942" cy="43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607" y="6286797"/>
            <a:ext cx="627942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131" y="6286797"/>
            <a:ext cx="627942" cy="43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997" y="0"/>
            <a:ext cx="847003" cy="148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36" y="74088"/>
            <a:ext cx="9071501" cy="128089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/>
              <a:t>ОБВЪРЗАНИ С ПРОИЗВОДСТВОТО ПЛАЩАНИЯ</a:t>
            </a:r>
            <a:endParaRPr lang="en-US" sz="2500" b="1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6517274" y="3985822"/>
            <a:ext cx="5543438" cy="254877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bg-BG" altLang="bg-BG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Изменения за Кампания 2025: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bg-BG" altLang="bg-BG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bg-BG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bg-BG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 заявяване на парцелите със зеленчуци ще се отбелязва дали са поливни или не;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bg-BG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при заявяване на парцелите с трайни насаждения ще се въвежда информация за година на създаване на трайното насаждения;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bg-BG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при доказване на реализация се допуска фактура за преработка на ишлеме.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549E39"/>
              </a:buClr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Clr>
                <a:srgbClr val="549E39"/>
              </a:buClr>
              <a:buNone/>
            </a:pPr>
            <a:endParaRPr lang="bg-B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4" name="Graphic 41"/>
          <p:cNvSpPr>
            <a:spLocks/>
          </p:cNvSpPr>
          <p:nvPr/>
        </p:nvSpPr>
        <p:spPr bwMode="auto">
          <a:xfrm>
            <a:off x="1546" y="1238732"/>
            <a:ext cx="6515727" cy="3506154"/>
          </a:xfrm>
          <a:custGeom>
            <a:avLst/>
            <a:gdLst>
              <a:gd name="T0" fmla="*/ 4064507 w 4064635"/>
              <a:gd name="T1" fmla="*/ 0 h 3545204"/>
              <a:gd name="T2" fmla="*/ 0 w 4064635"/>
              <a:gd name="T3" fmla="*/ 0 h 3545204"/>
              <a:gd name="T4" fmla="*/ 0 w 4064635"/>
              <a:gd name="T5" fmla="*/ 3544824 h 3545204"/>
              <a:gd name="T6" fmla="*/ 4064507 w 4064635"/>
              <a:gd name="T7" fmla="*/ 3544824 h 3545204"/>
              <a:gd name="T8" fmla="*/ 4064507 w 4064635"/>
              <a:gd name="T9" fmla="*/ 0 h 3545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635" h="3545204">
                <a:moveTo>
                  <a:pt x="4064507" y="0"/>
                </a:moveTo>
                <a:lnTo>
                  <a:pt x="0" y="0"/>
                </a:lnTo>
                <a:lnTo>
                  <a:pt x="0" y="3544824"/>
                </a:lnTo>
                <a:lnTo>
                  <a:pt x="4064507" y="3544824"/>
                </a:lnTo>
                <a:lnTo>
                  <a:pt x="4064507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 lIns="0" tIns="0" rIns="0" bIns="0"/>
          <a:lstStyle/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плодови насаждения до встъпването им в плододаване;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плодове;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плодове и зеленчуци в планинските райони;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зеленчуци (домати, краставици, корнишони и патладжани);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зеленчуци (пипер);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зеленчуци (лук и чесън);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зеленчуци (моркови, зеле, дини и пъпеши);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производство на семена от картофи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Обвързано с производството подпомагане на доходите за протеинови култури;</a:t>
            </a:r>
          </a:p>
          <a:p>
            <a:pPr lvl="1">
              <a:spcBef>
                <a:spcPts val="1000"/>
              </a:spcBef>
              <a:buClr>
                <a:srgbClr val="549E39"/>
              </a:buClr>
            </a:pPr>
            <a:endParaRPr lang="ru-RU" sz="1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51518" y="930757"/>
            <a:ext cx="4796730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ПЛОДОВЕ И ЗЕЛЕНЧУЦИ; ПРОТЕИНОВИ КУЛТУРИ</a:t>
            </a:r>
            <a:endParaRPr lang="bg-BG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600049" y="426465"/>
            <a:ext cx="3300334" cy="968744"/>
            <a:chOff x="7890535" y="536028"/>
            <a:chExt cx="3300334" cy="968744"/>
          </a:xfrm>
        </p:grpSpPr>
        <p:sp>
          <p:nvSpPr>
            <p:cNvPr id="43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4" name="Image 2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8086192" y="654550"/>
              <a:ext cx="224933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 smtClean="0">
                  <a:solidFill>
                    <a:srgbClr val="006600"/>
                  </a:solidFill>
                </a:rPr>
                <a:t>59 238 862</a:t>
              </a:r>
              <a:endParaRPr lang="bg-BG" altLang="en-US" sz="3200" b="1" dirty="0">
                <a:solidFill>
                  <a:srgbClr val="006600"/>
                </a:solidFill>
              </a:endParaRP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- 2025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pic>
        <p:nvPicPr>
          <p:cNvPr id="46" name="Picture 16" descr="Vegetable mix stock photo. Image of tomato, radish, green - 253090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71" y="1458125"/>
            <a:ext cx="44418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9" descr="Fruits &amp; Vegetables stickers prohibited in Punjab | TheHealthSit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5190012"/>
            <a:ext cx="3249571" cy="166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1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84" y="275721"/>
            <a:ext cx="9071501" cy="128089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549E39"/>
              </a:buClr>
            </a:pP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Обвързано с производството подпомагане на доходите за производство на семена от картофи </a:t>
            </a:r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9715" y="2224690"/>
            <a:ext cx="701910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bg-BG" sz="1200" dirty="0" smtClean="0"/>
              <a:t>Земеделските </a:t>
            </a:r>
            <a:r>
              <a:rPr lang="bg-BG" sz="1200" dirty="0"/>
              <a:t>стопани, кандидати по интервенцията, следва да стопанисват и да заявят за подпомагане </a:t>
            </a:r>
            <a:r>
              <a:rPr lang="bg-BG" sz="1200" b="1" dirty="0"/>
              <a:t>минимум 0,5 ха </a:t>
            </a:r>
            <a:r>
              <a:rPr lang="bg-BG" sz="1200" dirty="0"/>
              <a:t>допустими за подпомагане </a:t>
            </a:r>
            <a:r>
              <a:rPr lang="bg-BG" sz="1200" b="1" dirty="0"/>
              <a:t>площи с картофи за семена полско производство</a:t>
            </a:r>
            <a:r>
              <a:rPr lang="bg-BG" sz="1200" dirty="0"/>
              <a:t>. За производство на семена се използва </a:t>
            </a:r>
            <a:r>
              <a:rPr lang="bg-BG" sz="1200" b="1" dirty="0"/>
              <a:t>сертифициран посевен материал </a:t>
            </a:r>
            <a:r>
              <a:rPr lang="bg-BG" sz="1200" dirty="0"/>
              <a:t>от картофи, с изключение на клас „В на Съюза</a:t>
            </a:r>
            <a:r>
              <a:rPr lang="bg-BG" sz="1200" dirty="0" smtClean="0"/>
              <a:t>“;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bg-BG" sz="1200" dirty="0" smtClean="0"/>
              <a:t>Бенефициентите </a:t>
            </a:r>
            <a:r>
              <a:rPr lang="bg-BG" sz="1200" dirty="0"/>
              <a:t>по интервенцията следва да са </a:t>
            </a:r>
            <a:r>
              <a:rPr lang="bg-BG" sz="1200" b="1" dirty="0"/>
              <a:t>регистрирани</a:t>
            </a:r>
            <a:r>
              <a:rPr lang="bg-BG" sz="1200" dirty="0"/>
              <a:t>, </a:t>
            </a:r>
            <a:r>
              <a:rPr lang="bg-BG" sz="1200" b="1" dirty="0" smtClean="0"/>
              <a:t>по </a:t>
            </a:r>
            <a:r>
              <a:rPr lang="bg-BG" sz="1200" b="1" dirty="0"/>
              <a:t>реда на чл.22 от Закона за защита на </a:t>
            </a:r>
            <a:r>
              <a:rPr lang="bg-BG" sz="1200" b="1" dirty="0" smtClean="0"/>
              <a:t>растенията</a:t>
            </a:r>
            <a:r>
              <a:rPr lang="bg-BG" sz="1200" dirty="0" smtClean="0"/>
              <a:t>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bg-BG" sz="1200" dirty="0" smtClean="0"/>
              <a:t>Производството </a:t>
            </a:r>
            <a:r>
              <a:rPr lang="bg-BG" sz="1200" dirty="0"/>
              <a:t>на семена от картофи се осъществява съгласно </a:t>
            </a:r>
            <a:r>
              <a:rPr lang="bg-BG" sz="1200" b="1" dirty="0"/>
              <a:t>Наредба № 16 от 30 май 2008 г. </a:t>
            </a:r>
            <a:r>
              <a:rPr lang="bg-BG" sz="1200" dirty="0"/>
              <a:t>за търговия на посевен материал от картофи на пазара на Европейския съюз и цялото приложимо национално </a:t>
            </a:r>
            <a:r>
              <a:rPr lang="bg-BG" sz="1200" dirty="0" smtClean="0"/>
              <a:t>законодателство;</a:t>
            </a:r>
          </a:p>
          <a:p>
            <a:pPr marL="742950" lvl="1" indent="-28575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bg-BG" sz="1200" dirty="0" smtClean="0"/>
              <a:t>Кандидатите </a:t>
            </a:r>
            <a:r>
              <a:rPr lang="bg-BG" sz="1200" dirty="0"/>
              <a:t>по интервенцията получават подпомагане, когато през съответната година са получили </a:t>
            </a:r>
            <a:r>
              <a:rPr lang="bg-BG" sz="1200" b="1" dirty="0"/>
              <a:t>добив от 10 000 кг/ха </a:t>
            </a:r>
            <a:r>
              <a:rPr lang="bg-BG" sz="1200" dirty="0"/>
              <a:t>картофи за семена, което се удостоверява със сертификат по чл. 57  от Наредба № 8 от 20 март 2007 г. за процедурите по сертификация и/или одобрение на произвеждания и търгуван посевен материал от групите земеделски растения – зърнени, маслодайни и влакнодайни, фуражни, зеленчукови, картофи и цвекло, ДФЗ го получават по служебен път;</a:t>
            </a:r>
          </a:p>
          <a:p>
            <a:pPr algn="just"/>
            <a:endParaRPr lang="bg-BG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7" y="1580841"/>
            <a:ext cx="3550721" cy="200297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739386" y="921907"/>
            <a:ext cx="3300334" cy="968744"/>
            <a:chOff x="7890535" y="536028"/>
            <a:chExt cx="3300334" cy="968744"/>
          </a:xfrm>
        </p:grpSpPr>
        <p:sp>
          <p:nvSpPr>
            <p:cNvPr id="13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" name="Image 2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82"/>
            <p:cNvSpPr>
              <a:spLocks noChangeArrowheads="1"/>
            </p:cNvSpPr>
            <p:nvPr/>
          </p:nvSpPr>
          <p:spPr bwMode="auto">
            <a:xfrm>
              <a:off x="8342673" y="654550"/>
              <a:ext cx="17363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>
                  <a:solidFill>
                    <a:srgbClr val="006600"/>
                  </a:solidFill>
                </a:rPr>
                <a:t>419 </a:t>
              </a:r>
              <a:r>
                <a:rPr lang="bg-BG" altLang="en-US" sz="3200" b="1" dirty="0" smtClean="0">
                  <a:solidFill>
                    <a:srgbClr val="006600"/>
                  </a:solidFill>
                </a:rPr>
                <a:t>400</a:t>
              </a: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- 2025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379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Преходна национална помощ </a:t>
            </a:r>
            <a:r>
              <a:rPr lang="ru-RU" sz="1800" b="1" dirty="0" smtClean="0"/>
              <a:t>2025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921" y="1706192"/>
            <a:ext cx="7756570" cy="364018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Преходна национална помощ за тютюн</a:t>
            </a:r>
            <a:r>
              <a:rPr lang="ru-RU" dirty="0"/>
              <a:t>, необвързана с производството (ПНДТ</a:t>
            </a:r>
            <a:r>
              <a:rPr lang="ru-RU" dirty="0" smtClean="0"/>
              <a:t>) – референтен период 2016-2018 , еднократен избор при първо подаване на заявление за подпомагане;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Преходна национална помощ за </a:t>
            </a:r>
            <a:r>
              <a:rPr lang="ru-RU" b="1" dirty="0" smtClean="0"/>
              <a:t>говеда и биволи</a:t>
            </a:r>
            <a:r>
              <a:rPr lang="ru-RU" dirty="0" smtClean="0"/>
              <a:t>, </a:t>
            </a:r>
            <a:r>
              <a:rPr lang="ru-RU" dirty="0"/>
              <a:t>необвързана с производството (ПНДЖ1</a:t>
            </a:r>
            <a:r>
              <a:rPr lang="ru-RU" dirty="0" smtClean="0"/>
              <a:t>)- </a:t>
            </a:r>
            <a:r>
              <a:rPr lang="ru-RU" b="1" dirty="0" smtClean="0"/>
              <a:t>референтна дата 31-12-2018г.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r>
              <a:rPr lang="ru-RU" dirty="0"/>
              <a:t>Преходна национална помощ за </a:t>
            </a:r>
            <a:r>
              <a:rPr lang="ru-RU" b="1" dirty="0"/>
              <a:t>овце-майки и/или кози-майки</a:t>
            </a:r>
            <a:r>
              <a:rPr lang="ru-RU" dirty="0"/>
              <a:t>, обвързана с производството (</a:t>
            </a:r>
            <a:r>
              <a:rPr lang="ru-RU" dirty="0" smtClean="0"/>
              <a:t>ПНДЖ3)</a:t>
            </a:r>
          </a:p>
          <a:p>
            <a:endParaRPr lang="ru-RU" dirty="0"/>
          </a:p>
          <a:p>
            <a:pPr marL="0" indent="0">
              <a:buNone/>
            </a:pPr>
            <a:endParaRPr lang="bg-BG" dirty="0"/>
          </a:p>
          <a:p>
            <a:r>
              <a:rPr lang="ru-RU" dirty="0" smtClean="0"/>
              <a:t>Намаляващ </a:t>
            </a:r>
            <a:r>
              <a:rPr lang="ru-RU" dirty="0"/>
              <a:t>бюджет – </a:t>
            </a:r>
            <a:r>
              <a:rPr lang="ru-RU" dirty="0" smtClean="0"/>
              <a:t>2023-2027Г.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21" y="4956125"/>
            <a:ext cx="2443299" cy="13782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8164" y="2755216"/>
            <a:ext cx="3300334" cy="968744"/>
            <a:chOff x="7890535" y="536028"/>
            <a:chExt cx="3300334" cy="968744"/>
          </a:xfrm>
        </p:grpSpPr>
        <p:sp>
          <p:nvSpPr>
            <p:cNvPr id="8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" name="Image 2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2"/>
            <p:cNvSpPr>
              <a:spLocks noChangeArrowheads="1"/>
            </p:cNvSpPr>
            <p:nvPr/>
          </p:nvSpPr>
          <p:spPr bwMode="auto">
            <a:xfrm>
              <a:off x="8086193" y="654550"/>
              <a:ext cx="22493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 smtClean="0">
                  <a:solidFill>
                    <a:srgbClr val="006600"/>
                  </a:solidFill>
                </a:rPr>
                <a:t>13 115 600</a:t>
              </a: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– ПНДЖ1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8164" y="1587670"/>
            <a:ext cx="3300334" cy="968744"/>
            <a:chOff x="7890535" y="536028"/>
            <a:chExt cx="3300334" cy="968744"/>
          </a:xfrm>
        </p:grpSpPr>
        <p:sp>
          <p:nvSpPr>
            <p:cNvPr id="12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3" name="Image 2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82"/>
            <p:cNvSpPr>
              <a:spLocks noChangeArrowheads="1"/>
            </p:cNvSpPr>
            <p:nvPr/>
          </p:nvSpPr>
          <p:spPr bwMode="auto">
            <a:xfrm>
              <a:off x="8086193" y="654550"/>
              <a:ext cx="224933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 smtClean="0">
                  <a:solidFill>
                    <a:srgbClr val="006600"/>
                  </a:solidFill>
                </a:rPr>
                <a:t>32 222 000</a:t>
              </a: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- ПНДТ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8164" y="3817746"/>
            <a:ext cx="3300334" cy="968744"/>
            <a:chOff x="7890535" y="536028"/>
            <a:chExt cx="3300334" cy="968744"/>
          </a:xfrm>
        </p:grpSpPr>
        <p:sp>
          <p:nvSpPr>
            <p:cNvPr id="16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7" name="Image 2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82"/>
            <p:cNvSpPr>
              <a:spLocks noChangeArrowheads="1"/>
            </p:cNvSpPr>
            <p:nvPr/>
          </p:nvSpPr>
          <p:spPr bwMode="auto">
            <a:xfrm>
              <a:off x="8086193" y="654550"/>
              <a:ext cx="22493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 smtClean="0">
                  <a:solidFill>
                    <a:srgbClr val="006600"/>
                  </a:solidFill>
                </a:rPr>
                <a:t>10 974 000</a:t>
              </a: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– ПНДЖ3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4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8063" y="1919336"/>
            <a:ext cx="11045227" cy="1309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335747" y="5763316"/>
            <a:ext cx="4856253" cy="11728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 3" charset="2"/>
              <a:buNone/>
              <a:defRPr/>
            </a:pPr>
            <a:r>
              <a:rPr lang="bg-BG" altLang="bg-BG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Наръчник „Директни плащания“ - Кампания 2025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https://www.mzh.government.bg/bg/politiki-i-programi/programi-za-finansirane/direktni-plashaniya/polezni-nasoki-prezentacii-i-rkovodstva/ </a:t>
            </a:r>
            <a:endParaRPr lang="bg-BG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spcBef>
                <a:spcPct val="0"/>
              </a:spcBef>
              <a:buFont typeface="Wingdings 3" charset="2"/>
              <a:buNone/>
              <a:defRPr/>
            </a:pPr>
            <a:endParaRPr lang="bg-BG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549E39"/>
              </a:buClr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Clr>
                <a:srgbClr val="549E39"/>
              </a:buClr>
              <a:buFont typeface="Wingdings 3" charset="2"/>
              <a:buNone/>
            </a:pPr>
            <a:endParaRPr lang="bg-B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763316"/>
            <a:ext cx="5519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bg-BG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Интернет страницата на Стратегическия план за развитие на земеделието и селските райони 2023-2027 г.</a:t>
            </a:r>
          </a:p>
          <a:p>
            <a:pPr>
              <a:spcBef>
                <a:spcPct val="0"/>
              </a:spcBef>
              <a:defRPr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https://sp2023.bg/index.php/bg/</a:t>
            </a:r>
            <a:endParaRPr lang="bg-BG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98" y="603717"/>
            <a:ext cx="9071501" cy="128089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КАМПАНИЯ – </a:t>
            </a:r>
            <a:r>
              <a:rPr lang="ru-RU" sz="2500" b="1" dirty="0" smtClean="0"/>
              <a:t>202</a:t>
            </a:r>
            <a:r>
              <a:rPr lang="en-US" sz="2500" b="1" dirty="0" smtClean="0"/>
              <a:t>4</a:t>
            </a:r>
            <a:r>
              <a:rPr lang="ru-RU" sz="2500" b="1" dirty="0" smtClean="0"/>
              <a:t> </a:t>
            </a:r>
            <a:r>
              <a:rPr lang="ru-RU" sz="2500" b="1" dirty="0"/>
              <a:t>– ДИРЕКТНО ПОДПОМАГАНЕ НА ЗЕМЕДЕЛИЕТО - </a:t>
            </a:r>
            <a:r>
              <a:rPr lang="ru-RU" sz="2500" b="1" dirty="0" smtClean="0"/>
              <a:t>ЕФГЗ</a:t>
            </a:r>
            <a:endParaRPr lang="en-US" sz="25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1355346" y="3105661"/>
            <a:ext cx="9051805" cy="2786226"/>
            <a:chOff x="1355346" y="3048511"/>
            <a:chExt cx="9051805" cy="2786226"/>
          </a:xfrm>
        </p:grpSpPr>
        <p:sp>
          <p:nvSpPr>
            <p:cNvPr id="36" name="Graphic 40"/>
            <p:cNvSpPr>
              <a:spLocks/>
            </p:cNvSpPr>
            <p:nvPr/>
          </p:nvSpPr>
          <p:spPr bwMode="auto">
            <a:xfrm>
              <a:off x="4338071" y="3053594"/>
              <a:ext cx="2991441" cy="2643352"/>
            </a:xfrm>
            <a:custGeom>
              <a:avLst/>
              <a:gdLst>
                <a:gd name="T0" fmla="*/ 4062984 w 4063365"/>
                <a:gd name="T1" fmla="*/ 0 h 3545204"/>
                <a:gd name="T2" fmla="*/ 0 w 4063365"/>
                <a:gd name="T3" fmla="*/ 0 h 3545204"/>
                <a:gd name="T4" fmla="*/ 0 w 4063365"/>
                <a:gd name="T5" fmla="*/ 3544824 h 3545204"/>
                <a:gd name="T6" fmla="*/ 4062984 w 4063365"/>
                <a:gd name="T7" fmla="*/ 3544824 h 3545204"/>
                <a:gd name="T8" fmla="*/ 4062984 w 4063365"/>
                <a:gd name="T9" fmla="*/ 0 h 3545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3365" h="3545204">
                  <a:moveTo>
                    <a:pt x="4062984" y="0"/>
                  </a:moveTo>
                  <a:lnTo>
                    <a:pt x="0" y="0"/>
                  </a:lnTo>
                  <a:lnTo>
                    <a:pt x="0" y="3544824"/>
                  </a:lnTo>
                  <a:lnTo>
                    <a:pt x="4062984" y="3544824"/>
                  </a:lnTo>
                  <a:lnTo>
                    <a:pt x="4062984" y="0"/>
                  </a:lnTo>
                  <a:close/>
                </a:path>
              </a:pathLst>
            </a:custGeom>
            <a:solidFill>
              <a:srgbClr val="75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Graphic 41"/>
            <p:cNvSpPr>
              <a:spLocks/>
            </p:cNvSpPr>
            <p:nvPr/>
          </p:nvSpPr>
          <p:spPr bwMode="auto">
            <a:xfrm>
              <a:off x="7349343" y="3048511"/>
              <a:ext cx="3057808" cy="2786226"/>
            </a:xfrm>
            <a:custGeom>
              <a:avLst/>
              <a:gdLst>
                <a:gd name="T0" fmla="*/ 4064507 w 4064635"/>
                <a:gd name="T1" fmla="*/ 0 h 3545204"/>
                <a:gd name="T2" fmla="*/ 0 w 4064635"/>
                <a:gd name="T3" fmla="*/ 0 h 3545204"/>
                <a:gd name="T4" fmla="*/ 0 w 4064635"/>
                <a:gd name="T5" fmla="*/ 3544824 h 3545204"/>
                <a:gd name="T6" fmla="*/ 4064507 w 4064635"/>
                <a:gd name="T7" fmla="*/ 3544824 h 3545204"/>
                <a:gd name="T8" fmla="*/ 4064507 w 4064635"/>
                <a:gd name="T9" fmla="*/ 0 h 3545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4635" h="3545204">
                  <a:moveTo>
                    <a:pt x="4064507" y="0"/>
                  </a:moveTo>
                  <a:lnTo>
                    <a:pt x="0" y="0"/>
                  </a:lnTo>
                  <a:lnTo>
                    <a:pt x="0" y="3544824"/>
                  </a:lnTo>
                  <a:lnTo>
                    <a:pt x="4064507" y="3544824"/>
                  </a:lnTo>
                  <a:lnTo>
                    <a:pt x="4064507" y="0"/>
                  </a:lnTo>
                  <a:close/>
                </a:path>
              </a:pathLst>
            </a:custGeom>
            <a:solidFill>
              <a:srgbClr val="D6E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Graphic 40"/>
            <p:cNvSpPr>
              <a:spLocks/>
            </p:cNvSpPr>
            <p:nvPr/>
          </p:nvSpPr>
          <p:spPr bwMode="auto">
            <a:xfrm>
              <a:off x="1355346" y="3048511"/>
              <a:ext cx="2991441" cy="2481427"/>
            </a:xfrm>
            <a:custGeom>
              <a:avLst/>
              <a:gdLst>
                <a:gd name="T0" fmla="*/ 4062984 w 4063365"/>
                <a:gd name="T1" fmla="*/ 0 h 3545204"/>
                <a:gd name="T2" fmla="*/ 0 w 4063365"/>
                <a:gd name="T3" fmla="*/ 0 h 3545204"/>
                <a:gd name="T4" fmla="*/ 0 w 4063365"/>
                <a:gd name="T5" fmla="*/ 3544824 h 3545204"/>
                <a:gd name="T6" fmla="*/ 4062984 w 4063365"/>
                <a:gd name="T7" fmla="*/ 3544824 h 3545204"/>
                <a:gd name="T8" fmla="*/ 4062984 w 4063365"/>
                <a:gd name="T9" fmla="*/ 0 h 3545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3365" h="3545204">
                  <a:moveTo>
                    <a:pt x="4062984" y="0"/>
                  </a:moveTo>
                  <a:lnTo>
                    <a:pt x="0" y="0"/>
                  </a:lnTo>
                  <a:lnTo>
                    <a:pt x="0" y="3544824"/>
                  </a:lnTo>
                  <a:lnTo>
                    <a:pt x="4062984" y="3544824"/>
                  </a:lnTo>
                  <a:lnTo>
                    <a:pt x="4062984" y="0"/>
                  </a:lnTo>
                  <a:close/>
                </a:path>
              </a:pathLst>
            </a:custGeom>
            <a:solidFill>
              <a:srgbClr val="126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1596795" y="3199054"/>
              <a:ext cx="256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>
                  <a:solidFill>
                    <a:schemeClr val="bg1"/>
                  </a:solidFill>
                </a:rPr>
                <a:t>НЕОБВЪРЗАНИ ПЛАЩАНИЯ</a:t>
              </a:r>
            </a:p>
          </p:txBody>
        </p:sp>
        <p:sp>
          <p:nvSpPr>
            <p:cNvPr id="50" name="Rectangle 84"/>
            <p:cNvSpPr>
              <a:spLocks noChangeArrowheads="1"/>
            </p:cNvSpPr>
            <p:nvPr/>
          </p:nvSpPr>
          <p:spPr bwMode="auto">
            <a:xfrm>
              <a:off x="5233536" y="3197466"/>
              <a:ext cx="23606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400" b="1" dirty="0">
                  <a:solidFill>
                    <a:schemeClr val="bg1"/>
                  </a:solidFill>
                </a:rPr>
                <a:t>ЕКО СХЕМИ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505197" y="3170581"/>
              <a:ext cx="2360613" cy="307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bg-BG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ОБВЪРЗАНИ  ПЛАЩАНИЯ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508386" y="3549386"/>
              <a:ext cx="2589212" cy="1375123"/>
              <a:chOff x="1508386" y="3673211"/>
              <a:chExt cx="2589212" cy="1375123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1606906" y="3673211"/>
                <a:ext cx="23437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bg-BG" altLang="en-US" sz="1400" b="1" dirty="0">
                    <a:solidFill>
                      <a:schemeClr val="bg1"/>
                    </a:solidFill>
                  </a:rPr>
                  <a:t>ОПДУ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   3 840 772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ха  </a:t>
                </a: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1596089" y="4043882"/>
                <a:ext cx="236537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ДП ОПДУ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714 888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ха </a:t>
                </a:r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1508386" y="4407038"/>
                <a:ext cx="25892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МЗС         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123 801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ха </a:t>
                </a:r>
              </a:p>
            </p:txBody>
          </p:sp>
          <p:sp>
            <p:nvSpPr>
              <p:cNvPr id="55" name="Rectangle 89"/>
              <p:cNvSpPr>
                <a:spLocks noChangeArrowheads="1"/>
              </p:cNvSpPr>
              <p:nvPr/>
            </p:nvSpPr>
            <p:spPr bwMode="auto">
              <a:xfrm>
                <a:off x="1617116" y="4740557"/>
                <a:ext cx="241458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ДЗС            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8 903 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ха </a:t>
                </a:r>
              </a:p>
            </p:txBody>
          </p:sp>
        </p:grp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68908" y="3590968"/>
              <a:ext cx="2051050" cy="1485900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006374" y="5219679"/>
              <a:ext cx="17287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bg-BG" altLang="en-US" sz="1600" b="1" dirty="0">
                  <a:solidFill>
                    <a:srgbClr val="006600"/>
                  </a:solidFill>
                </a:rPr>
                <a:t>8</a:t>
              </a:r>
              <a:r>
                <a:rPr lang="bg-BG" altLang="en-US" sz="1600" b="1" dirty="0" smtClean="0">
                  <a:solidFill>
                    <a:srgbClr val="006600"/>
                  </a:solidFill>
                </a:rPr>
                <a:t> 157 952 </a:t>
              </a:r>
              <a:r>
                <a:rPr lang="bg-BG" altLang="en-US" sz="1600" b="1" dirty="0">
                  <a:solidFill>
                    <a:srgbClr val="006600"/>
                  </a:solidFill>
                </a:rPr>
                <a:t>ха </a:t>
              </a:r>
            </a:p>
          </p:txBody>
        </p:sp>
        <p:sp>
          <p:nvSpPr>
            <p:cNvPr id="58" name="Rectangle 98"/>
            <p:cNvSpPr>
              <a:spLocks noChangeArrowheads="1"/>
            </p:cNvSpPr>
            <p:nvPr/>
          </p:nvSpPr>
          <p:spPr bwMode="auto">
            <a:xfrm>
              <a:off x="8255726" y="3478556"/>
              <a:ext cx="1644838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706 777бр</a:t>
              </a:r>
              <a:r>
                <a:rPr lang="bg-BG" altLang="en-US" sz="1600" b="1" dirty="0">
                  <a:solidFill>
                    <a:srgbClr val="006600"/>
                  </a:solidFill>
                </a:rPr>
                <a:t>.</a:t>
              </a:r>
            </a:p>
            <a:p>
              <a:pPr algn="ctr"/>
              <a:r>
                <a:rPr lang="bg-BG" altLang="en-US" sz="1000" b="1" dirty="0">
                  <a:solidFill>
                    <a:srgbClr val="006600"/>
                  </a:solidFill>
                </a:rPr>
                <a:t>ЖИВОТНИ</a:t>
              </a:r>
            </a:p>
          </p:txBody>
        </p:sp>
        <p:sp>
          <p:nvSpPr>
            <p:cNvPr id="59" name="Rectangle 99"/>
            <p:cNvSpPr>
              <a:spLocks noChangeArrowheads="1"/>
            </p:cNvSpPr>
            <p:nvPr/>
          </p:nvSpPr>
          <p:spPr bwMode="auto">
            <a:xfrm>
              <a:off x="7610614" y="4134440"/>
              <a:ext cx="257968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b="1" dirty="0" smtClean="0">
                  <a:solidFill>
                    <a:srgbClr val="006600"/>
                  </a:solidFill>
                </a:rPr>
                <a:t>1</a:t>
              </a:r>
              <a:r>
                <a:rPr lang="bg-BG" altLang="en-US" sz="1600" b="1" dirty="0" smtClean="0">
                  <a:solidFill>
                    <a:srgbClr val="006600"/>
                  </a:solidFill>
                </a:rPr>
                <a:t>81 073 </a:t>
              </a:r>
              <a:r>
                <a:rPr lang="bg-BG" altLang="en-US" sz="1600" b="1" dirty="0">
                  <a:solidFill>
                    <a:srgbClr val="006600"/>
                  </a:solidFill>
                </a:rPr>
                <a:t>ха </a:t>
              </a:r>
            </a:p>
            <a:p>
              <a:pPr algn="ctr"/>
              <a:r>
                <a:rPr lang="bg-BG" altLang="en-US" sz="1600" b="1" dirty="0">
                  <a:solidFill>
                    <a:srgbClr val="006600"/>
                  </a:solidFill>
                </a:rPr>
                <a:t> </a:t>
              </a:r>
              <a:r>
                <a:rPr lang="bg-BG" altLang="en-US" sz="1400" b="1" dirty="0" smtClean="0">
                  <a:solidFill>
                    <a:srgbClr val="006600"/>
                  </a:solidFill>
                </a:rPr>
                <a:t>плодове, зеленчуци и протеинови култури  </a:t>
              </a:r>
              <a:endParaRPr lang="bg-BG" altLang="en-US" sz="1400" b="1" dirty="0">
                <a:solidFill>
                  <a:srgbClr val="006600"/>
                </a:solidFill>
              </a:endParaRPr>
            </a:p>
          </p:txBody>
        </p:sp>
        <p:pic>
          <p:nvPicPr>
            <p:cNvPr id="60" name="Imag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17" y="3549386"/>
              <a:ext cx="631825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15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442" y="5028287"/>
              <a:ext cx="13398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1375177" y="1514358"/>
            <a:ext cx="9031974" cy="1598037"/>
            <a:chOff x="1997526" y="1449629"/>
            <a:chExt cx="9031974" cy="1598037"/>
          </a:xfrm>
        </p:grpSpPr>
        <p:sp>
          <p:nvSpPr>
            <p:cNvPr id="27" name="Graphic 21"/>
            <p:cNvSpPr>
              <a:spLocks/>
            </p:cNvSpPr>
            <p:nvPr/>
          </p:nvSpPr>
          <p:spPr bwMode="auto">
            <a:xfrm>
              <a:off x="1997526" y="1449629"/>
              <a:ext cx="9031974" cy="1598037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" name="Imag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046" y="1661872"/>
              <a:ext cx="631694" cy="4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2101399" y="2224329"/>
              <a:ext cx="144623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 dirty="0" smtClean="0">
                  <a:solidFill>
                    <a:srgbClr val="006600"/>
                  </a:solidFill>
                </a:rPr>
                <a:t>6</a:t>
              </a:r>
              <a:r>
                <a:rPr lang="bg-BG" altLang="en-US" sz="3200" b="1" dirty="0" smtClean="0">
                  <a:solidFill>
                    <a:srgbClr val="006600"/>
                  </a:solidFill>
                </a:rPr>
                <a:t>3</a:t>
              </a:r>
              <a:r>
                <a:rPr lang="en-US" altLang="en-US" sz="3200" b="1" dirty="0" smtClean="0">
                  <a:solidFill>
                    <a:srgbClr val="006600"/>
                  </a:solidFill>
                </a:rPr>
                <a:t> </a:t>
              </a:r>
              <a:r>
                <a:rPr lang="bg-BG" altLang="en-US" sz="3200" b="1" dirty="0" smtClean="0">
                  <a:solidFill>
                    <a:srgbClr val="006600"/>
                  </a:solidFill>
                </a:rPr>
                <a:t>431</a:t>
              </a:r>
              <a:endParaRPr lang="en-US" altLang="en-US" sz="3200" b="1" dirty="0">
                <a:solidFill>
                  <a:srgbClr val="006600"/>
                </a:solidFill>
              </a:endParaRPr>
            </a:p>
            <a:p>
              <a:r>
                <a:rPr lang="bg-BG" altLang="en-US" sz="1400" b="1" dirty="0" smtClean="0">
                  <a:solidFill>
                    <a:srgbClr val="006600"/>
                  </a:solidFill>
                </a:rPr>
                <a:t>ФЕРМИ</a:t>
              </a:r>
            </a:p>
          </p:txBody>
        </p:sp>
        <p:sp>
          <p:nvSpPr>
            <p:cNvPr id="44" name="Rectangle 75"/>
            <p:cNvSpPr>
              <a:spLocks noChangeArrowheads="1"/>
            </p:cNvSpPr>
            <p:nvPr/>
          </p:nvSpPr>
          <p:spPr bwMode="auto">
            <a:xfrm>
              <a:off x="3871059" y="2192579"/>
              <a:ext cx="202010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 b="1" dirty="0">
                  <a:solidFill>
                    <a:srgbClr val="006600"/>
                  </a:solidFill>
                </a:rPr>
                <a:t>1 </a:t>
              </a:r>
              <a:r>
                <a:rPr lang="en-US" altLang="en-US" sz="3200" b="1" dirty="0" smtClean="0">
                  <a:solidFill>
                    <a:srgbClr val="006600"/>
                  </a:solidFill>
                </a:rPr>
                <a:t>2</a:t>
              </a:r>
              <a:r>
                <a:rPr lang="bg-BG" altLang="en-US" sz="3200" b="1" dirty="0" smtClean="0">
                  <a:solidFill>
                    <a:srgbClr val="006600"/>
                  </a:solidFill>
                </a:rPr>
                <a:t>05</a:t>
              </a:r>
              <a:r>
                <a:rPr lang="en-US" altLang="en-US" sz="3200" b="1" dirty="0" smtClean="0">
                  <a:solidFill>
                    <a:srgbClr val="006600"/>
                  </a:solidFill>
                </a:rPr>
                <a:t> </a:t>
              </a:r>
              <a:r>
                <a:rPr lang="bg-BG" altLang="en-US" sz="3200" b="1" dirty="0" smtClean="0">
                  <a:solidFill>
                    <a:srgbClr val="006600"/>
                  </a:solidFill>
                </a:rPr>
                <a:t>901</a:t>
              </a:r>
              <a:endParaRPr lang="bg-BG" altLang="en-US" sz="3200" b="1" dirty="0">
                <a:solidFill>
                  <a:srgbClr val="006600"/>
                </a:solidFill>
              </a:endParaRPr>
            </a:p>
            <a:p>
              <a:pPr algn="ctr"/>
              <a:r>
                <a:rPr lang="bg-BG" altLang="en-US" sz="1600" b="1" dirty="0">
                  <a:solidFill>
                    <a:srgbClr val="006600"/>
                  </a:solidFill>
                </a:rPr>
                <a:t>ЖИВОТНИ</a:t>
              </a:r>
            </a:p>
          </p:txBody>
        </p:sp>
        <p:sp>
          <p:nvSpPr>
            <p:cNvPr id="45" name="Rectangle 78"/>
            <p:cNvSpPr>
              <a:spLocks noChangeArrowheads="1"/>
            </p:cNvSpPr>
            <p:nvPr/>
          </p:nvSpPr>
          <p:spPr bwMode="auto">
            <a:xfrm>
              <a:off x="6172934" y="2194166"/>
              <a:ext cx="202010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>
                  <a:solidFill>
                    <a:srgbClr val="006600"/>
                  </a:solidFill>
                </a:rPr>
                <a:t>3 </a:t>
              </a:r>
              <a:r>
                <a:rPr lang="bg-BG" altLang="en-US" sz="3200" b="1" dirty="0" smtClean="0">
                  <a:solidFill>
                    <a:srgbClr val="006600"/>
                  </a:solidFill>
                </a:rPr>
                <a:t>840 772</a:t>
              </a:r>
              <a:endParaRPr lang="bg-BG" altLang="en-US" sz="3200" b="1" dirty="0">
                <a:solidFill>
                  <a:srgbClr val="006600"/>
                </a:solidFill>
              </a:endParaRPr>
            </a:p>
            <a:p>
              <a:pPr algn="ctr"/>
              <a:r>
                <a:rPr lang="bg-BG" altLang="en-US" sz="1600" b="1" dirty="0">
                  <a:solidFill>
                    <a:srgbClr val="006600"/>
                  </a:solidFill>
                </a:rPr>
                <a:t>ПЛОЩИ</a:t>
              </a:r>
            </a:p>
          </p:txBody>
        </p:sp>
        <p:pic>
          <p:nvPicPr>
            <p:cNvPr id="46" name="Image 2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0561" y="1587741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Graphic 35"/>
            <p:cNvSpPr>
              <a:spLocks/>
            </p:cNvSpPr>
            <p:nvPr/>
          </p:nvSpPr>
          <p:spPr bwMode="auto">
            <a:xfrm>
              <a:off x="6884536" y="1627429"/>
              <a:ext cx="503238" cy="493712"/>
            </a:xfrm>
            <a:custGeom>
              <a:avLst/>
              <a:gdLst>
                <a:gd name="T0" fmla="*/ 119099 w 798830"/>
                <a:gd name="T1" fmla="*/ 281450 h 798830"/>
                <a:gd name="T2" fmla="*/ 178552 w 798830"/>
                <a:gd name="T3" fmla="*/ 301902 h 798830"/>
                <a:gd name="T4" fmla="*/ 122108 w 798830"/>
                <a:gd name="T5" fmla="*/ 4028 h 798830"/>
                <a:gd name="T6" fmla="*/ 73500 w 798830"/>
                <a:gd name="T7" fmla="*/ 23742 h 798830"/>
                <a:gd name="T8" fmla="*/ 34806 w 798830"/>
                <a:gd name="T9" fmla="*/ 57119 h 798830"/>
                <a:gd name="T10" fmla="*/ 9237 w 798830"/>
                <a:gd name="T11" fmla="*/ 101069 h 798830"/>
                <a:gd name="T12" fmla="*/ 0 w 798830"/>
                <a:gd name="T13" fmla="*/ 152502 h 798830"/>
                <a:gd name="T14" fmla="*/ 9237 w 798830"/>
                <a:gd name="T15" fmla="*/ 203935 h 798830"/>
                <a:gd name="T16" fmla="*/ 34807 w 798830"/>
                <a:gd name="T17" fmla="*/ 247885 h 798830"/>
                <a:gd name="T18" fmla="*/ 73501 w 798830"/>
                <a:gd name="T19" fmla="*/ 281262 h 798830"/>
                <a:gd name="T20" fmla="*/ 122108 w 798830"/>
                <a:gd name="T21" fmla="*/ 300977 h 798830"/>
                <a:gd name="T22" fmla="*/ 176913 w 798830"/>
                <a:gd name="T23" fmla="*/ 303979 h 798830"/>
                <a:gd name="T24" fmla="*/ 228113 w 798830"/>
                <a:gd name="T25" fmla="*/ 289504 h 798830"/>
                <a:gd name="T26" fmla="*/ 270470 w 798830"/>
                <a:gd name="T27" fmla="*/ 260338 h 798830"/>
                <a:gd name="T28" fmla="*/ 300774 w 798830"/>
                <a:gd name="T29" fmla="*/ 219569 h 798830"/>
                <a:gd name="T30" fmla="*/ 315812 w 798830"/>
                <a:gd name="T31" fmla="*/ 170287 h 798830"/>
                <a:gd name="T32" fmla="*/ 312659 w 798830"/>
                <a:gd name="T33" fmla="*/ 117552 h 798830"/>
                <a:gd name="T34" fmla="*/ 292154 w 798830"/>
                <a:gd name="T35" fmla="*/ 70789 h 798830"/>
                <a:gd name="T36" fmla="*/ 257483 w 798830"/>
                <a:gd name="T37" fmla="*/ 33557 h 798830"/>
                <a:gd name="T38" fmla="*/ 211843 w 798830"/>
                <a:gd name="T39" fmla="*/ 8934 h 798830"/>
                <a:gd name="T40" fmla="*/ 158435 w 798830"/>
                <a:gd name="T41" fmla="*/ 0 h 798830"/>
                <a:gd name="T42" fmla="*/ 296663 w 798830"/>
                <a:gd name="T43" fmla="*/ 109273 h 798830"/>
                <a:gd name="T44" fmla="*/ 282384 w 798830"/>
                <a:gd name="T45" fmla="*/ 111976 h 798830"/>
                <a:gd name="T46" fmla="*/ 275030 w 798830"/>
                <a:gd name="T47" fmla="*/ 109532 h 798830"/>
                <a:gd name="T48" fmla="*/ 259774 w 798830"/>
                <a:gd name="T49" fmla="*/ 104710 h 798830"/>
                <a:gd name="T50" fmla="*/ 243228 w 798830"/>
                <a:gd name="T51" fmla="*/ 119685 h 798830"/>
                <a:gd name="T52" fmla="*/ 244970 w 798830"/>
                <a:gd name="T53" fmla="*/ 127252 h 798830"/>
                <a:gd name="T54" fmla="*/ 247147 w 798830"/>
                <a:gd name="T55" fmla="*/ 131734 h 798830"/>
                <a:gd name="T56" fmla="*/ 236728 w 798830"/>
                <a:gd name="T57" fmla="*/ 131555 h 798830"/>
                <a:gd name="T58" fmla="*/ 227994 w 798830"/>
                <a:gd name="T59" fmla="*/ 128737 h 798830"/>
                <a:gd name="T60" fmla="*/ 215029 w 798830"/>
                <a:gd name="T61" fmla="*/ 146054 h 798830"/>
                <a:gd name="T62" fmla="*/ 222302 w 798830"/>
                <a:gd name="T63" fmla="*/ 157725 h 798830"/>
                <a:gd name="T64" fmla="*/ 240225 w 798830"/>
                <a:gd name="T65" fmla="*/ 168689 h 798830"/>
                <a:gd name="T66" fmla="*/ 242568 w 798830"/>
                <a:gd name="T67" fmla="*/ 169513 h 798830"/>
                <a:gd name="T68" fmla="*/ 241841 w 798830"/>
                <a:gd name="T69" fmla="*/ 170684 h 798830"/>
                <a:gd name="T70" fmla="*/ 239946 w 798830"/>
                <a:gd name="T71" fmla="*/ 173739 h 798830"/>
                <a:gd name="T72" fmla="*/ 236504 w 798830"/>
                <a:gd name="T73" fmla="*/ 179099 h 798830"/>
                <a:gd name="T74" fmla="*/ 231614 w 798830"/>
                <a:gd name="T75" fmla="*/ 185407 h 798830"/>
                <a:gd name="T76" fmla="*/ 218938 w 798830"/>
                <a:gd name="T77" fmla="*/ 210066 h 798830"/>
                <a:gd name="T78" fmla="*/ 212487 w 798830"/>
                <a:gd name="T79" fmla="*/ 236942 h 798830"/>
                <a:gd name="T80" fmla="*/ 181522 w 798830"/>
                <a:gd name="T81" fmla="*/ 254728 h 798830"/>
                <a:gd name="T82" fmla="*/ 171863 w 798830"/>
                <a:gd name="T83" fmla="*/ 223559 h 798830"/>
                <a:gd name="T84" fmla="*/ 165809 w 798830"/>
                <a:gd name="T85" fmla="*/ 203991 h 798830"/>
                <a:gd name="T86" fmla="*/ 164735 w 798830"/>
                <a:gd name="T87" fmla="*/ 190521 h 798830"/>
                <a:gd name="T88" fmla="*/ 132319 w 798830"/>
                <a:gd name="T89" fmla="*/ 176734 h 798830"/>
                <a:gd name="T90" fmla="*/ 100873 w 798830"/>
                <a:gd name="T91" fmla="*/ 154186 h 798830"/>
                <a:gd name="T92" fmla="*/ 127615 w 798830"/>
                <a:gd name="T93" fmla="*/ 114956 h 798830"/>
                <a:gd name="T94" fmla="*/ 157228 w 798830"/>
                <a:gd name="T95" fmla="*/ 116308 h 798830"/>
                <a:gd name="T96" fmla="*/ 176470 w 798830"/>
                <a:gd name="T97" fmla="*/ 120596 h 798830"/>
                <a:gd name="T98" fmla="*/ 193368 w 798830"/>
                <a:gd name="T99" fmla="*/ 121693 h 798830"/>
                <a:gd name="T100" fmla="*/ 215312 w 798830"/>
                <a:gd name="T101" fmla="*/ 103705 h 798830"/>
                <a:gd name="T102" fmla="*/ 183945 w 798830"/>
                <a:gd name="T103" fmla="*/ 81327 h 798830"/>
                <a:gd name="T104" fmla="*/ 169771 w 798830"/>
                <a:gd name="T105" fmla="*/ 81364 h 798830"/>
                <a:gd name="T106" fmla="*/ 157572 w 798830"/>
                <a:gd name="T107" fmla="*/ 82005 h 798830"/>
                <a:gd name="T108" fmla="*/ 148406 w 798830"/>
                <a:gd name="T109" fmla="*/ 77897 h 798830"/>
                <a:gd name="T110" fmla="*/ 156865 w 798830"/>
                <a:gd name="T111" fmla="*/ 72451 h 798830"/>
                <a:gd name="T112" fmla="*/ 164097 w 798830"/>
                <a:gd name="T113" fmla="*/ 54121 h 798830"/>
                <a:gd name="T114" fmla="*/ 180700 w 798830"/>
                <a:gd name="T115" fmla="*/ 48193 h 798830"/>
                <a:gd name="T116" fmla="*/ 188854 w 798830"/>
                <a:gd name="T117" fmla="*/ 48316 h 798830"/>
                <a:gd name="T118" fmla="*/ 202115 w 798830"/>
                <a:gd name="T119" fmla="*/ 33178 h 798830"/>
                <a:gd name="T120" fmla="*/ 199870 w 798830"/>
                <a:gd name="T121" fmla="*/ 21130 h 798830"/>
                <a:gd name="T122" fmla="*/ 204670 w 798830"/>
                <a:gd name="T123" fmla="*/ 8958 h 7988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8830" h="798830">
                  <a:moveTo>
                    <a:pt x="229510" y="757809"/>
                  </a:moveTo>
                  <a:lnTo>
                    <a:pt x="259627" y="745769"/>
                  </a:lnTo>
                  <a:lnTo>
                    <a:pt x="300104" y="736822"/>
                  </a:lnTo>
                  <a:lnTo>
                    <a:pt x="347563" y="737150"/>
                  </a:lnTo>
                  <a:lnTo>
                    <a:pt x="398625" y="752936"/>
                  </a:lnTo>
                  <a:lnTo>
                    <a:pt x="449911" y="790365"/>
                  </a:lnTo>
                </a:path>
                <a:path w="798830" h="798830">
                  <a:moveTo>
                    <a:pt x="399221" y="0"/>
                  </a:moveTo>
                  <a:lnTo>
                    <a:pt x="352664" y="2685"/>
                  </a:lnTo>
                  <a:lnTo>
                    <a:pt x="307685" y="10544"/>
                  </a:lnTo>
                  <a:lnTo>
                    <a:pt x="264582" y="23275"/>
                  </a:lnTo>
                  <a:lnTo>
                    <a:pt x="223655" y="40579"/>
                  </a:lnTo>
                  <a:lnTo>
                    <a:pt x="185205" y="62156"/>
                  </a:lnTo>
                  <a:lnTo>
                    <a:pt x="149530" y="87708"/>
                  </a:lnTo>
                  <a:lnTo>
                    <a:pt x="116930" y="116934"/>
                  </a:lnTo>
                  <a:lnTo>
                    <a:pt x="87705" y="149535"/>
                  </a:lnTo>
                  <a:lnTo>
                    <a:pt x="62155" y="185212"/>
                  </a:lnTo>
                  <a:lnTo>
                    <a:pt x="40578" y="223665"/>
                  </a:lnTo>
                  <a:lnTo>
                    <a:pt x="23274" y="264593"/>
                  </a:lnTo>
                  <a:lnTo>
                    <a:pt x="10543" y="307699"/>
                  </a:lnTo>
                  <a:lnTo>
                    <a:pt x="2685" y="352682"/>
                  </a:lnTo>
                  <a:lnTo>
                    <a:pt x="0" y="399242"/>
                  </a:lnTo>
                  <a:lnTo>
                    <a:pt x="2685" y="445803"/>
                  </a:lnTo>
                  <a:lnTo>
                    <a:pt x="10544" y="490786"/>
                  </a:lnTo>
                  <a:lnTo>
                    <a:pt x="23274" y="533892"/>
                  </a:lnTo>
                  <a:lnTo>
                    <a:pt x="40578" y="574821"/>
                  </a:lnTo>
                  <a:lnTo>
                    <a:pt x="62155" y="613274"/>
                  </a:lnTo>
                  <a:lnTo>
                    <a:pt x="87706" y="648950"/>
                  </a:lnTo>
                  <a:lnTo>
                    <a:pt x="116931" y="681552"/>
                  </a:lnTo>
                  <a:lnTo>
                    <a:pt x="149531" y="710778"/>
                  </a:lnTo>
                  <a:lnTo>
                    <a:pt x="185206" y="736330"/>
                  </a:lnTo>
                  <a:lnTo>
                    <a:pt x="223656" y="757908"/>
                  </a:lnTo>
                  <a:lnTo>
                    <a:pt x="264583" y="775213"/>
                  </a:lnTo>
                  <a:lnTo>
                    <a:pt x="307685" y="787944"/>
                  </a:lnTo>
                  <a:lnTo>
                    <a:pt x="352665" y="795802"/>
                  </a:lnTo>
                  <a:lnTo>
                    <a:pt x="399222" y="798488"/>
                  </a:lnTo>
                  <a:lnTo>
                    <a:pt x="445780" y="795802"/>
                  </a:lnTo>
                  <a:lnTo>
                    <a:pt x="490761" y="787944"/>
                  </a:lnTo>
                  <a:lnTo>
                    <a:pt x="533866" y="775213"/>
                  </a:lnTo>
                  <a:lnTo>
                    <a:pt x="574794" y="757908"/>
                  </a:lnTo>
                  <a:lnTo>
                    <a:pt x="613246" y="736330"/>
                  </a:lnTo>
                  <a:lnTo>
                    <a:pt x="648923" y="710778"/>
                  </a:lnTo>
                  <a:lnTo>
                    <a:pt x="681524" y="681552"/>
                  </a:lnTo>
                  <a:lnTo>
                    <a:pt x="710751" y="648950"/>
                  </a:lnTo>
                  <a:lnTo>
                    <a:pt x="736303" y="613274"/>
                  </a:lnTo>
                  <a:lnTo>
                    <a:pt x="757882" y="574821"/>
                  </a:lnTo>
                  <a:lnTo>
                    <a:pt x="775186" y="533892"/>
                  </a:lnTo>
                  <a:lnTo>
                    <a:pt x="787918" y="490786"/>
                  </a:lnTo>
                  <a:lnTo>
                    <a:pt x="795776" y="445803"/>
                  </a:lnTo>
                  <a:lnTo>
                    <a:pt x="798462" y="399242"/>
                  </a:lnTo>
                  <a:lnTo>
                    <a:pt x="795727" y="352705"/>
                  </a:lnTo>
                  <a:lnTo>
                    <a:pt x="787831" y="307745"/>
                  </a:lnTo>
                  <a:lnTo>
                    <a:pt x="775072" y="264663"/>
                  </a:lnTo>
                  <a:lnTo>
                    <a:pt x="757751" y="223755"/>
                  </a:lnTo>
                  <a:lnTo>
                    <a:pt x="736164" y="185322"/>
                  </a:lnTo>
                  <a:lnTo>
                    <a:pt x="710611" y="149661"/>
                  </a:lnTo>
                  <a:lnTo>
                    <a:pt x="681390" y="117071"/>
                  </a:lnTo>
                  <a:lnTo>
                    <a:pt x="648800" y="87850"/>
                  </a:lnTo>
                  <a:lnTo>
                    <a:pt x="613139" y="62297"/>
                  </a:lnTo>
                  <a:lnTo>
                    <a:pt x="574705" y="40710"/>
                  </a:lnTo>
                  <a:lnTo>
                    <a:pt x="533798" y="23389"/>
                  </a:lnTo>
                  <a:lnTo>
                    <a:pt x="490716" y="10631"/>
                  </a:lnTo>
                  <a:lnTo>
                    <a:pt x="445758" y="2735"/>
                  </a:lnTo>
                  <a:lnTo>
                    <a:pt x="399221" y="0"/>
                  </a:lnTo>
                  <a:close/>
                </a:path>
                <a:path w="798830" h="798830">
                  <a:moveTo>
                    <a:pt x="782352" y="289315"/>
                  </a:moveTo>
                  <a:lnTo>
                    <a:pt x="765721" y="286165"/>
                  </a:lnTo>
                  <a:lnTo>
                    <a:pt x="747524" y="286071"/>
                  </a:lnTo>
                  <a:lnTo>
                    <a:pt x="729998" y="288243"/>
                  </a:lnTo>
                  <a:lnTo>
                    <a:pt x="715376" y="291894"/>
                  </a:lnTo>
                  <a:lnTo>
                    <a:pt x="711544" y="293148"/>
                  </a:lnTo>
                  <a:lnTo>
                    <a:pt x="706736" y="294753"/>
                  </a:lnTo>
                  <a:lnTo>
                    <a:pt x="703553" y="295513"/>
                  </a:lnTo>
                  <a:lnTo>
                    <a:pt x="693013" y="286748"/>
                  </a:lnTo>
                  <a:lnTo>
                    <a:pt x="681109" y="280166"/>
                  </a:lnTo>
                  <a:lnTo>
                    <a:pt x="668182" y="275911"/>
                  </a:lnTo>
                  <a:lnTo>
                    <a:pt x="654572" y="274126"/>
                  </a:lnTo>
                  <a:lnTo>
                    <a:pt x="645444" y="274654"/>
                  </a:lnTo>
                  <a:lnTo>
                    <a:pt x="614005" y="304284"/>
                  </a:lnTo>
                  <a:lnTo>
                    <a:pt x="612881" y="313331"/>
                  </a:lnTo>
                  <a:lnTo>
                    <a:pt x="613893" y="322512"/>
                  </a:lnTo>
                  <a:lnTo>
                    <a:pt x="615303" y="327911"/>
                  </a:lnTo>
                  <a:lnTo>
                    <a:pt x="617271" y="333140"/>
                  </a:lnTo>
                  <a:lnTo>
                    <a:pt x="619746" y="338130"/>
                  </a:lnTo>
                  <a:lnTo>
                    <a:pt x="621416" y="341430"/>
                  </a:lnTo>
                  <a:lnTo>
                    <a:pt x="622754" y="344873"/>
                  </a:lnTo>
                  <a:lnTo>
                    <a:pt x="612094" y="350863"/>
                  </a:lnTo>
                  <a:lnTo>
                    <a:pt x="603629" y="348927"/>
                  </a:lnTo>
                  <a:lnTo>
                    <a:pt x="596503" y="344405"/>
                  </a:lnTo>
                  <a:lnTo>
                    <a:pt x="589763" y="340168"/>
                  </a:lnTo>
                  <a:lnTo>
                    <a:pt x="582316" y="337686"/>
                  </a:lnTo>
                  <a:lnTo>
                    <a:pt x="574493" y="337026"/>
                  </a:lnTo>
                  <a:lnTo>
                    <a:pt x="566627" y="338260"/>
                  </a:lnTo>
                  <a:lnTo>
                    <a:pt x="542455" y="367936"/>
                  </a:lnTo>
                  <a:lnTo>
                    <a:pt x="541825" y="382361"/>
                  </a:lnTo>
                  <a:lnTo>
                    <a:pt x="545676" y="394220"/>
                  </a:lnTo>
                  <a:lnTo>
                    <a:pt x="552340" y="404182"/>
                  </a:lnTo>
                  <a:lnTo>
                    <a:pt x="560151" y="412918"/>
                  </a:lnTo>
                  <a:lnTo>
                    <a:pt x="561788" y="414652"/>
                  </a:lnTo>
                  <a:lnTo>
                    <a:pt x="563464" y="416445"/>
                  </a:lnTo>
                  <a:lnTo>
                    <a:pt x="605312" y="441619"/>
                  </a:lnTo>
                  <a:lnTo>
                    <a:pt x="607280" y="442327"/>
                  </a:lnTo>
                  <a:lnTo>
                    <a:pt x="609255" y="443035"/>
                  </a:lnTo>
                  <a:lnTo>
                    <a:pt x="611217" y="443776"/>
                  </a:lnTo>
                  <a:lnTo>
                    <a:pt x="610541" y="444958"/>
                  </a:lnTo>
                  <a:lnTo>
                    <a:pt x="609833" y="446115"/>
                  </a:lnTo>
                  <a:lnTo>
                    <a:pt x="609385" y="446842"/>
                  </a:lnTo>
                  <a:lnTo>
                    <a:pt x="607781" y="449454"/>
                  </a:lnTo>
                  <a:lnTo>
                    <a:pt x="606202" y="452143"/>
                  </a:lnTo>
                  <a:lnTo>
                    <a:pt x="604610" y="454840"/>
                  </a:lnTo>
                  <a:lnTo>
                    <a:pt x="601798" y="459601"/>
                  </a:lnTo>
                  <a:lnTo>
                    <a:pt x="598887" y="464532"/>
                  </a:lnTo>
                  <a:lnTo>
                    <a:pt x="595938" y="468872"/>
                  </a:lnTo>
                  <a:lnTo>
                    <a:pt x="592196" y="474400"/>
                  </a:lnTo>
                  <a:lnTo>
                    <a:pt x="588019" y="479734"/>
                  </a:lnTo>
                  <a:lnTo>
                    <a:pt x="583615" y="485386"/>
                  </a:lnTo>
                  <a:lnTo>
                    <a:pt x="575637" y="495364"/>
                  </a:lnTo>
                  <a:lnTo>
                    <a:pt x="568505" y="505939"/>
                  </a:lnTo>
                  <a:lnTo>
                    <a:pt x="551675" y="549942"/>
                  </a:lnTo>
                  <a:lnTo>
                    <a:pt x="549361" y="571731"/>
                  </a:lnTo>
                  <a:lnTo>
                    <a:pt x="548820" y="579150"/>
                  </a:lnTo>
                  <a:lnTo>
                    <a:pt x="535420" y="620302"/>
                  </a:lnTo>
                  <a:lnTo>
                    <a:pt x="500800" y="654342"/>
                  </a:lnTo>
                  <a:lnTo>
                    <a:pt x="464830" y="671103"/>
                  </a:lnTo>
                  <a:lnTo>
                    <a:pt x="457395" y="666866"/>
                  </a:lnTo>
                  <a:lnTo>
                    <a:pt x="438575" y="633202"/>
                  </a:lnTo>
                  <a:lnTo>
                    <a:pt x="433281" y="594911"/>
                  </a:lnTo>
                  <a:lnTo>
                    <a:pt x="433056" y="585268"/>
                  </a:lnTo>
                  <a:lnTo>
                    <a:pt x="432151" y="575679"/>
                  </a:lnTo>
                  <a:lnTo>
                    <a:pt x="419503" y="539229"/>
                  </a:lnTo>
                  <a:lnTo>
                    <a:pt x="417801" y="534038"/>
                  </a:lnTo>
                  <a:lnTo>
                    <a:pt x="417593" y="528672"/>
                  </a:lnTo>
                  <a:lnTo>
                    <a:pt x="417794" y="512757"/>
                  </a:lnTo>
                  <a:lnTo>
                    <a:pt x="415095" y="498775"/>
                  </a:lnTo>
                  <a:lnTo>
                    <a:pt x="381643" y="465612"/>
                  </a:lnTo>
                  <a:lnTo>
                    <a:pt x="343455" y="461468"/>
                  </a:lnTo>
                  <a:lnTo>
                    <a:pt x="333415" y="462681"/>
                  </a:lnTo>
                  <a:lnTo>
                    <a:pt x="322429" y="462242"/>
                  </a:lnTo>
                  <a:lnTo>
                    <a:pt x="285896" y="448531"/>
                  </a:lnTo>
                  <a:lnTo>
                    <a:pt x="254177" y="403651"/>
                  </a:lnTo>
                  <a:lnTo>
                    <a:pt x="254292" y="379285"/>
                  </a:lnTo>
                  <a:lnTo>
                    <a:pt x="276192" y="330039"/>
                  </a:lnTo>
                  <a:lnTo>
                    <a:pt x="321560" y="300950"/>
                  </a:lnTo>
                  <a:lnTo>
                    <a:pt x="345913" y="297581"/>
                  </a:lnTo>
                  <a:lnTo>
                    <a:pt x="370555" y="299172"/>
                  </a:lnTo>
                  <a:lnTo>
                    <a:pt x="396180" y="304488"/>
                  </a:lnTo>
                  <a:lnTo>
                    <a:pt x="423478" y="312293"/>
                  </a:lnTo>
                  <a:lnTo>
                    <a:pt x="431865" y="314106"/>
                  </a:lnTo>
                  <a:lnTo>
                    <a:pt x="444665" y="315715"/>
                  </a:lnTo>
                  <a:lnTo>
                    <a:pt x="462314" y="317161"/>
                  </a:lnTo>
                  <a:lnTo>
                    <a:pt x="485244" y="318484"/>
                  </a:lnTo>
                  <a:lnTo>
                    <a:pt x="487244" y="318588"/>
                  </a:lnTo>
                  <a:lnTo>
                    <a:pt x="500742" y="318384"/>
                  </a:lnTo>
                  <a:lnTo>
                    <a:pt x="537434" y="300872"/>
                  </a:lnTo>
                  <a:lnTo>
                    <a:pt x="542538" y="271494"/>
                  </a:lnTo>
                  <a:lnTo>
                    <a:pt x="540010" y="259006"/>
                  </a:lnTo>
                  <a:lnTo>
                    <a:pt x="508769" y="223490"/>
                  </a:lnTo>
                  <a:lnTo>
                    <a:pt x="463499" y="212910"/>
                  </a:lnTo>
                  <a:lnTo>
                    <a:pt x="441973" y="212390"/>
                  </a:lnTo>
                  <a:lnTo>
                    <a:pt x="435061" y="212468"/>
                  </a:lnTo>
                  <a:lnTo>
                    <a:pt x="427785" y="213007"/>
                  </a:lnTo>
                  <a:lnTo>
                    <a:pt x="420750" y="213527"/>
                  </a:lnTo>
                  <a:lnTo>
                    <a:pt x="408813" y="214340"/>
                  </a:lnTo>
                  <a:lnTo>
                    <a:pt x="397046" y="214684"/>
                  </a:lnTo>
                  <a:lnTo>
                    <a:pt x="385821" y="214074"/>
                  </a:lnTo>
                  <a:lnTo>
                    <a:pt x="371723" y="206374"/>
                  </a:lnTo>
                  <a:lnTo>
                    <a:pt x="373951" y="203931"/>
                  </a:lnTo>
                  <a:lnTo>
                    <a:pt x="384592" y="197013"/>
                  </a:lnTo>
                  <a:lnTo>
                    <a:pt x="390172" y="193725"/>
                  </a:lnTo>
                  <a:lnTo>
                    <a:pt x="395265" y="189672"/>
                  </a:lnTo>
                  <a:lnTo>
                    <a:pt x="412797" y="150139"/>
                  </a:lnTo>
                  <a:lnTo>
                    <a:pt x="413448" y="142013"/>
                  </a:lnTo>
                  <a:lnTo>
                    <a:pt x="413487" y="141688"/>
                  </a:lnTo>
                  <a:lnTo>
                    <a:pt x="420374" y="133575"/>
                  </a:lnTo>
                  <a:lnTo>
                    <a:pt x="435746" y="128476"/>
                  </a:lnTo>
                  <a:lnTo>
                    <a:pt x="455322" y="126167"/>
                  </a:lnTo>
                  <a:lnTo>
                    <a:pt x="474824" y="126422"/>
                  </a:lnTo>
                  <a:lnTo>
                    <a:pt x="475337" y="126487"/>
                  </a:lnTo>
                  <a:lnTo>
                    <a:pt x="475869" y="126487"/>
                  </a:lnTo>
                  <a:lnTo>
                    <a:pt x="476389" y="126487"/>
                  </a:lnTo>
                  <a:lnTo>
                    <a:pt x="483989" y="125975"/>
                  </a:lnTo>
                  <a:lnTo>
                    <a:pt x="509286" y="86858"/>
                  </a:lnTo>
                  <a:lnTo>
                    <a:pt x="507537" y="74687"/>
                  </a:lnTo>
                  <a:lnTo>
                    <a:pt x="505427" y="66914"/>
                  </a:lnTo>
                  <a:lnTo>
                    <a:pt x="503627" y="55317"/>
                  </a:lnTo>
                  <a:lnTo>
                    <a:pt x="504833" y="43818"/>
                  </a:lnTo>
                  <a:lnTo>
                    <a:pt x="508910" y="33002"/>
                  </a:lnTo>
                  <a:lnTo>
                    <a:pt x="515723" y="23452"/>
                  </a:lnTo>
                </a:path>
              </a:pathLst>
            </a:custGeom>
            <a:noFill/>
            <a:ln w="15945">
              <a:solidFill>
                <a:srgbClr val="5799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Rectangle 82"/>
            <p:cNvSpPr>
              <a:spLocks noChangeArrowheads="1"/>
            </p:cNvSpPr>
            <p:nvPr/>
          </p:nvSpPr>
          <p:spPr bwMode="auto">
            <a:xfrm>
              <a:off x="8405124" y="2184641"/>
              <a:ext cx="24785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 smtClean="0">
                  <a:solidFill>
                    <a:srgbClr val="006600"/>
                  </a:solidFill>
                </a:rPr>
                <a:t>816 888 275</a:t>
              </a:r>
              <a:endParaRPr lang="bg-BG" altLang="en-US" sz="3200" b="1" dirty="0">
                <a:solidFill>
                  <a:srgbClr val="006600"/>
                </a:solidFill>
              </a:endParaRP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85110" y="1550987"/>
              <a:ext cx="790575" cy="75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3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300" y="5193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Кампания 2025 </a:t>
            </a:r>
            <a:r>
              <a:rPr lang="ru-RU" sz="2800" dirty="0"/>
              <a:t>г.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9" y="1202268"/>
            <a:ext cx="11191876" cy="5322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b="1" dirty="0" smtClean="0"/>
              <a:t>      Подаване на заявления за подпомагане:</a:t>
            </a:r>
            <a:endParaRPr lang="ru-RU" sz="1500" b="1" dirty="0"/>
          </a:p>
          <a:p>
            <a:pPr marL="715963"/>
            <a:r>
              <a:rPr lang="ru-RU" sz="1500" dirty="0" smtClean="0"/>
              <a:t>Период за подаване и редактиране на заявления без санкция</a:t>
            </a:r>
          </a:p>
          <a:p>
            <a:pPr marL="373063" indent="0">
              <a:buNone/>
            </a:pPr>
            <a:r>
              <a:rPr lang="ru-RU" sz="1500" dirty="0" smtClean="0">
                <a:solidFill>
                  <a:srgbClr val="FF0000"/>
                </a:solidFill>
              </a:rPr>
              <a:t>март </a:t>
            </a:r>
            <a:r>
              <a:rPr lang="ru-RU" sz="1500" dirty="0" smtClean="0"/>
              <a:t>- 15 май 2025 г.;</a:t>
            </a:r>
          </a:p>
          <a:p>
            <a:pPr marL="715963"/>
            <a:r>
              <a:rPr lang="ru-RU" sz="1500" dirty="0" smtClean="0"/>
              <a:t>Крайна </a:t>
            </a:r>
            <a:r>
              <a:rPr lang="ru-RU" sz="1500" dirty="0"/>
              <a:t>дата </a:t>
            </a:r>
            <a:r>
              <a:rPr lang="ru-RU" sz="1500" dirty="0" smtClean="0"/>
              <a:t>за подаване на заявления – </a:t>
            </a:r>
            <a:r>
              <a:rPr lang="bg-BG" sz="1500" dirty="0" smtClean="0"/>
              <a:t>09</a:t>
            </a:r>
            <a:r>
              <a:rPr lang="ru-RU" sz="1500" dirty="0" smtClean="0"/>
              <a:t> </a:t>
            </a:r>
            <a:r>
              <a:rPr lang="ru-RU" sz="1500" dirty="0"/>
              <a:t>юни </a:t>
            </a:r>
            <a:r>
              <a:rPr lang="ru-RU" sz="1500" dirty="0" smtClean="0"/>
              <a:t>2025 </a:t>
            </a:r>
            <a:r>
              <a:rPr lang="ru-RU" sz="1500" dirty="0"/>
              <a:t>г</a:t>
            </a:r>
            <a:r>
              <a:rPr lang="ru-RU" sz="1500" dirty="0" smtClean="0"/>
              <a:t>. с намаление</a:t>
            </a:r>
          </a:p>
          <a:p>
            <a:pPr marL="373063" indent="0">
              <a:buNone/>
            </a:pPr>
            <a:r>
              <a:rPr lang="ru-RU" sz="1500" dirty="0" smtClean="0"/>
              <a:t>от 1% за всеки работен ден след 15 май, но не повече от 10% от сумата, на която кандидатът има право.                                          </a:t>
            </a:r>
          </a:p>
          <a:p>
            <a:pPr marL="373063" indent="0">
              <a:buNone/>
            </a:pPr>
            <a:r>
              <a:rPr lang="ru-RU" sz="1500" b="1" dirty="0" smtClean="0"/>
              <a:t>Спазване на предварителните условия в социалната сфера:</a:t>
            </a:r>
          </a:p>
          <a:p>
            <a:pPr marL="658813" indent="-285750">
              <a:buFontTx/>
              <a:buChar char="-"/>
            </a:pPr>
            <a:r>
              <a:rPr lang="ru-RU" sz="1500" dirty="0" smtClean="0"/>
              <a:t>Важи за нарушения, извършени след 1 януари 2025 г. </a:t>
            </a:r>
            <a:r>
              <a:rPr lang="ru-RU" sz="1500" dirty="0"/>
              <a:t>и</a:t>
            </a:r>
            <a:r>
              <a:rPr lang="ru-RU" sz="1500" dirty="0" smtClean="0"/>
              <a:t> влезли в сила;</a:t>
            </a:r>
          </a:p>
          <a:p>
            <a:pPr marL="658813" indent="-285750">
              <a:buFontTx/>
              <a:buChar char="-"/>
            </a:pPr>
            <a:r>
              <a:rPr lang="ru-RU" sz="1500" dirty="0" smtClean="0"/>
              <a:t>Не се предвиждат допълнителни проверки, извън определените за съответната година от Главна инспекция по труда;</a:t>
            </a:r>
          </a:p>
          <a:p>
            <a:pPr marL="658813" indent="-285750">
              <a:buFontTx/>
              <a:buChar char="-"/>
            </a:pPr>
            <a:r>
              <a:rPr lang="ru-RU" sz="1500" dirty="0" smtClean="0"/>
              <a:t>На санкция подлежат единствено неспазени изисквания, свързани с трудовата заетост и здравословните и безопасни условия на труд, които са обективирани в нарочна Методика;</a:t>
            </a:r>
          </a:p>
          <a:p>
            <a:pPr marL="658813" indent="-285750">
              <a:buFontTx/>
              <a:buChar char="-"/>
            </a:pPr>
            <a:r>
              <a:rPr lang="ru-RU" sz="1500" dirty="0" smtClean="0"/>
              <a:t>Обект на проверки за предварителните условия в социалната сфера са всички кандидати по интервенциите от общото заявление за директни пащания, които са работодатели, а не самонаети лица.</a:t>
            </a:r>
          </a:p>
          <a:p>
            <a:pPr marL="373063" indent="0">
              <a:buNone/>
            </a:pPr>
            <a:r>
              <a:rPr lang="ru-RU" sz="1500" b="1" dirty="0" smtClean="0"/>
              <a:t>	Управление на риска</a:t>
            </a:r>
          </a:p>
          <a:p>
            <a:pPr marL="0" indent="0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	От </a:t>
            </a:r>
            <a:r>
              <a:rPr lang="ru-RU" sz="1500" dirty="0"/>
              <a:t>кампания 2025 се предвижда </a:t>
            </a:r>
            <a:r>
              <a:rPr lang="ru-RU" sz="1500" dirty="0" smtClean="0"/>
              <a:t>създаването на </a:t>
            </a:r>
            <a:r>
              <a:rPr lang="ru-RU" sz="1500" dirty="0"/>
              <a:t>Взаимоспомагателен </a:t>
            </a:r>
            <a:r>
              <a:rPr lang="ru-RU" sz="1500" dirty="0" smtClean="0"/>
              <a:t>фонд </a:t>
            </a:r>
            <a:r>
              <a:rPr lang="ru-RU" sz="1500" dirty="0"/>
              <a:t>за </a:t>
            </a:r>
            <a:r>
              <a:rPr lang="ru-RU" sz="1500" dirty="0" smtClean="0"/>
              <a:t>прилагане на </a:t>
            </a:r>
            <a:r>
              <a:rPr lang="ru-RU" sz="1500" dirty="0"/>
              <a:t>инструменти за управление на риска в земеделието</a:t>
            </a:r>
            <a:r>
              <a:rPr lang="ru-RU" sz="1500" dirty="0" smtClean="0"/>
              <a:t>.</a:t>
            </a:r>
          </a:p>
          <a:p>
            <a:pPr marL="0" indent="0">
              <a:buNone/>
            </a:pPr>
            <a:r>
              <a:rPr lang="ru-RU" sz="1500" dirty="0"/>
              <a:t>	</a:t>
            </a:r>
            <a:r>
              <a:rPr lang="ru-RU" sz="1500" dirty="0" smtClean="0"/>
              <a:t>1,5% от размера на директните плащания на земеделските стопани ще се използват за приноса за управление на риска.</a:t>
            </a:r>
            <a:endParaRPr lang="ru-RU" sz="1500" dirty="0"/>
          </a:p>
          <a:p>
            <a:endParaRPr lang="ru-RU" sz="1500" dirty="0"/>
          </a:p>
          <a:p>
            <a:endParaRPr lang="en-US" dirty="0"/>
          </a:p>
        </p:txBody>
      </p:sp>
      <p:sp>
        <p:nvSpPr>
          <p:cNvPr id="4" name="Graphic 40"/>
          <p:cNvSpPr>
            <a:spLocks/>
          </p:cNvSpPr>
          <p:nvPr/>
        </p:nvSpPr>
        <p:spPr bwMode="auto">
          <a:xfrm>
            <a:off x="0" y="4346374"/>
            <a:ext cx="2991441" cy="2481427"/>
          </a:xfrm>
          <a:custGeom>
            <a:avLst/>
            <a:gdLst>
              <a:gd name="T0" fmla="*/ 4062984 w 4063365"/>
              <a:gd name="T1" fmla="*/ 0 h 3545204"/>
              <a:gd name="T2" fmla="*/ 0 w 4063365"/>
              <a:gd name="T3" fmla="*/ 0 h 3545204"/>
              <a:gd name="T4" fmla="*/ 0 w 4063365"/>
              <a:gd name="T5" fmla="*/ 3544824 h 3545204"/>
              <a:gd name="T6" fmla="*/ 4062984 w 4063365"/>
              <a:gd name="T7" fmla="*/ 3544824 h 3545204"/>
              <a:gd name="T8" fmla="*/ 4062984 w 4063365"/>
              <a:gd name="T9" fmla="*/ 0 h 3545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3365" h="3545204">
                <a:moveTo>
                  <a:pt x="4062984" y="0"/>
                </a:moveTo>
                <a:lnTo>
                  <a:pt x="0" y="0"/>
                </a:lnTo>
                <a:lnTo>
                  <a:pt x="0" y="3544824"/>
                </a:lnTo>
                <a:lnTo>
                  <a:pt x="4062984" y="3544824"/>
                </a:lnTo>
                <a:lnTo>
                  <a:pt x="4062984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315" y="692591"/>
            <a:ext cx="9071501" cy="1280890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КАМПАНИЯ 2025</a:t>
            </a:r>
            <a:endParaRPr lang="en-US" sz="25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603927" y="1549746"/>
            <a:ext cx="5660571" cy="2751216"/>
            <a:chOff x="1997525" y="3185946"/>
            <a:chExt cx="5280711" cy="2481427"/>
          </a:xfrm>
        </p:grpSpPr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Graphic 40"/>
            <p:cNvSpPr>
              <a:spLocks/>
            </p:cNvSpPr>
            <p:nvPr/>
          </p:nvSpPr>
          <p:spPr bwMode="auto">
            <a:xfrm>
              <a:off x="1997525" y="3185946"/>
              <a:ext cx="2991441" cy="2481427"/>
            </a:xfrm>
            <a:custGeom>
              <a:avLst/>
              <a:gdLst>
                <a:gd name="T0" fmla="*/ 4062984 w 4063365"/>
                <a:gd name="T1" fmla="*/ 0 h 3545204"/>
                <a:gd name="T2" fmla="*/ 0 w 4063365"/>
                <a:gd name="T3" fmla="*/ 0 h 3545204"/>
                <a:gd name="T4" fmla="*/ 0 w 4063365"/>
                <a:gd name="T5" fmla="*/ 3544824 h 3545204"/>
                <a:gd name="T6" fmla="*/ 4062984 w 4063365"/>
                <a:gd name="T7" fmla="*/ 3544824 h 3545204"/>
                <a:gd name="T8" fmla="*/ 4062984 w 4063365"/>
                <a:gd name="T9" fmla="*/ 0 h 3545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3365" h="3545204">
                  <a:moveTo>
                    <a:pt x="4062984" y="0"/>
                  </a:moveTo>
                  <a:lnTo>
                    <a:pt x="0" y="0"/>
                  </a:lnTo>
                  <a:lnTo>
                    <a:pt x="0" y="3544824"/>
                  </a:lnTo>
                  <a:lnTo>
                    <a:pt x="4062984" y="3544824"/>
                  </a:lnTo>
                  <a:lnTo>
                    <a:pt x="4062984" y="0"/>
                  </a:lnTo>
                  <a:close/>
                </a:path>
              </a:pathLst>
            </a:custGeom>
            <a:solidFill>
              <a:srgbClr val="126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2253799" y="3199054"/>
              <a:ext cx="256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>
                  <a:solidFill>
                    <a:schemeClr val="bg1"/>
                  </a:solidFill>
                </a:rPr>
                <a:t>НЕОБВЪРЗАНИ ПЛАЩАНИЯ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55374" y="3619741"/>
              <a:ext cx="2632228" cy="1036421"/>
              <a:chOff x="2155374" y="3743566"/>
              <a:chExt cx="2632228" cy="1036421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2318886" y="3743566"/>
                <a:ext cx="2468716" cy="2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bg-BG" altLang="en-US" sz="1400" b="1" dirty="0">
                    <a:solidFill>
                      <a:schemeClr val="bg1"/>
                    </a:solidFill>
                  </a:rPr>
                  <a:t>ОПДУ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     396 230 350 €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2155375" y="4105514"/>
                <a:ext cx="2589212" cy="2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ДП ОПДУ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94 473 351 €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2155374" y="4502391"/>
                <a:ext cx="2589212" cy="2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Млади ЗС        12 347 162 €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29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688519" y="431285"/>
            <a:ext cx="3300334" cy="968744"/>
            <a:chOff x="7890535" y="536028"/>
            <a:chExt cx="3300334" cy="968744"/>
          </a:xfrm>
        </p:grpSpPr>
        <p:sp>
          <p:nvSpPr>
            <p:cNvPr id="27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" name="Image 2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82"/>
            <p:cNvSpPr>
              <a:spLocks noChangeArrowheads="1"/>
            </p:cNvSpPr>
            <p:nvPr/>
          </p:nvSpPr>
          <p:spPr bwMode="auto">
            <a:xfrm>
              <a:off x="7971577" y="654550"/>
              <a:ext cx="24785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 smtClean="0">
                  <a:solidFill>
                    <a:srgbClr val="006600"/>
                  </a:solidFill>
                </a:rPr>
                <a:t>825 517 864</a:t>
              </a:r>
              <a:endParaRPr lang="bg-BG" altLang="en-US" sz="3200" b="1" dirty="0">
                <a:solidFill>
                  <a:srgbClr val="006600"/>
                </a:solidFill>
              </a:endParaRP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792844" y="1661335"/>
            <a:ext cx="6981145" cy="5073573"/>
          </a:xfrm>
        </p:spPr>
        <p:txBody>
          <a:bodyPr>
            <a:normAutofit fontScale="85000" lnSpcReduction="10000"/>
          </a:bodyPr>
          <a:lstStyle/>
          <a:p>
            <a:r>
              <a:rPr lang="bg-BG" b="1" dirty="0"/>
              <a:t>У</a:t>
            </a:r>
            <a:r>
              <a:rPr lang="ru-RU" b="1" dirty="0" smtClean="0"/>
              <a:t>словията </a:t>
            </a:r>
            <a:r>
              <a:rPr lang="ru-RU" b="1" dirty="0"/>
              <a:t>за кандидатстване </a:t>
            </a:r>
            <a:r>
              <a:rPr lang="ru-RU" b="1" dirty="0" smtClean="0"/>
              <a:t>за </a:t>
            </a:r>
            <a:r>
              <a:rPr lang="ru-RU" b="1" dirty="0"/>
              <a:t>кампания </a:t>
            </a:r>
            <a:r>
              <a:rPr lang="ru-RU" b="1" dirty="0" smtClean="0"/>
              <a:t>2025</a:t>
            </a:r>
            <a:endParaRPr lang="ru-RU" b="1" dirty="0"/>
          </a:p>
          <a:p>
            <a:pPr lvl="1"/>
            <a:r>
              <a:rPr lang="ru-RU" dirty="0" smtClean="0"/>
              <a:t>Допустими </a:t>
            </a:r>
            <a:r>
              <a:rPr lang="ru-RU" dirty="0"/>
              <a:t>за подпомагане </a:t>
            </a:r>
            <a:r>
              <a:rPr lang="ru-RU" dirty="0" smtClean="0"/>
              <a:t>са </a:t>
            </a:r>
            <a:r>
              <a:rPr lang="ru-RU" dirty="0"/>
              <a:t>физически и юридически лица, които са </a:t>
            </a:r>
            <a:r>
              <a:rPr lang="ru-RU" b="1" dirty="0"/>
              <a:t>активни земеделски </a:t>
            </a:r>
            <a:r>
              <a:rPr lang="ru-RU" b="1" dirty="0" smtClean="0"/>
              <a:t>стопани</a:t>
            </a:r>
            <a:r>
              <a:rPr lang="ru-RU" dirty="0" smtClean="0"/>
              <a:t>;</a:t>
            </a:r>
          </a:p>
          <a:p>
            <a:pPr lvl="2"/>
            <a:r>
              <a:rPr lang="ru-RU" dirty="0"/>
              <a:t>Основната дейност на земеделския стопанин, съгласно</a:t>
            </a:r>
            <a:r>
              <a:rPr lang="ru-RU" b="1" dirty="0"/>
              <a:t> </a:t>
            </a:r>
            <a:r>
              <a:rPr lang="ru-RU" b="1" dirty="0" smtClean="0"/>
              <a:t>КИД</a:t>
            </a:r>
            <a:r>
              <a:rPr lang="ru-RU" dirty="0" smtClean="0"/>
              <a:t>, </a:t>
            </a:r>
            <a:r>
              <a:rPr lang="ru-RU" dirty="0"/>
              <a:t>удостоверен от НСИ, е упражняване на </a:t>
            </a:r>
            <a:r>
              <a:rPr lang="ru-RU" b="1" dirty="0"/>
              <a:t>селскостопанска дейност</a:t>
            </a:r>
            <a:r>
              <a:rPr lang="ru-RU" dirty="0"/>
              <a:t>;</a:t>
            </a:r>
          </a:p>
          <a:p>
            <a:pPr lvl="2"/>
            <a:r>
              <a:rPr lang="ru-RU" b="1" dirty="0"/>
              <a:t>Доходите от селскостопанска дейност </a:t>
            </a:r>
            <a:r>
              <a:rPr lang="ru-RU" dirty="0"/>
              <a:t>съставляват най-малко </a:t>
            </a:r>
            <a:r>
              <a:rPr lang="ru-RU" b="1" dirty="0"/>
              <a:t>10%</a:t>
            </a:r>
            <a:r>
              <a:rPr lang="ru-RU" dirty="0"/>
              <a:t> от общия приход на </a:t>
            </a:r>
            <a:r>
              <a:rPr lang="ru-RU" dirty="0" smtClean="0"/>
              <a:t>предприятието;</a:t>
            </a:r>
            <a:endParaRPr lang="ru-RU" dirty="0"/>
          </a:p>
          <a:p>
            <a:pPr lvl="2"/>
            <a:r>
              <a:rPr lang="ru-RU" b="1" dirty="0" smtClean="0"/>
              <a:t>Годишният </a:t>
            </a:r>
            <a:r>
              <a:rPr lang="ru-RU" b="1" dirty="0"/>
              <a:t>размер на директните плащания </a:t>
            </a:r>
            <a:r>
              <a:rPr lang="ru-RU" dirty="0"/>
              <a:t>е минимум </a:t>
            </a:r>
            <a:r>
              <a:rPr lang="ru-RU" b="1" dirty="0"/>
              <a:t>2% </a:t>
            </a:r>
            <a:r>
              <a:rPr lang="ru-RU" dirty="0"/>
              <a:t>от приходите от неселскостопанска </a:t>
            </a:r>
            <a:r>
              <a:rPr lang="ru-RU" dirty="0" smtClean="0"/>
              <a:t>дейност; </a:t>
            </a:r>
          </a:p>
          <a:p>
            <a:pPr lvl="1"/>
            <a:r>
              <a:rPr lang="ru-RU" dirty="0" smtClean="0"/>
              <a:t>минимална площ  - 0,5 хектара;</a:t>
            </a:r>
          </a:p>
          <a:p>
            <a:pPr lvl="1"/>
            <a:r>
              <a:rPr lang="ru-RU" dirty="0" smtClean="0"/>
              <a:t>валидни правни основания;</a:t>
            </a:r>
          </a:p>
          <a:p>
            <a:pPr lvl="1"/>
            <a:r>
              <a:rPr lang="ru-RU" dirty="0"/>
              <a:t>с</a:t>
            </a:r>
            <a:r>
              <a:rPr lang="ru-RU" dirty="0" smtClean="0"/>
              <a:t>пазване на предварителната условност – ДЗЕС и ЗИУ;</a:t>
            </a:r>
          </a:p>
          <a:p>
            <a:pPr lvl="1"/>
            <a:r>
              <a:rPr lang="ru-RU" dirty="0" smtClean="0"/>
              <a:t>Максимален размер на стопанството за ДП ОПДУ – 600 ха;</a:t>
            </a:r>
          </a:p>
          <a:p>
            <a:pPr lvl="1"/>
            <a:r>
              <a:rPr lang="ru-RU" dirty="0"/>
              <a:t>м</a:t>
            </a:r>
            <a:r>
              <a:rPr lang="ru-RU" dirty="0" smtClean="0"/>
              <a:t>лади земеделски стопани – </a:t>
            </a:r>
            <a:r>
              <a:rPr lang="ru-RU" b="1" dirty="0" smtClean="0"/>
              <a:t>изискване за възраст </a:t>
            </a:r>
            <a:r>
              <a:rPr lang="ru-RU" dirty="0" smtClean="0"/>
              <a:t>- «Лице</a:t>
            </a:r>
            <a:r>
              <a:rPr lang="ru-RU" dirty="0"/>
              <a:t>, </a:t>
            </a:r>
            <a:r>
              <a:rPr lang="ru-RU" dirty="0" smtClean="0"/>
              <a:t>което към </a:t>
            </a:r>
            <a:r>
              <a:rPr lang="ru-RU" dirty="0"/>
              <a:t>първата година на подаване на заявление за подпомагане (първо подаване) е на възраст не повече от 40 навършени години (включително</a:t>
            </a:r>
            <a:r>
              <a:rPr lang="ru-RU" dirty="0" smtClean="0"/>
              <a:t>)»; </a:t>
            </a:r>
            <a:r>
              <a:rPr lang="ru-RU" b="1" dirty="0" smtClean="0"/>
              <a:t>Изискване за образование</a:t>
            </a:r>
            <a:r>
              <a:rPr lang="ru-RU" b="1" dirty="0"/>
              <a:t>;</a:t>
            </a:r>
            <a:endParaRPr lang="ru-RU" b="1" dirty="0" smtClean="0"/>
          </a:p>
          <a:p>
            <a:pPr lvl="1"/>
            <a:r>
              <a:rPr lang="ru-RU" dirty="0"/>
              <a:t>м</a:t>
            </a:r>
            <a:r>
              <a:rPr lang="ru-RU" dirty="0" smtClean="0"/>
              <a:t>алки земеделски стопани – еднократно плащане в размер до 1250 евро, което заменя подпомагането по останалите интервенции по директни плащания;</a:t>
            </a:r>
          </a:p>
          <a:p>
            <a:pPr lvl="1"/>
            <a:endParaRPr lang="ru-RU" dirty="0" smtClean="0"/>
          </a:p>
          <a:p>
            <a:pPr lvl="1"/>
            <a:endParaRPr lang="en-US" dirty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endParaRPr lang="en-US" dirty="0"/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Малки ЗС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585" y="2576941"/>
            <a:ext cx="1729299" cy="1039419"/>
          </a:xfrm>
          <a:prstGeom prst="rect">
            <a:avLst/>
          </a:prstGeom>
        </p:spPr>
      </p:pic>
      <p:sp>
        <p:nvSpPr>
          <p:cNvPr id="23" name="Rectangle 88"/>
          <p:cNvSpPr>
            <a:spLocks noChangeArrowheads="1"/>
          </p:cNvSpPr>
          <p:nvPr/>
        </p:nvSpPr>
        <p:spPr bwMode="auto">
          <a:xfrm>
            <a:off x="773132" y="3593156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Памук 	</a:t>
            </a:r>
            <a:r>
              <a:rPr lang="bg-BG" altLang="en-US" sz="1400" b="1" dirty="0">
                <a:solidFill>
                  <a:schemeClr val="bg1"/>
                </a:solidFill>
              </a:rPr>
              <a:t>	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 2 </a:t>
            </a:r>
            <a:r>
              <a:rPr lang="bg-BG" altLang="en-US" sz="1400" b="1" dirty="0">
                <a:solidFill>
                  <a:schemeClr val="bg1"/>
                </a:solidFill>
              </a:rPr>
              <a:t>557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820 €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0640" y="4358110"/>
            <a:ext cx="4163772" cy="2677656"/>
            <a:chOff x="1707508" y="2969406"/>
            <a:chExt cx="5570728" cy="3368162"/>
          </a:xfrm>
        </p:grpSpPr>
        <p:sp>
          <p:nvSpPr>
            <p:cNvPr id="25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6" name="Imag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Rectangle 83"/>
            <p:cNvSpPr>
              <a:spLocks noChangeArrowheads="1"/>
            </p:cNvSpPr>
            <p:nvPr/>
          </p:nvSpPr>
          <p:spPr bwMode="auto">
            <a:xfrm>
              <a:off x="1707508" y="2969406"/>
              <a:ext cx="5232620" cy="336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 smtClean="0"/>
                <a:t>Специално плащане за култура памук</a:t>
              </a:r>
            </a:p>
            <a:p>
              <a:pPr marL="285750" indent="-285750">
                <a:buFontTx/>
                <a:buChar char="-"/>
              </a:pPr>
              <a:r>
                <a:rPr lang="bg-BG" altLang="en-US" sz="1400" dirty="0" smtClean="0"/>
                <a:t>Минимална площ – 0,5 ха, заета с памук;</a:t>
              </a:r>
              <a:endParaRPr lang="bg-BG" altLang="en-US" sz="1400" dirty="0"/>
            </a:p>
            <a:p>
              <a:pPr marL="285750" indent="-285750">
                <a:buFontTx/>
                <a:buChar char="-"/>
              </a:pPr>
              <a:r>
                <a:rPr lang="bg-BG" altLang="en-US" sz="1400" dirty="0" smtClean="0"/>
                <a:t>Минимална гъстота на посевите 8000бр/дка;</a:t>
              </a:r>
            </a:p>
            <a:p>
              <a:pPr marL="285750" indent="-285750">
                <a:buFontTx/>
                <a:buChar char="-"/>
              </a:pPr>
              <a:r>
                <a:rPr lang="bg-BG" altLang="en-US" sz="1400" dirty="0" smtClean="0"/>
                <a:t>Предоставят се етикетите на опаковките на семената;</a:t>
              </a:r>
            </a:p>
            <a:p>
              <a:pPr marL="285750" indent="-285750">
                <a:buFontTx/>
                <a:buChar char="-"/>
              </a:pPr>
              <a:r>
                <a:rPr lang="bg-BG" altLang="en-US" sz="1400" dirty="0" smtClean="0"/>
                <a:t>Прилага се сключен договор за изкупване на продукцията;</a:t>
              </a:r>
            </a:p>
            <a:p>
              <a:pPr marL="285750" indent="-285750">
                <a:buFontTx/>
                <a:buChar char="-"/>
              </a:pPr>
              <a:r>
                <a:rPr lang="bg-BG" altLang="en-US" sz="1400" dirty="0" smtClean="0"/>
                <a:t>Памукът трябва да е прибран до 30 ноември.</a:t>
              </a:r>
            </a:p>
            <a:p>
              <a:pPr marL="285750" indent="-285750">
                <a:buFontTx/>
                <a:buChar char="-"/>
              </a:pPr>
              <a:endParaRPr lang="bg-BG" altLang="en-US" sz="1400" dirty="0" smtClean="0"/>
            </a:p>
          </p:txBody>
        </p:sp>
        <p:sp>
          <p:nvSpPr>
            <p:cNvPr id="35" name="Rectangle 86"/>
            <p:cNvSpPr>
              <a:spLocks noChangeArrowheads="1"/>
            </p:cNvSpPr>
            <p:nvPr/>
          </p:nvSpPr>
          <p:spPr bwMode="auto">
            <a:xfrm>
              <a:off x="2453742" y="4702340"/>
              <a:ext cx="2468717" cy="38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endParaRPr lang="bg-BG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29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1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36" y="74088"/>
            <a:ext cx="9071501" cy="1280890"/>
          </a:xfrm>
        </p:spPr>
        <p:txBody>
          <a:bodyPr>
            <a:normAutofit/>
          </a:bodyPr>
          <a:lstStyle/>
          <a:p>
            <a:r>
              <a:rPr lang="ru-RU" sz="2500" b="1" dirty="0"/>
              <a:t>Схеми за климата, околната среда и хуманното отношение към животните („еко схеми“)</a:t>
            </a:r>
            <a:endParaRPr lang="en-US" sz="25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773130" y="1564280"/>
            <a:ext cx="5491367" cy="2592506"/>
            <a:chOff x="2155374" y="3199054"/>
            <a:chExt cx="5122862" cy="2338280"/>
          </a:xfrm>
        </p:grpSpPr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2253799" y="3199054"/>
              <a:ext cx="2565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en-US" sz="1400" b="1" dirty="0">
                  <a:solidFill>
                    <a:schemeClr val="bg1"/>
                  </a:solidFill>
                </a:rPr>
                <a:t>НЕОБВЪРЗАНИ ПЛАЩАНИЯ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55374" y="3619741"/>
              <a:ext cx="2632228" cy="1036421"/>
              <a:chOff x="2155374" y="3743566"/>
              <a:chExt cx="2632228" cy="1036421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2318886" y="3743566"/>
                <a:ext cx="2468716" cy="26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bg-BG" altLang="en-US" sz="1400" b="1" dirty="0">
                    <a:solidFill>
                      <a:schemeClr val="bg1"/>
                    </a:solidFill>
                  </a:rPr>
                  <a:t>ОПДУ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      392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040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192 €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2155375" y="4105516"/>
                <a:ext cx="25892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g-BG" altLang="en-US" sz="1400" b="1" dirty="0">
                    <a:solidFill>
                      <a:schemeClr val="bg1"/>
                    </a:solidFill>
                  </a:rPr>
                  <a:t>ДП ОПДУ      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93 424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140 €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2155374" y="4502391"/>
                <a:ext cx="2589212" cy="27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  Млади ЗС         </a:t>
                </a:r>
                <a:r>
                  <a:rPr lang="bg-BG" altLang="en-US" sz="1400" b="1" dirty="0">
                    <a:solidFill>
                      <a:schemeClr val="bg1"/>
                    </a:solidFill>
                  </a:rPr>
                  <a:t>12 217 </a:t>
                </a:r>
                <a:r>
                  <a:rPr lang="bg-BG" altLang="en-US" sz="1400" b="1" dirty="0" smtClean="0">
                    <a:solidFill>
                      <a:schemeClr val="bg1"/>
                    </a:solidFill>
                  </a:rPr>
                  <a:t>718 € </a:t>
                </a:r>
                <a:endParaRPr lang="bg-BG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29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769867" y="461314"/>
            <a:ext cx="3300334" cy="968744"/>
            <a:chOff x="7890535" y="536028"/>
            <a:chExt cx="3300334" cy="968744"/>
          </a:xfrm>
        </p:grpSpPr>
        <p:sp>
          <p:nvSpPr>
            <p:cNvPr id="27" name="Graphic 21"/>
            <p:cNvSpPr>
              <a:spLocks/>
            </p:cNvSpPr>
            <p:nvPr/>
          </p:nvSpPr>
          <p:spPr bwMode="auto">
            <a:xfrm>
              <a:off x="7890535" y="575068"/>
              <a:ext cx="2640649" cy="929704"/>
            </a:xfrm>
            <a:custGeom>
              <a:avLst/>
              <a:gdLst>
                <a:gd name="T0" fmla="*/ 12192000 w 12192000"/>
                <a:gd name="T1" fmla="*/ 0 h 1973580"/>
                <a:gd name="T2" fmla="*/ 0 w 12192000"/>
                <a:gd name="T3" fmla="*/ 0 h 1973580"/>
                <a:gd name="T4" fmla="*/ 0 w 12192000"/>
                <a:gd name="T5" fmla="*/ 1973579 h 1973580"/>
                <a:gd name="T6" fmla="*/ 12192000 w 12192000"/>
                <a:gd name="T7" fmla="*/ 1973579 h 1973580"/>
                <a:gd name="T8" fmla="*/ 12192000 w 12192000"/>
                <a:gd name="T9" fmla="*/ 0 h 1973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92000" h="1973580">
                  <a:moveTo>
                    <a:pt x="12192000" y="0"/>
                  </a:moveTo>
                  <a:lnTo>
                    <a:pt x="0" y="0"/>
                  </a:lnTo>
                  <a:lnTo>
                    <a:pt x="0" y="1973579"/>
                  </a:lnTo>
                  <a:lnTo>
                    <a:pt x="12192000" y="1973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4E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" name="Image 2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06" y="536028"/>
              <a:ext cx="6143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82"/>
            <p:cNvSpPr>
              <a:spLocks noChangeArrowheads="1"/>
            </p:cNvSpPr>
            <p:nvPr/>
          </p:nvSpPr>
          <p:spPr bwMode="auto">
            <a:xfrm>
              <a:off x="7971578" y="654550"/>
              <a:ext cx="24785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bg-BG" altLang="en-US" sz="3200" b="1" dirty="0" smtClean="0">
                  <a:solidFill>
                    <a:srgbClr val="006600"/>
                  </a:solidFill>
                </a:rPr>
                <a:t>205 749 263</a:t>
              </a:r>
              <a:endParaRPr lang="bg-BG" altLang="en-US" sz="3200" b="1" dirty="0">
                <a:solidFill>
                  <a:srgbClr val="006600"/>
                </a:solidFill>
              </a:endParaRPr>
            </a:p>
            <a:p>
              <a:pPr algn="ctr"/>
              <a:r>
                <a:rPr lang="bg-BG" altLang="en-US" sz="1600" b="1" dirty="0" smtClean="0">
                  <a:solidFill>
                    <a:srgbClr val="006600"/>
                  </a:solidFill>
                </a:rPr>
                <a:t>БЮДЖЕТ ЕКО СХЕМИ</a:t>
              </a:r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Graphic 40"/>
          <p:cNvSpPr>
            <a:spLocks/>
          </p:cNvSpPr>
          <p:nvPr/>
        </p:nvSpPr>
        <p:spPr bwMode="auto">
          <a:xfrm>
            <a:off x="550251" y="1517761"/>
            <a:ext cx="3691188" cy="3559336"/>
          </a:xfrm>
          <a:custGeom>
            <a:avLst/>
            <a:gdLst>
              <a:gd name="T0" fmla="*/ 4062984 w 4063365"/>
              <a:gd name="T1" fmla="*/ 0 h 3545204"/>
              <a:gd name="T2" fmla="*/ 0 w 4063365"/>
              <a:gd name="T3" fmla="*/ 0 h 3545204"/>
              <a:gd name="T4" fmla="*/ 0 w 4063365"/>
              <a:gd name="T5" fmla="*/ 3544824 h 3545204"/>
              <a:gd name="T6" fmla="*/ 4062984 w 4063365"/>
              <a:gd name="T7" fmla="*/ 3544824 h 3545204"/>
              <a:gd name="T8" fmla="*/ 4062984 w 4063365"/>
              <a:gd name="T9" fmla="*/ 0 h 3545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3365" h="3545204">
                <a:moveTo>
                  <a:pt x="4062984" y="0"/>
                </a:moveTo>
                <a:lnTo>
                  <a:pt x="0" y="0"/>
                </a:lnTo>
                <a:lnTo>
                  <a:pt x="0" y="3544824"/>
                </a:lnTo>
                <a:lnTo>
                  <a:pt x="4062984" y="3544824"/>
                </a:lnTo>
                <a:lnTo>
                  <a:pt x="4062984" y="0"/>
                </a:lnTo>
                <a:close/>
              </a:path>
            </a:pathLst>
          </a:custGeom>
          <a:solidFill>
            <a:srgbClr val="75B9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1137479" y="1557064"/>
            <a:ext cx="236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>
                <a:solidFill>
                  <a:schemeClr val="bg1"/>
                </a:solidFill>
              </a:rPr>
              <a:t>ЕКО СХЕМИ</a:t>
            </a:r>
          </a:p>
        </p:txBody>
      </p:sp>
      <p:sp>
        <p:nvSpPr>
          <p:cNvPr id="25" name="Rectangle 86"/>
          <p:cNvSpPr>
            <a:spLocks noChangeArrowheads="1"/>
          </p:cNvSpPr>
          <p:nvPr/>
        </p:nvSpPr>
        <p:spPr bwMode="auto">
          <a:xfrm>
            <a:off x="948405" y="2030705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БЖ              8 120 120 €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943708" y="2373758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БРЕИ           4 </a:t>
            </a:r>
            <a:r>
              <a:rPr lang="bg-BG" altLang="en-US" sz="1400" b="1" dirty="0">
                <a:solidFill>
                  <a:schemeClr val="bg1"/>
                </a:solidFill>
              </a:rPr>
              <a:t>372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398 €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948404" y="2795523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ЗВПП        41 476 085 €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948405" y="3156527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НИП          85 </a:t>
            </a:r>
            <a:r>
              <a:rPr lang="bg-BG" altLang="en-US" sz="1400" b="1" dirty="0">
                <a:solidFill>
                  <a:schemeClr val="bg1"/>
                </a:solidFill>
              </a:rPr>
              <a:t>981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208 €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943708" y="3538865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РОК          </a:t>
            </a:r>
            <a:r>
              <a:rPr lang="bg-BG" altLang="en-US" sz="1400" b="1" dirty="0">
                <a:solidFill>
                  <a:schemeClr val="bg1"/>
                </a:solidFill>
              </a:rPr>
              <a:t>44 196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960 €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Rectangle 86"/>
          <p:cNvSpPr>
            <a:spLocks noChangeArrowheads="1"/>
          </p:cNvSpPr>
          <p:nvPr/>
        </p:nvSpPr>
        <p:spPr bwMode="auto">
          <a:xfrm>
            <a:off x="948404" y="3927520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ТН               3 </a:t>
            </a:r>
            <a:r>
              <a:rPr lang="bg-BG" altLang="en-US" sz="1400" b="1" dirty="0">
                <a:solidFill>
                  <a:schemeClr val="bg1"/>
                </a:solidFill>
              </a:rPr>
              <a:t>572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492 €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86"/>
          <p:cNvSpPr>
            <a:spLocks noChangeArrowheads="1"/>
          </p:cNvSpPr>
          <p:nvPr/>
        </p:nvSpPr>
        <p:spPr bwMode="auto">
          <a:xfrm>
            <a:off x="948405" y="4282349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ПЗП          17 </a:t>
            </a:r>
            <a:r>
              <a:rPr lang="bg-BG" altLang="en-US" sz="1400" b="1" dirty="0">
                <a:solidFill>
                  <a:schemeClr val="bg1"/>
                </a:solidFill>
              </a:rPr>
              <a:t>600 </a:t>
            </a:r>
            <a:r>
              <a:rPr lang="bg-BG" altLang="en-US" sz="1400" b="1" dirty="0" smtClean="0">
                <a:solidFill>
                  <a:schemeClr val="bg1"/>
                </a:solidFill>
              </a:rPr>
              <a:t>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86"/>
          <p:cNvSpPr>
            <a:spLocks noChangeArrowheads="1"/>
          </p:cNvSpPr>
          <p:nvPr/>
        </p:nvSpPr>
        <p:spPr bwMode="auto">
          <a:xfrm>
            <a:off x="930556" y="4633816"/>
            <a:ext cx="26462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en-US" sz="1400" b="1" dirty="0" smtClean="0">
                <a:solidFill>
                  <a:schemeClr val="bg1"/>
                </a:solidFill>
              </a:rPr>
              <a:t>Еко ГТ                  430 000 €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337924" y="1744452"/>
            <a:ext cx="5426282" cy="37776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Плащане </a:t>
            </a:r>
            <a:r>
              <a:rPr lang="ru-RU" dirty="0"/>
              <a:t>на хектар при спазване на екологичните практики за съответната еко </a:t>
            </a:r>
            <a:r>
              <a:rPr lang="ru-RU" dirty="0" smtClean="0"/>
              <a:t>схема;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Ставката за всяка еко схема е </a:t>
            </a:r>
            <a:r>
              <a:rPr lang="ru-RU" dirty="0" smtClean="0"/>
              <a:t>различна;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Площите отговарят на условията за допустим </a:t>
            </a:r>
            <a:r>
              <a:rPr lang="ru-RU" dirty="0" smtClean="0"/>
              <a:t>хектар;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По еко схемите може да бъде заявено цялото или част от </a:t>
            </a:r>
            <a:r>
              <a:rPr lang="ru-RU" dirty="0" smtClean="0"/>
              <a:t>стопанството;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ru-RU" dirty="0" smtClean="0"/>
              <a:t>Върху </a:t>
            </a:r>
            <a:r>
              <a:rPr lang="ru-RU" dirty="0"/>
              <a:t>една и съща площ </a:t>
            </a:r>
            <a:r>
              <a:rPr lang="ru-RU" dirty="0" smtClean="0"/>
              <a:t>може да се приложи повече </a:t>
            </a:r>
            <a:r>
              <a:rPr lang="ru-RU" dirty="0"/>
              <a:t>от една практика, включена в различна еко </a:t>
            </a:r>
            <a:r>
              <a:rPr lang="ru-RU" dirty="0" smtClean="0"/>
              <a:t>схема;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901" y="105470"/>
            <a:ext cx="9071501" cy="128089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rgbClr val="549E39"/>
              </a:buClr>
            </a:pP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I.В.1 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- Еко схема за биологично земеделие (селскостопански животни)</a:t>
            </a: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77763" y="2601366"/>
            <a:ext cx="4886733" cy="1555422"/>
            <a:chOff x="2719433" y="4134440"/>
            <a:chExt cx="4558803" cy="1402894"/>
          </a:xfrm>
        </p:grpSpPr>
        <p:sp>
          <p:nvSpPr>
            <p:cNvPr id="38" name="Graphic 52"/>
            <p:cNvSpPr>
              <a:spLocks/>
            </p:cNvSpPr>
            <p:nvPr/>
          </p:nvSpPr>
          <p:spPr bwMode="auto">
            <a:xfrm>
              <a:off x="2802992" y="4134440"/>
              <a:ext cx="28517" cy="28279"/>
            </a:xfrm>
            <a:custGeom>
              <a:avLst/>
              <a:gdLst>
                <a:gd name="T0" fmla="*/ 19235 w 38735"/>
                <a:gd name="T1" fmla="*/ 0 h 34925"/>
                <a:gd name="T2" fmla="*/ 13465 w 38735"/>
                <a:gd name="T3" fmla="*/ 13427 h 34925"/>
                <a:gd name="T4" fmla="*/ 0 w 38735"/>
                <a:gd name="T5" fmla="*/ 13427 h 34925"/>
                <a:gd name="T6" fmla="*/ 11541 w 38735"/>
                <a:gd name="T7" fmla="*/ 21091 h 34925"/>
                <a:gd name="T8" fmla="*/ 7693 w 38735"/>
                <a:gd name="T9" fmla="*/ 34540 h 34925"/>
                <a:gd name="T10" fmla="*/ 19235 w 38735"/>
                <a:gd name="T11" fmla="*/ 26855 h 34925"/>
                <a:gd name="T12" fmla="*/ 28855 w 38735"/>
                <a:gd name="T13" fmla="*/ 34540 h 34925"/>
                <a:gd name="T14" fmla="*/ 26931 w 38735"/>
                <a:gd name="T15" fmla="*/ 21091 h 34925"/>
                <a:gd name="T16" fmla="*/ 38473 w 38735"/>
                <a:gd name="T17" fmla="*/ 13427 h 34925"/>
                <a:gd name="T18" fmla="*/ 23083 w 38735"/>
                <a:gd name="T19" fmla="*/ 13427 h 34925"/>
                <a:gd name="T20" fmla="*/ 19235 w 38735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735" h="34925">
                  <a:moveTo>
                    <a:pt x="19235" y="0"/>
                  </a:moveTo>
                  <a:lnTo>
                    <a:pt x="13465" y="13427"/>
                  </a:lnTo>
                  <a:lnTo>
                    <a:pt x="0" y="13427"/>
                  </a:lnTo>
                  <a:lnTo>
                    <a:pt x="11541" y="21091"/>
                  </a:lnTo>
                  <a:lnTo>
                    <a:pt x="7693" y="34540"/>
                  </a:lnTo>
                  <a:lnTo>
                    <a:pt x="19235" y="26855"/>
                  </a:lnTo>
                  <a:lnTo>
                    <a:pt x="28855" y="34540"/>
                  </a:lnTo>
                  <a:lnTo>
                    <a:pt x="26931" y="21091"/>
                  </a:lnTo>
                  <a:lnTo>
                    <a:pt x="38473" y="13427"/>
                  </a:lnTo>
                  <a:lnTo>
                    <a:pt x="23083" y="13427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" name="Imag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4146868"/>
              <a:ext cx="56650" cy="6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Graphic 54"/>
            <p:cNvSpPr>
              <a:spLocks/>
            </p:cNvSpPr>
            <p:nvPr/>
          </p:nvSpPr>
          <p:spPr bwMode="auto">
            <a:xfrm>
              <a:off x="2719433" y="4226107"/>
              <a:ext cx="25712" cy="31364"/>
            </a:xfrm>
            <a:custGeom>
              <a:avLst/>
              <a:gdLst>
                <a:gd name="T0" fmla="*/ 17313 w 34925"/>
                <a:gd name="T1" fmla="*/ 0 h 38735"/>
                <a:gd name="T2" fmla="*/ 11541 w 34925"/>
                <a:gd name="T3" fmla="*/ 13431 h 38735"/>
                <a:gd name="T4" fmla="*/ 0 w 34925"/>
                <a:gd name="T5" fmla="*/ 15351 h 38735"/>
                <a:gd name="T6" fmla="*/ 9619 w 34925"/>
                <a:gd name="T7" fmla="*/ 23025 h 38735"/>
                <a:gd name="T8" fmla="*/ 5771 w 34925"/>
                <a:gd name="T9" fmla="*/ 38376 h 38735"/>
                <a:gd name="T10" fmla="*/ 17313 w 34925"/>
                <a:gd name="T11" fmla="*/ 28783 h 38735"/>
                <a:gd name="T12" fmla="*/ 28855 w 34925"/>
                <a:gd name="T13" fmla="*/ 36459 h 38735"/>
                <a:gd name="T14" fmla="*/ 23085 w 34925"/>
                <a:gd name="T15" fmla="*/ 23025 h 38735"/>
                <a:gd name="T16" fmla="*/ 34627 w 34925"/>
                <a:gd name="T17" fmla="*/ 15351 h 38735"/>
                <a:gd name="T18" fmla="*/ 21161 w 34925"/>
                <a:gd name="T19" fmla="*/ 15351 h 38735"/>
                <a:gd name="T20" fmla="*/ 17313 w 34925"/>
                <a:gd name="T21" fmla="*/ 0 h 387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925" h="38735">
                  <a:moveTo>
                    <a:pt x="17313" y="0"/>
                  </a:moveTo>
                  <a:lnTo>
                    <a:pt x="11541" y="13431"/>
                  </a:lnTo>
                  <a:lnTo>
                    <a:pt x="0" y="15351"/>
                  </a:lnTo>
                  <a:lnTo>
                    <a:pt x="9619" y="23025"/>
                  </a:lnTo>
                  <a:lnTo>
                    <a:pt x="5771" y="38376"/>
                  </a:lnTo>
                  <a:lnTo>
                    <a:pt x="17313" y="28783"/>
                  </a:lnTo>
                  <a:lnTo>
                    <a:pt x="28855" y="36459"/>
                  </a:lnTo>
                  <a:lnTo>
                    <a:pt x="23085" y="23025"/>
                  </a:lnTo>
                  <a:lnTo>
                    <a:pt x="34627" y="15351"/>
                  </a:lnTo>
                  <a:lnTo>
                    <a:pt x="21161" y="15351"/>
                  </a:lnTo>
                  <a:lnTo>
                    <a:pt x="17313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Graphic 56"/>
            <p:cNvSpPr>
              <a:spLocks/>
            </p:cNvSpPr>
            <p:nvPr/>
          </p:nvSpPr>
          <p:spPr bwMode="auto">
            <a:xfrm>
              <a:off x="2802992" y="4320887"/>
              <a:ext cx="27114" cy="28279"/>
            </a:xfrm>
            <a:custGeom>
              <a:avLst/>
              <a:gdLst>
                <a:gd name="T0" fmla="*/ 19235 w 36830"/>
                <a:gd name="T1" fmla="*/ 0 h 34925"/>
                <a:gd name="T2" fmla="*/ 13465 w 36830"/>
                <a:gd name="T3" fmla="*/ 11512 h 34925"/>
                <a:gd name="T4" fmla="*/ 0 w 36830"/>
                <a:gd name="T5" fmla="*/ 13431 h 34925"/>
                <a:gd name="T6" fmla="*/ 11541 w 36830"/>
                <a:gd name="T7" fmla="*/ 21108 h 34925"/>
                <a:gd name="T8" fmla="*/ 7693 w 36830"/>
                <a:gd name="T9" fmla="*/ 34540 h 34925"/>
                <a:gd name="T10" fmla="*/ 19235 w 36830"/>
                <a:gd name="T11" fmla="*/ 24944 h 34925"/>
                <a:gd name="T12" fmla="*/ 28855 w 36830"/>
                <a:gd name="T13" fmla="*/ 34540 h 34925"/>
                <a:gd name="T14" fmla="*/ 26931 w 36830"/>
                <a:gd name="T15" fmla="*/ 21108 h 34925"/>
                <a:gd name="T16" fmla="*/ 36549 w 36830"/>
                <a:gd name="T17" fmla="*/ 13431 h 34925"/>
                <a:gd name="T18" fmla="*/ 23083 w 36830"/>
                <a:gd name="T19" fmla="*/ 13431 h 34925"/>
                <a:gd name="T20" fmla="*/ 19235 w 36830"/>
                <a:gd name="T21" fmla="*/ 0 h 349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830" h="34925">
                  <a:moveTo>
                    <a:pt x="19235" y="0"/>
                  </a:moveTo>
                  <a:lnTo>
                    <a:pt x="13465" y="11512"/>
                  </a:lnTo>
                  <a:lnTo>
                    <a:pt x="0" y="13431"/>
                  </a:lnTo>
                  <a:lnTo>
                    <a:pt x="11541" y="21108"/>
                  </a:lnTo>
                  <a:lnTo>
                    <a:pt x="7693" y="34540"/>
                  </a:lnTo>
                  <a:lnTo>
                    <a:pt x="19235" y="24944"/>
                  </a:lnTo>
                  <a:lnTo>
                    <a:pt x="28855" y="34540"/>
                  </a:lnTo>
                  <a:lnTo>
                    <a:pt x="26931" y="21108"/>
                  </a:lnTo>
                  <a:lnTo>
                    <a:pt x="36549" y="13431"/>
                  </a:lnTo>
                  <a:lnTo>
                    <a:pt x="23083" y="13431"/>
                  </a:lnTo>
                  <a:lnTo>
                    <a:pt x="19235" y="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Graphic 58"/>
            <p:cNvSpPr>
              <a:spLocks/>
            </p:cNvSpPr>
            <p:nvPr/>
          </p:nvSpPr>
          <p:spPr bwMode="auto">
            <a:xfrm>
              <a:off x="2844062" y="4146870"/>
              <a:ext cx="71058" cy="109004"/>
            </a:xfrm>
            <a:custGeom>
              <a:avLst/>
              <a:gdLst>
                <a:gd name="T0" fmla="*/ 38481 w 96520"/>
                <a:gd name="T1" fmla="*/ 13436 h 134620"/>
                <a:gd name="T2" fmla="*/ 24993 w 96520"/>
                <a:gd name="T3" fmla="*/ 13436 h 134620"/>
                <a:gd name="T4" fmla="*/ 21158 w 96520"/>
                <a:gd name="T5" fmla="*/ 0 h 134620"/>
                <a:gd name="T6" fmla="*/ 15379 w 96520"/>
                <a:gd name="T7" fmla="*/ 11506 h 134620"/>
                <a:gd name="T8" fmla="*/ 0 w 96520"/>
                <a:gd name="T9" fmla="*/ 13436 h 134620"/>
                <a:gd name="T10" fmla="*/ 13462 w 96520"/>
                <a:gd name="T11" fmla="*/ 21120 h 134620"/>
                <a:gd name="T12" fmla="*/ 9601 w 96520"/>
                <a:gd name="T13" fmla="*/ 34544 h 134620"/>
                <a:gd name="T14" fmla="*/ 21158 w 96520"/>
                <a:gd name="T15" fmla="*/ 24942 h 134620"/>
                <a:gd name="T16" fmla="*/ 30772 w 96520"/>
                <a:gd name="T17" fmla="*/ 34544 h 134620"/>
                <a:gd name="T18" fmla="*/ 26924 w 96520"/>
                <a:gd name="T19" fmla="*/ 21120 h 134620"/>
                <a:gd name="T20" fmla="*/ 38481 w 96520"/>
                <a:gd name="T21" fmla="*/ 13436 h 134620"/>
                <a:gd name="T22" fmla="*/ 80784 w 96520"/>
                <a:gd name="T23" fmla="*/ 55664 h 134620"/>
                <a:gd name="T24" fmla="*/ 65405 w 96520"/>
                <a:gd name="T25" fmla="*/ 55664 h 134620"/>
                <a:gd name="T26" fmla="*/ 63474 w 96520"/>
                <a:gd name="T27" fmla="*/ 44132 h 134620"/>
                <a:gd name="T28" fmla="*/ 57721 w 96520"/>
                <a:gd name="T29" fmla="*/ 53733 h 134620"/>
                <a:gd name="T30" fmla="*/ 44234 w 96520"/>
                <a:gd name="T31" fmla="*/ 55664 h 134620"/>
                <a:gd name="T32" fmla="*/ 55791 w 96520"/>
                <a:gd name="T33" fmla="*/ 63322 h 134620"/>
                <a:gd name="T34" fmla="*/ 50012 w 96520"/>
                <a:gd name="T35" fmla="*/ 78676 h 134620"/>
                <a:gd name="T36" fmla="*/ 63474 w 96520"/>
                <a:gd name="T37" fmla="*/ 67157 h 134620"/>
                <a:gd name="T38" fmla="*/ 73101 w 96520"/>
                <a:gd name="T39" fmla="*/ 76758 h 134620"/>
                <a:gd name="T40" fmla="*/ 69253 w 96520"/>
                <a:gd name="T41" fmla="*/ 63322 h 134620"/>
                <a:gd name="T42" fmla="*/ 80784 w 96520"/>
                <a:gd name="T43" fmla="*/ 55664 h 134620"/>
                <a:gd name="T44" fmla="*/ 96177 w 96520"/>
                <a:gd name="T45" fmla="*/ 113220 h 134620"/>
                <a:gd name="T46" fmla="*/ 82715 w 96520"/>
                <a:gd name="T47" fmla="*/ 113220 h 134620"/>
                <a:gd name="T48" fmla="*/ 78854 w 96520"/>
                <a:gd name="T49" fmla="*/ 99783 h 134620"/>
                <a:gd name="T50" fmla="*/ 75031 w 96520"/>
                <a:gd name="T51" fmla="*/ 113220 h 134620"/>
                <a:gd name="T52" fmla="*/ 61544 w 96520"/>
                <a:gd name="T53" fmla="*/ 113220 h 134620"/>
                <a:gd name="T54" fmla="*/ 71183 w 96520"/>
                <a:gd name="T55" fmla="*/ 120891 h 134620"/>
                <a:gd name="T56" fmla="*/ 67322 w 96520"/>
                <a:gd name="T57" fmla="*/ 134327 h 134620"/>
                <a:gd name="T58" fmla="*/ 78854 w 96520"/>
                <a:gd name="T59" fmla="*/ 126644 h 134620"/>
                <a:gd name="T60" fmla="*/ 88493 w 96520"/>
                <a:gd name="T61" fmla="*/ 134327 h 134620"/>
                <a:gd name="T62" fmla="*/ 86563 w 96520"/>
                <a:gd name="T63" fmla="*/ 120891 h 134620"/>
                <a:gd name="T64" fmla="*/ 96177 w 96520"/>
                <a:gd name="T65" fmla="*/ 113220 h 134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520" h="134620">
                  <a:moveTo>
                    <a:pt x="38481" y="13436"/>
                  </a:moveTo>
                  <a:lnTo>
                    <a:pt x="24993" y="13436"/>
                  </a:lnTo>
                  <a:lnTo>
                    <a:pt x="21158" y="0"/>
                  </a:lnTo>
                  <a:lnTo>
                    <a:pt x="15379" y="11506"/>
                  </a:lnTo>
                  <a:lnTo>
                    <a:pt x="0" y="13436"/>
                  </a:lnTo>
                  <a:lnTo>
                    <a:pt x="13462" y="21120"/>
                  </a:lnTo>
                  <a:lnTo>
                    <a:pt x="9601" y="34544"/>
                  </a:lnTo>
                  <a:lnTo>
                    <a:pt x="21158" y="24942"/>
                  </a:lnTo>
                  <a:lnTo>
                    <a:pt x="30772" y="34544"/>
                  </a:lnTo>
                  <a:lnTo>
                    <a:pt x="26924" y="21120"/>
                  </a:lnTo>
                  <a:lnTo>
                    <a:pt x="38481" y="13436"/>
                  </a:lnTo>
                  <a:close/>
                </a:path>
                <a:path w="96520" h="134620">
                  <a:moveTo>
                    <a:pt x="80784" y="55664"/>
                  </a:moveTo>
                  <a:lnTo>
                    <a:pt x="65405" y="55664"/>
                  </a:lnTo>
                  <a:lnTo>
                    <a:pt x="63474" y="44132"/>
                  </a:lnTo>
                  <a:lnTo>
                    <a:pt x="57721" y="53733"/>
                  </a:lnTo>
                  <a:lnTo>
                    <a:pt x="44234" y="55664"/>
                  </a:lnTo>
                  <a:lnTo>
                    <a:pt x="55791" y="63322"/>
                  </a:lnTo>
                  <a:lnTo>
                    <a:pt x="50012" y="78676"/>
                  </a:lnTo>
                  <a:lnTo>
                    <a:pt x="63474" y="67157"/>
                  </a:lnTo>
                  <a:lnTo>
                    <a:pt x="73101" y="76758"/>
                  </a:lnTo>
                  <a:lnTo>
                    <a:pt x="69253" y="63322"/>
                  </a:lnTo>
                  <a:lnTo>
                    <a:pt x="80784" y="55664"/>
                  </a:lnTo>
                  <a:close/>
                </a:path>
                <a:path w="96520" h="134620">
                  <a:moveTo>
                    <a:pt x="96177" y="113220"/>
                  </a:moveTo>
                  <a:lnTo>
                    <a:pt x="82715" y="113220"/>
                  </a:lnTo>
                  <a:lnTo>
                    <a:pt x="78854" y="99783"/>
                  </a:lnTo>
                  <a:lnTo>
                    <a:pt x="75031" y="113220"/>
                  </a:lnTo>
                  <a:lnTo>
                    <a:pt x="61544" y="113220"/>
                  </a:lnTo>
                  <a:lnTo>
                    <a:pt x="71183" y="120891"/>
                  </a:lnTo>
                  <a:lnTo>
                    <a:pt x="67322" y="134327"/>
                  </a:lnTo>
                  <a:lnTo>
                    <a:pt x="78854" y="126644"/>
                  </a:lnTo>
                  <a:lnTo>
                    <a:pt x="88493" y="134327"/>
                  </a:lnTo>
                  <a:lnTo>
                    <a:pt x="86563" y="120891"/>
                  </a:lnTo>
                  <a:lnTo>
                    <a:pt x="96177" y="113220"/>
                  </a:lnTo>
                  <a:close/>
                </a:path>
              </a:pathLst>
            </a:custGeom>
            <a:solidFill>
              <a:srgbClr val="FFE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" name="Rectangle 94"/>
            <p:cNvSpPr>
              <a:spLocks noChangeArrowheads="1"/>
            </p:cNvSpPr>
            <p:nvPr/>
          </p:nvSpPr>
          <p:spPr bwMode="auto">
            <a:xfrm>
              <a:off x="5549449" y="5240579"/>
              <a:ext cx="1728787" cy="29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bg-BG" altLang="en-US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57" y="1573515"/>
            <a:ext cx="7693572" cy="1272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bg-BG" altLang="bg-BG" sz="1400" dirty="0"/>
              <a:t>Интервенцията е приложима за стопанства, в които се отглеждат най-малко 1ЖЕ/ха собствени биологични или в преход животни (говеда, биволи, овце, кози и Източно балканска свиня) и биологични или в преход пасища и/или площи с фуражни култури</a:t>
            </a:r>
            <a:r>
              <a:rPr lang="bg-BG" altLang="bg-BG" sz="1400" dirty="0" smtClean="0"/>
              <a:t>;</a:t>
            </a:r>
          </a:p>
          <a:p>
            <a:pPr>
              <a:spcBef>
                <a:spcPts val="0"/>
              </a:spcBef>
              <a:defRPr/>
            </a:pPr>
            <a:endParaRPr lang="bg-BG" altLang="bg-BG" sz="1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bg-BG" sz="1400" b="1" dirty="0">
                <a:solidFill>
                  <a:srgbClr val="00B050"/>
                </a:solidFill>
              </a:rPr>
              <a:t> </a:t>
            </a:r>
            <a:r>
              <a:rPr lang="ru-RU" altLang="bg-BG" sz="1400" b="1" dirty="0" smtClean="0">
                <a:solidFill>
                  <a:srgbClr val="00B050"/>
                </a:solidFill>
              </a:rPr>
              <a:t>      Изисквания</a:t>
            </a:r>
            <a:r>
              <a:rPr lang="ru-RU" altLang="bg-BG" sz="1400" b="1" dirty="0">
                <a:solidFill>
                  <a:srgbClr val="00B050"/>
                </a:solidFill>
              </a:rPr>
              <a:t>:</a:t>
            </a:r>
            <a:endParaRPr lang="en-US" altLang="bg-BG" sz="14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bg-BG" altLang="bg-BG" sz="1400" dirty="0"/>
              <a:t>Действащ договор с контролиращо лице към 31 декември на предходната година;</a:t>
            </a:r>
          </a:p>
          <a:p>
            <a:pPr>
              <a:spcBef>
                <a:spcPts val="0"/>
              </a:spcBef>
              <a:defRPr/>
            </a:pPr>
            <a:r>
              <a:rPr lang="bg-BG" altLang="bg-BG" sz="1400" dirty="0"/>
              <a:t>Стопанството се управлява в съответствие с Регламент (ЕС) 2018/848 относно биологичното производство и етикетирането на биологични продукти;</a:t>
            </a:r>
          </a:p>
          <a:p>
            <a:pPr>
              <a:spcBef>
                <a:spcPts val="0"/>
              </a:spcBef>
              <a:defRPr/>
            </a:pPr>
            <a:r>
              <a:rPr lang="bg-BG" altLang="bg-BG" sz="1400" dirty="0"/>
              <a:t>През годината на кандидатстване нямат наложена мярка </a:t>
            </a:r>
            <a:r>
              <a:rPr lang="bg-BG" sz="1400" dirty="0"/>
              <a:t>несъответствие 3 „Критично несъответствие“ или мярка за повторно несъответствие с ниво 2 „Сериозни нарушения“;</a:t>
            </a:r>
          </a:p>
          <a:p>
            <a:pPr>
              <a:spcBef>
                <a:spcPts val="0"/>
              </a:spcBef>
              <a:defRPr/>
            </a:pPr>
            <a:r>
              <a:rPr lang="bg-BG" altLang="bg-BG" sz="1400" dirty="0"/>
              <a:t>Не се подпомагат площи в преход към биологично, за които кандидатът вече е получил подпомагане за преход към биологично производство по тази или друга интервенция или мярка през периоди 2007-2013 или 2014-2020;</a:t>
            </a:r>
            <a:endParaRPr lang="ru-RU" altLang="bg-BG" sz="1400" dirty="0"/>
          </a:p>
          <a:p>
            <a:pPr>
              <a:spcBef>
                <a:spcPts val="0"/>
              </a:spcBef>
              <a:defRPr/>
            </a:pPr>
            <a:endParaRPr lang="bg-BG" altLang="bg-BG" sz="1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bg-BG" altLang="bg-BG" sz="1400" dirty="0" smtClean="0"/>
              <a:t>Размерът </a:t>
            </a:r>
            <a:r>
              <a:rPr lang="bg-BG" altLang="bg-BG" sz="1400" dirty="0"/>
              <a:t>на помощта се определя на ха пасищна площ или площи с фуражни култури, за толкова ха, за колкото е спазено съотношението 0,15 до </a:t>
            </a:r>
            <a:r>
              <a:rPr lang="bg-BG" altLang="bg-BG" sz="1400" dirty="0" smtClean="0"/>
              <a:t>1 </a:t>
            </a:r>
            <a:r>
              <a:rPr lang="bg-BG" altLang="bg-BG" sz="1400" dirty="0"/>
              <a:t>ЖЕ/ха.</a:t>
            </a:r>
          </a:p>
          <a:p>
            <a:endParaRPr lang="en-US" sz="1200" dirty="0"/>
          </a:p>
        </p:txBody>
      </p:sp>
      <p:pic>
        <p:nvPicPr>
          <p:cNvPr id="34" name="Picture 13" descr="Министерството дава уточнения относно споразуменията за пасища | Agri.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91" y="1905001"/>
            <a:ext cx="3975209" cy="31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901" y="105470"/>
            <a:ext cx="9071501" cy="100176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rgbClr val="549E39"/>
              </a:buClr>
            </a:pP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I.В.</a:t>
            </a: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2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- Еко схема за </a:t>
            </a:r>
            <a:r>
              <a:rPr lang="bg-BG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поддържане и подобряване на биологичното разнообразие и екологичната инфраструктура</a:t>
            </a: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225" y="1208717"/>
            <a:ext cx="9633094" cy="4037229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  <a:defRPr/>
            </a:pPr>
            <a:r>
              <a:rPr lang="bg-BG" altLang="bg-BG" sz="1600" b="1" dirty="0">
                <a:solidFill>
                  <a:srgbClr val="00B050"/>
                </a:solidFill>
              </a:rPr>
              <a:t>Изисквания:</a:t>
            </a:r>
          </a:p>
          <a:p>
            <a:pPr>
              <a:spcBef>
                <a:spcPts val="0"/>
              </a:spcBef>
              <a:defRPr/>
            </a:pPr>
            <a:r>
              <a:rPr lang="bg-BG" altLang="bg-BG" sz="1400" dirty="0"/>
              <a:t>Поддържане на екологичната инфраструктура в стопанството, без използване на </a:t>
            </a:r>
            <a:r>
              <a:rPr lang="bg-BG" altLang="bg-BG" sz="1400" dirty="0" err="1"/>
              <a:t>шредери</a:t>
            </a:r>
            <a:r>
              <a:rPr lang="bg-BG" altLang="bg-BG" sz="1400" dirty="0"/>
              <a:t>, </a:t>
            </a:r>
            <a:r>
              <a:rPr lang="bg-BG" altLang="bg-BG" sz="1400" dirty="0" err="1"/>
              <a:t>мулчери</a:t>
            </a:r>
            <a:r>
              <a:rPr lang="bg-BG" altLang="bg-BG" sz="1400" dirty="0"/>
              <a:t> и друга раздробяваща техника;</a:t>
            </a:r>
          </a:p>
          <a:p>
            <a:pPr>
              <a:spcBef>
                <a:spcPts val="0"/>
              </a:spcBef>
              <a:defRPr/>
            </a:pPr>
            <a:r>
              <a:rPr lang="bg-BG" altLang="bg-BG" sz="1400" dirty="0"/>
              <a:t>Допустими за подпомагане са всички типове </a:t>
            </a:r>
            <a:r>
              <a:rPr lang="bg-BG" altLang="bg-BG" sz="1400" dirty="0" err="1"/>
              <a:t>земеползване</a:t>
            </a:r>
            <a:r>
              <a:rPr lang="bg-BG" altLang="bg-BG" sz="1400" dirty="0"/>
              <a:t> (ОЗ, ТН и ПЗП);</a:t>
            </a:r>
          </a:p>
          <a:p>
            <a:pPr>
              <a:spcBef>
                <a:spcPts val="0"/>
              </a:spcBef>
              <a:defRPr/>
            </a:pPr>
            <a:r>
              <a:rPr lang="bg-BG" altLang="bg-BG" sz="1400" dirty="0"/>
              <a:t>В рамките на екологичната инфраструктура се ограничава използването на продукти за растителна защита, дейностите се съобразяват с периода на гнездене на птиците и се предприемат мерки за опазване от навлизането на инвазивна растителност;</a:t>
            </a:r>
          </a:p>
          <a:p>
            <a:pPr>
              <a:spcBef>
                <a:spcPts val="0"/>
              </a:spcBef>
              <a:defRPr/>
            </a:pPr>
            <a:endParaRPr lang="bg-BG" altLang="bg-BG" sz="1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bg-BG" altLang="bg-BG" sz="1600" b="1" dirty="0"/>
              <a:t>Изменения за Кампания 2025:</a:t>
            </a:r>
          </a:p>
          <a:p>
            <a:pPr>
              <a:spcBef>
                <a:spcPts val="0"/>
              </a:spcBef>
              <a:defRPr/>
            </a:pPr>
            <a:r>
              <a:rPr lang="bg-BG" sz="1400" dirty="0"/>
              <a:t>поддържане на площи под угар (до 7% от обработваемите земи в стопанството);</a:t>
            </a:r>
          </a:p>
          <a:p>
            <a:pPr>
              <a:spcBef>
                <a:spcPts val="0"/>
              </a:spcBef>
              <a:defRPr/>
            </a:pPr>
            <a:r>
              <a:rPr lang="bg-BG" sz="1400" dirty="0" smtClean="0"/>
              <a:t>съхранение </a:t>
            </a:r>
            <a:r>
              <a:rPr lang="bg-BG" sz="1400" dirty="0"/>
              <a:t>на площи в местообитания на видове от значение за Общността;</a:t>
            </a:r>
          </a:p>
          <a:p>
            <a:pPr>
              <a:spcBef>
                <a:spcPts val="0"/>
              </a:spcBef>
              <a:defRPr/>
            </a:pPr>
            <a:r>
              <a:rPr lang="bg-BG" sz="1400" dirty="0">
                <a:sym typeface="Montserrat Semi-Bold Bold"/>
              </a:rPr>
              <a:t>създаване на нови буферни </a:t>
            </a:r>
            <a:r>
              <a:rPr lang="bg-BG" sz="1400" dirty="0" smtClean="0">
                <a:sym typeface="Montserrat Semi-Bold Bold"/>
              </a:rPr>
              <a:t>ивици, които са разположени в обработваеми земи;</a:t>
            </a:r>
            <a:endParaRPr lang="en-US" sz="1400" dirty="0">
              <a:sym typeface="Montserrat Semi-Bold Bold"/>
            </a:endParaRPr>
          </a:p>
          <a:p>
            <a:pPr>
              <a:spcBef>
                <a:spcPts val="0"/>
              </a:spcBef>
              <a:defRPr/>
            </a:pPr>
            <a:endParaRPr lang="bg-BG" altLang="bg-BG" sz="1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bg-BG" altLang="bg-BG" sz="1400" dirty="0"/>
              <a:t>Плащането е на хектар според типа </a:t>
            </a:r>
            <a:r>
              <a:rPr lang="bg-BG" altLang="bg-BG" sz="1400" dirty="0" err="1"/>
              <a:t>земеползване</a:t>
            </a:r>
            <a:r>
              <a:rPr lang="bg-BG" altLang="bg-BG" sz="1400" dirty="0"/>
              <a:t>, въз основа на коефициентите за преобразуване и тегловните коефициенти.</a:t>
            </a:r>
            <a:r>
              <a:rPr lang="ru-RU" altLang="bg-BG" sz="1400" dirty="0"/>
              <a:t> </a:t>
            </a:r>
          </a:p>
          <a:p>
            <a:endParaRPr lang="en-US" dirty="0"/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36" y="4876243"/>
            <a:ext cx="5442856" cy="1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24" y="326684"/>
            <a:ext cx="9071501" cy="679678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549E39"/>
              </a:buClr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I.В.3 - Еко схема за запазване и възстановяване на почвения потенциал – насърчаване на зелено торене и органично наторяване 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362994" y="1200909"/>
            <a:ext cx="7436006" cy="5477435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bg-BG" altLang="bg-BG" sz="1700" b="1" dirty="0">
                <a:solidFill>
                  <a:srgbClr val="00B050"/>
                </a:solidFill>
                <a:latin typeface="+mj-lt"/>
              </a:rPr>
              <a:t>Изисквания:</a:t>
            </a:r>
          </a:p>
          <a:p>
            <a:pPr marL="91440" indent="0">
              <a:lnSpc>
                <a:spcPct val="120000"/>
              </a:lnSpc>
              <a:spcBef>
                <a:spcPts val="600"/>
              </a:spcBef>
              <a:buFontTx/>
              <a:buChar char="-"/>
              <a:defRPr/>
            </a:pPr>
            <a:r>
              <a:rPr lang="ru-RU" altLang="bg-BG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</a:t>
            </a:r>
            <a:r>
              <a:rPr lang="ru-RU" altLang="bg-BG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Отглеждане на непроизводствени </a:t>
            </a:r>
            <a:r>
              <a:rPr lang="ru-RU" altLang="bg-BG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междинни култури или </a:t>
            </a:r>
            <a:r>
              <a:rPr lang="ru-RU" altLang="bg-BG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покривни култури с последващо зелено </a:t>
            </a:r>
            <a:r>
              <a:rPr lang="ru-RU" altLang="bg-BG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торене;</a:t>
            </a:r>
            <a:endParaRPr lang="ru-RU" altLang="bg-BG" sz="17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9144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altLang="bg-BG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- Използване на органични пододбрители на </a:t>
            </a:r>
            <a:r>
              <a:rPr lang="ru-RU" altLang="bg-BG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почвата;</a:t>
            </a:r>
            <a:endParaRPr lang="ru-RU" altLang="bg-BG" sz="17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9144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altLang="bg-BG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Земеделският стопанин трябва да спазва план за управление на хранителните вещества за културите в стопанството, който да бъде изготвен от агроном.</a:t>
            </a:r>
          </a:p>
          <a:p>
            <a:pPr marL="9144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altLang="bg-BG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Вложените обеми подобрители се доказват с разходооправдателни документи.</a:t>
            </a:r>
            <a:endParaRPr lang="bg-BG" sz="17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91440" lvl="2" indent="0">
              <a:lnSpc>
                <a:spcPct val="120000"/>
              </a:lnSpc>
              <a:spcBef>
                <a:spcPts val="600"/>
              </a:spcBef>
              <a:buNone/>
            </a:pPr>
            <a:endParaRPr lang="ru-RU" sz="17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9144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Изменение Кампания 2025: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„Органични подобрители на почвата“ се прецизира на „ Органични торове и 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подобрители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на почвата“ и включва органични подобрители, органични торове, органо-минерални торове, микробиални торове, растителни биостимуланти, обработен оборски тор.</a:t>
            </a:r>
          </a:p>
          <a:p>
            <a:pPr lvl="1" indent="0">
              <a:lnSpc>
                <a:spcPct val="120000"/>
              </a:lnSpc>
              <a:spcBef>
                <a:spcPts val="600"/>
              </a:spcBef>
            </a:pPr>
            <a:endParaRPr lang="ru-RU" dirty="0" smtClean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ru-RU" dirty="0"/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773132" y="3227332"/>
            <a:ext cx="2775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g-BG" altLang="en-US" sz="1400" b="1" dirty="0" smtClean="0">
                <a:solidFill>
                  <a:schemeClr val="bg1"/>
                </a:solidFill>
              </a:rPr>
              <a:t>  Малки ЗС           2 875 000 € </a:t>
            </a:r>
            <a:endParaRPr lang="bg-BG" alt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8" y="2142309"/>
            <a:ext cx="4008989" cy="2860750"/>
          </a:xfrm>
          <a:prstGeom prst="rect">
            <a:avLst/>
          </a:prstGeom>
        </p:spPr>
      </p:pic>
      <p:sp>
        <p:nvSpPr>
          <p:cNvPr id="24" name="Rectangle 82"/>
          <p:cNvSpPr>
            <a:spLocks noChangeArrowheads="1"/>
          </p:cNvSpPr>
          <p:nvPr/>
        </p:nvSpPr>
        <p:spPr bwMode="auto">
          <a:xfrm>
            <a:off x="3910148" y="2690950"/>
            <a:ext cx="452846" cy="215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bg-BG" altLang="en-US" sz="800" b="1" dirty="0" smtClean="0">
                <a:solidFill>
                  <a:srgbClr val="006600"/>
                </a:solidFill>
              </a:rPr>
              <a:t>10 %</a:t>
            </a:r>
            <a:endParaRPr lang="bg-BG" altLang="en-US" sz="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281" y="275721"/>
            <a:ext cx="9071501" cy="80414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800" b="1" dirty="0"/>
              <a:t>I.В.4 - Еко схема за намаляване използването на пестициди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792844" y="1661335"/>
            <a:ext cx="6955019" cy="410373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bg-BG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Изисквания:</a:t>
            </a:r>
            <a:endParaRPr lang="ru-RU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отглеждане на културите да не се прилагат продукти за растителна защита, които са тотални хербициди, включително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такива,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съдържащи глифозат и да не се прилагат продукти за растителна защита от първа професионална категория за употреба 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и/или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отглеждане на културите да не се прилагат продукти за растителна защита от първа професионална категория за употреба и да се използват феромонови уловки или разрешени за употреба биологични агенти.</a:t>
            </a:r>
          </a:p>
          <a:p>
            <a:pPr lvl="1"/>
            <a:endParaRPr lang="ru-RU" dirty="0" smtClean="0"/>
          </a:p>
          <a:p>
            <a:pPr marL="457200" lvl="1" indent="0">
              <a:buNone/>
            </a:pPr>
            <a:endParaRPr lang="ru-RU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1" y="2489738"/>
            <a:ext cx="3209238" cy="21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15618</TotalTime>
  <Words>2830</Words>
  <Application>Microsoft Office PowerPoint</Application>
  <PresentationFormat>Widescreen</PresentationFormat>
  <Paragraphs>291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Montserrat Semi-Bold Bold</vt:lpstr>
      <vt:lpstr>Source Sans Pro</vt:lpstr>
      <vt:lpstr>Wingdings 3</vt:lpstr>
      <vt:lpstr>Wisp</vt:lpstr>
      <vt:lpstr>Кампания по директни плащания 2025</vt:lpstr>
      <vt:lpstr>КАМПАНИЯ – 2024 – ДИРЕКТНО ПОДПОМАГАНЕ НА ЗЕМЕДЕЛИЕТО - ЕФГЗ</vt:lpstr>
      <vt:lpstr>Кампания 2025 г.</vt:lpstr>
      <vt:lpstr>КАМПАНИЯ 2025</vt:lpstr>
      <vt:lpstr>Схеми за климата, околната среда и хуманното отношение към животните („еко схеми“)</vt:lpstr>
      <vt:lpstr> I.В.1 - Еко схема за биологично земеделие (селскостопански животни)</vt:lpstr>
      <vt:lpstr> I.В.2 - Еко схема за поддържане и подобряване на биологичното разнообразие и екологичната инфраструктура</vt:lpstr>
      <vt:lpstr>I.В.3 - Еко схема за запазване и възстановяване на почвения потенциал – насърчаване на зелено торене и органично наторяване </vt:lpstr>
      <vt:lpstr>I.В.4 - Еко схема за намаляване използването на пестициди</vt:lpstr>
      <vt:lpstr>I.В.5 - Еко схема за екологично поддържане на трайните насаждения</vt:lpstr>
      <vt:lpstr>I.В.6 - Еко схема за екстензивно поддържане на постоянно затревените площи</vt:lpstr>
      <vt:lpstr>I.В.7 - Еко схема за поддържане и подобряване на биоразнообразието в горски екосистеми</vt:lpstr>
      <vt:lpstr>I.В.8 - Еко схема за разнообразяване на отглежданите култури</vt:lpstr>
      <vt:lpstr>ОБВЪРЗАНИ С ПРОИЗВОДСТВОТО ПЛАЩАНИЯ</vt:lpstr>
      <vt:lpstr>ОБВЪРЗАНИ С ПРОИЗВОДСТВОТО ПЛАЩАНИЯ</vt:lpstr>
      <vt:lpstr>ОБВЪРЗАНИ С ПРОИЗВОДСТВОТО ПЛАЩАНИЯ</vt:lpstr>
      <vt:lpstr>Обвързано с производството подпомагане на доходите за производство на семена от картофи </vt:lpstr>
      <vt:lpstr>Преходна национална помощ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Новите моменти в пакета за ОСП 2021-2027</dc:title>
  <dc:creator>Maria Jordanova</dc:creator>
  <cp:lastModifiedBy>Verginiya Krasteva</cp:lastModifiedBy>
  <cp:revision>596</cp:revision>
  <cp:lastPrinted>2025-03-11T12:45:10Z</cp:lastPrinted>
  <dcterms:created xsi:type="dcterms:W3CDTF">2019-07-16T18:57:03Z</dcterms:created>
  <dcterms:modified xsi:type="dcterms:W3CDTF">2025-03-12T09:24:06Z</dcterms:modified>
</cp:coreProperties>
</file>