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1"/>
  </p:sldMasterIdLst>
  <p:notesMasterIdLst>
    <p:notesMasterId r:id="rId9"/>
  </p:notesMasterIdLst>
  <p:sldIdLst>
    <p:sldId id="256" r:id="rId2"/>
    <p:sldId id="300" r:id="rId3"/>
    <p:sldId id="297" r:id="rId4"/>
    <p:sldId id="298" r:id="rId5"/>
    <p:sldId id="299" r:id="rId6"/>
    <p:sldId id="308" r:id="rId7"/>
    <p:sldId id="307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853" autoAdjust="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40D943-F682-4AB5-BE1A-98716CED8636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BB039D-2ED5-4F11-BBAA-FAEB3D0FB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740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AB163-C107-413C-BA26-267C37200B78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560BE-61F9-43E2-9ED3-0215F1DE06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73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AB163-C107-413C-BA26-267C37200B78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560BE-61F9-43E2-9ED3-0215F1DE06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836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AB163-C107-413C-BA26-267C37200B78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560BE-61F9-43E2-9ED3-0215F1DE06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7017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AB163-C107-413C-BA26-267C37200B78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560BE-61F9-43E2-9ED3-0215F1DE066B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895749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AB163-C107-413C-BA26-267C37200B78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560BE-61F9-43E2-9ED3-0215F1DE06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9360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AB163-C107-413C-BA26-267C37200B78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560BE-61F9-43E2-9ED3-0215F1DE06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1057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AB163-C107-413C-BA26-267C37200B78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560BE-61F9-43E2-9ED3-0215F1DE06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3184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AB163-C107-413C-BA26-267C37200B78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560BE-61F9-43E2-9ED3-0215F1DE06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4140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AB163-C107-413C-BA26-267C37200B78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560BE-61F9-43E2-9ED3-0215F1DE06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97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AB163-C107-413C-BA26-267C37200B78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560BE-61F9-43E2-9ED3-0215F1DE06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185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AB163-C107-413C-BA26-267C37200B78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560BE-61F9-43E2-9ED3-0215F1DE06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194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AB163-C107-413C-BA26-267C37200B78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560BE-61F9-43E2-9ED3-0215F1DE06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830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AB163-C107-413C-BA26-267C37200B78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560BE-61F9-43E2-9ED3-0215F1DE06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575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AB163-C107-413C-BA26-267C37200B78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560BE-61F9-43E2-9ED3-0215F1DE06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528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AB163-C107-413C-BA26-267C37200B78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560BE-61F9-43E2-9ED3-0215F1DE06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160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AB163-C107-413C-BA26-267C37200B78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560BE-61F9-43E2-9ED3-0215F1DE06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484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AB163-C107-413C-BA26-267C37200B78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560BE-61F9-43E2-9ED3-0215F1DE06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618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29AAB163-C107-413C-BA26-267C37200B78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A560BE-61F9-43E2-9ED3-0215F1DE06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47087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  <p:sldLayoutId id="2147483742" r:id="rId13"/>
    <p:sldLayoutId id="2147483743" r:id="rId14"/>
    <p:sldLayoutId id="2147483744" r:id="rId15"/>
    <p:sldLayoutId id="2147483745" r:id="rId16"/>
    <p:sldLayoutId id="214748374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6519" y="2518470"/>
            <a:ext cx="1096360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Стандарти за поддържане на земята в добро земеделско и екологично състояние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bg-BG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ДЗЕС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bg-BG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Законоустановени изисквания за управление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(</a:t>
            </a:r>
            <a:r>
              <a:rPr kumimoji="0" lang="bg-BG" sz="32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ЗИУ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bg-BG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g-BG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промени 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2026</a:t>
            </a:r>
            <a:r>
              <a:rPr lang="bg-BG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algn="ctr"/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2126" y="472661"/>
            <a:ext cx="3678921" cy="1741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7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611744"/>
            <a:ext cx="11888551" cy="368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bg-BG" b="1" kern="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en-US" sz="2800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4429" y="2312127"/>
            <a:ext cx="966286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РЕГЛАМЕНТ (ЕС) 2025/2649 НА ЕВРОПЕЙСКИЯ ПАРЛАМЕНТ И НА СЪВЕТА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19 </a:t>
            </a:r>
            <a:r>
              <a:rPr lang="ru-RU" sz="2800" b="1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декември</a:t>
            </a:r>
            <a:r>
              <a:rPr lang="ru-RU" sz="28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година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изменение на Регламент (ЕС) 2021/2115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0304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4300" y="2245718"/>
            <a:ext cx="11821887" cy="29610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algn="just">
              <a:lnSpc>
                <a:spcPct val="107000"/>
              </a:lnSpc>
              <a:spcAft>
                <a:spcPts val="800"/>
              </a:spcAft>
            </a:pPr>
            <a:r>
              <a:rPr lang="bg-BG" sz="2800" b="1" kern="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ДЗЕС 1:</a:t>
            </a:r>
            <a:r>
              <a:rPr lang="bg-BG" sz="2800" kern="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Максимално намаление </a:t>
            </a:r>
            <a:r>
              <a:rPr lang="bg-BG" sz="2800" b="1" kern="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 10% в сравнение</a:t>
            </a:r>
            <a:r>
              <a:rPr lang="bg-BG" sz="2800" kern="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 референтната </a:t>
            </a:r>
            <a:r>
              <a:rPr lang="bg-BG" sz="2800" kern="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година.</a:t>
            </a:r>
          </a:p>
          <a:p>
            <a:pPr lvl="0" indent="457200" algn="just">
              <a:lnSpc>
                <a:spcPct val="107000"/>
              </a:lnSpc>
              <a:spcAft>
                <a:spcPts val="800"/>
              </a:spcAft>
            </a:pP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Съотношението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на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bg-BG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постоянно затревените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площи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спрямо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общата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земеделска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площ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декларирана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от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земеделските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стопани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през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съответната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година</a:t>
            </a:r>
            <a:r>
              <a:rPr lang="bg-BG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не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трябва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да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намалява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с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повече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от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r>
              <a:rPr lang="en-US" sz="2800" strike="sngStrike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%</a:t>
            </a:r>
            <a:r>
              <a:rPr lang="bg-BG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bg-BG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10%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спрямо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референтното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съотношение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определено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през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2018 г</a:t>
            </a:r>
            <a:r>
              <a:rPr lang="bg-BG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en-US" sz="2800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D209E7-82EB-E59A-582B-093E30B1BBA7}"/>
              </a:ext>
            </a:extLst>
          </p:cNvPr>
          <p:cNvSpPr txBox="1"/>
          <p:nvPr/>
        </p:nvSpPr>
        <p:spPr>
          <a:xfrm>
            <a:off x="338479" y="139690"/>
            <a:ext cx="9481769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ДЗЕС 1 (</a:t>
            </a:r>
            <a:r>
              <a:rPr kumimoji="0" lang="bg-BG" sz="28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Поддържане на постоянно затревените площи на базата на </a:t>
            </a:r>
            <a:r>
              <a:rPr kumimoji="0" lang="bg-BG" sz="2800" b="1" i="0" u="sng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bg-BG" sz="2800" b="1" i="0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съотношението </a:t>
            </a:r>
            <a:r>
              <a:rPr kumimoji="0" lang="bg-BG" sz="28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на ПЗП към земеделската площ на национално ниво и на ниво стопанство</a:t>
            </a:r>
            <a:r>
              <a:rPr kumimoji="0" lang="ru-RU" sz="2800" b="1" i="0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)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5918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98082" y="4328718"/>
            <a:ext cx="11424287" cy="2068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en-US" sz="2000" i="1" kern="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bg-BG" sz="2000" i="1" kern="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Продължава </a:t>
            </a:r>
            <a:r>
              <a:rPr lang="bg-BG" sz="2000" i="1" kern="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 съществува опцията за обявяване на Временни </a:t>
            </a:r>
            <a:r>
              <a:rPr lang="bg-BG" sz="2000" i="1" kern="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дерогации</a:t>
            </a:r>
            <a:r>
              <a:rPr lang="bg-BG" sz="2000" i="1" kern="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bg-BG" sz="2000" i="1" kern="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 </a:t>
            </a:r>
            <a:r>
              <a:rPr lang="ru-RU" sz="2000" i="1" kern="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минимални </a:t>
            </a:r>
            <a:r>
              <a:rPr lang="ru-RU" sz="2000" i="1" kern="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стандарти в случай на метеорологични условия, </a:t>
            </a:r>
            <a:r>
              <a:rPr lang="ru-RU" sz="2000" b="1" i="1" kern="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болести по </a:t>
            </a:r>
            <a:r>
              <a:rPr lang="ru-RU" sz="2000" b="1" i="1" kern="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растенията –или </a:t>
            </a:r>
            <a:r>
              <a:rPr lang="ru-RU" sz="2000" b="1" i="1" kern="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нашествия от </a:t>
            </a:r>
            <a:r>
              <a:rPr lang="ru-RU" sz="2000" b="1" i="1" kern="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вредители</a:t>
            </a:r>
            <a:r>
              <a:rPr lang="en-US" sz="2000" b="1" i="1" kern="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ru-RU" sz="2000" b="1" i="1" kern="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нова </a:t>
            </a:r>
            <a:r>
              <a:rPr lang="ru-RU" sz="2000" b="1" i="1" kern="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възможност </a:t>
            </a:r>
            <a:r>
              <a:rPr lang="ru-RU" sz="2000" i="1" kern="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000" i="1" kern="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които не позволяват на земеделските стопани и другите бенефициери да спазят тези изисквания през дадена година. Обхватът на тези временни дерогации е ограничен до земеделските стопани и другите бенефициери или до районите, засегнати от метеорологичните условия, болестите по растенията или нашествията от вредители, </a:t>
            </a:r>
            <a:endParaRPr lang="en-US" sz="2000" i="1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25314" y="441139"/>
            <a:ext cx="10638693" cy="1936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US" sz="2800" b="1" u="sng" kern="0" dirty="0" smtClean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bg-BG" sz="2800" b="1" u="sng" kern="0" dirty="0" smtClean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Биологичните </a:t>
            </a:r>
            <a:r>
              <a:rPr lang="bg-BG" sz="2800" b="1" u="sng" kern="0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земеделски </a:t>
            </a:r>
            <a:r>
              <a:rPr lang="bg-BG" sz="2800" kern="0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производители се считат за отговарящи на стандартите </a:t>
            </a:r>
            <a:r>
              <a:rPr lang="bg-BG" sz="2800" b="1" kern="0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ДЗЕС 1, 3, 4, 5, 6 и 7 </a:t>
            </a:r>
            <a:r>
              <a:rPr lang="bg-BG" sz="2800" kern="0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отношение на техните </a:t>
            </a:r>
            <a:r>
              <a:rPr lang="bg-BG" sz="2800" u="sng" kern="0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биологични производствени </a:t>
            </a:r>
            <a:r>
              <a:rPr lang="bg-BG" sz="2800" kern="0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единици и производствени </a:t>
            </a:r>
            <a:r>
              <a:rPr lang="bg-BG" sz="2800" b="1" kern="0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единици</a:t>
            </a:r>
            <a:r>
              <a:rPr lang="bg-BG" sz="2800" b="1" u="sng" kern="0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преход</a:t>
            </a:r>
            <a:r>
              <a:rPr lang="bg-BG" sz="2800" u="sng" kern="0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bg-BG" sz="2800" kern="0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към биологично производство.</a:t>
            </a:r>
            <a:endParaRPr lang="en-US" sz="2800" kern="100" dirty="0">
              <a:solidFill>
                <a:prstClr val="white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20396" y="2819575"/>
            <a:ext cx="10931727" cy="1475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bg-BG" sz="2800" b="1" kern="0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Възможност</a:t>
            </a:r>
            <a:r>
              <a:rPr lang="bg-BG" sz="2800" kern="0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за държавите членки да ограничат предполагаемото съответствие до земеделски производители, чието </a:t>
            </a:r>
            <a:r>
              <a:rPr lang="bg-BG" sz="2800" u="sng" kern="0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цялото </a:t>
            </a:r>
            <a:r>
              <a:rPr lang="bg-BG" sz="2800" kern="0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стопанство се използва за биологично </a:t>
            </a:r>
            <a:r>
              <a:rPr lang="bg-BG" sz="2800" kern="0" dirty="0" smtClean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производство/и в </a:t>
            </a:r>
            <a:r>
              <a:rPr lang="bg-BG" sz="2800" kern="0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преход</a:t>
            </a:r>
            <a:endParaRPr lang="en-US" sz="2800" kern="100" dirty="0">
              <a:solidFill>
                <a:prstClr val="white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502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6522" y="1126604"/>
            <a:ext cx="11534554" cy="4549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algn="just">
              <a:lnSpc>
                <a:spcPct val="107000"/>
              </a:lnSpc>
              <a:spcAft>
                <a:spcPts val="800"/>
              </a:spcAft>
            </a:pPr>
            <a:r>
              <a:rPr lang="bg-BG" sz="2800" b="1" u="sng" kern="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ДЗЕС </a:t>
            </a:r>
            <a:r>
              <a:rPr lang="bg-BG" sz="2800" b="1" u="sng" kern="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7 - освобождаване от контрол и санкции за стопанства, които не надвишават 30 </a:t>
            </a:r>
            <a:r>
              <a:rPr lang="bg-BG" sz="2800" b="1" u="sng" kern="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хектара</a:t>
            </a:r>
          </a:p>
          <a:p>
            <a:pPr lvl="0" indent="457200" algn="just">
              <a:lnSpc>
                <a:spcPct val="107000"/>
              </a:lnSpc>
              <a:spcAft>
                <a:spcPts val="800"/>
              </a:spcAft>
            </a:pPr>
            <a:endParaRPr lang="en-US" sz="2800" u="sng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bg-BG" sz="2800" kern="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bg-BG" sz="2800" kern="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свобождаване </a:t>
            </a:r>
            <a:r>
              <a:rPr lang="bg-BG" sz="2800" kern="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 контрол по изискванията на стандарт 7 за ДЗЕС за земеделски производители с максимален размер на стопанството, </a:t>
            </a:r>
            <a:r>
              <a:rPr lang="bg-BG" sz="2800" b="1" kern="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ненадвишаващ 30</a:t>
            </a:r>
            <a:r>
              <a:rPr lang="bg-BG" sz="2800" kern="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хектара земеделска </a:t>
            </a:r>
            <a:r>
              <a:rPr lang="bg-BG" sz="2800" kern="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</a:t>
            </a:r>
            <a:endParaRPr lang="en-US" sz="2800" kern="1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bg-BG" sz="2800" kern="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bg-BG" sz="2800" kern="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свобождаване </a:t>
            </a:r>
            <a:r>
              <a:rPr lang="bg-BG" sz="2800" kern="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 санкции по изискванията на стандарт 7 за ДЗЕС за земеделски производители с максимален размер на стопанството, </a:t>
            </a:r>
            <a:r>
              <a:rPr lang="bg-BG" sz="2800" b="1" kern="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ненадвишаващ 30</a:t>
            </a:r>
            <a:r>
              <a:rPr lang="bg-BG" sz="2800" kern="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хектара земеделска площ</a:t>
            </a:r>
            <a:endParaRPr lang="en-US" sz="28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9019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3769" y="1370981"/>
            <a:ext cx="11860823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kern="0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7.1.	На обработваема земя с площ над </a:t>
            </a:r>
            <a:r>
              <a:rPr lang="ru-RU" sz="2200" strike="sngStrike" kern="0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ru-RU" sz="2200" kern="0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200" b="1" kern="0" dirty="0" smtClean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30</a:t>
            </a:r>
            <a:r>
              <a:rPr lang="ru-RU" sz="2200" kern="0" dirty="0" smtClean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ха</a:t>
            </a:r>
            <a:r>
              <a:rPr lang="ru-RU" sz="2200" kern="0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земеделският стопанин осигурява ежегодно смяна на отглежданата култура (ротация) на земеделски парцел върху минимум 35% от обработваемата земя в стопанството си</a:t>
            </a:r>
            <a:r>
              <a:rPr lang="ru-RU" sz="2200" kern="0" dirty="0" smtClean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200" kern="0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7.2.	На обработваема земя с площ над </a:t>
            </a:r>
            <a:r>
              <a:rPr lang="ru-RU" sz="2200" strike="sngStrike" kern="0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ru-RU" sz="2200" kern="0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200" b="1" kern="0" dirty="0" smtClean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30</a:t>
            </a:r>
            <a:r>
              <a:rPr lang="ru-RU" sz="2200" kern="0" dirty="0" smtClean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ха</a:t>
            </a:r>
            <a:r>
              <a:rPr lang="ru-RU" sz="2200" kern="0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земеделският стопанин осигурява </a:t>
            </a:r>
            <a:r>
              <a:rPr lang="ru-RU" sz="2200" kern="0" dirty="0" smtClean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ежегодно разнообразяване </a:t>
            </a:r>
            <a:r>
              <a:rPr lang="ru-RU" sz="2200" kern="0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културите чрез диверсификация</a:t>
            </a:r>
            <a:r>
              <a:rPr lang="ru-RU" sz="2200" kern="0" dirty="0" smtClean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200" kern="0" dirty="0">
              <a:solidFill>
                <a:prstClr val="white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200" kern="0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стопанства, в които размерът на обработваемата земя е повече от 30 хектара, диверсификацията на културите се състои в засяването на обработваема земя в стопанството с поне </a:t>
            </a:r>
            <a:r>
              <a:rPr lang="ru-RU" sz="2200" b="1" u="sng" kern="0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три различни </a:t>
            </a:r>
            <a:r>
              <a:rPr lang="ru-RU" sz="2200" kern="0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култури. </a:t>
            </a:r>
          </a:p>
          <a:p>
            <a:r>
              <a:rPr lang="ru-RU" sz="2200" kern="0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Основната култура не може да заема повече от 75 % от обработваемата земя, а двете основни култури не могат да обхващат заедно повече от 95 % от обработваемата земя.</a:t>
            </a:r>
          </a:p>
          <a:p>
            <a:r>
              <a:rPr lang="ru-RU" sz="2200" kern="0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целите на диверсификацията, култура означава едно от следните:</a:t>
            </a:r>
          </a:p>
          <a:p>
            <a:r>
              <a:rPr lang="ru-RU" sz="2200" kern="0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	култура от който и да е от различните родове, определени в ботаническата</a:t>
            </a:r>
            <a:br>
              <a:rPr lang="ru-RU" sz="2200" kern="0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200" kern="0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класификация на културите;</a:t>
            </a:r>
          </a:p>
          <a:p>
            <a:r>
              <a:rPr lang="ru-RU" sz="2200" kern="0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б)	култура от който и да е от видовете при Brassicaceae, Solanaceae и Cucurbitaceae;</a:t>
            </a:r>
          </a:p>
          <a:p>
            <a:r>
              <a:rPr lang="ru-RU" sz="2200" kern="0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в)	оставена под угар земя;</a:t>
            </a:r>
          </a:p>
          <a:p>
            <a:r>
              <a:rPr lang="ru-RU" sz="2200" kern="0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г)	треви или други тревни фуражи.</a:t>
            </a:r>
          </a:p>
          <a:p>
            <a:endParaRPr lang="ru-RU" sz="2800" kern="0" dirty="0">
              <a:solidFill>
                <a:prstClr val="white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5072" y="252726"/>
            <a:ext cx="11412415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64820" algn="just">
              <a:lnSpc>
                <a:spcPts val="1590"/>
              </a:lnSpc>
              <a:spcBef>
                <a:spcPts val="25"/>
              </a:spcBef>
            </a:pPr>
            <a:r>
              <a:rPr lang="bg-BG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„ДЗЕС 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7: </a:t>
            </a:r>
            <a:r>
              <a:rPr lang="bg-BG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Сеитбооборот</a:t>
            </a:r>
            <a:r>
              <a:rPr lang="bg-BG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(ротация) на културите върху </a:t>
            </a:r>
            <a:r>
              <a:rPr lang="bg-BG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обработваема </a:t>
            </a:r>
          </a:p>
          <a:p>
            <a:pPr lvl="0" indent="464820" algn="just">
              <a:lnSpc>
                <a:spcPts val="1590"/>
              </a:lnSpc>
              <a:spcBef>
                <a:spcPts val="25"/>
              </a:spcBef>
            </a:pPr>
            <a:endParaRPr lang="bg-BG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64820" algn="just">
              <a:lnSpc>
                <a:spcPts val="1590"/>
              </a:lnSpc>
              <a:spcBef>
                <a:spcPts val="25"/>
              </a:spcBef>
            </a:pPr>
            <a:r>
              <a:rPr lang="bg-BG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земя</a:t>
            </a:r>
            <a:r>
              <a:rPr lang="bg-BG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с изключение на култури, отглеждани </a:t>
            </a:r>
            <a:r>
              <a:rPr lang="bg-BG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 </a:t>
            </a:r>
            <a:r>
              <a:rPr lang="bg-BG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вода или </a:t>
            </a:r>
            <a:endParaRPr lang="bg-BG" sz="28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64820" algn="just">
              <a:lnSpc>
                <a:spcPts val="1590"/>
              </a:lnSpc>
              <a:spcBef>
                <a:spcPts val="25"/>
              </a:spcBef>
            </a:pPr>
            <a:endParaRPr lang="bg-BG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64820" algn="just">
              <a:lnSpc>
                <a:spcPts val="1590"/>
              </a:lnSpc>
              <a:spcBef>
                <a:spcPts val="25"/>
              </a:spcBef>
            </a:pPr>
            <a:r>
              <a:rPr lang="bg-BG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диверсификация </a:t>
            </a:r>
            <a:r>
              <a:rPr lang="bg-BG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културите.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81521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D668D08-83D1-6AE9-4403-B6BC36D9A493}"/>
              </a:ext>
            </a:extLst>
          </p:cNvPr>
          <p:cNvSpPr txBox="1"/>
          <p:nvPr/>
        </p:nvSpPr>
        <p:spPr>
          <a:xfrm>
            <a:off x="1994171" y="1674674"/>
            <a:ext cx="837551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</a:rPr>
              <a:t>Благодаря за вниманието!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846" y="3513909"/>
            <a:ext cx="4872445" cy="22104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28537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2952</TotalTime>
  <Words>553</Words>
  <Application>Microsoft Office PowerPoint</Application>
  <PresentationFormat>Widescreen</PresentationFormat>
  <Paragraphs>28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Calibri</vt:lpstr>
      <vt:lpstr>Century Gothic</vt:lpstr>
      <vt:lpstr>Times New Roman</vt:lpstr>
      <vt:lpstr>Trebuchet MS</vt:lpstr>
      <vt:lpstr>Wingdings</vt:lpstr>
      <vt:lpstr>Wingdings 3</vt:lpstr>
      <vt:lpstr>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Петъе Кировски</dc:creator>
  <cp:lastModifiedBy>Kameliya Gyurova</cp:lastModifiedBy>
  <cp:revision>151</cp:revision>
  <dcterms:created xsi:type="dcterms:W3CDTF">2022-05-22T08:54:45Z</dcterms:created>
  <dcterms:modified xsi:type="dcterms:W3CDTF">2026-03-19T16:22:42Z</dcterms:modified>
</cp:coreProperties>
</file>