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8" r:id="rId2"/>
    <p:sldId id="263" r:id="rId3"/>
    <p:sldId id="285" r:id="rId4"/>
    <p:sldId id="257" r:id="rId5"/>
    <p:sldId id="292" r:id="rId6"/>
    <p:sldId id="291" r:id="rId7"/>
    <p:sldId id="294" r:id="rId8"/>
    <p:sldId id="286" r:id="rId9"/>
    <p:sldId id="293" r:id="rId10"/>
    <p:sldId id="287" r:id="rId11"/>
    <p:sldId id="288" r:id="rId12"/>
    <p:sldId id="283" r:id="rId13"/>
    <p:sldId id="284" r:id="rId14"/>
    <p:sldId id="295" r:id="rId15"/>
    <p:sldId id="289" r:id="rId16"/>
    <p:sldId id="266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80" autoAdjust="0"/>
  </p:normalViewPr>
  <p:slideViewPr>
    <p:cSldViewPr>
      <p:cViewPr varScale="1">
        <p:scale>
          <a:sx n="51" d="100"/>
          <a:sy n="51" d="100"/>
        </p:scale>
        <p:origin x="1262" y="3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FC84C5-D162-424F-9999-91F4725AE747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B24CAC-7762-44A7-8B25-A2518B9B31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932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/>
              <a:t>Бъдещата ОСП</a:t>
            </a:r>
            <a:r>
              <a:rPr lang="bg-BG" baseline="0" dirty="0"/>
              <a:t> акцентира върху 9 специфични цели и налага </a:t>
            </a:r>
            <a:r>
              <a:rPr lang="bg-BG" dirty="0"/>
              <a:t>обща рамка, която да важи за всички държави членки. Целите не са ви непознати, те намират приложение и в сегашния програмен период,</a:t>
            </a:r>
            <a:r>
              <a:rPr lang="bg-BG" baseline="0" dirty="0"/>
              <a:t> като подкрепа за </a:t>
            </a:r>
            <a:r>
              <a:rPr lang="bg-BG" baseline="0" dirty="0" err="1"/>
              <a:t>жиззнеспособни</a:t>
            </a:r>
            <a:r>
              <a:rPr lang="bg-BG" baseline="0" dirty="0"/>
              <a:t> доходи, повишаване на конкурентоспособността, привличане на млади земеделски стопани и развитие на селските райони. В рамките на тези специфични цели се открояват три важни неща. </a:t>
            </a:r>
          </a:p>
          <a:p>
            <a:r>
              <a:rPr lang="bg-BG" baseline="0" dirty="0"/>
              <a:t>Първото е поставеният акцент за околна среда и климат изведени в 3 от 9те специфични цели. </a:t>
            </a:r>
          </a:p>
          <a:p>
            <a:r>
              <a:rPr lang="bg-BG" baseline="0" dirty="0"/>
              <a:t>На второ място е изведена нова цел свързана с повишаване на качеството и безопасността на храната и здравето. </a:t>
            </a:r>
          </a:p>
          <a:p>
            <a:r>
              <a:rPr lang="bg-BG" baseline="0" dirty="0"/>
              <a:t>На трето място е поставена нова обща цел свързана със знанията, иновациите и </a:t>
            </a:r>
            <a:r>
              <a:rPr lang="bg-BG" baseline="0" dirty="0" err="1"/>
              <a:t>цифрожизацията</a:t>
            </a:r>
            <a:r>
              <a:rPr lang="bg-BG" baseline="0" dirty="0"/>
              <a:t> в </a:t>
            </a:r>
            <a:r>
              <a:rPr lang="bg-BG" baseline="0" dirty="0" err="1"/>
              <a:t>сеското</a:t>
            </a:r>
            <a:r>
              <a:rPr lang="bg-BG" baseline="0" dirty="0"/>
              <a:t> стопанство, която следва да намери израз при изпълнението на останалите 9 цели. </a:t>
            </a:r>
            <a:endParaRPr lang="bg-BG" dirty="0"/>
          </a:p>
          <a:p>
            <a:r>
              <a:rPr lang="bg-BG" dirty="0"/>
              <a:t>Тези</a:t>
            </a:r>
            <a:r>
              <a:rPr lang="bg-BG" baseline="0" dirty="0"/>
              <a:t> цели са в основата на стратегическото планиране и новия модел на прилагане 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0210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bg-BG" dirty="0"/>
              <a:t>Бъдещата ОСП</a:t>
            </a:r>
            <a:r>
              <a:rPr lang="bg-BG" baseline="0" dirty="0"/>
              <a:t> акцентира върху 9 специфични цели и налага </a:t>
            </a:r>
            <a:r>
              <a:rPr lang="bg-BG" dirty="0"/>
              <a:t>обща рамка, която да важи за всички държави членки. Целите не са ви непознати, те намират приложение и в сегашния програмен период,</a:t>
            </a:r>
            <a:r>
              <a:rPr lang="bg-BG" baseline="0" dirty="0"/>
              <a:t> като подкрепа за </a:t>
            </a:r>
            <a:r>
              <a:rPr lang="bg-BG" baseline="0" dirty="0" err="1"/>
              <a:t>жиззнеспособни</a:t>
            </a:r>
            <a:r>
              <a:rPr lang="bg-BG" baseline="0" dirty="0"/>
              <a:t> доходи, повишаване на конкурентоспособността, привличане на млади земеделски стопани и развитие на селските райони. В рамките на тези специфични цели се открояват три важни неща. </a:t>
            </a:r>
          </a:p>
          <a:p>
            <a:r>
              <a:rPr lang="bg-BG" baseline="0" dirty="0"/>
              <a:t>Първото е поставеният акцент за околна среда и климат изведени в 3 от 9те специфични цели. </a:t>
            </a:r>
          </a:p>
          <a:p>
            <a:r>
              <a:rPr lang="bg-BG" baseline="0" dirty="0"/>
              <a:t>На второ място е изведена нова цел свързана с повишаване на качеството и безопасността на храната и здравето. </a:t>
            </a:r>
          </a:p>
          <a:p>
            <a:r>
              <a:rPr lang="bg-BG" baseline="0" dirty="0"/>
              <a:t>На трето място е поставена нова обща цел свързана със знанията, иновациите и </a:t>
            </a:r>
            <a:r>
              <a:rPr lang="bg-BG" baseline="0" dirty="0" err="1"/>
              <a:t>цифрожизацията</a:t>
            </a:r>
            <a:r>
              <a:rPr lang="bg-BG" baseline="0" dirty="0"/>
              <a:t> в </a:t>
            </a:r>
            <a:r>
              <a:rPr lang="bg-BG" baseline="0" dirty="0" err="1"/>
              <a:t>сеското</a:t>
            </a:r>
            <a:r>
              <a:rPr lang="bg-BG" baseline="0" dirty="0"/>
              <a:t> стопанство, която следва да намери израз при изпълнението на останалите 9 цели. </a:t>
            </a:r>
            <a:endParaRPr lang="bg-BG" dirty="0"/>
          </a:p>
          <a:p>
            <a:r>
              <a:rPr lang="bg-BG" dirty="0"/>
              <a:t>Тези</a:t>
            </a:r>
            <a:r>
              <a:rPr lang="bg-BG" baseline="0" dirty="0"/>
              <a:t> цели са в основата на стратегическото планиране и новия модел на прилагане </a:t>
            </a:r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02101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1021017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461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F3EC1645-103D-4ABB-A0E4-D70A423F719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FF3D9EC-4020-46B4-A6C3-7FAB569F28AE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3CA6E0-B45F-49AC-907B-763193DA964E}"/>
              </a:ext>
            </a:extLst>
          </p:cNvPr>
          <p:cNvSpPr txBox="1"/>
          <p:nvPr/>
        </p:nvSpPr>
        <p:spPr>
          <a:xfrm>
            <a:off x="3884608" y="8685208"/>
            <a:ext cx="2971800" cy="45720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60999630-C650-4950-9EC7-9538B5BBA71F}" type="slidenum">
              <a:t>4</a:t>
            </a:fld>
            <a:endParaRPr lang="bg-BG" sz="1200" b="0" i="0" u="none" strike="noStrike" kern="1200" cap="none" spc="0" baseline="0">
              <a:solidFill>
                <a:srgbClr val="000000"/>
              </a:solidFill>
              <a:uFillTx/>
              <a:latin typeface="Calibri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009828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668186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00017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12138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1260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0539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0643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1910" y="627407"/>
            <a:ext cx="668654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1909" y="4343400"/>
            <a:ext cx="668655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1910" y="5181600"/>
            <a:ext cx="668655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3141" y="4911726"/>
            <a:ext cx="1191395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398860" y="4983088"/>
            <a:ext cx="584825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5732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0615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69792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328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0567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61549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16346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05313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D377F9-A14C-4A26-A911-ED88ADB703DC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581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ED377F9-A14C-4A26-A911-ED88ADB703DC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DA7F8E-9E77-448E-9202-93021EABC3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8025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03858" y="3333272"/>
            <a:ext cx="6858000" cy="20311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4452" y="6044607"/>
            <a:ext cx="1550221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49893" y="6398911"/>
            <a:ext cx="184278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47104" y="6528453"/>
            <a:ext cx="768486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12" name="Subtitle 2"/>
          <p:cNvSpPr txBox="1">
            <a:spLocks/>
          </p:cNvSpPr>
          <p:nvPr/>
        </p:nvSpPr>
        <p:spPr bwMode="auto">
          <a:xfrm>
            <a:off x="386902" y="353908"/>
            <a:ext cx="3976743" cy="5884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indent="-182563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730250" indent="-182563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004888" indent="-182563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1187450" indent="-136525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16446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1018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25590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0162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bg-BG" altLang="en-US" sz="16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земеделието, храните и  горите </a:t>
            </a:r>
          </a:p>
        </p:txBody>
      </p:sp>
      <p:sp>
        <p:nvSpPr>
          <p:cNvPr id="19" name="Title 1"/>
          <p:cNvSpPr>
            <a:spLocks noGrp="1"/>
          </p:cNvSpPr>
          <p:nvPr>
            <p:ph type="ctrTitle"/>
          </p:nvPr>
        </p:nvSpPr>
        <p:spPr>
          <a:xfrm>
            <a:off x="565691" y="3193660"/>
            <a:ext cx="7684861" cy="1569923"/>
          </a:xfrm>
          <a:solidFill>
            <a:schemeClr val="bg1"/>
          </a:solidFill>
        </p:spPr>
        <p:txBody>
          <a:bodyPr wrap="square" numCol="1" anchorCtr="0" compatLnSpc="1">
            <a:prstTxWarp prst="textNoShape">
              <a:avLst/>
            </a:prstTxWarp>
            <a:normAutofit/>
          </a:bodyPr>
          <a:lstStyle/>
          <a:p>
            <a:pPr algn="l" eaLnBrk="1" hangingPunct="1"/>
            <a:r>
              <a:rPr lang="bg-BG" altLang="bg-BG" sz="3200" b="1" cap="none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Бъдещата ОСП:</a:t>
            </a:r>
            <a:br>
              <a:rPr lang="bg-BG" altLang="bg-BG" sz="3200" b="1" cap="none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2800" b="1" cap="none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/>
            </a:r>
            <a:br>
              <a:rPr lang="bg-BG" altLang="bg-BG" sz="2800" b="1" cap="none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</a:br>
            <a:r>
              <a:rPr lang="bg-BG" altLang="bg-BG" sz="2800" b="1" i="1" cap="none" dirty="0">
                <a:solidFill>
                  <a:schemeClr val="accent3">
                    <a:lumMod val="75000"/>
                  </a:schemeClr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еволюция, не революция</a:t>
            </a:r>
            <a:endParaRPr lang="bg-BG" altLang="en-US" sz="2800" b="1" i="1" cap="none" dirty="0">
              <a:solidFill>
                <a:schemeClr val="accent3">
                  <a:lumMod val="75000"/>
                </a:schemeClr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sp>
        <p:nvSpPr>
          <p:cNvPr id="20" name="Subtitle 2"/>
          <p:cNvSpPr txBox="1">
            <a:spLocks/>
          </p:cNvSpPr>
          <p:nvPr/>
        </p:nvSpPr>
        <p:spPr bwMode="auto">
          <a:xfrm>
            <a:off x="248883" y="5841903"/>
            <a:ext cx="2093003" cy="420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indent="-182563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730250" indent="-182563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004888" indent="-182563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1187450" indent="-136525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16446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1018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25590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0162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buFont typeface="Arial" charset="0"/>
              <a:buNone/>
            </a:pPr>
            <a:r>
              <a:rPr lang="bg-BG" altLang="en-US" sz="13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февруари 20</a:t>
            </a:r>
            <a:r>
              <a:rPr lang="en-US" altLang="en-US" sz="13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20</a:t>
            </a:r>
            <a:r>
              <a:rPr lang="bg-BG" altLang="en-US" sz="13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г.</a:t>
            </a:r>
          </a:p>
        </p:txBody>
      </p:sp>
      <p:pic>
        <p:nvPicPr>
          <p:cNvPr id="23" name="Picture 2" descr="eu farming policy">
            <a:extLst>
              <a:ext uri="{FF2B5EF4-FFF2-40B4-BE49-F238E27FC236}">
                <a16:creationId xmlns:a16="http://schemas.microsoft.com/office/drawing/2014/main" id="{B8760AC6-C9B4-4650-9016-45C997A805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7" y="300988"/>
            <a:ext cx="3533321" cy="2132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9037559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74967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2" name="Content Placeholder 3">
            <a:extLst>
              <a:ext uri="{FF2B5EF4-FFF2-40B4-BE49-F238E27FC236}">
                <a16:creationId xmlns:a16="http://schemas.microsoft.com/office/drawing/2014/main" id="{C6CDACF6-C766-4C79-A87C-253F66CE5CD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09" t="1" r="746" b="877"/>
          <a:stretch/>
        </p:blipFill>
        <p:spPr>
          <a:xfrm>
            <a:off x="-44456" y="1068117"/>
            <a:ext cx="9153525" cy="5181600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7075532F-DA60-4859-9AE2-4526D1B30A6C}"/>
              </a:ext>
            </a:extLst>
          </p:cNvPr>
          <p:cNvSpPr txBox="1"/>
          <p:nvPr/>
        </p:nvSpPr>
        <p:spPr>
          <a:xfrm>
            <a:off x="295497" y="332495"/>
            <a:ext cx="545982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Подготовка на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национално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ниво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39096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51961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2" name="Content Placeholder 3">
            <a:extLst>
              <a:ext uri="{FF2B5EF4-FFF2-40B4-BE49-F238E27FC236}">
                <a16:creationId xmlns:a16="http://schemas.microsoft.com/office/drawing/2014/main" id="{CD602825-5090-4C4E-8BE1-B2AFFE29326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6" r="776" b="1299"/>
          <a:stretch/>
        </p:blipFill>
        <p:spPr>
          <a:xfrm>
            <a:off x="11093" y="1052736"/>
            <a:ext cx="8934450" cy="4953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93593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56835" y="1266696"/>
            <a:ext cx="6879461" cy="5194759"/>
            <a:chOff x="38159" y="1633851"/>
            <a:chExt cx="8126998" cy="3250492"/>
          </a:xfrm>
        </p:grpSpPr>
        <p:sp>
          <p:nvSpPr>
            <p:cNvPr id="27" name="Chevron 8"/>
            <p:cNvSpPr/>
            <p:nvPr/>
          </p:nvSpPr>
          <p:spPr>
            <a:xfrm>
              <a:off x="1789987" y="4196581"/>
              <a:ext cx="1337611" cy="18000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/>
          </p:spPr>
          <p:txBody>
            <a:bodyPr spcFirstLastPara="0" vert="horz" wrap="square" lIns="13335" tIns="6668" rIns="0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GB" sz="900" kern="0" dirty="0">
                <a:solidFill>
                  <a:srgbClr val="333333"/>
                </a:solidFill>
                <a:latin typeface="Arial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8159" y="1633851"/>
              <a:ext cx="8126998" cy="3250492"/>
              <a:chOff x="38159" y="1633851"/>
              <a:chExt cx="8126998" cy="3250492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38159" y="1640914"/>
                <a:ext cx="3988534" cy="3243429"/>
                <a:chOff x="38159" y="1640914"/>
                <a:chExt cx="3988534" cy="3243429"/>
              </a:xfrm>
            </p:grpSpPr>
            <p:sp>
              <p:nvSpPr>
                <p:cNvPr id="13" name="Title 3"/>
                <p:cNvSpPr txBox="1">
                  <a:spLocks/>
                </p:cNvSpPr>
                <p:nvPr/>
              </p:nvSpPr>
              <p:spPr>
                <a:xfrm>
                  <a:off x="38159" y="1640914"/>
                  <a:ext cx="1290976" cy="3243429"/>
                </a:xfrm>
                <a:prstGeom prst="rect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solidFill>
                    <a:schemeClr val="bg2"/>
                  </a:solidFill>
                </a:ln>
                <a:effectLst>
                  <a:outerShdw sx="1000" sy="1000" algn="tl" rotWithShape="0">
                    <a:srgbClr val="4F81BD"/>
                  </a:outerShdw>
                </a:effectLst>
              </p:spPr>
              <p:txBody>
                <a:bodyPr vert="horz" lIns="68580" tIns="34290" rIns="68580" bIns="34290" rtlCol="0" anchor="ctr"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>
                    <a:defRPr/>
                  </a:pPr>
                  <a:endParaRPr lang="en-GB" sz="900" i="1" kern="0" dirty="0">
                    <a:solidFill>
                      <a:srgbClr val="333333"/>
                    </a:solidFill>
                  </a:endParaRPr>
                </a:p>
                <a:p>
                  <a:pPr algn="ctr">
                    <a:lnSpc>
                      <a:spcPct val="100000"/>
                    </a:lnSpc>
                    <a:defRPr/>
                  </a:pPr>
                  <a:r>
                    <a:rPr lang="bg-BG" sz="1200" b="1" dirty="0">
                      <a:solidFill>
                        <a:prstClr val="white"/>
                      </a:solidFill>
                    </a:rPr>
                    <a:t>Специфични цели</a:t>
                  </a:r>
                  <a:endParaRPr lang="en-GB" sz="1200" b="1" dirty="0">
                    <a:solidFill>
                      <a:prstClr val="white"/>
                    </a:solidFill>
                  </a:endParaRPr>
                </a:p>
                <a:p>
                  <a:pPr>
                    <a:defRPr/>
                  </a:pPr>
                  <a:endParaRPr lang="en-GB" sz="900" i="1" kern="0" dirty="0">
                    <a:solidFill>
                      <a:srgbClr val="333333"/>
                    </a:solidFill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1359870" y="1671183"/>
                  <a:ext cx="2666823" cy="289677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spcBef>
                      <a:spcPct val="0"/>
                    </a:spcBef>
                    <a:defRPr/>
                  </a:pPr>
                  <a:endParaRPr lang="en-GB" sz="1200" dirty="0">
                    <a:solidFill>
                      <a:prstClr val="white"/>
                    </a:solidFill>
                  </a:endParaRPr>
                </a:p>
                <a:p>
                  <a:pPr marL="135731" indent="-135731">
                    <a:buFont typeface="Arial" panose="020B0604020202020204" pitchFamily="34" charset="0"/>
                    <a:buChar char="•"/>
                    <a:defRPr/>
                  </a:pPr>
                  <a:endParaRPr lang="en-GB" sz="900" kern="0" dirty="0">
                    <a:solidFill>
                      <a:srgbClr val="333333"/>
                    </a:solidFill>
                    <a:latin typeface="Arial"/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r>
                    <a:rPr lang="bg-BG" sz="1200" dirty="0">
                      <a:solidFill>
                        <a:prstClr val="black"/>
                      </a:solidFill>
                    </a:rPr>
                    <a:t>Подкрепа за жизнеспособните </a:t>
                  </a:r>
                  <a:r>
                    <a:rPr lang="bg-BG" sz="1200" b="1" dirty="0">
                      <a:ln w="0"/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</a:rPr>
                    <a:t>доходи</a:t>
                  </a:r>
                  <a:r>
                    <a:rPr lang="bg-BG" sz="1200" dirty="0">
                      <a:solidFill>
                        <a:prstClr val="black"/>
                      </a:solidFill>
                    </a:rPr>
                    <a:t> на фермите и устойчивостта в целия Съюз за повишаване на продоволствената сигурност</a:t>
                  </a:r>
                  <a:endParaRPr lang="en-US" sz="1200" dirty="0">
                    <a:solidFill>
                      <a:prstClr val="black"/>
                    </a:solidFill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en-US" sz="1200" dirty="0">
                    <a:solidFill>
                      <a:prstClr val="black"/>
                    </a:solidFill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r>
                    <a:rPr lang="bg-BG" sz="1200" dirty="0">
                      <a:solidFill>
                        <a:prstClr val="black"/>
                      </a:solidFill>
                    </a:rPr>
                    <a:t>Подобряване на пазарната ориентация и повишаване на </a:t>
                  </a:r>
                  <a:r>
                    <a:rPr lang="bg-BG" sz="1200" b="1" dirty="0">
                      <a:ln w="0"/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</a:rPr>
                    <a:t>конкурентоспособността,</a:t>
                  </a:r>
                  <a:r>
                    <a:rPr lang="bg-BG" sz="1200" dirty="0">
                      <a:solidFill>
                        <a:prstClr val="black"/>
                      </a:solidFill>
                    </a:rPr>
                    <a:t> включително по-голям акцент върху научните изследвания, технологиите и цифровизацията</a:t>
                  </a:r>
                  <a:endParaRPr lang="en-US" sz="1200" dirty="0">
                    <a:solidFill>
                      <a:prstClr val="black"/>
                    </a:solidFill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en-US" sz="1200" dirty="0">
                    <a:solidFill>
                      <a:prstClr val="black"/>
                    </a:solidFill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en-US" sz="1200" dirty="0">
                    <a:solidFill>
                      <a:prstClr val="black"/>
                    </a:solidFill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r>
                    <a:rPr lang="bg-BG" sz="1200" dirty="0">
                      <a:solidFill>
                        <a:prstClr val="black"/>
                      </a:solidFill>
                    </a:rPr>
                    <a:t>Подобряване на позицията на фермерите в </a:t>
                  </a:r>
                  <a:r>
                    <a:rPr lang="bg-BG" sz="1200" b="1" dirty="0">
                      <a:ln w="0"/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</a:rPr>
                    <a:t>веригата на стойността</a:t>
                  </a:r>
                </a:p>
              </p:txBody>
            </p:sp>
          </p:grpSp>
          <p:sp>
            <p:nvSpPr>
              <p:cNvPr id="10" name="Chevron 4"/>
              <p:cNvSpPr/>
              <p:nvPr/>
            </p:nvSpPr>
            <p:spPr>
              <a:xfrm>
                <a:off x="1789987" y="1633851"/>
                <a:ext cx="2100767" cy="25569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p:spPr>
            <p:txBody>
              <a:bodyPr spcFirstLastPara="0" vert="horz" wrap="square" lIns="17145" tIns="8573" rIns="0" bIns="8573" numCol="1" spcCol="1270" anchor="ctr" anchorCtr="0">
                <a:noAutofit/>
              </a:bodyPr>
              <a:lstStyle/>
              <a:p>
                <a:pPr algn="ctr" defTabSz="60007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r>
                  <a:rPr lang="bg-BG" sz="1200" b="1" dirty="0">
                    <a:solidFill>
                      <a:prstClr val="black"/>
                    </a:solidFill>
                  </a:rPr>
                  <a:t>Икономическо развитие на стопанствата</a:t>
                </a:r>
                <a:endParaRPr lang="en-GB" sz="12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Chevron 8"/>
              <p:cNvSpPr/>
              <p:nvPr/>
            </p:nvSpPr>
            <p:spPr>
              <a:xfrm>
                <a:off x="7226293" y="1802442"/>
                <a:ext cx="938864" cy="360001"/>
              </a:xfrm>
              <a:prstGeom prst="rect">
                <a:avLst/>
              </a:prstGeom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p:spPr>
            <p:txBody>
              <a:bodyPr spcFirstLastPara="0" vert="horz" wrap="square" lIns="17145" tIns="8573" rIns="0" bIns="8573" numCol="1" spcCol="1270" anchor="ctr" anchorCtr="0">
                <a:noAutofit/>
              </a:bodyPr>
              <a:lstStyle/>
              <a:p>
                <a:pPr algn="ctr" defTabSz="60007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en-GB" sz="900" kern="0" dirty="0">
                  <a:solidFill>
                    <a:srgbClr val="333333"/>
                  </a:solidFill>
                  <a:latin typeface="Arial"/>
                </a:endParaRPr>
              </a:p>
            </p:txBody>
          </p:sp>
        </p:grpSp>
      </p:grpSp>
      <p:sp>
        <p:nvSpPr>
          <p:cNvPr id="28" name="Rectangular Callout 27"/>
          <p:cNvSpPr/>
          <p:nvPr/>
        </p:nvSpPr>
        <p:spPr>
          <a:xfrm rot="16200000">
            <a:off x="-2501387" y="3327913"/>
            <a:ext cx="51435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608" y="135771"/>
            <a:ext cx="1543049" cy="496612"/>
          </a:xfrm>
          <a:prstGeom prst="rect">
            <a:avLst/>
          </a:prstGeom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146989" y="331197"/>
            <a:ext cx="7355076" cy="866857"/>
          </a:xfrm>
        </p:spPr>
        <p:txBody>
          <a:bodyPr>
            <a:normAutofit fontScale="90000"/>
          </a:bodyPr>
          <a:lstStyle/>
          <a:p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</a:rPr>
              <a:t>SWOT </a:t>
            </a:r>
            <a:r>
              <a:rPr lang="bg-BG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</a:rPr>
              <a:t>анализ: </a:t>
            </a:r>
            <a:r>
              <a:rPr lang="bg-BG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>състоянието на селското стопанство и хранително-вкусовата промишленост –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n-US" sz="1650" dirty="0"/>
              <a:t/>
            </a:r>
            <a:br>
              <a:rPr lang="en-US" sz="1650" dirty="0"/>
            </a:br>
            <a:r>
              <a:rPr lang="bg-BG" sz="2400" b="1" cap="all" dirty="0"/>
              <a:t> </a:t>
            </a:r>
            <a:endParaRPr lang="en-US" sz="2400" dirty="0"/>
          </a:p>
        </p:txBody>
      </p:sp>
      <p:sp>
        <p:nvSpPr>
          <p:cNvPr id="34" name="Curved Up Arrow 33"/>
          <p:cNvSpPr/>
          <p:nvPr/>
        </p:nvSpPr>
        <p:spPr>
          <a:xfrm flipV="1">
            <a:off x="3925115" y="1967738"/>
            <a:ext cx="1028996" cy="48428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350">
              <a:solidFill>
                <a:schemeClr val="tx1"/>
              </a:solidFill>
            </a:endParaRPr>
          </a:p>
        </p:txBody>
      </p:sp>
      <p:sp>
        <p:nvSpPr>
          <p:cNvPr id="36" name="Curved Up Arrow 35"/>
          <p:cNvSpPr/>
          <p:nvPr/>
        </p:nvSpPr>
        <p:spPr>
          <a:xfrm flipV="1">
            <a:off x="3920482" y="5758610"/>
            <a:ext cx="1028996" cy="48428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350">
              <a:solidFill>
                <a:schemeClr val="tx1"/>
              </a:solidFill>
            </a:endParaRPr>
          </a:p>
        </p:txBody>
      </p:sp>
      <p:sp>
        <p:nvSpPr>
          <p:cNvPr id="38" name="Curved Up Arrow 37"/>
          <p:cNvSpPr/>
          <p:nvPr/>
        </p:nvSpPr>
        <p:spPr>
          <a:xfrm flipV="1">
            <a:off x="3945818" y="3750945"/>
            <a:ext cx="1028996" cy="48428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35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786C73B-60D5-4FE4-AD77-42425349CC38}"/>
              </a:ext>
            </a:extLst>
          </p:cNvPr>
          <p:cNvSpPr/>
          <p:nvPr/>
        </p:nvSpPr>
        <p:spPr>
          <a:xfrm>
            <a:off x="5187522" y="1763697"/>
            <a:ext cx="3701298" cy="1015663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28588" indent="-128588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bg-BG" sz="1200" dirty="0"/>
              <a:t>Повишаване на равнището на специализация и концентрация на производството в земеделските стопанства; </a:t>
            </a:r>
            <a:endParaRPr lang="en-US" sz="1200" dirty="0"/>
          </a:p>
          <a:p>
            <a:pPr marL="128588" indent="-128588"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bg-BG" sz="1200" dirty="0"/>
              <a:t>Подобряване на пазарната ориентация на земеделските стопанства; </a:t>
            </a:r>
            <a:endParaRPr lang="en-US" sz="12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37D9D0-2656-44B6-90A3-BCD85DEF4495}"/>
              </a:ext>
            </a:extLst>
          </p:cNvPr>
          <p:cNvSpPr/>
          <p:nvPr/>
        </p:nvSpPr>
        <p:spPr>
          <a:xfrm>
            <a:off x="5187525" y="5513125"/>
            <a:ext cx="3701295" cy="89473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450"/>
              </a:spcAft>
              <a:buSzPts val="1200"/>
            </a:pPr>
            <a:r>
              <a:rPr lang="bg-BG" sz="1200" dirty="0">
                <a:latin typeface="+mj-lt"/>
                <a:ea typeface="Calibri"/>
                <a:cs typeface="Times New Roman"/>
              </a:rPr>
              <a:t>Нараства интересът на земеделските производители към късите вериги </a:t>
            </a:r>
            <a:r>
              <a:rPr lang="bg-BG" sz="1200" dirty="0">
                <a:latin typeface="+mj-lt"/>
              </a:rPr>
              <a:t>за доставка, които са предпоставка за увеличаване доходите на производителите</a:t>
            </a:r>
            <a:r>
              <a:rPr lang="en-US" sz="1200" dirty="0">
                <a:latin typeface="+mj-lt"/>
              </a:rPr>
              <a:t>  </a:t>
            </a:r>
            <a:r>
              <a:rPr lang="bg-BG" sz="1200" dirty="0">
                <a:latin typeface="+mj-lt"/>
              </a:rPr>
              <a:t>и засилване </a:t>
            </a:r>
            <a:r>
              <a:rPr lang="bg-BG" sz="1200" dirty="0">
                <a:latin typeface="+mj-lt"/>
                <a:ea typeface="Calibri"/>
                <a:cs typeface="Times New Roman"/>
              </a:rPr>
              <a:t>на  конкуренцията.</a:t>
            </a:r>
            <a:endParaRPr lang="en-US" sz="1200" dirty="0">
              <a:latin typeface="+mj-lt"/>
              <a:ea typeface="Calibri"/>
              <a:cs typeface="Times New Roman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EC80386-57DC-42AF-A919-ED473F8F5BE4}"/>
              </a:ext>
            </a:extLst>
          </p:cNvPr>
          <p:cNvSpPr/>
          <p:nvPr/>
        </p:nvSpPr>
        <p:spPr>
          <a:xfrm>
            <a:off x="5187523" y="3072805"/>
            <a:ext cx="3701297" cy="2102755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28588" indent="-128588"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err="1">
                <a:latin typeface="+mj-lt"/>
                <a:ea typeface="Times New Roman"/>
              </a:rPr>
              <a:t>Повишаване</a:t>
            </a:r>
            <a:r>
              <a:rPr lang="ru-RU" sz="1200" dirty="0">
                <a:latin typeface="+mj-lt"/>
                <a:ea typeface="Times New Roman"/>
              </a:rPr>
              <a:t> на </a:t>
            </a:r>
            <a:r>
              <a:rPr lang="ru-RU" sz="1200" dirty="0" err="1">
                <a:latin typeface="+mj-lt"/>
                <a:ea typeface="Times New Roman"/>
              </a:rPr>
              <a:t>конкурентоспособността</a:t>
            </a:r>
            <a:r>
              <a:rPr lang="ru-RU" sz="1200" dirty="0">
                <a:latin typeface="+mj-lt"/>
                <a:ea typeface="Times New Roman"/>
              </a:rPr>
              <a:t> на </a:t>
            </a:r>
            <a:r>
              <a:rPr lang="ru-RU" sz="1200" dirty="0" err="1">
                <a:latin typeface="+mj-lt"/>
                <a:ea typeface="Times New Roman"/>
              </a:rPr>
              <a:t>зърнопроизводството</a:t>
            </a:r>
            <a:r>
              <a:rPr lang="ru-RU" sz="1200" dirty="0">
                <a:latin typeface="+mj-lt"/>
                <a:ea typeface="Times New Roman"/>
              </a:rPr>
              <a:t> в </a:t>
            </a:r>
            <a:r>
              <a:rPr lang="ru-RU" sz="1200" dirty="0" err="1">
                <a:latin typeface="+mj-lt"/>
                <a:ea typeface="Times New Roman"/>
              </a:rPr>
              <a:t>световен</a:t>
            </a:r>
            <a:r>
              <a:rPr lang="ru-RU" sz="1200" dirty="0">
                <a:latin typeface="+mj-lt"/>
                <a:ea typeface="Times New Roman"/>
              </a:rPr>
              <a:t> план.</a:t>
            </a:r>
            <a:endParaRPr lang="en-US" sz="1200" dirty="0">
              <a:latin typeface="+mj-lt"/>
              <a:ea typeface="Times New Roman"/>
            </a:endParaRPr>
          </a:p>
          <a:p>
            <a:pPr marL="128588" indent="-128588"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bg-BG" sz="1200" dirty="0">
                <a:latin typeface="+mj-lt"/>
                <a:ea typeface="Times New Roman"/>
              </a:rPr>
              <a:t>Значително място в търговския баланс на страната</a:t>
            </a:r>
            <a:r>
              <a:rPr lang="en-US" sz="1200" dirty="0">
                <a:latin typeface="+mj-lt"/>
                <a:ea typeface="Times New Roman"/>
              </a:rPr>
              <a:t> &amp; m</a:t>
            </a:r>
            <a:r>
              <a:rPr lang="bg-BG" sz="1200" dirty="0" err="1">
                <a:latin typeface="+mj-lt"/>
                <a:ea typeface="Times New Roman"/>
              </a:rPr>
              <a:t>оложително</a:t>
            </a:r>
            <a:r>
              <a:rPr lang="bg-BG" sz="1200" dirty="0">
                <a:latin typeface="+mj-lt"/>
                <a:ea typeface="Times New Roman"/>
              </a:rPr>
              <a:t> търговско салдо от аграрни стоки;</a:t>
            </a:r>
          </a:p>
          <a:p>
            <a:pPr marL="128588" indent="-128588"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bg-BG" sz="1200" dirty="0">
                <a:latin typeface="+mj-lt"/>
                <a:ea typeface="Times New Roman"/>
              </a:rPr>
              <a:t>Повишаване на пазарната ориентация в сектора на плодовете, зеленчуците, свинското и пилешко месо, в резултат на окрупняването в секторите;</a:t>
            </a:r>
          </a:p>
          <a:p>
            <a:pPr marL="128588" indent="-128588"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bg-BG" sz="1200" dirty="0">
                <a:latin typeface="+mj-lt"/>
                <a:ea typeface="Times New Roman"/>
              </a:rPr>
              <a:t>Намаляване на дела на </a:t>
            </a:r>
            <a:r>
              <a:rPr lang="bg-BG" sz="1200" dirty="0" err="1">
                <a:latin typeface="+mj-lt"/>
                <a:ea typeface="Times New Roman"/>
              </a:rPr>
              <a:t>полупазарните</a:t>
            </a:r>
            <a:r>
              <a:rPr lang="bg-BG" sz="1200" dirty="0">
                <a:latin typeface="+mj-lt"/>
                <a:ea typeface="Times New Roman"/>
              </a:rPr>
              <a:t> стопанства и повишаване на  добавената стойност.</a:t>
            </a:r>
            <a:endParaRPr lang="en-US" sz="1200" dirty="0">
              <a:latin typeface="+mj-lt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882983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93334" y="1465506"/>
            <a:ext cx="7173463" cy="5162952"/>
            <a:chOff x="128676" y="1741981"/>
            <a:chExt cx="8036481" cy="2909038"/>
          </a:xfrm>
        </p:grpSpPr>
        <p:sp>
          <p:nvSpPr>
            <p:cNvPr id="27" name="Chevron 8"/>
            <p:cNvSpPr/>
            <p:nvPr/>
          </p:nvSpPr>
          <p:spPr>
            <a:xfrm>
              <a:off x="1789987" y="4196581"/>
              <a:ext cx="1337611" cy="18000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/>
          </p:spPr>
          <p:txBody>
            <a:bodyPr spcFirstLastPara="0" vert="horz" wrap="square" lIns="13335" tIns="6668" rIns="0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GB" sz="900" kern="0" dirty="0">
                <a:solidFill>
                  <a:srgbClr val="333333"/>
                </a:solidFill>
                <a:latin typeface="Arial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128676" y="1741981"/>
              <a:ext cx="8036481" cy="2909038"/>
              <a:chOff x="128676" y="1741981"/>
              <a:chExt cx="8036481" cy="2909038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128676" y="1741981"/>
                <a:ext cx="3898017" cy="2909038"/>
                <a:chOff x="128676" y="1741981"/>
                <a:chExt cx="3898017" cy="2909038"/>
              </a:xfrm>
            </p:grpSpPr>
            <p:sp>
              <p:nvSpPr>
                <p:cNvPr id="13" name="Title 3"/>
                <p:cNvSpPr txBox="1">
                  <a:spLocks/>
                </p:cNvSpPr>
                <p:nvPr/>
              </p:nvSpPr>
              <p:spPr>
                <a:xfrm>
                  <a:off x="128676" y="1741981"/>
                  <a:ext cx="1265232" cy="2672476"/>
                </a:xfrm>
                <a:prstGeom prst="rect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solidFill>
                    <a:schemeClr val="bg2"/>
                  </a:solidFill>
                </a:ln>
                <a:effectLst>
                  <a:outerShdw sx="1000" sy="1000" algn="tl" rotWithShape="0">
                    <a:srgbClr val="4F81BD"/>
                  </a:outerShdw>
                </a:effectLst>
              </p:spPr>
              <p:txBody>
                <a:bodyPr vert="horz" lIns="68580" tIns="34290" rIns="68580" bIns="34290" rtlCol="0" anchor="ctr"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>
                    <a:defRPr/>
                  </a:pPr>
                  <a:endParaRPr lang="en-GB" sz="900" i="1" kern="0" dirty="0">
                    <a:solidFill>
                      <a:srgbClr val="333333"/>
                    </a:solidFill>
                  </a:endParaRPr>
                </a:p>
                <a:p>
                  <a:pPr algn="ctr">
                    <a:lnSpc>
                      <a:spcPct val="100000"/>
                    </a:lnSpc>
                    <a:defRPr/>
                  </a:pPr>
                  <a:r>
                    <a:rPr lang="bg-BG" sz="1200" b="1" dirty="0">
                      <a:solidFill>
                        <a:prstClr val="white"/>
                      </a:solidFill>
                    </a:rPr>
                    <a:t>Специфични цели</a:t>
                  </a:r>
                  <a:endParaRPr lang="en-GB" sz="1200" b="1" dirty="0">
                    <a:solidFill>
                      <a:prstClr val="white"/>
                    </a:solidFill>
                  </a:endParaRPr>
                </a:p>
                <a:p>
                  <a:pPr>
                    <a:defRPr/>
                  </a:pPr>
                  <a:endParaRPr lang="en-GB" sz="900" i="1" kern="0" dirty="0">
                    <a:solidFill>
                      <a:srgbClr val="333333"/>
                    </a:solidFill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1646478" y="1741981"/>
                  <a:ext cx="2380215" cy="2909038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algn="ctr" defTabSz="685800">
                    <a:spcBef>
                      <a:spcPct val="0"/>
                    </a:spcBef>
                    <a:defRPr/>
                  </a:pPr>
                  <a:endParaRPr lang="en-GB" sz="1200" dirty="0">
                    <a:solidFill>
                      <a:prstClr val="white"/>
                    </a:solidFill>
                  </a:endParaRPr>
                </a:p>
                <a:p>
                  <a:pPr marL="135731" indent="-135731">
                    <a:buFont typeface="Arial" panose="020B0604020202020204" pitchFamily="34" charset="0"/>
                    <a:buChar char="•"/>
                    <a:defRPr/>
                  </a:pPr>
                  <a:endParaRPr lang="en-GB" sz="900" kern="0" dirty="0">
                    <a:solidFill>
                      <a:srgbClr val="333333"/>
                    </a:solidFill>
                    <a:latin typeface="Arial"/>
                  </a:endParaRPr>
                </a:p>
                <a:p>
                  <a:pPr marL="128588" indent="-128588" algn="just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bg-BG" sz="900" dirty="0">
                    <a:solidFill>
                      <a:prstClr val="black"/>
                    </a:solidFill>
                  </a:endParaRPr>
                </a:p>
                <a:p>
                  <a:pPr marL="128588" indent="-128588" algn="just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bg-BG" sz="900" dirty="0">
                    <a:solidFill>
                      <a:prstClr val="black"/>
                    </a:solidFill>
                  </a:endParaRPr>
                </a:p>
                <a:p>
                  <a:pPr marL="128588" indent="-128588" algn="just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r>
                    <a:rPr lang="bg-BG" sz="1200" dirty="0">
                      <a:solidFill>
                        <a:prstClr val="black"/>
                      </a:solidFill>
                    </a:rPr>
                    <a:t>Привличане на </a:t>
                  </a:r>
                  <a:r>
                    <a:rPr lang="bg-BG" sz="1200" b="1" dirty="0">
                      <a:ln w="0"/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</a:rPr>
                    <a:t>млади земеделски</a:t>
                  </a:r>
                  <a:r>
                    <a:rPr lang="bg-BG" sz="1200" b="1" dirty="0">
                      <a:solidFill>
                        <a:prstClr val="black"/>
                      </a:solidFill>
                    </a:rPr>
                    <a:t> производители </a:t>
                  </a:r>
                  <a:r>
                    <a:rPr lang="bg-BG" sz="1200" dirty="0">
                      <a:solidFill>
                        <a:prstClr val="black"/>
                      </a:solidFill>
                    </a:rPr>
                    <a:t>и улесняване на </a:t>
                  </a:r>
                  <a:r>
                    <a:rPr lang="bg-BG" sz="1200" b="1" dirty="0">
                      <a:solidFill>
                        <a:prstClr val="black"/>
                      </a:solidFill>
                    </a:rPr>
                    <a:t>развитието на бизнеса</a:t>
                  </a:r>
                  <a:r>
                    <a:rPr lang="bg-BG" sz="1200" dirty="0">
                      <a:solidFill>
                        <a:prstClr val="black"/>
                      </a:solidFill>
                    </a:rPr>
                    <a:t> в селските райони</a:t>
                  </a: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en-US" sz="900" dirty="0">
                    <a:solidFill>
                      <a:prstClr val="black"/>
                    </a:solidFill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en-US" sz="900" dirty="0">
                    <a:solidFill>
                      <a:prstClr val="black"/>
                    </a:solidFill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bg-BG" sz="900" dirty="0">
                    <a:solidFill>
                      <a:prstClr val="black"/>
                    </a:solidFill>
                  </a:endParaRPr>
                </a:p>
                <a:p>
                  <a:pPr marL="128588" indent="-128588" algn="just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r>
                    <a:rPr lang="bg-BG" sz="1200" dirty="0">
                      <a:solidFill>
                        <a:prstClr val="black"/>
                      </a:solidFill>
                    </a:rPr>
                    <a:t>Подобряване на отговора на селското стопанство на ЕС на обществените изисквания към </a:t>
                  </a:r>
                  <a:r>
                    <a:rPr lang="bg-BG" sz="1200" b="1" dirty="0">
                      <a:ln w="0"/>
                      <a:solidFill>
                        <a:prstClr val="black"/>
                      </a:solidFill>
                      <a:effectLst>
                        <a:outerShdw blurRad="38100" dist="25400" dir="5400000" algn="ctr" rotWithShape="0">
                          <a:srgbClr val="6E747A">
                            <a:alpha val="43000"/>
                          </a:srgbClr>
                        </a:outerShdw>
                      </a:effectLst>
                    </a:rPr>
                    <a:t>храната и здравето</a:t>
                  </a:r>
                  <a:r>
                    <a:rPr lang="bg-BG" sz="1200" dirty="0">
                      <a:solidFill>
                        <a:prstClr val="black"/>
                      </a:solidFill>
                    </a:rPr>
                    <a:t>, включително безопасни, хранителни и устойчиви храни, хранителни отпадъци, както и хуманното отношение към животните</a:t>
                  </a: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en-US" sz="90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2" name="Chevron 8"/>
              <p:cNvSpPr/>
              <p:nvPr/>
            </p:nvSpPr>
            <p:spPr>
              <a:xfrm>
                <a:off x="7226293" y="1802442"/>
                <a:ext cx="938864" cy="360001"/>
              </a:xfrm>
              <a:prstGeom prst="rect">
                <a:avLst/>
              </a:prstGeom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p:spPr>
            <p:txBody>
              <a:bodyPr spcFirstLastPara="0" vert="horz" wrap="square" lIns="17145" tIns="8573" rIns="0" bIns="8573" numCol="1" spcCol="1270" anchor="ctr" anchorCtr="0">
                <a:noAutofit/>
              </a:bodyPr>
              <a:lstStyle/>
              <a:p>
                <a:pPr algn="ctr" defTabSz="60007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en-GB" sz="900" kern="0" dirty="0">
                  <a:solidFill>
                    <a:srgbClr val="333333"/>
                  </a:solidFill>
                  <a:latin typeface="Arial"/>
                </a:endParaRPr>
              </a:p>
            </p:txBody>
          </p:sp>
        </p:grpSp>
      </p:grpSp>
      <p:sp>
        <p:nvSpPr>
          <p:cNvPr id="28" name="Rectangular Callout 27"/>
          <p:cNvSpPr/>
          <p:nvPr/>
        </p:nvSpPr>
        <p:spPr>
          <a:xfrm rot="16200000">
            <a:off x="-2501387" y="3327913"/>
            <a:ext cx="51435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3645" y="44624"/>
            <a:ext cx="1543049" cy="496612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321329" y="4509016"/>
            <a:ext cx="3610806" cy="163237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28588" indent="-128588"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err="1">
                <a:latin typeface="+mj-lt"/>
              </a:rPr>
              <a:t>Пестицидният</a:t>
            </a:r>
            <a:r>
              <a:rPr lang="ru-RU" sz="1200" dirty="0">
                <a:latin typeface="+mj-lt"/>
              </a:rPr>
              <a:t> </a:t>
            </a:r>
            <a:r>
              <a:rPr lang="ru-RU" sz="1200" dirty="0" err="1">
                <a:latin typeface="+mj-lt"/>
              </a:rPr>
              <a:t>отпечатък</a:t>
            </a:r>
            <a:r>
              <a:rPr lang="ru-RU" sz="1200" dirty="0">
                <a:latin typeface="+mj-lt"/>
              </a:rPr>
              <a:t> в </a:t>
            </a:r>
            <a:r>
              <a:rPr lang="ru-RU" sz="1200" dirty="0" err="1">
                <a:latin typeface="+mj-lt"/>
              </a:rPr>
              <a:t>България</a:t>
            </a:r>
            <a:r>
              <a:rPr lang="ru-RU" sz="1200" dirty="0">
                <a:latin typeface="+mj-lt"/>
              </a:rPr>
              <a:t> е сред </a:t>
            </a:r>
            <a:r>
              <a:rPr lang="ru-RU" sz="1200" dirty="0" err="1">
                <a:latin typeface="+mj-lt"/>
              </a:rPr>
              <a:t>най-ниските</a:t>
            </a:r>
            <a:r>
              <a:rPr lang="ru-RU" sz="1200" dirty="0">
                <a:latin typeface="+mj-lt"/>
              </a:rPr>
              <a:t> в </a:t>
            </a:r>
            <a:r>
              <a:rPr lang="ru-RU" sz="1200" dirty="0" err="1">
                <a:latin typeface="+mj-lt"/>
              </a:rPr>
              <a:t>Европейския</a:t>
            </a:r>
            <a:r>
              <a:rPr lang="ru-RU" sz="1200" dirty="0">
                <a:latin typeface="+mj-lt"/>
              </a:rPr>
              <a:t> </a:t>
            </a:r>
            <a:r>
              <a:rPr lang="ru-RU" sz="1200" dirty="0" err="1">
                <a:latin typeface="+mj-lt"/>
              </a:rPr>
              <a:t>съюз</a:t>
            </a:r>
            <a:r>
              <a:rPr lang="ru-RU" sz="1200" dirty="0">
                <a:latin typeface="+mj-lt"/>
              </a:rPr>
              <a:t>.</a:t>
            </a:r>
          </a:p>
          <a:p>
            <a:pPr marL="128588" indent="-128588"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err="1">
                <a:latin typeface="+mj-lt"/>
              </a:rPr>
              <a:t>Положителна</a:t>
            </a:r>
            <a:r>
              <a:rPr lang="ru-RU" sz="1200" dirty="0">
                <a:latin typeface="+mj-lt"/>
              </a:rPr>
              <a:t> тенденция за </a:t>
            </a:r>
            <a:r>
              <a:rPr lang="ru-RU" sz="1200" dirty="0" err="1">
                <a:latin typeface="+mj-lt"/>
              </a:rPr>
              <a:t>спазване</a:t>
            </a:r>
            <a:r>
              <a:rPr lang="ru-RU" sz="1200" dirty="0">
                <a:latin typeface="+mj-lt"/>
              </a:rPr>
              <a:t> </a:t>
            </a:r>
            <a:r>
              <a:rPr lang="ru-RU" sz="1200" dirty="0" err="1">
                <a:latin typeface="+mj-lt"/>
              </a:rPr>
              <a:t>изискванията</a:t>
            </a:r>
            <a:r>
              <a:rPr lang="ru-RU" sz="1200" dirty="0">
                <a:latin typeface="+mj-lt"/>
              </a:rPr>
              <a:t> за </a:t>
            </a:r>
            <a:r>
              <a:rPr lang="ru-RU" sz="1200" dirty="0" err="1">
                <a:latin typeface="+mj-lt"/>
              </a:rPr>
              <a:t>хуманно</a:t>
            </a:r>
            <a:r>
              <a:rPr lang="ru-RU" sz="1200" dirty="0">
                <a:latin typeface="+mj-lt"/>
              </a:rPr>
              <a:t> отношение и за </a:t>
            </a:r>
            <a:r>
              <a:rPr lang="ru-RU" sz="1200" dirty="0" err="1">
                <a:latin typeface="+mj-lt"/>
              </a:rPr>
              <a:t>съответствие</a:t>
            </a:r>
            <a:r>
              <a:rPr lang="ru-RU" sz="1200" dirty="0">
                <a:latin typeface="+mj-lt"/>
              </a:rPr>
              <a:t> на </a:t>
            </a:r>
            <a:r>
              <a:rPr lang="ru-RU" sz="1200" dirty="0" err="1">
                <a:latin typeface="+mj-lt"/>
              </a:rPr>
              <a:t>животновъдните</a:t>
            </a:r>
            <a:r>
              <a:rPr lang="ru-RU" sz="1200" dirty="0">
                <a:latin typeface="+mj-lt"/>
              </a:rPr>
              <a:t> </a:t>
            </a:r>
            <a:r>
              <a:rPr lang="ru-RU" sz="1200" dirty="0" err="1">
                <a:latin typeface="+mj-lt"/>
              </a:rPr>
              <a:t>обекти</a:t>
            </a:r>
            <a:r>
              <a:rPr lang="ru-RU" sz="1200" dirty="0">
                <a:latin typeface="+mj-lt"/>
              </a:rPr>
              <a:t>.</a:t>
            </a:r>
          </a:p>
          <a:p>
            <a:pPr marL="128588" indent="-128588"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ru-RU" sz="1200" dirty="0" err="1">
                <a:latin typeface="+mj-lt"/>
              </a:rPr>
              <a:t>Увеличаване</a:t>
            </a:r>
            <a:r>
              <a:rPr lang="ru-RU" sz="1200" dirty="0">
                <a:latin typeface="+mj-lt"/>
              </a:rPr>
              <a:t> на </a:t>
            </a:r>
            <a:r>
              <a:rPr lang="ru-RU" sz="1200" dirty="0" err="1">
                <a:latin typeface="+mj-lt"/>
              </a:rPr>
              <a:t>продукцията</a:t>
            </a:r>
            <a:r>
              <a:rPr lang="ru-RU" sz="1200" dirty="0">
                <a:latin typeface="+mj-lt"/>
              </a:rPr>
              <a:t> от </a:t>
            </a:r>
            <a:r>
              <a:rPr lang="ru-RU" sz="1200" dirty="0" err="1">
                <a:latin typeface="+mj-lt"/>
              </a:rPr>
              <a:t>биологично</a:t>
            </a:r>
            <a:r>
              <a:rPr lang="ru-RU" sz="1200" dirty="0">
                <a:latin typeface="+mj-lt"/>
              </a:rPr>
              <a:t> </a:t>
            </a:r>
            <a:r>
              <a:rPr lang="ru-RU" sz="1200" dirty="0" err="1">
                <a:latin typeface="+mj-lt"/>
              </a:rPr>
              <a:t>земеделие</a:t>
            </a:r>
            <a:r>
              <a:rPr lang="ru-RU" sz="1200" dirty="0">
                <a:latin typeface="+mj-lt"/>
              </a:rPr>
              <a:t> и </a:t>
            </a:r>
            <a:r>
              <a:rPr lang="ru-RU" sz="1200" dirty="0" err="1">
                <a:latin typeface="+mj-lt"/>
              </a:rPr>
              <a:t>търсенето</a:t>
            </a:r>
            <a:r>
              <a:rPr lang="ru-RU" sz="1200" dirty="0">
                <a:latin typeface="+mj-lt"/>
              </a:rPr>
              <a:t> на </a:t>
            </a:r>
            <a:r>
              <a:rPr lang="ru-RU" sz="1200" dirty="0" err="1">
                <a:latin typeface="+mj-lt"/>
              </a:rPr>
              <a:t>биосуровини</a:t>
            </a:r>
            <a:r>
              <a:rPr lang="ru-RU" sz="1200" dirty="0"/>
              <a:t>.</a:t>
            </a:r>
          </a:p>
        </p:txBody>
      </p:sp>
      <p:sp>
        <p:nvSpPr>
          <p:cNvPr id="34" name="Curved Up Arrow 33"/>
          <p:cNvSpPr/>
          <p:nvPr/>
        </p:nvSpPr>
        <p:spPr>
          <a:xfrm flipV="1">
            <a:off x="4134516" y="2480598"/>
            <a:ext cx="1028996" cy="48428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350">
              <a:solidFill>
                <a:schemeClr val="tx1"/>
              </a:solidFill>
            </a:endParaRPr>
          </a:p>
        </p:txBody>
      </p:sp>
      <p:sp>
        <p:nvSpPr>
          <p:cNvPr id="36" name="Curved Up Arrow 35"/>
          <p:cNvSpPr/>
          <p:nvPr/>
        </p:nvSpPr>
        <p:spPr>
          <a:xfrm flipV="1">
            <a:off x="4011464" y="4839196"/>
            <a:ext cx="1028996" cy="48428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350">
              <a:solidFill>
                <a:schemeClr val="tx1"/>
              </a:solidFill>
            </a:endParaRPr>
          </a:p>
        </p:txBody>
      </p:sp>
      <p:sp>
        <p:nvSpPr>
          <p:cNvPr id="19" name="Chevron 8"/>
          <p:cNvSpPr/>
          <p:nvPr/>
        </p:nvSpPr>
        <p:spPr>
          <a:xfrm>
            <a:off x="2024418" y="1631682"/>
            <a:ext cx="1750364" cy="31363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/>
            <a:lightRig rig="threePt" dir="t"/>
          </a:scene3d>
          <a:sp3d/>
        </p:spPr>
        <p:txBody>
          <a:bodyPr spcFirstLastPara="0" vert="horz" wrap="square" lIns="17145" tIns="8573" rIns="0" bIns="8573" numCol="1" spcCol="1270" anchor="ctr" anchorCtr="0">
            <a:noAutofit/>
          </a:bodyPr>
          <a:lstStyle/>
          <a:p>
            <a:pPr algn="ctr" defTabSz="600075">
              <a:lnSpc>
                <a:spcPct val="90000"/>
              </a:lnSpc>
              <a:spcAft>
                <a:spcPct val="35000"/>
              </a:spcAft>
              <a:defRPr/>
            </a:pPr>
            <a:r>
              <a:rPr lang="bg-BG" sz="1200" b="1" kern="0" dirty="0">
                <a:solidFill>
                  <a:srgbClr val="333333"/>
                </a:solidFill>
                <a:ea typeface="Century Gothic" charset="0"/>
                <a:cs typeface="Century Gothic" charset="0"/>
              </a:rPr>
              <a:t>Социално-икономическо</a:t>
            </a:r>
            <a:r>
              <a:rPr lang="bg-BG" sz="1200" kern="0" dirty="0">
                <a:solidFill>
                  <a:srgbClr val="333333"/>
                </a:solidFill>
                <a:ea typeface="Century Gothic" charset="0"/>
                <a:cs typeface="Century Gothic" charset="0"/>
              </a:rPr>
              <a:t> </a:t>
            </a:r>
            <a:r>
              <a:rPr lang="bg-BG" sz="1200" b="1" kern="0" dirty="0">
                <a:solidFill>
                  <a:srgbClr val="333333"/>
                </a:solidFill>
                <a:ea typeface="Century Gothic" charset="0"/>
                <a:cs typeface="Century Gothic" charset="0"/>
              </a:rPr>
              <a:t>развитие</a:t>
            </a:r>
            <a:endParaRPr lang="en-GB" sz="1200" b="1" kern="0" dirty="0">
              <a:solidFill>
                <a:srgbClr val="333333"/>
              </a:solidFill>
              <a:ea typeface="Century Gothic" charset="0"/>
              <a:cs typeface="Century Gothic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294769" y="1988840"/>
            <a:ext cx="3637366" cy="2241768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128588" indent="-128588"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bg-BG" sz="1200" dirty="0"/>
              <a:t>По-висока </a:t>
            </a:r>
            <a:r>
              <a:rPr lang="bg-BG" sz="1200" dirty="0">
                <a:latin typeface="+mj-lt"/>
              </a:rPr>
              <a:t>производителност на труда </a:t>
            </a:r>
            <a:r>
              <a:rPr lang="x-none" sz="1200" dirty="0">
                <a:latin typeface="+mj-lt"/>
              </a:rPr>
              <a:t> </a:t>
            </a:r>
            <a:r>
              <a:rPr lang="bg-BG" sz="1200" dirty="0">
                <a:latin typeface="+mj-lt"/>
              </a:rPr>
              <a:t>на </a:t>
            </a:r>
            <a:r>
              <a:rPr lang="x-none" sz="1200" dirty="0">
                <a:latin typeface="+mj-lt"/>
              </a:rPr>
              <a:t>младите фермери в сравнение с тази в останалите стопанства.</a:t>
            </a:r>
            <a:endParaRPr lang="en-US" sz="1200" dirty="0">
              <a:latin typeface="+mj-lt"/>
            </a:endParaRPr>
          </a:p>
          <a:p>
            <a:pPr marL="128588" indent="-128588"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bg-BG" sz="1200" dirty="0">
                <a:latin typeface="+mj-lt"/>
              </a:rPr>
              <a:t>Силна връзка на потомствените млади </a:t>
            </a:r>
            <a:r>
              <a:rPr lang="x-none" sz="1200" dirty="0">
                <a:latin typeface="+mj-lt"/>
              </a:rPr>
              <a:t>фермери с родното място, със земеделската земя и фамилните традиции.</a:t>
            </a:r>
            <a:endParaRPr lang="en-US" sz="1200" dirty="0">
              <a:latin typeface="+mj-lt"/>
            </a:endParaRPr>
          </a:p>
          <a:p>
            <a:pPr marL="128588" indent="-128588"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  <a:buFont typeface="Wingdings" panose="05000000000000000000" pitchFamily="2" charset="2"/>
              <a:buChar char="§"/>
            </a:pPr>
            <a:r>
              <a:rPr lang="bg-BG" sz="1200" dirty="0">
                <a:latin typeface="+mj-lt"/>
              </a:rPr>
              <a:t>По-висока насоченост на младите </a:t>
            </a:r>
            <a:r>
              <a:rPr lang="x-none" sz="1200" dirty="0">
                <a:latin typeface="+mj-lt"/>
              </a:rPr>
              <a:t>стопани, в сравнение с останалите фермери, към внедряването на иновации и </a:t>
            </a:r>
            <a:r>
              <a:rPr lang="x-none" sz="1200" dirty="0"/>
              <a:t>използването на цифровизацията в земеделието.</a:t>
            </a:r>
            <a:endParaRPr lang="en-US" sz="1200" dirty="0"/>
          </a:p>
        </p:txBody>
      </p:sp>
      <p:sp>
        <p:nvSpPr>
          <p:cNvPr id="20" name="Title 1">
            <a:extLst>
              <a:ext uri="{FF2B5EF4-FFF2-40B4-BE49-F238E27FC236}">
                <a16:creationId xmlns:a16="http://schemas.microsoft.com/office/drawing/2014/main" id="{2D972F22-2F5D-4A8F-9E74-B400A7E99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244" y="229542"/>
            <a:ext cx="7355076" cy="866857"/>
          </a:xfrm>
        </p:spPr>
        <p:txBody>
          <a:bodyPr>
            <a:normAutofit fontScale="90000"/>
          </a:bodyPr>
          <a:lstStyle/>
          <a:p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</a:rPr>
              <a:t>SWOT </a:t>
            </a:r>
            <a:r>
              <a:rPr lang="bg-BG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</a:rPr>
              <a:t>анализ: </a:t>
            </a:r>
            <a:r>
              <a:rPr lang="bg-BG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>състоянието на селското стопанство и хранително-вкусовата промишленост –</a:t>
            </a:r>
            <a:r>
              <a:rPr lang="en-US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> </a:t>
            </a:r>
            <a:r>
              <a:rPr lang="en-US" sz="1650" dirty="0"/>
              <a:t/>
            </a:r>
            <a:br>
              <a:rPr lang="en-US" sz="1650" dirty="0"/>
            </a:br>
            <a:r>
              <a:rPr lang="bg-BG" sz="2400" b="1" cap="all" dirty="0"/>
              <a:t> 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14999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356835" y="1244105"/>
            <a:ext cx="6879461" cy="5137224"/>
            <a:chOff x="38159" y="1619715"/>
            <a:chExt cx="8126998" cy="4410467"/>
          </a:xfrm>
        </p:grpSpPr>
        <p:sp>
          <p:nvSpPr>
            <p:cNvPr id="27" name="Chevron 8"/>
            <p:cNvSpPr/>
            <p:nvPr/>
          </p:nvSpPr>
          <p:spPr>
            <a:xfrm>
              <a:off x="1789987" y="4196581"/>
              <a:ext cx="1337611" cy="180000"/>
            </a:xfrm>
            <a:prstGeom prst="rect">
              <a:avLst/>
            </a:prstGeom>
            <a:noFill/>
            <a:ln>
              <a:noFill/>
            </a:ln>
            <a:effectLst/>
            <a:scene3d>
              <a:camera prst="orthographicFront"/>
              <a:lightRig rig="threePt" dir="t"/>
            </a:scene3d>
            <a:sp3d/>
          </p:spPr>
          <p:txBody>
            <a:bodyPr spcFirstLastPara="0" vert="horz" wrap="square" lIns="13335" tIns="6668" rIns="0" bIns="6668" numCol="1" spcCol="1270" anchor="ctr" anchorCtr="0">
              <a:noAutofit/>
            </a:bodyPr>
            <a:lstStyle/>
            <a:p>
              <a:pPr algn="ctr" defTabSz="466725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en-GB" sz="900" kern="0" dirty="0">
                <a:solidFill>
                  <a:srgbClr val="333333"/>
                </a:solidFill>
                <a:latin typeface="Arial"/>
              </a:endParaRPr>
            </a:p>
          </p:txBody>
        </p:sp>
        <p:grpSp>
          <p:nvGrpSpPr>
            <p:cNvPr id="8" name="Group 7"/>
            <p:cNvGrpSpPr/>
            <p:nvPr/>
          </p:nvGrpSpPr>
          <p:grpSpPr>
            <a:xfrm>
              <a:off x="38159" y="1619715"/>
              <a:ext cx="8126998" cy="4410467"/>
              <a:chOff x="38159" y="1619715"/>
              <a:chExt cx="8126998" cy="4410467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38159" y="1640914"/>
                <a:ext cx="3988534" cy="4389268"/>
                <a:chOff x="38159" y="1640914"/>
                <a:chExt cx="3988534" cy="4389268"/>
              </a:xfrm>
            </p:grpSpPr>
            <p:sp>
              <p:nvSpPr>
                <p:cNvPr id="13" name="Title 3"/>
                <p:cNvSpPr txBox="1">
                  <a:spLocks/>
                </p:cNvSpPr>
                <p:nvPr/>
              </p:nvSpPr>
              <p:spPr>
                <a:xfrm>
                  <a:off x="38159" y="1640914"/>
                  <a:ext cx="1290976" cy="4389268"/>
                </a:xfrm>
                <a:prstGeom prst="rect">
                  <a:avLst/>
                </a:prstGeom>
                <a:solidFill>
                  <a:schemeClr val="accent3">
                    <a:lumMod val="60000"/>
                    <a:lumOff val="40000"/>
                  </a:schemeClr>
                </a:solidFill>
                <a:ln>
                  <a:solidFill>
                    <a:schemeClr val="bg2"/>
                  </a:solidFill>
                </a:ln>
                <a:effectLst>
                  <a:outerShdw sx="1000" sy="1000" algn="tl" rotWithShape="0">
                    <a:srgbClr val="4F81BD"/>
                  </a:outerShdw>
                </a:effectLst>
              </p:spPr>
              <p:txBody>
                <a:bodyPr vert="horz" lIns="68580" tIns="34290" rIns="68580" bIns="34290" rtlCol="0" anchor="ctr">
                  <a:noAutofit/>
                </a:bodyPr>
                <a:lstStyle>
                  <a:lvl1pPr algn="l" defTabSz="914400" rtl="0" eaLnBrk="1" latinLnBrk="0" hangingPunct="1">
                    <a:lnSpc>
                      <a:spcPct val="90000"/>
                    </a:lnSpc>
                    <a:spcBef>
                      <a:spcPct val="0"/>
                    </a:spcBef>
                    <a:buNone/>
                    <a:defRPr sz="4400" kern="1200">
                      <a:solidFill>
                        <a:schemeClr val="tx1"/>
                      </a:solidFill>
                      <a:latin typeface="+mj-lt"/>
                      <a:ea typeface="+mj-ea"/>
                      <a:cs typeface="+mj-cs"/>
                    </a:defRPr>
                  </a:lvl1pPr>
                </a:lstStyle>
                <a:p>
                  <a:pPr algn="ctr">
                    <a:defRPr/>
                  </a:pPr>
                  <a:endParaRPr lang="en-GB" sz="900" i="1" kern="0" dirty="0">
                    <a:solidFill>
                      <a:srgbClr val="333333"/>
                    </a:solidFill>
                  </a:endParaRPr>
                </a:p>
                <a:p>
                  <a:pPr algn="ctr">
                    <a:lnSpc>
                      <a:spcPct val="100000"/>
                    </a:lnSpc>
                    <a:defRPr/>
                  </a:pPr>
                  <a:r>
                    <a:rPr lang="bg-BG" sz="1200" b="1" dirty="0">
                      <a:solidFill>
                        <a:prstClr val="white"/>
                      </a:solidFill>
                    </a:rPr>
                    <a:t>Специфични цели</a:t>
                  </a:r>
                  <a:endParaRPr lang="en-GB" sz="1200" b="1" dirty="0">
                    <a:solidFill>
                      <a:prstClr val="white"/>
                    </a:solidFill>
                  </a:endParaRPr>
                </a:p>
                <a:p>
                  <a:pPr>
                    <a:defRPr/>
                  </a:pPr>
                  <a:endParaRPr lang="en-GB" sz="900" i="1" kern="0" dirty="0">
                    <a:solidFill>
                      <a:srgbClr val="333333"/>
                    </a:solidFill>
                  </a:endParaRPr>
                </a:p>
              </p:txBody>
            </p:sp>
            <p:sp>
              <p:nvSpPr>
                <p:cNvPr id="17" name="TextBox 16"/>
                <p:cNvSpPr txBox="1"/>
                <p:nvPr/>
              </p:nvSpPr>
              <p:spPr>
                <a:xfrm>
                  <a:off x="1359870" y="1671183"/>
                  <a:ext cx="2666823" cy="4337870"/>
                </a:xfrm>
                <a:prstGeom prst="rect">
                  <a:avLst/>
                </a:prstGeom>
                <a:no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ru-RU" sz="1200" dirty="0" smtClean="0">
                    <a:solidFill>
                      <a:prstClr val="black"/>
                    </a:solidFill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r>
                    <a:rPr lang="bg-BG" sz="1200" dirty="0" smtClean="0">
                      <a:solidFill>
                        <a:prstClr val="black"/>
                      </a:solidFill>
                    </a:rPr>
                    <a:t>допринасяне за смекчаване на последиците от изменението на климата и за адаптация към него, както и за устойчива енергия</a:t>
                  </a: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bg-BG" sz="1200" dirty="0" smtClean="0">
                    <a:solidFill>
                      <a:prstClr val="black"/>
                    </a:solidFill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bg-BG" sz="1200" dirty="0" smtClean="0">
                    <a:solidFill>
                      <a:prstClr val="black"/>
                    </a:solidFill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r>
                    <a:rPr lang="bg-BG" sz="1200" dirty="0" smtClean="0">
                      <a:solidFill>
                        <a:prstClr val="black"/>
                      </a:solidFill>
                    </a:rPr>
                    <a:t>насърчаване на устойчиво развитие и ефективно управление на природните ресурси като вода, почва и въздух</a:t>
                  </a: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bg-BG" sz="1200" dirty="0" smtClean="0">
                    <a:solidFill>
                      <a:prstClr val="black"/>
                    </a:solidFill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endParaRPr lang="bg-BG" sz="1200" dirty="0" smtClean="0">
                    <a:solidFill>
                      <a:prstClr val="black"/>
                    </a:solidFill>
                  </a:endParaRPr>
                </a:p>
                <a:p>
                  <a:pPr marL="128588" indent="-128588">
                    <a:spcBef>
                      <a:spcPts val="450"/>
                    </a:spcBef>
                    <a:spcAft>
                      <a:spcPts val="450"/>
                    </a:spcAft>
                    <a:buClr>
                      <a:srgbClr val="BBB831"/>
                    </a:buClr>
                    <a:buFont typeface="Wingdings" panose="05000000000000000000" pitchFamily="2" charset="2"/>
                    <a:buChar char="§"/>
                    <a:defRPr/>
                  </a:pPr>
                  <a:r>
                    <a:rPr lang="bg-BG" sz="1200" dirty="0" smtClean="0">
                      <a:solidFill>
                        <a:prstClr val="black"/>
                      </a:solidFill>
                    </a:rPr>
                    <a:t>допринасяне за защита на биологичното разнообразие, подобряване на </a:t>
                  </a:r>
                  <a:r>
                    <a:rPr lang="bg-BG" sz="1200" dirty="0" err="1" smtClean="0">
                      <a:solidFill>
                        <a:prstClr val="black"/>
                      </a:solidFill>
                    </a:rPr>
                    <a:t>екосистемните</a:t>
                  </a:r>
                  <a:r>
                    <a:rPr lang="bg-BG" sz="1200" dirty="0" smtClean="0">
                      <a:solidFill>
                        <a:prstClr val="black"/>
                      </a:solidFill>
                    </a:rPr>
                    <a:t> услуги и опазване на местообитанията и ландшафта</a:t>
                  </a:r>
                  <a:endParaRPr lang="en-US" sz="1200" dirty="0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10" name="Chevron 4"/>
              <p:cNvSpPr/>
              <p:nvPr/>
            </p:nvSpPr>
            <p:spPr>
              <a:xfrm>
                <a:off x="1530002" y="1619715"/>
                <a:ext cx="2100767" cy="255698"/>
              </a:xfrm>
              <a:prstGeom prst="rect">
                <a:avLst/>
              </a:prstGeom>
              <a:solidFill>
                <a:schemeClr val="bg2"/>
              </a:solidFill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p:spPr>
            <p:txBody>
              <a:bodyPr spcFirstLastPara="0" vert="horz" wrap="square" lIns="17145" tIns="8573" rIns="0" bIns="8573" numCol="1" spcCol="1270" anchor="ctr" anchorCtr="0">
                <a:noAutofit/>
              </a:bodyPr>
              <a:lstStyle/>
              <a:p>
                <a:pPr algn="ctr" defTabSz="60007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en-GB" sz="1200" b="1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Chevron 8"/>
              <p:cNvSpPr/>
              <p:nvPr/>
            </p:nvSpPr>
            <p:spPr>
              <a:xfrm>
                <a:off x="7226293" y="1802442"/>
                <a:ext cx="938864" cy="360001"/>
              </a:xfrm>
              <a:prstGeom prst="rect">
                <a:avLst/>
              </a:prstGeom>
              <a:noFill/>
              <a:ln>
                <a:noFill/>
              </a:ln>
              <a:effectLst/>
              <a:scene3d>
                <a:camera prst="orthographicFront"/>
                <a:lightRig rig="threePt" dir="t"/>
              </a:scene3d>
              <a:sp3d/>
            </p:spPr>
            <p:txBody>
              <a:bodyPr spcFirstLastPara="0" vert="horz" wrap="square" lIns="17145" tIns="8573" rIns="0" bIns="8573" numCol="1" spcCol="1270" anchor="ctr" anchorCtr="0">
                <a:noAutofit/>
              </a:bodyPr>
              <a:lstStyle/>
              <a:p>
                <a:pPr algn="ctr" defTabSz="600075">
                  <a:lnSpc>
                    <a:spcPct val="90000"/>
                  </a:lnSpc>
                  <a:spcAft>
                    <a:spcPct val="35000"/>
                  </a:spcAft>
                  <a:defRPr/>
                </a:pPr>
                <a:endParaRPr lang="en-GB" sz="900" kern="0" dirty="0">
                  <a:solidFill>
                    <a:srgbClr val="333333"/>
                  </a:solidFill>
                  <a:latin typeface="Arial"/>
                </a:endParaRPr>
              </a:p>
            </p:txBody>
          </p:sp>
        </p:grpSp>
      </p:grpSp>
      <p:sp>
        <p:nvSpPr>
          <p:cNvPr id="28" name="Rectangular Callout 27"/>
          <p:cNvSpPr/>
          <p:nvPr/>
        </p:nvSpPr>
        <p:spPr>
          <a:xfrm rot="16200000">
            <a:off x="-2501387" y="3327913"/>
            <a:ext cx="51435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prstClr val="white"/>
              </a:solidFill>
            </a:endParaRPr>
          </a:p>
        </p:txBody>
      </p:sp>
      <p:pic>
        <p:nvPicPr>
          <p:cNvPr id="29" name="Picture 2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2608" y="135771"/>
            <a:ext cx="1543049" cy="496612"/>
          </a:xfrm>
          <a:prstGeom prst="rect">
            <a:avLst/>
          </a:prstGeom>
        </p:spPr>
      </p:pic>
      <p:sp>
        <p:nvSpPr>
          <p:cNvPr id="32" name="Title 1"/>
          <p:cNvSpPr>
            <a:spLocks noGrp="1"/>
          </p:cNvSpPr>
          <p:nvPr>
            <p:ph type="title"/>
          </p:nvPr>
        </p:nvSpPr>
        <p:spPr>
          <a:xfrm>
            <a:off x="146989" y="331197"/>
            <a:ext cx="7355076" cy="866857"/>
          </a:xfrm>
        </p:spPr>
        <p:txBody>
          <a:bodyPr>
            <a:normAutofit fontScale="90000"/>
          </a:bodyPr>
          <a:lstStyle/>
          <a:p>
            <a:r>
              <a:rPr lang="bg-BG" sz="2800" b="1" dirty="0" smtClean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</a:rPr>
              <a:t>SWOT анализ: влиянието на селското стопанство върху околната среда и климатичните промени</a:t>
            </a:r>
            <a:endParaRPr lang="bg-BG" sz="2400" dirty="0"/>
          </a:p>
        </p:txBody>
      </p:sp>
      <p:sp>
        <p:nvSpPr>
          <p:cNvPr id="34" name="Curved Up Arrow 33"/>
          <p:cNvSpPr/>
          <p:nvPr/>
        </p:nvSpPr>
        <p:spPr>
          <a:xfrm flipV="1">
            <a:off x="3995936" y="1779143"/>
            <a:ext cx="1028996" cy="48428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350">
              <a:solidFill>
                <a:schemeClr val="tx1"/>
              </a:solidFill>
            </a:endParaRPr>
          </a:p>
        </p:txBody>
      </p:sp>
      <p:sp>
        <p:nvSpPr>
          <p:cNvPr id="36" name="Curved Up Arrow 35"/>
          <p:cNvSpPr/>
          <p:nvPr/>
        </p:nvSpPr>
        <p:spPr>
          <a:xfrm flipV="1">
            <a:off x="3951623" y="5516469"/>
            <a:ext cx="1028996" cy="48428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350">
              <a:solidFill>
                <a:schemeClr val="tx1"/>
              </a:solidFill>
            </a:endParaRPr>
          </a:p>
        </p:txBody>
      </p:sp>
      <p:sp>
        <p:nvSpPr>
          <p:cNvPr id="38" name="Curved Up Arrow 37"/>
          <p:cNvSpPr/>
          <p:nvPr/>
        </p:nvSpPr>
        <p:spPr>
          <a:xfrm flipV="1">
            <a:off x="3951623" y="3582922"/>
            <a:ext cx="1028996" cy="484282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 sz="1350">
              <a:solidFill>
                <a:schemeClr val="tx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786C73B-60D5-4FE4-AD77-42425349CC38}"/>
              </a:ext>
            </a:extLst>
          </p:cNvPr>
          <p:cNvSpPr/>
          <p:nvPr/>
        </p:nvSpPr>
        <p:spPr>
          <a:xfrm>
            <a:off x="5262334" y="1467286"/>
            <a:ext cx="3650520" cy="1107996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buClr>
                <a:schemeClr val="accent2">
                  <a:lumMod val="75000"/>
                </a:schemeClr>
              </a:buClr>
            </a:pPr>
            <a:r>
              <a:rPr lang="ru-RU" sz="1100" dirty="0"/>
              <a:t>Зелените директни плащания водят до увеличаване на площите на земеделските земи и практики, които щадят почвите и водите. </a:t>
            </a:r>
            <a:endParaRPr lang="ru-RU" sz="1100" dirty="0" smtClean="0"/>
          </a:p>
          <a:p>
            <a:pPr>
              <a:buClr>
                <a:schemeClr val="accent2">
                  <a:lumMod val="75000"/>
                </a:schemeClr>
              </a:buClr>
            </a:pPr>
            <a:r>
              <a:rPr lang="ru-RU" sz="1100" dirty="0"/>
              <a:t>За периода 2007-2017 г. емисиите на основните парникови газове в България имат тенденция към намаляване. </a:t>
            </a:r>
            <a:endParaRPr lang="en-US" sz="1100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537D9D0-2656-44B6-90A3-BCD85DEF4495}"/>
              </a:ext>
            </a:extLst>
          </p:cNvPr>
          <p:cNvSpPr/>
          <p:nvPr/>
        </p:nvSpPr>
        <p:spPr>
          <a:xfrm>
            <a:off x="5273511" y="5157192"/>
            <a:ext cx="3701295" cy="145988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450"/>
              </a:spcAft>
              <a:buSzPts val="1200"/>
            </a:pPr>
            <a:r>
              <a:rPr lang="ru-RU" sz="1100" dirty="0">
                <a:latin typeface="+mj-lt"/>
                <a:ea typeface="Calibri"/>
                <a:cs typeface="Times New Roman"/>
              </a:rPr>
              <a:t>Делът на земеделските площи в Натура 2000 за нашата страна е около 23%, което е значително по-високо от средния дял за ЕС (около 11%) и дела във Франция (около 8%), Румъния (около 13%) или Полша (около 12</a:t>
            </a:r>
            <a:r>
              <a:rPr lang="ru-RU" sz="1100" dirty="0" smtClean="0">
                <a:latin typeface="+mj-lt"/>
                <a:ea typeface="Calibri"/>
                <a:cs typeface="Times New Roman"/>
              </a:rPr>
              <a:t>%).</a:t>
            </a:r>
          </a:p>
          <a:p>
            <a:pPr>
              <a:lnSpc>
                <a:spcPct val="110000"/>
              </a:lnSpc>
              <a:spcAft>
                <a:spcPts val="450"/>
              </a:spcAft>
              <a:buSzPts val="1200"/>
            </a:pPr>
            <a:r>
              <a:rPr lang="ru-RU" sz="1100" dirty="0">
                <a:latin typeface="+mj-lt"/>
                <a:ea typeface="Calibri"/>
                <a:cs typeface="Times New Roman"/>
              </a:rPr>
              <a:t>Нарасналият интерес към био-производството в съчетание с други мерки за екологизиране довежда до положителни тенденции за околната среда и климата. </a:t>
            </a:r>
            <a:endParaRPr lang="en-US" sz="1100" dirty="0">
              <a:latin typeface="+mj-lt"/>
              <a:ea typeface="Calibri"/>
              <a:cs typeface="Times New Roman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EC80386-57DC-42AF-A919-ED473F8F5BE4}"/>
              </a:ext>
            </a:extLst>
          </p:cNvPr>
          <p:cNvSpPr/>
          <p:nvPr/>
        </p:nvSpPr>
        <p:spPr>
          <a:xfrm>
            <a:off x="5275332" y="2996952"/>
            <a:ext cx="3701297" cy="189641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</a:pPr>
            <a:r>
              <a:rPr lang="ru-RU" sz="1100" dirty="0">
                <a:latin typeface="+mj-lt"/>
                <a:ea typeface="Times New Roman"/>
              </a:rPr>
              <a:t>В страната се наблюдава намаляваща тенденция на концентрацията на азот в реките, но темповете не </a:t>
            </a:r>
            <a:r>
              <a:rPr lang="ru-RU" sz="1100" dirty="0" err="1">
                <a:latin typeface="+mj-lt"/>
                <a:ea typeface="Times New Roman"/>
              </a:rPr>
              <a:t>са</a:t>
            </a:r>
            <a:r>
              <a:rPr lang="ru-RU" sz="1100" dirty="0">
                <a:latin typeface="+mj-lt"/>
                <a:ea typeface="Times New Roman"/>
              </a:rPr>
              <a:t> </a:t>
            </a:r>
            <a:r>
              <a:rPr lang="ru-RU" sz="1100" dirty="0" err="1" smtClean="0">
                <a:latin typeface="+mj-lt"/>
                <a:ea typeface="Times New Roman"/>
              </a:rPr>
              <a:t>задоволителни</a:t>
            </a:r>
            <a:r>
              <a:rPr lang="ru-RU" sz="1100" dirty="0" smtClean="0">
                <a:latin typeface="+mj-lt"/>
                <a:ea typeface="Times New Roman"/>
              </a:rPr>
              <a:t>. </a:t>
            </a:r>
            <a:endParaRPr lang="ru-RU" sz="1100" dirty="0">
              <a:latin typeface="+mj-lt"/>
              <a:ea typeface="Times New Roman"/>
            </a:endParaRPr>
          </a:p>
          <a:p>
            <a:pPr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</a:pPr>
            <a:r>
              <a:rPr lang="ru-RU" sz="1100" dirty="0" smtClean="0">
                <a:latin typeface="+mj-lt"/>
                <a:ea typeface="Times New Roman"/>
              </a:rPr>
              <a:t>Почвите </a:t>
            </a:r>
            <a:r>
              <a:rPr lang="ru-RU" sz="1100" dirty="0">
                <a:latin typeface="+mj-lt"/>
                <a:ea typeface="Times New Roman"/>
              </a:rPr>
              <a:t>в България са в добро екологично състояние по отношение на запасеност с биогенни елементи/органично вещество. </a:t>
            </a:r>
            <a:endParaRPr lang="ru-RU" sz="1100" dirty="0" smtClean="0">
              <a:latin typeface="+mj-lt"/>
              <a:ea typeface="Times New Roman"/>
            </a:endParaRPr>
          </a:p>
          <a:p>
            <a:pPr>
              <a:lnSpc>
                <a:spcPct val="110000"/>
              </a:lnSpc>
              <a:spcAft>
                <a:spcPts val="450"/>
              </a:spcAft>
              <a:buClr>
                <a:schemeClr val="accent2">
                  <a:lumMod val="75000"/>
                </a:schemeClr>
              </a:buClr>
            </a:pPr>
            <a:r>
              <a:rPr lang="ru-RU" sz="1100" dirty="0">
                <a:latin typeface="+mj-lt"/>
                <a:ea typeface="Times New Roman"/>
              </a:rPr>
              <a:t>Обработваемите земи и постоянно затревените площи се характеризират с високо съдържание на органичен въглерод и средна запасеност с азот и фосфор. </a:t>
            </a:r>
            <a:endParaRPr lang="en-US" sz="1200" dirty="0">
              <a:latin typeface="+mj-lt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35836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8" y="116632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pic>
        <p:nvPicPr>
          <p:cNvPr id="12" name="Content Placeholder 3">
            <a:extLst>
              <a:ext uri="{FF2B5EF4-FFF2-40B4-BE49-F238E27FC236}">
                <a16:creationId xmlns:a16="http://schemas.microsoft.com/office/drawing/2014/main" id="{087221A6-EB5D-4CCC-B718-AF09568207C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655" y="1027964"/>
            <a:ext cx="9028345" cy="5059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16152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99592" y="2492896"/>
            <a:ext cx="7649308" cy="1302563"/>
          </a:xfrm>
        </p:spPr>
        <p:txBody>
          <a:bodyPr>
            <a:normAutofit/>
          </a:bodyPr>
          <a:lstStyle/>
          <a:p>
            <a:pPr algn="ctr"/>
            <a:r>
              <a:rPr lang="bg-BG" b="1" dirty="0">
                <a:solidFill>
                  <a:schemeClr val="accent3">
                    <a:lumMod val="50000"/>
                  </a:schemeClr>
                </a:solidFill>
              </a:rPr>
              <a:t>Благодаря за вниманието!</a:t>
            </a:r>
            <a:endParaRPr lang="en-US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Rectangular Callout 4"/>
          <p:cNvSpPr/>
          <p:nvPr/>
        </p:nvSpPr>
        <p:spPr>
          <a:xfrm rot="16200000">
            <a:off x="-3203673" y="3172949"/>
            <a:ext cx="6858000" cy="512103"/>
          </a:xfrm>
          <a:prstGeom prst="wedgeRectCallout">
            <a:avLst>
              <a:gd name="adj1" fmla="val -21098"/>
              <a:gd name="adj2" fmla="val 1111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8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9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0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1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2" name="Subtitle 2"/>
          <p:cNvSpPr txBox="1">
            <a:spLocks/>
          </p:cNvSpPr>
          <p:nvPr/>
        </p:nvSpPr>
        <p:spPr bwMode="auto">
          <a:xfrm>
            <a:off x="478922" y="264736"/>
            <a:ext cx="6912768" cy="11234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400">
                <a:solidFill>
                  <a:schemeClr val="tx1"/>
                </a:solidFill>
                <a:latin typeface="Arial" charset="0"/>
              </a:defRPr>
            </a:lvl1pPr>
            <a:lvl2pPr indent="-182563" eaLnBrk="0" hangingPunct="0">
              <a:spcBef>
                <a:spcPct val="20000"/>
              </a:spcBef>
              <a:buClr>
                <a:schemeClr val="accent1"/>
              </a:buClr>
              <a:buSzPct val="85000"/>
              <a:buFont typeface="Arial" charset="0"/>
              <a:buChar char="•"/>
              <a:defRPr sz="2000">
                <a:solidFill>
                  <a:schemeClr val="tx1"/>
                </a:solidFill>
                <a:latin typeface="Arial" charset="0"/>
              </a:defRPr>
            </a:lvl2pPr>
            <a:lvl3pPr marL="730250" indent="-182563" eaLnBrk="0" hangingPunct="0">
              <a:spcBef>
                <a:spcPct val="20000"/>
              </a:spcBef>
              <a:buClr>
                <a:schemeClr val="accent1"/>
              </a:buClr>
              <a:buSzPct val="90000"/>
              <a:buFont typeface="Arial" charset="0"/>
              <a:buChar char="•"/>
              <a:defRPr>
                <a:solidFill>
                  <a:schemeClr val="tx1"/>
                </a:solidFill>
                <a:latin typeface="Arial" charset="0"/>
              </a:defRPr>
            </a:lvl3pPr>
            <a:lvl4pPr marL="1004888" indent="-182563" eaLnBrk="0" hangingPunct="0">
              <a:spcBef>
                <a:spcPct val="20000"/>
              </a:spcBef>
              <a:buClr>
                <a:schemeClr val="accent1"/>
              </a:buClr>
              <a:buFont typeface="Arial" charset="0"/>
              <a:buChar char="•"/>
              <a:defRPr sz="1600">
                <a:solidFill>
                  <a:schemeClr val="tx1"/>
                </a:solidFill>
                <a:latin typeface="Arial" charset="0"/>
              </a:defRPr>
            </a:lvl4pPr>
            <a:lvl5pPr marL="1187450" indent="-136525" eaLnBrk="0" hangingPunct="0">
              <a:spcBef>
                <a:spcPct val="20000"/>
              </a:spcBef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5pPr>
            <a:lvl6pPr marL="16446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6pPr>
            <a:lvl7pPr marL="21018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7pPr>
            <a:lvl8pPr marL="25590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8pPr>
            <a:lvl9pPr marL="3016250" indent="-136525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charset="0"/>
              <a:buChar char="•"/>
              <a:defRPr sz="14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buFont typeface="Arial" charset="0"/>
              <a:buNone/>
            </a:pPr>
            <a:r>
              <a:rPr lang="bg-BG" altLang="en-US" sz="2600" b="1" dirty="0">
                <a:solidFill>
                  <a:srgbClr val="ACA73B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Министерство на земеделието, храните и  горите </a:t>
            </a:r>
          </a:p>
        </p:txBody>
      </p:sp>
    </p:spTree>
    <p:extLst>
      <p:ext uri="{BB962C8B-B14F-4D97-AF65-F5344CB8AC3E}">
        <p14:creationId xmlns:p14="http://schemas.microsoft.com/office/powerpoint/2010/main" val="21856143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9" y="16432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00430" y="63877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851195" y="257090"/>
            <a:ext cx="590076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chemeClr val="accent3">
                    <a:lumMod val="50000"/>
                  </a:schemeClr>
                </a:solidFill>
              </a:rPr>
              <a:t>След 2020</a:t>
            </a:r>
          </a:p>
          <a:p>
            <a:r>
              <a:rPr lang="ru-RU" sz="2800" b="1" dirty="0" err="1">
                <a:solidFill>
                  <a:schemeClr val="accent3">
                    <a:lumMod val="50000"/>
                  </a:schemeClr>
                </a:solidFill>
              </a:rPr>
              <a:t>ще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800" b="1" dirty="0" err="1">
                <a:solidFill>
                  <a:schemeClr val="accent3">
                    <a:lumMod val="50000"/>
                  </a:schemeClr>
                </a:solidFill>
              </a:rPr>
              <a:t>продължат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 да се </a:t>
            </a:r>
            <a:r>
              <a:rPr lang="ru-RU" sz="2800" b="1" dirty="0" err="1">
                <a:solidFill>
                  <a:schemeClr val="accent3">
                    <a:lumMod val="50000"/>
                  </a:schemeClr>
                </a:solidFill>
              </a:rPr>
              <a:t>прилагат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</a:rPr>
              <a:t>:</a:t>
            </a:r>
            <a:endParaRPr lang="en-US" sz="2800" b="1" dirty="0">
              <a:solidFill>
                <a:schemeClr val="accent3">
                  <a:lumMod val="5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Oval 7">
            <a:extLst>
              <a:ext uri="{FF2B5EF4-FFF2-40B4-BE49-F238E27FC236}">
                <a16:creationId xmlns:a16="http://schemas.microsoft.com/office/drawing/2014/main" id="{D178A09A-0E24-41BE-97E0-7ADD36F7E1C0}"/>
              </a:ext>
            </a:extLst>
          </p:cNvPr>
          <p:cNvSpPr/>
          <p:nvPr/>
        </p:nvSpPr>
        <p:spPr>
          <a:xfrm>
            <a:off x="2494425" y="2366806"/>
            <a:ext cx="2049499" cy="2056222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chemeClr val="tx2">
              <a:lumMod val="60000"/>
              <a:lumOff val="40000"/>
            </a:schemeClr>
          </a:solidFill>
          <a:ln cap="flat">
            <a:noFill/>
            <a:prstDash val="solid"/>
          </a:ln>
          <a:effectLst>
            <a:outerShdw dir="16200000" algn="tl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2200" b="1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  <a:ea typeface="Microsoft Sans Serif" pitchFamily="34"/>
                <a:cs typeface="Microsoft Sans Serif" pitchFamily="34"/>
              </a:rPr>
              <a:t>Схеми за директни плащания</a:t>
            </a:r>
          </a:p>
        </p:txBody>
      </p:sp>
      <p:sp>
        <p:nvSpPr>
          <p:cNvPr id="14" name="Oval 7">
            <a:extLst>
              <a:ext uri="{FF2B5EF4-FFF2-40B4-BE49-F238E27FC236}">
                <a16:creationId xmlns:a16="http://schemas.microsoft.com/office/drawing/2014/main" id="{A37DBA10-674E-4F87-9AE6-42146E6BF72F}"/>
              </a:ext>
            </a:extLst>
          </p:cNvPr>
          <p:cNvSpPr/>
          <p:nvPr/>
        </p:nvSpPr>
        <p:spPr>
          <a:xfrm>
            <a:off x="4702456" y="2420888"/>
            <a:ext cx="2049499" cy="200685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chemeClr val="accent6"/>
          </a:solidFill>
          <a:ln cap="flat">
            <a:noFill/>
            <a:prstDash val="solid"/>
          </a:ln>
          <a:effectLst>
            <a:outerShdw dir="16200000" algn="tl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2200" b="1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  <a:ea typeface="Microsoft Sans Serif" pitchFamily="34"/>
                <a:cs typeface="Microsoft Sans Serif" pitchFamily="34"/>
              </a:rPr>
              <a:t>Мерки по РСР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6AAF5CF2-DD3C-44B9-9B63-5994545F709F}"/>
              </a:ext>
            </a:extLst>
          </p:cNvPr>
          <p:cNvSpPr/>
          <p:nvPr/>
        </p:nvSpPr>
        <p:spPr>
          <a:xfrm>
            <a:off x="421062" y="1382118"/>
            <a:ext cx="8364058" cy="5311553"/>
          </a:xfrm>
          <a:prstGeom prst="ellipse">
            <a:avLst/>
          </a:prstGeom>
          <a:noFill/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3D391400-E344-4F79-B378-3FEF728698DB}"/>
              </a:ext>
            </a:extLst>
          </p:cNvPr>
          <p:cNvSpPr/>
          <p:nvPr/>
        </p:nvSpPr>
        <p:spPr>
          <a:xfrm>
            <a:off x="2368393" y="1816970"/>
            <a:ext cx="4351062" cy="36160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200" b="1" dirty="0">
                <a:solidFill>
                  <a:schemeClr val="accent6">
                    <a:lumMod val="50000"/>
                  </a:schemeClr>
                </a:solidFill>
              </a:rPr>
              <a:t>Стратегически план на България</a:t>
            </a:r>
          </a:p>
        </p:txBody>
      </p:sp>
      <p:sp>
        <p:nvSpPr>
          <p:cNvPr id="24" name="Oval 7">
            <a:extLst>
              <a:ext uri="{FF2B5EF4-FFF2-40B4-BE49-F238E27FC236}">
                <a16:creationId xmlns:a16="http://schemas.microsoft.com/office/drawing/2014/main" id="{45F7AB39-21F0-416C-96A0-4E76E82214D0}"/>
              </a:ext>
            </a:extLst>
          </p:cNvPr>
          <p:cNvSpPr/>
          <p:nvPr/>
        </p:nvSpPr>
        <p:spPr>
          <a:xfrm>
            <a:off x="5756837" y="4467454"/>
            <a:ext cx="1888344" cy="1737277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chemeClr val="bg2">
              <a:lumMod val="75000"/>
            </a:schemeClr>
          </a:solidFill>
          <a:ln cap="flat">
            <a:noFill/>
            <a:prstDash val="solid"/>
          </a:ln>
          <a:effectLst>
            <a:outerShdw dir="16200000" algn="tl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b="1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  <a:ea typeface="Microsoft Sans Serif" pitchFamily="34"/>
                <a:cs typeface="Microsoft Sans Serif" pitchFamily="34"/>
              </a:rPr>
              <a:t>Специални мерки за ОП</a:t>
            </a:r>
          </a:p>
        </p:txBody>
      </p:sp>
      <p:sp>
        <p:nvSpPr>
          <p:cNvPr id="27" name="Oval 7">
            <a:extLst>
              <a:ext uri="{FF2B5EF4-FFF2-40B4-BE49-F238E27FC236}">
                <a16:creationId xmlns:a16="http://schemas.microsoft.com/office/drawing/2014/main" id="{11116DAA-9ED9-4D45-A1AE-B8220F7D678B}"/>
              </a:ext>
            </a:extLst>
          </p:cNvPr>
          <p:cNvSpPr/>
          <p:nvPr/>
        </p:nvSpPr>
        <p:spPr>
          <a:xfrm>
            <a:off x="3768261" y="4565005"/>
            <a:ext cx="1888344" cy="167608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chemeClr val="bg2">
              <a:lumMod val="75000"/>
            </a:schemeClr>
          </a:solidFill>
          <a:ln cap="flat">
            <a:noFill/>
            <a:prstDash val="solid"/>
          </a:ln>
          <a:effectLst>
            <a:outerShdw dir="16200000" algn="tl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b="1" i="0" u="none" strike="noStrike" kern="0" cap="none" spc="0" baseline="0" dirty="0">
                <a:solidFill>
                  <a:srgbClr val="FFFFFF"/>
                </a:solidFill>
                <a:uFillTx/>
                <a:latin typeface="Calibri"/>
                <a:ea typeface="Microsoft Sans Serif" pitchFamily="34"/>
                <a:cs typeface="Microsoft Sans Serif" pitchFamily="34"/>
              </a:rPr>
              <a:t>Специални мерки за сектор Пчеларство</a:t>
            </a:r>
          </a:p>
        </p:txBody>
      </p:sp>
      <p:sp>
        <p:nvSpPr>
          <p:cNvPr id="28" name="Oval 7">
            <a:extLst>
              <a:ext uri="{FF2B5EF4-FFF2-40B4-BE49-F238E27FC236}">
                <a16:creationId xmlns:a16="http://schemas.microsoft.com/office/drawing/2014/main" id="{B7F25E4F-34F5-479C-800D-E5FB9ADAAC83}"/>
              </a:ext>
            </a:extLst>
          </p:cNvPr>
          <p:cNvSpPr/>
          <p:nvPr/>
        </p:nvSpPr>
        <p:spPr>
          <a:xfrm>
            <a:off x="1779685" y="4569251"/>
            <a:ext cx="1888344" cy="1676088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chemeClr val="bg2">
              <a:lumMod val="75000"/>
            </a:schemeClr>
          </a:solidFill>
          <a:ln cap="flat">
            <a:noFill/>
            <a:prstDash val="solid"/>
          </a:ln>
          <a:effectLst>
            <a:outerShdw dir="16200000" algn="tl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b="1" kern="0" dirty="0">
                <a:solidFill>
                  <a:srgbClr val="FFFFFF"/>
                </a:solidFill>
                <a:latin typeface="Calibri"/>
                <a:ea typeface="Microsoft Sans Serif" pitchFamily="34"/>
                <a:cs typeface="Microsoft Sans Serif" pitchFamily="34"/>
              </a:rPr>
              <a:t>Специални мерки за сектор Вино</a:t>
            </a:r>
          </a:p>
        </p:txBody>
      </p:sp>
    </p:spTree>
    <p:extLst>
      <p:ext uri="{BB962C8B-B14F-4D97-AF65-F5344CB8AC3E}">
        <p14:creationId xmlns:p14="http://schemas.microsoft.com/office/powerpoint/2010/main" val="140011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12" grpId="0" animBg="1"/>
      <p:bldP spid="14" grpId="0" animBg="1"/>
      <p:bldP spid="2" grpId="0" animBg="1"/>
      <p:bldP spid="20" grpId="0" animBg="1"/>
      <p:bldP spid="24" grpId="0" animBg="1"/>
      <p:bldP spid="27" grpId="0" animBg="1"/>
      <p:bldP spid="2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524438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400"/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400" dirty="0"/>
              <a:t>Министерство на земеделието, храните и горите, „Информационна кампания 2020г.“ </a:t>
            </a:r>
            <a:endParaRPr lang="en-US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295498" y="251825"/>
            <a:ext cx="75168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600" b="1" dirty="0" err="1">
                <a:solidFill>
                  <a:schemeClr val="accent3">
                    <a:lumMod val="50000"/>
                  </a:schemeClr>
                </a:solidFill>
              </a:rPr>
              <a:t>Многогодишна</a:t>
            </a:r>
            <a:r>
              <a:rPr lang="ru-RU" sz="26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600" b="1" dirty="0" err="1">
                <a:solidFill>
                  <a:schemeClr val="accent3">
                    <a:lumMod val="50000"/>
                  </a:schemeClr>
                </a:solidFill>
              </a:rPr>
              <a:t>финансова</a:t>
            </a:r>
            <a:r>
              <a:rPr lang="ru-RU" sz="2600" b="1" dirty="0">
                <a:solidFill>
                  <a:schemeClr val="accent3">
                    <a:lumMod val="50000"/>
                  </a:schemeClr>
                </a:solidFill>
              </a:rPr>
              <a:t> рамка на ЕС 2021-2027: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1400" dirty="0"/>
          </a:p>
        </p:txBody>
      </p:sp>
      <p:pic>
        <p:nvPicPr>
          <p:cNvPr id="14" name="Picture 7">
            <a:extLst>
              <a:ext uri="{FF2B5EF4-FFF2-40B4-BE49-F238E27FC236}">
                <a16:creationId xmlns:a16="http://schemas.microsoft.com/office/drawing/2014/main" id="{9BDC7470-7AE4-4DAA-ABBD-33BCD28A0B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8803" y="1438970"/>
            <a:ext cx="7509413" cy="51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459FD96-0367-44E1-9AE3-0931C01097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3554" y="2715304"/>
            <a:ext cx="108042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H4 </a:t>
            </a:r>
            <a:r>
              <a:rPr kumimoji="0" lang="bg-BG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Миграция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E5CD7F4-C44F-42FD-8984-5025F9FA08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04044" y="5048969"/>
            <a:ext cx="170238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EUR 286,2 billion (22%)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00108603-C75D-4056-B9AB-3CEF53262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48988" y="3449497"/>
            <a:ext cx="151964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EUR 92,7 billion (7%)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F372F7DE-505C-41F9-8ACA-EE05932E1F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4731" y="3243333"/>
            <a:ext cx="708271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H3 </a:t>
            </a:r>
            <a:r>
              <a:rPr lang="bg-BG" altLang="en-US" sz="1400" b="1" dirty="0">
                <a:latin typeface="Calibri" panose="020F0502020204030204" pitchFamily="34" charset="0"/>
              </a:rPr>
              <a:t>Други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389E20C-4253-43E3-9317-60BAD0B97B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0551" y="4619460"/>
            <a:ext cx="17396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0"/>
            <a:r>
              <a:rPr lang="bg-BG" altLang="en-US" sz="1400" b="1" dirty="0">
                <a:latin typeface="Calibri" panose="020F0502020204030204" pitchFamily="34" charset="0"/>
              </a:rPr>
              <a:t>Директни плащания пазарни </a:t>
            </a:r>
            <a:r>
              <a:rPr kumimoji="0" lang="bg-BG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мерки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3646432-F87E-421B-8D21-72B371B48C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0372" y="1584030"/>
            <a:ext cx="1298432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bg-BG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Администрация 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9944882B-FB6B-4658-9868-ABCC36A911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7858" y="1798207"/>
            <a:ext cx="1519647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EUR 85,3 billion (7%)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1CEFF39A-6087-430E-B3CC-D9153CC2FE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3859" y="3351055"/>
            <a:ext cx="787080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bg-BG" altLang="en-US" sz="1400" b="1" dirty="0">
                <a:latin typeface="Calibri" panose="020F0502020204030204" pitchFamily="34" charset="0"/>
              </a:rPr>
              <a:t>К</a:t>
            </a:r>
            <a:r>
              <a:rPr kumimoji="0" lang="bg-BG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охезия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418F878-A3FC-4D10-A21F-473BCF1B8E6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3859" y="3550315"/>
            <a:ext cx="170238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EUR 442,4 billion (35%)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F8AE4BC-6CA4-469F-A67A-9A739EBD66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0473" y="2202642"/>
            <a:ext cx="139294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H1 </a:t>
            </a:r>
            <a:r>
              <a:rPr lang="bg-BG" altLang="en-US" sz="1400" b="1" dirty="0">
                <a:latin typeface="Calibri" panose="020F0502020204030204" pitchFamily="34" charset="0"/>
              </a:rPr>
              <a:t>Единен пазар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, 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4B1D6190-ABDD-4C51-B7A9-0F244EE353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50473" y="2436560"/>
            <a:ext cx="170238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EUR 187,4 billion (15%)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0AB4724-66C0-4ED8-81AD-8BEC983BCE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59584" y="2418086"/>
            <a:ext cx="1064394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H</a:t>
            </a:r>
            <a:r>
              <a:rPr kumimoji="0" lang="bg-BG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5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 </a:t>
            </a:r>
            <a:r>
              <a:rPr kumimoji="0" lang="bg-BG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Сигурност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7C1754BA-5624-4375-84BB-2BF73C6CAE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92554" y="1955358"/>
            <a:ext cx="129843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H</a:t>
            </a:r>
            <a:r>
              <a:rPr lang="bg-BG" altLang="en-US" sz="1400" b="1" dirty="0">
                <a:latin typeface="Calibri" panose="020F0502020204030204" pitchFamily="34" charset="0"/>
              </a:rPr>
              <a:t>6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 </a:t>
            </a:r>
            <a:r>
              <a:rPr kumimoji="0" lang="bg-BG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Съседни страни</a:t>
            </a:r>
            <a:r>
              <a:rPr kumimoji="0" lang="en-US" altLang="en-US" sz="1400" b="1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 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711B7A7-3BF9-4C9C-868C-810A1FFBF2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1925" y="3896068"/>
            <a:ext cx="1739642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bg-BG" altLang="en-US" sz="1400" b="1" dirty="0">
                <a:latin typeface="Calibri" panose="020F0502020204030204" pitchFamily="34" charset="0"/>
              </a:rPr>
              <a:t>Природни ресурси и околна среда 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73535D54-52BD-47E6-ADC9-4B6A941FF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0551" y="4362540"/>
            <a:ext cx="1702389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400" b="0" i="0" u="none" strike="noStrike" cap="none" normalizeH="0" baseline="0" dirty="0">
                <a:ln>
                  <a:noFill/>
                </a:ln>
                <a:effectLst/>
                <a:latin typeface="Calibri" panose="020F0502020204030204" pitchFamily="34" charset="0"/>
              </a:rPr>
              <a:t>EUR 378,9 billion (30%)</a:t>
            </a:r>
            <a:endParaRPr kumimoji="0" lang="en-US" altLang="en-US" sz="1400" b="0" i="0" u="none" strike="noStrike" cap="none" normalizeH="0" baseline="0" dirty="0">
              <a:ln>
                <a:noFill/>
              </a:ln>
              <a:effectLst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D9DFA3DC-DB8E-40D1-927C-4B3EF823C26D}"/>
              </a:ext>
            </a:extLst>
          </p:cNvPr>
          <p:cNvSpPr/>
          <p:nvPr/>
        </p:nvSpPr>
        <p:spPr>
          <a:xfrm rot="20159800">
            <a:off x="1704377" y="3448183"/>
            <a:ext cx="3410603" cy="2732649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E51E492-8AE6-4744-920C-FA1E55D84D48}"/>
              </a:ext>
            </a:extLst>
          </p:cNvPr>
          <p:cNvSpPr txBox="1"/>
          <p:nvPr/>
        </p:nvSpPr>
        <p:spPr>
          <a:xfrm>
            <a:off x="392007" y="792436"/>
            <a:ext cx="61427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ОСП </a:t>
            </a:r>
            <a:r>
              <a:rPr lang="ru-RU" sz="2400" b="1" i="1" dirty="0" err="1">
                <a:solidFill>
                  <a:schemeClr val="accent6">
                    <a:lumMod val="50000"/>
                  </a:schemeClr>
                </a:solidFill>
              </a:rPr>
              <a:t>продължава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 да </a:t>
            </a:r>
            <a:r>
              <a:rPr lang="ru-RU" sz="2400" b="1" i="1" dirty="0" err="1">
                <a:solidFill>
                  <a:schemeClr val="accent6">
                    <a:lumMod val="50000"/>
                  </a:schemeClr>
                </a:solidFill>
              </a:rPr>
              <a:t>бъде</a:t>
            </a:r>
            <a:r>
              <a:rPr lang="ru-RU" sz="2400" b="1" i="1" dirty="0">
                <a:solidFill>
                  <a:schemeClr val="accent6">
                    <a:lumMod val="50000"/>
                  </a:schemeClr>
                </a:solidFill>
              </a:rPr>
              <a:t> важна политика!</a:t>
            </a:r>
          </a:p>
        </p:txBody>
      </p:sp>
    </p:spTree>
    <p:extLst>
      <p:ext uri="{BB962C8B-B14F-4D97-AF65-F5344CB8AC3E}">
        <p14:creationId xmlns:p14="http://schemas.microsoft.com/office/powerpoint/2010/main" val="1309890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004199-C9F7-49E8-BBCB-D5B0F56FA289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817344" y="269933"/>
            <a:ext cx="7239003" cy="854964"/>
          </a:xfrm>
        </p:spPr>
        <p:txBody>
          <a:bodyPr anchorCtr="1">
            <a:normAutofit/>
          </a:bodyPr>
          <a:lstStyle/>
          <a:p>
            <a:pPr lvl="0" algn="ctr"/>
            <a:r>
              <a:rPr lang="bg-BG" sz="3800" b="1" dirty="0">
                <a:solidFill>
                  <a:schemeClr val="accent6">
                    <a:lumMod val="50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>Средства за ОСП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34E2415F-001B-4B96-AC96-2D107AF3AE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238" y="1228762"/>
            <a:ext cx="8379607" cy="1098578"/>
          </a:xfrm>
          <a:prstGeom prst="rect">
            <a:avLst/>
          </a:prstGeom>
          <a:noFill/>
          <a:ln cap="flat">
            <a:noFill/>
          </a:ln>
        </p:spPr>
      </p:pic>
      <p:sp>
        <p:nvSpPr>
          <p:cNvPr id="4" name="Rectangle 6">
            <a:extLst>
              <a:ext uri="{FF2B5EF4-FFF2-40B4-BE49-F238E27FC236}">
                <a16:creationId xmlns:a16="http://schemas.microsoft.com/office/drawing/2014/main" id="{1232CAB6-0D6F-48AB-9B0E-E639B7B66BFD}"/>
              </a:ext>
            </a:extLst>
          </p:cNvPr>
          <p:cNvSpPr/>
          <p:nvPr/>
        </p:nvSpPr>
        <p:spPr>
          <a:xfrm>
            <a:off x="388740" y="2772771"/>
            <a:ext cx="8611250" cy="861774"/>
          </a:xfrm>
          <a:prstGeom prst="rect">
            <a:avLst/>
          </a:pr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ct val="100000"/>
              <a:buFont typeface="Wingdings" pitchFamily="2"/>
              <a:buChar char="§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365 </a:t>
            </a:r>
            <a:r>
              <a:rPr lang="bg-BG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милиарда</a:t>
            </a:r>
            <a:r>
              <a:rPr lang="fr-BE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€ </a:t>
            </a:r>
            <a:r>
              <a:rPr lang="bg-BG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за ОСП за ЕС</a:t>
            </a:r>
            <a:r>
              <a:rPr lang="fr-BE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-27</a:t>
            </a:r>
            <a:r>
              <a:rPr lang="bg-BG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, т.е. около</a:t>
            </a:r>
            <a:r>
              <a:rPr lang="fr-BE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5% </a:t>
            </a:r>
            <a:r>
              <a:rPr lang="bg-BG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намаление за ОСП</a:t>
            </a:r>
            <a:endParaRPr lang="fr-BE" sz="2000" b="0" i="0" u="none" strike="noStrike" kern="0" cap="none" spc="0" baseline="0" dirty="0">
              <a:solidFill>
                <a:schemeClr val="accent3">
                  <a:lumMod val="50000"/>
                </a:schemeClr>
              </a:solidFill>
              <a:uFillTx/>
              <a:latin typeface="Arial" pitchFamily="34"/>
              <a:cs typeface="Arial" pitchFamily="34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ct val="100000"/>
              <a:buFont typeface="Wingdings" pitchFamily="2"/>
              <a:buChar char="§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fr-BE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10 </a:t>
            </a:r>
            <a:r>
              <a:rPr lang="bg-BG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милиарда</a:t>
            </a:r>
            <a:r>
              <a:rPr lang="fr-BE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€ </a:t>
            </a:r>
            <a:r>
              <a:rPr lang="bg-BG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от </a:t>
            </a:r>
            <a:r>
              <a:rPr lang="fr-BE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«</a:t>
            </a:r>
            <a:r>
              <a:rPr lang="bg-BG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Хоризонт Европа</a:t>
            </a:r>
            <a:r>
              <a:rPr lang="fr-BE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»</a:t>
            </a:r>
            <a:r>
              <a:rPr lang="bg-BG" sz="2000" b="0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Arial" pitchFamily="34"/>
                <a:cs typeface="Arial" pitchFamily="34"/>
              </a:rPr>
              <a:t> за изследвания и иновации</a:t>
            </a:r>
            <a:endParaRPr lang="fr-BE" sz="2000" b="0" i="0" u="none" strike="noStrike" kern="0" cap="none" spc="0" baseline="0" dirty="0">
              <a:solidFill>
                <a:schemeClr val="accent3">
                  <a:lumMod val="50000"/>
                </a:schemeClr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9DD5D977-15A0-4761-A4CC-3ACCBF416CE6}"/>
              </a:ext>
            </a:extLst>
          </p:cNvPr>
          <p:cNvSpPr txBox="1"/>
          <p:nvPr/>
        </p:nvSpPr>
        <p:spPr>
          <a:xfrm>
            <a:off x="817344" y="3932367"/>
            <a:ext cx="7239003" cy="72008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3800" b="1" dirty="0">
                <a:solidFill>
                  <a:schemeClr val="accent6">
                    <a:lumMod val="50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За</a:t>
            </a:r>
            <a:r>
              <a:rPr lang="bg-BG" sz="3800" b="1" i="0" u="none" strike="noStrike" kern="1200" cap="none" spc="0" baseline="0" dirty="0">
                <a:solidFill>
                  <a:srgbClr val="8EB4E3"/>
                </a:solidFill>
                <a:effectLst>
                  <a:outerShdw dist="38096" dir="8100000">
                    <a:srgbClr val="000000"/>
                  </a:outerShdw>
                </a:effectLst>
                <a:uFillTx/>
                <a:latin typeface="Calibri"/>
              </a:rPr>
              <a:t> </a:t>
            </a:r>
            <a:r>
              <a:rPr lang="bg-BG" sz="3800" b="1" i="0" u="none" strike="noStrike" kern="1200" cap="none" spc="0" baseline="0" dirty="0">
                <a:solidFill>
                  <a:schemeClr val="accent6">
                    <a:lumMod val="50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uFillTx/>
                <a:latin typeface="Calibri"/>
              </a:rPr>
              <a:t>България</a:t>
            </a:r>
          </a:p>
        </p:txBody>
      </p:sp>
      <p:sp>
        <p:nvSpPr>
          <p:cNvPr id="11" name="Oval 7">
            <a:extLst>
              <a:ext uri="{FF2B5EF4-FFF2-40B4-BE49-F238E27FC236}">
                <a16:creationId xmlns:a16="http://schemas.microsoft.com/office/drawing/2014/main" id="{BCC6CB8F-76C5-4974-8F44-D0812297101B}"/>
              </a:ext>
            </a:extLst>
          </p:cNvPr>
          <p:cNvSpPr/>
          <p:nvPr/>
        </p:nvSpPr>
        <p:spPr>
          <a:xfrm>
            <a:off x="1547664" y="4797152"/>
            <a:ext cx="2603342" cy="1454402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chemeClr val="accent3">
              <a:lumMod val="40000"/>
              <a:lumOff val="60000"/>
            </a:schemeClr>
          </a:solidFill>
          <a:ln cap="flat">
            <a:noFill/>
            <a:prstDash val="solid"/>
          </a:ln>
          <a:effectLst>
            <a:outerShdw dir="16200000" algn="tl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Calibri"/>
                <a:ea typeface="Microsoft Sans Serif" pitchFamily="34"/>
                <a:cs typeface="Microsoft Sans Serif" pitchFamily="34"/>
              </a:rPr>
              <a:t>I </a:t>
            </a:r>
            <a:r>
              <a:rPr lang="bg-BG" sz="2000" b="1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Calibri"/>
                <a:ea typeface="Microsoft Sans Serif" pitchFamily="34"/>
                <a:cs typeface="Microsoft Sans Serif" pitchFamily="34"/>
              </a:rPr>
              <a:t>стълб – ДП:</a:t>
            </a:r>
            <a:endParaRPr lang="en-US" sz="2000" b="1" i="0" u="none" strike="noStrike" kern="0" cap="none" spc="0" baseline="0" dirty="0">
              <a:solidFill>
                <a:schemeClr val="accent3">
                  <a:lumMod val="50000"/>
                </a:schemeClr>
              </a:solidFill>
              <a:uFillTx/>
              <a:latin typeface="Calibri"/>
              <a:ea typeface="Microsoft Sans Serif" pitchFamily="34"/>
              <a:cs typeface="Microsoft Sans Serif" pitchFamily="34"/>
            </a:endParaRP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Calibri"/>
                <a:ea typeface="Microsoft Sans Serif" pitchFamily="34"/>
                <a:cs typeface="Microsoft Sans Serif" pitchFamily="34"/>
              </a:rPr>
              <a:t>5.6 </a:t>
            </a:r>
            <a:r>
              <a:rPr lang="bg-BG" sz="2000" b="1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Calibri"/>
                <a:ea typeface="Microsoft Sans Serif" pitchFamily="34"/>
                <a:cs typeface="Microsoft Sans Serif" pitchFamily="34"/>
              </a:rPr>
              <a:t>млрд. евро</a:t>
            </a:r>
          </a:p>
        </p:txBody>
      </p:sp>
      <p:sp>
        <p:nvSpPr>
          <p:cNvPr id="12" name="Oval 8">
            <a:extLst>
              <a:ext uri="{FF2B5EF4-FFF2-40B4-BE49-F238E27FC236}">
                <a16:creationId xmlns:a16="http://schemas.microsoft.com/office/drawing/2014/main" id="{A3BEA65A-2866-4957-AD98-AE80AE0525B3}"/>
              </a:ext>
            </a:extLst>
          </p:cNvPr>
          <p:cNvSpPr/>
          <p:nvPr/>
        </p:nvSpPr>
        <p:spPr>
          <a:xfrm>
            <a:off x="5148064" y="4725144"/>
            <a:ext cx="2603342" cy="1454401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chemeClr val="accent6">
              <a:lumMod val="40000"/>
              <a:lumOff val="60000"/>
            </a:schemeClr>
          </a:solidFill>
          <a:ln cap="flat">
            <a:noFill/>
            <a:prstDash val="solid"/>
          </a:ln>
          <a:effectLst>
            <a:outerShdw dir="16200000" algn="tl">
              <a:srgbClr val="000000">
                <a:alpha val="20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000" b="1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Calibri"/>
                <a:ea typeface="Microsoft Sans Serif" pitchFamily="34"/>
                <a:cs typeface="Microsoft Sans Serif" pitchFamily="34"/>
              </a:rPr>
              <a:t>II </a:t>
            </a:r>
            <a:r>
              <a:rPr lang="bg-BG" sz="2000" b="1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Calibri"/>
                <a:ea typeface="Microsoft Sans Serif" pitchFamily="34"/>
                <a:cs typeface="Microsoft Sans Serif" pitchFamily="34"/>
              </a:rPr>
              <a:t>стълб РСР: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2000" b="1" i="0" u="none" strike="noStrike" kern="0" cap="none" spc="0" baseline="0" dirty="0">
                <a:solidFill>
                  <a:schemeClr val="accent3">
                    <a:lumMod val="50000"/>
                  </a:schemeClr>
                </a:solidFill>
                <a:uFillTx/>
                <a:latin typeface="Calibri"/>
                <a:ea typeface="Microsoft Sans Serif" pitchFamily="34"/>
                <a:cs typeface="Microsoft Sans Serif" pitchFamily="34"/>
              </a:rPr>
              <a:t>2.0 млрд. евро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187919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0F7BAD56-C565-4245-9DED-C3ADD89474AA}"/>
              </a:ext>
            </a:extLst>
          </p:cNvPr>
          <p:cNvSpPr txBox="1">
            <a:spLocks/>
          </p:cNvSpPr>
          <p:nvPr/>
        </p:nvSpPr>
        <p:spPr>
          <a:xfrm>
            <a:off x="1475656" y="170684"/>
            <a:ext cx="5050761" cy="7802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bg-BG" sz="3800" b="1" dirty="0">
                <a:solidFill>
                  <a:schemeClr val="bg2">
                    <a:lumMod val="50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>Директни плащания</a:t>
            </a:r>
            <a:r>
              <a:rPr lang="en-US" sz="3800" b="1" dirty="0">
                <a:solidFill>
                  <a:schemeClr val="bg2">
                    <a:lumMod val="50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  <a:ea typeface="+mn-ea"/>
                <a:cs typeface="+mn-cs"/>
              </a:rPr>
              <a:t>:</a:t>
            </a:r>
            <a:endParaRPr lang="bg-BG" sz="3800" b="1" dirty="0">
              <a:solidFill>
                <a:schemeClr val="bg2">
                  <a:lumMod val="50000"/>
                </a:schemeClr>
              </a:solidFill>
              <a:effectLst>
                <a:outerShdw dist="38096" dir="8100000">
                  <a:srgbClr val="000000"/>
                </a:outerShdw>
              </a:effectLst>
              <a:latin typeface="Calibri"/>
              <a:ea typeface="+mn-ea"/>
              <a:cs typeface="+mn-cs"/>
            </a:endParaRPr>
          </a:p>
        </p:txBody>
      </p:sp>
      <p:graphicFrame>
        <p:nvGraphicFramePr>
          <p:cNvPr id="13" name="Table 6">
            <a:extLst>
              <a:ext uri="{FF2B5EF4-FFF2-40B4-BE49-F238E27FC236}">
                <a16:creationId xmlns:a16="http://schemas.microsoft.com/office/drawing/2014/main" id="{5F2065CF-DBBF-4BFB-90EE-A67C571AB00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866433"/>
              </p:ext>
            </p:extLst>
          </p:nvPr>
        </p:nvGraphicFramePr>
        <p:xfrm>
          <a:off x="450561" y="1134322"/>
          <a:ext cx="8530216" cy="5303520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3053471">
                  <a:extLst>
                    <a:ext uri="{9D8B030D-6E8A-4147-A177-3AD203B41FA5}">
                      <a16:colId xmlns:a16="http://schemas.microsoft.com/office/drawing/2014/main" val="802053982"/>
                    </a:ext>
                  </a:extLst>
                </a:gridCol>
                <a:gridCol w="2830536">
                  <a:extLst>
                    <a:ext uri="{9D8B030D-6E8A-4147-A177-3AD203B41FA5}">
                      <a16:colId xmlns:a16="http://schemas.microsoft.com/office/drawing/2014/main" val="3921076636"/>
                    </a:ext>
                  </a:extLst>
                </a:gridCol>
                <a:gridCol w="2646209">
                  <a:extLst>
                    <a:ext uri="{9D8B030D-6E8A-4147-A177-3AD203B41FA5}">
                      <a16:colId xmlns:a16="http://schemas.microsoft.com/office/drawing/2014/main" val="3173426254"/>
                    </a:ext>
                  </a:extLst>
                </a:gridCol>
              </a:tblGrid>
              <a:tr h="756477"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bg-BG" sz="2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Запазване на архитектурата: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lvl="0" algn="ctr"/>
                      <a:r>
                        <a:rPr lang="bg-BG" sz="2400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Същите основни принципи: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>
                        <a:buNone/>
                      </a:pPr>
                      <a:r>
                        <a:rPr lang="bg-BG" sz="2400" dirty="0">
                          <a:solidFill>
                            <a:srgbClr val="C00000"/>
                          </a:solidFill>
                        </a:rPr>
                        <a:t>Нови елементи:</a:t>
                      </a:r>
                      <a:endParaRPr lang="en-US" sz="2400" dirty="0">
                        <a:solidFill>
                          <a:srgbClr val="C00000"/>
                        </a:solidFill>
                      </a:endParaRPr>
                    </a:p>
                    <a:p>
                      <a:pPr marL="0" lvl="0" indent="0" algn="ctr">
                        <a:buNone/>
                      </a:pPr>
                      <a:r>
                        <a:rPr lang="bg-BG" sz="1800" dirty="0">
                          <a:solidFill>
                            <a:srgbClr val="C00000"/>
                          </a:solidFill>
                        </a:rPr>
                        <a:t>(предложението на ЕК)</a:t>
                      </a:r>
                    </a:p>
                  </a:txBody>
                  <a:tcPr>
                    <a:solidFill>
                      <a:schemeClr val="bg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9902767"/>
                  </a:ext>
                </a:extLst>
              </a:tr>
              <a:tr h="4479436">
                <a:tc>
                  <a:txBody>
                    <a:bodyPr/>
                    <a:lstStyle/>
                    <a:p>
                      <a:pPr marL="285750" lvl="0" indent="-285750" algn="l" defTabSz="914400" rtl="0" hangingPunct="1">
                        <a:buSzPct val="100000"/>
                        <a:buFont typeface="Wingdings" pitchFamily="2"/>
                        <a:buChar char="Ø"/>
                      </a:pP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Базисно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подпомагане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на доходите за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устойчивост</a:t>
                      </a:r>
                      <a:endParaRPr lang="ru-RU" sz="1800" kern="120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marL="285750" lvl="0" indent="-285750" algn="l" defTabSz="914400" rtl="0" hangingPunct="1">
                        <a:buSzPct val="100000"/>
                        <a:buFont typeface="Wingdings" pitchFamily="2"/>
                        <a:buChar char="Ø"/>
                      </a:pP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Допълнително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подпомагане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на доходите за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устойчивост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за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преразпределение</a:t>
                      </a:r>
                      <a:endParaRPr lang="ru-RU" sz="1800" kern="120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marL="285750" lvl="0" indent="-285750" algn="l" defTabSz="914400" rtl="0" hangingPunct="1">
                        <a:buSzPct val="100000"/>
                        <a:buFont typeface="Wingdings" pitchFamily="2"/>
                        <a:buChar char="Ø"/>
                      </a:pP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Допълнително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подпомагане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на доходите на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младите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земеделски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стопани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(</a:t>
                      </a:r>
                      <a:r>
                        <a:rPr lang="bg-BG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минимум</a:t>
                      </a:r>
                      <a:r>
                        <a:rPr lang="en-US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2% </a:t>
                      </a:r>
                      <a:r>
                        <a:rPr lang="bg-BG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от националния пакет)</a:t>
                      </a:r>
                      <a:endParaRPr lang="ru-RU" sz="1800" kern="120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marL="285750" lvl="0" indent="-285750" algn="l" defTabSz="914400" rtl="0" hangingPunct="1">
                        <a:buSzPct val="100000"/>
                        <a:buFont typeface="Wingdings" pitchFamily="2"/>
                        <a:buChar char="Ø"/>
                      </a:pP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Обвързано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с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производството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подпомагане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на доходите</a:t>
                      </a:r>
                    </a:p>
                    <a:p>
                      <a:pPr marL="285750" lvl="0" indent="-285750" algn="l" defTabSz="914400" rtl="0" hangingPunct="1">
                        <a:buSzPct val="100000"/>
                        <a:buFont typeface="Wingdings" pitchFamily="2"/>
                        <a:buChar char="Ø"/>
                      </a:pP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Плащане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за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памук</a:t>
                      </a:r>
                      <a:endParaRPr lang="ru-RU" sz="1800" kern="1200" dirty="0">
                        <a:solidFill>
                          <a:srgbClr val="000000"/>
                        </a:solidFill>
                        <a:latin typeface="Calibri"/>
                      </a:endParaRPr>
                    </a:p>
                    <a:p>
                      <a:pPr marL="285750" lvl="0" indent="-285750">
                        <a:buSzPct val="100000"/>
                        <a:buFont typeface="Wingdings" pitchFamily="2"/>
                        <a:buChar char="ü"/>
                      </a:pPr>
                      <a:endParaRPr lang="bg-BG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buSzPct val="100000"/>
                        <a:buFont typeface="Wingdings" pitchFamily="2"/>
                        <a:buChar char="Ø"/>
                      </a:pPr>
                      <a:r>
                        <a:rPr lang="bg-BG" dirty="0"/>
                        <a:t>Необвързани с производството (с изключение на обвързаните схеми)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Wingdings" pitchFamily="2"/>
                        <a:buChar char="Ø"/>
                        <a:tabLst/>
                        <a:defRPr/>
                      </a:pPr>
                      <a:r>
                        <a:rPr lang="bg-BG" dirty="0"/>
                        <a:t>Лимитирана обвързана подкрепа за сектори в трудности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Wingdings" pitchFamily="2"/>
                        <a:buChar char="Ø"/>
                        <a:tabLst/>
                        <a:defRPr/>
                      </a:pPr>
                      <a:r>
                        <a:rPr lang="bg-BG" dirty="0"/>
                        <a:t>Като цяло подпомагане на ха, за допустима площ, на която се извършва земеделска дейност</a:t>
                      </a:r>
                    </a:p>
                    <a:p>
                      <a:pPr marL="285750" marR="0" lvl="0" indent="-28575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Pct val="100000"/>
                        <a:buFont typeface="Wingdings" pitchFamily="2"/>
                        <a:buChar char="Ø"/>
                        <a:tabLst/>
                        <a:defRPr/>
                      </a:pPr>
                      <a:r>
                        <a:rPr lang="bg-BG" dirty="0"/>
                        <a:t>Плащанията са обект на условността</a:t>
                      </a: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285750" lvl="0" indent="-285750">
                        <a:buSzPct val="100000"/>
                        <a:buFont typeface="Wingdings" pitchFamily="2"/>
                        <a:buChar char="ü"/>
                      </a:pPr>
                      <a:r>
                        <a:rPr lang="bg-BG" dirty="0"/>
                        <a:t>Намаляване на плащанията над 60 000 евро и таван на 100 000 евро</a:t>
                      </a:r>
                      <a:r>
                        <a:rPr lang="en-US" dirty="0"/>
                        <a:t>,</a:t>
                      </a:r>
                      <a:r>
                        <a:rPr lang="bg-BG" dirty="0"/>
                        <a:t> при приспадане на разходите за труд</a:t>
                      </a:r>
                    </a:p>
                    <a:p>
                      <a:pPr marL="285750" lvl="0" indent="-285750">
                        <a:buSzPct val="100000"/>
                        <a:buFont typeface="Wingdings" pitchFamily="2"/>
                        <a:buChar char="ü"/>
                      </a:pPr>
                      <a:r>
                        <a:rPr lang="bg-BG" dirty="0"/>
                        <a:t>Подпомагане за истински фермери (замества активен фермер)</a:t>
                      </a:r>
                    </a:p>
                    <a:p>
                      <a:pPr marL="285750" marR="0" lvl="0" indent="-285750" algn="l" defTabSz="914400" rtl="0" fontAlgn="auto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SzPct val="100000"/>
                        <a:buFont typeface="Wingdings" pitchFamily="2"/>
                        <a:buChar char="ü"/>
                        <a:tabLst/>
                      </a:pPr>
                      <a:r>
                        <a:rPr lang="bg-BG" dirty="0"/>
                        <a:t>Еко схеми 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(практики,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благоприятни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за климата и </a:t>
                      </a:r>
                      <a:r>
                        <a:rPr lang="ru-RU" sz="1800" kern="1200" dirty="0" err="1">
                          <a:solidFill>
                            <a:srgbClr val="000000"/>
                          </a:solidFill>
                          <a:latin typeface="Calibri"/>
                        </a:rPr>
                        <a:t>околната</a:t>
                      </a:r>
                      <a:r>
                        <a:rPr lang="ru-RU" sz="1800" kern="1200" dirty="0">
                          <a:solidFill>
                            <a:srgbClr val="000000"/>
                          </a:solidFill>
                          <a:latin typeface="Calibri"/>
                        </a:rPr>
                        <a:t> среда)</a:t>
                      </a:r>
                      <a:endParaRPr lang="bg-BG" dirty="0"/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85609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985876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8" y="180591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grpSp>
        <p:nvGrpSpPr>
          <p:cNvPr id="12" name="Diagram 1">
            <a:extLst>
              <a:ext uri="{FF2B5EF4-FFF2-40B4-BE49-F238E27FC236}">
                <a16:creationId xmlns:a16="http://schemas.microsoft.com/office/drawing/2014/main" id="{5986391C-0F60-4E98-882C-3ECBE3C6DC81}"/>
              </a:ext>
            </a:extLst>
          </p:cNvPr>
          <p:cNvGrpSpPr/>
          <p:nvPr/>
        </p:nvGrpSpPr>
        <p:grpSpPr>
          <a:xfrm>
            <a:off x="1115616" y="1271264"/>
            <a:ext cx="5122107" cy="5038056"/>
            <a:chOff x="228782" y="1557287"/>
            <a:chExt cx="4983333" cy="4983342"/>
          </a:xfrm>
        </p:grpSpPr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B4EAD4AB-CC40-4DBC-B929-AF97EC383DF0}"/>
                </a:ext>
              </a:extLst>
            </p:cNvPr>
            <p:cNvSpPr/>
            <p:nvPr/>
          </p:nvSpPr>
          <p:spPr>
            <a:xfrm>
              <a:off x="1338078" y="2666582"/>
              <a:ext cx="2764743" cy="2764743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2764744"/>
                <a:gd name="f7" fmla="val 1382372"/>
                <a:gd name="f8" fmla="val 618909"/>
                <a:gd name="f9" fmla="val 2145835"/>
                <a:gd name="f10" fmla="+- 0 0 -90"/>
                <a:gd name="f11" fmla="*/ f3 1 2764744"/>
                <a:gd name="f12" fmla="*/ f4 1 2764744"/>
                <a:gd name="f13" fmla="+- f6 0 f5"/>
                <a:gd name="f14" fmla="*/ f10 f0 1"/>
                <a:gd name="f15" fmla="*/ f13 1 2764744"/>
                <a:gd name="f16" fmla="*/ 0 f13 1"/>
                <a:gd name="f17" fmla="*/ 1382372 f13 1"/>
                <a:gd name="f18" fmla="*/ 2764744 f13 1"/>
                <a:gd name="f19" fmla="*/ f14 1 f2"/>
                <a:gd name="f20" fmla="*/ f16 1 2764744"/>
                <a:gd name="f21" fmla="*/ f17 1 2764744"/>
                <a:gd name="f22" fmla="*/ f18 1 2764744"/>
                <a:gd name="f23" fmla="*/ f5 1 f15"/>
                <a:gd name="f24" fmla="*/ f6 1 f15"/>
                <a:gd name="f25" fmla="+- f19 0 f1"/>
                <a:gd name="f26" fmla="*/ f20 1 f15"/>
                <a:gd name="f27" fmla="*/ f21 1 f15"/>
                <a:gd name="f28" fmla="*/ f22 1 f15"/>
                <a:gd name="f29" fmla="*/ f23 f11 1"/>
                <a:gd name="f30" fmla="*/ f24 f11 1"/>
                <a:gd name="f31" fmla="*/ f24 f12 1"/>
                <a:gd name="f32" fmla="*/ f23 f12 1"/>
                <a:gd name="f33" fmla="*/ f26 f11 1"/>
                <a:gd name="f34" fmla="*/ f27 f12 1"/>
                <a:gd name="f35" fmla="*/ f27 f11 1"/>
                <a:gd name="f36" fmla="*/ f26 f12 1"/>
                <a:gd name="f37" fmla="*/ f28 f11 1"/>
                <a:gd name="f38" fmla="*/ f28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33" y="f34"/>
                </a:cxn>
                <a:cxn ang="f25">
                  <a:pos x="f35" y="f36"/>
                </a:cxn>
                <a:cxn ang="f25">
                  <a:pos x="f37" y="f34"/>
                </a:cxn>
                <a:cxn ang="f25">
                  <a:pos x="f35" y="f38"/>
                </a:cxn>
                <a:cxn ang="f25">
                  <a:pos x="f33" y="f34"/>
                </a:cxn>
              </a:cxnLst>
              <a:rect l="f29" t="f32" r="f30" b="f31"/>
              <a:pathLst>
                <a:path w="2764744" h="2764744">
                  <a:moveTo>
                    <a:pt x="f5" y="f7"/>
                  </a:moveTo>
                  <a:cubicBezTo>
                    <a:pt x="f5" y="f8"/>
                    <a:pt x="f8" y="f5"/>
                    <a:pt x="f7" y="f5"/>
                  </a:cubicBezTo>
                  <a:cubicBezTo>
                    <a:pt x="f9" y="f5"/>
                    <a:pt x="f6" y="f8"/>
                    <a:pt x="f6" y="f7"/>
                  </a:cubicBezTo>
                  <a:cubicBezTo>
                    <a:pt x="f6" y="f9"/>
                    <a:pt x="f9" y="f6"/>
                    <a:pt x="f7" y="f6"/>
                  </a:cubicBezTo>
                  <a:cubicBezTo>
                    <a:pt x="f8" y="f6"/>
                    <a:pt x="f5" y="f9"/>
                    <a:pt x="f5" y="f7"/>
                  </a:cubicBezTo>
                  <a:close/>
                </a:path>
              </a:pathLst>
            </a:custGeom>
            <a:solidFill>
              <a:srgbClr val="2F5597"/>
            </a:solidFill>
            <a:ln cap="flat">
              <a:noFill/>
              <a:prstDash val="solid"/>
            </a:ln>
            <a:effectLst>
              <a:outerShdw dist="19046" dir="5400000" algn="tl">
                <a:srgbClr val="000000">
                  <a:alpha val="63000"/>
                </a:srgbClr>
              </a:outerShdw>
            </a:effectLst>
          </p:spPr>
          <p:txBody>
            <a:bodyPr vert="horz" wrap="square" lIns="422663" tIns="422663" rIns="422663" bIns="422663" anchor="ctr" anchorCtr="1" compatLnSpc="1">
              <a:noAutofit/>
            </a:bodyPr>
            <a:lstStyle/>
            <a:p>
              <a:pPr marL="0" marR="0" lvl="0" indent="0" algn="ctr" defTabSz="62230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6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400" b="0" i="0" u="none" strike="noStrike" kern="1200" cap="none" spc="0" baseline="0">
                  <a:solidFill>
                    <a:srgbClr val="FFE699"/>
                  </a:solidFill>
                  <a:effectLst>
                    <a:outerShdw dist="19048" dir="2700000">
                      <a:srgbClr val="000000"/>
                    </a:outerShdw>
                  </a:effectLst>
                  <a:uFillTx/>
                  <a:latin typeface="Calibri"/>
                </a:rPr>
                <a:t>8 </a:t>
              </a:r>
              <a:r>
                <a:rPr lang="bg-BG" sz="1400" b="0" i="0" u="none" strike="noStrike" kern="1200" cap="none" spc="0" baseline="0">
                  <a:solidFill>
                    <a:srgbClr val="FFE699"/>
                  </a:solidFill>
                  <a:effectLst>
                    <a:outerShdw dist="19048" dir="2700000">
                      <a:srgbClr val="000000"/>
                    </a:outerShdw>
                  </a:effectLst>
                  <a:uFillTx/>
                  <a:latin typeface="Calibri"/>
                </a:rPr>
                <a:t>широки области на интервенция, които да бъдат адаптирани за нуждите на и дефинирани от страните-членки</a:t>
              </a:r>
              <a:endParaRPr lang="en-US" sz="1400" b="0" i="0" u="none" strike="noStrike" kern="1200" cap="none" spc="0" baseline="0">
                <a:solidFill>
                  <a:srgbClr val="FFE699"/>
                </a:solidFill>
                <a:effectLst>
                  <a:outerShdw dist="19048" dir="2700000">
                    <a:srgbClr val="000000"/>
                  </a:outerShdw>
                </a:effectLst>
                <a:uFillTx/>
                <a:latin typeface="Calibri"/>
              </a:endParaRPr>
            </a:p>
            <a:p>
              <a:pPr marL="0" marR="0" lvl="0" indent="0" algn="ctr" defTabSz="622304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5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en-US" sz="1100" b="0" i="0" u="none" strike="noStrike" kern="1200" cap="none" spc="0" baseline="0">
                  <a:solidFill>
                    <a:srgbClr val="FFE699"/>
                  </a:solidFill>
                  <a:effectLst>
                    <a:outerShdw dist="19048" dir="2700000">
                      <a:srgbClr val="000000"/>
                    </a:outerShdw>
                  </a:effectLst>
                  <a:uFillTx/>
                  <a:latin typeface="Calibri"/>
                </a:rPr>
                <a:t>(</a:t>
              </a:r>
              <a:r>
                <a:rPr lang="bg-BG" sz="1100" b="0" i="0" u="none" strike="noStrike" kern="1200" cap="none" spc="0" baseline="0">
                  <a:solidFill>
                    <a:srgbClr val="FFE699"/>
                  </a:solidFill>
                  <a:effectLst>
                    <a:outerShdw dist="19048" dir="2700000">
                      <a:srgbClr val="000000"/>
                    </a:outerShdw>
                  </a:effectLst>
                  <a:uFillTx/>
                  <a:latin typeface="Calibri"/>
                </a:rPr>
                <a:t>заменят около</a:t>
              </a:r>
              <a:r>
                <a:rPr lang="en-US" sz="1100" b="0" i="0" u="none" strike="noStrike" kern="1200" cap="none" spc="0" baseline="0">
                  <a:solidFill>
                    <a:srgbClr val="FFE699"/>
                  </a:solidFill>
                  <a:effectLst>
                    <a:outerShdw dist="19048" dir="2700000">
                      <a:srgbClr val="000000"/>
                    </a:outerShdw>
                  </a:effectLst>
                  <a:uFillTx/>
                  <a:latin typeface="Calibri"/>
                </a:rPr>
                <a:t> 70 </a:t>
              </a:r>
              <a:r>
                <a:rPr lang="bg-BG" sz="1100" b="0" i="0" u="none" strike="noStrike" kern="1200" cap="none" spc="0" baseline="0">
                  <a:solidFill>
                    <a:srgbClr val="FFE699"/>
                  </a:solidFill>
                  <a:effectLst>
                    <a:outerShdw dist="19048" dir="2700000">
                      <a:srgbClr val="000000"/>
                    </a:outerShdw>
                  </a:effectLst>
                  <a:uFillTx/>
                  <a:latin typeface="Calibri"/>
                </a:rPr>
                <a:t>мерки и под-мерки</a:t>
              </a:r>
              <a:r>
                <a:rPr lang="en-US" sz="1100" b="0" i="0" u="none" strike="noStrike" kern="1200" cap="none" spc="0" baseline="0">
                  <a:solidFill>
                    <a:srgbClr val="FFE699"/>
                  </a:solidFill>
                  <a:effectLst>
                    <a:outerShdw dist="19048" dir="2700000">
                      <a:srgbClr val="000000"/>
                    </a:outerShdw>
                  </a:effectLst>
                  <a:uFillTx/>
                  <a:latin typeface="Calibri"/>
                </a:rPr>
                <a:t>)</a:t>
              </a:r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06ADF111-DA02-467C-A563-2C0C02E0DE02}"/>
                </a:ext>
              </a:extLst>
            </p:cNvPr>
            <p:cNvSpPr/>
            <p:nvPr/>
          </p:nvSpPr>
          <p:spPr>
            <a:xfrm>
              <a:off x="2029263" y="1557287"/>
              <a:ext cx="1382371" cy="13823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82372"/>
                <a:gd name="f7" fmla="val 691186"/>
                <a:gd name="f8" fmla="val 309455"/>
                <a:gd name="f9" fmla="val 1072917"/>
                <a:gd name="f10" fmla="+- 0 0 -90"/>
                <a:gd name="f11" fmla="*/ f3 1 1382372"/>
                <a:gd name="f12" fmla="*/ f4 1 1382372"/>
                <a:gd name="f13" fmla="+- f6 0 f5"/>
                <a:gd name="f14" fmla="*/ f10 f0 1"/>
                <a:gd name="f15" fmla="*/ f13 1 1382372"/>
                <a:gd name="f16" fmla="*/ 0 f13 1"/>
                <a:gd name="f17" fmla="*/ 691186 f13 1"/>
                <a:gd name="f18" fmla="*/ 1382372 f13 1"/>
                <a:gd name="f19" fmla="*/ f14 1 f2"/>
                <a:gd name="f20" fmla="*/ f16 1 1382372"/>
                <a:gd name="f21" fmla="*/ f17 1 1382372"/>
                <a:gd name="f22" fmla="*/ f18 1 1382372"/>
                <a:gd name="f23" fmla="*/ f5 1 f15"/>
                <a:gd name="f24" fmla="*/ f6 1 f15"/>
                <a:gd name="f25" fmla="+- f19 0 f1"/>
                <a:gd name="f26" fmla="*/ f20 1 f15"/>
                <a:gd name="f27" fmla="*/ f21 1 f15"/>
                <a:gd name="f28" fmla="*/ f22 1 f15"/>
                <a:gd name="f29" fmla="*/ f23 f11 1"/>
                <a:gd name="f30" fmla="*/ f24 f11 1"/>
                <a:gd name="f31" fmla="*/ f24 f12 1"/>
                <a:gd name="f32" fmla="*/ f23 f12 1"/>
                <a:gd name="f33" fmla="*/ f26 f11 1"/>
                <a:gd name="f34" fmla="*/ f27 f12 1"/>
                <a:gd name="f35" fmla="*/ f27 f11 1"/>
                <a:gd name="f36" fmla="*/ f26 f12 1"/>
                <a:gd name="f37" fmla="*/ f28 f11 1"/>
                <a:gd name="f38" fmla="*/ f28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33" y="f34"/>
                </a:cxn>
                <a:cxn ang="f25">
                  <a:pos x="f35" y="f36"/>
                </a:cxn>
                <a:cxn ang="f25">
                  <a:pos x="f37" y="f34"/>
                </a:cxn>
                <a:cxn ang="f25">
                  <a:pos x="f35" y="f38"/>
                </a:cxn>
                <a:cxn ang="f25">
                  <a:pos x="f33" y="f34"/>
                </a:cxn>
              </a:cxnLst>
              <a:rect l="f29" t="f32" r="f30" b="f31"/>
              <a:pathLst>
                <a:path w="1382372" h="1382372">
                  <a:moveTo>
                    <a:pt x="f5" y="f7"/>
                  </a:moveTo>
                  <a:cubicBezTo>
                    <a:pt x="f5" y="f8"/>
                    <a:pt x="f8" y="f5"/>
                    <a:pt x="f7" y="f5"/>
                  </a:cubicBezTo>
                  <a:cubicBezTo>
                    <a:pt x="f9" y="f5"/>
                    <a:pt x="f6" y="f8"/>
                    <a:pt x="f6" y="f7"/>
                  </a:cubicBezTo>
                  <a:cubicBezTo>
                    <a:pt x="f6" y="f9"/>
                    <a:pt x="f9" y="f6"/>
                    <a:pt x="f7" y="f6"/>
                  </a:cubicBezTo>
                  <a:cubicBezTo>
                    <a:pt x="f8" y="f6"/>
                    <a:pt x="f5" y="f9"/>
                    <a:pt x="f5" y="f7"/>
                  </a:cubicBezTo>
                  <a:close/>
                </a:path>
              </a:pathLst>
            </a:custGeom>
            <a:solidFill>
              <a:srgbClr val="A9D18E"/>
            </a:solidFill>
            <a:ln w="12701" cap="flat">
              <a:solidFill>
                <a:srgbClr val="FFFFFF"/>
              </a:solidFill>
              <a:prstDash val="solid"/>
              <a:miter/>
            </a:ln>
          </p:spPr>
          <p:txBody>
            <a:bodyPr vert="horz" wrap="square" lIns="216411" tIns="216411" rIns="216411" bIns="216411" anchor="ctr" anchorCtr="1" compatLnSpc="1">
              <a:noAutofit/>
            </a:bodyPr>
            <a:lstStyle/>
            <a:p>
              <a:pPr marL="0" marR="0" lvl="0" indent="0" algn="ctr" defTabSz="466728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bg-BG" sz="1050" b="1" i="0" u="none" strike="noStrike" kern="1200" cap="none" spc="0" baseline="0">
                  <a:solidFill>
                    <a:srgbClr val="385723"/>
                  </a:solidFill>
                  <a:uFillTx/>
                  <a:latin typeface="Arial" pitchFamily="34"/>
                  <a:cs typeface="Arial" pitchFamily="34"/>
                </a:rPr>
                <a:t>Райони със специфични ограничения, произтичащи от спазването на някои задължителни изисквания</a:t>
              </a:r>
              <a:endParaRPr lang="en-US" sz="1050" b="1" i="0" u="none" strike="noStrike" kern="1200" cap="none" spc="0" baseline="0">
                <a:solidFill>
                  <a:srgbClr val="385723"/>
                </a:solidFill>
                <a:uFillTx/>
                <a:latin typeface="Calibri"/>
              </a:endParaRPr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E1DA19CF-5F8D-4660-BDF8-942656281D7A}"/>
                </a:ext>
              </a:extLst>
            </p:cNvPr>
            <p:cNvSpPr/>
            <p:nvPr/>
          </p:nvSpPr>
          <p:spPr>
            <a:xfrm>
              <a:off x="3302401" y="2084630"/>
              <a:ext cx="1382371" cy="13823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82372"/>
                <a:gd name="f7" fmla="val 691186"/>
                <a:gd name="f8" fmla="val 309455"/>
                <a:gd name="f9" fmla="val 1072917"/>
                <a:gd name="f10" fmla="+- 0 0 -90"/>
                <a:gd name="f11" fmla="*/ f3 1 1382372"/>
                <a:gd name="f12" fmla="*/ f4 1 1382372"/>
                <a:gd name="f13" fmla="+- f6 0 f5"/>
                <a:gd name="f14" fmla="*/ f10 f0 1"/>
                <a:gd name="f15" fmla="*/ f13 1 1382372"/>
                <a:gd name="f16" fmla="*/ 0 f13 1"/>
                <a:gd name="f17" fmla="*/ 691186 f13 1"/>
                <a:gd name="f18" fmla="*/ 1382372 f13 1"/>
                <a:gd name="f19" fmla="*/ f14 1 f2"/>
                <a:gd name="f20" fmla="*/ f16 1 1382372"/>
                <a:gd name="f21" fmla="*/ f17 1 1382372"/>
                <a:gd name="f22" fmla="*/ f18 1 1382372"/>
                <a:gd name="f23" fmla="*/ f5 1 f15"/>
                <a:gd name="f24" fmla="*/ f6 1 f15"/>
                <a:gd name="f25" fmla="+- f19 0 f1"/>
                <a:gd name="f26" fmla="*/ f20 1 f15"/>
                <a:gd name="f27" fmla="*/ f21 1 f15"/>
                <a:gd name="f28" fmla="*/ f22 1 f15"/>
                <a:gd name="f29" fmla="*/ f23 f11 1"/>
                <a:gd name="f30" fmla="*/ f24 f11 1"/>
                <a:gd name="f31" fmla="*/ f24 f12 1"/>
                <a:gd name="f32" fmla="*/ f23 f12 1"/>
                <a:gd name="f33" fmla="*/ f26 f11 1"/>
                <a:gd name="f34" fmla="*/ f27 f12 1"/>
                <a:gd name="f35" fmla="*/ f27 f11 1"/>
                <a:gd name="f36" fmla="*/ f26 f12 1"/>
                <a:gd name="f37" fmla="*/ f28 f11 1"/>
                <a:gd name="f38" fmla="*/ f28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33" y="f34"/>
                </a:cxn>
                <a:cxn ang="f25">
                  <a:pos x="f35" y="f36"/>
                </a:cxn>
                <a:cxn ang="f25">
                  <a:pos x="f37" y="f34"/>
                </a:cxn>
                <a:cxn ang="f25">
                  <a:pos x="f35" y="f38"/>
                </a:cxn>
                <a:cxn ang="f25">
                  <a:pos x="f33" y="f34"/>
                </a:cxn>
              </a:cxnLst>
              <a:rect l="f29" t="f32" r="f30" b="f31"/>
              <a:pathLst>
                <a:path w="1382372" h="1382372">
                  <a:moveTo>
                    <a:pt x="f5" y="f7"/>
                  </a:moveTo>
                  <a:cubicBezTo>
                    <a:pt x="f5" y="f8"/>
                    <a:pt x="f8" y="f5"/>
                    <a:pt x="f7" y="f5"/>
                  </a:cubicBezTo>
                  <a:cubicBezTo>
                    <a:pt x="f9" y="f5"/>
                    <a:pt x="f6" y="f8"/>
                    <a:pt x="f6" y="f7"/>
                  </a:cubicBezTo>
                  <a:cubicBezTo>
                    <a:pt x="f6" y="f9"/>
                    <a:pt x="f9" y="f6"/>
                    <a:pt x="f7" y="f6"/>
                  </a:cubicBezTo>
                  <a:cubicBezTo>
                    <a:pt x="f8" y="f6"/>
                    <a:pt x="f5" y="f9"/>
                    <a:pt x="f5" y="f7"/>
                  </a:cubicBezTo>
                  <a:close/>
                </a:path>
              </a:pathLst>
            </a:custGeom>
            <a:solidFill>
              <a:srgbClr val="A9D18E"/>
            </a:solidFill>
            <a:ln w="12701" cap="flat">
              <a:solidFill>
                <a:srgbClr val="FFFFFF"/>
              </a:solidFill>
              <a:prstDash val="solid"/>
              <a:miter/>
            </a:ln>
          </p:spPr>
          <p:txBody>
            <a:bodyPr vert="horz" wrap="square" lIns="216411" tIns="216411" rIns="216411" bIns="216411" anchor="ctr" anchorCtr="1" compatLnSpc="1">
              <a:noAutofit/>
            </a:bodyPr>
            <a:lstStyle/>
            <a:p>
              <a:pPr marL="0" marR="0" lvl="0" indent="0" algn="ctr" defTabSz="466728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bg-BG" sz="1050" b="1" i="0" u="none" strike="noStrike" kern="1200" cap="none" spc="0" baseline="0">
                  <a:solidFill>
                    <a:srgbClr val="385723"/>
                  </a:solidFill>
                  <a:uFillTx/>
                  <a:latin typeface="Arial" pitchFamily="34"/>
                  <a:cs typeface="Arial" pitchFamily="34"/>
                </a:rPr>
                <a:t>Райони с природни или други ограничения</a:t>
              </a:r>
              <a:endParaRPr lang="en-US" sz="1050" b="1" i="0" u="none" strike="noStrike" kern="1200" cap="none" spc="0" baseline="0">
                <a:solidFill>
                  <a:srgbClr val="385723"/>
                </a:solidFill>
                <a:uFillTx/>
                <a:latin typeface="Calibri"/>
              </a:endParaRPr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8C042107-5F98-4A56-B061-0CA29521B209}"/>
                </a:ext>
              </a:extLst>
            </p:cNvPr>
            <p:cNvSpPr/>
            <p:nvPr/>
          </p:nvSpPr>
          <p:spPr>
            <a:xfrm>
              <a:off x="3829744" y="3357768"/>
              <a:ext cx="1382371" cy="13823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82372"/>
                <a:gd name="f7" fmla="val 691186"/>
                <a:gd name="f8" fmla="val 309455"/>
                <a:gd name="f9" fmla="val 1072917"/>
                <a:gd name="f10" fmla="+- 0 0 -90"/>
                <a:gd name="f11" fmla="*/ f3 1 1382372"/>
                <a:gd name="f12" fmla="*/ f4 1 1382372"/>
                <a:gd name="f13" fmla="+- f6 0 f5"/>
                <a:gd name="f14" fmla="*/ f10 f0 1"/>
                <a:gd name="f15" fmla="*/ f13 1 1382372"/>
                <a:gd name="f16" fmla="*/ 0 f13 1"/>
                <a:gd name="f17" fmla="*/ 691186 f13 1"/>
                <a:gd name="f18" fmla="*/ 1382372 f13 1"/>
                <a:gd name="f19" fmla="*/ f14 1 f2"/>
                <a:gd name="f20" fmla="*/ f16 1 1382372"/>
                <a:gd name="f21" fmla="*/ f17 1 1382372"/>
                <a:gd name="f22" fmla="*/ f18 1 1382372"/>
                <a:gd name="f23" fmla="*/ f5 1 f15"/>
                <a:gd name="f24" fmla="*/ f6 1 f15"/>
                <a:gd name="f25" fmla="+- f19 0 f1"/>
                <a:gd name="f26" fmla="*/ f20 1 f15"/>
                <a:gd name="f27" fmla="*/ f21 1 f15"/>
                <a:gd name="f28" fmla="*/ f22 1 f15"/>
                <a:gd name="f29" fmla="*/ f23 f11 1"/>
                <a:gd name="f30" fmla="*/ f24 f11 1"/>
                <a:gd name="f31" fmla="*/ f24 f12 1"/>
                <a:gd name="f32" fmla="*/ f23 f12 1"/>
                <a:gd name="f33" fmla="*/ f26 f11 1"/>
                <a:gd name="f34" fmla="*/ f27 f12 1"/>
                <a:gd name="f35" fmla="*/ f27 f11 1"/>
                <a:gd name="f36" fmla="*/ f26 f12 1"/>
                <a:gd name="f37" fmla="*/ f28 f11 1"/>
                <a:gd name="f38" fmla="*/ f28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33" y="f34"/>
                </a:cxn>
                <a:cxn ang="f25">
                  <a:pos x="f35" y="f36"/>
                </a:cxn>
                <a:cxn ang="f25">
                  <a:pos x="f37" y="f34"/>
                </a:cxn>
                <a:cxn ang="f25">
                  <a:pos x="f35" y="f38"/>
                </a:cxn>
                <a:cxn ang="f25">
                  <a:pos x="f33" y="f34"/>
                </a:cxn>
              </a:cxnLst>
              <a:rect l="f29" t="f32" r="f30" b="f31"/>
              <a:pathLst>
                <a:path w="1382372" h="1382372">
                  <a:moveTo>
                    <a:pt x="f5" y="f7"/>
                  </a:moveTo>
                  <a:cubicBezTo>
                    <a:pt x="f5" y="f8"/>
                    <a:pt x="f8" y="f5"/>
                    <a:pt x="f7" y="f5"/>
                  </a:cubicBezTo>
                  <a:cubicBezTo>
                    <a:pt x="f9" y="f5"/>
                    <a:pt x="f6" y="f8"/>
                    <a:pt x="f6" y="f7"/>
                  </a:cubicBezTo>
                  <a:cubicBezTo>
                    <a:pt x="f6" y="f9"/>
                    <a:pt x="f9" y="f6"/>
                    <a:pt x="f7" y="f6"/>
                  </a:cubicBezTo>
                  <a:cubicBezTo>
                    <a:pt x="f8" y="f6"/>
                    <a:pt x="f5" y="f9"/>
                    <a:pt x="f5" y="f7"/>
                  </a:cubicBezTo>
                  <a:close/>
                </a:path>
              </a:pathLst>
            </a:custGeom>
            <a:solidFill>
              <a:srgbClr val="A9D18E"/>
            </a:solidFill>
            <a:ln w="12701" cap="flat">
              <a:solidFill>
                <a:srgbClr val="FFFFFF"/>
              </a:solidFill>
              <a:prstDash val="solid"/>
              <a:miter/>
            </a:ln>
          </p:spPr>
          <p:txBody>
            <a:bodyPr vert="horz" wrap="square" lIns="216411" tIns="216411" rIns="216411" bIns="216411" anchor="ctr" anchorCtr="1" compatLnSpc="1">
              <a:noAutofit/>
            </a:bodyPr>
            <a:lstStyle/>
            <a:p>
              <a:pPr marL="0" marR="0" lvl="0" indent="0" algn="ctr" defTabSz="466728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bg-BG" sz="1050" b="1" i="0" u="none" strike="noStrike" kern="1200" cap="none" spc="0" baseline="0">
                  <a:solidFill>
                    <a:srgbClr val="385723"/>
                  </a:solidFill>
                  <a:uFillTx/>
                  <a:latin typeface="Arial" pitchFamily="34"/>
                  <a:cs typeface="Arial" pitchFamily="34"/>
                </a:rPr>
                <a:t>Ангажименти за опазване на околната среда и климата и др. задължения в областта на управлението</a:t>
              </a:r>
              <a:endParaRPr lang="en-US" sz="1050" b="1" i="0" u="none" strike="noStrike" kern="1200" cap="none" spc="0" baseline="0">
                <a:solidFill>
                  <a:srgbClr val="385723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AE641F9F-D118-42A1-8F11-24CD750B064C}"/>
                </a:ext>
              </a:extLst>
            </p:cNvPr>
            <p:cNvSpPr/>
            <p:nvPr/>
          </p:nvSpPr>
          <p:spPr>
            <a:xfrm>
              <a:off x="3302401" y="4630905"/>
              <a:ext cx="1382371" cy="13823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82372"/>
                <a:gd name="f7" fmla="val 691186"/>
                <a:gd name="f8" fmla="val 309455"/>
                <a:gd name="f9" fmla="val 1072917"/>
                <a:gd name="f10" fmla="+- 0 0 -90"/>
                <a:gd name="f11" fmla="*/ f3 1 1382372"/>
                <a:gd name="f12" fmla="*/ f4 1 1382372"/>
                <a:gd name="f13" fmla="+- f6 0 f5"/>
                <a:gd name="f14" fmla="*/ f10 f0 1"/>
                <a:gd name="f15" fmla="*/ f13 1 1382372"/>
                <a:gd name="f16" fmla="*/ 0 f13 1"/>
                <a:gd name="f17" fmla="*/ 691186 f13 1"/>
                <a:gd name="f18" fmla="*/ 1382372 f13 1"/>
                <a:gd name="f19" fmla="*/ f14 1 f2"/>
                <a:gd name="f20" fmla="*/ f16 1 1382372"/>
                <a:gd name="f21" fmla="*/ f17 1 1382372"/>
                <a:gd name="f22" fmla="*/ f18 1 1382372"/>
                <a:gd name="f23" fmla="*/ f5 1 f15"/>
                <a:gd name="f24" fmla="*/ f6 1 f15"/>
                <a:gd name="f25" fmla="+- f19 0 f1"/>
                <a:gd name="f26" fmla="*/ f20 1 f15"/>
                <a:gd name="f27" fmla="*/ f21 1 f15"/>
                <a:gd name="f28" fmla="*/ f22 1 f15"/>
                <a:gd name="f29" fmla="*/ f23 f11 1"/>
                <a:gd name="f30" fmla="*/ f24 f11 1"/>
                <a:gd name="f31" fmla="*/ f24 f12 1"/>
                <a:gd name="f32" fmla="*/ f23 f12 1"/>
                <a:gd name="f33" fmla="*/ f26 f11 1"/>
                <a:gd name="f34" fmla="*/ f27 f12 1"/>
                <a:gd name="f35" fmla="*/ f27 f11 1"/>
                <a:gd name="f36" fmla="*/ f26 f12 1"/>
                <a:gd name="f37" fmla="*/ f28 f11 1"/>
                <a:gd name="f38" fmla="*/ f28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33" y="f34"/>
                </a:cxn>
                <a:cxn ang="f25">
                  <a:pos x="f35" y="f36"/>
                </a:cxn>
                <a:cxn ang="f25">
                  <a:pos x="f37" y="f34"/>
                </a:cxn>
                <a:cxn ang="f25">
                  <a:pos x="f35" y="f38"/>
                </a:cxn>
                <a:cxn ang="f25">
                  <a:pos x="f33" y="f34"/>
                </a:cxn>
              </a:cxnLst>
              <a:rect l="f29" t="f32" r="f30" b="f31"/>
              <a:pathLst>
                <a:path w="1382372" h="1382372">
                  <a:moveTo>
                    <a:pt x="f5" y="f7"/>
                  </a:moveTo>
                  <a:cubicBezTo>
                    <a:pt x="f5" y="f8"/>
                    <a:pt x="f8" y="f5"/>
                    <a:pt x="f7" y="f5"/>
                  </a:cubicBezTo>
                  <a:cubicBezTo>
                    <a:pt x="f9" y="f5"/>
                    <a:pt x="f6" y="f8"/>
                    <a:pt x="f6" y="f7"/>
                  </a:cubicBezTo>
                  <a:cubicBezTo>
                    <a:pt x="f6" y="f9"/>
                    <a:pt x="f9" y="f6"/>
                    <a:pt x="f7" y="f6"/>
                  </a:cubicBezTo>
                  <a:cubicBezTo>
                    <a:pt x="f8" y="f6"/>
                    <a:pt x="f5" y="f9"/>
                    <a:pt x="f5" y="f7"/>
                  </a:cubicBezTo>
                  <a:close/>
                </a:path>
              </a:pathLst>
            </a:custGeom>
            <a:solidFill>
              <a:srgbClr val="A9D18E"/>
            </a:solidFill>
            <a:ln w="12701" cap="flat">
              <a:solidFill>
                <a:srgbClr val="FFFFFF"/>
              </a:solidFill>
              <a:prstDash val="solid"/>
              <a:miter/>
            </a:ln>
          </p:spPr>
          <p:txBody>
            <a:bodyPr vert="horz" wrap="square" lIns="216411" tIns="216411" rIns="216411" bIns="216411" anchor="ctr" anchorCtr="1" compatLnSpc="1">
              <a:noAutofit/>
            </a:bodyPr>
            <a:lstStyle/>
            <a:p>
              <a:pPr marL="0" marR="0" lvl="0" indent="0" algn="ctr" defTabSz="466728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bg-BG" sz="1050" b="1" i="0" u="none" strike="noStrike" kern="1200" cap="none" spc="0" baseline="0">
                  <a:solidFill>
                    <a:srgbClr val="385723"/>
                  </a:solidFill>
                  <a:uFillTx/>
                  <a:latin typeface="Arial" pitchFamily="34"/>
                  <a:cs typeface="Arial" pitchFamily="34"/>
                </a:rPr>
                <a:t>Инвестиции</a:t>
              </a:r>
              <a:endParaRPr lang="en-US" sz="1050" b="1" i="0" u="none" strike="noStrike" kern="1200" cap="none" spc="0" baseline="0">
                <a:solidFill>
                  <a:srgbClr val="385723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18" name="Freeform: Shape 17">
              <a:extLst>
                <a:ext uri="{FF2B5EF4-FFF2-40B4-BE49-F238E27FC236}">
                  <a16:creationId xmlns:a16="http://schemas.microsoft.com/office/drawing/2014/main" id="{5D2912CE-245F-4996-BFD6-1D6D66CE4F0E}"/>
                </a:ext>
              </a:extLst>
            </p:cNvPr>
            <p:cNvSpPr/>
            <p:nvPr/>
          </p:nvSpPr>
          <p:spPr>
            <a:xfrm>
              <a:off x="2029263" y="5158258"/>
              <a:ext cx="1382371" cy="13823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82372"/>
                <a:gd name="f7" fmla="val 691186"/>
                <a:gd name="f8" fmla="val 309455"/>
                <a:gd name="f9" fmla="val 1072917"/>
                <a:gd name="f10" fmla="+- 0 0 -90"/>
                <a:gd name="f11" fmla="*/ f3 1 1382372"/>
                <a:gd name="f12" fmla="*/ f4 1 1382372"/>
                <a:gd name="f13" fmla="+- f6 0 f5"/>
                <a:gd name="f14" fmla="*/ f10 f0 1"/>
                <a:gd name="f15" fmla="*/ f13 1 1382372"/>
                <a:gd name="f16" fmla="*/ 0 f13 1"/>
                <a:gd name="f17" fmla="*/ 691186 f13 1"/>
                <a:gd name="f18" fmla="*/ 1382372 f13 1"/>
                <a:gd name="f19" fmla="*/ f14 1 f2"/>
                <a:gd name="f20" fmla="*/ f16 1 1382372"/>
                <a:gd name="f21" fmla="*/ f17 1 1382372"/>
                <a:gd name="f22" fmla="*/ f18 1 1382372"/>
                <a:gd name="f23" fmla="*/ f5 1 f15"/>
                <a:gd name="f24" fmla="*/ f6 1 f15"/>
                <a:gd name="f25" fmla="+- f19 0 f1"/>
                <a:gd name="f26" fmla="*/ f20 1 f15"/>
                <a:gd name="f27" fmla="*/ f21 1 f15"/>
                <a:gd name="f28" fmla="*/ f22 1 f15"/>
                <a:gd name="f29" fmla="*/ f23 f11 1"/>
                <a:gd name="f30" fmla="*/ f24 f11 1"/>
                <a:gd name="f31" fmla="*/ f24 f12 1"/>
                <a:gd name="f32" fmla="*/ f23 f12 1"/>
                <a:gd name="f33" fmla="*/ f26 f11 1"/>
                <a:gd name="f34" fmla="*/ f27 f12 1"/>
                <a:gd name="f35" fmla="*/ f27 f11 1"/>
                <a:gd name="f36" fmla="*/ f26 f12 1"/>
                <a:gd name="f37" fmla="*/ f28 f11 1"/>
                <a:gd name="f38" fmla="*/ f28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33" y="f34"/>
                </a:cxn>
                <a:cxn ang="f25">
                  <a:pos x="f35" y="f36"/>
                </a:cxn>
                <a:cxn ang="f25">
                  <a:pos x="f37" y="f34"/>
                </a:cxn>
                <a:cxn ang="f25">
                  <a:pos x="f35" y="f38"/>
                </a:cxn>
                <a:cxn ang="f25">
                  <a:pos x="f33" y="f34"/>
                </a:cxn>
              </a:cxnLst>
              <a:rect l="f29" t="f32" r="f30" b="f31"/>
              <a:pathLst>
                <a:path w="1382372" h="1382372">
                  <a:moveTo>
                    <a:pt x="f5" y="f7"/>
                  </a:moveTo>
                  <a:cubicBezTo>
                    <a:pt x="f5" y="f8"/>
                    <a:pt x="f8" y="f5"/>
                    <a:pt x="f7" y="f5"/>
                  </a:cubicBezTo>
                  <a:cubicBezTo>
                    <a:pt x="f9" y="f5"/>
                    <a:pt x="f6" y="f8"/>
                    <a:pt x="f6" y="f7"/>
                  </a:cubicBezTo>
                  <a:cubicBezTo>
                    <a:pt x="f6" y="f9"/>
                    <a:pt x="f9" y="f6"/>
                    <a:pt x="f7" y="f6"/>
                  </a:cubicBezTo>
                  <a:cubicBezTo>
                    <a:pt x="f8" y="f6"/>
                    <a:pt x="f5" y="f9"/>
                    <a:pt x="f5" y="f7"/>
                  </a:cubicBezTo>
                  <a:close/>
                </a:path>
              </a:pathLst>
            </a:custGeom>
            <a:solidFill>
              <a:srgbClr val="A9D18E"/>
            </a:solidFill>
            <a:ln w="12701" cap="flat">
              <a:solidFill>
                <a:srgbClr val="FFFFFF"/>
              </a:solidFill>
              <a:prstDash val="solid"/>
              <a:miter/>
            </a:ln>
          </p:spPr>
          <p:txBody>
            <a:bodyPr vert="horz" wrap="square" lIns="216411" tIns="216411" rIns="216411" bIns="216411" anchor="ctr" anchorCtr="1" compatLnSpc="1">
              <a:noAutofit/>
            </a:bodyPr>
            <a:lstStyle/>
            <a:p>
              <a:pPr marL="0" marR="0" lvl="0" indent="0" algn="ctr" defTabSz="466728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bg-BG" sz="1050" b="1" i="0" u="none" strike="noStrike" kern="1200" cap="none" spc="0" baseline="0">
                  <a:solidFill>
                    <a:srgbClr val="385723"/>
                  </a:solidFill>
                  <a:uFillTx/>
                  <a:latin typeface="Arial" pitchFamily="34"/>
                  <a:cs typeface="Arial" pitchFamily="34"/>
                </a:rPr>
                <a:t>Сътрудниче</a:t>
              </a:r>
            </a:p>
            <a:p>
              <a:pPr marL="0" marR="0" lvl="0" indent="0" algn="ctr" defTabSz="466728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bg-BG" sz="1050" b="1" i="0" u="none" strike="noStrike" kern="1200" cap="none" spc="0" baseline="0">
                  <a:solidFill>
                    <a:srgbClr val="385723"/>
                  </a:solidFill>
                  <a:uFillTx/>
                  <a:latin typeface="Arial" pitchFamily="34"/>
                  <a:cs typeface="Arial" pitchFamily="34"/>
                </a:rPr>
                <a:t>ство</a:t>
              </a:r>
              <a:endParaRPr lang="en-US" sz="1050" b="1" i="0" u="none" strike="noStrike" kern="1200" cap="none" spc="0" baseline="0">
                <a:solidFill>
                  <a:srgbClr val="385723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19" name="Freeform: Shape 18">
              <a:extLst>
                <a:ext uri="{FF2B5EF4-FFF2-40B4-BE49-F238E27FC236}">
                  <a16:creationId xmlns:a16="http://schemas.microsoft.com/office/drawing/2014/main" id="{D8A48589-759D-4266-9599-DF88A9C1B437}"/>
                </a:ext>
              </a:extLst>
            </p:cNvPr>
            <p:cNvSpPr/>
            <p:nvPr/>
          </p:nvSpPr>
          <p:spPr>
            <a:xfrm>
              <a:off x="756126" y="4630905"/>
              <a:ext cx="1382371" cy="13823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82372"/>
                <a:gd name="f7" fmla="val 691186"/>
                <a:gd name="f8" fmla="val 309455"/>
                <a:gd name="f9" fmla="val 1072917"/>
                <a:gd name="f10" fmla="+- 0 0 -90"/>
                <a:gd name="f11" fmla="*/ f3 1 1382372"/>
                <a:gd name="f12" fmla="*/ f4 1 1382372"/>
                <a:gd name="f13" fmla="+- f6 0 f5"/>
                <a:gd name="f14" fmla="*/ f10 f0 1"/>
                <a:gd name="f15" fmla="*/ f13 1 1382372"/>
                <a:gd name="f16" fmla="*/ 0 f13 1"/>
                <a:gd name="f17" fmla="*/ 691186 f13 1"/>
                <a:gd name="f18" fmla="*/ 1382372 f13 1"/>
                <a:gd name="f19" fmla="*/ f14 1 f2"/>
                <a:gd name="f20" fmla="*/ f16 1 1382372"/>
                <a:gd name="f21" fmla="*/ f17 1 1382372"/>
                <a:gd name="f22" fmla="*/ f18 1 1382372"/>
                <a:gd name="f23" fmla="*/ f5 1 f15"/>
                <a:gd name="f24" fmla="*/ f6 1 f15"/>
                <a:gd name="f25" fmla="+- f19 0 f1"/>
                <a:gd name="f26" fmla="*/ f20 1 f15"/>
                <a:gd name="f27" fmla="*/ f21 1 f15"/>
                <a:gd name="f28" fmla="*/ f22 1 f15"/>
                <a:gd name="f29" fmla="*/ f23 f11 1"/>
                <a:gd name="f30" fmla="*/ f24 f11 1"/>
                <a:gd name="f31" fmla="*/ f24 f12 1"/>
                <a:gd name="f32" fmla="*/ f23 f12 1"/>
                <a:gd name="f33" fmla="*/ f26 f11 1"/>
                <a:gd name="f34" fmla="*/ f27 f12 1"/>
                <a:gd name="f35" fmla="*/ f27 f11 1"/>
                <a:gd name="f36" fmla="*/ f26 f12 1"/>
                <a:gd name="f37" fmla="*/ f28 f11 1"/>
                <a:gd name="f38" fmla="*/ f28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33" y="f34"/>
                </a:cxn>
                <a:cxn ang="f25">
                  <a:pos x="f35" y="f36"/>
                </a:cxn>
                <a:cxn ang="f25">
                  <a:pos x="f37" y="f34"/>
                </a:cxn>
                <a:cxn ang="f25">
                  <a:pos x="f35" y="f38"/>
                </a:cxn>
                <a:cxn ang="f25">
                  <a:pos x="f33" y="f34"/>
                </a:cxn>
              </a:cxnLst>
              <a:rect l="f29" t="f32" r="f30" b="f31"/>
              <a:pathLst>
                <a:path w="1382372" h="1382372">
                  <a:moveTo>
                    <a:pt x="f5" y="f7"/>
                  </a:moveTo>
                  <a:cubicBezTo>
                    <a:pt x="f5" y="f8"/>
                    <a:pt x="f8" y="f5"/>
                    <a:pt x="f7" y="f5"/>
                  </a:cubicBezTo>
                  <a:cubicBezTo>
                    <a:pt x="f9" y="f5"/>
                    <a:pt x="f6" y="f8"/>
                    <a:pt x="f6" y="f7"/>
                  </a:cubicBezTo>
                  <a:cubicBezTo>
                    <a:pt x="f6" y="f9"/>
                    <a:pt x="f9" y="f6"/>
                    <a:pt x="f7" y="f6"/>
                  </a:cubicBezTo>
                  <a:cubicBezTo>
                    <a:pt x="f8" y="f6"/>
                    <a:pt x="f5" y="f9"/>
                    <a:pt x="f5" y="f7"/>
                  </a:cubicBezTo>
                  <a:close/>
                </a:path>
              </a:pathLst>
            </a:custGeom>
            <a:solidFill>
              <a:srgbClr val="A9D18E"/>
            </a:solidFill>
            <a:ln w="12701" cap="flat">
              <a:solidFill>
                <a:srgbClr val="FFFFFF"/>
              </a:solidFill>
              <a:prstDash val="solid"/>
              <a:miter/>
            </a:ln>
          </p:spPr>
          <p:txBody>
            <a:bodyPr vert="horz" wrap="square" lIns="216411" tIns="216411" rIns="216411" bIns="216411" anchor="ctr" anchorCtr="1" compatLnSpc="1">
              <a:noAutofit/>
            </a:bodyPr>
            <a:lstStyle/>
            <a:p>
              <a:pPr marL="0" marR="0" lvl="0" indent="0" algn="ctr" defTabSz="466728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bg-BG" sz="1050" b="1" i="0" u="none" strike="noStrike" kern="1200" cap="none" spc="0" baseline="0">
                  <a:solidFill>
                    <a:srgbClr val="385723"/>
                  </a:solidFill>
                  <a:uFillTx/>
                  <a:latin typeface="Arial" pitchFamily="34"/>
                  <a:cs typeface="Arial" pitchFamily="34"/>
                </a:rPr>
                <a:t>Инструменти за управление на риска</a:t>
              </a:r>
              <a:endParaRPr lang="en-US" sz="1050" b="1" i="0" u="none" strike="noStrike" kern="1200" cap="none" spc="0" baseline="0">
                <a:solidFill>
                  <a:srgbClr val="385723"/>
                </a:solidFill>
                <a:uFillTx/>
                <a:latin typeface="Arial" pitchFamily="34"/>
                <a:cs typeface="Arial" pitchFamily="34"/>
              </a:endParaRPr>
            </a:p>
          </p:txBody>
        </p:sp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B0F10FF6-CCDA-41B0-9C99-D92ED027CD81}"/>
                </a:ext>
              </a:extLst>
            </p:cNvPr>
            <p:cNvSpPr/>
            <p:nvPr/>
          </p:nvSpPr>
          <p:spPr>
            <a:xfrm>
              <a:off x="228782" y="3357768"/>
              <a:ext cx="1382371" cy="13823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82372"/>
                <a:gd name="f7" fmla="val 691186"/>
                <a:gd name="f8" fmla="val 309455"/>
                <a:gd name="f9" fmla="val 1072917"/>
                <a:gd name="f10" fmla="+- 0 0 -90"/>
                <a:gd name="f11" fmla="*/ f3 1 1382372"/>
                <a:gd name="f12" fmla="*/ f4 1 1382372"/>
                <a:gd name="f13" fmla="+- f6 0 f5"/>
                <a:gd name="f14" fmla="*/ f10 f0 1"/>
                <a:gd name="f15" fmla="*/ f13 1 1382372"/>
                <a:gd name="f16" fmla="*/ 0 f13 1"/>
                <a:gd name="f17" fmla="*/ 691186 f13 1"/>
                <a:gd name="f18" fmla="*/ 1382372 f13 1"/>
                <a:gd name="f19" fmla="*/ f14 1 f2"/>
                <a:gd name="f20" fmla="*/ f16 1 1382372"/>
                <a:gd name="f21" fmla="*/ f17 1 1382372"/>
                <a:gd name="f22" fmla="*/ f18 1 1382372"/>
                <a:gd name="f23" fmla="*/ f5 1 f15"/>
                <a:gd name="f24" fmla="*/ f6 1 f15"/>
                <a:gd name="f25" fmla="+- f19 0 f1"/>
                <a:gd name="f26" fmla="*/ f20 1 f15"/>
                <a:gd name="f27" fmla="*/ f21 1 f15"/>
                <a:gd name="f28" fmla="*/ f22 1 f15"/>
                <a:gd name="f29" fmla="*/ f23 f11 1"/>
                <a:gd name="f30" fmla="*/ f24 f11 1"/>
                <a:gd name="f31" fmla="*/ f24 f12 1"/>
                <a:gd name="f32" fmla="*/ f23 f12 1"/>
                <a:gd name="f33" fmla="*/ f26 f11 1"/>
                <a:gd name="f34" fmla="*/ f27 f12 1"/>
                <a:gd name="f35" fmla="*/ f27 f11 1"/>
                <a:gd name="f36" fmla="*/ f26 f12 1"/>
                <a:gd name="f37" fmla="*/ f28 f11 1"/>
                <a:gd name="f38" fmla="*/ f28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33" y="f34"/>
                </a:cxn>
                <a:cxn ang="f25">
                  <a:pos x="f35" y="f36"/>
                </a:cxn>
                <a:cxn ang="f25">
                  <a:pos x="f37" y="f34"/>
                </a:cxn>
                <a:cxn ang="f25">
                  <a:pos x="f35" y="f38"/>
                </a:cxn>
                <a:cxn ang="f25">
                  <a:pos x="f33" y="f34"/>
                </a:cxn>
              </a:cxnLst>
              <a:rect l="f29" t="f32" r="f30" b="f31"/>
              <a:pathLst>
                <a:path w="1382372" h="1382372">
                  <a:moveTo>
                    <a:pt x="f5" y="f7"/>
                  </a:moveTo>
                  <a:cubicBezTo>
                    <a:pt x="f5" y="f8"/>
                    <a:pt x="f8" y="f5"/>
                    <a:pt x="f7" y="f5"/>
                  </a:cubicBezTo>
                  <a:cubicBezTo>
                    <a:pt x="f9" y="f5"/>
                    <a:pt x="f6" y="f8"/>
                    <a:pt x="f6" y="f7"/>
                  </a:cubicBezTo>
                  <a:cubicBezTo>
                    <a:pt x="f6" y="f9"/>
                    <a:pt x="f9" y="f6"/>
                    <a:pt x="f7" y="f6"/>
                  </a:cubicBezTo>
                  <a:cubicBezTo>
                    <a:pt x="f8" y="f6"/>
                    <a:pt x="f5" y="f9"/>
                    <a:pt x="f5" y="f7"/>
                  </a:cubicBezTo>
                  <a:close/>
                </a:path>
              </a:pathLst>
            </a:custGeom>
            <a:solidFill>
              <a:srgbClr val="A9D18E"/>
            </a:solidFill>
            <a:ln w="12701" cap="flat">
              <a:solidFill>
                <a:srgbClr val="FFFFFF"/>
              </a:solidFill>
              <a:prstDash val="solid"/>
              <a:miter/>
            </a:ln>
          </p:spPr>
          <p:txBody>
            <a:bodyPr vert="horz" wrap="square" lIns="216411" tIns="216411" rIns="216411" bIns="216411" anchor="ctr" anchorCtr="1" compatLnSpc="1">
              <a:noAutofit/>
            </a:bodyPr>
            <a:lstStyle/>
            <a:p>
              <a:pPr marL="0" marR="0" lvl="0" indent="0" algn="ctr" defTabSz="466728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bg-BG" sz="1050" b="1" i="0" u="none" strike="noStrike" kern="1200" cap="none" spc="0" baseline="0">
                  <a:solidFill>
                    <a:srgbClr val="385723"/>
                  </a:solidFill>
                  <a:uFillTx/>
                  <a:latin typeface="Arial" pitchFamily="34"/>
                  <a:cs typeface="Arial" pitchFamily="34"/>
                </a:rPr>
                <a:t>Установяване на млади фермери и започване на бизнес в селските райони</a:t>
              </a:r>
              <a:endParaRPr lang="en-US" sz="1050" b="1" i="0" u="none" strike="noStrike" kern="1200" cap="none" spc="0" baseline="0">
                <a:solidFill>
                  <a:srgbClr val="385723"/>
                </a:solidFill>
                <a:uFillTx/>
                <a:latin typeface="Calibri"/>
              </a:endParaRPr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E17E7439-A4A0-4145-8DD3-171B74B4BE65}"/>
                </a:ext>
              </a:extLst>
            </p:cNvPr>
            <p:cNvSpPr/>
            <p:nvPr/>
          </p:nvSpPr>
          <p:spPr>
            <a:xfrm>
              <a:off x="756126" y="2084630"/>
              <a:ext cx="1382371" cy="1382371"/>
            </a:xfrm>
            <a:custGeom>
              <a:avLst/>
              <a:gdLst>
                <a:gd name="f0" fmla="val 10800000"/>
                <a:gd name="f1" fmla="val 5400000"/>
                <a:gd name="f2" fmla="val 180"/>
                <a:gd name="f3" fmla="val w"/>
                <a:gd name="f4" fmla="val h"/>
                <a:gd name="f5" fmla="val 0"/>
                <a:gd name="f6" fmla="val 1382372"/>
                <a:gd name="f7" fmla="val 691186"/>
                <a:gd name="f8" fmla="val 309455"/>
                <a:gd name="f9" fmla="val 1072917"/>
                <a:gd name="f10" fmla="+- 0 0 -90"/>
                <a:gd name="f11" fmla="*/ f3 1 1382372"/>
                <a:gd name="f12" fmla="*/ f4 1 1382372"/>
                <a:gd name="f13" fmla="+- f6 0 f5"/>
                <a:gd name="f14" fmla="*/ f10 f0 1"/>
                <a:gd name="f15" fmla="*/ f13 1 1382372"/>
                <a:gd name="f16" fmla="*/ 0 f13 1"/>
                <a:gd name="f17" fmla="*/ 691186 f13 1"/>
                <a:gd name="f18" fmla="*/ 1382372 f13 1"/>
                <a:gd name="f19" fmla="*/ f14 1 f2"/>
                <a:gd name="f20" fmla="*/ f16 1 1382372"/>
                <a:gd name="f21" fmla="*/ f17 1 1382372"/>
                <a:gd name="f22" fmla="*/ f18 1 1382372"/>
                <a:gd name="f23" fmla="*/ f5 1 f15"/>
                <a:gd name="f24" fmla="*/ f6 1 f15"/>
                <a:gd name="f25" fmla="+- f19 0 f1"/>
                <a:gd name="f26" fmla="*/ f20 1 f15"/>
                <a:gd name="f27" fmla="*/ f21 1 f15"/>
                <a:gd name="f28" fmla="*/ f22 1 f15"/>
                <a:gd name="f29" fmla="*/ f23 f11 1"/>
                <a:gd name="f30" fmla="*/ f24 f11 1"/>
                <a:gd name="f31" fmla="*/ f24 f12 1"/>
                <a:gd name="f32" fmla="*/ f23 f12 1"/>
                <a:gd name="f33" fmla="*/ f26 f11 1"/>
                <a:gd name="f34" fmla="*/ f27 f12 1"/>
                <a:gd name="f35" fmla="*/ f27 f11 1"/>
                <a:gd name="f36" fmla="*/ f26 f12 1"/>
                <a:gd name="f37" fmla="*/ f28 f11 1"/>
                <a:gd name="f38" fmla="*/ f28 f12 1"/>
              </a:gdLst>
              <a:ahLst/>
              <a:cxnLst>
                <a:cxn ang="3cd4">
                  <a:pos x="hc" y="t"/>
                </a:cxn>
                <a:cxn ang="0">
                  <a:pos x="r" y="vc"/>
                </a:cxn>
                <a:cxn ang="cd4">
                  <a:pos x="hc" y="b"/>
                </a:cxn>
                <a:cxn ang="cd2">
                  <a:pos x="l" y="vc"/>
                </a:cxn>
                <a:cxn ang="f25">
                  <a:pos x="f33" y="f34"/>
                </a:cxn>
                <a:cxn ang="f25">
                  <a:pos x="f35" y="f36"/>
                </a:cxn>
                <a:cxn ang="f25">
                  <a:pos x="f37" y="f34"/>
                </a:cxn>
                <a:cxn ang="f25">
                  <a:pos x="f35" y="f38"/>
                </a:cxn>
                <a:cxn ang="f25">
                  <a:pos x="f33" y="f34"/>
                </a:cxn>
              </a:cxnLst>
              <a:rect l="f29" t="f32" r="f30" b="f31"/>
              <a:pathLst>
                <a:path w="1382372" h="1382372">
                  <a:moveTo>
                    <a:pt x="f5" y="f7"/>
                  </a:moveTo>
                  <a:cubicBezTo>
                    <a:pt x="f5" y="f8"/>
                    <a:pt x="f8" y="f5"/>
                    <a:pt x="f7" y="f5"/>
                  </a:cubicBezTo>
                  <a:cubicBezTo>
                    <a:pt x="f9" y="f5"/>
                    <a:pt x="f6" y="f8"/>
                    <a:pt x="f6" y="f7"/>
                  </a:cubicBezTo>
                  <a:cubicBezTo>
                    <a:pt x="f6" y="f9"/>
                    <a:pt x="f9" y="f6"/>
                    <a:pt x="f7" y="f6"/>
                  </a:cubicBezTo>
                  <a:cubicBezTo>
                    <a:pt x="f8" y="f6"/>
                    <a:pt x="f5" y="f9"/>
                    <a:pt x="f5" y="f7"/>
                  </a:cubicBezTo>
                  <a:close/>
                </a:path>
              </a:pathLst>
            </a:custGeom>
            <a:solidFill>
              <a:srgbClr val="A9D18E"/>
            </a:solidFill>
            <a:ln w="12701" cap="flat">
              <a:solidFill>
                <a:srgbClr val="FFFFFF"/>
              </a:solidFill>
              <a:prstDash val="solid"/>
              <a:miter/>
            </a:ln>
          </p:spPr>
          <p:txBody>
            <a:bodyPr vert="horz" wrap="square" lIns="216411" tIns="216411" rIns="216411" bIns="216411" anchor="ctr" anchorCtr="1" compatLnSpc="1">
              <a:noAutofit/>
            </a:bodyPr>
            <a:lstStyle/>
            <a:p>
              <a:pPr marL="0" marR="0" lvl="0" indent="0" algn="ctr" defTabSz="466728" rtl="0" fontAlgn="auto" hangingPunct="1">
                <a:lnSpc>
                  <a:spcPct val="90000"/>
                </a:lnSpc>
                <a:spcBef>
                  <a:spcPts val="0"/>
                </a:spcBef>
                <a:spcAft>
                  <a:spcPts val="400"/>
                </a:spcAft>
                <a:buNone/>
                <a:tabLst/>
                <a:defRPr sz="1800" b="0" i="0" u="none" strike="noStrike" kern="0" cap="none" spc="0" baseline="0">
                  <a:solidFill>
                    <a:srgbClr val="000000"/>
                  </a:solidFill>
                  <a:uFillTx/>
                </a:defRPr>
              </a:pPr>
              <a:r>
                <a:rPr lang="bg-BG" sz="1050" b="1" i="0" u="none" strike="noStrike" kern="1200" cap="none" spc="0" baseline="0">
                  <a:solidFill>
                    <a:srgbClr val="385723"/>
                  </a:solidFill>
                  <a:uFillTx/>
                  <a:latin typeface="Arial" pitchFamily="34"/>
                  <a:cs typeface="Arial" pitchFamily="34"/>
                </a:rPr>
                <a:t>Обмен на знания и информация</a:t>
              </a:r>
              <a:endParaRPr lang="en-US" sz="1050" b="1" i="0" u="none" strike="noStrike" kern="1200" cap="none" spc="0" baseline="0">
                <a:solidFill>
                  <a:srgbClr val="385723"/>
                </a:solidFill>
                <a:uFillTx/>
                <a:latin typeface="Calibri"/>
              </a:endParaRPr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C7417637-7174-4173-9436-C5510F8681A5}"/>
              </a:ext>
            </a:extLst>
          </p:cNvPr>
          <p:cNvSpPr txBox="1"/>
          <p:nvPr/>
        </p:nvSpPr>
        <p:spPr>
          <a:xfrm>
            <a:off x="83604" y="398034"/>
            <a:ext cx="7273269" cy="720080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noAutofit/>
          </a:bodyPr>
          <a:lstStyle/>
          <a:p>
            <a:pPr marL="358773" marR="0" lvl="0" indent="-358773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3600" b="1" i="0" u="none" strike="noStrike" kern="1200" cap="none" spc="0" baseline="0" dirty="0">
                <a:solidFill>
                  <a:srgbClr val="548235"/>
                </a:solidFill>
                <a:effectLst>
                  <a:outerShdw dist="38096" dir="8100000">
                    <a:srgbClr val="000000"/>
                  </a:outerShdw>
                </a:effectLst>
                <a:uFillTx/>
                <a:latin typeface="Calibri"/>
              </a:rPr>
              <a:t>РАЗВИТИЕ НА СЕЛСКИТЕ РАЙОНИ</a:t>
            </a:r>
            <a:endParaRPr lang="en-GB" sz="3600" b="1" i="0" u="none" strike="noStrike" kern="1200" cap="none" spc="0" baseline="0" dirty="0">
              <a:solidFill>
                <a:srgbClr val="548235"/>
              </a:solidFill>
              <a:effectLst>
                <a:outerShdw dist="38096" dir="8100000">
                  <a:srgbClr val="000000"/>
                </a:outerShdw>
              </a:effectLst>
              <a:uFillTx/>
              <a:latin typeface="Calibri"/>
            </a:endParaRPr>
          </a:p>
        </p:txBody>
      </p:sp>
      <p:sp>
        <p:nvSpPr>
          <p:cNvPr id="24" name="Rectangle 10">
            <a:extLst>
              <a:ext uri="{FF2B5EF4-FFF2-40B4-BE49-F238E27FC236}">
                <a16:creationId xmlns:a16="http://schemas.microsoft.com/office/drawing/2014/main" id="{DFCB71A4-6817-49C1-8DD9-1C10F11243E3}"/>
              </a:ext>
            </a:extLst>
          </p:cNvPr>
          <p:cNvSpPr/>
          <p:nvPr/>
        </p:nvSpPr>
        <p:spPr>
          <a:xfrm>
            <a:off x="6745019" y="3467001"/>
            <a:ext cx="1793092" cy="1015663"/>
          </a:xfrm>
          <a:prstGeom prst="rect">
            <a:avLst/>
          </a:prstGeom>
          <a:noFill/>
          <a:ln w="44448" cap="flat">
            <a:solidFill>
              <a:srgbClr val="FFD624"/>
            </a:solidFill>
            <a:prstDash val="solid"/>
            <a:miter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Задължително програмиране на инструменти за </a:t>
            </a:r>
            <a:r>
              <a:rPr lang="bg-BG" sz="1200" b="0" i="0" u="sng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управление на риска</a:t>
            </a:r>
            <a:r>
              <a:rPr lang="fr-BE" sz="1200" b="0" i="0" u="sng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fr-BE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/>
            </a:r>
            <a:br>
              <a:rPr lang="fr-BE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</a:br>
            <a:endParaRPr lang="en-GB" sz="1200" b="0" i="0" u="none" strike="noStrike" kern="1200" cap="none" spc="0" baseline="0" dirty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25" name="Rectangle 11">
            <a:extLst>
              <a:ext uri="{FF2B5EF4-FFF2-40B4-BE49-F238E27FC236}">
                <a16:creationId xmlns:a16="http://schemas.microsoft.com/office/drawing/2014/main" id="{7EDD89C4-61F6-4D00-BEFE-12F74F100C6D}"/>
              </a:ext>
            </a:extLst>
          </p:cNvPr>
          <p:cNvSpPr/>
          <p:nvPr/>
        </p:nvSpPr>
        <p:spPr>
          <a:xfrm>
            <a:off x="6732240" y="1696407"/>
            <a:ext cx="1818650" cy="1754322"/>
          </a:xfrm>
          <a:prstGeom prst="rect">
            <a:avLst/>
          </a:prstGeom>
          <a:noFill/>
          <a:ln w="44448" cap="flat">
            <a:solidFill>
              <a:srgbClr val="BBB831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Мин. бюджет, заделен от бюджета от ЕЗФРСР</a:t>
            </a:r>
            <a:r>
              <a:rPr lang="en-GB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:</a:t>
            </a: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200" b="0" i="0" u="sng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30%</a:t>
            </a:r>
            <a:r>
              <a:rPr lang="en-GB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bg-BG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за интервенции във връзка с трите цели за опазване на околната среда и климата</a:t>
            </a:r>
            <a:endParaRPr lang="en-GB" sz="1200" b="0" i="0" u="none" strike="noStrike" kern="1200" cap="none" spc="0" baseline="0" dirty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  <a:p>
            <a:pPr marL="171450" marR="0" lvl="0" indent="-17145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>
                <a:srgbClr val="000000"/>
              </a:buClr>
              <a:buSzPct val="100000"/>
              <a:buFont typeface="Arial" pitchFamily="34"/>
              <a:buChar char="•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GB" sz="1200" b="0" i="0" u="sng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5%</a:t>
            </a:r>
            <a:r>
              <a:rPr lang="en-GB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bg-BG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за ЛИДЕР</a:t>
            </a:r>
            <a:endParaRPr lang="en-GB" sz="1200" b="0" i="0" u="none" strike="noStrike" kern="1200" cap="none" spc="0" baseline="0" dirty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29" name="Rectangle 18">
            <a:extLst>
              <a:ext uri="{FF2B5EF4-FFF2-40B4-BE49-F238E27FC236}">
                <a16:creationId xmlns:a16="http://schemas.microsoft.com/office/drawing/2014/main" id="{725F65B6-ED10-4132-A574-51B26BC919AA}"/>
              </a:ext>
            </a:extLst>
          </p:cNvPr>
          <p:cNvSpPr/>
          <p:nvPr/>
        </p:nvSpPr>
        <p:spPr>
          <a:xfrm>
            <a:off x="6747950" y="4499403"/>
            <a:ext cx="1802940" cy="1200332"/>
          </a:xfrm>
          <a:prstGeom prst="rect">
            <a:avLst/>
          </a:prstGeom>
          <a:noFill/>
          <a:ln w="44448" cap="flat">
            <a:solidFill>
              <a:srgbClr val="FFD624"/>
            </a:solidFill>
            <a:prstDash val="solid"/>
            <a:miter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Увеличаване на максималния размер на помощта за установяване на </a:t>
            </a:r>
            <a:r>
              <a:rPr lang="bg-BG" sz="1200" b="0" i="0" u="sng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млади фермери</a:t>
            </a:r>
            <a:r>
              <a:rPr lang="en-US" sz="1200" b="0" i="0" u="sng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en-US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/>
            </a:r>
            <a:br>
              <a:rPr lang="en-US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</a:br>
            <a:r>
              <a:rPr lang="en-US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(</a:t>
            </a:r>
            <a:r>
              <a:rPr lang="bg-BG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до</a:t>
            </a:r>
            <a:r>
              <a:rPr lang="en-US" sz="12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 EUR 100.000)</a:t>
            </a:r>
            <a:endParaRPr lang="en-GB" sz="1200" b="0" i="0" u="none" strike="noStrike" kern="1200" cap="none" spc="0" baseline="0" dirty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  <p:sp>
        <p:nvSpPr>
          <p:cNvPr id="30" name="Title 1">
            <a:extLst>
              <a:ext uri="{FF2B5EF4-FFF2-40B4-BE49-F238E27FC236}">
                <a16:creationId xmlns:a16="http://schemas.microsoft.com/office/drawing/2014/main" id="{8D0D8054-A5D5-421E-B886-8BA3D4F5319F}"/>
              </a:ext>
            </a:extLst>
          </p:cNvPr>
          <p:cNvSpPr txBox="1"/>
          <p:nvPr/>
        </p:nvSpPr>
        <p:spPr>
          <a:xfrm>
            <a:off x="6516216" y="1244437"/>
            <a:ext cx="2355373" cy="43204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noAutofit/>
          </a:bodyPr>
          <a:lstStyle/>
          <a:p>
            <a:pPr marL="358773" marR="0" lvl="0" indent="-358773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800" b="1" i="0" u="none" strike="noStrike" kern="0" cap="none" spc="0" baseline="0" dirty="0">
                <a:solidFill>
                  <a:srgbClr val="548235"/>
                </a:solidFill>
                <a:uFillTx/>
                <a:latin typeface="Arial" pitchFamily="34"/>
                <a:cs typeface="Arial" pitchFamily="34"/>
              </a:rPr>
              <a:t>АКЦЕНТИ</a:t>
            </a:r>
            <a:r>
              <a:rPr lang="bg-BG" sz="1800" b="1" i="0" u="none" strike="noStrike" kern="0" cap="none" spc="0" baseline="0" dirty="0">
                <a:solidFill>
                  <a:srgbClr val="000000"/>
                </a:solidFill>
                <a:uFillTx/>
                <a:latin typeface="Arial" pitchFamily="34"/>
                <a:cs typeface="Arial" pitchFamily="34"/>
              </a:rPr>
              <a:t>:</a:t>
            </a:r>
            <a:endParaRPr lang="en-GB" sz="1800" b="1" i="0" u="none" strike="noStrike" kern="0" cap="none" spc="0" baseline="0" dirty="0">
              <a:solidFill>
                <a:srgbClr val="000000"/>
              </a:solidFill>
              <a:uFillTx/>
              <a:latin typeface="Arial" pitchFamily="34"/>
              <a:cs typeface="Arial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37355207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8" y="180591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E4B9C114-2A72-4BE4-92DA-AF7CE888AEEA}"/>
              </a:ext>
            </a:extLst>
          </p:cNvPr>
          <p:cNvSpPr txBox="1"/>
          <p:nvPr/>
        </p:nvSpPr>
        <p:spPr>
          <a:xfrm>
            <a:off x="553915" y="472353"/>
            <a:ext cx="6981114" cy="780284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lvl="0"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4000" b="1" kern="0" dirty="0">
                <a:solidFill>
                  <a:srgbClr val="70AD47"/>
                </a:solidFill>
                <a:effectLst>
                  <a:outerShdw dist="38096" dir="8100000">
                    <a:srgbClr val="000000"/>
                  </a:outerShdw>
                </a:effectLst>
              </a:rPr>
              <a:t>Нова зелена архитектура:</a:t>
            </a:r>
            <a:endParaRPr lang="bg-BG" sz="4000" b="1" i="0" u="none" strike="noStrike" kern="0" cap="none" spc="0" baseline="0" dirty="0">
              <a:solidFill>
                <a:srgbClr val="548235"/>
              </a:solidFill>
              <a:effectLst>
                <a:outerShdw dist="38096" dir="8100000">
                  <a:srgbClr val="000000"/>
                </a:outerShdw>
              </a:effectLst>
              <a:uFillTx/>
              <a:latin typeface="Calibri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1C987D12-5947-4C5F-B6FE-E1C5FDF25E48}"/>
              </a:ext>
            </a:extLst>
          </p:cNvPr>
          <p:cNvSpPr txBox="1"/>
          <p:nvPr/>
        </p:nvSpPr>
        <p:spPr>
          <a:xfrm>
            <a:off x="442209" y="1268413"/>
            <a:ext cx="8467590" cy="4953003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500"/>
              </a:spcBef>
              <a:spcAft>
                <a:spcPts val="900"/>
              </a:spcAft>
              <a:buClr>
                <a:srgbClr val="BBB831"/>
              </a:buClr>
              <a:buSzPct val="100000"/>
              <a:buFont typeface="Wingdings" pitchFamily="2"/>
              <a:buChar char="§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2200" b="1" i="0" u="sng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Условност</a:t>
            </a:r>
            <a:r>
              <a:rPr lang="en-US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 (</a:t>
            </a:r>
            <a:r>
              <a:rPr lang="bg-BG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подобрено кръстосано съответствие + </a:t>
            </a:r>
            <a:r>
              <a:rPr lang="bg-BG" sz="2200" b="0" i="0" u="none" strike="noStrike" kern="1200" cap="none" spc="0" baseline="0" dirty="0" err="1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екологизация</a:t>
            </a:r>
            <a:r>
              <a:rPr lang="bg-BG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)</a:t>
            </a:r>
            <a:r>
              <a:rPr lang="en-US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:</a:t>
            </a:r>
          </a:p>
          <a:p>
            <a:pPr marL="742950" marR="0" lvl="1" indent="-285750" algn="l" defTabSz="914400" rtl="0" fontAlgn="auto" hangingPunct="1">
              <a:lnSpc>
                <a:spcPct val="100000"/>
              </a:lnSpc>
              <a:spcBef>
                <a:spcPts val="500"/>
              </a:spcBef>
              <a:spcAft>
                <a:spcPts val="450"/>
              </a:spcAft>
              <a:buClr>
                <a:srgbClr val="BBB831"/>
              </a:buClr>
              <a:buSzPct val="100000"/>
              <a:buFont typeface="Wingdings" pitchFamily="2"/>
              <a:buChar char="§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Нови изисквания </a:t>
            </a:r>
            <a:r>
              <a:rPr lang="en-US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(</a:t>
            </a:r>
            <a:r>
              <a:rPr lang="bg-BG" sz="2200" b="0" i="1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напр. защита на влажните зони</a:t>
            </a:r>
            <a:r>
              <a:rPr lang="en-US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) &amp; </a:t>
            </a:r>
            <a:r>
              <a:rPr lang="bg-BG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подобряване на съществуващи изисквания</a:t>
            </a:r>
            <a:r>
              <a:rPr lang="en-US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 (</a:t>
            </a:r>
            <a:r>
              <a:rPr lang="bg-BG" sz="2200" b="0" i="1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напр. ротация на културите вместо диверсификация</a:t>
            </a:r>
            <a:r>
              <a:rPr lang="bg-BG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)</a:t>
            </a:r>
            <a:endParaRPr lang="en-US" sz="2200" b="0" i="0" u="none" strike="noStrike" kern="1200" cap="none" spc="0" baseline="0" dirty="0">
              <a:solidFill>
                <a:srgbClr val="385723"/>
              </a:solidFill>
              <a:uFillTx/>
              <a:latin typeface="Arial" pitchFamily="34"/>
              <a:cs typeface="Arial" pitchFamily="34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500"/>
              </a:spcBef>
              <a:spcAft>
                <a:spcPts val="900"/>
              </a:spcAft>
              <a:buClr>
                <a:srgbClr val="BBB831"/>
              </a:buClr>
              <a:buSzPct val="100000"/>
              <a:buFont typeface="Wingdings" pitchFamily="2"/>
              <a:buChar char="§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2200" b="1" i="0" u="sng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Стълб І</a:t>
            </a:r>
            <a:r>
              <a:rPr lang="en-US" sz="2200" b="1" i="0" u="sng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 „</a:t>
            </a:r>
            <a:r>
              <a:rPr lang="bg-BG" sz="2200" b="1" i="0" u="sng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еко схеми</a:t>
            </a:r>
            <a:r>
              <a:rPr lang="en-US" sz="2200" b="1" i="0" u="sng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" </a:t>
            </a:r>
            <a:r>
              <a:rPr lang="en-US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-  </a:t>
            </a:r>
            <a:r>
              <a:rPr lang="bg-BG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нови схеми за околна среда/климат, финансиране от бюджета за директни плащания </a:t>
            </a:r>
            <a:r>
              <a:rPr lang="en-US" sz="2200" b="0" i="1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(</a:t>
            </a:r>
            <a:r>
              <a:rPr lang="bg-BG" sz="2200" b="0" i="1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годишен ангажимент, без национално съфинансиране, два метода за изчисляване на плащането)</a:t>
            </a:r>
            <a:endParaRPr lang="en-US" sz="2200" b="0" i="1" u="none" strike="noStrike" kern="1200" cap="none" spc="0" baseline="0" dirty="0">
              <a:solidFill>
                <a:srgbClr val="385723"/>
              </a:solidFill>
              <a:uFillTx/>
              <a:latin typeface="Arial" pitchFamily="34"/>
              <a:cs typeface="Arial" pitchFamily="34"/>
            </a:endParaRPr>
          </a:p>
          <a:p>
            <a:pPr marL="342900" lvl="0" indent="-342900">
              <a:spcBef>
                <a:spcPts val="500"/>
              </a:spcBef>
              <a:spcAft>
                <a:spcPts val="900"/>
              </a:spcAft>
              <a:buClr>
                <a:srgbClr val="BBB831"/>
              </a:buClr>
              <a:buSzPct val="100000"/>
              <a:buFont typeface="Wingdings" pitchFamily="2"/>
              <a:buChar char="§"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2200" b="1" i="0" u="sng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Стълб ІІ </a:t>
            </a:r>
            <a:r>
              <a:rPr lang="bg-BG" sz="2200" b="1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– </a:t>
            </a:r>
            <a:r>
              <a:rPr lang="bg-BG" sz="2200" b="1" dirty="0">
                <a:solidFill>
                  <a:srgbClr val="385723"/>
                </a:solidFill>
                <a:latin typeface="Arial" pitchFamily="34"/>
                <a:cs typeface="Arial" pitchFamily="34"/>
              </a:rPr>
              <a:t>запазва се подкрепата за</a:t>
            </a:r>
            <a:r>
              <a:rPr lang="en-US" sz="2200" b="1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:</a:t>
            </a:r>
          </a:p>
          <a:p>
            <a:pPr marL="742950" marR="0" lvl="1" indent="-285750" algn="l" defTabSz="914400" rtl="0" fontAlgn="auto" hangingPunct="1">
              <a:lnSpc>
                <a:spcPct val="100000"/>
              </a:lnSpc>
              <a:spcBef>
                <a:spcPts val="500"/>
              </a:spcBef>
              <a:buClr>
                <a:srgbClr val="BBB831"/>
              </a:buClr>
              <a:buSzPct val="100000"/>
              <a:buFont typeface="Wingdings" pitchFamily="2"/>
              <a:buChar char="§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Еко-климат плащания</a:t>
            </a:r>
            <a:endParaRPr lang="en-US" sz="2200" b="0" i="0" u="none" strike="noStrike" kern="1200" cap="none" spc="0" baseline="0" dirty="0">
              <a:solidFill>
                <a:srgbClr val="385723"/>
              </a:solidFill>
              <a:uFillTx/>
              <a:latin typeface="Arial" pitchFamily="34"/>
              <a:cs typeface="Arial" pitchFamily="34"/>
            </a:endParaRPr>
          </a:p>
          <a:p>
            <a:pPr marL="742950" marR="0" lvl="1" indent="-285750" algn="l" defTabSz="914400" rtl="0" fontAlgn="auto" hangingPunct="1">
              <a:lnSpc>
                <a:spcPct val="100000"/>
              </a:lnSpc>
              <a:spcBef>
                <a:spcPts val="500"/>
              </a:spcBef>
              <a:buClr>
                <a:srgbClr val="BBB831"/>
              </a:buClr>
              <a:buSzPct val="100000"/>
              <a:buFont typeface="Wingdings" pitchFamily="2"/>
              <a:buChar char="§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Трансфер на знания </a:t>
            </a:r>
            <a:r>
              <a:rPr lang="en-US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&amp; </a:t>
            </a:r>
            <a:r>
              <a:rPr lang="bg-BG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иновации</a:t>
            </a:r>
            <a:r>
              <a:rPr lang="en-US" sz="22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 </a:t>
            </a:r>
            <a:r>
              <a:rPr lang="en-US" sz="20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(</a:t>
            </a:r>
            <a:r>
              <a:rPr lang="bg-BG" sz="20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прецизно земеделие, др.</a:t>
            </a:r>
            <a:r>
              <a:rPr lang="en-US" sz="2000" b="0" i="0" u="none" strike="noStrike" kern="1200" cap="none" spc="0" baseline="0" dirty="0">
                <a:solidFill>
                  <a:srgbClr val="385723"/>
                </a:solidFill>
                <a:uFillTx/>
                <a:latin typeface="Arial" pitchFamily="34"/>
                <a:cs typeface="Arial" pitchFamily="34"/>
              </a:rPr>
              <a:t>)</a:t>
            </a:r>
            <a:endParaRPr lang="en-US" sz="2000" b="1" i="0" u="none" strike="noStrike" kern="1200" cap="none" spc="0" baseline="0" dirty="0">
              <a:solidFill>
                <a:srgbClr val="385723"/>
              </a:solidFill>
              <a:uFillTx/>
              <a:latin typeface="Arial" pitchFamily="34"/>
              <a:cs typeface="Arial" pitchFamily="34"/>
            </a:endParaRPr>
          </a:p>
          <a:p>
            <a:pPr marL="742950" marR="0" lvl="1" indent="-285750" algn="l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900"/>
              </a:spcAft>
              <a:buClr>
                <a:srgbClr val="BBB831"/>
              </a:buClr>
              <a:buSzPct val="100000"/>
              <a:buFont typeface="Wingdings" pitchFamily="2"/>
              <a:buChar char="§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200" b="1" i="0" u="none" strike="noStrike" kern="1200" cap="none" spc="0" baseline="0" dirty="0">
              <a:solidFill>
                <a:srgbClr val="333333"/>
              </a:solidFill>
              <a:uFillTx/>
              <a:latin typeface="Arial" pitchFamily="34"/>
              <a:cs typeface="Arial" pitchFamily="34"/>
            </a:endParaRPr>
          </a:p>
          <a:p>
            <a:pPr marL="342900" marR="0" lvl="0" indent="-342900" algn="l" defTabSz="914400" rtl="0" fontAlgn="auto" hangingPunct="1">
              <a:lnSpc>
                <a:spcPct val="100000"/>
              </a:lnSpc>
              <a:spcBef>
                <a:spcPts val="400"/>
              </a:spcBef>
              <a:spcAft>
                <a:spcPts val="900"/>
              </a:spcAft>
              <a:buClr>
                <a:srgbClr val="BBB831"/>
              </a:buClr>
              <a:buSzPct val="100000"/>
              <a:buFont typeface="Wingdings" pitchFamily="2"/>
              <a:buChar char="§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1800" b="0" i="0" u="none" strike="noStrike" kern="1200" cap="none" spc="0" baseline="0" dirty="0">
              <a:solidFill>
                <a:srgbClr val="333333"/>
              </a:solidFill>
              <a:uFillTx/>
              <a:latin typeface="Arial" pitchFamily="34"/>
              <a:cs typeface="Arial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42726400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8" y="180591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601966" y="6400410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2" name="Left Brace 3">
            <a:extLst>
              <a:ext uri="{FF2B5EF4-FFF2-40B4-BE49-F238E27FC236}">
                <a16:creationId xmlns:a16="http://schemas.microsoft.com/office/drawing/2014/main" id="{2D071823-6EEB-4166-AF01-B957AF2E619A}"/>
              </a:ext>
            </a:extLst>
          </p:cNvPr>
          <p:cNvSpPr/>
          <p:nvPr/>
        </p:nvSpPr>
        <p:spPr>
          <a:xfrm rot="10799991">
            <a:off x="7988345" y="2369914"/>
            <a:ext cx="149641" cy="1604772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+- 0 0 5400000"/>
              <a:gd name="f9" fmla="val 8333"/>
              <a:gd name="f10" fmla="val 50000"/>
              <a:gd name="f11" fmla="+- 0 0 -180"/>
              <a:gd name="f12" fmla="+- 0 0 -270"/>
              <a:gd name="f13" fmla="+- 0 0 -360"/>
              <a:gd name="f14" fmla="abs f3"/>
              <a:gd name="f15" fmla="abs f4"/>
              <a:gd name="f16" fmla="abs f5"/>
              <a:gd name="f17" fmla="+- 2700000 f1 0"/>
              <a:gd name="f18" fmla="*/ f11 f0 1"/>
              <a:gd name="f19" fmla="*/ f12 f0 1"/>
              <a:gd name="f20" fmla="*/ f13 f0 1"/>
              <a:gd name="f21" fmla="?: f14 f3 1"/>
              <a:gd name="f22" fmla="?: f15 f4 1"/>
              <a:gd name="f23" fmla="?: f16 f5 1"/>
              <a:gd name="f24" fmla="+- f17 0 f1"/>
              <a:gd name="f25" fmla="*/ f18 1 f2"/>
              <a:gd name="f26" fmla="*/ f19 1 f2"/>
              <a:gd name="f27" fmla="*/ f20 1 f2"/>
              <a:gd name="f28" fmla="*/ f21 1 21600"/>
              <a:gd name="f29" fmla="*/ f22 1 21600"/>
              <a:gd name="f30" fmla="*/ 21600 f21 1"/>
              <a:gd name="f31" fmla="*/ 21600 f22 1"/>
              <a:gd name="f32" fmla="+- f24 f1 0"/>
              <a:gd name="f33" fmla="+- f25 0 f1"/>
              <a:gd name="f34" fmla="+- f26 0 f1"/>
              <a:gd name="f35" fmla="+- f27 0 f1"/>
              <a:gd name="f36" fmla="min f29 f28"/>
              <a:gd name="f37" fmla="*/ f30 1 f23"/>
              <a:gd name="f38" fmla="*/ f31 1 f23"/>
              <a:gd name="f39" fmla="*/ f32 f7 1"/>
              <a:gd name="f40" fmla="val f37"/>
              <a:gd name="f41" fmla="val f38"/>
              <a:gd name="f42" fmla="*/ f39 1 f0"/>
              <a:gd name="f43" fmla="*/ f6 f36 1"/>
              <a:gd name="f44" fmla="+- f41 0 f6"/>
              <a:gd name="f45" fmla="+- f40 0 f6"/>
              <a:gd name="f46" fmla="+- 0 0 f42"/>
              <a:gd name="f47" fmla="*/ f40 f36 1"/>
              <a:gd name="f48" fmla="*/ f41 f36 1"/>
              <a:gd name="f49" fmla="*/ f45 1 2"/>
              <a:gd name="f50" fmla="min f45 f44"/>
              <a:gd name="f51" fmla="*/ f44 f10 1"/>
              <a:gd name="f52" fmla="+- 0 0 f46"/>
              <a:gd name="f53" fmla="+- f6 f49 0"/>
              <a:gd name="f54" fmla="*/ f50 f9 1"/>
              <a:gd name="f55" fmla="*/ f51 1 100000"/>
              <a:gd name="f56" fmla="*/ f52 f0 1"/>
              <a:gd name="f57" fmla="*/ f49 f36 1"/>
              <a:gd name="f58" fmla="*/ f54 1 100000"/>
              <a:gd name="f59" fmla="*/ f56 1 f7"/>
              <a:gd name="f60" fmla="*/ f53 f36 1"/>
              <a:gd name="f61" fmla="*/ f55 f36 1"/>
              <a:gd name="f62" fmla="+- f55 f58 0"/>
              <a:gd name="f63" fmla="+- f59 0 f1"/>
              <a:gd name="f64" fmla="*/ f58 f36 1"/>
              <a:gd name="f65" fmla="cos 1 f63"/>
              <a:gd name="f66" fmla="sin 1 f63"/>
              <a:gd name="f67" fmla="*/ f62 f36 1"/>
              <a:gd name="f68" fmla="+- 0 0 f65"/>
              <a:gd name="f69" fmla="+- 0 0 f66"/>
              <a:gd name="f70" fmla="+- 0 0 f68"/>
              <a:gd name="f71" fmla="+- 0 0 f69"/>
              <a:gd name="f72" fmla="val f70"/>
              <a:gd name="f73" fmla="val f71"/>
              <a:gd name="f74" fmla="*/ f72 f49 1"/>
              <a:gd name="f75" fmla="*/ f73 f58 1"/>
              <a:gd name="f76" fmla="+- f40 0 f74"/>
              <a:gd name="f77" fmla="+- f58 0 f75"/>
              <a:gd name="f78" fmla="+- f41 f75 0"/>
              <a:gd name="f79" fmla="+- f78 0 f58"/>
              <a:gd name="f80" fmla="*/ f76 f36 1"/>
              <a:gd name="f81" fmla="*/ f77 f36 1"/>
              <a:gd name="f82" fmla="*/ f79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47" y="f43"/>
              </a:cxn>
              <a:cxn ang="f34">
                <a:pos x="f43" y="f61"/>
              </a:cxn>
              <a:cxn ang="f35">
                <a:pos x="f47" y="f48"/>
              </a:cxn>
            </a:cxnLst>
            <a:rect l="f80" t="f81" r="f47" b="f82"/>
            <a:pathLst>
              <a:path stroke="0">
                <a:moveTo>
                  <a:pt x="f47" y="f48"/>
                </a:moveTo>
                <a:arcTo wR="f57" hR="f64" stAng="f1" swAng="f1"/>
                <a:lnTo>
                  <a:pt x="f60" y="f67"/>
                </a:lnTo>
                <a:arcTo wR="f57" hR="f64" stAng="f6" swAng="f8"/>
                <a:arcTo wR="f57" hR="f64" stAng="f1" swAng="f8"/>
                <a:lnTo>
                  <a:pt x="f60" y="f64"/>
                </a:lnTo>
                <a:arcTo wR="f57" hR="f64" stAng="f0" swAng="f1"/>
                <a:close/>
              </a:path>
              <a:path fill="none">
                <a:moveTo>
                  <a:pt x="f47" y="f48"/>
                </a:moveTo>
                <a:arcTo wR="f57" hR="f64" stAng="f1" swAng="f1"/>
                <a:lnTo>
                  <a:pt x="f60" y="f67"/>
                </a:lnTo>
                <a:arcTo wR="f57" hR="f64" stAng="f6" swAng="f8"/>
                <a:arcTo wR="f57" hR="f64" stAng="f1" swAng="f8"/>
                <a:lnTo>
                  <a:pt x="f60" y="f64"/>
                </a:lnTo>
                <a:arcTo wR="f57" hR="f64" stAng="f0" swAng="f1"/>
              </a:path>
            </a:pathLst>
          </a:custGeom>
          <a:solidFill>
            <a:srgbClr val="FFFFFF"/>
          </a:solidFill>
          <a:ln w="9528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3172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7600" b="1" i="0" u="none" strike="noStrike" kern="1200" cap="none" spc="0" baseline="0">
              <a:solidFill>
                <a:srgbClr val="FFD624"/>
              </a:solidFill>
              <a:uFillTx/>
              <a:latin typeface="Verdana" pitchFamily="34"/>
            </a:endParaRPr>
          </a:p>
        </p:txBody>
      </p:sp>
      <p:sp>
        <p:nvSpPr>
          <p:cNvPr id="13" name="Rectangle 5">
            <a:extLst>
              <a:ext uri="{FF2B5EF4-FFF2-40B4-BE49-F238E27FC236}">
                <a16:creationId xmlns:a16="http://schemas.microsoft.com/office/drawing/2014/main" id="{164447A5-DD3B-44B1-B190-CE18F1A93FBD}"/>
              </a:ext>
            </a:extLst>
          </p:cNvPr>
          <p:cNvSpPr/>
          <p:nvPr/>
        </p:nvSpPr>
        <p:spPr>
          <a:xfrm>
            <a:off x="5053395" y="2361748"/>
            <a:ext cx="2917749" cy="1588925"/>
          </a:xfrm>
          <a:prstGeom prst="rect">
            <a:avLst/>
          </a:prstGeom>
          <a:solidFill>
            <a:srgbClr val="92D050">
              <a:alpha val="45000"/>
            </a:srgbClr>
          </a:solidFill>
          <a:ln w="15873" cap="flat">
            <a:solidFill>
              <a:srgbClr val="000000"/>
            </a:solidFill>
            <a:custDash>
              <a:ds d="100000" sp="100000"/>
            </a:custDash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500" b="0" i="0" u="none" strike="noStrike" kern="0" cap="none" spc="0" baseline="0">
              <a:solidFill>
                <a:srgbClr val="000000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14" name="Rectangle 6">
            <a:extLst>
              <a:ext uri="{FF2B5EF4-FFF2-40B4-BE49-F238E27FC236}">
                <a16:creationId xmlns:a16="http://schemas.microsoft.com/office/drawing/2014/main" id="{D15D9F3C-CC8E-4AAE-82ED-63AD4A9DB47D}"/>
              </a:ext>
            </a:extLst>
          </p:cNvPr>
          <p:cNvSpPr/>
          <p:nvPr/>
        </p:nvSpPr>
        <p:spPr>
          <a:xfrm>
            <a:off x="5253566" y="2502118"/>
            <a:ext cx="2595067" cy="1308168"/>
          </a:xfrm>
          <a:prstGeom prst="rect">
            <a:avLst/>
          </a:prstGeom>
          <a:solidFill>
            <a:srgbClr val="00B050"/>
          </a:solidFill>
          <a:ln w="25402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800" b="0" i="0" u="none" strike="noStrike" kern="0" cap="none" spc="0" baseline="0">
              <a:solidFill>
                <a:srgbClr val="FFFFFF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15" name="TextBox 7">
            <a:extLst>
              <a:ext uri="{FF2B5EF4-FFF2-40B4-BE49-F238E27FC236}">
                <a16:creationId xmlns:a16="http://schemas.microsoft.com/office/drawing/2014/main" id="{8A81D704-FB0E-4E66-A0CF-7CD2F3020877}"/>
              </a:ext>
            </a:extLst>
          </p:cNvPr>
          <p:cNvSpPr txBox="1"/>
          <p:nvPr/>
        </p:nvSpPr>
        <p:spPr>
          <a:xfrm>
            <a:off x="5131036" y="2863818"/>
            <a:ext cx="1511859" cy="584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6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Еко схеми по Стълб І</a:t>
            </a:r>
            <a:endParaRPr lang="en-US" sz="1600" b="1" i="0" u="none" strike="noStrike" kern="0" cap="none" spc="0" baseline="0">
              <a:solidFill>
                <a:srgbClr val="FFFFFF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16" name="TextBox 8">
            <a:extLst>
              <a:ext uri="{FF2B5EF4-FFF2-40B4-BE49-F238E27FC236}">
                <a16:creationId xmlns:a16="http://schemas.microsoft.com/office/drawing/2014/main" id="{2A590C71-FD26-4E07-ACDC-461BCBBF244B}"/>
              </a:ext>
            </a:extLst>
          </p:cNvPr>
          <p:cNvSpPr txBox="1"/>
          <p:nvPr/>
        </p:nvSpPr>
        <p:spPr>
          <a:xfrm>
            <a:off x="6364928" y="2778093"/>
            <a:ext cx="1698260" cy="83099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6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Климат</a:t>
            </a:r>
            <a:r>
              <a:rPr lang="en-US" sz="16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/</a:t>
            </a:r>
            <a:r>
              <a:rPr lang="bg-BG" sz="16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Еко</a:t>
            </a:r>
            <a:r>
              <a:rPr lang="en-US" sz="16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 </a:t>
            </a:r>
            <a:r>
              <a:rPr lang="bg-BG" sz="16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схеми по </a:t>
            </a:r>
          </a:p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6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Стълб ІІ</a:t>
            </a:r>
            <a:endParaRPr lang="en-US" sz="1600" b="1" i="0" u="none" strike="noStrike" kern="0" cap="none" spc="0" baseline="0">
              <a:solidFill>
                <a:srgbClr val="FFFFFF"/>
              </a:solidFill>
              <a:uFillTx/>
              <a:latin typeface="Calibri" pitchFamily="34"/>
              <a:cs typeface="Calibri" pitchFamily="34"/>
            </a:endParaRPr>
          </a:p>
        </p:txBody>
      </p:sp>
      <p:cxnSp>
        <p:nvCxnSpPr>
          <p:cNvPr id="17" name="Straight Arrow Connector 9">
            <a:extLst>
              <a:ext uri="{FF2B5EF4-FFF2-40B4-BE49-F238E27FC236}">
                <a16:creationId xmlns:a16="http://schemas.microsoft.com/office/drawing/2014/main" id="{2631ED7D-F7DE-4D16-ABC3-FF45D8AE2836}"/>
              </a:ext>
            </a:extLst>
          </p:cNvPr>
          <p:cNvCxnSpPr/>
          <p:nvPr/>
        </p:nvCxnSpPr>
        <p:spPr>
          <a:xfrm flipH="1">
            <a:off x="4371837" y="1679231"/>
            <a:ext cx="21050" cy="3925154"/>
          </a:xfrm>
          <a:prstGeom prst="straightConnector1">
            <a:avLst/>
          </a:prstGeom>
          <a:noFill/>
          <a:ln w="25402" cap="flat">
            <a:solidFill>
              <a:srgbClr val="000000"/>
            </a:solidFill>
            <a:prstDash val="solid"/>
            <a:round/>
            <a:headEnd type="arrow"/>
          </a:ln>
        </p:spPr>
      </p:cxnSp>
      <p:sp>
        <p:nvSpPr>
          <p:cNvPr id="18" name="Rectangle 10">
            <a:extLst>
              <a:ext uri="{FF2B5EF4-FFF2-40B4-BE49-F238E27FC236}">
                <a16:creationId xmlns:a16="http://schemas.microsoft.com/office/drawing/2014/main" id="{00F8E543-8B88-459F-9A76-571A4E86D016}"/>
              </a:ext>
            </a:extLst>
          </p:cNvPr>
          <p:cNvSpPr/>
          <p:nvPr/>
        </p:nvSpPr>
        <p:spPr>
          <a:xfrm>
            <a:off x="4918411" y="3969547"/>
            <a:ext cx="3000164" cy="1523061"/>
          </a:xfrm>
          <a:prstGeom prst="rect">
            <a:avLst/>
          </a:prstGeom>
          <a:solidFill>
            <a:srgbClr val="92D050">
              <a:alpha val="45000"/>
            </a:srgbClr>
          </a:solidFill>
          <a:ln w="15873" cap="flat">
            <a:solidFill>
              <a:srgbClr val="000000"/>
            </a:solidFill>
            <a:custDash>
              <a:ds d="100000" sp="100000"/>
            </a:custDash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000" b="0" i="1" u="none" strike="noStrike" kern="0" cap="none" spc="0" baseline="0">
              <a:solidFill>
                <a:srgbClr val="FFFFFF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19" name="Rectangle 11">
            <a:extLst>
              <a:ext uri="{FF2B5EF4-FFF2-40B4-BE49-F238E27FC236}">
                <a16:creationId xmlns:a16="http://schemas.microsoft.com/office/drawing/2014/main" id="{09346245-CE71-43F2-B2F8-863BD0F495F7}"/>
              </a:ext>
            </a:extLst>
          </p:cNvPr>
          <p:cNvSpPr/>
          <p:nvPr/>
        </p:nvSpPr>
        <p:spPr>
          <a:xfrm>
            <a:off x="2352220" y="2504267"/>
            <a:ext cx="1717554" cy="1448007"/>
          </a:xfrm>
          <a:prstGeom prst="rect">
            <a:avLst/>
          </a:prstGeom>
          <a:solidFill>
            <a:srgbClr val="92D050">
              <a:alpha val="45000"/>
            </a:srgbClr>
          </a:solidFill>
          <a:ln w="15873" cap="flat">
            <a:solidFill>
              <a:srgbClr val="000000"/>
            </a:solidFill>
            <a:custDash>
              <a:ds d="100000" sp="100000"/>
            </a:custDash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500" b="0" i="0" u="none" strike="noStrike" kern="0" cap="none" spc="0" baseline="0">
              <a:solidFill>
                <a:srgbClr val="000000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20" name="Rectangle 12">
            <a:extLst>
              <a:ext uri="{FF2B5EF4-FFF2-40B4-BE49-F238E27FC236}">
                <a16:creationId xmlns:a16="http://schemas.microsoft.com/office/drawing/2014/main" id="{BD39CE3F-3B10-45AD-8DA8-454AF07F8219}"/>
              </a:ext>
            </a:extLst>
          </p:cNvPr>
          <p:cNvSpPr/>
          <p:nvPr/>
        </p:nvSpPr>
        <p:spPr>
          <a:xfrm>
            <a:off x="1123751" y="4863199"/>
            <a:ext cx="3158072" cy="795683"/>
          </a:xfrm>
          <a:prstGeom prst="rect">
            <a:avLst/>
          </a:prstGeom>
          <a:solidFill>
            <a:srgbClr val="92D050">
              <a:alpha val="45000"/>
            </a:srgbClr>
          </a:solidFill>
          <a:ln w="15873" cap="flat">
            <a:solidFill>
              <a:srgbClr val="000000"/>
            </a:solidFill>
            <a:custDash>
              <a:ds d="100000" sp="100000"/>
            </a:custDash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000" b="0" i="0" u="none" strike="noStrike" kern="0" cap="none" spc="0" baseline="0">
              <a:solidFill>
                <a:srgbClr val="000000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22" name="Rectangle 13">
            <a:extLst>
              <a:ext uri="{FF2B5EF4-FFF2-40B4-BE49-F238E27FC236}">
                <a16:creationId xmlns:a16="http://schemas.microsoft.com/office/drawing/2014/main" id="{CB225956-08F6-4712-8527-6F2A9BE2D902}"/>
              </a:ext>
            </a:extLst>
          </p:cNvPr>
          <p:cNvSpPr/>
          <p:nvPr/>
        </p:nvSpPr>
        <p:spPr>
          <a:xfrm>
            <a:off x="1695142" y="4001844"/>
            <a:ext cx="2526459" cy="718471"/>
          </a:xfrm>
          <a:prstGeom prst="rect">
            <a:avLst/>
          </a:prstGeom>
          <a:solidFill>
            <a:srgbClr val="92D050">
              <a:alpha val="45000"/>
            </a:srgbClr>
          </a:solidFill>
          <a:ln w="15873" cap="flat">
            <a:solidFill>
              <a:srgbClr val="000000"/>
            </a:solidFill>
            <a:custDash>
              <a:ds d="100000" sp="100000"/>
            </a:custDash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500" b="0" i="0" u="none" strike="noStrike" kern="0" cap="none" spc="0" baseline="0">
              <a:solidFill>
                <a:srgbClr val="000000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23" name="Rectangle 14">
            <a:extLst>
              <a:ext uri="{FF2B5EF4-FFF2-40B4-BE49-F238E27FC236}">
                <a16:creationId xmlns:a16="http://schemas.microsoft.com/office/drawing/2014/main" id="{1F28077F-6225-4C96-AE81-D7D8D8BE4A73}"/>
              </a:ext>
            </a:extLst>
          </p:cNvPr>
          <p:cNvSpPr/>
          <p:nvPr/>
        </p:nvSpPr>
        <p:spPr>
          <a:xfrm>
            <a:off x="1044793" y="4992102"/>
            <a:ext cx="3237030" cy="666780"/>
          </a:xfrm>
          <a:prstGeom prst="rect">
            <a:avLst/>
          </a:prstGeom>
          <a:solidFill>
            <a:srgbClr val="00B050"/>
          </a:solidFill>
          <a:ln w="25402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8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Кръстосано съответствие</a:t>
            </a:r>
            <a:endParaRPr lang="en-GB" sz="1800" b="1" i="0" u="none" strike="noStrike" kern="0" cap="none" spc="0" baseline="0">
              <a:solidFill>
                <a:srgbClr val="FFFFFF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24" name="Rectangle 15">
            <a:extLst>
              <a:ext uri="{FF2B5EF4-FFF2-40B4-BE49-F238E27FC236}">
                <a16:creationId xmlns:a16="http://schemas.microsoft.com/office/drawing/2014/main" id="{C3456B27-C121-49D5-A1B5-9829008A82C2}"/>
              </a:ext>
            </a:extLst>
          </p:cNvPr>
          <p:cNvSpPr/>
          <p:nvPr/>
        </p:nvSpPr>
        <p:spPr>
          <a:xfrm>
            <a:off x="1616183" y="4113967"/>
            <a:ext cx="2605409" cy="611879"/>
          </a:xfrm>
          <a:prstGeom prst="rect">
            <a:avLst/>
          </a:prstGeom>
          <a:solidFill>
            <a:srgbClr val="00B050"/>
          </a:solidFill>
          <a:ln w="25402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8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Екологизация</a:t>
            </a:r>
            <a:endParaRPr lang="en-GB" sz="1800" b="1" i="0" u="none" strike="noStrike" kern="0" cap="none" spc="0" baseline="0">
              <a:solidFill>
                <a:srgbClr val="FFFFFF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25" name="TextBox 16">
            <a:extLst>
              <a:ext uri="{FF2B5EF4-FFF2-40B4-BE49-F238E27FC236}">
                <a16:creationId xmlns:a16="http://schemas.microsoft.com/office/drawing/2014/main" id="{D46926D2-D38A-4872-A859-DA6B551CBFDA}"/>
              </a:ext>
            </a:extLst>
          </p:cNvPr>
          <p:cNvSpPr txBox="1"/>
          <p:nvPr/>
        </p:nvSpPr>
        <p:spPr>
          <a:xfrm>
            <a:off x="4468846" y="1727466"/>
            <a:ext cx="1295531" cy="4616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200" b="1" i="0" u="none" strike="noStrike" kern="1200" cap="none" spc="0" baseline="0">
                <a:solidFill>
                  <a:srgbClr val="8C8A25"/>
                </a:solidFill>
                <a:uFillTx/>
                <a:latin typeface="Verdana" pitchFamily="34"/>
              </a:rPr>
              <a:t>Ниво на изисквания</a:t>
            </a:r>
            <a:endParaRPr lang="en-GB" sz="1200" b="1" i="0" u="none" strike="noStrike" kern="1200" cap="none" spc="0" baseline="0">
              <a:solidFill>
                <a:srgbClr val="8C8A25"/>
              </a:solidFill>
              <a:uFillTx/>
              <a:latin typeface="Verdana" pitchFamily="34"/>
            </a:endParaRPr>
          </a:p>
        </p:txBody>
      </p:sp>
      <p:cxnSp>
        <p:nvCxnSpPr>
          <p:cNvPr id="26" name="Straight Connector 17">
            <a:extLst>
              <a:ext uri="{FF2B5EF4-FFF2-40B4-BE49-F238E27FC236}">
                <a16:creationId xmlns:a16="http://schemas.microsoft.com/office/drawing/2014/main" id="{CC30A501-8C99-433A-B06A-4C18F1043E46}"/>
              </a:ext>
            </a:extLst>
          </p:cNvPr>
          <p:cNvCxnSpPr/>
          <p:nvPr/>
        </p:nvCxnSpPr>
        <p:spPr>
          <a:xfrm flipV="1">
            <a:off x="3831811" y="4713055"/>
            <a:ext cx="619963" cy="8796"/>
          </a:xfrm>
          <a:prstGeom prst="straightConnector1">
            <a:avLst/>
          </a:prstGeom>
          <a:noFill/>
          <a:ln w="15873" cap="flat">
            <a:solidFill>
              <a:srgbClr val="000000"/>
            </a:solidFill>
            <a:custDash>
              <a:ds d="300013" sp="300013"/>
              <a:ds d="100000" sp="300013"/>
            </a:custDash>
            <a:round/>
          </a:ln>
        </p:spPr>
      </p:cxnSp>
      <p:cxnSp>
        <p:nvCxnSpPr>
          <p:cNvPr id="27" name="Straight Connector 18">
            <a:extLst>
              <a:ext uri="{FF2B5EF4-FFF2-40B4-BE49-F238E27FC236}">
                <a16:creationId xmlns:a16="http://schemas.microsoft.com/office/drawing/2014/main" id="{71CF4A81-0185-4AB1-8790-1FE3E313572B}"/>
              </a:ext>
            </a:extLst>
          </p:cNvPr>
          <p:cNvCxnSpPr/>
          <p:nvPr/>
        </p:nvCxnSpPr>
        <p:spPr>
          <a:xfrm>
            <a:off x="3831811" y="2490386"/>
            <a:ext cx="568290" cy="9483"/>
          </a:xfrm>
          <a:prstGeom prst="straightConnector1">
            <a:avLst/>
          </a:prstGeom>
          <a:noFill/>
          <a:ln w="15873" cap="flat">
            <a:solidFill>
              <a:srgbClr val="000000"/>
            </a:solidFill>
            <a:custDash>
              <a:ds d="300013" sp="300013"/>
              <a:ds d="100000" sp="300013"/>
            </a:custDash>
            <a:round/>
          </a:ln>
        </p:spPr>
      </p:cxnSp>
      <p:sp>
        <p:nvSpPr>
          <p:cNvPr id="28" name="Rectangle 19">
            <a:extLst>
              <a:ext uri="{FF2B5EF4-FFF2-40B4-BE49-F238E27FC236}">
                <a16:creationId xmlns:a16="http://schemas.microsoft.com/office/drawing/2014/main" id="{B38554CB-0E57-4C95-A9BA-0AE9BF6B7873}"/>
              </a:ext>
            </a:extLst>
          </p:cNvPr>
          <p:cNvSpPr/>
          <p:nvPr/>
        </p:nvSpPr>
        <p:spPr>
          <a:xfrm>
            <a:off x="4684946" y="4035795"/>
            <a:ext cx="3299292" cy="1600181"/>
          </a:xfrm>
          <a:prstGeom prst="rect">
            <a:avLst/>
          </a:prstGeom>
          <a:solidFill>
            <a:srgbClr val="00B050"/>
          </a:solidFill>
          <a:ln w="25402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8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Нова, завишена условност</a:t>
            </a:r>
            <a:endParaRPr lang="en-GB" sz="1800" b="1" i="0" u="none" strike="noStrike" kern="0" cap="none" spc="0" baseline="0">
              <a:solidFill>
                <a:srgbClr val="FFFFFF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29" name="TextBox 20">
            <a:extLst>
              <a:ext uri="{FF2B5EF4-FFF2-40B4-BE49-F238E27FC236}">
                <a16:creationId xmlns:a16="http://schemas.microsoft.com/office/drawing/2014/main" id="{4F529AD7-9678-4049-9565-D3174F321638}"/>
              </a:ext>
            </a:extLst>
          </p:cNvPr>
          <p:cNvSpPr txBox="1"/>
          <p:nvPr/>
        </p:nvSpPr>
        <p:spPr>
          <a:xfrm>
            <a:off x="2004593" y="1986534"/>
            <a:ext cx="1736939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400" b="1" i="0" u="none" strike="noStrike" kern="1200" cap="none" spc="0" baseline="0">
                <a:solidFill>
                  <a:srgbClr val="333333"/>
                </a:solidFill>
                <a:uFillTx/>
                <a:latin typeface="Calibri" pitchFamily="34"/>
                <a:cs typeface="Calibri" pitchFamily="34"/>
              </a:rPr>
              <a:t>Текуща архитектура</a:t>
            </a:r>
            <a:endParaRPr lang="en-GB" sz="1400" b="1" i="0" u="none" strike="noStrike" kern="1200" cap="none" spc="0" baseline="0">
              <a:solidFill>
                <a:srgbClr val="333333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30" name="TextBox 21">
            <a:extLst>
              <a:ext uri="{FF2B5EF4-FFF2-40B4-BE49-F238E27FC236}">
                <a16:creationId xmlns:a16="http://schemas.microsoft.com/office/drawing/2014/main" id="{6856788D-3B39-4331-A271-BD9E09C5B8C6}"/>
              </a:ext>
            </a:extLst>
          </p:cNvPr>
          <p:cNvSpPr txBox="1"/>
          <p:nvPr/>
        </p:nvSpPr>
        <p:spPr>
          <a:xfrm>
            <a:off x="5834987" y="2004072"/>
            <a:ext cx="1996418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400" b="1" i="0" u="none" strike="noStrike" kern="1200" cap="none" spc="0" baseline="0">
                <a:solidFill>
                  <a:srgbClr val="333333"/>
                </a:solidFill>
                <a:uFillTx/>
                <a:latin typeface="Calibri" pitchFamily="34"/>
                <a:cs typeface="Calibri" pitchFamily="34"/>
              </a:rPr>
              <a:t>Нова архитектура</a:t>
            </a:r>
            <a:endParaRPr lang="en-GB" sz="1400" b="1" i="0" u="none" strike="noStrike" kern="1200" cap="none" spc="0" baseline="0">
              <a:solidFill>
                <a:srgbClr val="333333"/>
              </a:solidFill>
              <a:uFillTx/>
              <a:latin typeface="Calibri" pitchFamily="34"/>
              <a:cs typeface="Calibri" pitchFamily="34"/>
            </a:endParaRPr>
          </a:p>
        </p:txBody>
      </p:sp>
      <p:cxnSp>
        <p:nvCxnSpPr>
          <p:cNvPr id="31" name="Straight Connector 22">
            <a:extLst>
              <a:ext uri="{FF2B5EF4-FFF2-40B4-BE49-F238E27FC236}">
                <a16:creationId xmlns:a16="http://schemas.microsoft.com/office/drawing/2014/main" id="{07C4399E-9AE3-4CCC-B564-C150CB33DF94}"/>
              </a:ext>
            </a:extLst>
          </p:cNvPr>
          <p:cNvCxnSpPr/>
          <p:nvPr/>
        </p:nvCxnSpPr>
        <p:spPr>
          <a:xfrm>
            <a:off x="4432864" y="2334673"/>
            <a:ext cx="788469" cy="7635"/>
          </a:xfrm>
          <a:prstGeom prst="straightConnector1">
            <a:avLst/>
          </a:prstGeom>
          <a:noFill/>
          <a:ln w="15873" cap="flat">
            <a:solidFill>
              <a:srgbClr val="000000"/>
            </a:solidFill>
            <a:custDash>
              <a:ds d="300013" sp="300013"/>
              <a:ds d="100000" sp="300013"/>
            </a:custDash>
            <a:round/>
          </a:ln>
        </p:spPr>
      </p:cxnSp>
      <p:sp>
        <p:nvSpPr>
          <p:cNvPr id="32" name="Left Brace 23">
            <a:extLst>
              <a:ext uri="{FF2B5EF4-FFF2-40B4-BE49-F238E27FC236}">
                <a16:creationId xmlns:a16="http://schemas.microsoft.com/office/drawing/2014/main" id="{5C3F38DC-E6FE-40CA-8BAC-E8295BBF0CC2}"/>
              </a:ext>
            </a:extLst>
          </p:cNvPr>
          <p:cNvSpPr/>
          <p:nvPr/>
        </p:nvSpPr>
        <p:spPr>
          <a:xfrm>
            <a:off x="886894" y="4853479"/>
            <a:ext cx="130000" cy="805403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+- 0 0 5400000"/>
              <a:gd name="f9" fmla="val 8333"/>
              <a:gd name="f10" fmla="val 50000"/>
              <a:gd name="f11" fmla="+- 0 0 -180"/>
              <a:gd name="f12" fmla="+- 0 0 -270"/>
              <a:gd name="f13" fmla="+- 0 0 -360"/>
              <a:gd name="f14" fmla="abs f3"/>
              <a:gd name="f15" fmla="abs f4"/>
              <a:gd name="f16" fmla="abs f5"/>
              <a:gd name="f17" fmla="+- 2700000 f1 0"/>
              <a:gd name="f18" fmla="*/ f11 f0 1"/>
              <a:gd name="f19" fmla="*/ f12 f0 1"/>
              <a:gd name="f20" fmla="*/ f13 f0 1"/>
              <a:gd name="f21" fmla="?: f14 f3 1"/>
              <a:gd name="f22" fmla="?: f15 f4 1"/>
              <a:gd name="f23" fmla="?: f16 f5 1"/>
              <a:gd name="f24" fmla="+- f17 0 f1"/>
              <a:gd name="f25" fmla="*/ f18 1 f2"/>
              <a:gd name="f26" fmla="*/ f19 1 f2"/>
              <a:gd name="f27" fmla="*/ f20 1 f2"/>
              <a:gd name="f28" fmla="*/ f21 1 21600"/>
              <a:gd name="f29" fmla="*/ f22 1 21600"/>
              <a:gd name="f30" fmla="*/ 21600 f21 1"/>
              <a:gd name="f31" fmla="*/ 21600 f22 1"/>
              <a:gd name="f32" fmla="+- f24 f1 0"/>
              <a:gd name="f33" fmla="+- f25 0 f1"/>
              <a:gd name="f34" fmla="+- f26 0 f1"/>
              <a:gd name="f35" fmla="+- f27 0 f1"/>
              <a:gd name="f36" fmla="min f29 f28"/>
              <a:gd name="f37" fmla="*/ f30 1 f23"/>
              <a:gd name="f38" fmla="*/ f31 1 f23"/>
              <a:gd name="f39" fmla="*/ f32 f7 1"/>
              <a:gd name="f40" fmla="val f37"/>
              <a:gd name="f41" fmla="val f38"/>
              <a:gd name="f42" fmla="*/ f39 1 f0"/>
              <a:gd name="f43" fmla="*/ f6 f36 1"/>
              <a:gd name="f44" fmla="+- f41 0 f6"/>
              <a:gd name="f45" fmla="+- f40 0 f6"/>
              <a:gd name="f46" fmla="+- 0 0 f42"/>
              <a:gd name="f47" fmla="*/ f40 f36 1"/>
              <a:gd name="f48" fmla="*/ f41 f36 1"/>
              <a:gd name="f49" fmla="*/ f45 1 2"/>
              <a:gd name="f50" fmla="min f45 f44"/>
              <a:gd name="f51" fmla="*/ f44 f10 1"/>
              <a:gd name="f52" fmla="+- 0 0 f46"/>
              <a:gd name="f53" fmla="+- f6 f49 0"/>
              <a:gd name="f54" fmla="*/ f50 f9 1"/>
              <a:gd name="f55" fmla="*/ f51 1 100000"/>
              <a:gd name="f56" fmla="*/ f52 f0 1"/>
              <a:gd name="f57" fmla="*/ f49 f36 1"/>
              <a:gd name="f58" fmla="*/ f54 1 100000"/>
              <a:gd name="f59" fmla="*/ f56 1 f7"/>
              <a:gd name="f60" fmla="*/ f53 f36 1"/>
              <a:gd name="f61" fmla="*/ f55 f36 1"/>
              <a:gd name="f62" fmla="+- f55 f58 0"/>
              <a:gd name="f63" fmla="+- f59 0 f1"/>
              <a:gd name="f64" fmla="*/ f58 f36 1"/>
              <a:gd name="f65" fmla="cos 1 f63"/>
              <a:gd name="f66" fmla="sin 1 f63"/>
              <a:gd name="f67" fmla="*/ f62 f36 1"/>
              <a:gd name="f68" fmla="+- 0 0 f65"/>
              <a:gd name="f69" fmla="+- 0 0 f66"/>
              <a:gd name="f70" fmla="+- 0 0 f68"/>
              <a:gd name="f71" fmla="+- 0 0 f69"/>
              <a:gd name="f72" fmla="val f70"/>
              <a:gd name="f73" fmla="val f71"/>
              <a:gd name="f74" fmla="*/ f72 f49 1"/>
              <a:gd name="f75" fmla="*/ f73 f58 1"/>
              <a:gd name="f76" fmla="+- f40 0 f74"/>
              <a:gd name="f77" fmla="+- f58 0 f75"/>
              <a:gd name="f78" fmla="+- f41 f75 0"/>
              <a:gd name="f79" fmla="+- f78 0 f58"/>
              <a:gd name="f80" fmla="*/ f76 f36 1"/>
              <a:gd name="f81" fmla="*/ f77 f36 1"/>
              <a:gd name="f82" fmla="*/ f79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47" y="f43"/>
              </a:cxn>
              <a:cxn ang="f34">
                <a:pos x="f43" y="f61"/>
              </a:cxn>
              <a:cxn ang="f35">
                <a:pos x="f47" y="f48"/>
              </a:cxn>
            </a:cxnLst>
            <a:rect l="f80" t="f81" r="f47" b="f82"/>
            <a:pathLst>
              <a:path stroke="0">
                <a:moveTo>
                  <a:pt x="f47" y="f48"/>
                </a:moveTo>
                <a:arcTo wR="f57" hR="f64" stAng="f1" swAng="f1"/>
                <a:lnTo>
                  <a:pt x="f60" y="f67"/>
                </a:lnTo>
                <a:arcTo wR="f57" hR="f64" stAng="f6" swAng="f8"/>
                <a:arcTo wR="f57" hR="f64" stAng="f1" swAng="f8"/>
                <a:lnTo>
                  <a:pt x="f60" y="f64"/>
                </a:lnTo>
                <a:arcTo wR="f57" hR="f64" stAng="f0" swAng="f1"/>
                <a:close/>
              </a:path>
              <a:path fill="none">
                <a:moveTo>
                  <a:pt x="f47" y="f48"/>
                </a:moveTo>
                <a:arcTo wR="f57" hR="f64" stAng="f1" swAng="f1"/>
                <a:lnTo>
                  <a:pt x="f60" y="f67"/>
                </a:lnTo>
                <a:arcTo wR="f57" hR="f64" stAng="f6" swAng="f8"/>
                <a:arcTo wR="f57" hR="f64" stAng="f1" swAng="f8"/>
                <a:lnTo>
                  <a:pt x="f60" y="f64"/>
                </a:lnTo>
                <a:arcTo wR="f57" hR="f64" stAng="f0" swAng="f1"/>
              </a:path>
            </a:pathLst>
          </a:custGeom>
          <a:solidFill>
            <a:srgbClr val="FFFFFF"/>
          </a:solidFill>
          <a:ln w="9528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3172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7600" b="1" i="0" u="none" strike="noStrike" kern="1200" cap="none" spc="0" baseline="0">
              <a:solidFill>
                <a:srgbClr val="FFD624"/>
              </a:solidFill>
              <a:uFillTx/>
              <a:latin typeface="Verdana" pitchFamily="34"/>
            </a:endParaRPr>
          </a:p>
        </p:txBody>
      </p:sp>
      <p:sp>
        <p:nvSpPr>
          <p:cNvPr id="33" name="TextBox 24">
            <a:extLst>
              <a:ext uri="{FF2B5EF4-FFF2-40B4-BE49-F238E27FC236}">
                <a16:creationId xmlns:a16="http://schemas.microsoft.com/office/drawing/2014/main" id="{AAD344FA-A9F6-40A8-98F0-6806B5A4C7A7}"/>
              </a:ext>
            </a:extLst>
          </p:cNvPr>
          <p:cNvSpPr txBox="1"/>
          <p:nvPr/>
        </p:nvSpPr>
        <p:spPr>
          <a:xfrm>
            <a:off x="119402" y="4813392"/>
            <a:ext cx="803903" cy="5539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000" b="0" i="0" u="none" strike="noStrike" kern="0" cap="none" spc="0" baseline="0">
                <a:solidFill>
                  <a:srgbClr val="000000"/>
                </a:solidFill>
                <a:uFillTx/>
                <a:latin typeface="Calibri" pitchFamily="34"/>
                <a:cs typeface="Calibri" pitchFamily="34"/>
              </a:rPr>
              <a:t>Задължителни за фермерите</a:t>
            </a:r>
            <a:endParaRPr lang="en-GB" sz="1000" b="0" i="0" u="none" strike="noStrike" kern="0" cap="none" spc="0" baseline="0">
              <a:solidFill>
                <a:srgbClr val="000000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34" name="Left Brace 25">
            <a:extLst>
              <a:ext uri="{FF2B5EF4-FFF2-40B4-BE49-F238E27FC236}">
                <a16:creationId xmlns:a16="http://schemas.microsoft.com/office/drawing/2014/main" id="{750B1BFD-5C70-451C-BA06-82724129FB64}"/>
              </a:ext>
            </a:extLst>
          </p:cNvPr>
          <p:cNvSpPr/>
          <p:nvPr/>
        </p:nvSpPr>
        <p:spPr>
          <a:xfrm>
            <a:off x="1341123" y="3974686"/>
            <a:ext cx="141896" cy="71979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+- 0 0 5400000"/>
              <a:gd name="f9" fmla="val 8333"/>
              <a:gd name="f10" fmla="val 50000"/>
              <a:gd name="f11" fmla="+- 0 0 -180"/>
              <a:gd name="f12" fmla="+- 0 0 -270"/>
              <a:gd name="f13" fmla="+- 0 0 -360"/>
              <a:gd name="f14" fmla="abs f3"/>
              <a:gd name="f15" fmla="abs f4"/>
              <a:gd name="f16" fmla="abs f5"/>
              <a:gd name="f17" fmla="+- 2700000 f1 0"/>
              <a:gd name="f18" fmla="*/ f11 f0 1"/>
              <a:gd name="f19" fmla="*/ f12 f0 1"/>
              <a:gd name="f20" fmla="*/ f13 f0 1"/>
              <a:gd name="f21" fmla="?: f14 f3 1"/>
              <a:gd name="f22" fmla="?: f15 f4 1"/>
              <a:gd name="f23" fmla="?: f16 f5 1"/>
              <a:gd name="f24" fmla="+- f17 0 f1"/>
              <a:gd name="f25" fmla="*/ f18 1 f2"/>
              <a:gd name="f26" fmla="*/ f19 1 f2"/>
              <a:gd name="f27" fmla="*/ f20 1 f2"/>
              <a:gd name="f28" fmla="*/ f21 1 21600"/>
              <a:gd name="f29" fmla="*/ f22 1 21600"/>
              <a:gd name="f30" fmla="*/ 21600 f21 1"/>
              <a:gd name="f31" fmla="*/ 21600 f22 1"/>
              <a:gd name="f32" fmla="+- f24 f1 0"/>
              <a:gd name="f33" fmla="+- f25 0 f1"/>
              <a:gd name="f34" fmla="+- f26 0 f1"/>
              <a:gd name="f35" fmla="+- f27 0 f1"/>
              <a:gd name="f36" fmla="min f29 f28"/>
              <a:gd name="f37" fmla="*/ f30 1 f23"/>
              <a:gd name="f38" fmla="*/ f31 1 f23"/>
              <a:gd name="f39" fmla="*/ f32 f7 1"/>
              <a:gd name="f40" fmla="val f37"/>
              <a:gd name="f41" fmla="val f38"/>
              <a:gd name="f42" fmla="*/ f39 1 f0"/>
              <a:gd name="f43" fmla="*/ f6 f36 1"/>
              <a:gd name="f44" fmla="+- f41 0 f6"/>
              <a:gd name="f45" fmla="+- f40 0 f6"/>
              <a:gd name="f46" fmla="+- 0 0 f42"/>
              <a:gd name="f47" fmla="*/ f40 f36 1"/>
              <a:gd name="f48" fmla="*/ f41 f36 1"/>
              <a:gd name="f49" fmla="*/ f45 1 2"/>
              <a:gd name="f50" fmla="min f45 f44"/>
              <a:gd name="f51" fmla="*/ f44 f10 1"/>
              <a:gd name="f52" fmla="+- 0 0 f46"/>
              <a:gd name="f53" fmla="+- f6 f49 0"/>
              <a:gd name="f54" fmla="*/ f50 f9 1"/>
              <a:gd name="f55" fmla="*/ f51 1 100000"/>
              <a:gd name="f56" fmla="*/ f52 f0 1"/>
              <a:gd name="f57" fmla="*/ f49 f36 1"/>
              <a:gd name="f58" fmla="*/ f54 1 100000"/>
              <a:gd name="f59" fmla="*/ f56 1 f7"/>
              <a:gd name="f60" fmla="*/ f53 f36 1"/>
              <a:gd name="f61" fmla="*/ f55 f36 1"/>
              <a:gd name="f62" fmla="+- f55 f58 0"/>
              <a:gd name="f63" fmla="+- f59 0 f1"/>
              <a:gd name="f64" fmla="*/ f58 f36 1"/>
              <a:gd name="f65" fmla="cos 1 f63"/>
              <a:gd name="f66" fmla="sin 1 f63"/>
              <a:gd name="f67" fmla="*/ f62 f36 1"/>
              <a:gd name="f68" fmla="+- 0 0 f65"/>
              <a:gd name="f69" fmla="+- 0 0 f66"/>
              <a:gd name="f70" fmla="+- 0 0 f68"/>
              <a:gd name="f71" fmla="+- 0 0 f69"/>
              <a:gd name="f72" fmla="val f70"/>
              <a:gd name="f73" fmla="val f71"/>
              <a:gd name="f74" fmla="*/ f72 f49 1"/>
              <a:gd name="f75" fmla="*/ f73 f58 1"/>
              <a:gd name="f76" fmla="+- f40 0 f74"/>
              <a:gd name="f77" fmla="+- f58 0 f75"/>
              <a:gd name="f78" fmla="+- f41 f75 0"/>
              <a:gd name="f79" fmla="+- f78 0 f58"/>
              <a:gd name="f80" fmla="*/ f76 f36 1"/>
              <a:gd name="f81" fmla="*/ f77 f36 1"/>
              <a:gd name="f82" fmla="*/ f79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47" y="f43"/>
              </a:cxn>
              <a:cxn ang="f34">
                <a:pos x="f43" y="f61"/>
              </a:cxn>
              <a:cxn ang="f35">
                <a:pos x="f47" y="f48"/>
              </a:cxn>
            </a:cxnLst>
            <a:rect l="f80" t="f81" r="f47" b="f82"/>
            <a:pathLst>
              <a:path stroke="0">
                <a:moveTo>
                  <a:pt x="f47" y="f48"/>
                </a:moveTo>
                <a:arcTo wR="f57" hR="f64" stAng="f1" swAng="f1"/>
                <a:lnTo>
                  <a:pt x="f60" y="f67"/>
                </a:lnTo>
                <a:arcTo wR="f57" hR="f64" stAng="f6" swAng="f8"/>
                <a:arcTo wR="f57" hR="f64" stAng="f1" swAng="f8"/>
                <a:lnTo>
                  <a:pt x="f60" y="f64"/>
                </a:lnTo>
                <a:arcTo wR="f57" hR="f64" stAng="f0" swAng="f1"/>
                <a:close/>
              </a:path>
              <a:path fill="none">
                <a:moveTo>
                  <a:pt x="f47" y="f48"/>
                </a:moveTo>
                <a:arcTo wR="f57" hR="f64" stAng="f1" swAng="f1"/>
                <a:lnTo>
                  <a:pt x="f60" y="f67"/>
                </a:lnTo>
                <a:arcTo wR="f57" hR="f64" stAng="f6" swAng="f8"/>
                <a:arcTo wR="f57" hR="f64" stAng="f1" swAng="f8"/>
                <a:lnTo>
                  <a:pt x="f60" y="f64"/>
                </a:lnTo>
                <a:arcTo wR="f57" hR="f64" stAng="f0" swAng="f1"/>
              </a:path>
            </a:pathLst>
          </a:custGeom>
          <a:solidFill>
            <a:srgbClr val="FFFFFF"/>
          </a:solidFill>
          <a:ln w="9528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3172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7600" b="1" i="0" u="none" strike="noStrike" kern="1200" cap="none" spc="0" baseline="0">
              <a:solidFill>
                <a:srgbClr val="FFD624"/>
              </a:solidFill>
              <a:uFillTx/>
              <a:latin typeface="Verdana" pitchFamily="34"/>
            </a:endParaRPr>
          </a:p>
        </p:txBody>
      </p:sp>
      <p:sp>
        <p:nvSpPr>
          <p:cNvPr id="35" name="Left Brace 27">
            <a:extLst>
              <a:ext uri="{FF2B5EF4-FFF2-40B4-BE49-F238E27FC236}">
                <a16:creationId xmlns:a16="http://schemas.microsoft.com/office/drawing/2014/main" id="{B0D2B117-80F8-4E0E-ACE0-3EB4D067EF40}"/>
              </a:ext>
            </a:extLst>
          </p:cNvPr>
          <p:cNvSpPr/>
          <p:nvPr/>
        </p:nvSpPr>
        <p:spPr>
          <a:xfrm>
            <a:off x="1992422" y="2504267"/>
            <a:ext cx="147602" cy="145353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+- 0 0 5400000"/>
              <a:gd name="f9" fmla="val 8333"/>
              <a:gd name="f10" fmla="val 50000"/>
              <a:gd name="f11" fmla="+- 0 0 -180"/>
              <a:gd name="f12" fmla="+- 0 0 -270"/>
              <a:gd name="f13" fmla="+- 0 0 -360"/>
              <a:gd name="f14" fmla="abs f3"/>
              <a:gd name="f15" fmla="abs f4"/>
              <a:gd name="f16" fmla="abs f5"/>
              <a:gd name="f17" fmla="+- 2700000 f1 0"/>
              <a:gd name="f18" fmla="*/ f11 f0 1"/>
              <a:gd name="f19" fmla="*/ f12 f0 1"/>
              <a:gd name="f20" fmla="*/ f13 f0 1"/>
              <a:gd name="f21" fmla="?: f14 f3 1"/>
              <a:gd name="f22" fmla="?: f15 f4 1"/>
              <a:gd name="f23" fmla="?: f16 f5 1"/>
              <a:gd name="f24" fmla="+- f17 0 f1"/>
              <a:gd name="f25" fmla="*/ f18 1 f2"/>
              <a:gd name="f26" fmla="*/ f19 1 f2"/>
              <a:gd name="f27" fmla="*/ f20 1 f2"/>
              <a:gd name="f28" fmla="*/ f21 1 21600"/>
              <a:gd name="f29" fmla="*/ f22 1 21600"/>
              <a:gd name="f30" fmla="*/ 21600 f21 1"/>
              <a:gd name="f31" fmla="*/ 21600 f22 1"/>
              <a:gd name="f32" fmla="+- f24 f1 0"/>
              <a:gd name="f33" fmla="+- f25 0 f1"/>
              <a:gd name="f34" fmla="+- f26 0 f1"/>
              <a:gd name="f35" fmla="+- f27 0 f1"/>
              <a:gd name="f36" fmla="min f29 f28"/>
              <a:gd name="f37" fmla="*/ f30 1 f23"/>
              <a:gd name="f38" fmla="*/ f31 1 f23"/>
              <a:gd name="f39" fmla="*/ f32 f7 1"/>
              <a:gd name="f40" fmla="val f37"/>
              <a:gd name="f41" fmla="val f38"/>
              <a:gd name="f42" fmla="*/ f39 1 f0"/>
              <a:gd name="f43" fmla="*/ f6 f36 1"/>
              <a:gd name="f44" fmla="+- f41 0 f6"/>
              <a:gd name="f45" fmla="+- f40 0 f6"/>
              <a:gd name="f46" fmla="+- 0 0 f42"/>
              <a:gd name="f47" fmla="*/ f40 f36 1"/>
              <a:gd name="f48" fmla="*/ f41 f36 1"/>
              <a:gd name="f49" fmla="*/ f45 1 2"/>
              <a:gd name="f50" fmla="min f45 f44"/>
              <a:gd name="f51" fmla="*/ f44 f10 1"/>
              <a:gd name="f52" fmla="+- 0 0 f46"/>
              <a:gd name="f53" fmla="+- f6 f49 0"/>
              <a:gd name="f54" fmla="*/ f50 f9 1"/>
              <a:gd name="f55" fmla="*/ f51 1 100000"/>
              <a:gd name="f56" fmla="*/ f52 f0 1"/>
              <a:gd name="f57" fmla="*/ f49 f36 1"/>
              <a:gd name="f58" fmla="*/ f54 1 100000"/>
              <a:gd name="f59" fmla="*/ f56 1 f7"/>
              <a:gd name="f60" fmla="*/ f53 f36 1"/>
              <a:gd name="f61" fmla="*/ f55 f36 1"/>
              <a:gd name="f62" fmla="+- f55 f58 0"/>
              <a:gd name="f63" fmla="+- f59 0 f1"/>
              <a:gd name="f64" fmla="*/ f58 f36 1"/>
              <a:gd name="f65" fmla="cos 1 f63"/>
              <a:gd name="f66" fmla="sin 1 f63"/>
              <a:gd name="f67" fmla="*/ f62 f36 1"/>
              <a:gd name="f68" fmla="+- 0 0 f65"/>
              <a:gd name="f69" fmla="+- 0 0 f66"/>
              <a:gd name="f70" fmla="+- 0 0 f68"/>
              <a:gd name="f71" fmla="+- 0 0 f69"/>
              <a:gd name="f72" fmla="val f70"/>
              <a:gd name="f73" fmla="val f71"/>
              <a:gd name="f74" fmla="*/ f72 f49 1"/>
              <a:gd name="f75" fmla="*/ f73 f58 1"/>
              <a:gd name="f76" fmla="+- f40 0 f74"/>
              <a:gd name="f77" fmla="+- f58 0 f75"/>
              <a:gd name="f78" fmla="+- f41 f75 0"/>
              <a:gd name="f79" fmla="+- f78 0 f58"/>
              <a:gd name="f80" fmla="*/ f76 f36 1"/>
              <a:gd name="f81" fmla="*/ f77 f36 1"/>
              <a:gd name="f82" fmla="*/ f79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47" y="f43"/>
              </a:cxn>
              <a:cxn ang="f34">
                <a:pos x="f43" y="f61"/>
              </a:cxn>
              <a:cxn ang="f35">
                <a:pos x="f47" y="f48"/>
              </a:cxn>
            </a:cxnLst>
            <a:rect l="f80" t="f81" r="f47" b="f82"/>
            <a:pathLst>
              <a:path stroke="0">
                <a:moveTo>
                  <a:pt x="f47" y="f48"/>
                </a:moveTo>
                <a:arcTo wR="f57" hR="f64" stAng="f1" swAng="f1"/>
                <a:lnTo>
                  <a:pt x="f60" y="f67"/>
                </a:lnTo>
                <a:arcTo wR="f57" hR="f64" stAng="f6" swAng="f8"/>
                <a:arcTo wR="f57" hR="f64" stAng="f1" swAng="f8"/>
                <a:lnTo>
                  <a:pt x="f60" y="f64"/>
                </a:lnTo>
                <a:arcTo wR="f57" hR="f64" stAng="f0" swAng="f1"/>
                <a:close/>
              </a:path>
              <a:path fill="none">
                <a:moveTo>
                  <a:pt x="f47" y="f48"/>
                </a:moveTo>
                <a:arcTo wR="f57" hR="f64" stAng="f1" swAng="f1"/>
                <a:lnTo>
                  <a:pt x="f60" y="f67"/>
                </a:lnTo>
                <a:arcTo wR="f57" hR="f64" stAng="f6" swAng="f8"/>
                <a:arcTo wR="f57" hR="f64" stAng="f1" swAng="f8"/>
                <a:lnTo>
                  <a:pt x="f60" y="f64"/>
                </a:lnTo>
                <a:arcTo wR="f57" hR="f64" stAng="f0" swAng="f1"/>
              </a:path>
            </a:pathLst>
          </a:custGeom>
          <a:solidFill>
            <a:srgbClr val="FFFFFF"/>
          </a:solidFill>
          <a:ln w="9528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3172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7600" b="1" i="0" u="none" strike="noStrike" kern="1200" cap="none" spc="0" baseline="0">
              <a:solidFill>
                <a:srgbClr val="FFD624"/>
              </a:solidFill>
              <a:uFillTx/>
              <a:latin typeface="Verdana" pitchFamily="34"/>
            </a:endParaRPr>
          </a:p>
        </p:txBody>
      </p:sp>
      <p:sp>
        <p:nvSpPr>
          <p:cNvPr id="36" name="Left Brace 29">
            <a:extLst>
              <a:ext uri="{FF2B5EF4-FFF2-40B4-BE49-F238E27FC236}">
                <a16:creationId xmlns:a16="http://schemas.microsoft.com/office/drawing/2014/main" id="{A308BA50-6BBC-4238-BC0A-15F5FEB9C310}"/>
              </a:ext>
            </a:extLst>
          </p:cNvPr>
          <p:cNvSpPr/>
          <p:nvPr/>
        </p:nvSpPr>
        <p:spPr>
          <a:xfrm rot="10799991">
            <a:off x="8082527" y="4073597"/>
            <a:ext cx="141558" cy="1684288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*/ 5419351 1 1725033"/>
              <a:gd name="f8" fmla="+- 0 0 5400000"/>
              <a:gd name="f9" fmla="val 8333"/>
              <a:gd name="f10" fmla="val 50000"/>
              <a:gd name="f11" fmla="+- 0 0 -180"/>
              <a:gd name="f12" fmla="+- 0 0 -270"/>
              <a:gd name="f13" fmla="+- 0 0 -360"/>
              <a:gd name="f14" fmla="abs f3"/>
              <a:gd name="f15" fmla="abs f4"/>
              <a:gd name="f16" fmla="abs f5"/>
              <a:gd name="f17" fmla="+- 2700000 f1 0"/>
              <a:gd name="f18" fmla="*/ f11 f0 1"/>
              <a:gd name="f19" fmla="*/ f12 f0 1"/>
              <a:gd name="f20" fmla="*/ f13 f0 1"/>
              <a:gd name="f21" fmla="?: f14 f3 1"/>
              <a:gd name="f22" fmla="?: f15 f4 1"/>
              <a:gd name="f23" fmla="?: f16 f5 1"/>
              <a:gd name="f24" fmla="+- f17 0 f1"/>
              <a:gd name="f25" fmla="*/ f18 1 f2"/>
              <a:gd name="f26" fmla="*/ f19 1 f2"/>
              <a:gd name="f27" fmla="*/ f20 1 f2"/>
              <a:gd name="f28" fmla="*/ f21 1 21600"/>
              <a:gd name="f29" fmla="*/ f22 1 21600"/>
              <a:gd name="f30" fmla="*/ 21600 f21 1"/>
              <a:gd name="f31" fmla="*/ 21600 f22 1"/>
              <a:gd name="f32" fmla="+- f24 f1 0"/>
              <a:gd name="f33" fmla="+- f25 0 f1"/>
              <a:gd name="f34" fmla="+- f26 0 f1"/>
              <a:gd name="f35" fmla="+- f27 0 f1"/>
              <a:gd name="f36" fmla="min f29 f28"/>
              <a:gd name="f37" fmla="*/ f30 1 f23"/>
              <a:gd name="f38" fmla="*/ f31 1 f23"/>
              <a:gd name="f39" fmla="*/ f32 f7 1"/>
              <a:gd name="f40" fmla="val f37"/>
              <a:gd name="f41" fmla="val f38"/>
              <a:gd name="f42" fmla="*/ f39 1 f0"/>
              <a:gd name="f43" fmla="*/ f6 f36 1"/>
              <a:gd name="f44" fmla="+- f41 0 f6"/>
              <a:gd name="f45" fmla="+- f40 0 f6"/>
              <a:gd name="f46" fmla="+- 0 0 f42"/>
              <a:gd name="f47" fmla="*/ f40 f36 1"/>
              <a:gd name="f48" fmla="*/ f41 f36 1"/>
              <a:gd name="f49" fmla="*/ f45 1 2"/>
              <a:gd name="f50" fmla="min f45 f44"/>
              <a:gd name="f51" fmla="*/ f44 f10 1"/>
              <a:gd name="f52" fmla="+- 0 0 f46"/>
              <a:gd name="f53" fmla="+- f6 f49 0"/>
              <a:gd name="f54" fmla="*/ f50 f9 1"/>
              <a:gd name="f55" fmla="*/ f51 1 100000"/>
              <a:gd name="f56" fmla="*/ f52 f0 1"/>
              <a:gd name="f57" fmla="*/ f49 f36 1"/>
              <a:gd name="f58" fmla="*/ f54 1 100000"/>
              <a:gd name="f59" fmla="*/ f56 1 f7"/>
              <a:gd name="f60" fmla="*/ f53 f36 1"/>
              <a:gd name="f61" fmla="*/ f55 f36 1"/>
              <a:gd name="f62" fmla="+- f55 f58 0"/>
              <a:gd name="f63" fmla="+- f59 0 f1"/>
              <a:gd name="f64" fmla="*/ f58 f36 1"/>
              <a:gd name="f65" fmla="cos 1 f63"/>
              <a:gd name="f66" fmla="sin 1 f63"/>
              <a:gd name="f67" fmla="*/ f62 f36 1"/>
              <a:gd name="f68" fmla="+- 0 0 f65"/>
              <a:gd name="f69" fmla="+- 0 0 f66"/>
              <a:gd name="f70" fmla="+- 0 0 f68"/>
              <a:gd name="f71" fmla="+- 0 0 f69"/>
              <a:gd name="f72" fmla="val f70"/>
              <a:gd name="f73" fmla="val f71"/>
              <a:gd name="f74" fmla="*/ f72 f49 1"/>
              <a:gd name="f75" fmla="*/ f73 f58 1"/>
              <a:gd name="f76" fmla="+- f40 0 f74"/>
              <a:gd name="f77" fmla="+- f58 0 f75"/>
              <a:gd name="f78" fmla="+- f41 f75 0"/>
              <a:gd name="f79" fmla="+- f78 0 f58"/>
              <a:gd name="f80" fmla="*/ f76 f36 1"/>
              <a:gd name="f81" fmla="*/ f77 f36 1"/>
              <a:gd name="f82" fmla="*/ f79 f3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33">
                <a:pos x="f47" y="f43"/>
              </a:cxn>
              <a:cxn ang="f34">
                <a:pos x="f43" y="f61"/>
              </a:cxn>
              <a:cxn ang="f35">
                <a:pos x="f47" y="f48"/>
              </a:cxn>
            </a:cxnLst>
            <a:rect l="f80" t="f81" r="f47" b="f82"/>
            <a:pathLst>
              <a:path stroke="0">
                <a:moveTo>
                  <a:pt x="f47" y="f48"/>
                </a:moveTo>
                <a:arcTo wR="f57" hR="f64" stAng="f1" swAng="f1"/>
                <a:lnTo>
                  <a:pt x="f60" y="f67"/>
                </a:lnTo>
                <a:arcTo wR="f57" hR="f64" stAng="f6" swAng="f8"/>
                <a:arcTo wR="f57" hR="f64" stAng="f1" swAng="f8"/>
                <a:lnTo>
                  <a:pt x="f60" y="f64"/>
                </a:lnTo>
                <a:arcTo wR="f57" hR="f64" stAng="f0" swAng="f1"/>
                <a:close/>
              </a:path>
              <a:path fill="none">
                <a:moveTo>
                  <a:pt x="f47" y="f48"/>
                </a:moveTo>
                <a:arcTo wR="f57" hR="f64" stAng="f1" swAng="f1"/>
                <a:lnTo>
                  <a:pt x="f60" y="f67"/>
                </a:lnTo>
                <a:arcTo wR="f57" hR="f64" stAng="f6" swAng="f8"/>
                <a:arcTo wR="f57" hR="f64" stAng="f1" swAng="f8"/>
                <a:lnTo>
                  <a:pt x="f60" y="f64"/>
                </a:lnTo>
                <a:arcTo wR="f57" hR="f64" stAng="f0" swAng="f1"/>
              </a:path>
            </a:pathLst>
          </a:custGeom>
          <a:solidFill>
            <a:srgbClr val="FFFFFF"/>
          </a:solidFill>
          <a:ln w="9528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0" compatLnSpc="1">
            <a:noAutofit/>
          </a:bodyPr>
          <a:lstStyle/>
          <a:p>
            <a:pPr marL="3172" marR="0" lvl="0" indent="0" algn="l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7600" b="1" i="0" u="none" strike="noStrike" kern="1200" cap="none" spc="0" baseline="0">
              <a:solidFill>
                <a:srgbClr val="FFD624"/>
              </a:solidFill>
              <a:uFillTx/>
              <a:latin typeface="Verdana" pitchFamily="34"/>
            </a:endParaRPr>
          </a:p>
        </p:txBody>
      </p:sp>
      <p:cxnSp>
        <p:nvCxnSpPr>
          <p:cNvPr id="37" name="Straight Connector 31">
            <a:extLst>
              <a:ext uri="{FF2B5EF4-FFF2-40B4-BE49-F238E27FC236}">
                <a16:creationId xmlns:a16="http://schemas.microsoft.com/office/drawing/2014/main" id="{87DB510F-7318-433A-B811-292233BA8D10}"/>
              </a:ext>
            </a:extLst>
          </p:cNvPr>
          <p:cNvCxnSpPr/>
          <p:nvPr/>
        </p:nvCxnSpPr>
        <p:spPr>
          <a:xfrm>
            <a:off x="6533159" y="2697388"/>
            <a:ext cx="0" cy="1451537"/>
          </a:xfrm>
          <a:prstGeom prst="straightConnector1">
            <a:avLst/>
          </a:prstGeom>
          <a:noFill/>
          <a:ln w="9528" cap="flat">
            <a:solidFill>
              <a:srgbClr val="9BBB59"/>
            </a:solidFill>
            <a:custDash>
              <a:ds d="100000" sp="100000"/>
            </a:custDash>
            <a:round/>
          </a:ln>
        </p:spPr>
      </p:cxnSp>
      <p:sp>
        <p:nvSpPr>
          <p:cNvPr id="38" name="TextBox 32">
            <a:extLst>
              <a:ext uri="{FF2B5EF4-FFF2-40B4-BE49-F238E27FC236}">
                <a16:creationId xmlns:a16="http://schemas.microsoft.com/office/drawing/2014/main" id="{2DCF2EFD-0978-43C7-8193-62A012A772E9}"/>
              </a:ext>
            </a:extLst>
          </p:cNvPr>
          <p:cNvSpPr txBox="1"/>
          <p:nvPr/>
        </p:nvSpPr>
        <p:spPr>
          <a:xfrm>
            <a:off x="6587337" y="3547332"/>
            <a:ext cx="309030" cy="276999"/>
          </a:xfrm>
          <a:prstGeom prst="rect">
            <a:avLst/>
          </a:prstGeom>
          <a:solidFill>
            <a:srgbClr val="003399"/>
          </a:solidFill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12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+</a:t>
            </a:r>
          </a:p>
        </p:txBody>
      </p:sp>
      <p:sp>
        <p:nvSpPr>
          <p:cNvPr id="39" name="TextBox 33">
            <a:extLst>
              <a:ext uri="{FF2B5EF4-FFF2-40B4-BE49-F238E27FC236}">
                <a16:creationId xmlns:a16="http://schemas.microsoft.com/office/drawing/2014/main" id="{9E8EE879-8363-44C9-B08B-B9F7706B0430}"/>
              </a:ext>
            </a:extLst>
          </p:cNvPr>
          <p:cNvSpPr txBox="1"/>
          <p:nvPr/>
        </p:nvSpPr>
        <p:spPr>
          <a:xfrm>
            <a:off x="1494979" y="1268355"/>
            <a:ext cx="1309265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400" b="1" i="0" u="none" strike="noStrike" kern="1200" cap="none" spc="0" baseline="0">
                <a:solidFill>
                  <a:srgbClr val="0F5494"/>
                </a:solidFill>
                <a:uFillTx/>
                <a:latin typeface="Calibri" pitchFamily="34"/>
                <a:cs typeface="Calibri" pitchFamily="34"/>
              </a:rPr>
              <a:t>Съвети в земеделието</a:t>
            </a:r>
            <a:endParaRPr lang="en-GB" sz="1400" b="1" i="0" u="none" strike="noStrike" kern="1200" cap="none" spc="0" baseline="0">
              <a:solidFill>
                <a:srgbClr val="0F5494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40" name="TextBox 34">
            <a:extLst>
              <a:ext uri="{FF2B5EF4-FFF2-40B4-BE49-F238E27FC236}">
                <a16:creationId xmlns:a16="http://schemas.microsoft.com/office/drawing/2014/main" id="{5BA5ABFE-1CFA-4D26-B6C4-0C602C637265}"/>
              </a:ext>
            </a:extLst>
          </p:cNvPr>
          <p:cNvSpPr txBox="1"/>
          <p:nvPr/>
        </p:nvSpPr>
        <p:spPr>
          <a:xfrm>
            <a:off x="3208208" y="1247314"/>
            <a:ext cx="1025956" cy="52321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400" b="1" i="0" u="none" strike="noStrike" kern="1200" cap="none" spc="0" baseline="0">
                <a:solidFill>
                  <a:srgbClr val="0F5494"/>
                </a:solidFill>
                <a:uFillTx/>
                <a:latin typeface="Calibri" pitchFamily="34"/>
                <a:cs typeface="Calibri" pitchFamily="34"/>
              </a:rPr>
              <a:t>Трансфер на знания</a:t>
            </a:r>
            <a:endParaRPr lang="en-GB" sz="1400" b="1" i="0" u="none" strike="noStrike" kern="1200" cap="none" spc="0" baseline="0">
              <a:solidFill>
                <a:srgbClr val="0F5494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41" name="TextBox 35">
            <a:extLst>
              <a:ext uri="{FF2B5EF4-FFF2-40B4-BE49-F238E27FC236}">
                <a16:creationId xmlns:a16="http://schemas.microsoft.com/office/drawing/2014/main" id="{C02B1065-5F73-418F-8271-ECED1D249C62}"/>
              </a:ext>
            </a:extLst>
          </p:cNvPr>
          <p:cNvSpPr txBox="1"/>
          <p:nvPr/>
        </p:nvSpPr>
        <p:spPr>
          <a:xfrm>
            <a:off x="4638120" y="1309265"/>
            <a:ext cx="1025956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400" b="1" i="0" u="none" strike="noStrike" kern="1200" cap="none" spc="0" baseline="0">
                <a:solidFill>
                  <a:srgbClr val="0F5494"/>
                </a:solidFill>
                <a:uFillTx/>
                <a:latin typeface="Calibri" pitchFamily="34"/>
                <a:cs typeface="Calibri" pitchFamily="34"/>
              </a:rPr>
              <a:t>Иновации</a:t>
            </a:r>
            <a:endParaRPr lang="en-GB" sz="1400" b="1" i="0" u="none" strike="noStrike" kern="1200" cap="none" spc="0" baseline="0">
              <a:solidFill>
                <a:srgbClr val="0F5494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42" name="TextBox 36">
            <a:extLst>
              <a:ext uri="{FF2B5EF4-FFF2-40B4-BE49-F238E27FC236}">
                <a16:creationId xmlns:a16="http://schemas.microsoft.com/office/drawing/2014/main" id="{4807535E-47C3-47A2-9A3C-113D767C2F71}"/>
              </a:ext>
            </a:extLst>
          </p:cNvPr>
          <p:cNvSpPr txBox="1"/>
          <p:nvPr/>
        </p:nvSpPr>
        <p:spPr>
          <a:xfrm>
            <a:off x="6168633" y="1291023"/>
            <a:ext cx="1480386" cy="307777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400" b="1" i="0" u="none" strike="noStrike" kern="1200" cap="none" spc="0" baseline="0">
                <a:solidFill>
                  <a:srgbClr val="0F5494"/>
                </a:solidFill>
                <a:uFillTx/>
                <a:latin typeface="Calibri" pitchFamily="34"/>
                <a:cs typeface="Calibri" pitchFamily="34"/>
              </a:rPr>
              <a:t>Сътрудничество</a:t>
            </a:r>
            <a:endParaRPr lang="en-GB" sz="1400" b="1" i="0" u="none" strike="noStrike" kern="1200" cap="none" spc="0" baseline="0">
              <a:solidFill>
                <a:srgbClr val="0F5494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43" name="Left-Right Arrow 3">
            <a:extLst>
              <a:ext uri="{FF2B5EF4-FFF2-40B4-BE49-F238E27FC236}">
                <a16:creationId xmlns:a16="http://schemas.microsoft.com/office/drawing/2014/main" id="{644111EF-572D-4B93-851F-E70B84755C41}"/>
              </a:ext>
            </a:extLst>
          </p:cNvPr>
          <p:cNvSpPr/>
          <p:nvPr/>
        </p:nvSpPr>
        <p:spPr>
          <a:xfrm>
            <a:off x="2754721" y="1449890"/>
            <a:ext cx="399510" cy="13098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50000"/>
              <a:gd name="f8" fmla="+- 0 0 -360"/>
              <a:gd name="f9" fmla="+- 0 0 -180"/>
              <a:gd name="f10" fmla="abs f3"/>
              <a:gd name="f11" fmla="abs f4"/>
              <a:gd name="f12" fmla="abs f5"/>
              <a:gd name="f13" fmla="*/ f8 f0 1"/>
              <a:gd name="f14" fmla="*/ f9 f0 1"/>
              <a:gd name="f15" fmla="?: f10 f3 1"/>
              <a:gd name="f16" fmla="?: f11 f4 1"/>
              <a:gd name="f17" fmla="?: f12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+- f30 0 f6"/>
              <a:gd name="f33" fmla="+- f29 0 f6"/>
              <a:gd name="f34" fmla="*/ f29 f26 1"/>
              <a:gd name="f35" fmla="*/ f30 f26 1"/>
              <a:gd name="f36" fmla="*/ f32 1 2"/>
              <a:gd name="f37" fmla="*/ f33 1 2"/>
              <a:gd name="f38" fmla="min f33 f32"/>
              <a:gd name="f39" fmla="*/ f32 f7 1"/>
              <a:gd name="f40" fmla="+- f6 f36 0"/>
              <a:gd name="f41" fmla="+- f6 f37 0"/>
              <a:gd name="f42" fmla="*/ f38 f7 1"/>
              <a:gd name="f43" fmla="*/ f39 1 200000"/>
              <a:gd name="f44" fmla="*/ f42 1 100000"/>
              <a:gd name="f45" fmla="+- f40 0 f43"/>
              <a:gd name="f46" fmla="+- f40 f43 0"/>
              <a:gd name="f47" fmla="*/ f40 f26 1"/>
              <a:gd name="f48" fmla="*/ f41 f26 1"/>
              <a:gd name="f49" fmla="+- f29 0 f44"/>
              <a:gd name="f50" fmla="*/ f45 f44 1"/>
              <a:gd name="f51" fmla="*/ f45 f26 1"/>
              <a:gd name="f52" fmla="*/ f46 f26 1"/>
              <a:gd name="f53" fmla="*/ f44 f26 1"/>
              <a:gd name="f54" fmla="*/ f50 1 f36"/>
              <a:gd name="f55" fmla="*/ f49 f26 1"/>
              <a:gd name="f56" fmla="+- f44 0 f54"/>
              <a:gd name="f57" fmla="+- f49 f54 0"/>
              <a:gd name="f58" fmla="*/ f56 f26 1"/>
              <a:gd name="f59" fmla="*/ f57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55" y="f31"/>
              </a:cxn>
              <a:cxn ang="f24">
                <a:pos x="f48" y="f51"/>
              </a:cxn>
              <a:cxn ang="f24">
                <a:pos x="f53" y="f31"/>
              </a:cxn>
              <a:cxn ang="f25">
                <a:pos x="f53" y="f35"/>
              </a:cxn>
              <a:cxn ang="f25">
                <a:pos x="f48" y="f52"/>
              </a:cxn>
              <a:cxn ang="f25">
                <a:pos x="f55" y="f35"/>
              </a:cxn>
            </a:cxnLst>
            <a:rect l="f58" t="f51" r="f59" b="f52"/>
            <a:pathLst>
              <a:path>
                <a:moveTo>
                  <a:pt x="f31" y="f47"/>
                </a:moveTo>
                <a:lnTo>
                  <a:pt x="f53" y="f31"/>
                </a:lnTo>
                <a:lnTo>
                  <a:pt x="f53" y="f51"/>
                </a:lnTo>
                <a:lnTo>
                  <a:pt x="f55" y="f51"/>
                </a:lnTo>
                <a:lnTo>
                  <a:pt x="f55" y="f31"/>
                </a:lnTo>
                <a:lnTo>
                  <a:pt x="f34" y="f47"/>
                </a:lnTo>
                <a:lnTo>
                  <a:pt x="f55" y="f35"/>
                </a:lnTo>
                <a:lnTo>
                  <a:pt x="f55" y="f52"/>
                </a:lnTo>
                <a:lnTo>
                  <a:pt x="f53" y="f52"/>
                </a:lnTo>
                <a:lnTo>
                  <a:pt x="f53" y="f35"/>
                </a:lnTo>
                <a:close/>
              </a:path>
            </a:pathLst>
          </a:custGeom>
          <a:solidFill>
            <a:srgbClr val="133176"/>
          </a:solidFill>
          <a:ln w="9528" cap="flat">
            <a:solidFill>
              <a:srgbClr val="133176"/>
            </a:solidFill>
            <a:prstDash val="solid"/>
            <a:miter/>
          </a:ln>
          <a:effectLst>
            <a:outerShdw dist="38096" dir="8100000" algn="tl">
              <a:srgbClr val="000000">
                <a:alpha val="45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4" name="Left-Right Arrow 47">
            <a:extLst>
              <a:ext uri="{FF2B5EF4-FFF2-40B4-BE49-F238E27FC236}">
                <a16:creationId xmlns:a16="http://schemas.microsoft.com/office/drawing/2014/main" id="{7700C3E7-EEB8-4079-9DAB-B838EA206A9F}"/>
              </a:ext>
            </a:extLst>
          </p:cNvPr>
          <p:cNvSpPr/>
          <p:nvPr/>
        </p:nvSpPr>
        <p:spPr>
          <a:xfrm>
            <a:off x="4221592" y="1412336"/>
            <a:ext cx="399510" cy="13098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50000"/>
              <a:gd name="f8" fmla="+- 0 0 -360"/>
              <a:gd name="f9" fmla="+- 0 0 -180"/>
              <a:gd name="f10" fmla="abs f3"/>
              <a:gd name="f11" fmla="abs f4"/>
              <a:gd name="f12" fmla="abs f5"/>
              <a:gd name="f13" fmla="*/ f8 f0 1"/>
              <a:gd name="f14" fmla="*/ f9 f0 1"/>
              <a:gd name="f15" fmla="?: f10 f3 1"/>
              <a:gd name="f16" fmla="?: f11 f4 1"/>
              <a:gd name="f17" fmla="?: f12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+- f30 0 f6"/>
              <a:gd name="f33" fmla="+- f29 0 f6"/>
              <a:gd name="f34" fmla="*/ f29 f26 1"/>
              <a:gd name="f35" fmla="*/ f30 f26 1"/>
              <a:gd name="f36" fmla="*/ f32 1 2"/>
              <a:gd name="f37" fmla="*/ f33 1 2"/>
              <a:gd name="f38" fmla="min f33 f32"/>
              <a:gd name="f39" fmla="*/ f32 f7 1"/>
              <a:gd name="f40" fmla="+- f6 f36 0"/>
              <a:gd name="f41" fmla="+- f6 f37 0"/>
              <a:gd name="f42" fmla="*/ f38 f7 1"/>
              <a:gd name="f43" fmla="*/ f39 1 200000"/>
              <a:gd name="f44" fmla="*/ f42 1 100000"/>
              <a:gd name="f45" fmla="+- f40 0 f43"/>
              <a:gd name="f46" fmla="+- f40 f43 0"/>
              <a:gd name="f47" fmla="*/ f40 f26 1"/>
              <a:gd name="f48" fmla="*/ f41 f26 1"/>
              <a:gd name="f49" fmla="+- f29 0 f44"/>
              <a:gd name="f50" fmla="*/ f45 f44 1"/>
              <a:gd name="f51" fmla="*/ f45 f26 1"/>
              <a:gd name="f52" fmla="*/ f46 f26 1"/>
              <a:gd name="f53" fmla="*/ f44 f26 1"/>
              <a:gd name="f54" fmla="*/ f50 1 f36"/>
              <a:gd name="f55" fmla="*/ f49 f26 1"/>
              <a:gd name="f56" fmla="+- f44 0 f54"/>
              <a:gd name="f57" fmla="+- f49 f54 0"/>
              <a:gd name="f58" fmla="*/ f56 f26 1"/>
              <a:gd name="f59" fmla="*/ f57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55" y="f31"/>
              </a:cxn>
              <a:cxn ang="f24">
                <a:pos x="f48" y="f51"/>
              </a:cxn>
              <a:cxn ang="f24">
                <a:pos x="f53" y="f31"/>
              </a:cxn>
              <a:cxn ang="f25">
                <a:pos x="f53" y="f35"/>
              </a:cxn>
              <a:cxn ang="f25">
                <a:pos x="f48" y="f52"/>
              </a:cxn>
              <a:cxn ang="f25">
                <a:pos x="f55" y="f35"/>
              </a:cxn>
            </a:cxnLst>
            <a:rect l="f58" t="f51" r="f59" b="f52"/>
            <a:pathLst>
              <a:path>
                <a:moveTo>
                  <a:pt x="f31" y="f47"/>
                </a:moveTo>
                <a:lnTo>
                  <a:pt x="f53" y="f31"/>
                </a:lnTo>
                <a:lnTo>
                  <a:pt x="f53" y="f51"/>
                </a:lnTo>
                <a:lnTo>
                  <a:pt x="f55" y="f51"/>
                </a:lnTo>
                <a:lnTo>
                  <a:pt x="f55" y="f31"/>
                </a:lnTo>
                <a:lnTo>
                  <a:pt x="f34" y="f47"/>
                </a:lnTo>
                <a:lnTo>
                  <a:pt x="f55" y="f35"/>
                </a:lnTo>
                <a:lnTo>
                  <a:pt x="f55" y="f52"/>
                </a:lnTo>
                <a:lnTo>
                  <a:pt x="f53" y="f52"/>
                </a:lnTo>
                <a:lnTo>
                  <a:pt x="f53" y="f35"/>
                </a:lnTo>
                <a:close/>
              </a:path>
            </a:pathLst>
          </a:custGeom>
          <a:solidFill>
            <a:srgbClr val="133176"/>
          </a:solidFill>
          <a:ln w="9528" cap="flat">
            <a:solidFill>
              <a:srgbClr val="133176"/>
            </a:solidFill>
            <a:prstDash val="solid"/>
            <a:miter/>
          </a:ln>
          <a:effectLst>
            <a:outerShdw dist="38096" dir="8100000" algn="tl">
              <a:srgbClr val="000000">
                <a:alpha val="45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5" name="Left-Right Arrow 48">
            <a:extLst>
              <a:ext uri="{FF2B5EF4-FFF2-40B4-BE49-F238E27FC236}">
                <a16:creationId xmlns:a16="http://schemas.microsoft.com/office/drawing/2014/main" id="{9F209916-4526-4B7D-8310-61A5E0D68D44}"/>
              </a:ext>
            </a:extLst>
          </p:cNvPr>
          <p:cNvSpPr/>
          <p:nvPr/>
        </p:nvSpPr>
        <p:spPr>
          <a:xfrm>
            <a:off x="5681103" y="1387830"/>
            <a:ext cx="399510" cy="130987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ss"/>
              <a:gd name="f6" fmla="val 0"/>
              <a:gd name="f7" fmla="val 50000"/>
              <a:gd name="f8" fmla="+- 0 0 -360"/>
              <a:gd name="f9" fmla="+- 0 0 -180"/>
              <a:gd name="f10" fmla="abs f3"/>
              <a:gd name="f11" fmla="abs f4"/>
              <a:gd name="f12" fmla="abs f5"/>
              <a:gd name="f13" fmla="*/ f8 f0 1"/>
              <a:gd name="f14" fmla="*/ f9 f0 1"/>
              <a:gd name="f15" fmla="?: f10 f3 1"/>
              <a:gd name="f16" fmla="?: f11 f4 1"/>
              <a:gd name="f17" fmla="?: f12 f5 1"/>
              <a:gd name="f18" fmla="*/ f13 1 f2"/>
              <a:gd name="f19" fmla="*/ f14 1 f2"/>
              <a:gd name="f20" fmla="*/ f15 1 21600"/>
              <a:gd name="f21" fmla="*/ f16 1 21600"/>
              <a:gd name="f22" fmla="*/ 21600 f15 1"/>
              <a:gd name="f23" fmla="*/ 21600 f16 1"/>
              <a:gd name="f24" fmla="+- f18 0 f1"/>
              <a:gd name="f25" fmla="+- f19 0 f1"/>
              <a:gd name="f26" fmla="min f21 f20"/>
              <a:gd name="f27" fmla="*/ f22 1 f17"/>
              <a:gd name="f28" fmla="*/ f23 1 f17"/>
              <a:gd name="f29" fmla="val f27"/>
              <a:gd name="f30" fmla="val f28"/>
              <a:gd name="f31" fmla="*/ f6 f26 1"/>
              <a:gd name="f32" fmla="+- f30 0 f6"/>
              <a:gd name="f33" fmla="+- f29 0 f6"/>
              <a:gd name="f34" fmla="*/ f29 f26 1"/>
              <a:gd name="f35" fmla="*/ f30 f26 1"/>
              <a:gd name="f36" fmla="*/ f32 1 2"/>
              <a:gd name="f37" fmla="*/ f33 1 2"/>
              <a:gd name="f38" fmla="min f33 f32"/>
              <a:gd name="f39" fmla="*/ f32 f7 1"/>
              <a:gd name="f40" fmla="+- f6 f36 0"/>
              <a:gd name="f41" fmla="+- f6 f37 0"/>
              <a:gd name="f42" fmla="*/ f38 f7 1"/>
              <a:gd name="f43" fmla="*/ f39 1 200000"/>
              <a:gd name="f44" fmla="*/ f42 1 100000"/>
              <a:gd name="f45" fmla="+- f40 0 f43"/>
              <a:gd name="f46" fmla="+- f40 f43 0"/>
              <a:gd name="f47" fmla="*/ f40 f26 1"/>
              <a:gd name="f48" fmla="*/ f41 f26 1"/>
              <a:gd name="f49" fmla="+- f29 0 f44"/>
              <a:gd name="f50" fmla="*/ f45 f44 1"/>
              <a:gd name="f51" fmla="*/ f45 f26 1"/>
              <a:gd name="f52" fmla="*/ f46 f26 1"/>
              <a:gd name="f53" fmla="*/ f44 f26 1"/>
              <a:gd name="f54" fmla="*/ f50 1 f36"/>
              <a:gd name="f55" fmla="*/ f49 f26 1"/>
              <a:gd name="f56" fmla="+- f44 0 f54"/>
              <a:gd name="f57" fmla="+- f49 f54 0"/>
              <a:gd name="f58" fmla="*/ f56 f26 1"/>
              <a:gd name="f59" fmla="*/ f57 f26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4">
                <a:pos x="f55" y="f31"/>
              </a:cxn>
              <a:cxn ang="f24">
                <a:pos x="f48" y="f51"/>
              </a:cxn>
              <a:cxn ang="f24">
                <a:pos x="f53" y="f31"/>
              </a:cxn>
              <a:cxn ang="f25">
                <a:pos x="f53" y="f35"/>
              </a:cxn>
              <a:cxn ang="f25">
                <a:pos x="f48" y="f52"/>
              </a:cxn>
              <a:cxn ang="f25">
                <a:pos x="f55" y="f35"/>
              </a:cxn>
            </a:cxnLst>
            <a:rect l="f58" t="f51" r="f59" b="f52"/>
            <a:pathLst>
              <a:path>
                <a:moveTo>
                  <a:pt x="f31" y="f47"/>
                </a:moveTo>
                <a:lnTo>
                  <a:pt x="f53" y="f31"/>
                </a:lnTo>
                <a:lnTo>
                  <a:pt x="f53" y="f51"/>
                </a:lnTo>
                <a:lnTo>
                  <a:pt x="f55" y="f51"/>
                </a:lnTo>
                <a:lnTo>
                  <a:pt x="f55" y="f31"/>
                </a:lnTo>
                <a:lnTo>
                  <a:pt x="f34" y="f47"/>
                </a:lnTo>
                <a:lnTo>
                  <a:pt x="f55" y="f35"/>
                </a:lnTo>
                <a:lnTo>
                  <a:pt x="f55" y="f52"/>
                </a:lnTo>
                <a:lnTo>
                  <a:pt x="f53" y="f52"/>
                </a:lnTo>
                <a:lnTo>
                  <a:pt x="f53" y="f35"/>
                </a:lnTo>
                <a:close/>
              </a:path>
            </a:pathLst>
          </a:custGeom>
          <a:solidFill>
            <a:srgbClr val="133176"/>
          </a:solidFill>
          <a:ln w="9528" cap="flat">
            <a:solidFill>
              <a:srgbClr val="133176"/>
            </a:solidFill>
            <a:prstDash val="solid"/>
            <a:miter/>
          </a:ln>
          <a:effectLst>
            <a:outerShdw dist="38096" dir="8100000" algn="tl">
              <a:srgbClr val="000000">
                <a:alpha val="45000"/>
              </a:srgbClr>
            </a:outerShdw>
          </a:effectLst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4572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1800" b="0" i="0" u="none" strike="noStrike" kern="120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sp>
        <p:nvSpPr>
          <p:cNvPr id="46" name="TextBox 40">
            <a:extLst>
              <a:ext uri="{FF2B5EF4-FFF2-40B4-BE49-F238E27FC236}">
                <a16:creationId xmlns:a16="http://schemas.microsoft.com/office/drawing/2014/main" id="{2F3A1F05-E2EE-44EA-B86B-C4588F12BA80}"/>
              </a:ext>
            </a:extLst>
          </p:cNvPr>
          <p:cNvSpPr txBox="1"/>
          <p:nvPr/>
        </p:nvSpPr>
        <p:spPr>
          <a:xfrm>
            <a:off x="3068058" y="5699473"/>
            <a:ext cx="2664086" cy="27699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200" b="1" i="0" u="none" strike="noStrike" kern="1200" cap="none" spc="0" baseline="0">
                <a:solidFill>
                  <a:srgbClr val="8C8A25"/>
                </a:solidFill>
                <a:uFillTx/>
                <a:latin typeface="Verdana" pitchFamily="34"/>
              </a:rPr>
              <a:t>Площ</a:t>
            </a:r>
            <a:endParaRPr lang="en-GB" sz="1200" b="1" i="0" u="none" strike="noStrike" kern="1200" cap="none" spc="0" baseline="0">
              <a:solidFill>
                <a:srgbClr val="8C8A25"/>
              </a:solidFill>
              <a:uFillTx/>
              <a:latin typeface="Verdana" pitchFamily="34"/>
            </a:endParaRPr>
          </a:p>
        </p:txBody>
      </p:sp>
      <p:cxnSp>
        <p:nvCxnSpPr>
          <p:cNvPr id="47" name="Straight Arrow Connector 41">
            <a:extLst>
              <a:ext uri="{FF2B5EF4-FFF2-40B4-BE49-F238E27FC236}">
                <a16:creationId xmlns:a16="http://schemas.microsoft.com/office/drawing/2014/main" id="{E70B1D4F-8038-4539-95D2-013DD9B1CDAB}"/>
              </a:ext>
            </a:extLst>
          </p:cNvPr>
          <p:cNvCxnSpPr/>
          <p:nvPr/>
        </p:nvCxnSpPr>
        <p:spPr>
          <a:xfrm flipH="1">
            <a:off x="4996729" y="5967676"/>
            <a:ext cx="3156610" cy="8796"/>
          </a:xfrm>
          <a:prstGeom prst="straightConnector1">
            <a:avLst/>
          </a:prstGeom>
          <a:noFill/>
          <a:ln w="25402" cap="flat">
            <a:solidFill>
              <a:srgbClr val="000000"/>
            </a:solidFill>
            <a:prstDash val="solid"/>
            <a:round/>
            <a:headEnd type="arrow"/>
          </a:ln>
        </p:spPr>
      </p:cxnSp>
      <p:cxnSp>
        <p:nvCxnSpPr>
          <p:cNvPr id="48" name="Straight Arrow Connector 42">
            <a:extLst>
              <a:ext uri="{FF2B5EF4-FFF2-40B4-BE49-F238E27FC236}">
                <a16:creationId xmlns:a16="http://schemas.microsoft.com/office/drawing/2014/main" id="{69252ACC-4292-4C2F-B112-56294E9EAEF1}"/>
              </a:ext>
            </a:extLst>
          </p:cNvPr>
          <p:cNvCxnSpPr/>
          <p:nvPr/>
        </p:nvCxnSpPr>
        <p:spPr>
          <a:xfrm flipV="1">
            <a:off x="717639" y="5976472"/>
            <a:ext cx="3289700" cy="8797"/>
          </a:xfrm>
          <a:prstGeom prst="straightConnector1">
            <a:avLst/>
          </a:prstGeom>
          <a:noFill/>
          <a:ln w="25402" cap="flat">
            <a:solidFill>
              <a:srgbClr val="000000"/>
            </a:solidFill>
            <a:prstDash val="solid"/>
            <a:round/>
            <a:headEnd type="arrow"/>
          </a:ln>
        </p:spPr>
      </p:cxnSp>
      <p:sp>
        <p:nvSpPr>
          <p:cNvPr id="49" name="Rectangle 43">
            <a:extLst>
              <a:ext uri="{FF2B5EF4-FFF2-40B4-BE49-F238E27FC236}">
                <a16:creationId xmlns:a16="http://schemas.microsoft.com/office/drawing/2014/main" id="{FAD837FF-C608-41B4-AF09-551FD25F22A2}"/>
              </a:ext>
            </a:extLst>
          </p:cNvPr>
          <p:cNvSpPr/>
          <p:nvPr/>
        </p:nvSpPr>
        <p:spPr>
          <a:xfrm>
            <a:off x="2622307" y="2697388"/>
            <a:ext cx="1467419" cy="1223458"/>
          </a:xfrm>
          <a:prstGeom prst="rect">
            <a:avLst/>
          </a:prstGeom>
          <a:solidFill>
            <a:srgbClr val="00B050"/>
          </a:solidFill>
          <a:ln w="25402" cap="flat">
            <a:solidFill>
              <a:srgbClr val="000000"/>
            </a:solidFill>
            <a:prstDash val="solid"/>
            <a:miter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6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Климат</a:t>
            </a:r>
            <a:r>
              <a:rPr lang="en-US" sz="16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/</a:t>
            </a:r>
            <a:r>
              <a:rPr lang="bg-BG" sz="16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Еко</a:t>
            </a:r>
            <a:r>
              <a:rPr lang="en-US" sz="16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 </a:t>
            </a:r>
            <a:r>
              <a:rPr lang="bg-BG" sz="1600" b="1" i="0" u="none" strike="noStrike" kern="0" cap="none" spc="0" baseline="0">
                <a:solidFill>
                  <a:srgbClr val="FFFFFF"/>
                </a:solidFill>
                <a:uFillTx/>
                <a:latin typeface="Calibri" pitchFamily="34"/>
                <a:cs typeface="Calibri" pitchFamily="34"/>
              </a:rPr>
              <a:t>схеми по Стълб ІІ</a:t>
            </a:r>
            <a:endParaRPr lang="en-US" sz="1600" b="1" i="0" u="none" strike="noStrike" kern="0" cap="none" spc="0" baseline="0">
              <a:solidFill>
                <a:srgbClr val="FFFFFF"/>
              </a:solidFill>
              <a:uFillTx/>
              <a:latin typeface="Calibri" pitchFamily="34"/>
              <a:cs typeface="Calibri" pitchFamily="34"/>
            </a:endParaRPr>
          </a:p>
        </p:txBody>
      </p:sp>
      <p:cxnSp>
        <p:nvCxnSpPr>
          <p:cNvPr id="50" name="Straight Connector 44">
            <a:extLst>
              <a:ext uri="{FF2B5EF4-FFF2-40B4-BE49-F238E27FC236}">
                <a16:creationId xmlns:a16="http://schemas.microsoft.com/office/drawing/2014/main" id="{B90371C4-6D95-43F3-94AC-7B85EB3DCF06}"/>
              </a:ext>
            </a:extLst>
          </p:cNvPr>
          <p:cNvCxnSpPr/>
          <p:nvPr/>
        </p:nvCxnSpPr>
        <p:spPr>
          <a:xfrm flipV="1">
            <a:off x="3849761" y="4845871"/>
            <a:ext cx="619963" cy="8797"/>
          </a:xfrm>
          <a:prstGeom prst="straightConnector1">
            <a:avLst/>
          </a:prstGeom>
          <a:noFill/>
          <a:ln w="15873" cap="flat">
            <a:solidFill>
              <a:srgbClr val="000000"/>
            </a:solidFill>
            <a:custDash>
              <a:ds d="300013" sp="300013"/>
              <a:ds d="100000" sp="300013"/>
            </a:custDash>
            <a:round/>
          </a:ln>
        </p:spPr>
      </p:cxnSp>
      <p:cxnSp>
        <p:nvCxnSpPr>
          <p:cNvPr id="51" name="Straight Connector 45">
            <a:extLst>
              <a:ext uri="{FF2B5EF4-FFF2-40B4-BE49-F238E27FC236}">
                <a16:creationId xmlns:a16="http://schemas.microsoft.com/office/drawing/2014/main" id="{E180F64B-FDC9-418F-8312-7D37F50CC92D}"/>
              </a:ext>
            </a:extLst>
          </p:cNvPr>
          <p:cNvCxnSpPr/>
          <p:nvPr/>
        </p:nvCxnSpPr>
        <p:spPr>
          <a:xfrm>
            <a:off x="3860797" y="4004349"/>
            <a:ext cx="557254" cy="0"/>
          </a:xfrm>
          <a:prstGeom prst="straightConnector1">
            <a:avLst/>
          </a:prstGeom>
          <a:noFill/>
          <a:ln w="15873" cap="flat">
            <a:solidFill>
              <a:srgbClr val="000000"/>
            </a:solidFill>
            <a:custDash>
              <a:ds d="300013" sp="300013"/>
              <a:ds d="100000" sp="300013"/>
            </a:custDash>
            <a:round/>
          </a:ln>
        </p:spPr>
      </p:cxnSp>
      <p:cxnSp>
        <p:nvCxnSpPr>
          <p:cNvPr id="52" name="Straight Connector 46">
            <a:extLst>
              <a:ext uri="{FF2B5EF4-FFF2-40B4-BE49-F238E27FC236}">
                <a16:creationId xmlns:a16="http://schemas.microsoft.com/office/drawing/2014/main" id="{1B828076-1288-4E01-BE38-F2DF050A226B}"/>
              </a:ext>
            </a:extLst>
          </p:cNvPr>
          <p:cNvCxnSpPr/>
          <p:nvPr/>
        </p:nvCxnSpPr>
        <p:spPr>
          <a:xfrm>
            <a:off x="4418051" y="3961857"/>
            <a:ext cx="699525" cy="0"/>
          </a:xfrm>
          <a:prstGeom prst="straightConnector1">
            <a:avLst/>
          </a:prstGeom>
          <a:noFill/>
          <a:ln w="15873" cap="flat">
            <a:solidFill>
              <a:srgbClr val="000000"/>
            </a:solidFill>
            <a:custDash>
              <a:ds d="300013" sp="300013"/>
              <a:ds d="100000" sp="300013"/>
            </a:custDash>
            <a:round/>
          </a:ln>
        </p:spPr>
      </p:cxnSp>
      <p:sp>
        <p:nvSpPr>
          <p:cNvPr id="53" name="Title 1">
            <a:extLst>
              <a:ext uri="{FF2B5EF4-FFF2-40B4-BE49-F238E27FC236}">
                <a16:creationId xmlns:a16="http://schemas.microsoft.com/office/drawing/2014/main" id="{09BA1DCE-3839-4628-9C08-8F1785008D03}"/>
              </a:ext>
            </a:extLst>
          </p:cNvPr>
          <p:cNvSpPr txBox="1"/>
          <p:nvPr/>
        </p:nvSpPr>
        <p:spPr>
          <a:xfrm>
            <a:off x="223391" y="628747"/>
            <a:ext cx="8116863" cy="523109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noAutofit/>
          </a:bodyPr>
          <a:lstStyle/>
          <a:p>
            <a:pPr marL="358773" marR="0" lvl="0" indent="-358773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3600" b="1" i="0" u="none" strike="noStrike" kern="0" cap="none" spc="0" baseline="0" dirty="0">
                <a:solidFill>
                  <a:srgbClr val="70AD47"/>
                </a:solidFill>
                <a:effectLst>
                  <a:outerShdw dist="38096" dir="8100000">
                    <a:srgbClr val="000000"/>
                  </a:outerShdw>
                </a:effectLst>
                <a:uFillTx/>
                <a:latin typeface="Calibri"/>
              </a:rPr>
              <a:t>Настояща и нова зелена архитектура</a:t>
            </a:r>
            <a:endParaRPr lang="fr-BE" sz="3600" b="1" i="0" u="none" strike="noStrike" kern="0" cap="none" spc="0" baseline="0" dirty="0">
              <a:solidFill>
                <a:srgbClr val="70AD47"/>
              </a:solidFill>
              <a:effectLst>
                <a:outerShdw dist="38096" dir="8100000">
                  <a:srgbClr val="000000"/>
                </a:outerShdw>
              </a:effectLst>
              <a:uFillTx/>
              <a:latin typeface="Calibri"/>
            </a:endParaRPr>
          </a:p>
        </p:txBody>
      </p:sp>
      <p:sp>
        <p:nvSpPr>
          <p:cNvPr id="54" name="TextBox 24">
            <a:extLst>
              <a:ext uri="{FF2B5EF4-FFF2-40B4-BE49-F238E27FC236}">
                <a16:creationId xmlns:a16="http://schemas.microsoft.com/office/drawing/2014/main" id="{808CFF6F-F477-4D65-BFD0-389E8382E709}"/>
              </a:ext>
            </a:extLst>
          </p:cNvPr>
          <p:cNvSpPr txBox="1"/>
          <p:nvPr/>
        </p:nvSpPr>
        <p:spPr>
          <a:xfrm>
            <a:off x="290843" y="3890945"/>
            <a:ext cx="803903" cy="5539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000" b="0" i="0" u="none" strike="noStrike" kern="0" cap="none" spc="0" baseline="0">
                <a:solidFill>
                  <a:srgbClr val="000000"/>
                </a:solidFill>
                <a:uFillTx/>
                <a:latin typeface="Calibri" pitchFamily="34"/>
                <a:cs typeface="Calibri" pitchFamily="34"/>
              </a:rPr>
              <a:t>Задължителни за фермерите</a:t>
            </a:r>
            <a:endParaRPr lang="en-GB" sz="1000" b="0" i="0" u="none" strike="noStrike" kern="0" cap="none" spc="0" baseline="0">
              <a:solidFill>
                <a:srgbClr val="000000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55" name="TextBox 24">
            <a:extLst>
              <a:ext uri="{FF2B5EF4-FFF2-40B4-BE49-F238E27FC236}">
                <a16:creationId xmlns:a16="http://schemas.microsoft.com/office/drawing/2014/main" id="{89C8F956-12B0-47DA-898A-4C9B0E9E6380}"/>
              </a:ext>
            </a:extLst>
          </p:cNvPr>
          <p:cNvSpPr txBox="1"/>
          <p:nvPr/>
        </p:nvSpPr>
        <p:spPr>
          <a:xfrm>
            <a:off x="640125" y="2805187"/>
            <a:ext cx="869740" cy="5539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000" b="0" i="0" u="none" strike="noStrike" kern="0" cap="none" spc="0" baseline="0">
                <a:solidFill>
                  <a:srgbClr val="000000"/>
                </a:solidFill>
                <a:uFillTx/>
                <a:latin typeface="Calibri" pitchFamily="34"/>
                <a:cs typeface="Calibri" pitchFamily="34"/>
              </a:rPr>
              <a:t>Доброволни за фермерите</a:t>
            </a:r>
            <a:endParaRPr lang="en-GB" sz="1000" b="0" i="0" u="none" strike="noStrike" kern="0" cap="none" spc="0" baseline="0">
              <a:solidFill>
                <a:srgbClr val="000000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56" name="TextBox 24">
            <a:extLst>
              <a:ext uri="{FF2B5EF4-FFF2-40B4-BE49-F238E27FC236}">
                <a16:creationId xmlns:a16="http://schemas.microsoft.com/office/drawing/2014/main" id="{2663448F-C37F-41EF-959D-26A8ACB1FFEF}"/>
              </a:ext>
            </a:extLst>
          </p:cNvPr>
          <p:cNvSpPr txBox="1"/>
          <p:nvPr/>
        </p:nvSpPr>
        <p:spPr>
          <a:xfrm>
            <a:off x="8145264" y="2778093"/>
            <a:ext cx="869740" cy="5539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000" b="0" i="0" u="none" strike="noStrike" kern="0" cap="none" spc="0" baseline="0">
                <a:solidFill>
                  <a:srgbClr val="000000"/>
                </a:solidFill>
                <a:uFillTx/>
                <a:latin typeface="Calibri" pitchFamily="34"/>
                <a:cs typeface="Calibri" pitchFamily="34"/>
              </a:rPr>
              <a:t>Доброволни за фермерите</a:t>
            </a:r>
            <a:endParaRPr lang="en-GB" sz="1000" b="0" i="0" u="none" strike="noStrike" kern="0" cap="none" spc="0" baseline="0">
              <a:solidFill>
                <a:srgbClr val="000000"/>
              </a:solidFill>
              <a:uFillTx/>
              <a:latin typeface="Calibri" pitchFamily="34"/>
              <a:cs typeface="Calibri" pitchFamily="34"/>
            </a:endParaRPr>
          </a:p>
        </p:txBody>
      </p:sp>
      <p:sp>
        <p:nvSpPr>
          <p:cNvPr id="57" name="TextBox 24">
            <a:extLst>
              <a:ext uri="{FF2B5EF4-FFF2-40B4-BE49-F238E27FC236}">
                <a16:creationId xmlns:a16="http://schemas.microsoft.com/office/drawing/2014/main" id="{F83116FC-0E60-47CF-A134-49F96BCCEB38}"/>
              </a:ext>
            </a:extLst>
          </p:cNvPr>
          <p:cNvSpPr txBox="1"/>
          <p:nvPr/>
        </p:nvSpPr>
        <p:spPr>
          <a:xfrm>
            <a:off x="8270446" y="4513414"/>
            <a:ext cx="803903" cy="553998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1" compatLnSpc="1">
            <a:sp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bg-BG" sz="1000" b="0" i="0" u="none" strike="noStrike" kern="0" cap="none" spc="0" baseline="0">
                <a:solidFill>
                  <a:srgbClr val="000000"/>
                </a:solidFill>
                <a:uFillTx/>
                <a:latin typeface="Calibri" pitchFamily="34"/>
                <a:cs typeface="Calibri" pitchFamily="34"/>
              </a:rPr>
              <a:t>Задължителни за фермерите</a:t>
            </a:r>
            <a:endParaRPr lang="en-GB" sz="1000" b="0" i="0" u="none" strike="noStrike" kern="0" cap="none" spc="0" baseline="0">
              <a:solidFill>
                <a:srgbClr val="000000"/>
              </a:solidFill>
              <a:uFillTx/>
              <a:latin typeface="Calibri" pitchFamily="34"/>
              <a:cs typeface="Calibri" pitchFamily="34"/>
            </a:endParaRPr>
          </a:p>
        </p:txBody>
      </p:sp>
    </p:spTree>
    <p:extLst>
      <p:ext uri="{BB962C8B-B14F-4D97-AF65-F5344CB8AC3E}">
        <p14:creationId xmlns:p14="http://schemas.microsoft.com/office/powerpoint/2010/main" val="1870336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58637" y="3327913"/>
            <a:ext cx="6858000" cy="202175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1698" y="180591"/>
            <a:ext cx="154304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295497" y="6393082"/>
            <a:ext cx="183425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53915" y="6393082"/>
            <a:ext cx="764930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TextBox 20"/>
          <p:cNvSpPr txBox="1"/>
          <p:nvPr/>
        </p:nvSpPr>
        <p:spPr>
          <a:xfrm>
            <a:off x="478922" y="891942"/>
            <a:ext cx="77132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Продължават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обсъжданията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 по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важни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 </a:t>
            </a:r>
            <a:r>
              <a:rPr lang="ru-RU" sz="2800" b="1" dirty="0" err="1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въпроси</a:t>
            </a:r>
            <a:r>
              <a:rPr lang="ru-RU" sz="2800" b="1" dirty="0">
                <a:solidFill>
                  <a:schemeClr val="accent3">
                    <a:lumMod val="75000"/>
                  </a:schemeClr>
                </a:solidFill>
                <a:effectLst>
                  <a:outerShdw dist="38096" dir="8100000">
                    <a:srgbClr val="000000"/>
                  </a:outerShdw>
                </a:effectLst>
                <a:latin typeface="Calibri"/>
              </a:rPr>
              <a:t>: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87624" y="1412776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369173" y="1894561"/>
            <a:ext cx="8203762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2" indent="-285750" algn="just">
              <a:buFont typeface="Wingdings" panose="05000000000000000000" pitchFamily="2" charset="2"/>
              <a:buChar char="Ø"/>
            </a:pPr>
            <a:r>
              <a:rPr lang="ru-RU" sz="2200" b="1" u="sng" dirty="0">
                <a:solidFill>
                  <a:schemeClr val="accent3">
                    <a:lumMod val="50000"/>
                  </a:schemeClr>
                </a:solidFill>
              </a:rPr>
              <a:t>МФР (</a:t>
            </a:r>
            <a:r>
              <a:rPr lang="ru-RU" sz="2200" b="1" u="sng" dirty="0" err="1">
                <a:solidFill>
                  <a:schemeClr val="accent3">
                    <a:lumMod val="50000"/>
                  </a:schemeClr>
                </a:solidFill>
              </a:rPr>
              <a:t>ниво</a:t>
            </a:r>
            <a:r>
              <a:rPr lang="ru-RU" sz="2200" b="1" u="sng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200" b="1" u="sng" dirty="0" err="1">
                <a:solidFill>
                  <a:schemeClr val="accent3">
                    <a:lumMod val="50000"/>
                  </a:schemeClr>
                </a:solidFill>
              </a:rPr>
              <a:t>министър</a:t>
            </a:r>
            <a:r>
              <a:rPr lang="ru-RU" sz="2200" b="1" u="sng" dirty="0">
                <a:solidFill>
                  <a:schemeClr val="accent3">
                    <a:lumMod val="50000"/>
                  </a:schemeClr>
                </a:solidFill>
              </a:rPr>
              <a:t>-председатели):</a:t>
            </a: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Средства за ОСП</a:t>
            </a: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Сближаване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на </a:t>
            </a: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плащанията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между ДЧ (конвергенция)</a:t>
            </a: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Намаление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на </a:t>
            </a: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директните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плащания</a:t>
            </a:r>
            <a:r>
              <a:rPr lang="ru-RU" sz="2200" b="1" dirty="0">
                <a:solidFill>
                  <a:schemeClr val="accent3">
                    <a:lumMod val="50000"/>
                  </a:schemeClr>
                </a:solidFill>
              </a:rPr>
              <a:t> и </a:t>
            </a:r>
            <a:r>
              <a:rPr lang="ru-RU" sz="2200" b="1" dirty="0" err="1">
                <a:solidFill>
                  <a:schemeClr val="accent3">
                    <a:lumMod val="50000"/>
                  </a:schemeClr>
                </a:solidFill>
              </a:rPr>
              <a:t>тавани</a:t>
            </a: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742950" lvl="3" indent="-285750" algn="just">
              <a:buFont typeface="Wingdings" panose="05000000000000000000" pitchFamily="2" charset="2"/>
              <a:buChar char="Ø"/>
            </a:pP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285750" lvl="2" indent="-285750" algn="just">
              <a:buFont typeface="Wingdings" panose="05000000000000000000" pitchFamily="2" charset="2"/>
              <a:buChar char="Ø"/>
            </a:pPr>
            <a:r>
              <a:rPr lang="ru-RU" sz="2200" b="1" u="sng" dirty="0" err="1">
                <a:solidFill>
                  <a:schemeClr val="accent3">
                    <a:lumMod val="50000"/>
                  </a:schemeClr>
                </a:solidFill>
              </a:rPr>
              <a:t>Законодателство</a:t>
            </a:r>
            <a:r>
              <a:rPr lang="ru-RU" sz="2200" b="1" u="sng" dirty="0">
                <a:solidFill>
                  <a:schemeClr val="accent3">
                    <a:lumMod val="50000"/>
                  </a:schemeClr>
                </a:solidFill>
              </a:rPr>
              <a:t> за ОСП (</a:t>
            </a:r>
            <a:r>
              <a:rPr lang="ru-RU" sz="2200" b="1" u="sng" dirty="0" err="1">
                <a:solidFill>
                  <a:schemeClr val="accent3">
                    <a:lumMod val="50000"/>
                  </a:schemeClr>
                </a:solidFill>
              </a:rPr>
              <a:t>ниво</a:t>
            </a:r>
            <a:r>
              <a:rPr lang="ru-RU" sz="2200" b="1" u="sng" dirty="0">
                <a:solidFill>
                  <a:schemeClr val="accent3">
                    <a:lumMod val="50000"/>
                  </a:schemeClr>
                </a:solidFill>
              </a:rPr>
              <a:t> </a:t>
            </a:r>
            <a:r>
              <a:rPr lang="ru-RU" sz="2200" b="1" u="sng" dirty="0" err="1">
                <a:solidFill>
                  <a:schemeClr val="accent3">
                    <a:lumMod val="50000"/>
                  </a:schemeClr>
                </a:solidFill>
              </a:rPr>
              <a:t>министъри</a:t>
            </a:r>
            <a:r>
              <a:rPr lang="ru-RU" sz="2200" b="1" u="sng" dirty="0">
                <a:solidFill>
                  <a:schemeClr val="accent3">
                    <a:lumMod val="50000"/>
                  </a:schemeClr>
                </a:solidFill>
              </a:rPr>
              <a:t> на </a:t>
            </a:r>
            <a:r>
              <a:rPr lang="ru-RU" sz="2200" b="1" u="sng" dirty="0" err="1">
                <a:solidFill>
                  <a:schemeClr val="accent3">
                    <a:lumMod val="50000"/>
                  </a:schemeClr>
                </a:solidFill>
              </a:rPr>
              <a:t>земеделието</a:t>
            </a:r>
            <a:r>
              <a:rPr lang="ru-RU" sz="2200" b="1" u="sng" dirty="0">
                <a:solidFill>
                  <a:schemeClr val="accent3">
                    <a:lumMod val="50000"/>
                  </a:schemeClr>
                </a:solidFill>
              </a:rPr>
              <a:t>):</a:t>
            </a:r>
            <a:endParaRPr lang="ru-RU" sz="2200" b="1" dirty="0">
              <a:solidFill>
                <a:schemeClr val="accent3">
                  <a:lumMod val="50000"/>
                </a:schemeClr>
              </a:solidFill>
            </a:endParaRP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bg-BG" sz="2200" b="1" dirty="0">
                <a:solidFill>
                  <a:schemeClr val="accent3">
                    <a:lumMod val="50000"/>
                  </a:schemeClr>
                </a:solidFill>
              </a:rPr>
              <a:t>Процент на средствата за обвързана подкрепа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bg-BG" sz="2200" b="1" dirty="0">
                <a:solidFill>
                  <a:schemeClr val="accent3">
                    <a:lumMod val="50000"/>
                  </a:schemeClr>
                </a:solidFill>
              </a:rPr>
              <a:t>Прилагане на Преходната национална помощ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bg-BG" sz="2200" b="1" dirty="0">
                <a:solidFill>
                  <a:schemeClr val="accent3">
                    <a:lumMod val="50000"/>
                  </a:schemeClr>
                </a:solidFill>
              </a:rPr>
              <a:t>Процент на средства за еко-климат схеми и мерки</a:t>
            </a:r>
          </a:p>
          <a:p>
            <a:pPr marL="742950" lvl="1" indent="-285750" algn="just">
              <a:buFont typeface="Wingdings" panose="05000000000000000000" pitchFamily="2" charset="2"/>
              <a:buChar char="Ø"/>
            </a:pPr>
            <a:r>
              <a:rPr lang="bg-BG" sz="2200" b="1" dirty="0">
                <a:solidFill>
                  <a:schemeClr val="accent3">
                    <a:lumMod val="50000"/>
                  </a:schemeClr>
                </a:solidFill>
              </a:rPr>
              <a:t>Еко схеми</a:t>
            </a:r>
          </a:p>
        </p:txBody>
      </p:sp>
    </p:spTree>
    <p:extLst>
      <p:ext uri="{BB962C8B-B14F-4D97-AF65-F5344CB8AC3E}">
        <p14:creationId xmlns:p14="http://schemas.microsoft.com/office/powerpoint/2010/main" val="42170666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582</TotalTime>
  <Words>1646</Words>
  <Application>Microsoft Office PowerPoint</Application>
  <PresentationFormat>Презентация на цял екран (4:3)</PresentationFormat>
  <Paragraphs>209</Paragraphs>
  <Slides>16</Slides>
  <Notes>16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16</vt:i4>
      </vt:variant>
    </vt:vector>
  </HeadingPairs>
  <TitlesOfParts>
    <vt:vector size="24" baseType="lpstr">
      <vt:lpstr>Arial</vt:lpstr>
      <vt:lpstr>Calibri</vt:lpstr>
      <vt:lpstr>Century Gothic</vt:lpstr>
      <vt:lpstr>Microsoft Sans Serif</vt:lpstr>
      <vt:lpstr>Times New Roman</vt:lpstr>
      <vt:lpstr>Verdana</vt:lpstr>
      <vt:lpstr>Wingdings</vt:lpstr>
      <vt:lpstr>Office Theme</vt:lpstr>
      <vt:lpstr>Бъдещата ОСП:  еволюция, не революция</vt:lpstr>
      <vt:lpstr>Презентация на PowerPoint</vt:lpstr>
      <vt:lpstr>Презентация на PowerPoint</vt:lpstr>
      <vt:lpstr>Средства за ОСП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SWOT анализ: състоянието на селското стопанство и хранително-вкусовата промишленост –   </vt:lpstr>
      <vt:lpstr>SWOT анализ: състоянието на селското стопанство и хранително-вкусовата промишленост –   </vt:lpstr>
      <vt:lpstr>SWOT анализ: влиянието на селското стопанство върху околната среда и климатичните промени</vt:lpstr>
      <vt:lpstr>Презентация на PowerPoint</vt:lpstr>
      <vt:lpstr>Благодаря за вниманието!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Georgi Vasilev</dc:creator>
  <cp:lastModifiedBy>708</cp:lastModifiedBy>
  <cp:revision>72</cp:revision>
  <dcterms:created xsi:type="dcterms:W3CDTF">2020-01-28T09:29:27Z</dcterms:created>
  <dcterms:modified xsi:type="dcterms:W3CDTF">2020-02-07T14:10:03Z</dcterms:modified>
</cp:coreProperties>
</file>