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2.xml" ContentType="application/vnd.openxmlformats-officedocument.theme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3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theme/theme4.xml" ContentType="application/vnd.openxmlformats-officedocument.theme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82" r:id="rId1"/>
    <p:sldMasterId id="2147483699" r:id="rId2"/>
    <p:sldMasterId id="2147483716" r:id="rId3"/>
    <p:sldMasterId id="2147483733" r:id="rId4"/>
    <p:sldMasterId id="2147483750" r:id="rId5"/>
  </p:sldMasterIdLst>
  <p:notesMasterIdLst>
    <p:notesMasterId r:id="rId21"/>
  </p:notesMasterIdLst>
  <p:sldIdLst>
    <p:sldId id="256" r:id="rId6"/>
    <p:sldId id="294" r:id="rId7"/>
    <p:sldId id="280" r:id="rId8"/>
    <p:sldId id="282" r:id="rId9"/>
    <p:sldId id="283" r:id="rId10"/>
    <p:sldId id="284" r:id="rId11"/>
    <p:sldId id="286" r:id="rId12"/>
    <p:sldId id="281" r:id="rId13"/>
    <p:sldId id="289" r:id="rId14"/>
    <p:sldId id="291" r:id="rId15"/>
    <p:sldId id="285" r:id="rId16"/>
    <p:sldId id="290" r:id="rId17"/>
    <p:sldId id="292" r:id="rId18"/>
    <p:sldId id="293" r:id="rId19"/>
    <p:sldId id="278" r:id="rId20"/>
  </p:sldIdLst>
  <p:sldSz cx="12192000" cy="6858000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7D401"/>
    <a:srgbClr val="BBCED8"/>
    <a:srgbClr val="96BD51"/>
    <a:srgbClr val="5BC4C6"/>
    <a:srgbClr val="E4B2B4"/>
    <a:srgbClr val="E9E4D7"/>
    <a:srgbClr val="F9F7F3"/>
    <a:srgbClr val="EFEBE1"/>
    <a:srgbClr val="F3F0E9"/>
    <a:srgbClr val="EAE4D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/>
    <p:restoredTop sz="91876" autoAdjust="0"/>
  </p:normalViewPr>
  <p:slideViewPr>
    <p:cSldViewPr snapToGrid="0" snapToObjects="1">
      <p:cViewPr varScale="1">
        <p:scale>
          <a:sx n="51" d="100"/>
          <a:sy n="51" d="100"/>
        </p:scale>
        <p:origin x="775" y="45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3" Type="http://schemas.openxmlformats.org/officeDocument/2006/relationships/slideMaster" Target="slideMasters/slideMaster3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1.xml"/><Relationship Id="rId20" Type="http://schemas.openxmlformats.org/officeDocument/2006/relationships/slide" Target="slides/slide1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10.xml"/><Relationship Id="rId23" Type="http://schemas.openxmlformats.org/officeDocument/2006/relationships/viewProps" Target="viewProps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71F350-2083-3848-975E-6985E709D5D5}" type="datetimeFigureOut">
              <a:rPr lang="en-US" smtClean="0"/>
              <a:t>2/17/2020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5F0C662-205E-2248-A9A1-61FD2FA78D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01084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endParaRPr lang="ru-RU" sz="1200" dirty="0">
              <a:solidFill>
                <a:srgbClr val="0F5494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F0C662-205E-2248-A9A1-61FD2FA78D00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551977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endParaRPr lang="ru-RU" sz="1200" dirty="0">
              <a:solidFill>
                <a:srgbClr val="0F5494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F0C662-205E-2248-A9A1-61FD2FA78D00}" type="slidenum">
              <a:rPr lang="en-US" smtClean="0">
                <a:solidFill>
                  <a:prstClr val="black"/>
                </a:solidFill>
              </a:rPr>
              <a:pPr/>
              <a:t>11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551977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endParaRPr lang="ru-RU" sz="1200" dirty="0">
              <a:solidFill>
                <a:srgbClr val="0F5494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F0C662-205E-2248-A9A1-61FD2FA78D00}" type="slidenum">
              <a:rPr lang="en-US" smtClean="0">
                <a:solidFill>
                  <a:prstClr val="black"/>
                </a:solidFill>
              </a:rPr>
              <a:pPr/>
              <a:t>12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551977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endParaRPr lang="ru-RU" sz="1200" dirty="0">
              <a:solidFill>
                <a:srgbClr val="0F5494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F0C662-205E-2248-A9A1-61FD2FA78D00}" type="slidenum">
              <a:rPr lang="en-US" smtClean="0">
                <a:solidFill>
                  <a:prstClr val="black"/>
                </a:solidFill>
              </a:rPr>
              <a:pPr/>
              <a:t>13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551977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endParaRPr lang="ru-RU" sz="1200" dirty="0">
              <a:solidFill>
                <a:srgbClr val="0F5494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F0C662-205E-2248-A9A1-61FD2FA78D00}" type="slidenum">
              <a:rPr lang="en-US" smtClean="0">
                <a:solidFill>
                  <a:prstClr val="black"/>
                </a:solidFill>
              </a:rPr>
              <a:pPr/>
              <a:t>14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551977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F0C662-205E-2248-A9A1-61FD2FA78D00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84618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endParaRPr lang="ru-RU" sz="1200" dirty="0">
              <a:solidFill>
                <a:srgbClr val="0F5494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F0C662-205E-2248-A9A1-61FD2FA78D00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55197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endParaRPr lang="ru-RU" sz="1200" dirty="0">
              <a:solidFill>
                <a:srgbClr val="0F5494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F0C662-205E-2248-A9A1-61FD2FA78D00}" type="slidenum">
              <a:rPr lang="en-US" smtClean="0">
                <a:solidFill>
                  <a:prstClr val="black"/>
                </a:solidFill>
              </a:rPr>
              <a:pPr/>
              <a:t>4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551977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endParaRPr lang="ru-RU" sz="1200" dirty="0">
              <a:solidFill>
                <a:srgbClr val="0F5494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F0C662-205E-2248-A9A1-61FD2FA78D00}" type="slidenum">
              <a:rPr lang="en-US" smtClean="0">
                <a:solidFill>
                  <a:prstClr val="black"/>
                </a:solidFill>
              </a:rPr>
              <a:pPr/>
              <a:t>5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551977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endParaRPr lang="ru-RU" sz="1200" dirty="0">
              <a:solidFill>
                <a:srgbClr val="0F5494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F0C662-205E-2248-A9A1-61FD2FA78D00}" type="slidenum">
              <a:rPr lang="en-US" smtClean="0">
                <a:solidFill>
                  <a:prstClr val="black"/>
                </a:solidFill>
              </a:rPr>
              <a:pPr/>
              <a:t>6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551977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endParaRPr lang="ru-RU" sz="1200" dirty="0">
              <a:solidFill>
                <a:srgbClr val="0F5494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F0C662-205E-2248-A9A1-61FD2FA78D00}" type="slidenum">
              <a:rPr lang="en-US" smtClean="0">
                <a:solidFill>
                  <a:prstClr val="black"/>
                </a:solidFill>
              </a:rPr>
              <a:pPr/>
              <a:t>7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551977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endParaRPr lang="ru-RU" sz="1200" dirty="0">
              <a:solidFill>
                <a:srgbClr val="0F5494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F0C662-205E-2248-A9A1-61FD2FA78D00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551977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endParaRPr lang="ru-RU" sz="1200" dirty="0">
              <a:solidFill>
                <a:srgbClr val="0F5494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F0C662-205E-2248-A9A1-61FD2FA78D00}" type="slidenum">
              <a:rPr lang="en-US" smtClean="0">
                <a:solidFill>
                  <a:prstClr val="black"/>
                </a:solidFill>
              </a:rPr>
              <a:pPr/>
              <a:t>9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551977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endParaRPr lang="ru-RU" sz="1200" dirty="0">
              <a:solidFill>
                <a:srgbClr val="0F5494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F0C662-205E-2248-A9A1-61FD2FA78D00}" type="slidenum">
              <a:rPr lang="en-US" smtClean="0">
                <a:solidFill>
                  <a:prstClr val="black"/>
                </a:solidFill>
              </a:rPr>
              <a:pPr/>
              <a:t>10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55197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2/17/2020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2/17/2020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2/17/2020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2/17/2020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2/17/2020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2/17/2020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2/17/2020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2/17/2020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2/17/2020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505009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2/17/2020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456632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2/17/2020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344943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2/17/2020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2/17/2020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155293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2/17/2020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220663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2/17/2020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6916910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2/17/2020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9456084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2/17/2020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313334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2/17/2020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288160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2/17/2020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64978581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2/17/2020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dirty="0">
                <a:ln w="3175" cmpd="sng">
                  <a:noFill/>
                </a:ln>
                <a:solidFill>
                  <a:srgbClr val="549E39"/>
                </a:solidFill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dirty="0">
                <a:ln w="3175" cmpd="sng">
                  <a:noFill/>
                </a:ln>
                <a:solidFill>
                  <a:srgbClr val="549E39"/>
                </a:solidFill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7874157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2/17/2020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629399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2/17/2020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dirty="0">
                <a:ln w="3175" cmpd="sng">
                  <a:noFill/>
                </a:ln>
                <a:solidFill>
                  <a:srgbClr val="549E39"/>
                </a:solidFill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dirty="0">
                <a:ln w="3175" cmpd="sng">
                  <a:noFill/>
                </a:ln>
                <a:solidFill>
                  <a:srgbClr val="549E39"/>
                </a:solidFill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56067542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2/17/2020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2/17/2020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4445292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2/17/2020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846999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2/17/2020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548795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2/17/2020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5050094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2/17/2020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456632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2/17/2020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3449437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2/17/2020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1552939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2/17/2020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220663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2/17/2020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6916910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2/17/2020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94560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2/17/2020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2/17/2020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3133340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2/17/2020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288160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2/17/2020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64978581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2/17/2020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dirty="0">
                <a:ln w="3175" cmpd="sng">
                  <a:noFill/>
                </a:ln>
                <a:solidFill>
                  <a:srgbClr val="549E39"/>
                </a:solidFill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dirty="0">
                <a:ln w="3175" cmpd="sng">
                  <a:noFill/>
                </a:ln>
                <a:solidFill>
                  <a:srgbClr val="549E39"/>
                </a:solidFill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78741574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2/17/2020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6293999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2/17/2020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dirty="0">
                <a:ln w="3175" cmpd="sng">
                  <a:noFill/>
                </a:ln>
                <a:solidFill>
                  <a:srgbClr val="549E39"/>
                </a:solidFill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dirty="0">
                <a:ln w="3175" cmpd="sng">
                  <a:noFill/>
                </a:ln>
                <a:solidFill>
                  <a:srgbClr val="549E39"/>
                </a:solidFill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560675420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2/17/2020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44452922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2/17/2020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8469995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2/17/2020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5487959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2/17/2020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505009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2/17/2020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2/17/2020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4566329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2/17/2020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3449437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2/17/2020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1552939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2/17/2020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2206639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2/17/2020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6916910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2/17/2020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9456084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2/17/2020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3133340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2/17/2020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2881602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2/17/2020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64978581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2/17/2020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dirty="0">
                <a:ln w="3175" cmpd="sng">
                  <a:noFill/>
                </a:ln>
                <a:solidFill>
                  <a:srgbClr val="549E39"/>
                </a:solidFill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dirty="0">
                <a:ln w="3175" cmpd="sng">
                  <a:noFill/>
                </a:ln>
                <a:solidFill>
                  <a:srgbClr val="549E39"/>
                </a:solidFill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787415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2/17/2020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2/17/2020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6293999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2/17/2020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dirty="0">
                <a:ln w="3175" cmpd="sng">
                  <a:noFill/>
                </a:ln>
                <a:solidFill>
                  <a:srgbClr val="549E39"/>
                </a:solidFill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dirty="0">
                <a:ln w="3175" cmpd="sng">
                  <a:noFill/>
                </a:ln>
                <a:solidFill>
                  <a:srgbClr val="549E39"/>
                </a:solidFill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560675420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2/17/2020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44452922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2/17/2020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8469995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2/17/2020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5487959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2/17/2020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95050094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2/17/2020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4566329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2/17/2020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3449437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2/17/2020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1552939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2/17/2020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22066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2/17/2020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2/17/2020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6916910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2/17/2020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9456084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2/17/2020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3133340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2/17/2020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2881602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2/17/2020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64978581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2/17/2020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dirty="0">
                <a:ln w="3175" cmpd="sng">
                  <a:noFill/>
                </a:ln>
                <a:solidFill>
                  <a:srgbClr val="549E39"/>
                </a:solidFill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dirty="0">
                <a:ln w="3175" cmpd="sng">
                  <a:noFill/>
                </a:ln>
                <a:solidFill>
                  <a:srgbClr val="549E39"/>
                </a:solidFill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78741574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2/17/2020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6293999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2/17/2020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dirty="0">
                <a:ln w="3175" cmpd="sng">
                  <a:noFill/>
                </a:ln>
                <a:solidFill>
                  <a:srgbClr val="549E39"/>
                </a:solidFill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z="8000" dirty="0">
                <a:ln w="3175" cmpd="sng">
                  <a:noFill/>
                </a:ln>
                <a:solidFill>
                  <a:srgbClr val="549E39"/>
                </a:solidFill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560675420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2/17/2020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44452922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2/17/2020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84699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2/17/2020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2/17/2020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54879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2/17/2020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13" Type="http://schemas.openxmlformats.org/officeDocument/2006/relationships/slideLayout" Target="../slideLayouts/slideLayout29.xml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12" Type="http://schemas.openxmlformats.org/officeDocument/2006/relationships/slideLayout" Target="../slideLayouts/slideLayout28.xml"/><Relationship Id="rId17" Type="http://schemas.openxmlformats.org/officeDocument/2006/relationships/theme" Target="../theme/theme2.xml"/><Relationship Id="rId2" Type="http://schemas.openxmlformats.org/officeDocument/2006/relationships/slideLayout" Target="../slideLayouts/slideLayout18.xml"/><Relationship Id="rId16" Type="http://schemas.openxmlformats.org/officeDocument/2006/relationships/slideLayout" Target="../slideLayouts/slideLayout32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1.xml"/><Relationship Id="rId15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Relationship Id="rId14" Type="http://schemas.openxmlformats.org/officeDocument/2006/relationships/slideLayout" Target="../slideLayouts/slideLayout3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0.xml"/><Relationship Id="rId13" Type="http://schemas.openxmlformats.org/officeDocument/2006/relationships/slideLayout" Target="../slideLayouts/slideLayout45.xml"/><Relationship Id="rId3" Type="http://schemas.openxmlformats.org/officeDocument/2006/relationships/slideLayout" Target="../slideLayouts/slideLayout35.xml"/><Relationship Id="rId7" Type="http://schemas.openxmlformats.org/officeDocument/2006/relationships/slideLayout" Target="../slideLayouts/slideLayout39.xml"/><Relationship Id="rId12" Type="http://schemas.openxmlformats.org/officeDocument/2006/relationships/slideLayout" Target="../slideLayouts/slideLayout44.xml"/><Relationship Id="rId17" Type="http://schemas.openxmlformats.org/officeDocument/2006/relationships/theme" Target="../theme/theme3.xml"/><Relationship Id="rId2" Type="http://schemas.openxmlformats.org/officeDocument/2006/relationships/slideLayout" Target="../slideLayouts/slideLayout34.xml"/><Relationship Id="rId16" Type="http://schemas.openxmlformats.org/officeDocument/2006/relationships/slideLayout" Target="../slideLayouts/slideLayout48.xml"/><Relationship Id="rId1" Type="http://schemas.openxmlformats.org/officeDocument/2006/relationships/slideLayout" Target="../slideLayouts/slideLayout33.xml"/><Relationship Id="rId6" Type="http://schemas.openxmlformats.org/officeDocument/2006/relationships/slideLayout" Target="../slideLayouts/slideLayout38.xml"/><Relationship Id="rId11" Type="http://schemas.openxmlformats.org/officeDocument/2006/relationships/slideLayout" Target="../slideLayouts/slideLayout43.xml"/><Relationship Id="rId5" Type="http://schemas.openxmlformats.org/officeDocument/2006/relationships/slideLayout" Target="../slideLayouts/slideLayout37.xml"/><Relationship Id="rId15" Type="http://schemas.openxmlformats.org/officeDocument/2006/relationships/slideLayout" Target="../slideLayouts/slideLayout47.xml"/><Relationship Id="rId10" Type="http://schemas.openxmlformats.org/officeDocument/2006/relationships/slideLayout" Target="../slideLayouts/slideLayout42.xml"/><Relationship Id="rId4" Type="http://schemas.openxmlformats.org/officeDocument/2006/relationships/slideLayout" Target="../slideLayouts/slideLayout36.xml"/><Relationship Id="rId9" Type="http://schemas.openxmlformats.org/officeDocument/2006/relationships/slideLayout" Target="../slideLayouts/slideLayout41.xml"/><Relationship Id="rId14" Type="http://schemas.openxmlformats.org/officeDocument/2006/relationships/slideLayout" Target="../slideLayouts/slideLayout46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6.xml"/><Relationship Id="rId13" Type="http://schemas.openxmlformats.org/officeDocument/2006/relationships/slideLayout" Target="../slideLayouts/slideLayout61.xml"/><Relationship Id="rId3" Type="http://schemas.openxmlformats.org/officeDocument/2006/relationships/slideLayout" Target="../slideLayouts/slideLayout51.xml"/><Relationship Id="rId7" Type="http://schemas.openxmlformats.org/officeDocument/2006/relationships/slideLayout" Target="../slideLayouts/slideLayout55.xml"/><Relationship Id="rId12" Type="http://schemas.openxmlformats.org/officeDocument/2006/relationships/slideLayout" Target="../slideLayouts/slideLayout60.xml"/><Relationship Id="rId17" Type="http://schemas.openxmlformats.org/officeDocument/2006/relationships/theme" Target="../theme/theme4.xml"/><Relationship Id="rId2" Type="http://schemas.openxmlformats.org/officeDocument/2006/relationships/slideLayout" Target="../slideLayouts/slideLayout50.xml"/><Relationship Id="rId16" Type="http://schemas.openxmlformats.org/officeDocument/2006/relationships/slideLayout" Target="../slideLayouts/slideLayout64.xml"/><Relationship Id="rId1" Type="http://schemas.openxmlformats.org/officeDocument/2006/relationships/slideLayout" Target="../slideLayouts/slideLayout49.xml"/><Relationship Id="rId6" Type="http://schemas.openxmlformats.org/officeDocument/2006/relationships/slideLayout" Target="../slideLayouts/slideLayout54.xml"/><Relationship Id="rId11" Type="http://schemas.openxmlformats.org/officeDocument/2006/relationships/slideLayout" Target="../slideLayouts/slideLayout59.xml"/><Relationship Id="rId5" Type="http://schemas.openxmlformats.org/officeDocument/2006/relationships/slideLayout" Target="../slideLayouts/slideLayout53.xml"/><Relationship Id="rId15" Type="http://schemas.openxmlformats.org/officeDocument/2006/relationships/slideLayout" Target="../slideLayouts/slideLayout63.xml"/><Relationship Id="rId10" Type="http://schemas.openxmlformats.org/officeDocument/2006/relationships/slideLayout" Target="../slideLayouts/slideLayout58.xml"/><Relationship Id="rId4" Type="http://schemas.openxmlformats.org/officeDocument/2006/relationships/slideLayout" Target="../slideLayouts/slideLayout52.xml"/><Relationship Id="rId9" Type="http://schemas.openxmlformats.org/officeDocument/2006/relationships/slideLayout" Target="../slideLayouts/slideLayout57.xml"/><Relationship Id="rId14" Type="http://schemas.openxmlformats.org/officeDocument/2006/relationships/slideLayout" Target="../slideLayouts/slideLayout6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2.xml"/><Relationship Id="rId13" Type="http://schemas.openxmlformats.org/officeDocument/2006/relationships/slideLayout" Target="../slideLayouts/slideLayout77.xml"/><Relationship Id="rId3" Type="http://schemas.openxmlformats.org/officeDocument/2006/relationships/slideLayout" Target="../slideLayouts/slideLayout67.xml"/><Relationship Id="rId7" Type="http://schemas.openxmlformats.org/officeDocument/2006/relationships/slideLayout" Target="../slideLayouts/slideLayout71.xml"/><Relationship Id="rId12" Type="http://schemas.openxmlformats.org/officeDocument/2006/relationships/slideLayout" Target="../slideLayouts/slideLayout76.xml"/><Relationship Id="rId17" Type="http://schemas.openxmlformats.org/officeDocument/2006/relationships/theme" Target="../theme/theme5.xml"/><Relationship Id="rId2" Type="http://schemas.openxmlformats.org/officeDocument/2006/relationships/slideLayout" Target="../slideLayouts/slideLayout66.xml"/><Relationship Id="rId16" Type="http://schemas.openxmlformats.org/officeDocument/2006/relationships/slideLayout" Target="../slideLayouts/slideLayout80.xml"/><Relationship Id="rId1" Type="http://schemas.openxmlformats.org/officeDocument/2006/relationships/slideLayout" Target="../slideLayouts/slideLayout65.xml"/><Relationship Id="rId6" Type="http://schemas.openxmlformats.org/officeDocument/2006/relationships/slideLayout" Target="../slideLayouts/slideLayout70.xml"/><Relationship Id="rId11" Type="http://schemas.openxmlformats.org/officeDocument/2006/relationships/slideLayout" Target="../slideLayouts/slideLayout75.xml"/><Relationship Id="rId5" Type="http://schemas.openxmlformats.org/officeDocument/2006/relationships/slideLayout" Target="../slideLayouts/slideLayout69.xml"/><Relationship Id="rId15" Type="http://schemas.openxmlformats.org/officeDocument/2006/relationships/slideLayout" Target="../slideLayouts/slideLayout79.xml"/><Relationship Id="rId10" Type="http://schemas.openxmlformats.org/officeDocument/2006/relationships/slideLayout" Target="../slideLayouts/slideLayout74.xml"/><Relationship Id="rId4" Type="http://schemas.openxmlformats.org/officeDocument/2006/relationships/slideLayout" Target="../slideLayouts/slideLayout68.xml"/><Relationship Id="rId9" Type="http://schemas.openxmlformats.org/officeDocument/2006/relationships/slideLayout" Target="../slideLayouts/slideLayout73.xml"/><Relationship Id="rId14" Type="http://schemas.openxmlformats.org/officeDocument/2006/relationships/slideLayout" Target="../slideLayouts/slideLayout7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2/17/2020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65640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  <p:sldLayoutId id="2147483693" r:id="rId11"/>
    <p:sldLayoutId id="2147483694" r:id="rId12"/>
    <p:sldLayoutId id="2147483695" r:id="rId13"/>
    <p:sldLayoutId id="2147483696" r:id="rId14"/>
    <p:sldLayoutId id="2147483697" r:id="rId15"/>
    <p:sldLayoutId id="2147483698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2/17/2020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00154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0" r:id="rId1"/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  <p:sldLayoutId id="2147483711" r:id="rId12"/>
    <p:sldLayoutId id="2147483712" r:id="rId13"/>
    <p:sldLayoutId id="2147483713" r:id="rId14"/>
    <p:sldLayoutId id="2147483714" r:id="rId15"/>
    <p:sldLayoutId id="2147483715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2/17/2020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00154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7" r:id="rId1"/>
    <p:sldLayoutId id="2147483718" r:id="rId2"/>
    <p:sldLayoutId id="2147483719" r:id="rId3"/>
    <p:sldLayoutId id="2147483720" r:id="rId4"/>
    <p:sldLayoutId id="2147483721" r:id="rId5"/>
    <p:sldLayoutId id="2147483722" r:id="rId6"/>
    <p:sldLayoutId id="2147483723" r:id="rId7"/>
    <p:sldLayoutId id="2147483724" r:id="rId8"/>
    <p:sldLayoutId id="2147483725" r:id="rId9"/>
    <p:sldLayoutId id="2147483726" r:id="rId10"/>
    <p:sldLayoutId id="2147483727" r:id="rId11"/>
    <p:sldLayoutId id="2147483728" r:id="rId12"/>
    <p:sldLayoutId id="2147483729" r:id="rId13"/>
    <p:sldLayoutId id="2147483730" r:id="rId14"/>
    <p:sldLayoutId id="2147483731" r:id="rId15"/>
    <p:sldLayoutId id="2147483732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2/17/2020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00154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4" r:id="rId1"/>
    <p:sldLayoutId id="2147483735" r:id="rId2"/>
    <p:sldLayoutId id="2147483736" r:id="rId3"/>
    <p:sldLayoutId id="2147483737" r:id="rId4"/>
    <p:sldLayoutId id="2147483738" r:id="rId5"/>
    <p:sldLayoutId id="2147483739" r:id="rId6"/>
    <p:sldLayoutId id="2147483740" r:id="rId7"/>
    <p:sldLayoutId id="2147483741" r:id="rId8"/>
    <p:sldLayoutId id="2147483742" r:id="rId9"/>
    <p:sldLayoutId id="2147483743" r:id="rId10"/>
    <p:sldLayoutId id="2147483744" r:id="rId11"/>
    <p:sldLayoutId id="2147483745" r:id="rId12"/>
    <p:sldLayoutId id="2147483746" r:id="rId13"/>
    <p:sldLayoutId id="2147483747" r:id="rId14"/>
    <p:sldLayoutId id="2147483748" r:id="rId15"/>
    <p:sldLayoutId id="2147483749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2/17/2020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500154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1" r:id="rId1"/>
    <p:sldLayoutId id="2147483752" r:id="rId2"/>
    <p:sldLayoutId id="2147483753" r:id="rId3"/>
    <p:sldLayoutId id="2147483754" r:id="rId4"/>
    <p:sldLayoutId id="2147483755" r:id="rId5"/>
    <p:sldLayoutId id="2147483756" r:id="rId6"/>
    <p:sldLayoutId id="2147483757" r:id="rId7"/>
    <p:sldLayoutId id="2147483758" r:id="rId8"/>
    <p:sldLayoutId id="2147483759" r:id="rId9"/>
    <p:sldLayoutId id="2147483760" r:id="rId10"/>
    <p:sldLayoutId id="2147483761" r:id="rId11"/>
    <p:sldLayoutId id="2147483762" r:id="rId12"/>
    <p:sldLayoutId id="2147483763" r:id="rId13"/>
    <p:sldLayoutId id="2147483764" r:id="rId14"/>
    <p:sldLayoutId id="2147483765" r:id="rId15"/>
    <p:sldLayoutId id="214748376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5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09416" y="2180492"/>
            <a:ext cx="9331428" cy="1620943"/>
          </a:xfrm>
        </p:spPr>
        <p:txBody>
          <a:bodyPr>
            <a:normAutofit fontScale="90000"/>
          </a:bodyPr>
          <a:lstStyle/>
          <a:p>
            <a:pPr algn="ctr"/>
            <a:r>
              <a:rPr lang="ru-RU" b="1" dirty="0">
                <a:solidFill>
                  <a:schemeClr val="accent1">
                    <a:lumMod val="75000"/>
                  </a:schemeClr>
                </a:solidFill>
              </a:rPr>
              <a:t>Държавните помощи в сектор </a:t>
            </a: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Земеделие – 2020 г.</a:t>
            </a:r>
            <a:endParaRPr lang="en-US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3" name="Rectangular Callout 2"/>
          <p:cNvSpPr/>
          <p:nvPr/>
        </p:nvSpPr>
        <p:spPr>
          <a:xfrm rot="16200000">
            <a:off x="-3335183" y="3294217"/>
            <a:ext cx="6858000" cy="269566"/>
          </a:xfrm>
          <a:prstGeom prst="wedgeRectCallout">
            <a:avLst>
              <a:gd name="adj1" fmla="val -20457"/>
              <a:gd name="adj2" fmla="val 71935"/>
            </a:avLst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8931" y="164328"/>
            <a:ext cx="2057399" cy="662149"/>
          </a:xfrm>
          <a:prstGeom prst="rect">
            <a:avLst/>
          </a:prstGeom>
        </p:spPr>
      </p:pic>
      <p:grpSp>
        <p:nvGrpSpPr>
          <p:cNvPr id="6" name="Google Shape;478;p38"/>
          <p:cNvGrpSpPr/>
          <p:nvPr/>
        </p:nvGrpSpPr>
        <p:grpSpPr>
          <a:xfrm>
            <a:off x="393995" y="6393081"/>
            <a:ext cx="244567" cy="262751"/>
            <a:chOff x="2594325" y="1627175"/>
            <a:chExt cx="440850" cy="440850"/>
          </a:xfrm>
        </p:grpSpPr>
        <p:sp>
          <p:nvSpPr>
            <p:cNvPr id="7" name="Google Shape;479;p38"/>
            <p:cNvSpPr/>
            <p:nvPr/>
          </p:nvSpPr>
          <p:spPr>
            <a:xfrm>
              <a:off x="2594325" y="1890950"/>
              <a:ext cx="177075" cy="177075"/>
            </a:xfrm>
            <a:custGeom>
              <a:avLst/>
              <a:gdLst/>
              <a:ahLst/>
              <a:cxnLst/>
              <a:rect l="l" t="t" r="r" b="b"/>
              <a:pathLst>
                <a:path w="7083" h="7083" extrusionOk="0">
                  <a:moveTo>
                    <a:pt x="5544" y="0"/>
                  </a:moveTo>
                  <a:lnTo>
                    <a:pt x="538" y="5984"/>
                  </a:lnTo>
                  <a:lnTo>
                    <a:pt x="0" y="7083"/>
                  </a:lnTo>
                  <a:lnTo>
                    <a:pt x="1099" y="6546"/>
                  </a:lnTo>
                  <a:lnTo>
                    <a:pt x="7083" y="1539"/>
                  </a:lnTo>
                  <a:lnTo>
                    <a:pt x="5544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001A"/>
                </a:solidFill>
              </a:endParaRPr>
            </a:p>
          </p:txBody>
        </p:sp>
        <p:sp>
          <p:nvSpPr>
            <p:cNvPr id="8" name="Google Shape;480;p38"/>
            <p:cNvSpPr/>
            <p:nvPr/>
          </p:nvSpPr>
          <p:spPr>
            <a:xfrm>
              <a:off x="2858700" y="1627175"/>
              <a:ext cx="176475" cy="176475"/>
            </a:xfrm>
            <a:custGeom>
              <a:avLst/>
              <a:gdLst/>
              <a:ahLst/>
              <a:cxnLst/>
              <a:rect l="l" t="t" r="r" b="b"/>
              <a:pathLst>
                <a:path w="7059" h="7059" extrusionOk="0">
                  <a:moveTo>
                    <a:pt x="904" y="1"/>
                  </a:moveTo>
                  <a:lnTo>
                    <a:pt x="782" y="25"/>
                  </a:lnTo>
                  <a:lnTo>
                    <a:pt x="684" y="98"/>
                  </a:lnTo>
                  <a:lnTo>
                    <a:pt x="611" y="147"/>
                  </a:lnTo>
                  <a:lnTo>
                    <a:pt x="489" y="294"/>
                  </a:lnTo>
                  <a:lnTo>
                    <a:pt x="367" y="440"/>
                  </a:lnTo>
                  <a:lnTo>
                    <a:pt x="294" y="587"/>
                  </a:lnTo>
                  <a:lnTo>
                    <a:pt x="196" y="733"/>
                  </a:lnTo>
                  <a:lnTo>
                    <a:pt x="74" y="1051"/>
                  </a:lnTo>
                  <a:lnTo>
                    <a:pt x="0" y="1393"/>
                  </a:lnTo>
                  <a:lnTo>
                    <a:pt x="0" y="1735"/>
                  </a:lnTo>
                  <a:lnTo>
                    <a:pt x="25" y="2052"/>
                  </a:lnTo>
                  <a:lnTo>
                    <a:pt x="123" y="2394"/>
                  </a:lnTo>
                  <a:lnTo>
                    <a:pt x="269" y="2711"/>
                  </a:lnTo>
                  <a:lnTo>
                    <a:pt x="4348" y="6790"/>
                  </a:lnTo>
                  <a:lnTo>
                    <a:pt x="4665" y="6937"/>
                  </a:lnTo>
                  <a:lnTo>
                    <a:pt x="5007" y="7034"/>
                  </a:lnTo>
                  <a:lnTo>
                    <a:pt x="5325" y="7059"/>
                  </a:lnTo>
                  <a:lnTo>
                    <a:pt x="5667" y="7059"/>
                  </a:lnTo>
                  <a:lnTo>
                    <a:pt x="6008" y="6986"/>
                  </a:lnTo>
                  <a:lnTo>
                    <a:pt x="6326" y="6863"/>
                  </a:lnTo>
                  <a:lnTo>
                    <a:pt x="6473" y="6766"/>
                  </a:lnTo>
                  <a:lnTo>
                    <a:pt x="6619" y="6692"/>
                  </a:lnTo>
                  <a:lnTo>
                    <a:pt x="6766" y="6570"/>
                  </a:lnTo>
                  <a:lnTo>
                    <a:pt x="6912" y="6448"/>
                  </a:lnTo>
                  <a:lnTo>
                    <a:pt x="6961" y="6375"/>
                  </a:lnTo>
                  <a:lnTo>
                    <a:pt x="7034" y="6277"/>
                  </a:lnTo>
                  <a:lnTo>
                    <a:pt x="7059" y="6155"/>
                  </a:lnTo>
                  <a:lnTo>
                    <a:pt x="7059" y="6057"/>
                  </a:lnTo>
                  <a:lnTo>
                    <a:pt x="7059" y="5960"/>
                  </a:lnTo>
                  <a:lnTo>
                    <a:pt x="7034" y="5862"/>
                  </a:lnTo>
                  <a:lnTo>
                    <a:pt x="6961" y="5764"/>
                  </a:lnTo>
                  <a:lnTo>
                    <a:pt x="6912" y="5667"/>
                  </a:lnTo>
                  <a:lnTo>
                    <a:pt x="1393" y="147"/>
                  </a:lnTo>
                  <a:lnTo>
                    <a:pt x="1295" y="98"/>
                  </a:lnTo>
                  <a:lnTo>
                    <a:pt x="1197" y="25"/>
                  </a:lnTo>
                  <a:lnTo>
                    <a:pt x="1099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001A"/>
                </a:solidFill>
              </a:endParaRPr>
            </a:p>
          </p:txBody>
        </p:sp>
        <p:sp>
          <p:nvSpPr>
            <p:cNvPr id="9" name="Google Shape;481;p38"/>
            <p:cNvSpPr/>
            <p:nvPr/>
          </p:nvSpPr>
          <p:spPr>
            <a:xfrm>
              <a:off x="2663325" y="1702275"/>
              <a:ext cx="296750" cy="296775"/>
            </a:xfrm>
            <a:custGeom>
              <a:avLst/>
              <a:gdLst/>
              <a:ahLst/>
              <a:cxnLst/>
              <a:rect l="l" t="t" r="r" b="b"/>
              <a:pathLst>
                <a:path w="11870" h="11871" extrusionOk="0">
                  <a:moveTo>
                    <a:pt x="7718" y="1295"/>
                  </a:moveTo>
                  <a:lnTo>
                    <a:pt x="7815" y="1319"/>
                  </a:lnTo>
                  <a:lnTo>
                    <a:pt x="7889" y="1368"/>
                  </a:lnTo>
                  <a:lnTo>
                    <a:pt x="7938" y="1442"/>
                  </a:lnTo>
                  <a:lnTo>
                    <a:pt x="7938" y="1515"/>
                  </a:lnTo>
                  <a:lnTo>
                    <a:pt x="7938" y="1588"/>
                  </a:lnTo>
                  <a:lnTo>
                    <a:pt x="7889" y="1661"/>
                  </a:lnTo>
                  <a:lnTo>
                    <a:pt x="5862" y="3664"/>
                  </a:lnTo>
                  <a:lnTo>
                    <a:pt x="5788" y="3713"/>
                  </a:lnTo>
                  <a:lnTo>
                    <a:pt x="5715" y="3737"/>
                  </a:lnTo>
                  <a:lnTo>
                    <a:pt x="5642" y="3713"/>
                  </a:lnTo>
                  <a:lnTo>
                    <a:pt x="5569" y="3664"/>
                  </a:lnTo>
                  <a:lnTo>
                    <a:pt x="5520" y="3591"/>
                  </a:lnTo>
                  <a:lnTo>
                    <a:pt x="5495" y="3517"/>
                  </a:lnTo>
                  <a:lnTo>
                    <a:pt x="5520" y="3444"/>
                  </a:lnTo>
                  <a:lnTo>
                    <a:pt x="5569" y="3371"/>
                  </a:lnTo>
                  <a:lnTo>
                    <a:pt x="7571" y="1368"/>
                  </a:lnTo>
                  <a:lnTo>
                    <a:pt x="7644" y="1319"/>
                  </a:lnTo>
                  <a:lnTo>
                    <a:pt x="7718" y="1295"/>
                  </a:lnTo>
                  <a:close/>
                  <a:moveTo>
                    <a:pt x="7767" y="1"/>
                  </a:moveTo>
                  <a:lnTo>
                    <a:pt x="4885" y="2907"/>
                  </a:lnTo>
                  <a:lnTo>
                    <a:pt x="4640" y="2809"/>
                  </a:lnTo>
                  <a:lnTo>
                    <a:pt x="4396" y="2712"/>
                  </a:lnTo>
                  <a:lnTo>
                    <a:pt x="4103" y="2614"/>
                  </a:lnTo>
                  <a:lnTo>
                    <a:pt x="3810" y="2565"/>
                  </a:lnTo>
                  <a:lnTo>
                    <a:pt x="3493" y="2492"/>
                  </a:lnTo>
                  <a:lnTo>
                    <a:pt x="3175" y="2443"/>
                  </a:lnTo>
                  <a:lnTo>
                    <a:pt x="2858" y="2418"/>
                  </a:lnTo>
                  <a:lnTo>
                    <a:pt x="2247" y="2418"/>
                  </a:lnTo>
                  <a:lnTo>
                    <a:pt x="1954" y="2443"/>
                  </a:lnTo>
                  <a:lnTo>
                    <a:pt x="1636" y="2492"/>
                  </a:lnTo>
                  <a:lnTo>
                    <a:pt x="1319" y="2565"/>
                  </a:lnTo>
                  <a:lnTo>
                    <a:pt x="1001" y="2687"/>
                  </a:lnTo>
                  <a:lnTo>
                    <a:pt x="708" y="2809"/>
                  </a:lnTo>
                  <a:lnTo>
                    <a:pt x="415" y="3005"/>
                  </a:lnTo>
                  <a:lnTo>
                    <a:pt x="147" y="3224"/>
                  </a:lnTo>
                  <a:lnTo>
                    <a:pt x="73" y="3298"/>
                  </a:lnTo>
                  <a:lnTo>
                    <a:pt x="24" y="3395"/>
                  </a:lnTo>
                  <a:lnTo>
                    <a:pt x="0" y="3493"/>
                  </a:lnTo>
                  <a:lnTo>
                    <a:pt x="0" y="3615"/>
                  </a:lnTo>
                  <a:lnTo>
                    <a:pt x="0" y="3713"/>
                  </a:lnTo>
                  <a:lnTo>
                    <a:pt x="24" y="3811"/>
                  </a:lnTo>
                  <a:lnTo>
                    <a:pt x="73" y="3908"/>
                  </a:lnTo>
                  <a:lnTo>
                    <a:pt x="147" y="4006"/>
                  </a:lnTo>
                  <a:lnTo>
                    <a:pt x="7864" y="11724"/>
                  </a:lnTo>
                  <a:lnTo>
                    <a:pt x="7962" y="11797"/>
                  </a:lnTo>
                  <a:lnTo>
                    <a:pt x="8060" y="11846"/>
                  </a:lnTo>
                  <a:lnTo>
                    <a:pt x="8157" y="11870"/>
                  </a:lnTo>
                  <a:lnTo>
                    <a:pt x="8377" y="11870"/>
                  </a:lnTo>
                  <a:lnTo>
                    <a:pt x="8475" y="11846"/>
                  </a:lnTo>
                  <a:lnTo>
                    <a:pt x="8573" y="11797"/>
                  </a:lnTo>
                  <a:lnTo>
                    <a:pt x="8646" y="11724"/>
                  </a:lnTo>
                  <a:lnTo>
                    <a:pt x="8866" y="11455"/>
                  </a:lnTo>
                  <a:lnTo>
                    <a:pt x="9061" y="11162"/>
                  </a:lnTo>
                  <a:lnTo>
                    <a:pt x="9183" y="10869"/>
                  </a:lnTo>
                  <a:lnTo>
                    <a:pt x="9305" y="10551"/>
                  </a:lnTo>
                  <a:lnTo>
                    <a:pt x="9379" y="10234"/>
                  </a:lnTo>
                  <a:lnTo>
                    <a:pt x="9427" y="9916"/>
                  </a:lnTo>
                  <a:lnTo>
                    <a:pt x="9452" y="9623"/>
                  </a:lnTo>
                  <a:lnTo>
                    <a:pt x="9452" y="9330"/>
                  </a:lnTo>
                  <a:lnTo>
                    <a:pt x="9452" y="9013"/>
                  </a:lnTo>
                  <a:lnTo>
                    <a:pt x="9427" y="8695"/>
                  </a:lnTo>
                  <a:lnTo>
                    <a:pt x="9379" y="8378"/>
                  </a:lnTo>
                  <a:lnTo>
                    <a:pt x="9305" y="8060"/>
                  </a:lnTo>
                  <a:lnTo>
                    <a:pt x="9256" y="7767"/>
                  </a:lnTo>
                  <a:lnTo>
                    <a:pt x="9159" y="7474"/>
                  </a:lnTo>
                  <a:lnTo>
                    <a:pt x="9061" y="7230"/>
                  </a:lnTo>
                  <a:lnTo>
                    <a:pt x="8963" y="6986"/>
                  </a:lnTo>
                  <a:lnTo>
                    <a:pt x="11870" y="4104"/>
                  </a:lnTo>
                  <a:lnTo>
                    <a:pt x="7767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001A"/>
                </a:solidFill>
              </a:endParaRP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738553" y="6393081"/>
            <a:ext cx="1019907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200" dirty="0" smtClean="0"/>
              <a:t>Министерство на земеделието, храните и горите, „Информационна кампания 2020г.“ 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0825218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ular Callout 2"/>
          <p:cNvSpPr/>
          <p:nvPr/>
        </p:nvSpPr>
        <p:spPr>
          <a:xfrm rot="16200000">
            <a:off x="-3335183" y="3294217"/>
            <a:ext cx="6858000" cy="269566"/>
          </a:xfrm>
          <a:prstGeom prst="wedgeRectCallout">
            <a:avLst>
              <a:gd name="adj1" fmla="val -20457"/>
              <a:gd name="adj2" fmla="val 71935"/>
            </a:avLst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8931" y="164328"/>
            <a:ext cx="2057399" cy="662149"/>
          </a:xfrm>
          <a:prstGeom prst="rect">
            <a:avLst/>
          </a:prstGeom>
        </p:spPr>
      </p:pic>
      <p:grpSp>
        <p:nvGrpSpPr>
          <p:cNvPr id="6" name="Google Shape;478;p38"/>
          <p:cNvGrpSpPr/>
          <p:nvPr/>
        </p:nvGrpSpPr>
        <p:grpSpPr>
          <a:xfrm>
            <a:off x="393995" y="6393081"/>
            <a:ext cx="244567" cy="262751"/>
            <a:chOff x="2594325" y="1627175"/>
            <a:chExt cx="440850" cy="440850"/>
          </a:xfrm>
        </p:grpSpPr>
        <p:sp>
          <p:nvSpPr>
            <p:cNvPr id="7" name="Google Shape;479;p38"/>
            <p:cNvSpPr/>
            <p:nvPr/>
          </p:nvSpPr>
          <p:spPr>
            <a:xfrm>
              <a:off x="2594325" y="1890950"/>
              <a:ext cx="177075" cy="177075"/>
            </a:xfrm>
            <a:custGeom>
              <a:avLst/>
              <a:gdLst/>
              <a:ahLst/>
              <a:cxnLst/>
              <a:rect l="l" t="t" r="r" b="b"/>
              <a:pathLst>
                <a:path w="7083" h="7083" extrusionOk="0">
                  <a:moveTo>
                    <a:pt x="5544" y="0"/>
                  </a:moveTo>
                  <a:lnTo>
                    <a:pt x="538" y="5984"/>
                  </a:lnTo>
                  <a:lnTo>
                    <a:pt x="0" y="7083"/>
                  </a:lnTo>
                  <a:lnTo>
                    <a:pt x="1099" y="6546"/>
                  </a:lnTo>
                  <a:lnTo>
                    <a:pt x="7083" y="1539"/>
                  </a:lnTo>
                  <a:lnTo>
                    <a:pt x="5544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srgbClr val="00001A"/>
                </a:solidFill>
              </a:endParaRPr>
            </a:p>
          </p:txBody>
        </p:sp>
        <p:sp>
          <p:nvSpPr>
            <p:cNvPr id="8" name="Google Shape;480;p38"/>
            <p:cNvSpPr/>
            <p:nvPr/>
          </p:nvSpPr>
          <p:spPr>
            <a:xfrm>
              <a:off x="2858700" y="1627175"/>
              <a:ext cx="176475" cy="176475"/>
            </a:xfrm>
            <a:custGeom>
              <a:avLst/>
              <a:gdLst/>
              <a:ahLst/>
              <a:cxnLst/>
              <a:rect l="l" t="t" r="r" b="b"/>
              <a:pathLst>
                <a:path w="7059" h="7059" extrusionOk="0">
                  <a:moveTo>
                    <a:pt x="904" y="1"/>
                  </a:moveTo>
                  <a:lnTo>
                    <a:pt x="782" y="25"/>
                  </a:lnTo>
                  <a:lnTo>
                    <a:pt x="684" y="98"/>
                  </a:lnTo>
                  <a:lnTo>
                    <a:pt x="611" y="147"/>
                  </a:lnTo>
                  <a:lnTo>
                    <a:pt x="489" y="294"/>
                  </a:lnTo>
                  <a:lnTo>
                    <a:pt x="367" y="440"/>
                  </a:lnTo>
                  <a:lnTo>
                    <a:pt x="294" y="587"/>
                  </a:lnTo>
                  <a:lnTo>
                    <a:pt x="196" y="733"/>
                  </a:lnTo>
                  <a:lnTo>
                    <a:pt x="74" y="1051"/>
                  </a:lnTo>
                  <a:lnTo>
                    <a:pt x="0" y="1393"/>
                  </a:lnTo>
                  <a:lnTo>
                    <a:pt x="0" y="1735"/>
                  </a:lnTo>
                  <a:lnTo>
                    <a:pt x="25" y="2052"/>
                  </a:lnTo>
                  <a:lnTo>
                    <a:pt x="123" y="2394"/>
                  </a:lnTo>
                  <a:lnTo>
                    <a:pt x="269" y="2711"/>
                  </a:lnTo>
                  <a:lnTo>
                    <a:pt x="4348" y="6790"/>
                  </a:lnTo>
                  <a:lnTo>
                    <a:pt x="4665" y="6937"/>
                  </a:lnTo>
                  <a:lnTo>
                    <a:pt x="5007" y="7034"/>
                  </a:lnTo>
                  <a:lnTo>
                    <a:pt x="5325" y="7059"/>
                  </a:lnTo>
                  <a:lnTo>
                    <a:pt x="5667" y="7059"/>
                  </a:lnTo>
                  <a:lnTo>
                    <a:pt x="6008" y="6986"/>
                  </a:lnTo>
                  <a:lnTo>
                    <a:pt x="6326" y="6863"/>
                  </a:lnTo>
                  <a:lnTo>
                    <a:pt x="6473" y="6766"/>
                  </a:lnTo>
                  <a:lnTo>
                    <a:pt x="6619" y="6692"/>
                  </a:lnTo>
                  <a:lnTo>
                    <a:pt x="6766" y="6570"/>
                  </a:lnTo>
                  <a:lnTo>
                    <a:pt x="6912" y="6448"/>
                  </a:lnTo>
                  <a:lnTo>
                    <a:pt x="6961" y="6375"/>
                  </a:lnTo>
                  <a:lnTo>
                    <a:pt x="7034" y="6277"/>
                  </a:lnTo>
                  <a:lnTo>
                    <a:pt x="7059" y="6155"/>
                  </a:lnTo>
                  <a:lnTo>
                    <a:pt x="7059" y="6057"/>
                  </a:lnTo>
                  <a:lnTo>
                    <a:pt x="7059" y="5960"/>
                  </a:lnTo>
                  <a:lnTo>
                    <a:pt x="7034" y="5862"/>
                  </a:lnTo>
                  <a:lnTo>
                    <a:pt x="6961" y="5764"/>
                  </a:lnTo>
                  <a:lnTo>
                    <a:pt x="6912" y="5667"/>
                  </a:lnTo>
                  <a:lnTo>
                    <a:pt x="1393" y="147"/>
                  </a:lnTo>
                  <a:lnTo>
                    <a:pt x="1295" y="98"/>
                  </a:lnTo>
                  <a:lnTo>
                    <a:pt x="1197" y="25"/>
                  </a:lnTo>
                  <a:lnTo>
                    <a:pt x="1099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srgbClr val="00001A"/>
                </a:solidFill>
              </a:endParaRPr>
            </a:p>
          </p:txBody>
        </p:sp>
        <p:sp>
          <p:nvSpPr>
            <p:cNvPr id="9" name="Google Shape;481;p38"/>
            <p:cNvSpPr/>
            <p:nvPr/>
          </p:nvSpPr>
          <p:spPr>
            <a:xfrm>
              <a:off x="2663325" y="1702275"/>
              <a:ext cx="296750" cy="296775"/>
            </a:xfrm>
            <a:custGeom>
              <a:avLst/>
              <a:gdLst/>
              <a:ahLst/>
              <a:cxnLst/>
              <a:rect l="l" t="t" r="r" b="b"/>
              <a:pathLst>
                <a:path w="11870" h="11871" extrusionOk="0">
                  <a:moveTo>
                    <a:pt x="7718" y="1295"/>
                  </a:moveTo>
                  <a:lnTo>
                    <a:pt x="7815" y="1319"/>
                  </a:lnTo>
                  <a:lnTo>
                    <a:pt x="7889" y="1368"/>
                  </a:lnTo>
                  <a:lnTo>
                    <a:pt x="7938" y="1442"/>
                  </a:lnTo>
                  <a:lnTo>
                    <a:pt x="7938" y="1515"/>
                  </a:lnTo>
                  <a:lnTo>
                    <a:pt x="7938" y="1588"/>
                  </a:lnTo>
                  <a:lnTo>
                    <a:pt x="7889" y="1661"/>
                  </a:lnTo>
                  <a:lnTo>
                    <a:pt x="5862" y="3664"/>
                  </a:lnTo>
                  <a:lnTo>
                    <a:pt x="5788" y="3713"/>
                  </a:lnTo>
                  <a:lnTo>
                    <a:pt x="5715" y="3737"/>
                  </a:lnTo>
                  <a:lnTo>
                    <a:pt x="5642" y="3713"/>
                  </a:lnTo>
                  <a:lnTo>
                    <a:pt x="5569" y="3664"/>
                  </a:lnTo>
                  <a:lnTo>
                    <a:pt x="5520" y="3591"/>
                  </a:lnTo>
                  <a:lnTo>
                    <a:pt x="5495" y="3517"/>
                  </a:lnTo>
                  <a:lnTo>
                    <a:pt x="5520" y="3444"/>
                  </a:lnTo>
                  <a:lnTo>
                    <a:pt x="5569" y="3371"/>
                  </a:lnTo>
                  <a:lnTo>
                    <a:pt x="7571" y="1368"/>
                  </a:lnTo>
                  <a:lnTo>
                    <a:pt x="7644" y="1319"/>
                  </a:lnTo>
                  <a:lnTo>
                    <a:pt x="7718" y="1295"/>
                  </a:lnTo>
                  <a:close/>
                  <a:moveTo>
                    <a:pt x="7767" y="1"/>
                  </a:moveTo>
                  <a:lnTo>
                    <a:pt x="4885" y="2907"/>
                  </a:lnTo>
                  <a:lnTo>
                    <a:pt x="4640" y="2809"/>
                  </a:lnTo>
                  <a:lnTo>
                    <a:pt x="4396" y="2712"/>
                  </a:lnTo>
                  <a:lnTo>
                    <a:pt x="4103" y="2614"/>
                  </a:lnTo>
                  <a:lnTo>
                    <a:pt x="3810" y="2565"/>
                  </a:lnTo>
                  <a:lnTo>
                    <a:pt x="3493" y="2492"/>
                  </a:lnTo>
                  <a:lnTo>
                    <a:pt x="3175" y="2443"/>
                  </a:lnTo>
                  <a:lnTo>
                    <a:pt x="2858" y="2418"/>
                  </a:lnTo>
                  <a:lnTo>
                    <a:pt x="2247" y="2418"/>
                  </a:lnTo>
                  <a:lnTo>
                    <a:pt x="1954" y="2443"/>
                  </a:lnTo>
                  <a:lnTo>
                    <a:pt x="1636" y="2492"/>
                  </a:lnTo>
                  <a:lnTo>
                    <a:pt x="1319" y="2565"/>
                  </a:lnTo>
                  <a:lnTo>
                    <a:pt x="1001" y="2687"/>
                  </a:lnTo>
                  <a:lnTo>
                    <a:pt x="708" y="2809"/>
                  </a:lnTo>
                  <a:lnTo>
                    <a:pt x="415" y="3005"/>
                  </a:lnTo>
                  <a:lnTo>
                    <a:pt x="147" y="3224"/>
                  </a:lnTo>
                  <a:lnTo>
                    <a:pt x="73" y="3298"/>
                  </a:lnTo>
                  <a:lnTo>
                    <a:pt x="24" y="3395"/>
                  </a:lnTo>
                  <a:lnTo>
                    <a:pt x="0" y="3493"/>
                  </a:lnTo>
                  <a:lnTo>
                    <a:pt x="0" y="3615"/>
                  </a:lnTo>
                  <a:lnTo>
                    <a:pt x="0" y="3713"/>
                  </a:lnTo>
                  <a:lnTo>
                    <a:pt x="24" y="3811"/>
                  </a:lnTo>
                  <a:lnTo>
                    <a:pt x="73" y="3908"/>
                  </a:lnTo>
                  <a:lnTo>
                    <a:pt x="147" y="4006"/>
                  </a:lnTo>
                  <a:lnTo>
                    <a:pt x="7864" y="11724"/>
                  </a:lnTo>
                  <a:lnTo>
                    <a:pt x="7962" y="11797"/>
                  </a:lnTo>
                  <a:lnTo>
                    <a:pt x="8060" y="11846"/>
                  </a:lnTo>
                  <a:lnTo>
                    <a:pt x="8157" y="11870"/>
                  </a:lnTo>
                  <a:lnTo>
                    <a:pt x="8377" y="11870"/>
                  </a:lnTo>
                  <a:lnTo>
                    <a:pt x="8475" y="11846"/>
                  </a:lnTo>
                  <a:lnTo>
                    <a:pt x="8573" y="11797"/>
                  </a:lnTo>
                  <a:lnTo>
                    <a:pt x="8646" y="11724"/>
                  </a:lnTo>
                  <a:lnTo>
                    <a:pt x="8866" y="11455"/>
                  </a:lnTo>
                  <a:lnTo>
                    <a:pt x="9061" y="11162"/>
                  </a:lnTo>
                  <a:lnTo>
                    <a:pt x="9183" y="10869"/>
                  </a:lnTo>
                  <a:lnTo>
                    <a:pt x="9305" y="10551"/>
                  </a:lnTo>
                  <a:lnTo>
                    <a:pt x="9379" y="10234"/>
                  </a:lnTo>
                  <a:lnTo>
                    <a:pt x="9427" y="9916"/>
                  </a:lnTo>
                  <a:lnTo>
                    <a:pt x="9452" y="9623"/>
                  </a:lnTo>
                  <a:lnTo>
                    <a:pt x="9452" y="9330"/>
                  </a:lnTo>
                  <a:lnTo>
                    <a:pt x="9452" y="9013"/>
                  </a:lnTo>
                  <a:lnTo>
                    <a:pt x="9427" y="8695"/>
                  </a:lnTo>
                  <a:lnTo>
                    <a:pt x="9379" y="8378"/>
                  </a:lnTo>
                  <a:lnTo>
                    <a:pt x="9305" y="8060"/>
                  </a:lnTo>
                  <a:lnTo>
                    <a:pt x="9256" y="7767"/>
                  </a:lnTo>
                  <a:lnTo>
                    <a:pt x="9159" y="7474"/>
                  </a:lnTo>
                  <a:lnTo>
                    <a:pt x="9061" y="7230"/>
                  </a:lnTo>
                  <a:lnTo>
                    <a:pt x="8963" y="6986"/>
                  </a:lnTo>
                  <a:lnTo>
                    <a:pt x="11870" y="4104"/>
                  </a:lnTo>
                  <a:lnTo>
                    <a:pt x="7767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srgbClr val="00001A"/>
                </a:solidFill>
              </a:endParaRP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738553" y="6393081"/>
            <a:ext cx="1019907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200" dirty="0" smtClean="0">
                <a:solidFill>
                  <a:prstClr val="black"/>
                </a:solidFill>
              </a:rPr>
              <a:t>Министерство на земеделието, храните и горите, „Информационна кампания 2020г.“ </a:t>
            </a:r>
            <a:endParaRPr lang="en-US" sz="1200" dirty="0">
              <a:solidFill>
                <a:prstClr val="black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40660" y="254977"/>
            <a:ext cx="92451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3200" b="1" dirty="0" smtClean="0">
                <a:solidFill>
                  <a:srgbClr val="549E39">
                    <a:lumMod val="75000"/>
                  </a:srgbClr>
                </a:solidFill>
              </a:rPr>
              <a:t>Прилагани държавни помощи – 2020 г. (2)</a:t>
            </a:r>
            <a:endParaRPr lang="en-US" sz="3200" b="1" dirty="0">
              <a:solidFill>
                <a:srgbClr val="549E39">
                  <a:lumMod val="75000"/>
                </a:srgbClr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888023" y="1046285"/>
            <a:ext cx="10840915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b="1" dirty="0">
                <a:solidFill>
                  <a:schemeClr val="accent1">
                    <a:lumMod val="50000"/>
                  </a:schemeClr>
                </a:solidFill>
              </a:rPr>
              <a:t>Държавните помощи в сектор Земеделие се прилагат в няколко основни направления:</a:t>
            </a:r>
          </a:p>
          <a:p>
            <a:endParaRPr lang="bg-BG" dirty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V. Помощ за участие в изложения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, чрез която се предоставя възможност на  малките и средни стопанства както за популяризацията на българската селскостопанска продукция на пазара, така и за популяризацията на рентабилните сортове растения, породи животни, иновационни и ефективни технологии и практики сред българските земеделски стопани. </a:t>
            </a:r>
            <a:endParaRPr lang="ru-RU" dirty="0" smtClean="0">
              <a:solidFill>
                <a:schemeClr val="accent1">
                  <a:lumMod val="50000"/>
                </a:schemeClr>
              </a:solidFill>
            </a:endParaRPr>
          </a:p>
          <a:p>
            <a:endParaRPr lang="ru-RU" dirty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VІ) Минимални помощи de minimis 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– С фокус към малките и </a:t>
            </a:r>
            <a:r>
              <a:rPr lang="bg-BG" dirty="0" smtClean="0">
                <a:solidFill>
                  <a:schemeClr val="accent1">
                    <a:lumMod val="50000"/>
                  </a:schemeClr>
                </a:solidFill>
              </a:rPr>
              <a:t>средни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 предприятия 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се предоставя и финансова подкрепа по линия на минимални помощи de minimis. Максималният размер на помощите de minimis в сектора на производството на селскостопански продукти е установен на 25 000 евро на стопанство за период от три последователни данъчни години. </a:t>
            </a:r>
          </a:p>
          <a:p>
            <a:endParaRPr lang="ru-RU" dirty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VІІ) Държавни помощи, администрирани по друг ред (данъчни облекчения)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 - Помощ за инвестиции в земеделски стопанства чрез преотстъпване на корпоративен данък и Помощ под формата на отстъпка от стойността на акциза върху газьола, използван в първичното селскостопанско производство. </a:t>
            </a:r>
          </a:p>
        </p:txBody>
      </p:sp>
    </p:spTree>
    <p:extLst>
      <p:ext uri="{BB962C8B-B14F-4D97-AF65-F5344CB8AC3E}">
        <p14:creationId xmlns:p14="http://schemas.microsoft.com/office/powerpoint/2010/main" val="1617857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ular Callout 2"/>
          <p:cNvSpPr/>
          <p:nvPr/>
        </p:nvSpPr>
        <p:spPr>
          <a:xfrm rot="16200000">
            <a:off x="-3335183" y="3294217"/>
            <a:ext cx="6858000" cy="269566"/>
          </a:xfrm>
          <a:prstGeom prst="wedgeRectCallout">
            <a:avLst>
              <a:gd name="adj1" fmla="val -20457"/>
              <a:gd name="adj2" fmla="val 71935"/>
            </a:avLst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8931" y="164328"/>
            <a:ext cx="2057399" cy="662149"/>
          </a:xfrm>
          <a:prstGeom prst="rect">
            <a:avLst/>
          </a:prstGeom>
        </p:spPr>
      </p:pic>
      <p:grpSp>
        <p:nvGrpSpPr>
          <p:cNvPr id="6" name="Google Shape;478;p38"/>
          <p:cNvGrpSpPr/>
          <p:nvPr/>
        </p:nvGrpSpPr>
        <p:grpSpPr>
          <a:xfrm>
            <a:off x="393995" y="6393081"/>
            <a:ext cx="244567" cy="262751"/>
            <a:chOff x="2594325" y="1627175"/>
            <a:chExt cx="440850" cy="440850"/>
          </a:xfrm>
        </p:grpSpPr>
        <p:sp>
          <p:nvSpPr>
            <p:cNvPr id="7" name="Google Shape;479;p38"/>
            <p:cNvSpPr/>
            <p:nvPr/>
          </p:nvSpPr>
          <p:spPr>
            <a:xfrm>
              <a:off x="2594325" y="1890950"/>
              <a:ext cx="177075" cy="177075"/>
            </a:xfrm>
            <a:custGeom>
              <a:avLst/>
              <a:gdLst/>
              <a:ahLst/>
              <a:cxnLst/>
              <a:rect l="l" t="t" r="r" b="b"/>
              <a:pathLst>
                <a:path w="7083" h="7083" extrusionOk="0">
                  <a:moveTo>
                    <a:pt x="5544" y="0"/>
                  </a:moveTo>
                  <a:lnTo>
                    <a:pt x="538" y="5984"/>
                  </a:lnTo>
                  <a:lnTo>
                    <a:pt x="0" y="7083"/>
                  </a:lnTo>
                  <a:lnTo>
                    <a:pt x="1099" y="6546"/>
                  </a:lnTo>
                  <a:lnTo>
                    <a:pt x="7083" y="1539"/>
                  </a:lnTo>
                  <a:lnTo>
                    <a:pt x="5544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srgbClr val="00001A"/>
                </a:solidFill>
              </a:endParaRPr>
            </a:p>
          </p:txBody>
        </p:sp>
        <p:sp>
          <p:nvSpPr>
            <p:cNvPr id="8" name="Google Shape;480;p38"/>
            <p:cNvSpPr/>
            <p:nvPr/>
          </p:nvSpPr>
          <p:spPr>
            <a:xfrm>
              <a:off x="2858700" y="1627175"/>
              <a:ext cx="176475" cy="176475"/>
            </a:xfrm>
            <a:custGeom>
              <a:avLst/>
              <a:gdLst/>
              <a:ahLst/>
              <a:cxnLst/>
              <a:rect l="l" t="t" r="r" b="b"/>
              <a:pathLst>
                <a:path w="7059" h="7059" extrusionOk="0">
                  <a:moveTo>
                    <a:pt x="904" y="1"/>
                  </a:moveTo>
                  <a:lnTo>
                    <a:pt x="782" y="25"/>
                  </a:lnTo>
                  <a:lnTo>
                    <a:pt x="684" y="98"/>
                  </a:lnTo>
                  <a:lnTo>
                    <a:pt x="611" y="147"/>
                  </a:lnTo>
                  <a:lnTo>
                    <a:pt x="489" y="294"/>
                  </a:lnTo>
                  <a:lnTo>
                    <a:pt x="367" y="440"/>
                  </a:lnTo>
                  <a:lnTo>
                    <a:pt x="294" y="587"/>
                  </a:lnTo>
                  <a:lnTo>
                    <a:pt x="196" y="733"/>
                  </a:lnTo>
                  <a:lnTo>
                    <a:pt x="74" y="1051"/>
                  </a:lnTo>
                  <a:lnTo>
                    <a:pt x="0" y="1393"/>
                  </a:lnTo>
                  <a:lnTo>
                    <a:pt x="0" y="1735"/>
                  </a:lnTo>
                  <a:lnTo>
                    <a:pt x="25" y="2052"/>
                  </a:lnTo>
                  <a:lnTo>
                    <a:pt x="123" y="2394"/>
                  </a:lnTo>
                  <a:lnTo>
                    <a:pt x="269" y="2711"/>
                  </a:lnTo>
                  <a:lnTo>
                    <a:pt x="4348" y="6790"/>
                  </a:lnTo>
                  <a:lnTo>
                    <a:pt x="4665" y="6937"/>
                  </a:lnTo>
                  <a:lnTo>
                    <a:pt x="5007" y="7034"/>
                  </a:lnTo>
                  <a:lnTo>
                    <a:pt x="5325" y="7059"/>
                  </a:lnTo>
                  <a:lnTo>
                    <a:pt x="5667" y="7059"/>
                  </a:lnTo>
                  <a:lnTo>
                    <a:pt x="6008" y="6986"/>
                  </a:lnTo>
                  <a:lnTo>
                    <a:pt x="6326" y="6863"/>
                  </a:lnTo>
                  <a:lnTo>
                    <a:pt x="6473" y="6766"/>
                  </a:lnTo>
                  <a:lnTo>
                    <a:pt x="6619" y="6692"/>
                  </a:lnTo>
                  <a:lnTo>
                    <a:pt x="6766" y="6570"/>
                  </a:lnTo>
                  <a:lnTo>
                    <a:pt x="6912" y="6448"/>
                  </a:lnTo>
                  <a:lnTo>
                    <a:pt x="6961" y="6375"/>
                  </a:lnTo>
                  <a:lnTo>
                    <a:pt x="7034" y="6277"/>
                  </a:lnTo>
                  <a:lnTo>
                    <a:pt x="7059" y="6155"/>
                  </a:lnTo>
                  <a:lnTo>
                    <a:pt x="7059" y="6057"/>
                  </a:lnTo>
                  <a:lnTo>
                    <a:pt x="7059" y="5960"/>
                  </a:lnTo>
                  <a:lnTo>
                    <a:pt x="7034" y="5862"/>
                  </a:lnTo>
                  <a:lnTo>
                    <a:pt x="6961" y="5764"/>
                  </a:lnTo>
                  <a:lnTo>
                    <a:pt x="6912" y="5667"/>
                  </a:lnTo>
                  <a:lnTo>
                    <a:pt x="1393" y="147"/>
                  </a:lnTo>
                  <a:lnTo>
                    <a:pt x="1295" y="98"/>
                  </a:lnTo>
                  <a:lnTo>
                    <a:pt x="1197" y="25"/>
                  </a:lnTo>
                  <a:lnTo>
                    <a:pt x="1099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srgbClr val="00001A"/>
                </a:solidFill>
              </a:endParaRPr>
            </a:p>
          </p:txBody>
        </p:sp>
        <p:sp>
          <p:nvSpPr>
            <p:cNvPr id="9" name="Google Shape;481;p38"/>
            <p:cNvSpPr/>
            <p:nvPr/>
          </p:nvSpPr>
          <p:spPr>
            <a:xfrm>
              <a:off x="2663325" y="1702275"/>
              <a:ext cx="296750" cy="296775"/>
            </a:xfrm>
            <a:custGeom>
              <a:avLst/>
              <a:gdLst/>
              <a:ahLst/>
              <a:cxnLst/>
              <a:rect l="l" t="t" r="r" b="b"/>
              <a:pathLst>
                <a:path w="11870" h="11871" extrusionOk="0">
                  <a:moveTo>
                    <a:pt x="7718" y="1295"/>
                  </a:moveTo>
                  <a:lnTo>
                    <a:pt x="7815" y="1319"/>
                  </a:lnTo>
                  <a:lnTo>
                    <a:pt x="7889" y="1368"/>
                  </a:lnTo>
                  <a:lnTo>
                    <a:pt x="7938" y="1442"/>
                  </a:lnTo>
                  <a:lnTo>
                    <a:pt x="7938" y="1515"/>
                  </a:lnTo>
                  <a:lnTo>
                    <a:pt x="7938" y="1588"/>
                  </a:lnTo>
                  <a:lnTo>
                    <a:pt x="7889" y="1661"/>
                  </a:lnTo>
                  <a:lnTo>
                    <a:pt x="5862" y="3664"/>
                  </a:lnTo>
                  <a:lnTo>
                    <a:pt x="5788" y="3713"/>
                  </a:lnTo>
                  <a:lnTo>
                    <a:pt x="5715" y="3737"/>
                  </a:lnTo>
                  <a:lnTo>
                    <a:pt x="5642" y="3713"/>
                  </a:lnTo>
                  <a:lnTo>
                    <a:pt x="5569" y="3664"/>
                  </a:lnTo>
                  <a:lnTo>
                    <a:pt x="5520" y="3591"/>
                  </a:lnTo>
                  <a:lnTo>
                    <a:pt x="5495" y="3517"/>
                  </a:lnTo>
                  <a:lnTo>
                    <a:pt x="5520" y="3444"/>
                  </a:lnTo>
                  <a:lnTo>
                    <a:pt x="5569" y="3371"/>
                  </a:lnTo>
                  <a:lnTo>
                    <a:pt x="7571" y="1368"/>
                  </a:lnTo>
                  <a:lnTo>
                    <a:pt x="7644" y="1319"/>
                  </a:lnTo>
                  <a:lnTo>
                    <a:pt x="7718" y="1295"/>
                  </a:lnTo>
                  <a:close/>
                  <a:moveTo>
                    <a:pt x="7767" y="1"/>
                  </a:moveTo>
                  <a:lnTo>
                    <a:pt x="4885" y="2907"/>
                  </a:lnTo>
                  <a:lnTo>
                    <a:pt x="4640" y="2809"/>
                  </a:lnTo>
                  <a:lnTo>
                    <a:pt x="4396" y="2712"/>
                  </a:lnTo>
                  <a:lnTo>
                    <a:pt x="4103" y="2614"/>
                  </a:lnTo>
                  <a:lnTo>
                    <a:pt x="3810" y="2565"/>
                  </a:lnTo>
                  <a:lnTo>
                    <a:pt x="3493" y="2492"/>
                  </a:lnTo>
                  <a:lnTo>
                    <a:pt x="3175" y="2443"/>
                  </a:lnTo>
                  <a:lnTo>
                    <a:pt x="2858" y="2418"/>
                  </a:lnTo>
                  <a:lnTo>
                    <a:pt x="2247" y="2418"/>
                  </a:lnTo>
                  <a:lnTo>
                    <a:pt x="1954" y="2443"/>
                  </a:lnTo>
                  <a:lnTo>
                    <a:pt x="1636" y="2492"/>
                  </a:lnTo>
                  <a:lnTo>
                    <a:pt x="1319" y="2565"/>
                  </a:lnTo>
                  <a:lnTo>
                    <a:pt x="1001" y="2687"/>
                  </a:lnTo>
                  <a:lnTo>
                    <a:pt x="708" y="2809"/>
                  </a:lnTo>
                  <a:lnTo>
                    <a:pt x="415" y="3005"/>
                  </a:lnTo>
                  <a:lnTo>
                    <a:pt x="147" y="3224"/>
                  </a:lnTo>
                  <a:lnTo>
                    <a:pt x="73" y="3298"/>
                  </a:lnTo>
                  <a:lnTo>
                    <a:pt x="24" y="3395"/>
                  </a:lnTo>
                  <a:lnTo>
                    <a:pt x="0" y="3493"/>
                  </a:lnTo>
                  <a:lnTo>
                    <a:pt x="0" y="3615"/>
                  </a:lnTo>
                  <a:lnTo>
                    <a:pt x="0" y="3713"/>
                  </a:lnTo>
                  <a:lnTo>
                    <a:pt x="24" y="3811"/>
                  </a:lnTo>
                  <a:lnTo>
                    <a:pt x="73" y="3908"/>
                  </a:lnTo>
                  <a:lnTo>
                    <a:pt x="147" y="4006"/>
                  </a:lnTo>
                  <a:lnTo>
                    <a:pt x="7864" y="11724"/>
                  </a:lnTo>
                  <a:lnTo>
                    <a:pt x="7962" y="11797"/>
                  </a:lnTo>
                  <a:lnTo>
                    <a:pt x="8060" y="11846"/>
                  </a:lnTo>
                  <a:lnTo>
                    <a:pt x="8157" y="11870"/>
                  </a:lnTo>
                  <a:lnTo>
                    <a:pt x="8377" y="11870"/>
                  </a:lnTo>
                  <a:lnTo>
                    <a:pt x="8475" y="11846"/>
                  </a:lnTo>
                  <a:lnTo>
                    <a:pt x="8573" y="11797"/>
                  </a:lnTo>
                  <a:lnTo>
                    <a:pt x="8646" y="11724"/>
                  </a:lnTo>
                  <a:lnTo>
                    <a:pt x="8866" y="11455"/>
                  </a:lnTo>
                  <a:lnTo>
                    <a:pt x="9061" y="11162"/>
                  </a:lnTo>
                  <a:lnTo>
                    <a:pt x="9183" y="10869"/>
                  </a:lnTo>
                  <a:lnTo>
                    <a:pt x="9305" y="10551"/>
                  </a:lnTo>
                  <a:lnTo>
                    <a:pt x="9379" y="10234"/>
                  </a:lnTo>
                  <a:lnTo>
                    <a:pt x="9427" y="9916"/>
                  </a:lnTo>
                  <a:lnTo>
                    <a:pt x="9452" y="9623"/>
                  </a:lnTo>
                  <a:lnTo>
                    <a:pt x="9452" y="9330"/>
                  </a:lnTo>
                  <a:lnTo>
                    <a:pt x="9452" y="9013"/>
                  </a:lnTo>
                  <a:lnTo>
                    <a:pt x="9427" y="8695"/>
                  </a:lnTo>
                  <a:lnTo>
                    <a:pt x="9379" y="8378"/>
                  </a:lnTo>
                  <a:lnTo>
                    <a:pt x="9305" y="8060"/>
                  </a:lnTo>
                  <a:lnTo>
                    <a:pt x="9256" y="7767"/>
                  </a:lnTo>
                  <a:lnTo>
                    <a:pt x="9159" y="7474"/>
                  </a:lnTo>
                  <a:lnTo>
                    <a:pt x="9061" y="7230"/>
                  </a:lnTo>
                  <a:lnTo>
                    <a:pt x="8963" y="6986"/>
                  </a:lnTo>
                  <a:lnTo>
                    <a:pt x="11870" y="4104"/>
                  </a:lnTo>
                  <a:lnTo>
                    <a:pt x="7767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srgbClr val="00001A"/>
                </a:solidFill>
              </a:endParaRP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738553" y="6393081"/>
            <a:ext cx="1019907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200" dirty="0" smtClean="0">
                <a:solidFill>
                  <a:prstClr val="black"/>
                </a:solidFill>
              </a:rPr>
              <a:t>Министерство на земеделието, храните и горите, „Информационна кампания 2020г.“ </a:t>
            </a:r>
            <a:endParaRPr lang="en-US" sz="1200" dirty="0">
              <a:solidFill>
                <a:prstClr val="black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40660" y="254977"/>
            <a:ext cx="92451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3200" b="1" dirty="0" smtClean="0">
                <a:solidFill>
                  <a:schemeClr val="accent1">
                    <a:lumMod val="75000"/>
                  </a:schemeClr>
                </a:solidFill>
              </a:rPr>
              <a:t>Данъчни облекчения:</a:t>
            </a:r>
            <a:endParaRPr lang="en-US" sz="32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596900" y="993441"/>
            <a:ext cx="11088077" cy="51398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01600" lvl="0" algn="ctr" defTabSz="914400">
              <a:spcBef>
                <a:spcPts val="600"/>
              </a:spcBef>
              <a:buClr>
                <a:srgbClr val="1155CC">
                  <a:lumMod val="50000"/>
                </a:srgbClr>
              </a:buClr>
              <a:buSzPts val="2000"/>
            </a:pPr>
            <a:r>
              <a:rPr lang="bg-BG" altLang="en-US" b="1" dirty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Държавна помощ „Помощ за инвестиции в земеделските стопанства </a:t>
            </a:r>
          </a:p>
          <a:p>
            <a:pPr marL="101600" lvl="0" algn="ctr" defTabSz="914400">
              <a:spcBef>
                <a:spcPts val="600"/>
              </a:spcBef>
              <a:buClr>
                <a:srgbClr val="1155CC">
                  <a:lumMod val="50000"/>
                </a:srgbClr>
              </a:buClr>
              <a:buSzPts val="2000"/>
            </a:pPr>
            <a:r>
              <a:rPr lang="bg-BG" altLang="en-US" b="1" dirty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чрез преотстъпване на корпоративен данък”</a:t>
            </a:r>
          </a:p>
          <a:p>
            <a:pPr marL="457200" lvl="0" indent="-355600" defTabSz="914400">
              <a:spcBef>
                <a:spcPts val="600"/>
              </a:spcBef>
              <a:buClr>
                <a:schemeClr val="accent1">
                  <a:lumMod val="75000"/>
                </a:schemeClr>
              </a:buClr>
              <a:buSzPts val="2000"/>
              <a:buFont typeface="Wingdings" panose="05000000000000000000" pitchFamily="2" charset="2"/>
              <a:buChar char="Ø"/>
            </a:pPr>
            <a:r>
              <a:rPr lang="ru-RU" b="1" dirty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Цел: 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насърчаване на земеделските стопани към инвестиции в нови сгради и нова земеделска техника;</a:t>
            </a:r>
          </a:p>
          <a:p>
            <a:pPr marL="457200" lvl="0" indent="-355600" defTabSz="914400">
              <a:spcBef>
                <a:spcPts val="600"/>
              </a:spcBef>
              <a:buClr>
                <a:schemeClr val="accent1">
                  <a:lumMod val="75000"/>
                </a:schemeClr>
              </a:buClr>
              <a:buSzPts val="2000"/>
              <a:buFont typeface="Wingdings" panose="05000000000000000000" pitchFamily="2" charset="2"/>
              <a:buChar char="Ø"/>
            </a:pPr>
            <a:r>
              <a:rPr lang="ru-RU" b="1" dirty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Форма: 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данъчни облекчения;</a:t>
            </a:r>
          </a:p>
          <a:p>
            <a:pPr marL="457200" lvl="0" indent="-355600" defTabSz="914400">
              <a:spcBef>
                <a:spcPts val="600"/>
              </a:spcBef>
              <a:buClr>
                <a:schemeClr val="accent1">
                  <a:lumMod val="75000"/>
                </a:schemeClr>
              </a:buClr>
              <a:buSzPts val="2000"/>
              <a:buFont typeface="Wingdings" panose="05000000000000000000" pitchFamily="2" charset="2"/>
              <a:buChar char="Ø"/>
            </a:pPr>
            <a:r>
              <a:rPr lang="ru-RU" b="1" dirty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Получатели: 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данъчно задължени лица, (юридически лица и еднолични търговци), които са МСП, регистрирани земеделски стопани;</a:t>
            </a:r>
          </a:p>
          <a:p>
            <a:pPr marL="457200" lvl="0" indent="-355600" defTabSz="914400">
              <a:spcBef>
                <a:spcPts val="600"/>
              </a:spcBef>
              <a:buClr>
                <a:schemeClr val="accent1">
                  <a:lumMod val="75000"/>
                </a:schemeClr>
              </a:buClr>
              <a:buSzPts val="2000"/>
              <a:buFont typeface="Wingdings" panose="05000000000000000000" pitchFamily="2" charset="2"/>
              <a:buChar char="Ø"/>
            </a:pPr>
            <a:r>
              <a:rPr lang="ru-RU" b="1" dirty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Механизъм на прилагане: 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с подаване на годишната данъчна декларация.</a:t>
            </a:r>
          </a:p>
          <a:p>
            <a:pPr marL="457200" lvl="0" indent="-355600" defTabSz="914400">
              <a:spcBef>
                <a:spcPts val="600"/>
              </a:spcBef>
              <a:buClr>
                <a:schemeClr val="accent1">
                  <a:lumMod val="75000"/>
                </a:schemeClr>
              </a:buClr>
              <a:buSzPts val="2000"/>
              <a:buFont typeface="Wingdings" panose="05000000000000000000" pitchFamily="2" charset="2"/>
              <a:buChar char="Ø"/>
            </a:pPr>
            <a:r>
              <a:rPr lang="ru-RU" b="1" dirty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до 60 % 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- преотстъпване от дължимия корпоративен данък върху данъчната печалба, получена от дейност по производство на непреработена растителна и животинска продукция, като е необходимо преотстъпеният данък да се инвестира в нови сгради или нова земеделска техника;</a:t>
            </a:r>
          </a:p>
          <a:p>
            <a:pPr marL="457200" lvl="0" indent="-355600" defTabSz="914400">
              <a:spcBef>
                <a:spcPts val="600"/>
              </a:spcBef>
              <a:buClr>
                <a:schemeClr val="accent1">
                  <a:lumMod val="75000"/>
                </a:schemeClr>
              </a:buClr>
              <a:buSzPts val="2000"/>
              <a:buFont typeface="Wingdings" panose="05000000000000000000" pitchFamily="2" charset="2"/>
              <a:buChar char="Ø"/>
            </a:pPr>
            <a:r>
              <a:rPr lang="ru-RU" b="1" dirty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Максималният размер 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на преотстъпения данък - до 50 % от стойността на придобитите активи;</a:t>
            </a:r>
          </a:p>
          <a:p>
            <a:pPr marL="457200" lvl="0" indent="-355600" defTabSz="914400">
              <a:spcBef>
                <a:spcPts val="600"/>
              </a:spcBef>
              <a:buClr>
                <a:schemeClr val="accent1">
                  <a:lumMod val="75000"/>
                </a:schemeClr>
              </a:buClr>
              <a:buSzPts val="2000"/>
              <a:buFont typeface="Wingdings" panose="05000000000000000000" pitchFamily="2" charset="2"/>
              <a:buChar char="Ø"/>
            </a:pPr>
            <a:r>
              <a:rPr lang="ru-RU" dirty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Заявен за преотстъпване данък за данъчна 2018 г. - 41,2 млн. лв. от 2 267 земеделски стопани.</a:t>
            </a:r>
          </a:p>
        </p:txBody>
      </p:sp>
    </p:spTree>
    <p:extLst>
      <p:ext uri="{BB962C8B-B14F-4D97-AF65-F5344CB8AC3E}">
        <p14:creationId xmlns:p14="http://schemas.microsoft.com/office/powerpoint/2010/main" val="715570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ular Callout 2"/>
          <p:cNvSpPr/>
          <p:nvPr/>
        </p:nvSpPr>
        <p:spPr>
          <a:xfrm rot="16200000">
            <a:off x="-3335183" y="3294217"/>
            <a:ext cx="6858000" cy="269566"/>
          </a:xfrm>
          <a:prstGeom prst="wedgeRectCallout">
            <a:avLst>
              <a:gd name="adj1" fmla="val -20457"/>
              <a:gd name="adj2" fmla="val 71935"/>
            </a:avLst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8931" y="164328"/>
            <a:ext cx="2057399" cy="662149"/>
          </a:xfrm>
          <a:prstGeom prst="rect">
            <a:avLst/>
          </a:prstGeom>
        </p:spPr>
      </p:pic>
      <p:grpSp>
        <p:nvGrpSpPr>
          <p:cNvPr id="6" name="Google Shape;478;p38"/>
          <p:cNvGrpSpPr/>
          <p:nvPr/>
        </p:nvGrpSpPr>
        <p:grpSpPr>
          <a:xfrm>
            <a:off x="393995" y="6393081"/>
            <a:ext cx="244567" cy="262751"/>
            <a:chOff x="2594325" y="1627175"/>
            <a:chExt cx="440850" cy="440850"/>
          </a:xfrm>
        </p:grpSpPr>
        <p:sp>
          <p:nvSpPr>
            <p:cNvPr id="7" name="Google Shape;479;p38"/>
            <p:cNvSpPr/>
            <p:nvPr/>
          </p:nvSpPr>
          <p:spPr>
            <a:xfrm>
              <a:off x="2594325" y="1890950"/>
              <a:ext cx="177075" cy="177075"/>
            </a:xfrm>
            <a:custGeom>
              <a:avLst/>
              <a:gdLst/>
              <a:ahLst/>
              <a:cxnLst/>
              <a:rect l="l" t="t" r="r" b="b"/>
              <a:pathLst>
                <a:path w="7083" h="7083" extrusionOk="0">
                  <a:moveTo>
                    <a:pt x="5544" y="0"/>
                  </a:moveTo>
                  <a:lnTo>
                    <a:pt x="538" y="5984"/>
                  </a:lnTo>
                  <a:lnTo>
                    <a:pt x="0" y="7083"/>
                  </a:lnTo>
                  <a:lnTo>
                    <a:pt x="1099" y="6546"/>
                  </a:lnTo>
                  <a:lnTo>
                    <a:pt x="7083" y="1539"/>
                  </a:lnTo>
                  <a:lnTo>
                    <a:pt x="5544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srgbClr val="00001A"/>
                </a:solidFill>
              </a:endParaRPr>
            </a:p>
          </p:txBody>
        </p:sp>
        <p:sp>
          <p:nvSpPr>
            <p:cNvPr id="8" name="Google Shape;480;p38"/>
            <p:cNvSpPr/>
            <p:nvPr/>
          </p:nvSpPr>
          <p:spPr>
            <a:xfrm>
              <a:off x="2858700" y="1627175"/>
              <a:ext cx="176475" cy="176475"/>
            </a:xfrm>
            <a:custGeom>
              <a:avLst/>
              <a:gdLst/>
              <a:ahLst/>
              <a:cxnLst/>
              <a:rect l="l" t="t" r="r" b="b"/>
              <a:pathLst>
                <a:path w="7059" h="7059" extrusionOk="0">
                  <a:moveTo>
                    <a:pt x="904" y="1"/>
                  </a:moveTo>
                  <a:lnTo>
                    <a:pt x="782" y="25"/>
                  </a:lnTo>
                  <a:lnTo>
                    <a:pt x="684" y="98"/>
                  </a:lnTo>
                  <a:lnTo>
                    <a:pt x="611" y="147"/>
                  </a:lnTo>
                  <a:lnTo>
                    <a:pt x="489" y="294"/>
                  </a:lnTo>
                  <a:lnTo>
                    <a:pt x="367" y="440"/>
                  </a:lnTo>
                  <a:lnTo>
                    <a:pt x="294" y="587"/>
                  </a:lnTo>
                  <a:lnTo>
                    <a:pt x="196" y="733"/>
                  </a:lnTo>
                  <a:lnTo>
                    <a:pt x="74" y="1051"/>
                  </a:lnTo>
                  <a:lnTo>
                    <a:pt x="0" y="1393"/>
                  </a:lnTo>
                  <a:lnTo>
                    <a:pt x="0" y="1735"/>
                  </a:lnTo>
                  <a:lnTo>
                    <a:pt x="25" y="2052"/>
                  </a:lnTo>
                  <a:lnTo>
                    <a:pt x="123" y="2394"/>
                  </a:lnTo>
                  <a:lnTo>
                    <a:pt x="269" y="2711"/>
                  </a:lnTo>
                  <a:lnTo>
                    <a:pt x="4348" y="6790"/>
                  </a:lnTo>
                  <a:lnTo>
                    <a:pt x="4665" y="6937"/>
                  </a:lnTo>
                  <a:lnTo>
                    <a:pt x="5007" y="7034"/>
                  </a:lnTo>
                  <a:lnTo>
                    <a:pt x="5325" y="7059"/>
                  </a:lnTo>
                  <a:lnTo>
                    <a:pt x="5667" y="7059"/>
                  </a:lnTo>
                  <a:lnTo>
                    <a:pt x="6008" y="6986"/>
                  </a:lnTo>
                  <a:lnTo>
                    <a:pt x="6326" y="6863"/>
                  </a:lnTo>
                  <a:lnTo>
                    <a:pt x="6473" y="6766"/>
                  </a:lnTo>
                  <a:lnTo>
                    <a:pt x="6619" y="6692"/>
                  </a:lnTo>
                  <a:lnTo>
                    <a:pt x="6766" y="6570"/>
                  </a:lnTo>
                  <a:lnTo>
                    <a:pt x="6912" y="6448"/>
                  </a:lnTo>
                  <a:lnTo>
                    <a:pt x="6961" y="6375"/>
                  </a:lnTo>
                  <a:lnTo>
                    <a:pt x="7034" y="6277"/>
                  </a:lnTo>
                  <a:lnTo>
                    <a:pt x="7059" y="6155"/>
                  </a:lnTo>
                  <a:lnTo>
                    <a:pt x="7059" y="6057"/>
                  </a:lnTo>
                  <a:lnTo>
                    <a:pt x="7059" y="5960"/>
                  </a:lnTo>
                  <a:lnTo>
                    <a:pt x="7034" y="5862"/>
                  </a:lnTo>
                  <a:lnTo>
                    <a:pt x="6961" y="5764"/>
                  </a:lnTo>
                  <a:lnTo>
                    <a:pt x="6912" y="5667"/>
                  </a:lnTo>
                  <a:lnTo>
                    <a:pt x="1393" y="147"/>
                  </a:lnTo>
                  <a:lnTo>
                    <a:pt x="1295" y="98"/>
                  </a:lnTo>
                  <a:lnTo>
                    <a:pt x="1197" y="25"/>
                  </a:lnTo>
                  <a:lnTo>
                    <a:pt x="1099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srgbClr val="00001A"/>
                </a:solidFill>
              </a:endParaRPr>
            </a:p>
          </p:txBody>
        </p:sp>
        <p:sp>
          <p:nvSpPr>
            <p:cNvPr id="9" name="Google Shape;481;p38"/>
            <p:cNvSpPr/>
            <p:nvPr/>
          </p:nvSpPr>
          <p:spPr>
            <a:xfrm>
              <a:off x="2663325" y="1702275"/>
              <a:ext cx="296750" cy="296775"/>
            </a:xfrm>
            <a:custGeom>
              <a:avLst/>
              <a:gdLst/>
              <a:ahLst/>
              <a:cxnLst/>
              <a:rect l="l" t="t" r="r" b="b"/>
              <a:pathLst>
                <a:path w="11870" h="11871" extrusionOk="0">
                  <a:moveTo>
                    <a:pt x="7718" y="1295"/>
                  </a:moveTo>
                  <a:lnTo>
                    <a:pt x="7815" y="1319"/>
                  </a:lnTo>
                  <a:lnTo>
                    <a:pt x="7889" y="1368"/>
                  </a:lnTo>
                  <a:lnTo>
                    <a:pt x="7938" y="1442"/>
                  </a:lnTo>
                  <a:lnTo>
                    <a:pt x="7938" y="1515"/>
                  </a:lnTo>
                  <a:lnTo>
                    <a:pt x="7938" y="1588"/>
                  </a:lnTo>
                  <a:lnTo>
                    <a:pt x="7889" y="1661"/>
                  </a:lnTo>
                  <a:lnTo>
                    <a:pt x="5862" y="3664"/>
                  </a:lnTo>
                  <a:lnTo>
                    <a:pt x="5788" y="3713"/>
                  </a:lnTo>
                  <a:lnTo>
                    <a:pt x="5715" y="3737"/>
                  </a:lnTo>
                  <a:lnTo>
                    <a:pt x="5642" y="3713"/>
                  </a:lnTo>
                  <a:lnTo>
                    <a:pt x="5569" y="3664"/>
                  </a:lnTo>
                  <a:lnTo>
                    <a:pt x="5520" y="3591"/>
                  </a:lnTo>
                  <a:lnTo>
                    <a:pt x="5495" y="3517"/>
                  </a:lnTo>
                  <a:lnTo>
                    <a:pt x="5520" y="3444"/>
                  </a:lnTo>
                  <a:lnTo>
                    <a:pt x="5569" y="3371"/>
                  </a:lnTo>
                  <a:lnTo>
                    <a:pt x="7571" y="1368"/>
                  </a:lnTo>
                  <a:lnTo>
                    <a:pt x="7644" y="1319"/>
                  </a:lnTo>
                  <a:lnTo>
                    <a:pt x="7718" y="1295"/>
                  </a:lnTo>
                  <a:close/>
                  <a:moveTo>
                    <a:pt x="7767" y="1"/>
                  </a:moveTo>
                  <a:lnTo>
                    <a:pt x="4885" y="2907"/>
                  </a:lnTo>
                  <a:lnTo>
                    <a:pt x="4640" y="2809"/>
                  </a:lnTo>
                  <a:lnTo>
                    <a:pt x="4396" y="2712"/>
                  </a:lnTo>
                  <a:lnTo>
                    <a:pt x="4103" y="2614"/>
                  </a:lnTo>
                  <a:lnTo>
                    <a:pt x="3810" y="2565"/>
                  </a:lnTo>
                  <a:lnTo>
                    <a:pt x="3493" y="2492"/>
                  </a:lnTo>
                  <a:lnTo>
                    <a:pt x="3175" y="2443"/>
                  </a:lnTo>
                  <a:lnTo>
                    <a:pt x="2858" y="2418"/>
                  </a:lnTo>
                  <a:lnTo>
                    <a:pt x="2247" y="2418"/>
                  </a:lnTo>
                  <a:lnTo>
                    <a:pt x="1954" y="2443"/>
                  </a:lnTo>
                  <a:lnTo>
                    <a:pt x="1636" y="2492"/>
                  </a:lnTo>
                  <a:lnTo>
                    <a:pt x="1319" y="2565"/>
                  </a:lnTo>
                  <a:lnTo>
                    <a:pt x="1001" y="2687"/>
                  </a:lnTo>
                  <a:lnTo>
                    <a:pt x="708" y="2809"/>
                  </a:lnTo>
                  <a:lnTo>
                    <a:pt x="415" y="3005"/>
                  </a:lnTo>
                  <a:lnTo>
                    <a:pt x="147" y="3224"/>
                  </a:lnTo>
                  <a:lnTo>
                    <a:pt x="73" y="3298"/>
                  </a:lnTo>
                  <a:lnTo>
                    <a:pt x="24" y="3395"/>
                  </a:lnTo>
                  <a:lnTo>
                    <a:pt x="0" y="3493"/>
                  </a:lnTo>
                  <a:lnTo>
                    <a:pt x="0" y="3615"/>
                  </a:lnTo>
                  <a:lnTo>
                    <a:pt x="0" y="3713"/>
                  </a:lnTo>
                  <a:lnTo>
                    <a:pt x="24" y="3811"/>
                  </a:lnTo>
                  <a:lnTo>
                    <a:pt x="73" y="3908"/>
                  </a:lnTo>
                  <a:lnTo>
                    <a:pt x="147" y="4006"/>
                  </a:lnTo>
                  <a:lnTo>
                    <a:pt x="7864" y="11724"/>
                  </a:lnTo>
                  <a:lnTo>
                    <a:pt x="7962" y="11797"/>
                  </a:lnTo>
                  <a:lnTo>
                    <a:pt x="8060" y="11846"/>
                  </a:lnTo>
                  <a:lnTo>
                    <a:pt x="8157" y="11870"/>
                  </a:lnTo>
                  <a:lnTo>
                    <a:pt x="8377" y="11870"/>
                  </a:lnTo>
                  <a:lnTo>
                    <a:pt x="8475" y="11846"/>
                  </a:lnTo>
                  <a:lnTo>
                    <a:pt x="8573" y="11797"/>
                  </a:lnTo>
                  <a:lnTo>
                    <a:pt x="8646" y="11724"/>
                  </a:lnTo>
                  <a:lnTo>
                    <a:pt x="8866" y="11455"/>
                  </a:lnTo>
                  <a:lnTo>
                    <a:pt x="9061" y="11162"/>
                  </a:lnTo>
                  <a:lnTo>
                    <a:pt x="9183" y="10869"/>
                  </a:lnTo>
                  <a:lnTo>
                    <a:pt x="9305" y="10551"/>
                  </a:lnTo>
                  <a:lnTo>
                    <a:pt x="9379" y="10234"/>
                  </a:lnTo>
                  <a:lnTo>
                    <a:pt x="9427" y="9916"/>
                  </a:lnTo>
                  <a:lnTo>
                    <a:pt x="9452" y="9623"/>
                  </a:lnTo>
                  <a:lnTo>
                    <a:pt x="9452" y="9330"/>
                  </a:lnTo>
                  <a:lnTo>
                    <a:pt x="9452" y="9013"/>
                  </a:lnTo>
                  <a:lnTo>
                    <a:pt x="9427" y="8695"/>
                  </a:lnTo>
                  <a:lnTo>
                    <a:pt x="9379" y="8378"/>
                  </a:lnTo>
                  <a:lnTo>
                    <a:pt x="9305" y="8060"/>
                  </a:lnTo>
                  <a:lnTo>
                    <a:pt x="9256" y="7767"/>
                  </a:lnTo>
                  <a:lnTo>
                    <a:pt x="9159" y="7474"/>
                  </a:lnTo>
                  <a:lnTo>
                    <a:pt x="9061" y="7230"/>
                  </a:lnTo>
                  <a:lnTo>
                    <a:pt x="8963" y="6986"/>
                  </a:lnTo>
                  <a:lnTo>
                    <a:pt x="11870" y="4104"/>
                  </a:lnTo>
                  <a:lnTo>
                    <a:pt x="7767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srgbClr val="00001A"/>
                </a:solidFill>
              </a:endParaRP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738553" y="6393081"/>
            <a:ext cx="1019907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200" dirty="0" smtClean="0">
                <a:solidFill>
                  <a:prstClr val="black"/>
                </a:solidFill>
              </a:rPr>
              <a:t>Министерство на земеделието, храните и горите, „Информационна кампания 2020г.“ </a:t>
            </a:r>
            <a:endParaRPr lang="en-US" sz="1200" dirty="0">
              <a:solidFill>
                <a:prstClr val="black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40660" y="254977"/>
            <a:ext cx="92451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3200" b="1" dirty="0" smtClean="0">
                <a:solidFill>
                  <a:schemeClr val="accent1">
                    <a:lumMod val="75000"/>
                  </a:schemeClr>
                </a:solidFill>
              </a:rPr>
              <a:t>Данъчни облекчения:</a:t>
            </a:r>
            <a:endParaRPr lang="en-US" sz="32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432273" y="861895"/>
            <a:ext cx="11026531" cy="55399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01600" lvl="0" algn="ctr" defTabSz="914400">
              <a:spcBef>
                <a:spcPts val="600"/>
              </a:spcBef>
              <a:buClr>
                <a:srgbClr val="1155CC">
                  <a:lumMod val="50000"/>
                </a:srgbClr>
              </a:buClr>
              <a:buSzPts val="2000"/>
            </a:pPr>
            <a:r>
              <a:rPr lang="ru-RU" altLang="en-US" b="1" dirty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Помощ под формата на отстъпка от стойността на акциза върху газьола, използван в първичното селскостопанско производство“ (1</a:t>
            </a:r>
            <a:r>
              <a:rPr lang="ru-RU" altLang="en-US" b="1" dirty="0" smtClean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)</a:t>
            </a:r>
          </a:p>
          <a:p>
            <a:pPr marL="101600" lvl="0" algn="ctr" defTabSz="914400">
              <a:spcBef>
                <a:spcPts val="600"/>
              </a:spcBef>
              <a:buClr>
                <a:srgbClr val="1155CC">
                  <a:lumMod val="50000"/>
                </a:srgbClr>
              </a:buClr>
              <a:buSzPts val="2000"/>
            </a:pPr>
            <a:endParaRPr lang="ru-RU" altLang="en-US" b="1" dirty="0">
              <a:solidFill>
                <a:schemeClr val="accent1">
                  <a:lumMod val="50000"/>
                </a:schemeClr>
              </a:solidFill>
              <a:sym typeface="Roboto Condensed Light"/>
            </a:endParaRPr>
          </a:p>
          <a:p>
            <a:pPr marL="395478" lvl="0" indent="-285750" algn="just" defTabSz="914400">
              <a:spcBef>
                <a:spcPts val="600"/>
              </a:spcBef>
              <a:buClr>
                <a:schemeClr val="accent1">
                  <a:lumMod val="75000"/>
                </a:schemeClr>
              </a:buClr>
              <a:buSzPts val="2000"/>
              <a:buFont typeface="Wingdings" panose="05000000000000000000" pitchFamily="2" charset="2"/>
              <a:buChar char="Ø"/>
              <a:defRPr/>
            </a:pPr>
            <a:r>
              <a:rPr lang="bg-BG" altLang="en-US" dirty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Помощта се предоставя под формата на намалена акцизна ставка на газьола (дизелово гориво), използван за механизирани дейности в първичното селскостопанско производство в секторите Растениевъдство и Животновъдство;</a:t>
            </a:r>
          </a:p>
          <a:p>
            <a:pPr marL="395478" lvl="0" indent="-285750" algn="just" defTabSz="914400">
              <a:spcBef>
                <a:spcPts val="600"/>
              </a:spcBef>
              <a:buClr>
                <a:schemeClr val="accent1">
                  <a:lumMod val="75000"/>
                </a:schemeClr>
              </a:buClr>
              <a:buSzPts val="2000"/>
              <a:buFont typeface="Wingdings" panose="05000000000000000000" pitchFamily="2" charset="2"/>
              <a:buChar char="Ø"/>
              <a:defRPr/>
            </a:pPr>
            <a:r>
              <a:rPr lang="bg-BG" altLang="en-US" dirty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На земеделския стопанин се възстановява частта от стойността на акциза, представляваща индивидуалния размер на държавната помощ;</a:t>
            </a:r>
          </a:p>
          <a:p>
            <a:pPr marL="395478" lvl="0" indent="-285750" algn="just" defTabSz="914400">
              <a:spcBef>
                <a:spcPts val="600"/>
              </a:spcBef>
              <a:buClr>
                <a:schemeClr val="accent1">
                  <a:lumMod val="75000"/>
                </a:schemeClr>
              </a:buClr>
              <a:buSzPts val="2000"/>
              <a:buFont typeface="Wingdings" panose="05000000000000000000" pitchFamily="2" charset="2"/>
              <a:buChar char="Ø"/>
              <a:defRPr/>
            </a:pPr>
            <a:r>
              <a:rPr lang="bg-BG" altLang="en-US" dirty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Възстановяването на частта от стойността на акциза върху газьола се извършва в годината, следваща годината, през която е платен дължимият акциз за изразходвания газьол в първичното селскостопанско производство;</a:t>
            </a:r>
          </a:p>
          <a:p>
            <a:pPr marL="395478" lvl="0" indent="-285750" algn="just" defTabSz="914400">
              <a:spcBef>
                <a:spcPts val="600"/>
              </a:spcBef>
              <a:buClr>
                <a:schemeClr val="accent1">
                  <a:lumMod val="75000"/>
                </a:schemeClr>
              </a:buClr>
              <a:buSzPts val="2000"/>
              <a:buFont typeface="Wingdings" panose="05000000000000000000" pitchFamily="2" charset="2"/>
              <a:buChar char="Ø"/>
              <a:defRPr/>
            </a:pPr>
            <a:r>
              <a:rPr lang="bg-BG" altLang="en-US" dirty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Индивидуалният размер на държавната помощ представлява произведението между отстъпката от стойността на акциза за литър закупен газьол, определена по реда на ЗПЗП и индивидуалната годишна квота;</a:t>
            </a:r>
          </a:p>
          <a:p>
            <a:pPr marL="395478" lvl="0" indent="-285750" algn="just" defTabSz="914400">
              <a:spcBef>
                <a:spcPts val="600"/>
              </a:spcBef>
              <a:buClr>
                <a:schemeClr val="accent1">
                  <a:lumMod val="75000"/>
                </a:schemeClr>
              </a:buClr>
              <a:buSzPts val="2000"/>
              <a:buFont typeface="Wingdings" panose="05000000000000000000" pitchFamily="2" charset="2"/>
              <a:buChar char="Ø"/>
              <a:defRPr/>
            </a:pPr>
            <a:r>
              <a:rPr lang="bg-BG" altLang="en-US" dirty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Общият размер на помощта се утвърждава със Закона за държавния бюджет на Република България за съответната финансова година, и се разпределя между земеделските стопани на база определена индивидуална годишна квота за всеки стопанин. За 2020 г., размерът на помощта не може да превишава 84 млн. лева.</a:t>
            </a:r>
          </a:p>
        </p:txBody>
      </p:sp>
    </p:spTree>
    <p:extLst>
      <p:ext uri="{BB962C8B-B14F-4D97-AF65-F5344CB8AC3E}">
        <p14:creationId xmlns:p14="http://schemas.microsoft.com/office/powerpoint/2010/main" val="1068605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ular Callout 2"/>
          <p:cNvSpPr/>
          <p:nvPr/>
        </p:nvSpPr>
        <p:spPr>
          <a:xfrm rot="16200000">
            <a:off x="-3335183" y="3294217"/>
            <a:ext cx="6858000" cy="269566"/>
          </a:xfrm>
          <a:prstGeom prst="wedgeRectCallout">
            <a:avLst>
              <a:gd name="adj1" fmla="val -20457"/>
              <a:gd name="adj2" fmla="val 71935"/>
            </a:avLst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8931" y="164328"/>
            <a:ext cx="2057399" cy="662149"/>
          </a:xfrm>
          <a:prstGeom prst="rect">
            <a:avLst/>
          </a:prstGeom>
        </p:spPr>
      </p:pic>
      <p:grpSp>
        <p:nvGrpSpPr>
          <p:cNvPr id="6" name="Google Shape;478;p38"/>
          <p:cNvGrpSpPr/>
          <p:nvPr/>
        </p:nvGrpSpPr>
        <p:grpSpPr>
          <a:xfrm>
            <a:off x="393995" y="6393081"/>
            <a:ext cx="244567" cy="262751"/>
            <a:chOff x="2594325" y="1627175"/>
            <a:chExt cx="440850" cy="440850"/>
          </a:xfrm>
        </p:grpSpPr>
        <p:sp>
          <p:nvSpPr>
            <p:cNvPr id="7" name="Google Shape;479;p38"/>
            <p:cNvSpPr/>
            <p:nvPr/>
          </p:nvSpPr>
          <p:spPr>
            <a:xfrm>
              <a:off x="2594325" y="1890950"/>
              <a:ext cx="177075" cy="177075"/>
            </a:xfrm>
            <a:custGeom>
              <a:avLst/>
              <a:gdLst/>
              <a:ahLst/>
              <a:cxnLst/>
              <a:rect l="l" t="t" r="r" b="b"/>
              <a:pathLst>
                <a:path w="7083" h="7083" extrusionOk="0">
                  <a:moveTo>
                    <a:pt x="5544" y="0"/>
                  </a:moveTo>
                  <a:lnTo>
                    <a:pt x="538" y="5984"/>
                  </a:lnTo>
                  <a:lnTo>
                    <a:pt x="0" y="7083"/>
                  </a:lnTo>
                  <a:lnTo>
                    <a:pt x="1099" y="6546"/>
                  </a:lnTo>
                  <a:lnTo>
                    <a:pt x="7083" y="1539"/>
                  </a:lnTo>
                  <a:lnTo>
                    <a:pt x="5544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srgbClr val="00001A"/>
                </a:solidFill>
              </a:endParaRPr>
            </a:p>
          </p:txBody>
        </p:sp>
        <p:sp>
          <p:nvSpPr>
            <p:cNvPr id="8" name="Google Shape;480;p38"/>
            <p:cNvSpPr/>
            <p:nvPr/>
          </p:nvSpPr>
          <p:spPr>
            <a:xfrm>
              <a:off x="2858700" y="1627175"/>
              <a:ext cx="176475" cy="176475"/>
            </a:xfrm>
            <a:custGeom>
              <a:avLst/>
              <a:gdLst/>
              <a:ahLst/>
              <a:cxnLst/>
              <a:rect l="l" t="t" r="r" b="b"/>
              <a:pathLst>
                <a:path w="7059" h="7059" extrusionOk="0">
                  <a:moveTo>
                    <a:pt x="904" y="1"/>
                  </a:moveTo>
                  <a:lnTo>
                    <a:pt x="782" y="25"/>
                  </a:lnTo>
                  <a:lnTo>
                    <a:pt x="684" y="98"/>
                  </a:lnTo>
                  <a:lnTo>
                    <a:pt x="611" y="147"/>
                  </a:lnTo>
                  <a:lnTo>
                    <a:pt x="489" y="294"/>
                  </a:lnTo>
                  <a:lnTo>
                    <a:pt x="367" y="440"/>
                  </a:lnTo>
                  <a:lnTo>
                    <a:pt x="294" y="587"/>
                  </a:lnTo>
                  <a:lnTo>
                    <a:pt x="196" y="733"/>
                  </a:lnTo>
                  <a:lnTo>
                    <a:pt x="74" y="1051"/>
                  </a:lnTo>
                  <a:lnTo>
                    <a:pt x="0" y="1393"/>
                  </a:lnTo>
                  <a:lnTo>
                    <a:pt x="0" y="1735"/>
                  </a:lnTo>
                  <a:lnTo>
                    <a:pt x="25" y="2052"/>
                  </a:lnTo>
                  <a:lnTo>
                    <a:pt x="123" y="2394"/>
                  </a:lnTo>
                  <a:lnTo>
                    <a:pt x="269" y="2711"/>
                  </a:lnTo>
                  <a:lnTo>
                    <a:pt x="4348" y="6790"/>
                  </a:lnTo>
                  <a:lnTo>
                    <a:pt x="4665" y="6937"/>
                  </a:lnTo>
                  <a:lnTo>
                    <a:pt x="5007" y="7034"/>
                  </a:lnTo>
                  <a:lnTo>
                    <a:pt x="5325" y="7059"/>
                  </a:lnTo>
                  <a:lnTo>
                    <a:pt x="5667" y="7059"/>
                  </a:lnTo>
                  <a:lnTo>
                    <a:pt x="6008" y="6986"/>
                  </a:lnTo>
                  <a:lnTo>
                    <a:pt x="6326" y="6863"/>
                  </a:lnTo>
                  <a:lnTo>
                    <a:pt x="6473" y="6766"/>
                  </a:lnTo>
                  <a:lnTo>
                    <a:pt x="6619" y="6692"/>
                  </a:lnTo>
                  <a:lnTo>
                    <a:pt x="6766" y="6570"/>
                  </a:lnTo>
                  <a:lnTo>
                    <a:pt x="6912" y="6448"/>
                  </a:lnTo>
                  <a:lnTo>
                    <a:pt x="6961" y="6375"/>
                  </a:lnTo>
                  <a:lnTo>
                    <a:pt x="7034" y="6277"/>
                  </a:lnTo>
                  <a:lnTo>
                    <a:pt x="7059" y="6155"/>
                  </a:lnTo>
                  <a:lnTo>
                    <a:pt x="7059" y="6057"/>
                  </a:lnTo>
                  <a:lnTo>
                    <a:pt x="7059" y="5960"/>
                  </a:lnTo>
                  <a:lnTo>
                    <a:pt x="7034" y="5862"/>
                  </a:lnTo>
                  <a:lnTo>
                    <a:pt x="6961" y="5764"/>
                  </a:lnTo>
                  <a:lnTo>
                    <a:pt x="6912" y="5667"/>
                  </a:lnTo>
                  <a:lnTo>
                    <a:pt x="1393" y="147"/>
                  </a:lnTo>
                  <a:lnTo>
                    <a:pt x="1295" y="98"/>
                  </a:lnTo>
                  <a:lnTo>
                    <a:pt x="1197" y="25"/>
                  </a:lnTo>
                  <a:lnTo>
                    <a:pt x="1099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srgbClr val="00001A"/>
                </a:solidFill>
              </a:endParaRPr>
            </a:p>
          </p:txBody>
        </p:sp>
        <p:sp>
          <p:nvSpPr>
            <p:cNvPr id="9" name="Google Shape;481;p38"/>
            <p:cNvSpPr/>
            <p:nvPr/>
          </p:nvSpPr>
          <p:spPr>
            <a:xfrm>
              <a:off x="2663325" y="1702275"/>
              <a:ext cx="296750" cy="296775"/>
            </a:xfrm>
            <a:custGeom>
              <a:avLst/>
              <a:gdLst/>
              <a:ahLst/>
              <a:cxnLst/>
              <a:rect l="l" t="t" r="r" b="b"/>
              <a:pathLst>
                <a:path w="11870" h="11871" extrusionOk="0">
                  <a:moveTo>
                    <a:pt x="7718" y="1295"/>
                  </a:moveTo>
                  <a:lnTo>
                    <a:pt x="7815" y="1319"/>
                  </a:lnTo>
                  <a:lnTo>
                    <a:pt x="7889" y="1368"/>
                  </a:lnTo>
                  <a:lnTo>
                    <a:pt x="7938" y="1442"/>
                  </a:lnTo>
                  <a:lnTo>
                    <a:pt x="7938" y="1515"/>
                  </a:lnTo>
                  <a:lnTo>
                    <a:pt x="7938" y="1588"/>
                  </a:lnTo>
                  <a:lnTo>
                    <a:pt x="7889" y="1661"/>
                  </a:lnTo>
                  <a:lnTo>
                    <a:pt x="5862" y="3664"/>
                  </a:lnTo>
                  <a:lnTo>
                    <a:pt x="5788" y="3713"/>
                  </a:lnTo>
                  <a:lnTo>
                    <a:pt x="5715" y="3737"/>
                  </a:lnTo>
                  <a:lnTo>
                    <a:pt x="5642" y="3713"/>
                  </a:lnTo>
                  <a:lnTo>
                    <a:pt x="5569" y="3664"/>
                  </a:lnTo>
                  <a:lnTo>
                    <a:pt x="5520" y="3591"/>
                  </a:lnTo>
                  <a:lnTo>
                    <a:pt x="5495" y="3517"/>
                  </a:lnTo>
                  <a:lnTo>
                    <a:pt x="5520" y="3444"/>
                  </a:lnTo>
                  <a:lnTo>
                    <a:pt x="5569" y="3371"/>
                  </a:lnTo>
                  <a:lnTo>
                    <a:pt x="7571" y="1368"/>
                  </a:lnTo>
                  <a:lnTo>
                    <a:pt x="7644" y="1319"/>
                  </a:lnTo>
                  <a:lnTo>
                    <a:pt x="7718" y="1295"/>
                  </a:lnTo>
                  <a:close/>
                  <a:moveTo>
                    <a:pt x="7767" y="1"/>
                  </a:moveTo>
                  <a:lnTo>
                    <a:pt x="4885" y="2907"/>
                  </a:lnTo>
                  <a:lnTo>
                    <a:pt x="4640" y="2809"/>
                  </a:lnTo>
                  <a:lnTo>
                    <a:pt x="4396" y="2712"/>
                  </a:lnTo>
                  <a:lnTo>
                    <a:pt x="4103" y="2614"/>
                  </a:lnTo>
                  <a:lnTo>
                    <a:pt x="3810" y="2565"/>
                  </a:lnTo>
                  <a:lnTo>
                    <a:pt x="3493" y="2492"/>
                  </a:lnTo>
                  <a:lnTo>
                    <a:pt x="3175" y="2443"/>
                  </a:lnTo>
                  <a:lnTo>
                    <a:pt x="2858" y="2418"/>
                  </a:lnTo>
                  <a:lnTo>
                    <a:pt x="2247" y="2418"/>
                  </a:lnTo>
                  <a:lnTo>
                    <a:pt x="1954" y="2443"/>
                  </a:lnTo>
                  <a:lnTo>
                    <a:pt x="1636" y="2492"/>
                  </a:lnTo>
                  <a:lnTo>
                    <a:pt x="1319" y="2565"/>
                  </a:lnTo>
                  <a:lnTo>
                    <a:pt x="1001" y="2687"/>
                  </a:lnTo>
                  <a:lnTo>
                    <a:pt x="708" y="2809"/>
                  </a:lnTo>
                  <a:lnTo>
                    <a:pt x="415" y="3005"/>
                  </a:lnTo>
                  <a:lnTo>
                    <a:pt x="147" y="3224"/>
                  </a:lnTo>
                  <a:lnTo>
                    <a:pt x="73" y="3298"/>
                  </a:lnTo>
                  <a:lnTo>
                    <a:pt x="24" y="3395"/>
                  </a:lnTo>
                  <a:lnTo>
                    <a:pt x="0" y="3493"/>
                  </a:lnTo>
                  <a:lnTo>
                    <a:pt x="0" y="3615"/>
                  </a:lnTo>
                  <a:lnTo>
                    <a:pt x="0" y="3713"/>
                  </a:lnTo>
                  <a:lnTo>
                    <a:pt x="24" y="3811"/>
                  </a:lnTo>
                  <a:lnTo>
                    <a:pt x="73" y="3908"/>
                  </a:lnTo>
                  <a:lnTo>
                    <a:pt x="147" y="4006"/>
                  </a:lnTo>
                  <a:lnTo>
                    <a:pt x="7864" y="11724"/>
                  </a:lnTo>
                  <a:lnTo>
                    <a:pt x="7962" y="11797"/>
                  </a:lnTo>
                  <a:lnTo>
                    <a:pt x="8060" y="11846"/>
                  </a:lnTo>
                  <a:lnTo>
                    <a:pt x="8157" y="11870"/>
                  </a:lnTo>
                  <a:lnTo>
                    <a:pt x="8377" y="11870"/>
                  </a:lnTo>
                  <a:lnTo>
                    <a:pt x="8475" y="11846"/>
                  </a:lnTo>
                  <a:lnTo>
                    <a:pt x="8573" y="11797"/>
                  </a:lnTo>
                  <a:lnTo>
                    <a:pt x="8646" y="11724"/>
                  </a:lnTo>
                  <a:lnTo>
                    <a:pt x="8866" y="11455"/>
                  </a:lnTo>
                  <a:lnTo>
                    <a:pt x="9061" y="11162"/>
                  </a:lnTo>
                  <a:lnTo>
                    <a:pt x="9183" y="10869"/>
                  </a:lnTo>
                  <a:lnTo>
                    <a:pt x="9305" y="10551"/>
                  </a:lnTo>
                  <a:lnTo>
                    <a:pt x="9379" y="10234"/>
                  </a:lnTo>
                  <a:lnTo>
                    <a:pt x="9427" y="9916"/>
                  </a:lnTo>
                  <a:lnTo>
                    <a:pt x="9452" y="9623"/>
                  </a:lnTo>
                  <a:lnTo>
                    <a:pt x="9452" y="9330"/>
                  </a:lnTo>
                  <a:lnTo>
                    <a:pt x="9452" y="9013"/>
                  </a:lnTo>
                  <a:lnTo>
                    <a:pt x="9427" y="8695"/>
                  </a:lnTo>
                  <a:lnTo>
                    <a:pt x="9379" y="8378"/>
                  </a:lnTo>
                  <a:lnTo>
                    <a:pt x="9305" y="8060"/>
                  </a:lnTo>
                  <a:lnTo>
                    <a:pt x="9256" y="7767"/>
                  </a:lnTo>
                  <a:lnTo>
                    <a:pt x="9159" y="7474"/>
                  </a:lnTo>
                  <a:lnTo>
                    <a:pt x="9061" y="7230"/>
                  </a:lnTo>
                  <a:lnTo>
                    <a:pt x="8963" y="6986"/>
                  </a:lnTo>
                  <a:lnTo>
                    <a:pt x="11870" y="4104"/>
                  </a:lnTo>
                  <a:lnTo>
                    <a:pt x="7767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srgbClr val="00001A"/>
                </a:solidFill>
              </a:endParaRP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738553" y="6393081"/>
            <a:ext cx="1019907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200" dirty="0" smtClean="0">
                <a:solidFill>
                  <a:prstClr val="black"/>
                </a:solidFill>
              </a:rPr>
              <a:t>Министерство на земеделието, храните и горите, „Информационна кампания 2020г.“ </a:t>
            </a:r>
            <a:endParaRPr lang="en-US" sz="1200" dirty="0">
              <a:solidFill>
                <a:prstClr val="black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40660" y="254977"/>
            <a:ext cx="92451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3200" b="1" dirty="0" smtClean="0">
                <a:solidFill>
                  <a:srgbClr val="549E39">
                    <a:lumMod val="75000"/>
                  </a:srgbClr>
                </a:solidFill>
              </a:rPr>
              <a:t>Данъчни облекчения:</a:t>
            </a:r>
            <a:endParaRPr lang="en-US" sz="3200" b="1" dirty="0">
              <a:solidFill>
                <a:srgbClr val="549E39">
                  <a:lumMod val="75000"/>
                </a:srgbClr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432274" y="826477"/>
            <a:ext cx="11026531" cy="50629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01600" algn="ctr" defTabSz="914400">
              <a:spcBef>
                <a:spcPts val="600"/>
              </a:spcBef>
              <a:buClr>
                <a:srgbClr val="1155CC">
                  <a:lumMod val="50000"/>
                </a:srgbClr>
              </a:buClr>
              <a:buSzPts val="2000"/>
            </a:pPr>
            <a:r>
              <a:rPr lang="ru-RU" altLang="en-US" b="1" dirty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Помощ под формата на отстъпка от стойността на акциза върху газьола, използван в първичното селскостопанско производство“ (2)</a:t>
            </a:r>
          </a:p>
          <a:p>
            <a:pPr marL="101600" algn="ctr" defTabSz="914400">
              <a:spcBef>
                <a:spcPts val="600"/>
              </a:spcBef>
              <a:buClr>
                <a:srgbClr val="1155CC">
                  <a:lumMod val="50000"/>
                </a:srgbClr>
              </a:buClr>
              <a:buSzPts val="2000"/>
            </a:pPr>
            <a:endParaRPr lang="ru-RU" altLang="en-US" dirty="0">
              <a:solidFill>
                <a:schemeClr val="accent1">
                  <a:lumMod val="50000"/>
                </a:schemeClr>
              </a:solidFill>
              <a:sym typeface="Roboto Condensed Light"/>
            </a:endParaRPr>
          </a:p>
          <a:p>
            <a:pPr marL="109728" algn="just" defTabSz="914400">
              <a:spcBef>
                <a:spcPts val="600"/>
              </a:spcBef>
              <a:buClr>
                <a:srgbClr val="549E39">
                  <a:lumMod val="75000"/>
                </a:srgbClr>
              </a:buClr>
              <a:buSzPts val="2000"/>
              <a:defRPr/>
            </a:pPr>
            <a:r>
              <a:rPr lang="ru-RU" altLang="en-US" b="1" dirty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Актуално:</a:t>
            </a:r>
          </a:p>
          <a:p>
            <a:pPr marL="395478" indent="-285750" algn="just" defTabSz="914400">
              <a:spcBef>
                <a:spcPts val="600"/>
              </a:spcBef>
              <a:buClr>
                <a:srgbClr val="549E39">
                  <a:lumMod val="75000"/>
                </a:srgbClr>
              </a:buClr>
              <a:buSzPts val="2000"/>
              <a:buFont typeface="Wingdings" panose="05000000000000000000" pitchFamily="2" charset="2"/>
              <a:buChar char="Ø"/>
              <a:defRPr/>
            </a:pPr>
            <a:r>
              <a:rPr lang="ru-RU" altLang="en-US" dirty="0" smtClean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В края на месец </a:t>
            </a:r>
            <a:r>
              <a:rPr lang="ru-RU" altLang="en-US" dirty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януари </a:t>
            </a:r>
            <a:r>
              <a:rPr lang="ru-RU" altLang="en-US" dirty="0" smtClean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е </a:t>
            </a:r>
            <a:r>
              <a:rPr lang="bg-BG" altLang="en-US" dirty="0" smtClean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изплатен</a:t>
            </a:r>
            <a:r>
              <a:rPr lang="ru-RU" altLang="en-US" dirty="0" smtClean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 </a:t>
            </a:r>
            <a:r>
              <a:rPr lang="bg-BG" altLang="en-US" dirty="0" smtClean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вторият</a:t>
            </a:r>
            <a:r>
              <a:rPr lang="ru-RU" altLang="en-US" dirty="0" smtClean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 </a:t>
            </a:r>
            <a:r>
              <a:rPr lang="ru-RU" altLang="en-US" dirty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транш по схема за държавна помощ под формата на отстъпка от стойността на акциза върху газьола, използван в първичното селскостопанско производство”, кампания 2019;</a:t>
            </a:r>
          </a:p>
          <a:p>
            <a:pPr marL="395478" indent="-285750" algn="just" defTabSz="914400">
              <a:spcBef>
                <a:spcPts val="600"/>
              </a:spcBef>
              <a:buClr>
                <a:srgbClr val="549E39">
                  <a:lumMod val="75000"/>
                </a:srgbClr>
              </a:buClr>
              <a:buSzPts val="2000"/>
              <a:buFont typeface="Wingdings" panose="05000000000000000000" pitchFamily="2" charset="2"/>
              <a:buChar char="Ø"/>
              <a:defRPr/>
            </a:pPr>
            <a:r>
              <a:rPr lang="ru-RU" altLang="en-US" dirty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Земеделските стопани ще имат възможност и за корекции на технически грешки в описите на </a:t>
            </a:r>
            <a:r>
              <a:rPr lang="bg-BG" altLang="en-US" dirty="0" smtClean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фактурите</a:t>
            </a:r>
            <a:r>
              <a:rPr lang="ru-RU" altLang="en-US" dirty="0" smtClean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. </a:t>
            </a:r>
            <a:r>
              <a:rPr lang="ru-RU" altLang="en-US" dirty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Очаква се това да се случи </a:t>
            </a:r>
            <a:r>
              <a:rPr lang="ru-RU" altLang="en-US" dirty="0" smtClean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в периода от 24 до 28 </a:t>
            </a:r>
            <a:r>
              <a:rPr lang="bg-BG" altLang="en-US" dirty="0" smtClean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февруари</a:t>
            </a:r>
            <a:r>
              <a:rPr lang="ru-RU" altLang="en-US" dirty="0" smtClean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 </a:t>
            </a:r>
            <a:r>
              <a:rPr lang="bg-BG" altLang="en-US" smtClean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2020 г.;</a:t>
            </a:r>
            <a:endParaRPr lang="bg-BG" altLang="en-US" dirty="0" smtClean="0">
              <a:solidFill>
                <a:schemeClr val="accent1">
                  <a:lumMod val="50000"/>
                </a:schemeClr>
              </a:solidFill>
              <a:sym typeface="Roboto Condensed Light"/>
            </a:endParaRPr>
          </a:p>
          <a:p>
            <a:pPr marL="395478" indent="-285750" algn="just" defTabSz="914400">
              <a:spcBef>
                <a:spcPts val="600"/>
              </a:spcBef>
              <a:buClr>
                <a:srgbClr val="549E39">
                  <a:lumMod val="75000"/>
                </a:srgbClr>
              </a:buClr>
              <a:buSzPts val="2000"/>
              <a:buFont typeface="Wingdings" panose="05000000000000000000" pitchFamily="2" charset="2"/>
              <a:buChar char="Ø"/>
              <a:defRPr/>
            </a:pPr>
            <a:r>
              <a:rPr lang="bg-BG" altLang="en-US" dirty="0" smtClean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Корекциите</a:t>
            </a:r>
            <a:r>
              <a:rPr lang="ru-RU" altLang="en-US" dirty="0" smtClean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 </a:t>
            </a:r>
            <a:r>
              <a:rPr lang="ru-RU" altLang="en-US" dirty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ще се извършват в съответната общинска служба по земеделие, в която земеделските стопани са подали заявленията за държавна помощ за кампания 2019 г. </a:t>
            </a:r>
          </a:p>
          <a:p>
            <a:pPr marL="395478" indent="-285750" algn="just" defTabSz="914400">
              <a:spcBef>
                <a:spcPts val="600"/>
              </a:spcBef>
              <a:buClr>
                <a:srgbClr val="549E39">
                  <a:lumMod val="75000"/>
                </a:srgbClr>
              </a:buClr>
              <a:buSzPts val="2000"/>
              <a:buFont typeface="Wingdings" panose="05000000000000000000" pitchFamily="2" charset="2"/>
              <a:buChar char="Ø"/>
              <a:defRPr/>
            </a:pPr>
            <a:r>
              <a:rPr lang="bg-BG" altLang="en-US" dirty="0" smtClean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През</a:t>
            </a:r>
            <a:r>
              <a:rPr lang="ru-RU" altLang="en-US" dirty="0" smtClean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 </a:t>
            </a:r>
            <a:r>
              <a:rPr lang="bg-BG" altLang="en-US" dirty="0" smtClean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месец</a:t>
            </a:r>
            <a:r>
              <a:rPr lang="ru-RU" altLang="en-US" dirty="0" smtClean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 </a:t>
            </a:r>
            <a:r>
              <a:rPr lang="bg-BG" altLang="en-US" dirty="0" smtClean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септември</a:t>
            </a:r>
            <a:r>
              <a:rPr lang="ru-RU" altLang="en-US" dirty="0" smtClean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 2020 </a:t>
            </a:r>
            <a:r>
              <a:rPr lang="ru-RU" altLang="en-US" dirty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г. ще бъде организирана и проведена и кампания 2020 по схемата за държавна помощ. </a:t>
            </a:r>
          </a:p>
          <a:p>
            <a:pPr marL="395478" indent="-285750" algn="just" defTabSz="914400">
              <a:spcBef>
                <a:spcPts val="600"/>
              </a:spcBef>
              <a:buClr>
                <a:srgbClr val="549E39">
                  <a:lumMod val="75000"/>
                </a:srgbClr>
              </a:buClr>
              <a:buSzPts val="2000"/>
              <a:buFont typeface="Wingdings" panose="05000000000000000000" pitchFamily="2" charset="2"/>
              <a:buChar char="Ø"/>
              <a:defRPr/>
            </a:pPr>
            <a:r>
              <a:rPr lang="ru-RU" altLang="en-US" dirty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Срокът за прием на заявленията за държавната помощ за кампания 2020 ще бъде определен със заповед на министъра на земеделието, храните и горите.</a:t>
            </a:r>
          </a:p>
        </p:txBody>
      </p:sp>
    </p:spTree>
    <p:extLst>
      <p:ext uri="{BB962C8B-B14F-4D97-AF65-F5344CB8AC3E}">
        <p14:creationId xmlns:p14="http://schemas.microsoft.com/office/powerpoint/2010/main" val="4085444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ular Callout 2"/>
          <p:cNvSpPr/>
          <p:nvPr/>
        </p:nvSpPr>
        <p:spPr>
          <a:xfrm rot="16200000">
            <a:off x="-3335183" y="3294217"/>
            <a:ext cx="6858000" cy="269566"/>
          </a:xfrm>
          <a:prstGeom prst="wedgeRectCallout">
            <a:avLst>
              <a:gd name="adj1" fmla="val -20457"/>
              <a:gd name="adj2" fmla="val 71935"/>
            </a:avLst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8931" y="164328"/>
            <a:ext cx="2057399" cy="662149"/>
          </a:xfrm>
          <a:prstGeom prst="rect">
            <a:avLst/>
          </a:prstGeom>
        </p:spPr>
      </p:pic>
      <p:grpSp>
        <p:nvGrpSpPr>
          <p:cNvPr id="6" name="Google Shape;478;p38"/>
          <p:cNvGrpSpPr/>
          <p:nvPr/>
        </p:nvGrpSpPr>
        <p:grpSpPr>
          <a:xfrm>
            <a:off x="393995" y="6393081"/>
            <a:ext cx="244567" cy="262751"/>
            <a:chOff x="2594325" y="1627175"/>
            <a:chExt cx="440850" cy="440850"/>
          </a:xfrm>
        </p:grpSpPr>
        <p:sp>
          <p:nvSpPr>
            <p:cNvPr id="7" name="Google Shape;479;p38"/>
            <p:cNvSpPr/>
            <p:nvPr/>
          </p:nvSpPr>
          <p:spPr>
            <a:xfrm>
              <a:off x="2594325" y="1890950"/>
              <a:ext cx="177075" cy="177075"/>
            </a:xfrm>
            <a:custGeom>
              <a:avLst/>
              <a:gdLst/>
              <a:ahLst/>
              <a:cxnLst/>
              <a:rect l="l" t="t" r="r" b="b"/>
              <a:pathLst>
                <a:path w="7083" h="7083" extrusionOk="0">
                  <a:moveTo>
                    <a:pt x="5544" y="0"/>
                  </a:moveTo>
                  <a:lnTo>
                    <a:pt x="538" y="5984"/>
                  </a:lnTo>
                  <a:lnTo>
                    <a:pt x="0" y="7083"/>
                  </a:lnTo>
                  <a:lnTo>
                    <a:pt x="1099" y="6546"/>
                  </a:lnTo>
                  <a:lnTo>
                    <a:pt x="7083" y="1539"/>
                  </a:lnTo>
                  <a:lnTo>
                    <a:pt x="5544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srgbClr val="00001A"/>
                </a:solidFill>
              </a:endParaRPr>
            </a:p>
          </p:txBody>
        </p:sp>
        <p:sp>
          <p:nvSpPr>
            <p:cNvPr id="8" name="Google Shape;480;p38"/>
            <p:cNvSpPr/>
            <p:nvPr/>
          </p:nvSpPr>
          <p:spPr>
            <a:xfrm>
              <a:off x="2858700" y="1627175"/>
              <a:ext cx="176475" cy="176475"/>
            </a:xfrm>
            <a:custGeom>
              <a:avLst/>
              <a:gdLst/>
              <a:ahLst/>
              <a:cxnLst/>
              <a:rect l="l" t="t" r="r" b="b"/>
              <a:pathLst>
                <a:path w="7059" h="7059" extrusionOk="0">
                  <a:moveTo>
                    <a:pt x="904" y="1"/>
                  </a:moveTo>
                  <a:lnTo>
                    <a:pt x="782" y="25"/>
                  </a:lnTo>
                  <a:lnTo>
                    <a:pt x="684" y="98"/>
                  </a:lnTo>
                  <a:lnTo>
                    <a:pt x="611" y="147"/>
                  </a:lnTo>
                  <a:lnTo>
                    <a:pt x="489" y="294"/>
                  </a:lnTo>
                  <a:lnTo>
                    <a:pt x="367" y="440"/>
                  </a:lnTo>
                  <a:lnTo>
                    <a:pt x="294" y="587"/>
                  </a:lnTo>
                  <a:lnTo>
                    <a:pt x="196" y="733"/>
                  </a:lnTo>
                  <a:lnTo>
                    <a:pt x="74" y="1051"/>
                  </a:lnTo>
                  <a:lnTo>
                    <a:pt x="0" y="1393"/>
                  </a:lnTo>
                  <a:lnTo>
                    <a:pt x="0" y="1735"/>
                  </a:lnTo>
                  <a:lnTo>
                    <a:pt x="25" y="2052"/>
                  </a:lnTo>
                  <a:lnTo>
                    <a:pt x="123" y="2394"/>
                  </a:lnTo>
                  <a:lnTo>
                    <a:pt x="269" y="2711"/>
                  </a:lnTo>
                  <a:lnTo>
                    <a:pt x="4348" y="6790"/>
                  </a:lnTo>
                  <a:lnTo>
                    <a:pt x="4665" y="6937"/>
                  </a:lnTo>
                  <a:lnTo>
                    <a:pt x="5007" y="7034"/>
                  </a:lnTo>
                  <a:lnTo>
                    <a:pt x="5325" y="7059"/>
                  </a:lnTo>
                  <a:lnTo>
                    <a:pt x="5667" y="7059"/>
                  </a:lnTo>
                  <a:lnTo>
                    <a:pt x="6008" y="6986"/>
                  </a:lnTo>
                  <a:lnTo>
                    <a:pt x="6326" y="6863"/>
                  </a:lnTo>
                  <a:lnTo>
                    <a:pt x="6473" y="6766"/>
                  </a:lnTo>
                  <a:lnTo>
                    <a:pt x="6619" y="6692"/>
                  </a:lnTo>
                  <a:lnTo>
                    <a:pt x="6766" y="6570"/>
                  </a:lnTo>
                  <a:lnTo>
                    <a:pt x="6912" y="6448"/>
                  </a:lnTo>
                  <a:lnTo>
                    <a:pt x="6961" y="6375"/>
                  </a:lnTo>
                  <a:lnTo>
                    <a:pt x="7034" y="6277"/>
                  </a:lnTo>
                  <a:lnTo>
                    <a:pt x="7059" y="6155"/>
                  </a:lnTo>
                  <a:lnTo>
                    <a:pt x="7059" y="6057"/>
                  </a:lnTo>
                  <a:lnTo>
                    <a:pt x="7059" y="5960"/>
                  </a:lnTo>
                  <a:lnTo>
                    <a:pt x="7034" y="5862"/>
                  </a:lnTo>
                  <a:lnTo>
                    <a:pt x="6961" y="5764"/>
                  </a:lnTo>
                  <a:lnTo>
                    <a:pt x="6912" y="5667"/>
                  </a:lnTo>
                  <a:lnTo>
                    <a:pt x="1393" y="147"/>
                  </a:lnTo>
                  <a:lnTo>
                    <a:pt x="1295" y="98"/>
                  </a:lnTo>
                  <a:lnTo>
                    <a:pt x="1197" y="25"/>
                  </a:lnTo>
                  <a:lnTo>
                    <a:pt x="1099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srgbClr val="00001A"/>
                </a:solidFill>
              </a:endParaRPr>
            </a:p>
          </p:txBody>
        </p:sp>
        <p:sp>
          <p:nvSpPr>
            <p:cNvPr id="9" name="Google Shape;481;p38"/>
            <p:cNvSpPr/>
            <p:nvPr/>
          </p:nvSpPr>
          <p:spPr>
            <a:xfrm>
              <a:off x="2663325" y="1702275"/>
              <a:ext cx="296750" cy="296775"/>
            </a:xfrm>
            <a:custGeom>
              <a:avLst/>
              <a:gdLst/>
              <a:ahLst/>
              <a:cxnLst/>
              <a:rect l="l" t="t" r="r" b="b"/>
              <a:pathLst>
                <a:path w="11870" h="11871" extrusionOk="0">
                  <a:moveTo>
                    <a:pt x="7718" y="1295"/>
                  </a:moveTo>
                  <a:lnTo>
                    <a:pt x="7815" y="1319"/>
                  </a:lnTo>
                  <a:lnTo>
                    <a:pt x="7889" y="1368"/>
                  </a:lnTo>
                  <a:lnTo>
                    <a:pt x="7938" y="1442"/>
                  </a:lnTo>
                  <a:lnTo>
                    <a:pt x="7938" y="1515"/>
                  </a:lnTo>
                  <a:lnTo>
                    <a:pt x="7938" y="1588"/>
                  </a:lnTo>
                  <a:lnTo>
                    <a:pt x="7889" y="1661"/>
                  </a:lnTo>
                  <a:lnTo>
                    <a:pt x="5862" y="3664"/>
                  </a:lnTo>
                  <a:lnTo>
                    <a:pt x="5788" y="3713"/>
                  </a:lnTo>
                  <a:lnTo>
                    <a:pt x="5715" y="3737"/>
                  </a:lnTo>
                  <a:lnTo>
                    <a:pt x="5642" y="3713"/>
                  </a:lnTo>
                  <a:lnTo>
                    <a:pt x="5569" y="3664"/>
                  </a:lnTo>
                  <a:lnTo>
                    <a:pt x="5520" y="3591"/>
                  </a:lnTo>
                  <a:lnTo>
                    <a:pt x="5495" y="3517"/>
                  </a:lnTo>
                  <a:lnTo>
                    <a:pt x="5520" y="3444"/>
                  </a:lnTo>
                  <a:lnTo>
                    <a:pt x="5569" y="3371"/>
                  </a:lnTo>
                  <a:lnTo>
                    <a:pt x="7571" y="1368"/>
                  </a:lnTo>
                  <a:lnTo>
                    <a:pt x="7644" y="1319"/>
                  </a:lnTo>
                  <a:lnTo>
                    <a:pt x="7718" y="1295"/>
                  </a:lnTo>
                  <a:close/>
                  <a:moveTo>
                    <a:pt x="7767" y="1"/>
                  </a:moveTo>
                  <a:lnTo>
                    <a:pt x="4885" y="2907"/>
                  </a:lnTo>
                  <a:lnTo>
                    <a:pt x="4640" y="2809"/>
                  </a:lnTo>
                  <a:lnTo>
                    <a:pt x="4396" y="2712"/>
                  </a:lnTo>
                  <a:lnTo>
                    <a:pt x="4103" y="2614"/>
                  </a:lnTo>
                  <a:lnTo>
                    <a:pt x="3810" y="2565"/>
                  </a:lnTo>
                  <a:lnTo>
                    <a:pt x="3493" y="2492"/>
                  </a:lnTo>
                  <a:lnTo>
                    <a:pt x="3175" y="2443"/>
                  </a:lnTo>
                  <a:lnTo>
                    <a:pt x="2858" y="2418"/>
                  </a:lnTo>
                  <a:lnTo>
                    <a:pt x="2247" y="2418"/>
                  </a:lnTo>
                  <a:lnTo>
                    <a:pt x="1954" y="2443"/>
                  </a:lnTo>
                  <a:lnTo>
                    <a:pt x="1636" y="2492"/>
                  </a:lnTo>
                  <a:lnTo>
                    <a:pt x="1319" y="2565"/>
                  </a:lnTo>
                  <a:lnTo>
                    <a:pt x="1001" y="2687"/>
                  </a:lnTo>
                  <a:lnTo>
                    <a:pt x="708" y="2809"/>
                  </a:lnTo>
                  <a:lnTo>
                    <a:pt x="415" y="3005"/>
                  </a:lnTo>
                  <a:lnTo>
                    <a:pt x="147" y="3224"/>
                  </a:lnTo>
                  <a:lnTo>
                    <a:pt x="73" y="3298"/>
                  </a:lnTo>
                  <a:lnTo>
                    <a:pt x="24" y="3395"/>
                  </a:lnTo>
                  <a:lnTo>
                    <a:pt x="0" y="3493"/>
                  </a:lnTo>
                  <a:lnTo>
                    <a:pt x="0" y="3615"/>
                  </a:lnTo>
                  <a:lnTo>
                    <a:pt x="0" y="3713"/>
                  </a:lnTo>
                  <a:lnTo>
                    <a:pt x="24" y="3811"/>
                  </a:lnTo>
                  <a:lnTo>
                    <a:pt x="73" y="3908"/>
                  </a:lnTo>
                  <a:lnTo>
                    <a:pt x="147" y="4006"/>
                  </a:lnTo>
                  <a:lnTo>
                    <a:pt x="7864" y="11724"/>
                  </a:lnTo>
                  <a:lnTo>
                    <a:pt x="7962" y="11797"/>
                  </a:lnTo>
                  <a:lnTo>
                    <a:pt x="8060" y="11846"/>
                  </a:lnTo>
                  <a:lnTo>
                    <a:pt x="8157" y="11870"/>
                  </a:lnTo>
                  <a:lnTo>
                    <a:pt x="8377" y="11870"/>
                  </a:lnTo>
                  <a:lnTo>
                    <a:pt x="8475" y="11846"/>
                  </a:lnTo>
                  <a:lnTo>
                    <a:pt x="8573" y="11797"/>
                  </a:lnTo>
                  <a:lnTo>
                    <a:pt x="8646" y="11724"/>
                  </a:lnTo>
                  <a:lnTo>
                    <a:pt x="8866" y="11455"/>
                  </a:lnTo>
                  <a:lnTo>
                    <a:pt x="9061" y="11162"/>
                  </a:lnTo>
                  <a:lnTo>
                    <a:pt x="9183" y="10869"/>
                  </a:lnTo>
                  <a:lnTo>
                    <a:pt x="9305" y="10551"/>
                  </a:lnTo>
                  <a:lnTo>
                    <a:pt x="9379" y="10234"/>
                  </a:lnTo>
                  <a:lnTo>
                    <a:pt x="9427" y="9916"/>
                  </a:lnTo>
                  <a:lnTo>
                    <a:pt x="9452" y="9623"/>
                  </a:lnTo>
                  <a:lnTo>
                    <a:pt x="9452" y="9330"/>
                  </a:lnTo>
                  <a:lnTo>
                    <a:pt x="9452" y="9013"/>
                  </a:lnTo>
                  <a:lnTo>
                    <a:pt x="9427" y="8695"/>
                  </a:lnTo>
                  <a:lnTo>
                    <a:pt x="9379" y="8378"/>
                  </a:lnTo>
                  <a:lnTo>
                    <a:pt x="9305" y="8060"/>
                  </a:lnTo>
                  <a:lnTo>
                    <a:pt x="9256" y="7767"/>
                  </a:lnTo>
                  <a:lnTo>
                    <a:pt x="9159" y="7474"/>
                  </a:lnTo>
                  <a:lnTo>
                    <a:pt x="9061" y="7230"/>
                  </a:lnTo>
                  <a:lnTo>
                    <a:pt x="8963" y="6986"/>
                  </a:lnTo>
                  <a:lnTo>
                    <a:pt x="11870" y="4104"/>
                  </a:lnTo>
                  <a:lnTo>
                    <a:pt x="7767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srgbClr val="00001A"/>
                </a:solidFill>
              </a:endParaRP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738553" y="6393081"/>
            <a:ext cx="1019907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200" dirty="0" smtClean="0">
                <a:solidFill>
                  <a:prstClr val="black"/>
                </a:solidFill>
              </a:rPr>
              <a:t>Министерство на земеделието, храните и горите, „Информационна кампания 2020г.“ </a:t>
            </a:r>
            <a:endParaRPr lang="en-US" sz="1200" dirty="0">
              <a:solidFill>
                <a:prstClr val="black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40660" y="254977"/>
            <a:ext cx="92451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3200" b="1" dirty="0" smtClean="0">
                <a:solidFill>
                  <a:srgbClr val="549E39">
                    <a:lumMod val="75000"/>
                  </a:srgbClr>
                </a:solidFill>
              </a:rPr>
              <a:t>Актуални срокове по схемите:</a:t>
            </a:r>
            <a:endParaRPr lang="en-US" sz="3200" b="1" dirty="0">
              <a:solidFill>
                <a:srgbClr val="549E39">
                  <a:lumMod val="75000"/>
                </a:srgbClr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432274" y="826477"/>
            <a:ext cx="11026531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 algn="just">
              <a:buClr>
                <a:schemeClr val="tx2">
                  <a:lumMod val="75000"/>
                </a:schemeClr>
              </a:buClr>
              <a:buSzPts val="2000"/>
              <a:buFont typeface="Wingdings" panose="05000000000000000000" pitchFamily="2" charset="2"/>
              <a:buChar char="Ø"/>
            </a:pPr>
            <a:endParaRPr lang="ru-RU" dirty="0" smtClean="0">
              <a:solidFill>
                <a:schemeClr val="accent1">
                  <a:lumMod val="50000"/>
                </a:schemeClr>
              </a:solidFill>
              <a:sym typeface="Roboto Condensed Light"/>
            </a:endParaRPr>
          </a:p>
          <a:p>
            <a:pPr marL="285750" lvl="0" indent="-285750" algn="just">
              <a:buClr>
                <a:schemeClr val="tx2">
                  <a:lumMod val="75000"/>
                </a:schemeClr>
              </a:buClr>
              <a:buSzPts val="2000"/>
              <a:buFont typeface="Wingdings" panose="05000000000000000000" pitchFamily="2" charset="2"/>
              <a:buChar char="Ø"/>
            </a:pP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Помощ 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за компенсиране разходите на земеделски стопани, свързани с изпълнение на мерки по Националната програма за контрол на вредителите по трайните насаждения през зимния 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период.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 </a:t>
            </a:r>
            <a:r>
              <a:rPr lang="ru-RU" u="sng" dirty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Срокове: І етап: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 срок за подаване на заявления: от 10 февруари до 6 март 2020 г.; срок за отчитане: до 10 април 2020 г.; срок за изплащане на средствата: до 22 май 2020 г.; </a:t>
            </a:r>
            <a:r>
              <a:rPr lang="ru-RU" u="sng" dirty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ІІ етап: 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срок за подаване на заявления: от 12 октомври до 30 октомври 2020 г.; срок за отчитане: до 13 ноември 2020 г.; срок за изплащане на средствата: до 11 декември 2020 г.;</a:t>
            </a:r>
          </a:p>
          <a:p>
            <a:pPr marL="285750" lvl="0" indent="-285750" algn="just">
              <a:buClr>
                <a:schemeClr val="tx2">
                  <a:lumMod val="75000"/>
                </a:schemeClr>
              </a:buClr>
              <a:buSzPts val="2000"/>
              <a:buFont typeface="Wingdings" panose="05000000000000000000" pitchFamily="2" charset="2"/>
              <a:buChar char="Ø"/>
            </a:pPr>
            <a:r>
              <a:rPr lang="ru-RU" b="1" dirty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Помощ за реализирането на доброволно поети ангажименти за хуманно отношение към птиците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. Срок за прием на заявления: от 10 февруари до 28 февруари 2020 г.; Срок за изплащане на помощта: от </a:t>
            </a:r>
            <a:r>
              <a:rPr lang="en-US" dirty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10 </a:t>
            </a:r>
            <a:r>
              <a:rPr lang="bg-BG" dirty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март 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2020 г.</a:t>
            </a:r>
          </a:p>
          <a:p>
            <a:pPr marL="285750" lvl="0" indent="-285750" algn="just">
              <a:buClr>
                <a:schemeClr val="tx2">
                  <a:lumMod val="75000"/>
                </a:schemeClr>
              </a:buClr>
              <a:buSzPts val="2000"/>
              <a:buFont typeface="Wingdings" panose="05000000000000000000" pitchFamily="2" charset="2"/>
              <a:buChar char="Ø"/>
            </a:pPr>
            <a:r>
              <a:rPr lang="ru-RU" b="1" dirty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„Помощ за инвестиции в материални активи в земеделски стопанства, свързани с първично производство на растениевъдна земеделска продукция“ - 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с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рок 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за прием на 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заявления: 03.02 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– 28.02.2020 г.</a:t>
            </a:r>
          </a:p>
          <a:p>
            <a:pPr marL="285750" lvl="0" indent="-285750" algn="just">
              <a:buClr>
                <a:schemeClr val="tx2">
                  <a:lumMod val="75000"/>
                </a:schemeClr>
              </a:buClr>
              <a:buSzPts val="2000"/>
              <a:buFont typeface="Wingdings" panose="05000000000000000000" pitchFamily="2" charset="2"/>
              <a:buChar char="Ø"/>
            </a:pPr>
            <a:endParaRPr lang="ru-RU" dirty="0">
              <a:solidFill>
                <a:schemeClr val="accent1">
                  <a:lumMod val="50000"/>
                </a:schemeClr>
              </a:solidFill>
              <a:sym typeface="Roboto Condensed Light"/>
            </a:endParaRPr>
          </a:p>
        </p:txBody>
      </p:sp>
    </p:spTree>
    <p:extLst>
      <p:ext uri="{BB962C8B-B14F-4D97-AF65-F5344CB8AC3E}">
        <p14:creationId xmlns:p14="http://schemas.microsoft.com/office/powerpoint/2010/main" val="3240921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80320" y="1559392"/>
            <a:ext cx="8915399" cy="2880020"/>
          </a:xfrm>
        </p:spPr>
        <p:txBody>
          <a:bodyPr>
            <a:normAutofit/>
          </a:bodyPr>
          <a:lstStyle/>
          <a:p>
            <a:pPr algn="ctr"/>
            <a:r>
              <a:rPr lang="bg-BG" sz="4000" b="1" dirty="0">
                <a:solidFill>
                  <a:schemeClr val="accent1">
                    <a:lumMod val="50000"/>
                  </a:schemeClr>
                </a:solidFill>
                <a:latin typeface="+mn-lt"/>
                <a:ea typeface="+mn-ea"/>
                <a:cs typeface="+mn-cs"/>
              </a:rPr>
              <a:t>Благодаря за вниманието!</a:t>
            </a:r>
            <a:endParaRPr lang="en-US" sz="4000" b="1" dirty="0">
              <a:solidFill>
                <a:schemeClr val="accent1">
                  <a:lumMod val="50000"/>
                </a:schemeClr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738553" y="5460023"/>
            <a:ext cx="8915400" cy="838200"/>
          </a:xfrm>
        </p:spPr>
        <p:txBody>
          <a:bodyPr/>
          <a:lstStyle/>
          <a:p>
            <a:r>
              <a:rPr lang="bg-BG" sz="1800" b="1" dirty="0">
                <a:solidFill>
                  <a:schemeClr val="accent1">
                    <a:lumMod val="50000"/>
                  </a:schemeClr>
                </a:solidFill>
              </a:rPr>
              <a:t>Дирекция „Държавни помощи и регулации“</a:t>
            </a:r>
            <a:endParaRPr lang="en-US" sz="18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5" name="Rectangular Callout 4"/>
          <p:cNvSpPr/>
          <p:nvPr/>
        </p:nvSpPr>
        <p:spPr>
          <a:xfrm rot="16200000">
            <a:off x="-3128564" y="3087598"/>
            <a:ext cx="6858000" cy="682804"/>
          </a:xfrm>
          <a:prstGeom prst="wedgeRectCallout">
            <a:avLst>
              <a:gd name="adj1" fmla="val -21098"/>
              <a:gd name="adj2" fmla="val 111138"/>
            </a:avLst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8931" y="164328"/>
            <a:ext cx="2057399" cy="662149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738553" y="6393081"/>
            <a:ext cx="1019907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200" dirty="0" smtClean="0"/>
              <a:t>Министерство на земеделието, храните и горите, „Информационна кампания 2020г.“ </a:t>
            </a:r>
            <a:endParaRPr lang="en-US" sz="1200" dirty="0"/>
          </a:p>
        </p:txBody>
      </p:sp>
      <p:grpSp>
        <p:nvGrpSpPr>
          <p:cNvPr id="8" name="Google Shape;478;p38"/>
          <p:cNvGrpSpPr/>
          <p:nvPr/>
        </p:nvGrpSpPr>
        <p:grpSpPr>
          <a:xfrm>
            <a:off x="393995" y="6393081"/>
            <a:ext cx="244567" cy="262751"/>
            <a:chOff x="2594325" y="1627175"/>
            <a:chExt cx="440850" cy="440850"/>
          </a:xfrm>
        </p:grpSpPr>
        <p:sp>
          <p:nvSpPr>
            <p:cNvPr id="9" name="Google Shape;479;p38"/>
            <p:cNvSpPr/>
            <p:nvPr/>
          </p:nvSpPr>
          <p:spPr>
            <a:xfrm>
              <a:off x="2594325" y="1890950"/>
              <a:ext cx="177075" cy="177075"/>
            </a:xfrm>
            <a:custGeom>
              <a:avLst/>
              <a:gdLst/>
              <a:ahLst/>
              <a:cxnLst/>
              <a:rect l="l" t="t" r="r" b="b"/>
              <a:pathLst>
                <a:path w="7083" h="7083" extrusionOk="0">
                  <a:moveTo>
                    <a:pt x="5544" y="0"/>
                  </a:moveTo>
                  <a:lnTo>
                    <a:pt x="538" y="5984"/>
                  </a:lnTo>
                  <a:lnTo>
                    <a:pt x="0" y="7083"/>
                  </a:lnTo>
                  <a:lnTo>
                    <a:pt x="1099" y="6546"/>
                  </a:lnTo>
                  <a:lnTo>
                    <a:pt x="7083" y="1539"/>
                  </a:lnTo>
                  <a:lnTo>
                    <a:pt x="5544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001A"/>
                </a:solidFill>
              </a:endParaRPr>
            </a:p>
          </p:txBody>
        </p:sp>
        <p:sp>
          <p:nvSpPr>
            <p:cNvPr id="10" name="Google Shape;480;p38"/>
            <p:cNvSpPr/>
            <p:nvPr/>
          </p:nvSpPr>
          <p:spPr>
            <a:xfrm>
              <a:off x="2858700" y="1627175"/>
              <a:ext cx="176475" cy="176475"/>
            </a:xfrm>
            <a:custGeom>
              <a:avLst/>
              <a:gdLst/>
              <a:ahLst/>
              <a:cxnLst/>
              <a:rect l="l" t="t" r="r" b="b"/>
              <a:pathLst>
                <a:path w="7059" h="7059" extrusionOk="0">
                  <a:moveTo>
                    <a:pt x="904" y="1"/>
                  </a:moveTo>
                  <a:lnTo>
                    <a:pt x="782" y="25"/>
                  </a:lnTo>
                  <a:lnTo>
                    <a:pt x="684" y="98"/>
                  </a:lnTo>
                  <a:lnTo>
                    <a:pt x="611" y="147"/>
                  </a:lnTo>
                  <a:lnTo>
                    <a:pt x="489" y="294"/>
                  </a:lnTo>
                  <a:lnTo>
                    <a:pt x="367" y="440"/>
                  </a:lnTo>
                  <a:lnTo>
                    <a:pt x="294" y="587"/>
                  </a:lnTo>
                  <a:lnTo>
                    <a:pt x="196" y="733"/>
                  </a:lnTo>
                  <a:lnTo>
                    <a:pt x="74" y="1051"/>
                  </a:lnTo>
                  <a:lnTo>
                    <a:pt x="0" y="1393"/>
                  </a:lnTo>
                  <a:lnTo>
                    <a:pt x="0" y="1735"/>
                  </a:lnTo>
                  <a:lnTo>
                    <a:pt x="25" y="2052"/>
                  </a:lnTo>
                  <a:lnTo>
                    <a:pt x="123" y="2394"/>
                  </a:lnTo>
                  <a:lnTo>
                    <a:pt x="269" y="2711"/>
                  </a:lnTo>
                  <a:lnTo>
                    <a:pt x="4348" y="6790"/>
                  </a:lnTo>
                  <a:lnTo>
                    <a:pt x="4665" y="6937"/>
                  </a:lnTo>
                  <a:lnTo>
                    <a:pt x="5007" y="7034"/>
                  </a:lnTo>
                  <a:lnTo>
                    <a:pt x="5325" y="7059"/>
                  </a:lnTo>
                  <a:lnTo>
                    <a:pt x="5667" y="7059"/>
                  </a:lnTo>
                  <a:lnTo>
                    <a:pt x="6008" y="6986"/>
                  </a:lnTo>
                  <a:lnTo>
                    <a:pt x="6326" y="6863"/>
                  </a:lnTo>
                  <a:lnTo>
                    <a:pt x="6473" y="6766"/>
                  </a:lnTo>
                  <a:lnTo>
                    <a:pt x="6619" y="6692"/>
                  </a:lnTo>
                  <a:lnTo>
                    <a:pt x="6766" y="6570"/>
                  </a:lnTo>
                  <a:lnTo>
                    <a:pt x="6912" y="6448"/>
                  </a:lnTo>
                  <a:lnTo>
                    <a:pt x="6961" y="6375"/>
                  </a:lnTo>
                  <a:lnTo>
                    <a:pt x="7034" y="6277"/>
                  </a:lnTo>
                  <a:lnTo>
                    <a:pt x="7059" y="6155"/>
                  </a:lnTo>
                  <a:lnTo>
                    <a:pt x="7059" y="6057"/>
                  </a:lnTo>
                  <a:lnTo>
                    <a:pt x="7059" y="5960"/>
                  </a:lnTo>
                  <a:lnTo>
                    <a:pt x="7034" y="5862"/>
                  </a:lnTo>
                  <a:lnTo>
                    <a:pt x="6961" y="5764"/>
                  </a:lnTo>
                  <a:lnTo>
                    <a:pt x="6912" y="5667"/>
                  </a:lnTo>
                  <a:lnTo>
                    <a:pt x="1393" y="147"/>
                  </a:lnTo>
                  <a:lnTo>
                    <a:pt x="1295" y="98"/>
                  </a:lnTo>
                  <a:lnTo>
                    <a:pt x="1197" y="25"/>
                  </a:lnTo>
                  <a:lnTo>
                    <a:pt x="1099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001A"/>
                </a:solidFill>
              </a:endParaRPr>
            </a:p>
          </p:txBody>
        </p:sp>
        <p:sp>
          <p:nvSpPr>
            <p:cNvPr id="11" name="Google Shape;481;p38"/>
            <p:cNvSpPr/>
            <p:nvPr/>
          </p:nvSpPr>
          <p:spPr>
            <a:xfrm>
              <a:off x="2663325" y="1702275"/>
              <a:ext cx="296750" cy="296775"/>
            </a:xfrm>
            <a:custGeom>
              <a:avLst/>
              <a:gdLst/>
              <a:ahLst/>
              <a:cxnLst/>
              <a:rect l="l" t="t" r="r" b="b"/>
              <a:pathLst>
                <a:path w="11870" h="11871" extrusionOk="0">
                  <a:moveTo>
                    <a:pt x="7718" y="1295"/>
                  </a:moveTo>
                  <a:lnTo>
                    <a:pt x="7815" y="1319"/>
                  </a:lnTo>
                  <a:lnTo>
                    <a:pt x="7889" y="1368"/>
                  </a:lnTo>
                  <a:lnTo>
                    <a:pt x="7938" y="1442"/>
                  </a:lnTo>
                  <a:lnTo>
                    <a:pt x="7938" y="1515"/>
                  </a:lnTo>
                  <a:lnTo>
                    <a:pt x="7938" y="1588"/>
                  </a:lnTo>
                  <a:lnTo>
                    <a:pt x="7889" y="1661"/>
                  </a:lnTo>
                  <a:lnTo>
                    <a:pt x="5862" y="3664"/>
                  </a:lnTo>
                  <a:lnTo>
                    <a:pt x="5788" y="3713"/>
                  </a:lnTo>
                  <a:lnTo>
                    <a:pt x="5715" y="3737"/>
                  </a:lnTo>
                  <a:lnTo>
                    <a:pt x="5642" y="3713"/>
                  </a:lnTo>
                  <a:lnTo>
                    <a:pt x="5569" y="3664"/>
                  </a:lnTo>
                  <a:lnTo>
                    <a:pt x="5520" y="3591"/>
                  </a:lnTo>
                  <a:lnTo>
                    <a:pt x="5495" y="3517"/>
                  </a:lnTo>
                  <a:lnTo>
                    <a:pt x="5520" y="3444"/>
                  </a:lnTo>
                  <a:lnTo>
                    <a:pt x="5569" y="3371"/>
                  </a:lnTo>
                  <a:lnTo>
                    <a:pt x="7571" y="1368"/>
                  </a:lnTo>
                  <a:lnTo>
                    <a:pt x="7644" y="1319"/>
                  </a:lnTo>
                  <a:lnTo>
                    <a:pt x="7718" y="1295"/>
                  </a:lnTo>
                  <a:close/>
                  <a:moveTo>
                    <a:pt x="7767" y="1"/>
                  </a:moveTo>
                  <a:lnTo>
                    <a:pt x="4885" y="2907"/>
                  </a:lnTo>
                  <a:lnTo>
                    <a:pt x="4640" y="2809"/>
                  </a:lnTo>
                  <a:lnTo>
                    <a:pt x="4396" y="2712"/>
                  </a:lnTo>
                  <a:lnTo>
                    <a:pt x="4103" y="2614"/>
                  </a:lnTo>
                  <a:lnTo>
                    <a:pt x="3810" y="2565"/>
                  </a:lnTo>
                  <a:lnTo>
                    <a:pt x="3493" y="2492"/>
                  </a:lnTo>
                  <a:lnTo>
                    <a:pt x="3175" y="2443"/>
                  </a:lnTo>
                  <a:lnTo>
                    <a:pt x="2858" y="2418"/>
                  </a:lnTo>
                  <a:lnTo>
                    <a:pt x="2247" y="2418"/>
                  </a:lnTo>
                  <a:lnTo>
                    <a:pt x="1954" y="2443"/>
                  </a:lnTo>
                  <a:lnTo>
                    <a:pt x="1636" y="2492"/>
                  </a:lnTo>
                  <a:lnTo>
                    <a:pt x="1319" y="2565"/>
                  </a:lnTo>
                  <a:lnTo>
                    <a:pt x="1001" y="2687"/>
                  </a:lnTo>
                  <a:lnTo>
                    <a:pt x="708" y="2809"/>
                  </a:lnTo>
                  <a:lnTo>
                    <a:pt x="415" y="3005"/>
                  </a:lnTo>
                  <a:lnTo>
                    <a:pt x="147" y="3224"/>
                  </a:lnTo>
                  <a:lnTo>
                    <a:pt x="73" y="3298"/>
                  </a:lnTo>
                  <a:lnTo>
                    <a:pt x="24" y="3395"/>
                  </a:lnTo>
                  <a:lnTo>
                    <a:pt x="0" y="3493"/>
                  </a:lnTo>
                  <a:lnTo>
                    <a:pt x="0" y="3615"/>
                  </a:lnTo>
                  <a:lnTo>
                    <a:pt x="0" y="3713"/>
                  </a:lnTo>
                  <a:lnTo>
                    <a:pt x="24" y="3811"/>
                  </a:lnTo>
                  <a:lnTo>
                    <a:pt x="73" y="3908"/>
                  </a:lnTo>
                  <a:lnTo>
                    <a:pt x="147" y="4006"/>
                  </a:lnTo>
                  <a:lnTo>
                    <a:pt x="7864" y="11724"/>
                  </a:lnTo>
                  <a:lnTo>
                    <a:pt x="7962" y="11797"/>
                  </a:lnTo>
                  <a:lnTo>
                    <a:pt x="8060" y="11846"/>
                  </a:lnTo>
                  <a:lnTo>
                    <a:pt x="8157" y="11870"/>
                  </a:lnTo>
                  <a:lnTo>
                    <a:pt x="8377" y="11870"/>
                  </a:lnTo>
                  <a:lnTo>
                    <a:pt x="8475" y="11846"/>
                  </a:lnTo>
                  <a:lnTo>
                    <a:pt x="8573" y="11797"/>
                  </a:lnTo>
                  <a:lnTo>
                    <a:pt x="8646" y="11724"/>
                  </a:lnTo>
                  <a:lnTo>
                    <a:pt x="8866" y="11455"/>
                  </a:lnTo>
                  <a:lnTo>
                    <a:pt x="9061" y="11162"/>
                  </a:lnTo>
                  <a:lnTo>
                    <a:pt x="9183" y="10869"/>
                  </a:lnTo>
                  <a:lnTo>
                    <a:pt x="9305" y="10551"/>
                  </a:lnTo>
                  <a:lnTo>
                    <a:pt x="9379" y="10234"/>
                  </a:lnTo>
                  <a:lnTo>
                    <a:pt x="9427" y="9916"/>
                  </a:lnTo>
                  <a:lnTo>
                    <a:pt x="9452" y="9623"/>
                  </a:lnTo>
                  <a:lnTo>
                    <a:pt x="9452" y="9330"/>
                  </a:lnTo>
                  <a:lnTo>
                    <a:pt x="9452" y="9013"/>
                  </a:lnTo>
                  <a:lnTo>
                    <a:pt x="9427" y="8695"/>
                  </a:lnTo>
                  <a:lnTo>
                    <a:pt x="9379" y="8378"/>
                  </a:lnTo>
                  <a:lnTo>
                    <a:pt x="9305" y="8060"/>
                  </a:lnTo>
                  <a:lnTo>
                    <a:pt x="9256" y="7767"/>
                  </a:lnTo>
                  <a:lnTo>
                    <a:pt x="9159" y="7474"/>
                  </a:lnTo>
                  <a:lnTo>
                    <a:pt x="9061" y="7230"/>
                  </a:lnTo>
                  <a:lnTo>
                    <a:pt x="8963" y="6986"/>
                  </a:lnTo>
                  <a:lnTo>
                    <a:pt x="11870" y="4104"/>
                  </a:lnTo>
                  <a:lnTo>
                    <a:pt x="7767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001A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98103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лавие 1"/>
          <p:cNvSpPr>
            <a:spLocks noGrp="1"/>
          </p:cNvSpPr>
          <p:nvPr>
            <p:ph type="title"/>
          </p:nvPr>
        </p:nvSpPr>
        <p:spPr>
          <a:xfrm>
            <a:off x="2312376" y="624110"/>
            <a:ext cx="9522069" cy="1280890"/>
          </a:xfrm>
        </p:spPr>
        <p:txBody>
          <a:bodyPr>
            <a:normAutofit fontScale="90000"/>
          </a:bodyPr>
          <a:lstStyle/>
          <a:p>
            <a:pPr algn="ctr"/>
            <a:r>
              <a:rPr lang="bg-BG" b="1" dirty="0">
                <a:solidFill>
                  <a:srgbClr val="549E39">
                    <a:lumMod val="75000"/>
                  </a:srgbClr>
                </a:solidFill>
                <a:latin typeface="+mn-lt"/>
                <a:ea typeface="+mn-ea"/>
                <a:cs typeface="+mn-cs"/>
              </a:rPr>
              <a:t>Подпомагане</a:t>
            </a:r>
            <a:r>
              <a:rPr lang="bg-BG" dirty="0" smtClean="0"/>
              <a:t> </a:t>
            </a:r>
            <a:r>
              <a:rPr lang="bg-BG" b="1" dirty="0">
                <a:solidFill>
                  <a:srgbClr val="549E39">
                    <a:lumMod val="75000"/>
                  </a:srgbClr>
                </a:solidFill>
                <a:latin typeface="+mn-lt"/>
                <a:ea typeface="+mn-ea"/>
                <a:cs typeface="+mn-cs"/>
              </a:rPr>
              <a:t>на </a:t>
            </a:r>
            <a:r>
              <a:rPr lang="bg-BG" b="1" dirty="0" smtClean="0">
                <a:solidFill>
                  <a:srgbClr val="549E39">
                    <a:lumMod val="75000"/>
                  </a:srgbClr>
                </a:solidFill>
                <a:latin typeface="+mn-lt"/>
                <a:ea typeface="+mn-ea"/>
                <a:cs typeface="+mn-cs"/>
              </a:rPr>
              <a:t>земеделските стопани в </a:t>
            </a:r>
            <a:r>
              <a:rPr lang="bg-BG" b="1" u="sng" dirty="0">
                <a:solidFill>
                  <a:srgbClr val="549E39">
                    <a:lumMod val="75000"/>
                  </a:srgbClr>
                </a:solidFill>
                <a:latin typeface="+mn-lt"/>
                <a:ea typeface="+mn-ea"/>
                <a:cs typeface="+mn-cs"/>
              </a:rPr>
              <a:t>област </a:t>
            </a:r>
            <a:r>
              <a:rPr lang="bg-BG" b="1" u="sng" dirty="0" smtClean="0">
                <a:solidFill>
                  <a:srgbClr val="549E39">
                    <a:lumMod val="75000"/>
                  </a:srgbClr>
                </a:solidFill>
                <a:latin typeface="+mn-lt"/>
                <a:ea typeface="+mn-ea"/>
                <a:cs typeface="+mn-cs"/>
              </a:rPr>
              <a:t>Ловеч </a:t>
            </a:r>
            <a:r>
              <a:rPr lang="bg-BG" b="1" dirty="0" smtClean="0">
                <a:solidFill>
                  <a:srgbClr val="549E39">
                    <a:lumMod val="75000"/>
                  </a:srgbClr>
                </a:solidFill>
                <a:latin typeface="+mn-lt"/>
                <a:ea typeface="+mn-ea"/>
                <a:cs typeface="+mn-cs"/>
              </a:rPr>
              <a:t>с </a:t>
            </a:r>
            <a:r>
              <a:rPr lang="bg-BG" b="1" dirty="0">
                <a:solidFill>
                  <a:srgbClr val="549E39">
                    <a:lumMod val="75000"/>
                  </a:srgbClr>
                </a:solidFill>
                <a:latin typeface="+mn-lt"/>
                <a:ea typeface="+mn-ea"/>
                <a:cs typeface="+mn-cs"/>
              </a:rPr>
              <a:t>държавни помощи </a:t>
            </a:r>
          </a:p>
        </p:txBody>
      </p:sp>
      <p:sp>
        <p:nvSpPr>
          <p:cNvPr id="3" name="Контейнер за съдържание 2"/>
          <p:cNvSpPr>
            <a:spLocks noGrp="1"/>
          </p:cNvSpPr>
          <p:nvPr>
            <p:ph idx="1"/>
          </p:nvPr>
        </p:nvSpPr>
        <p:spPr>
          <a:xfrm>
            <a:off x="1608992" y="1905000"/>
            <a:ext cx="9895620" cy="4443046"/>
          </a:xfrm>
        </p:spPr>
        <p:txBody>
          <a:bodyPr>
            <a:normAutofit fontScale="77500" lnSpcReduction="20000"/>
          </a:bodyPr>
          <a:lstStyle/>
          <a:p>
            <a:pPr>
              <a:lnSpc>
                <a:spcPct val="150000"/>
              </a:lnSpc>
            </a:pPr>
            <a:r>
              <a:rPr lang="bg-BG" sz="2000" dirty="0" smtClean="0"/>
              <a:t>За периода 2014 г. – 2019 г., земеделските стопани от </a:t>
            </a:r>
            <a:r>
              <a:rPr lang="bg-BG" sz="2000" u="sng" dirty="0"/>
              <a:t>област </a:t>
            </a:r>
            <a:r>
              <a:rPr lang="bg-BG" sz="2000" u="sng" dirty="0" smtClean="0"/>
              <a:t>Ловеч </a:t>
            </a:r>
            <a:r>
              <a:rPr lang="bg-BG" sz="2000" dirty="0" smtClean="0"/>
              <a:t>са подпомогнати чрез държавни помощи както следва: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bg-BG" sz="2000" dirty="0" smtClean="0"/>
              <a:t>2014 г. – </a:t>
            </a:r>
            <a:r>
              <a:rPr lang="bg-BG" sz="2000" b="1" dirty="0" smtClean="0"/>
              <a:t>1 248 536 лв.;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bg-BG" sz="2000" dirty="0" smtClean="0"/>
              <a:t>2015 г. – </a:t>
            </a:r>
            <a:r>
              <a:rPr lang="bg-BG" sz="2000" b="1" dirty="0" smtClean="0"/>
              <a:t>1 530 798 лв.;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bg-BG" sz="2000" dirty="0" smtClean="0"/>
              <a:t>2016 г. – </a:t>
            </a:r>
            <a:r>
              <a:rPr lang="bg-BG" sz="2000" b="1" dirty="0" smtClean="0"/>
              <a:t>1 534 498 лв.;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bg-BG" sz="2000" dirty="0"/>
              <a:t>2017 г. </a:t>
            </a:r>
            <a:r>
              <a:rPr lang="bg-BG" sz="2000" dirty="0" smtClean="0"/>
              <a:t>– </a:t>
            </a:r>
            <a:r>
              <a:rPr lang="bg-BG" sz="2000" b="1" dirty="0" smtClean="0"/>
              <a:t>1 548 717 лв.;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bg-BG" sz="2000" dirty="0" smtClean="0"/>
              <a:t>2018 г. – </a:t>
            </a:r>
            <a:r>
              <a:rPr lang="bg-BG" sz="2000" b="1" dirty="0" smtClean="0"/>
              <a:t>1 712 038 лв.;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bg-BG" sz="2000" dirty="0" smtClean="0"/>
              <a:t>2019 г. – </a:t>
            </a:r>
            <a:r>
              <a:rPr lang="bg-BG" sz="2000" b="1" dirty="0" smtClean="0"/>
              <a:t>4 014 659 лв.</a:t>
            </a:r>
            <a:endParaRPr lang="en-US" sz="2000" b="1" dirty="0" smtClean="0"/>
          </a:p>
          <a:p>
            <a:pPr>
              <a:buFont typeface="Wingdings" panose="05000000000000000000" pitchFamily="2" charset="2"/>
              <a:buChar char="Ø"/>
            </a:pPr>
            <a:r>
              <a:rPr lang="bg-BG" sz="2000" dirty="0" smtClean="0"/>
              <a:t>Общата сума за подпомагане за периода е в размер на </a:t>
            </a:r>
            <a:r>
              <a:rPr lang="bg-BG" sz="2000" b="1" dirty="0" smtClean="0"/>
              <a:t>11 589 249 лв.</a:t>
            </a:r>
          </a:p>
          <a:p>
            <a:pPr marL="0" indent="0">
              <a:buNone/>
            </a:pPr>
            <a:r>
              <a:rPr lang="bg-BG" sz="2000" b="1" dirty="0"/>
              <a:t>Допълнително земеделските стопани </a:t>
            </a:r>
            <a:r>
              <a:rPr lang="bg-BG" sz="2000" b="1" dirty="0" smtClean="0"/>
              <a:t>в страната са </a:t>
            </a:r>
            <a:r>
              <a:rPr lang="bg-BG" sz="2000" b="1" dirty="0"/>
              <a:t>получили подпомагане по реда на чл. 189б от ЗКПО (преотстъпване на корпоративен данък), като годишно подкрепата възлиза на около </a:t>
            </a:r>
            <a:r>
              <a:rPr lang="bg-BG" sz="2000" b="1" u="sng" dirty="0"/>
              <a:t>40 млн.лв</a:t>
            </a:r>
            <a:r>
              <a:rPr lang="bg-BG" sz="2000" b="1" dirty="0"/>
              <a:t>.; Държавна помощ за намалена акцизна ставка в размер на </a:t>
            </a:r>
            <a:r>
              <a:rPr lang="bg-BG" sz="2000" b="1" u="sng" dirty="0"/>
              <a:t>84 млн.лв. </a:t>
            </a:r>
            <a:r>
              <a:rPr lang="bg-BG" sz="2000" b="1" dirty="0"/>
              <a:t>за всяка година от прилагането ѝ; Държавно подпомагане за животновъдния сектор по Държавната профилактична програма с бюджет от около </a:t>
            </a:r>
            <a:r>
              <a:rPr lang="bg-BG" sz="2000" b="1" u="sng" dirty="0"/>
              <a:t>20 млн.лв. </a:t>
            </a:r>
            <a:r>
              <a:rPr lang="bg-BG" sz="2000" b="1" dirty="0"/>
              <a:t>всяка година.</a:t>
            </a:r>
            <a:endParaRPr lang="en-US" sz="2000" b="1" dirty="0"/>
          </a:p>
          <a:p>
            <a:pPr marL="0" indent="0">
              <a:buNone/>
            </a:pPr>
            <a:endParaRPr lang="bg-BG" sz="2000" b="1" dirty="0" smtClean="0"/>
          </a:p>
        </p:txBody>
      </p:sp>
    </p:spTree>
    <p:extLst>
      <p:ext uri="{BB962C8B-B14F-4D97-AF65-F5344CB8AC3E}">
        <p14:creationId xmlns:p14="http://schemas.microsoft.com/office/powerpoint/2010/main" val="1773891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ular Callout 2"/>
          <p:cNvSpPr/>
          <p:nvPr/>
        </p:nvSpPr>
        <p:spPr>
          <a:xfrm rot="16200000">
            <a:off x="-3335183" y="3294217"/>
            <a:ext cx="6858000" cy="269566"/>
          </a:xfrm>
          <a:prstGeom prst="wedgeRectCallout">
            <a:avLst>
              <a:gd name="adj1" fmla="val -20457"/>
              <a:gd name="adj2" fmla="val 71935"/>
            </a:avLst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8931" y="164328"/>
            <a:ext cx="2057399" cy="662149"/>
          </a:xfrm>
          <a:prstGeom prst="rect">
            <a:avLst/>
          </a:prstGeom>
        </p:spPr>
      </p:pic>
      <p:grpSp>
        <p:nvGrpSpPr>
          <p:cNvPr id="6" name="Google Shape;478;p38"/>
          <p:cNvGrpSpPr/>
          <p:nvPr/>
        </p:nvGrpSpPr>
        <p:grpSpPr>
          <a:xfrm>
            <a:off x="393995" y="6393081"/>
            <a:ext cx="244567" cy="262751"/>
            <a:chOff x="2594325" y="1627175"/>
            <a:chExt cx="440850" cy="440850"/>
          </a:xfrm>
        </p:grpSpPr>
        <p:sp>
          <p:nvSpPr>
            <p:cNvPr id="7" name="Google Shape;479;p38"/>
            <p:cNvSpPr/>
            <p:nvPr/>
          </p:nvSpPr>
          <p:spPr>
            <a:xfrm>
              <a:off x="2594325" y="1890950"/>
              <a:ext cx="177075" cy="177075"/>
            </a:xfrm>
            <a:custGeom>
              <a:avLst/>
              <a:gdLst/>
              <a:ahLst/>
              <a:cxnLst/>
              <a:rect l="l" t="t" r="r" b="b"/>
              <a:pathLst>
                <a:path w="7083" h="7083" extrusionOk="0">
                  <a:moveTo>
                    <a:pt x="5544" y="0"/>
                  </a:moveTo>
                  <a:lnTo>
                    <a:pt x="538" y="5984"/>
                  </a:lnTo>
                  <a:lnTo>
                    <a:pt x="0" y="7083"/>
                  </a:lnTo>
                  <a:lnTo>
                    <a:pt x="1099" y="6546"/>
                  </a:lnTo>
                  <a:lnTo>
                    <a:pt x="7083" y="1539"/>
                  </a:lnTo>
                  <a:lnTo>
                    <a:pt x="5544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001A"/>
                </a:solidFill>
              </a:endParaRPr>
            </a:p>
          </p:txBody>
        </p:sp>
        <p:sp>
          <p:nvSpPr>
            <p:cNvPr id="8" name="Google Shape;480;p38"/>
            <p:cNvSpPr/>
            <p:nvPr/>
          </p:nvSpPr>
          <p:spPr>
            <a:xfrm>
              <a:off x="2858700" y="1627175"/>
              <a:ext cx="176475" cy="176475"/>
            </a:xfrm>
            <a:custGeom>
              <a:avLst/>
              <a:gdLst/>
              <a:ahLst/>
              <a:cxnLst/>
              <a:rect l="l" t="t" r="r" b="b"/>
              <a:pathLst>
                <a:path w="7059" h="7059" extrusionOk="0">
                  <a:moveTo>
                    <a:pt x="904" y="1"/>
                  </a:moveTo>
                  <a:lnTo>
                    <a:pt x="782" y="25"/>
                  </a:lnTo>
                  <a:lnTo>
                    <a:pt x="684" y="98"/>
                  </a:lnTo>
                  <a:lnTo>
                    <a:pt x="611" y="147"/>
                  </a:lnTo>
                  <a:lnTo>
                    <a:pt x="489" y="294"/>
                  </a:lnTo>
                  <a:lnTo>
                    <a:pt x="367" y="440"/>
                  </a:lnTo>
                  <a:lnTo>
                    <a:pt x="294" y="587"/>
                  </a:lnTo>
                  <a:lnTo>
                    <a:pt x="196" y="733"/>
                  </a:lnTo>
                  <a:lnTo>
                    <a:pt x="74" y="1051"/>
                  </a:lnTo>
                  <a:lnTo>
                    <a:pt x="0" y="1393"/>
                  </a:lnTo>
                  <a:lnTo>
                    <a:pt x="0" y="1735"/>
                  </a:lnTo>
                  <a:lnTo>
                    <a:pt x="25" y="2052"/>
                  </a:lnTo>
                  <a:lnTo>
                    <a:pt x="123" y="2394"/>
                  </a:lnTo>
                  <a:lnTo>
                    <a:pt x="269" y="2711"/>
                  </a:lnTo>
                  <a:lnTo>
                    <a:pt x="4348" y="6790"/>
                  </a:lnTo>
                  <a:lnTo>
                    <a:pt x="4665" y="6937"/>
                  </a:lnTo>
                  <a:lnTo>
                    <a:pt x="5007" y="7034"/>
                  </a:lnTo>
                  <a:lnTo>
                    <a:pt x="5325" y="7059"/>
                  </a:lnTo>
                  <a:lnTo>
                    <a:pt x="5667" y="7059"/>
                  </a:lnTo>
                  <a:lnTo>
                    <a:pt x="6008" y="6986"/>
                  </a:lnTo>
                  <a:lnTo>
                    <a:pt x="6326" y="6863"/>
                  </a:lnTo>
                  <a:lnTo>
                    <a:pt x="6473" y="6766"/>
                  </a:lnTo>
                  <a:lnTo>
                    <a:pt x="6619" y="6692"/>
                  </a:lnTo>
                  <a:lnTo>
                    <a:pt x="6766" y="6570"/>
                  </a:lnTo>
                  <a:lnTo>
                    <a:pt x="6912" y="6448"/>
                  </a:lnTo>
                  <a:lnTo>
                    <a:pt x="6961" y="6375"/>
                  </a:lnTo>
                  <a:lnTo>
                    <a:pt x="7034" y="6277"/>
                  </a:lnTo>
                  <a:lnTo>
                    <a:pt x="7059" y="6155"/>
                  </a:lnTo>
                  <a:lnTo>
                    <a:pt x="7059" y="6057"/>
                  </a:lnTo>
                  <a:lnTo>
                    <a:pt x="7059" y="5960"/>
                  </a:lnTo>
                  <a:lnTo>
                    <a:pt x="7034" y="5862"/>
                  </a:lnTo>
                  <a:lnTo>
                    <a:pt x="6961" y="5764"/>
                  </a:lnTo>
                  <a:lnTo>
                    <a:pt x="6912" y="5667"/>
                  </a:lnTo>
                  <a:lnTo>
                    <a:pt x="1393" y="147"/>
                  </a:lnTo>
                  <a:lnTo>
                    <a:pt x="1295" y="98"/>
                  </a:lnTo>
                  <a:lnTo>
                    <a:pt x="1197" y="25"/>
                  </a:lnTo>
                  <a:lnTo>
                    <a:pt x="1099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001A"/>
                </a:solidFill>
              </a:endParaRPr>
            </a:p>
          </p:txBody>
        </p:sp>
        <p:sp>
          <p:nvSpPr>
            <p:cNvPr id="9" name="Google Shape;481;p38"/>
            <p:cNvSpPr/>
            <p:nvPr/>
          </p:nvSpPr>
          <p:spPr>
            <a:xfrm>
              <a:off x="2663325" y="1702275"/>
              <a:ext cx="296750" cy="296775"/>
            </a:xfrm>
            <a:custGeom>
              <a:avLst/>
              <a:gdLst/>
              <a:ahLst/>
              <a:cxnLst/>
              <a:rect l="l" t="t" r="r" b="b"/>
              <a:pathLst>
                <a:path w="11870" h="11871" extrusionOk="0">
                  <a:moveTo>
                    <a:pt x="7718" y="1295"/>
                  </a:moveTo>
                  <a:lnTo>
                    <a:pt x="7815" y="1319"/>
                  </a:lnTo>
                  <a:lnTo>
                    <a:pt x="7889" y="1368"/>
                  </a:lnTo>
                  <a:lnTo>
                    <a:pt x="7938" y="1442"/>
                  </a:lnTo>
                  <a:lnTo>
                    <a:pt x="7938" y="1515"/>
                  </a:lnTo>
                  <a:lnTo>
                    <a:pt x="7938" y="1588"/>
                  </a:lnTo>
                  <a:lnTo>
                    <a:pt x="7889" y="1661"/>
                  </a:lnTo>
                  <a:lnTo>
                    <a:pt x="5862" y="3664"/>
                  </a:lnTo>
                  <a:lnTo>
                    <a:pt x="5788" y="3713"/>
                  </a:lnTo>
                  <a:lnTo>
                    <a:pt x="5715" y="3737"/>
                  </a:lnTo>
                  <a:lnTo>
                    <a:pt x="5642" y="3713"/>
                  </a:lnTo>
                  <a:lnTo>
                    <a:pt x="5569" y="3664"/>
                  </a:lnTo>
                  <a:lnTo>
                    <a:pt x="5520" y="3591"/>
                  </a:lnTo>
                  <a:lnTo>
                    <a:pt x="5495" y="3517"/>
                  </a:lnTo>
                  <a:lnTo>
                    <a:pt x="5520" y="3444"/>
                  </a:lnTo>
                  <a:lnTo>
                    <a:pt x="5569" y="3371"/>
                  </a:lnTo>
                  <a:lnTo>
                    <a:pt x="7571" y="1368"/>
                  </a:lnTo>
                  <a:lnTo>
                    <a:pt x="7644" y="1319"/>
                  </a:lnTo>
                  <a:lnTo>
                    <a:pt x="7718" y="1295"/>
                  </a:lnTo>
                  <a:close/>
                  <a:moveTo>
                    <a:pt x="7767" y="1"/>
                  </a:moveTo>
                  <a:lnTo>
                    <a:pt x="4885" y="2907"/>
                  </a:lnTo>
                  <a:lnTo>
                    <a:pt x="4640" y="2809"/>
                  </a:lnTo>
                  <a:lnTo>
                    <a:pt x="4396" y="2712"/>
                  </a:lnTo>
                  <a:lnTo>
                    <a:pt x="4103" y="2614"/>
                  </a:lnTo>
                  <a:lnTo>
                    <a:pt x="3810" y="2565"/>
                  </a:lnTo>
                  <a:lnTo>
                    <a:pt x="3493" y="2492"/>
                  </a:lnTo>
                  <a:lnTo>
                    <a:pt x="3175" y="2443"/>
                  </a:lnTo>
                  <a:lnTo>
                    <a:pt x="2858" y="2418"/>
                  </a:lnTo>
                  <a:lnTo>
                    <a:pt x="2247" y="2418"/>
                  </a:lnTo>
                  <a:lnTo>
                    <a:pt x="1954" y="2443"/>
                  </a:lnTo>
                  <a:lnTo>
                    <a:pt x="1636" y="2492"/>
                  </a:lnTo>
                  <a:lnTo>
                    <a:pt x="1319" y="2565"/>
                  </a:lnTo>
                  <a:lnTo>
                    <a:pt x="1001" y="2687"/>
                  </a:lnTo>
                  <a:lnTo>
                    <a:pt x="708" y="2809"/>
                  </a:lnTo>
                  <a:lnTo>
                    <a:pt x="415" y="3005"/>
                  </a:lnTo>
                  <a:lnTo>
                    <a:pt x="147" y="3224"/>
                  </a:lnTo>
                  <a:lnTo>
                    <a:pt x="73" y="3298"/>
                  </a:lnTo>
                  <a:lnTo>
                    <a:pt x="24" y="3395"/>
                  </a:lnTo>
                  <a:lnTo>
                    <a:pt x="0" y="3493"/>
                  </a:lnTo>
                  <a:lnTo>
                    <a:pt x="0" y="3615"/>
                  </a:lnTo>
                  <a:lnTo>
                    <a:pt x="0" y="3713"/>
                  </a:lnTo>
                  <a:lnTo>
                    <a:pt x="24" y="3811"/>
                  </a:lnTo>
                  <a:lnTo>
                    <a:pt x="73" y="3908"/>
                  </a:lnTo>
                  <a:lnTo>
                    <a:pt x="147" y="4006"/>
                  </a:lnTo>
                  <a:lnTo>
                    <a:pt x="7864" y="11724"/>
                  </a:lnTo>
                  <a:lnTo>
                    <a:pt x="7962" y="11797"/>
                  </a:lnTo>
                  <a:lnTo>
                    <a:pt x="8060" y="11846"/>
                  </a:lnTo>
                  <a:lnTo>
                    <a:pt x="8157" y="11870"/>
                  </a:lnTo>
                  <a:lnTo>
                    <a:pt x="8377" y="11870"/>
                  </a:lnTo>
                  <a:lnTo>
                    <a:pt x="8475" y="11846"/>
                  </a:lnTo>
                  <a:lnTo>
                    <a:pt x="8573" y="11797"/>
                  </a:lnTo>
                  <a:lnTo>
                    <a:pt x="8646" y="11724"/>
                  </a:lnTo>
                  <a:lnTo>
                    <a:pt x="8866" y="11455"/>
                  </a:lnTo>
                  <a:lnTo>
                    <a:pt x="9061" y="11162"/>
                  </a:lnTo>
                  <a:lnTo>
                    <a:pt x="9183" y="10869"/>
                  </a:lnTo>
                  <a:lnTo>
                    <a:pt x="9305" y="10551"/>
                  </a:lnTo>
                  <a:lnTo>
                    <a:pt x="9379" y="10234"/>
                  </a:lnTo>
                  <a:lnTo>
                    <a:pt x="9427" y="9916"/>
                  </a:lnTo>
                  <a:lnTo>
                    <a:pt x="9452" y="9623"/>
                  </a:lnTo>
                  <a:lnTo>
                    <a:pt x="9452" y="9330"/>
                  </a:lnTo>
                  <a:lnTo>
                    <a:pt x="9452" y="9013"/>
                  </a:lnTo>
                  <a:lnTo>
                    <a:pt x="9427" y="8695"/>
                  </a:lnTo>
                  <a:lnTo>
                    <a:pt x="9379" y="8378"/>
                  </a:lnTo>
                  <a:lnTo>
                    <a:pt x="9305" y="8060"/>
                  </a:lnTo>
                  <a:lnTo>
                    <a:pt x="9256" y="7767"/>
                  </a:lnTo>
                  <a:lnTo>
                    <a:pt x="9159" y="7474"/>
                  </a:lnTo>
                  <a:lnTo>
                    <a:pt x="9061" y="7230"/>
                  </a:lnTo>
                  <a:lnTo>
                    <a:pt x="8963" y="6986"/>
                  </a:lnTo>
                  <a:lnTo>
                    <a:pt x="11870" y="4104"/>
                  </a:lnTo>
                  <a:lnTo>
                    <a:pt x="7767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001A"/>
                </a:solidFill>
              </a:endParaRP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738553" y="6393081"/>
            <a:ext cx="1019907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200" dirty="0" smtClean="0"/>
              <a:t>Министерство на земеделието, храните и горите, „Информационна кампания 2020г.“ </a:t>
            </a:r>
            <a:endParaRPr lang="en-US" sz="1200" dirty="0"/>
          </a:p>
        </p:txBody>
      </p:sp>
      <p:sp>
        <p:nvSpPr>
          <p:cNvPr id="5" name="TextBox 4"/>
          <p:cNvSpPr txBox="1"/>
          <p:nvPr/>
        </p:nvSpPr>
        <p:spPr>
          <a:xfrm>
            <a:off x="540660" y="386861"/>
            <a:ext cx="920848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3200" b="1" dirty="0" smtClean="0">
                <a:solidFill>
                  <a:schemeClr val="accent1">
                    <a:lumMod val="75000"/>
                  </a:schemeClr>
                </a:solidFill>
              </a:rPr>
              <a:t>Държавните помощи – 2020 </a:t>
            </a:r>
            <a:r>
              <a:rPr lang="bg-BG" sz="3200" b="1" dirty="0">
                <a:solidFill>
                  <a:schemeClr val="accent1">
                    <a:lumMod val="75000"/>
                  </a:schemeClr>
                </a:solidFill>
              </a:rPr>
              <a:t>г</a:t>
            </a:r>
            <a:r>
              <a:rPr lang="bg-BG" sz="3200" b="1" dirty="0" smtClean="0">
                <a:solidFill>
                  <a:schemeClr val="accent1">
                    <a:lumMod val="75000"/>
                  </a:schemeClr>
                </a:solidFill>
              </a:rPr>
              <a:t>.:</a:t>
            </a:r>
            <a:endParaRPr lang="en-US" sz="32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38553" y="1191657"/>
            <a:ext cx="10541977" cy="52014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lvl="0" indent="-355600" algn="just" defTabSz="914400">
              <a:spcBef>
                <a:spcPts val="600"/>
              </a:spcBef>
              <a:buClr>
                <a:schemeClr val="accent1">
                  <a:lumMod val="50000"/>
                </a:schemeClr>
              </a:buClr>
              <a:buSzPts val="2000"/>
              <a:buFont typeface="Wingdings" panose="05000000000000000000" pitchFamily="2" charset="2"/>
              <a:buChar char="Ø"/>
            </a:pPr>
            <a:r>
              <a:rPr lang="ru-RU" sz="2400" dirty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В подкрепа на земеделските стопани през 2020 г. се прилагат 5 нови схеми за държавни помощи, 4 от които са с инвестиционна насоченост</a:t>
            </a:r>
            <a:r>
              <a:rPr lang="bg-BG" sz="2400" dirty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;</a:t>
            </a:r>
            <a:endParaRPr lang="en-US" sz="2400" dirty="0">
              <a:solidFill>
                <a:schemeClr val="accent1">
                  <a:lumMod val="50000"/>
                </a:schemeClr>
              </a:solidFill>
              <a:sym typeface="Roboto Condensed Light"/>
            </a:endParaRPr>
          </a:p>
          <a:p>
            <a:pPr marL="457200" indent="-355600" algn="just" defTabSz="914400">
              <a:spcBef>
                <a:spcPts val="600"/>
              </a:spcBef>
              <a:buClr>
                <a:schemeClr val="accent1">
                  <a:lumMod val="50000"/>
                </a:schemeClr>
              </a:buClr>
              <a:buSzPts val="2000"/>
              <a:buFont typeface="Wingdings" panose="05000000000000000000" pitchFamily="2" charset="2"/>
              <a:buChar char="Ø"/>
            </a:pPr>
            <a:r>
              <a:rPr lang="bg-BG" sz="2400" dirty="0" smtClean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През </a:t>
            </a:r>
            <a:r>
              <a:rPr lang="bg-BG" sz="2400" dirty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2020 г. продължават да се прилагат </a:t>
            </a:r>
            <a:r>
              <a:rPr lang="bg-BG" sz="2400" dirty="0" smtClean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нотифицираните за периода 2015-2020 г. и одобрени от ЕК схеми </a:t>
            </a:r>
            <a:r>
              <a:rPr lang="bg-BG" sz="2400" dirty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за държавни помощи в сектор „Земеделие“;</a:t>
            </a:r>
          </a:p>
          <a:p>
            <a:pPr marL="457200" lvl="0" indent="-355600" algn="just" defTabSz="914400">
              <a:spcBef>
                <a:spcPts val="600"/>
              </a:spcBef>
              <a:buClr>
                <a:schemeClr val="accent1">
                  <a:lumMod val="50000"/>
                </a:schemeClr>
              </a:buClr>
              <a:buSzPts val="2000"/>
              <a:buFont typeface="Wingdings" panose="05000000000000000000" pitchFamily="2" charset="2"/>
              <a:buChar char="Ø"/>
            </a:pP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Утвърденият </a:t>
            </a:r>
            <a:r>
              <a:rPr lang="ru-RU" sz="2400" dirty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общ ресурс за </a:t>
            </a: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2020 </a:t>
            </a:r>
            <a:r>
              <a:rPr lang="ru-RU" sz="2400" dirty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г. за държавните помощи, които се администрират от ДФЗ е </a:t>
            </a:r>
            <a:r>
              <a:rPr lang="ru-RU" sz="2400" dirty="0" smtClean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155 640 000 </a:t>
            </a:r>
            <a:r>
              <a:rPr lang="ru-RU" sz="2400" dirty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лв.;</a:t>
            </a:r>
          </a:p>
          <a:p>
            <a:pPr marL="457200" lvl="0" indent="-355600" algn="just" defTabSz="914400">
              <a:spcBef>
                <a:spcPts val="600"/>
              </a:spcBef>
              <a:buClr>
                <a:schemeClr val="accent1">
                  <a:lumMod val="50000"/>
                </a:schemeClr>
              </a:buClr>
              <a:buSzPts val="2000"/>
              <a:buFont typeface="Wingdings" panose="05000000000000000000" pitchFamily="2" charset="2"/>
              <a:buChar char="Ø"/>
            </a:pPr>
            <a:r>
              <a:rPr lang="bg-BG" sz="2400" dirty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Поетапно, с решения на УС на ДФЗ се утвърждават указания за прилагане </a:t>
            </a:r>
            <a:r>
              <a:rPr lang="bg-BG" sz="2400" dirty="0" smtClean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по </a:t>
            </a:r>
            <a:r>
              <a:rPr lang="bg-BG" sz="2400" dirty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всяка от схемите за помощ, със срокове и ресурс;</a:t>
            </a:r>
          </a:p>
          <a:p>
            <a:pPr marL="457200" lvl="0" indent="-355600" algn="just" defTabSz="914400">
              <a:spcBef>
                <a:spcPts val="600"/>
              </a:spcBef>
              <a:buClr>
                <a:schemeClr val="accent1">
                  <a:lumMod val="50000"/>
                </a:schemeClr>
              </a:buClr>
              <a:buSzPts val="2000"/>
              <a:buFont typeface="Wingdings" panose="05000000000000000000" pitchFamily="2" charset="2"/>
              <a:buChar char="Ø"/>
            </a:pPr>
            <a:r>
              <a:rPr lang="bg-BG" sz="2400" dirty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Утвърдените указания се публикуват на сайта на ДФЗ, в раздел „Държавни помощи“. </a:t>
            </a:r>
          </a:p>
        </p:txBody>
      </p:sp>
    </p:spTree>
    <p:extLst>
      <p:ext uri="{BB962C8B-B14F-4D97-AF65-F5344CB8AC3E}">
        <p14:creationId xmlns:p14="http://schemas.microsoft.com/office/powerpoint/2010/main" val="2977789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ular Callout 2"/>
          <p:cNvSpPr/>
          <p:nvPr/>
        </p:nvSpPr>
        <p:spPr>
          <a:xfrm rot="16200000">
            <a:off x="-3335183" y="3294217"/>
            <a:ext cx="6858000" cy="269566"/>
          </a:xfrm>
          <a:prstGeom prst="wedgeRectCallout">
            <a:avLst>
              <a:gd name="adj1" fmla="val -20457"/>
              <a:gd name="adj2" fmla="val 71935"/>
            </a:avLst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8931" y="164328"/>
            <a:ext cx="2057399" cy="662149"/>
          </a:xfrm>
          <a:prstGeom prst="rect">
            <a:avLst/>
          </a:prstGeom>
        </p:spPr>
      </p:pic>
      <p:grpSp>
        <p:nvGrpSpPr>
          <p:cNvPr id="6" name="Google Shape;478;p38"/>
          <p:cNvGrpSpPr/>
          <p:nvPr/>
        </p:nvGrpSpPr>
        <p:grpSpPr>
          <a:xfrm>
            <a:off x="393995" y="6393081"/>
            <a:ext cx="244567" cy="262751"/>
            <a:chOff x="2594325" y="1627175"/>
            <a:chExt cx="440850" cy="440850"/>
          </a:xfrm>
        </p:grpSpPr>
        <p:sp>
          <p:nvSpPr>
            <p:cNvPr id="7" name="Google Shape;479;p38"/>
            <p:cNvSpPr/>
            <p:nvPr/>
          </p:nvSpPr>
          <p:spPr>
            <a:xfrm>
              <a:off x="2594325" y="1890950"/>
              <a:ext cx="177075" cy="177075"/>
            </a:xfrm>
            <a:custGeom>
              <a:avLst/>
              <a:gdLst/>
              <a:ahLst/>
              <a:cxnLst/>
              <a:rect l="l" t="t" r="r" b="b"/>
              <a:pathLst>
                <a:path w="7083" h="7083" extrusionOk="0">
                  <a:moveTo>
                    <a:pt x="5544" y="0"/>
                  </a:moveTo>
                  <a:lnTo>
                    <a:pt x="538" y="5984"/>
                  </a:lnTo>
                  <a:lnTo>
                    <a:pt x="0" y="7083"/>
                  </a:lnTo>
                  <a:lnTo>
                    <a:pt x="1099" y="6546"/>
                  </a:lnTo>
                  <a:lnTo>
                    <a:pt x="7083" y="1539"/>
                  </a:lnTo>
                  <a:lnTo>
                    <a:pt x="5544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srgbClr val="00001A"/>
                </a:solidFill>
              </a:endParaRPr>
            </a:p>
          </p:txBody>
        </p:sp>
        <p:sp>
          <p:nvSpPr>
            <p:cNvPr id="8" name="Google Shape;480;p38"/>
            <p:cNvSpPr/>
            <p:nvPr/>
          </p:nvSpPr>
          <p:spPr>
            <a:xfrm>
              <a:off x="2858700" y="1627175"/>
              <a:ext cx="176475" cy="176475"/>
            </a:xfrm>
            <a:custGeom>
              <a:avLst/>
              <a:gdLst/>
              <a:ahLst/>
              <a:cxnLst/>
              <a:rect l="l" t="t" r="r" b="b"/>
              <a:pathLst>
                <a:path w="7059" h="7059" extrusionOk="0">
                  <a:moveTo>
                    <a:pt x="904" y="1"/>
                  </a:moveTo>
                  <a:lnTo>
                    <a:pt x="782" y="25"/>
                  </a:lnTo>
                  <a:lnTo>
                    <a:pt x="684" y="98"/>
                  </a:lnTo>
                  <a:lnTo>
                    <a:pt x="611" y="147"/>
                  </a:lnTo>
                  <a:lnTo>
                    <a:pt x="489" y="294"/>
                  </a:lnTo>
                  <a:lnTo>
                    <a:pt x="367" y="440"/>
                  </a:lnTo>
                  <a:lnTo>
                    <a:pt x="294" y="587"/>
                  </a:lnTo>
                  <a:lnTo>
                    <a:pt x="196" y="733"/>
                  </a:lnTo>
                  <a:lnTo>
                    <a:pt x="74" y="1051"/>
                  </a:lnTo>
                  <a:lnTo>
                    <a:pt x="0" y="1393"/>
                  </a:lnTo>
                  <a:lnTo>
                    <a:pt x="0" y="1735"/>
                  </a:lnTo>
                  <a:lnTo>
                    <a:pt x="25" y="2052"/>
                  </a:lnTo>
                  <a:lnTo>
                    <a:pt x="123" y="2394"/>
                  </a:lnTo>
                  <a:lnTo>
                    <a:pt x="269" y="2711"/>
                  </a:lnTo>
                  <a:lnTo>
                    <a:pt x="4348" y="6790"/>
                  </a:lnTo>
                  <a:lnTo>
                    <a:pt x="4665" y="6937"/>
                  </a:lnTo>
                  <a:lnTo>
                    <a:pt x="5007" y="7034"/>
                  </a:lnTo>
                  <a:lnTo>
                    <a:pt x="5325" y="7059"/>
                  </a:lnTo>
                  <a:lnTo>
                    <a:pt x="5667" y="7059"/>
                  </a:lnTo>
                  <a:lnTo>
                    <a:pt x="6008" y="6986"/>
                  </a:lnTo>
                  <a:lnTo>
                    <a:pt x="6326" y="6863"/>
                  </a:lnTo>
                  <a:lnTo>
                    <a:pt x="6473" y="6766"/>
                  </a:lnTo>
                  <a:lnTo>
                    <a:pt x="6619" y="6692"/>
                  </a:lnTo>
                  <a:lnTo>
                    <a:pt x="6766" y="6570"/>
                  </a:lnTo>
                  <a:lnTo>
                    <a:pt x="6912" y="6448"/>
                  </a:lnTo>
                  <a:lnTo>
                    <a:pt x="6961" y="6375"/>
                  </a:lnTo>
                  <a:lnTo>
                    <a:pt x="7034" y="6277"/>
                  </a:lnTo>
                  <a:lnTo>
                    <a:pt x="7059" y="6155"/>
                  </a:lnTo>
                  <a:lnTo>
                    <a:pt x="7059" y="6057"/>
                  </a:lnTo>
                  <a:lnTo>
                    <a:pt x="7059" y="5960"/>
                  </a:lnTo>
                  <a:lnTo>
                    <a:pt x="7034" y="5862"/>
                  </a:lnTo>
                  <a:lnTo>
                    <a:pt x="6961" y="5764"/>
                  </a:lnTo>
                  <a:lnTo>
                    <a:pt x="6912" y="5667"/>
                  </a:lnTo>
                  <a:lnTo>
                    <a:pt x="1393" y="147"/>
                  </a:lnTo>
                  <a:lnTo>
                    <a:pt x="1295" y="98"/>
                  </a:lnTo>
                  <a:lnTo>
                    <a:pt x="1197" y="25"/>
                  </a:lnTo>
                  <a:lnTo>
                    <a:pt x="1099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srgbClr val="00001A"/>
                </a:solidFill>
              </a:endParaRPr>
            </a:p>
          </p:txBody>
        </p:sp>
        <p:sp>
          <p:nvSpPr>
            <p:cNvPr id="9" name="Google Shape;481;p38"/>
            <p:cNvSpPr/>
            <p:nvPr/>
          </p:nvSpPr>
          <p:spPr>
            <a:xfrm>
              <a:off x="2663325" y="1702275"/>
              <a:ext cx="296750" cy="296775"/>
            </a:xfrm>
            <a:custGeom>
              <a:avLst/>
              <a:gdLst/>
              <a:ahLst/>
              <a:cxnLst/>
              <a:rect l="l" t="t" r="r" b="b"/>
              <a:pathLst>
                <a:path w="11870" h="11871" extrusionOk="0">
                  <a:moveTo>
                    <a:pt x="7718" y="1295"/>
                  </a:moveTo>
                  <a:lnTo>
                    <a:pt x="7815" y="1319"/>
                  </a:lnTo>
                  <a:lnTo>
                    <a:pt x="7889" y="1368"/>
                  </a:lnTo>
                  <a:lnTo>
                    <a:pt x="7938" y="1442"/>
                  </a:lnTo>
                  <a:lnTo>
                    <a:pt x="7938" y="1515"/>
                  </a:lnTo>
                  <a:lnTo>
                    <a:pt x="7938" y="1588"/>
                  </a:lnTo>
                  <a:lnTo>
                    <a:pt x="7889" y="1661"/>
                  </a:lnTo>
                  <a:lnTo>
                    <a:pt x="5862" y="3664"/>
                  </a:lnTo>
                  <a:lnTo>
                    <a:pt x="5788" y="3713"/>
                  </a:lnTo>
                  <a:lnTo>
                    <a:pt x="5715" y="3737"/>
                  </a:lnTo>
                  <a:lnTo>
                    <a:pt x="5642" y="3713"/>
                  </a:lnTo>
                  <a:lnTo>
                    <a:pt x="5569" y="3664"/>
                  </a:lnTo>
                  <a:lnTo>
                    <a:pt x="5520" y="3591"/>
                  </a:lnTo>
                  <a:lnTo>
                    <a:pt x="5495" y="3517"/>
                  </a:lnTo>
                  <a:lnTo>
                    <a:pt x="5520" y="3444"/>
                  </a:lnTo>
                  <a:lnTo>
                    <a:pt x="5569" y="3371"/>
                  </a:lnTo>
                  <a:lnTo>
                    <a:pt x="7571" y="1368"/>
                  </a:lnTo>
                  <a:lnTo>
                    <a:pt x="7644" y="1319"/>
                  </a:lnTo>
                  <a:lnTo>
                    <a:pt x="7718" y="1295"/>
                  </a:lnTo>
                  <a:close/>
                  <a:moveTo>
                    <a:pt x="7767" y="1"/>
                  </a:moveTo>
                  <a:lnTo>
                    <a:pt x="4885" y="2907"/>
                  </a:lnTo>
                  <a:lnTo>
                    <a:pt x="4640" y="2809"/>
                  </a:lnTo>
                  <a:lnTo>
                    <a:pt x="4396" y="2712"/>
                  </a:lnTo>
                  <a:lnTo>
                    <a:pt x="4103" y="2614"/>
                  </a:lnTo>
                  <a:lnTo>
                    <a:pt x="3810" y="2565"/>
                  </a:lnTo>
                  <a:lnTo>
                    <a:pt x="3493" y="2492"/>
                  </a:lnTo>
                  <a:lnTo>
                    <a:pt x="3175" y="2443"/>
                  </a:lnTo>
                  <a:lnTo>
                    <a:pt x="2858" y="2418"/>
                  </a:lnTo>
                  <a:lnTo>
                    <a:pt x="2247" y="2418"/>
                  </a:lnTo>
                  <a:lnTo>
                    <a:pt x="1954" y="2443"/>
                  </a:lnTo>
                  <a:lnTo>
                    <a:pt x="1636" y="2492"/>
                  </a:lnTo>
                  <a:lnTo>
                    <a:pt x="1319" y="2565"/>
                  </a:lnTo>
                  <a:lnTo>
                    <a:pt x="1001" y="2687"/>
                  </a:lnTo>
                  <a:lnTo>
                    <a:pt x="708" y="2809"/>
                  </a:lnTo>
                  <a:lnTo>
                    <a:pt x="415" y="3005"/>
                  </a:lnTo>
                  <a:lnTo>
                    <a:pt x="147" y="3224"/>
                  </a:lnTo>
                  <a:lnTo>
                    <a:pt x="73" y="3298"/>
                  </a:lnTo>
                  <a:lnTo>
                    <a:pt x="24" y="3395"/>
                  </a:lnTo>
                  <a:lnTo>
                    <a:pt x="0" y="3493"/>
                  </a:lnTo>
                  <a:lnTo>
                    <a:pt x="0" y="3615"/>
                  </a:lnTo>
                  <a:lnTo>
                    <a:pt x="0" y="3713"/>
                  </a:lnTo>
                  <a:lnTo>
                    <a:pt x="24" y="3811"/>
                  </a:lnTo>
                  <a:lnTo>
                    <a:pt x="73" y="3908"/>
                  </a:lnTo>
                  <a:lnTo>
                    <a:pt x="147" y="4006"/>
                  </a:lnTo>
                  <a:lnTo>
                    <a:pt x="7864" y="11724"/>
                  </a:lnTo>
                  <a:lnTo>
                    <a:pt x="7962" y="11797"/>
                  </a:lnTo>
                  <a:lnTo>
                    <a:pt x="8060" y="11846"/>
                  </a:lnTo>
                  <a:lnTo>
                    <a:pt x="8157" y="11870"/>
                  </a:lnTo>
                  <a:lnTo>
                    <a:pt x="8377" y="11870"/>
                  </a:lnTo>
                  <a:lnTo>
                    <a:pt x="8475" y="11846"/>
                  </a:lnTo>
                  <a:lnTo>
                    <a:pt x="8573" y="11797"/>
                  </a:lnTo>
                  <a:lnTo>
                    <a:pt x="8646" y="11724"/>
                  </a:lnTo>
                  <a:lnTo>
                    <a:pt x="8866" y="11455"/>
                  </a:lnTo>
                  <a:lnTo>
                    <a:pt x="9061" y="11162"/>
                  </a:lnTo>
                  <a:lnTo>
                    <a:pt x="9183" y="10869"/>
                  </a:lnTo>
                  <a:lnTo>
                    <a:pt x="9305" y="10551"/>
                  </a:lnTo>
                  <a:lnTo>
                    <a:pt x="9379" y="10234"/>
                  </a:lnTo>
                  <a:lnTo>
                    <a:pt x="9427" y="9916"/>
                  </a:lnTo>
                  <a:lnTo>
                    <a:pt x="9452" y="9623"/>
                  </a:lnTo>
                  <a:lnTo>
                    <a:pt x="9452" y="9330"/>
                  </a:lnTo>
                  <a:lnTo>
                    <a:pt x="9452" y="9013"/>
                  </a:lnTo>
                  <a:lnTo>
                    <a:pt x="9427" y="8695"/>
                  </a:lnTo>
                  <a:lnTo>
                    <a:pt x="9379" y="8378"/>
                  </a:lnTo>
                  <a:lnTo>
                    <a:pt x="9305" y="8060"/>
                  </a:lnTo>
                  <a:lnTo>
                    <a:pt x="9256" y="7767"/>
                  </a:lnTo>
                  <a:lnTo>
                    <a:pt x="9159" y="7474"/>
                  </a:lnTo>
                  <a:lnTo>
                    <a:pt x="9061" y="7230"/>
                  </a:lnTo>
                  <a:lnTo>
                    <a:pt x="8963" y="6986"/>
                  </a:lnTo>
                  <a:lnTo>
                    <a:pt x="11870" y="4104"/>
                  </a:lnTo>
                  <a:lnTo>
                    <a:pt x="7767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srgbClr val="00001A"/>
                </a:solidFill>
              </a:endParaRP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738553" y="6393081"/>
            <a:ext cx="1019907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200" dirty="0" smtClean="0">
                <a:solidFill>
                  <a:prstClr val="black"/>
                </a:solidFill>
              </a:rPr>
              <a:t>Министерство на земеделието, храните и горите, „Информационна кампания 2020г.“ </a:t>
            </a:r>
            <a:endParaRPr lang="en-US" sz="1200" dirty="0">
              <a:solidFill>
                <a:prstClr val="black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38553" y="316523"/>
            <a:ext cx="87131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3200" b="1" dirty="0">
                <a:solidFill>
                  <a:schemeClr val="accent1">
                    <a:lumMod val="75000"/>
                  </a:schemeClr>
                </a:solidFill>
              </a:rPr>
              <a:t>НОВИ ИНВЕСТИЦИОННИ </a:t>
            </a:r>
            <a:r>
              <a:rPr lang="bg-BG" sz="3200" b="1" dirty="0" smtClean="0">
                <a:solidFill>
                  <a:schemeClr val="accent1">
                    <a:lumMod val="75000"/>
                  </a:schemeClr>
                </a:solidFill>
              </a:rPr>
              <a:t>ПОМОЩИ - 1</a:t>
            </a:r>
            <a:endParaRPr lang="en-US" sz="32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92230" y="883881"/>
            <a:ext cx="11474099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01600" lvl="0" algn="ctr" defTabSz="914400">
              <a:spcBef>
                <a:spcPts val="600"/>
              </a:spcBef>
              <a:buClr>
                <a:srgbClr val="C7D3E6"/>
              </a:buClr>
              <a:buSzPts val="2000"/>
            </a:pPr>
            <a:r>
              <a:rPr lang="bg-BG" sz="1700" b="1" dirty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„Инвестиции за закупуване или изграждане на обекти за преработка и/или </a:t>
            </a:r>
            <a:endParaRPr lang="bg-BG" sz="1700" b="1" dirty="0" smtClean="0">
              <a:solidFill>
                <a:schemeClr val="accent1">
                  <a:lumMod val="50000"/>
                </a:schemeClr>
              </a:solidFill>
              <a:sym typeface="Roboto Condensed Light"/>
            </a:endParaRPr>
          </a:p>
          <a:p>
            <a:pPr marL="101600" lvl="0" algn="ctr" defTabSz="914400">
              <a:spcBef>
                <a:spcPts val="600"/>
              </a:spcBef>
              <a:buClr>
                <a:srgbClr val="C7D3E6"/>
              </a:buClr>
              <a:buSzPts val="2000"/>
            </a:pPr>
            <a:r>
              <a:rPr lang="bg-BG" sz="1700" b="1" dirty="0" smtClean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обработка </a:t>
            </a:r>
            <a:r>
              <a:rPr lang="bg-BG" sz="1700" b="1" dirty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на сурово мляко</a:t>
            </a:r>
            <a:r>
              <a:rPr lang="bg-BG" sz="1700" b="1" dirty="0" smtClean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”</a:t>
            </a:r>
          </a:p>
          <a:p>
            <a:pPr marL="387350" lvl="0" indent="-285750" algn="just" defTabSz="914400">
              <a:spcBef>
                <a:spcPts val="600"/>
              </a:spcBef>
              <a:buClr>
                <a:schemeClr val="accent1">
                  <a:lumMod val="75000"/>
                </a:schemeClr>
              </a:buClr>
              <a:buSzPts val="2000"/>
              <a:buFont typeface="Wingdings" panose="05000000000000000000" pitchFamily="2" charset="2"/>
              <a:buChar char="Ø"/>
            </a:pPr>
            <a:r>
              <a:rPr lang="bg-BG" sz="1700" b="1" dirty="0" smtClean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 Цел </a:t>
            </a:r>
            <a:r>
              <a:rPr lang="bg-BG" sz="1700" b="1" dirty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на помощта </a:t>
            </a:r>
            <a:r>
              <a:rPr lang="bg-BG" sz="1700" dirty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- </a:t>
            </a:r>
            <a:r>
              <a:rPr lang="ru-RU" sz="1700" dirty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Подпомагане на собственици/наематели на животновъдни ферми за изграждане на обект за преработка и/или обработка на сурово мляко с необходимото оборудване (мини мандри) или закупуване на временен обект за търговия на дребно за преработка и/или обработка на сурово мляко с необходимото оборудване (преместваеми модулни обекти, които могат да се транспортират); </a:t>
            </a:r>
          </a:p>
          <a:p>
            <a:pPr marL="457200" lvl="0" indent="-355600" algn="just" defTabSz="914400">
              <a:spcBef>
                <a:spcPts val="600"/>
              </a:spcBef>
              <a:buClr>
                <a:schemeClr val="accent1">
                  <a:lumMod val="75000"/>
                </a:schemeClr>
              </a:buClr>
              <a:buSzPts val="2000"/>
              <a:buFont typeface="Wingdings" panose="05000000000000000000" pitchFamily="2" charset="2"/>
              <a:buChar char="Ø"/>
            </a:pPr>
            <a:r>
              <a:rPr lang="bg-BG" sz="1700" b="1" dirty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Бенефициери:</a:t>
            </a:r>
            <a:r>
              <a:rPr lang="bg-BG" sz="1700" dirty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 </a:t>
            </a:r>
            <a:r>
              <a:rPr lang="ru-RU" sz="1700" dirty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земеделски стопани и признати  групи или организации на производители, които произвеждат качествени храни от животински произход, отговарящи на изискванията на Наредба № 26 от 14.10.2010 г. за специфичните изисквания за директни доставки на малки количества суровини и храни от животински произход;</a:t>
            </a:r>
          </a:p>
          <a:p>
            <a:pPr marL="457200" lvl="0" indent="-355600" algn="just" defTabSz="914400">
              <a:spcBef>
                <a:spcPts val="600"/>
              </a:spcBef>
              <a:buClr>
                <a:schemeClr val="accent1">
                  <a:lumMod val="75000"/>
                </a:schemeClr>
              </a:buClr>
              <a:buSzPts val="2000"/>
              <a:buFont typeface="Wingdings" panose="05000000000000000000" pitchFamily="2" charset="2"/>
              <a:buChar char="Ø"/>
            </a:pPr>
            <a:r>
              <a:rPr lang="bg-BG" sz="1700" b="1" dirty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Размер на помощта: </a:t>
            </a:r>
            <a:r>
              <a:rPr lang="ru-RU" sz="1700" dirty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до 50% от приемливите разходи за един инвестиционен проект на един бенефициер, но не повече от 60 000 </a:t>
            </a:r>
            <a:r>
              <a:rPr lang="ru-RU" sz="1700" dirty="0" smtClean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лева</a:t>
            </a:r>
            <a:r>
              <a:rPr lang="ru-RU" sz="1700" dirty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;</a:t>
            </a:r>
            <a:endParaRPr lang="ru-RU" sz="1700" dirty="0" smtClean="0">
              <a:solidFill>
                <a:schemeClr val="accent1">
                  <a:lumMod val="50000"/>
                </a:schemeClr>
              </a:solidFill>
              <a:sym typeface="Roboto Condensed Light"/>
            </a:endParaRPr>
          </a:p>
          <a:p>
            <a:pPr marL="457200" lvl="0" indent="-355600" algn="just" defTabSz="914400">
              <a:spcBef>
                <a:spcPts val="600"/>
              </a:spcBef>
              <a:buClr>
                <a:schemeClr val="accent1">
                  <a:lumMod val="75000"/>
                </a:schemeClr>
              </a:buClr>
              <a:buSzPts val="2000"/>
              <a:buFont typeface="Wingdings" panose="05000000000000000000" pitchFamily="2" charset="2"/>
              <a:buChar char="Ø"/>
            </a:pPr>
            <a:r>
              <a:rPr lang="bg-BG" sz="1700" b="1" dirty="0" smtClean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Приемливите </a:t>
            </a:r>
            <a:r>
              <a:rPr lang="bg-BG" sz="1700" b="1" dirty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разходи:</a:t>
            </a:r>
            <a:r>
              <a:rPr lang="bg-BG" sz="1700" dirty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 </a:t>
            </a:r>
            <a:r>
              <a:rPr lang="ru-RU" sz="1700" dirty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изграждане на обект за преработка и/или обработка на сурово мляко с необходимото оборудване (мини мандри) или закупуването на временен обект за търговия на дребно на млечни продукти (включително закупуване на необходимото оборудване), в който се обработва и/или преработва сурово </a:t>
            </a:r>
            <a:r>
              <a:rPr lang="ru-RU" sz="1700" dirty="0" smtClean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мляко;</a:t>
            </a:r>
            <a:endParaRPr lang="ru-RU" sz="1700" dirty="0">
              <a:solidFill>
                <a:schemeClr val="accent1">
                  <a:lumMod val="50000"/>
                </a:schemeClr>
              </a:solidFill>
              <a:sym typeface="Roboto Condensed Light"/>
            </a:endParaRPr>
          </a:p>
          <a:p>
            <a:pPr marL="457200" lvl="0" indent="-355600" algn="just" defTabSz="914400">
              <a:spcBef>
                <a:spcPts val="600"/>
              </a:spcBef>
              <a:buClr>
                <a:schemeClr val="accent1">
                  <a:lumMod val="75000"/>
                </a:schemeClr>
              </a:buClr>
              <a:buSzPts val="2000"/>
              <a:buFont typeface="Wingdings" panose="05000000000000000000" pitchFamily="2" charset="2"/>
              <a:buChar char="Ø"/>
            </a:pPr>
            <a:r>
              <a:rPr lang="bg-BG" sz="1700" b="1" dirty="0" smtClean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Утвърден е бюджетът </a:t>
            </a:r>
            <a:r>
              <a:rPr lang="bg-BG" sz="1700" b="1" dirty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за </a:t>
            </a:r>
            <a:r>
              <a:rPr lang="bg-BG" sz="1700" b="1" dirty="0" smtClean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2020 </a:t>
            </a:r>
            <a:r>
              <a:rPr lang="bg-BG" sz="1700" b="1" dirty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г., в размер на 1 452 500 лв</a:t>
            </a:r>
            <a:r>
              <a:rPr lang="bg-BG" sz="1700" b="1" dirty="0" smtClean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. </a:t>
            </a:r>
            <a:endParaRPr lang="en-US" sz="1700" b="1" dirty="0">
              <a:solidFill>
                <a:schemeClr val="accent1">
                  <a:lumMod val="50000"/>
                </a:schemeClr>
              </a:solidFill>
              <a:sym typeface="Roboto Condensed Light"/>
            </a:endParaRPr>
          </a:p>
        </p:txBody>
      </p:sp>
    </p:spTree>
    <p:extLst>
      <p:ext uri="{BB962C8B-B14F-4D97-AF65-F5344CB8AC3E}">
        <p14:creationId xmlns:p14="http://schemas.microsoft.com/office/powerpoint/2010/main" val="715570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ular Callout 2"/>
          <p:cNvSpPr/>
          <p:nvPr/>
        </p:nvSpPr>
        <p:spPr>
          <a:xfrm rot="16200000">
            <a:off x="-3335183" y="3294217"/>
            <a:ext cx="6858000" cy="269566"/>
          </a:xfrm>
          <a:prstGeom prst="wedgeRectCallout">
            <a:avLst>
              <a:gd name="adj1" fmla="val -20457"/>
              <a:gd name="adj2" fmla="val 71935"/>
            </a:avLst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8931" y="164328"/>
            <a:ext cx="2057399" cy="662149"/>
          </a:xfrm>
          <a:prstGeom prst="rect">
            <a:avLst/>
          </a:prstGeom>
        </p:spPr>
      </p:pic>
      <p:grpSp>
        <p:nvGrpSpPr>
          <p:cNvPr id="6" name="Google Shape;478;p38"/>
          <p:cNvGrpSpPr/>
          <p:nvPr/>
        </p:nvGrpSpPr>
        <p:grpSpPr>
          <a:xfrm>
            <a:off x="393995" y="6393081"/>
            <a:ext cx="244567" cy="262751"/>
            <a:chOff x="2594325" y="1627175"/>
            <a:chExt cx="440850" cy="440850"/>
          </a:xfrm>
        </p:grpSpPr>
        <p:sp>
          <p:nvSpPr>
            <p:cNvPr id="7" name="Google Shape;479;p38"/>
            <p:cNvSpPr/>
            <p:nvPr/>
          </p:nvSpPr>
          <p:spPr>
            <a:xfrm>
              <a:off x="2594325" y="1890950"/>
              <a:ext cx="177075" cy="177075"/>
            </a:xfrm>
            <a:custGeom>
              <a:avLst/>
              <a:gdLst/>
              <a:ahLst/>
              <a:cxnLst/>
              <a:rect l="l" t="t" r="r" b="b"/>
              <a:pathLst>
                <a:path w="7083" h="7083" extrusionOk="0">
                  <a:moveTo>
                    <a:pt x="5544" y="0"/>
                  </a:moveTo>
                  <a:lnTo>
                    <a:pt x="538" y="5984"/>
                  </a:lnTo>
                  <a:lnTo>
                    <a:pt x="0" y="7083"/>
                  </a:lnTo>
                  <a:lnTo>
                    <a:pt x="1099" y="6546"/>
                  </a:lnTo>
                  <a:lnTo>
                    <a:pt x="7083" y="1539"/>
                  </a:lnTo>
                  <a:lnTo>
                    <a:pt x="5544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srgbClr val="00001A"/>
                </a:solidFill>
              </a:endParaRPr>
            </a:p>
          </p:txBody>
        </p:sp>
        <p:sp>
          <p:nvSpPr>
            <p:cNvPr id="8" name="Google Shape;480;p38"/>
            <p:cNvSpPr/>
            <p:nvPr/>
          </p:nvSpPr>
          <p:spPr>
            <a:xfrm>
              <a:off x="2858700" y="1627175"/>
              <a:ext cx="176475" cy="176475"/>
            </a:xfrm>
            <a:custGeom>
              <a:avLst/>
              <a:gdLst/>
              <a:ahLst/>
              <a:cxnLst/>
              <a:rect l="l" t="t" r="r" b="b"/>
              <a:pathLst>
                <a:path w="7059" h="7059" extrusionOk="0">
                  <a:moveTo>
                    <a:pt x="904" y="1"/>
                  </a:moveTo>
                  <a:lnTo>
                    <a:pt x="782" y="25"/>
                  </a:lnTo>
                  <a:lnTo>
                    <a:pt x="684" y="98"/>
                  </a:lnTo>
                  <a:lnTo>
                    <a:pt x="611" y="147"/>
                  </a:lnTo>
                  <a:lnTo>
                    <a:pt x="489" y="294"/>
                  </a:lnTo>
                  <a:lnTo>
                    <a:pt x="367" y="440"/>
                  </a:lnTo>
                  <a:lnTo>
                    <a:pt x="294" y="587"/>
                  </a:lnTo>
                  <a:lnTo>
                    <a:pt x="196" y="733"/>
                  </a:lnTo>
                  <a:lnTo>
                    <a:pt x="74" y="1051"/>
                  </a:lnTo>
                  <a:lnTo>
                    <a:pt x="0" y="1393"/>
                  </a:lnTo>
                  <a:lnTo>
                    <a:pt x="0" y="1735"/>
                  </a:lnTo>
                  <a:lnTo>
                    <a:pt x="25" y="2052"/>
                  </a:lnTo>
                  <a:lnTo>
                    <a:pt x="123" y="2394"/>
                  </a:lnTo>
                  <a:lnTo>
                    <a:pt x="269" y="2711"/>
                  </a:lnTo>
                  <a:lnTo>
                    <a:pt x="4348" y="6790"/>
                  </a:lnTo>
                  <a:lnTo>
                    <a:pt x="4665" y="6937"/>
                  </a:lnTo>
                  <a:lnTo>
                    <a:pt x="5007" y="7034"/>
                  </a:lnTo>
                  <a:lnTo>
                    <a:pt x="5325" y="7059"/>
                  </a:lnTo>
                  <a:lnTo>
                    <a:pt x="5667" y="7059"/>
                  </a:lnTo>
                  <a:lnTo>
                    <a:pt x="6008" y="6986"/>
                  </a:lnTo>
                  <a:lnTo>
                    <a:pt x="6326" y="6863"/>
                  </a:lnTo>
                  <a:lnTo>
                    <a:pt x="6473" y="6766"/>
                  </a:lnTo>
                  <a:lnTo>
                    <a:pt x="6619" y="6692"/>
                  </a:lnTo>
                  <a:lnTo>
                    <a:pt x="6766" y="6570"/>
                  </a:lnTo>
                  <a:lnTo>
                    <a:pt x="6912" y="6448"/>
                  </a:lnTo>
                  <a:lnTo>
                    <a:pt x="6961" y="6375"/>
                  </a:lnTo>
                  <a:lnTo>
                    <a:pt x="7034" y="6277"/>
                  </a:lnTo>
                  <a:lnTo>
                    <a:pt x="7059" y="6155"/>
                  </a:lnTo>
                  <a:lnTo>
                    <a:pt x="7059" y="6057"/>
                  </a:lnTo>
                  <a:lnTo>
                    <a:pt x="7059" y="5960"/>
                  </a:lnTo>
                  <a:lnTo>
                    <a:pt x="7034" y="5862"/>
                  </a:lnTo>
                  <a:lnTo>
                    <a:pt x="6961" y="5764"/>
                  </a:lnTo>
                  <a:lnTo>
                    <a:pt x="6912" y="5667"/>
                  </a:lnTo>
                  <a:lnTo>
                    <a:pt x="1393" y="147"/>
                  </a:lnTo>
                  <a:lnTo>
                    <a:pt x="1295" y="98"/>
                  </a:lnTo>
                  <a:lnTo>
                    <a:pt x="1197" y="25"/>
                  </a:lnTo>
                  <a:lnTo>
                    <a:pt x="1099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srgbClr val="00001A"/>
                </a:solidFill>
              </a:endParaRPr>
            </a:p>
          </p:txBody>
        </p:sp>
        <p:sp>
          <p:nvSpPr>
            <p:cNvPr id="9" name="Google Shape;481;p38"/>
            <p:cNvSpPr/>
            <p:nvPr/>
          </p:nvSpPr>
          <p:spPr>
            <a:xfrm>
              <a:off x="2663325" y="1702275"/>
              <a:ext cx="296750" cy="296775"/>
            </a:xfrm>
            <a:custGeom>
              <a:avLst/>
              <a:gdLst/>
              <a:ahLst/>
              <a:cxnLst/>
              <a:rect l="l" t="t" r="r" b="b"/>
              <a:pathLst>
                <a:path w="11870" h="11871" extrusionOk="0">
                  <a:moveTo>
                    <a:pt x="7718" y="1295"/>
                  </a:moveTo>
                  <a:lnTo>
                    <a:pt x="7815" y="1319"/>
                  </a:lnTo>
                  <a:lnTo>
                    <a:pt x="7889" y="1368"/>
                  </a:lnTo>
                  <a:lnTo>
                    <a:pt x="7938" y="1442"/>
                  </a:lnTo>
                  <a:lnTo>
                    <a:pt x="7938" y="1515"/>
                  </a:lnTo>
                  <a:lnTo>
                    <a:pt x="7938" y="1588"/>
                  </a:lnTo>
                  <a:lnTo>
                    <a:pt x="7889" y="1661"/>
                  </a:lnTo>
                  <a:lnTo>
                    <a:pt x="5862" y="3664"/>
                  </a:lnTo>
                  <a:lnTo>
                    <a:pt x="5788" y="3713"/>
                  </a:lnTo>
                  <a:lnTo>
                    <a:pt x="5715" y="3737"/>
                  </a:lnTo>
                  <a:lnTo>
                    <a:pt x="5642" y="3713"/>
                  </a:lnTo>
                  <a:lnTo>
                    <a:pt x="5569" y="3664"/>
                  </a:lnTo>
                  <a:lnTo>
                    <a:pt x="5520" y="3591"/>
                  </a:lnTo>
                  <a:lnTo>
                    <a:pt x="5495" y="3517"/>
                  </a:lnTo>
                  <a:lnTo>
                    <a:pt x="5520" y="3444"/>
                  </a:lnTo>
                  <a:lnTo>
                    <a:pt x="5569" y="3371"/>
                  </a:lnTo>
                  <a:lnTo>
                    <a:pt x="7571" y="1368"/>
                  </a:lnTo>
                  <a:lnTo>
                    <a:pt x="7644" y="1319"/>
                  </a:lnTo>
                  <a:lnTo>
                    <a:pt x="7718" y="1295"/>
                  </a:lnTo>
                  <a:close/>
                  <a:moveTo>
                    <a:pt x="7767" y="1"/>
                  </a:moveTo>
                  <a:lnTo>
                    <a:pt x="4885" y="2907"/>
                  </a:lnTo>
                  <a:lnTo>
                    <a:pt x="4640" y="2809"/>
                  </a:lnTo>
                  <a:lnTo>
                    <a:pt x="4396" y="2712"/>
                  </a:lnTo>
                  <a:lnTo>
                    <a:pt x="4103" y="2614"/>
                  </a:lnTo>
                  <a:lnTo>
                    <a:pt x="3810" y="2565"/>
                  </a:lnTo>
                  <a:lnTo>
                    <a:pt x="3493" y="2492"/>
                  </a:lnTo>
                  <a:lnTo>
                    <a:pt x="3175" y="2443"/>
                  </a:lnTo>
                  <a:lnTo>
                    <a:pt x="2858" y="2418"/>
                  </a:lnTo>
                  <a:lnTo>
                    <a:pt x="2247" y="2418"/>
                  </a:lnTo>
                  <a:lnTo>
                    <a:pt x="1954" y="2443"/>
                  </a:lnTo>
                  <a:lnTo>
                    <a:pt x="1636" y="2492"/>
                  </a:lnTo>
                  <a:lnTo>
                    <a:pt x="1319" y="2565"/>
                  </a:lnTo>
                  <a:lnTo>
                    <a:pt x="1001" y="2687"/>
                  </a:lnTo>
                  <a:lnTo>
                    <a:pt x="708" y="2809"/>
                  </a:lnTo>
                  <a:lnTo>
                    <a:pt x="415" y="3005"/>
                  </a:lnTo>
                  <a:lnTo>
                    <a:pt x="147" y="3224"/>
                  </a:lnTo>
                  <a:lnTo>
                    <a:pt x="73" y="3298"/>
                  </a:lnTo>
                  <a:lnTo>
                    <a:pt x="24" y="3395"/>
                  </a:lnTo>
                  <a:lnTo>
                    <a:pt x="0" y="3493"/>
                  </a:lnTo>
                  <a:lnTo>
                    <a:pt x="0" y="3615"/>
                  </a:lnTo>
                  <a:lnTo>
                    <a:pt x="0" y="3713"/>
                  </a:lnTo>
                  <a:lnTo>
                    <a:pt x="24" y="3811"/>
                  </a:lnTo>
                  <a:lnTo>
                    <a:pt x="73" y="3908"/>
                  </a:lnTo>
                  <a:lnTo>
                    <a:pt x="147" y="4006"/>
                  </a:lnTo>
                  <a:lnTo>
                    <a:pt x="7864" y="11724"/>
                  </a:lnTo>
                  <a:lnTo>
                    <a:pt x="7962" y="11797"/>
                  </a:lnTo>
                  <a:lnTo>
                    <a:pt x="8060" y="11846"/>
                  </a:lnTo>
                  <a:lnTo>
                    <a:pt x="8157" y="11870"/>
                  </a:lnTo>
                  <a:lnTo>
                    <a:pt x="8377" y="11870"/>
                  </a:lnTo>
                  <a:lnTo>
                    <a:pt x="8475" y="11846"/>
                  </a:lnTo>
                  <a:lnTo>
                    <a:pt x="8573" y="11797"/>
                  </a:lnTo>
                  <a:lnTo>
                    <a:pt x="8646" y="11724"/>
                  </a:lnTo>
                  <a:lnTo>
                    <a:pt x="8866" y="11455"/>
                  </a:lnTo>
                  <a:lnTo>
                    <a:pt x="9061" y="11162"/>
                  </a:lnTo>
                  <a:lnTo>
                    <a:pt x="9183" y="10869"/>
                  </a:lnTo>
                  <a:lnTo>
                    <a:pt x="9305" y="10551"/>
                  </a:lnTo>
                  <a:lnTo>
                    <a:pt x="9379" y="10234"/>
                  </a:lnTo>
                  <a:lnTo>
                    <a:pt x="9427" y="9916"/>
                  </a:lnTo>
                  <a:lnTo>
                    <a:pt x="9452" y="9623"/>
                  </a:lnTo>
                  <a:lnTo>
                    <a:pt x="9452" y="9330"/>
                  </a:lnTo>
                  <a:lnTo>
                    <a:pt x="9452" y="9013"/>
                  </a:lnTo>
                  <a:lnTo>
                    <a:pt x="9427" y="8695"/>
                  </a:lnTo>
                  <a:lnTo>
                    <a:pt x="9379" y="8378"/>
                  </a:lnTo>
                  <a:lnTo>
                    <a:pt x="9305" y="8060"/>
                  </a:lnTo>
                  <a:lnTo>
                    <a:pt x="9256" y="7767"/>
                  </a:lnTo>
                  <a:lnTo>
                    <a:pt x="9159" y="7474"/>
                  </a:lnTo>
                  <a:lnTo>
                    <a:pt x="9061" y="7230"/>
                  </a:lnTo>
                  <a:lnTo>
                    <a:pt x="8963" y="6986"/>
                  </a:lnTo>
                  <a:lnTo>
                    <a:pt x="11870" y="4104"/>
                  </a:lnTo>
                  <a:lnTo>
                    <a:pt x="7767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srgbClr val="00001A"/>
                </a:solidFill>
              </a:endParaRP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738553" y="6393081"/>
            <a:ext cx="1019907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200" dirty="0" smtClean="0">
                <a:solidFill>
                  <a:prstClr val="black"/>
                </a:solidFill>
              </a:rPr>
              <a:t>Министерство на земеделието, храните и горите, „Информационна кампания 2020г.“ </a:t>
            </a:r>
            <a:endParaRPr lang="en-US" sz="1200" dirty="0">
              <a:solidFill>
                <a:prstClr val="black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38553" y="316523"/>
            <a:ext cx="87131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3200" b="1" dirty="0">
                <a:solidFill>
                  <a:schemeClr val="accent1">
                    <a:lumMod val="75000"/>
                  </a:schemeClr>
                </a:solidFill>
              </a:rPr>
              <a:t>НОВИ ИНВЕСТИЦИОННИ </a:t>
            </a:r>
            <a:r>
              <a:rPr lang="bg-BG" sz="3200" b="1" dirty="0" smtClean="0">
                <a:solidFill>
                  <a:schemeClr val="accent1">
                    <a:lumMod val="75000"/>
                  </a:schemeClr>
                </a:solidFill>
              </a:rPr>
              <a:t>ПОМОЩИ - 2</a:t>
            </a:r>
            <a:endParaRPr lang="en-US" sz="32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40660" y="1151792"/>
            <a:ext cx="10977263" cy="44781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01600" lvl="0" algn="ctr" defTabSz="914400">
              <a:spcBef>
                <a:spcPts val="600"/>
              </a:spcBef>
              <a:buClr>
                <a:srgbClr val="0C3F98">
                  <a:lumMod val="75000"/>
                </a:srgbClr>
              </a:buClr>
              <a:buSzPts val="2000"/>
            </a:pPr>
            <a:r>
              <a:rPr lang="ru-RU" sz="1700" dirty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„</a:t>
            </a:r>
            <a:r>
              <a:rPr lang="ru-RU" sz="1700" b="1" dirty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Инвестиции за закупуване на съоръжения за добив и съхранение на сурово мляко и съоръжения за изхранване на новородени животни с мляко“</a:t>
            </a:r>
            <a:r>
              <a:rPr lang="bg-BG" sz="1700" dirty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 </a:t>
            </a:r>
            <a:endParaRPr lang="bg-BG" sz="1700" dirty="0" smtClean="0">
              <a:solidFill>
                <a:schemeClr val="accent1">
                  <a:lumMod val="50000"/>
                </a:schemeClr>
              </a:solidFill>
              <a:sym typeface="Roboto Condensed Light"/>
            </a:endParaRPr>
          </a:p>
          <a:p>
            <a:pPr marL="101600" lvl="0" algn="ctr" defTabSz="914400">
              <a:spcBef>
                <a:spcPts val="600"/>
              </a:spcBef>
              <a:buClr>
                <a:srgbClr val="0C3F98">
                  <a:lumMod val="75000"/>
                </a:srgbClr>
              </a:buClr>
              <a:buSzPts val="2000"/>
            </a:pPr>
            <a:endParaRPr lang="bg-BG" sz="1700" dirty="0" smtClean="0">
              <a:solidFill>
                <a:schemeClr val="accent1">
                  <a:lumMod val="50000"/>
                </a:schemeClr>
              </a:solidFill>
              <a:sym typeface="Roboto Condensed Light"/>
            </a:endParaRPr>
          </a:p>
          <a:p>
            <a:pPr marL="457200" lvl="0" indent="-355600" algn="just" defTabSz="914400">
              <a:spcBef>
                <a:spcPts val="600"/>
              </a:spcBef>
              <a:buClr>
                <a:schemeClr val="accent1">
                  <a:lumMod val="75000"/>
                </a:schemeClr>
              </a:buClr>
              <a:buSzPts val="2000"/>
              <a:buFont typeface="Wingdings" panose="05000000000000000000" pitchFamily="2" charset="2"/>
              <a:buChar char="Ø"/>
            </a:pPr>
            <a:r>
              <a:rPr lang="bg-BG" sz="1700" b="1" dirty="0" smtClean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Цел </a:t>
            </a:r>
            <a:r>
              <a:rPr lang="bg-BG" sz="1700" b="1" dirty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на помощта </a:t>
            </a:r>
            <a:r>
              <a:rPr lang="bg-BG" sz="1700" dirty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– </a:t>
            </a:r>
            <a:r>
              <a:rPr lang="ru-RU" sz="1700" dirty="0" smtClean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подобряване на общата производителност и устойчивост на </a:t>
            </a:r>
            <a:r>
              <a:rPr lang="bg-BG" sz="1700" dirty="0" smtClean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животновъдните ферми, посредством закупуване на съоръжения за добив и съхранение на сурово мляко и съоръжения за изхранване на новородени животни с мляко;</a:t>
            </a:r>
            <a:endParaRPr lang="en-US" sz="1700" dirty="0">
              <a:solidFill>
                <a:schemeClr val="accent1">
                  <a:lumMod val="50000"/>
                </a:schemeClr>
              </a:solidFill>
              <a:sym typeface="Roboto Condensed Light"/>
            </a:endParaRPr>
          </a:p>
          <a:p>
            <a:pPr marL="457200" lvl="0" indent="-355600" algn="just" defTabSz="914400">
              <a:spcBef>
                <a:spcPts val="600"/>
              </a:spcBef>
              <a:buClr>
                <a:schemeClr val="accent1">
                  <a:lumMod val="75000"/>
                </a:schemeClr>
              </a:buClr>
              <a:buSzPts val="2000"/>
              <a:buFont typeface="Wingdings" panose="05000000000000000000" pitchFamily="2" charset="2"/>
              <a:buChar char="Ø"/>
            </a:pPr>
            <a:r>
              <a:rPr lang="bg-BG" sz="1700" b="1" dirty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Бенефициери:</a:t>
            </a:r>
            <a:r>
              <a:rPr lang="bg-BG" sz="1700" dirty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 </a:t>
            </a:r>
            <a:r>
              <a:rPr lang="ru-RU" sz="1700" dirty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собственици/наематели на животновъдни ферми (земеделски стопани, вкл. организации и </a:t>
            </a:r>
            <a:r>
              <a:rPr lang="bg-BG" sz="1700" dirty="0" smtClean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групи</a:t>
            </a:r>
            <a:r>
              <a:rPr lang="ru-RU" sz="1700" dirty="0" smtClean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 производители</a:t>
            </a:r>
            <a:r>
              <a:rPr lang="bg-BG" sz="1700" dirty="0" smtClean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;</a:t>
            </a:r>
            <a:endParaRPr lang="bg-BG" sz="1700" dirty="0">
              <a:solidFill>
                <a:schemeClr val="accent1">
                  <a:lumMod val="50000"/>
                </a:schemeClr>
              </a:solidFill>
              <a:sym typeface="Roboto Condensed Light"/>
            </a:endParaRPr>
          </a:p>
          <a:p>
            <a:pPr marL="457200" lvl="0" indent="-355600" algn="just" defTabSz="914400">
              <a:spcBef>
                <a:spcPts val="600"/>
              </a:spcBef>
              <a:buClr>
                <a:schemeClr val="accent1">
                  <a:lumMod val="75000"/>
                </a:schemeClr>
              </a:buClr>
              <a:buSzPts val="2000"/>
              <a:buFont typeface="Wingdings" panose="05000000000000000000" pitchFamily="2" charset="2"/>
              <a:buChar char="Ø"/>
            </a:pPr>
            <a:r>
              <a:rPr lang="bg-BG" sz="1700" b="1" dirty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Размер на помощта: </a:t>
            </a:r>
            <a:r>
              <a:rPr lang="bg-BG" sz="1700" dirty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до 50% от приемливите разходи за един инвестиционен проект на един бенефициер, но не повече от 25 000 лева;</a:t>
            </a:r>
          </a:p>
          <a:p>
            <a:pPr marL="457200" lvl="0" indent="-355600" algn="just" defTabSz="914400">
              <a:spcBef>
                <a:spcPts val="600"/>
              </a:spcBef>
              <a:buClr>
                <a:schemeClr val="accent1">
                  <a:lumMod val="75000"/>
                </a:schemeClr>
              </a:buClr>
              <a:buSzPts val="2000"/>
              <a:buFont typeface="Wingdings" panose="05000000000000000000" pitchFamily="2" charset="2"/>
              <a:buChar char="Ø"/>
            </a:pPr>
            <a:r>
              <a:rPr lang="bg-BG" sz="1700" b="1" dirty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Приемливи разходи: </a:t>
            </a:r>
            <a:r>
              <a:rPr lang="bg-BG" sz="1700" dirty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съоръжения за добив на сурово мляко – стационарни доилни инсталации, оборудване и съоръжения, мобилна доилна инсталация и платформа; оборудване на помещение за съхранение на млякото – хладилна вана/танк), мивка и хладилник; съоръжения за изкуствено захранване на новородени животни с мляко;</a:t>
            </a:r>
          </a:p>
          <a:p>
            <a:pPr marL="457200" lvl="0" indent="-355600" algn="just" defTabSz="914400">
              <a:spcBef>
                <a:spcPts val="600"/>
              </a:spcBef>
              <a:buClr>
                <a:schemeClr val="accent1">
                  <a:lumMod val="75000"/>
                </a:schemeClr>
              </a:buClr>
              <a:buSzPts val="2000"/>
              <a:buFont typeface="Wingdings" panose="05000000000000000000" pitchFamily="2" charset="2"/>
              <a:buChar char="Ø"/>
            </a:pPr>
            <a:r>
              <a:rPr lang="ru-RU" sz="1700" b="1" dirty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Утвърден е бюджетът за 2020 г., в размер на </a:t>
            </a:r>
            <a:r>
              <a:rPr lang="ru-RU" sz="1700" b="1" dirty="0" smtClean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2 000 000 лв</a:t>
            </a:r>
            <a:r>
              <a:rPr lang="ru-RU" sz="1700" b="1" dirty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715570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ular Callout 2"/>
          <p:cNvSpPr/>
          <p:nvPr/>
        </p:nvSpPr>
        <p:spPr>
          <a:xfrm rot="16200000">
            <a:off x="-3335183" y="3294217"/>
            <a:ext cx="6858000" cy="269566"/>
          </a:xfrm>
          <a:prstGeom prst="wedgeRectCallout">
            <a:avLst>
              <a:gd name="adj1" fmla="val -20457"/>
              <a:gd name="adj2" fmla="val 71935"/>
            </a:avLst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8931" y="164328"/>
            <a:ext cx="2057399" cy="662149"/>
          </a:xfrm>
          <a:prstGeom prst="rect">
            <a:avLst/>
          </a:prstGeom>
        </p:spPr>
      </p:pic>
      <p:grpSp>
        <p:nvGrpSpPr>
          <p:cNvPr id="6" name="Google Shape;478;p38"/>
          <p:cNvGrpSpPr/>
          <p:nvPr/>
        </p:nvGrpSpPr>
        <p:grpSpPr>
          <a:xfrm>
            <a:off x="393995" y="6393081"/>
            <a:ext cx="244567" cy="262751"/>
            <a:chOff x="2594325" y="1627175"/>
            <a:chExt cx="440850" cy="440850"/>
          </a:xfrm>
        </p:grpSpPr>
        <p:sp>
          <p:nvSpPr>
            <p:cNvPr id="7" name="Google Shape;479;p38"/>
            <p:cNvSpPr/>
            <p:nvPr/>
          </p:nvSpPr>
          <p:spPr>
            <a:xfrm>
              <a:off x="2594325" y="1890950"/>
              <a:ext cx="177075" cy="177075"/>
            </a:xfrm>
            <a:custGeom>
              <a:avLst/>
              <a:gdLst/>
              <a:ahLst/>
              <a:cxnLst/>
              <a:rect l="l" t="t" r="r" b="b"/>
              <a:pathLst>
                <a:path w="7083" h="7083" extrusionOk="0">
                  <a:moveTo>
                    <a:pt x="5544" y="0"/>
                  </a:moveTo>
                  <a:lnTo>
                    <a:pt x="538" y="5984"/>
                  </a:lnTo>
                  <a:lnTo>
                    <a:pt x="0" y="7083"/>
                  </a:lnTo>
                  <a:lnTo>
                    <a:pt x="1099" y="6546"/>
                  </a:lnTo>
                  <a:lnTo>
                    <a:pt x="7083" y="1539"/>
                  </a:lnTo>
                  <a:lnTo>
                    <a:pt x="5544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srgbClr val="00001A"/>
                </a:solidFill>
              </a:endParaRPr>
            </a:p>
          </p:txBody>
        </p:sp>
        <p:sp>
          <p:nvSpPr>
            <p:cNvPr id="8" name="Google Shape;480;p38"/>
            <p:cNvSpPr/>
            <p:nvPr/>
          </p:nvSpPr>
          <p:spPr>
            <a:xfrm>
              <a:off x="2858700" y="1627175"/>
              <a:ext cx="176475" cy="176475"/>
            </a:xfrm>
            <a:custGeom>
              <a:avLst/>
              <a:gdLst/>
              <a:ahLst/>
              <a:cxnLst/>
              <a:rect l="l" t="t" r="r" b="b"/>
              <a:pathLst>
                <a:path w="7059" h="7059" extrusionOk="0">
                  <a:moveTo>
                    <a:pt x="904" y="1"/>
                  </a:moveTo>
                  <a:lnTo>
                    <a:pt x="782" y="25"/>
                  </a:lnTo>
                  <a:lnTo>
                    <a:pt x="684" y="98"/>
                  </a:lnTo>
                  <a:lnTo>
                    <a:pt x="611" y="147"/>
                  </a:lnTo>
                  <a:lnTo>
                    <a:pt x="489" y="294"/>
                  </a:lnTo>
                  <a:lnTo>
                    <a:pt x="367" y="440"/>
                  </a:lnTo>
                  <a:lnTo>
                    <a:pt x="294" y="587"/>
                  </a:lnTo>
                  <a:lnTo>
                    <a:pt x="196" y="733"/>
                  </a:lnTo>
                  <a:lnTo>
                    <a:pt x="74" y="1051"/>
                  </a:lnTo>
                  <a:lnTo>
                    <a:pt x="0" y="1393"/>
                  </a:lnTo>
                  <a:lnTo>
                    <a:pt x="0" y="1735"/>
                  </a:lnTo>
                  <a:lnTo>
                    <a:pt x="25" y="2052"/>
                  </a:lnTo>
                  <a:lnTo>
                    <a:pt x="123" y="2394"/>
                  </a:lnTo>
                  <a:lnTo>
                    <a:pt x="269" y="2711"/>
                  </a:lnTo>
                  <a:lnTo>
                    <a:pt x="4348" y="6790"/>
                  </a:lnTo>
                  <a:lnTo>
                    <a:pt x="4665" y="6937"/>
                  </a:lnTo>
                  <a:lnTo>
                    <a:pt x="5007" y="7034"/>
                  </a:lnTo>
                  <a:lnTo>
                    <a:pt x="5325" y="7059"/>
                  </a:lnTo>
                  <a:lnTo>
                    <a:pt x="5667" y="7059"/>
                  </a:lnTo>
                  <a:lnTo>
                    <a:pt x="6008" y="6986"/>
                  </a:lnTo>
                  <a:lnTo>
                    <a:pt x="6326" y="6863"/>
                  </a:lnTo>
                  <a:lnTo>
                    <a:pt x="6473" y="6766"/>
                  </a:lnTo>
                  <a:lnTo>
                    <a:pt x="6619" y="6692"/>
                  </a:lnTo>
                  <a:lnTo>
                    <a:pt x="6766" y="6570"/>
                  </a:lnTo>
                  <a:lnTo>
                    <a:pt x="6912" y="6448"/>
                  </a:lnTo>
                  <a:lnTo>
                    <a:pt x="6961" y="6375"/>
                  </a:lnTo>
                  <a:lnTo>
                    <a:pt x="7034" y="6277"/>
                  </a:lnTo>
                  <a:lnTo>
                    <a:pt x="7059" y="6155"/>
                  </a:lnTo>
                  <a:lnTo>
                    <a:pt x="7059" y="6057"/>
                  </a:lnTo>
                  <a:lnTo>
                    <a:pt x="7059" y="5960"/>
                  </a:lnTo>
                  <a:lnTo>
                    <a:pt x="7034" y="5862"/>
                  </a:lnTo>
                  <a:lnTo>
                    <a:pt x="6961" y="5764"/>
                  </a:lnTo>
                  <a:lnTo>
                    <a:pt x="6912" y="5667"/>
                  </a:lnTo>
                  <a:lnTo>
                    <a:pt x="1393" y="147"/>
                  </a:lnTo>
                  <a:lnTo>
                    <a:pt x="1295" y="98"/>
                  </a:lnTo>
                  <a:lnTo>
                    <a:pt x="1197" y="25"/>
                  </a:lnTo>
                  <a:lnTo>
                    <a:pt x="1099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srgbClr val="00001A"/>
                </a:solidFill>
              </a:endParaRPr>
            </a:p>
          </p:txBody>
        </p:sp>
        <p:sp>
          <p:nvSpPr>
            <p:cNvPr id="9" name="Google Shape;481;p38"/>
            <p:cNvSpPr/>
            <p:nvPr/>
          </p:nvSpPr>
          <p:spPr>
            <a:xfrm>
              <a:off x="2663325" y="1702275"/>
              <a:ext cx="296750" cy="296775"/>
            </a:xfrm>
            <a:custGeom>
              <a:avLst/>
              <a:gdLst/>
              <a:ahLst/>
              <a:cxnLst/>
              <a:rect l="l" t="t" r="r" b="b"/>
              <a:pathLst>
                <a:path w="11870" h="11871" extrusionOk="0">
                  <a:moveTo>
                    <a:pt x="7718" y="1295"/>
                  </a:moveTo>
                  <a:lnTo>
                    <a:pt x="7815" y="1319"/>
                  </a:lnTo>
                  <a:lnTo>
                    <a:pt x="7889" y="1368"/>
                  </a:lnTo>
                  <a:lnTo>
                    <a:pt x="7938" y="1442"/>
                  </a:lnTo>
                  <a:lnTo>
                    <a:pt x="7938" y="1515"/>
                  </a:lnTo>
                  <a:lnTo>
                    <a:pt x="7938" y="1588"/>
                  </a:lnTo>
                  <a:lnTo>
                    <a:pt x="7889" y="1661"/>
                  </a:lnTo>
                  <a:lnTo>
                    <a:pt x="5862" y="3664"/>
                  </a:lnTo>
                  <a:lnTo>
                    <a:pt x="5788" y="3713"/>
                  </a:lnTo>
                  <a:lnTo>
                    <a:pt x="5715" y="3737"/>
                  </a:lnTo>
                  <a:lnTo>
                    <a:pt x="5642" y="3713"/>
                  </a:lnTo>
                  <a:lnTo>
                    <a:pt x="5569" y="3664"/>
                  </a:lnTo>
                  <a:lnTo>
                    <a:pt x="5520" y="3591"/>
                  </a:lnTo>
                  <a:lnTo>
                    <a:pt x="5495" y="3517"/>
                  </a:lnTo>
                  <a:lnTo>
                    <a:pt x="5520" y="3444"/>
                  </a:lnTo>
                  <a:lnTo>
                    <a:pt x="5569" y="3371"/>
                  </a:lnTo>
                  <a:lnTo>
                    <a:pt x="7571" y="1368"/>
                  </a:lnTo>
                  <a:lnTo>
                    <a:pt x="7644" y="1319"/>
                  </a:lnTo>
                  <a:lnTo>
                    <a:pt x="7718" y="1295"/>
                  </a:lnTo>
                  <a:close/>
                  <a:moveTo>
                    <a:pt x="7767" y="1"/>
                  </a:moveTo>
                  <a:lnTo>
                    <a:pt x="4885" y="2907"/>
                  </a:lnTo>
                  <a:lnTo>
                    <a:pt x="4640" y="2809"/>
                  </a:lnTo>
                  <a:lnTo>
                    <a:pt x="4396" y="2712"/>
                  </a:lnTo>
                  <a:lnTo>
                    <a:pt x="4103" y="2614"/>
                  </a:lnTo>
                  <a:lnTo>
                    <a:pt x="3810" y="2565"/>
                  </a:lnTo>
                  <a:lnTo>
                    <a:pt x="3493" y="2492"/>
                  </a:lnTo>
                  <a:lnTo>
                    <a:pt x="3175" y="2443"/>
                  </a:lnTo>
                  <a:lnTo>
                    <a:pt x="2858" y="2418"/>
                  </a:lnTo>
                  <a:lnTo>
                    <a:pt x="2247" y="2418"/>
                  </a:lnTo>
                  <a:lnTo>
                    <a:pt x="1954" y="2443"/>
                  </a:lnTo>
                  <a:lnTo>
                    <a:pt x="1636" y="2492"/>
                  </a:lnTo>
                  <a:lnTo>
                    <a:pt x="1319" y="2565"/>
                  </a:lnTo>
                  <a:lnTo>
                    <a:pt x="1001" y="2687"/>
                  </a:lnTo>
                  <a:lnTo>
                    <a:pt x="708" y="2809"/>
                  </a:lnTo>
                  <a:lnTo>
                    <a:pt x="415" y="3005"/>
                  </a:lnTo>
                  <a:lnTo>
                    <a:pt x="147" y="3224"/>
                  </a:lnTo>
                  <a:lnTo>
                    <a:pt x="73" y="3298"/>
                  </a:lnTo>
                  <a:lnTo>
                    <a:pt x="24" y="3395"/>
                  </a:lnTo>
                  <a:lnTo>
                    <a:pt x="0" y="3493"/>
                  </a:lnTo>
                  <a:lnTo>
                    <a:pt x="0" y="3615"/>
                  </a:lnTo>
                  <a:lnTo>
                    <a:pt x="0" y="3713"/>
                  </a:lnTo>
                  <a:lnTo>
                    <a:pt x="24" y="3811"/>
                  </a:lnTo>
                  <a:lnTo>
                    <a:pt x="73" y="3908"/>
                  </a:lnTo>
                  <a:lnTo>
                    <a:pt x="147" y="4006"/>
                  </a:lnTo>
                  <a:lnTo>
                    <a:pt x="7864" y="11724"/>
                  </a:lnTo>
                  <a:lnTo>
                    <a:pt x="7962" y="11797"/>
                  </a:lnTo>
                  <a:lnTo>
                    <a:pt x="8060" y="11846"/>
                  </a:lnTo>
                  <a:lnTo>
                    <a:pt x="8157" y="11870"/>
                  </a:lnTo>
                  <a:lnTo>
                    <a:pt x="8377" y="11870"/>
                  </a:lnTo>
                  <a:lnTo>
                    <a:pt x="8475" y="11846"/>
                  </a:lnTo>
                  <a:lnTo>
                    <a:pt x="8573" y="11797"/>
                  </a:lnTo>
                  <a:lnTo>
                    <a:pt x="8646" y="11724"/>
                  </a:lnTo>
                  <a:lnTo>
                    <a:pt x="8866" y="11455"/>
                  </a:lnTo>
                  <a:lnTo>
                    <a:pt x="9061" y="11162"/>
                  </a:lnTo>
                  <a:lnTo>
                    <a:pt x="9183" y="10869"/>
                  </a:lnTo>
                  <a:lnTo>
                    <a:pt x="9305" y="10551"/>
                  </a:lnTo>
                  <a:lnTo>
                    <a:pt x="9379" y="10234"/>
                  </a:lnTo>
                  <a:lnTo>
                    <a:pt x="9427" y="9916"/>
                  </a:lnTo>
                  <a:lnTo>
                    <a:pt x="9452" y="9623"/>
                  </a:lnTo>
                  <a:lnTo>
                    <a:pt x="9452" y="9330"/>
                  </a:lnTo>
                  <a:lnTo>
                    <a:pt x="9452" y="9013"/>
                  </a:lnTo>
                  <a:lnTo>
                    <a:pt x="9427" y="8695"/>
                  </a:lnTo>
                  <a:lnTo>
                    <a:pt x="9379" y="8378"/>
                  </a:lnTo>
                  <a:lnTo>
                    <a:pt x="9305" y="8060"/>
                  </a:lnTo>
                  <a:lnTo>
                    <a:pt x="9256" y="7767"/>
                  </a:lnTo>
                  <a:lnTo>
                    <a:pt x="9159" y="7474"/>
                  </a:lnTo>
                  <a:lnTo>
                    <a:pt x="9061" y="7230"/>
                  </a:lnTo>
                  <a:lnTo>
                    <a:pt x="8963" y="6986"/>
                  </a:lnTo>
                  <a:lnTo>
                    <a:pt x="11870" y="4104"/>
                  </a:lnTo>
                  <a:lnTo>
                    <a:pt x="7767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srgbClr val="00001A"/>
                </a:solidFill>
              </a:endParaRP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738553" y="6393081"/>
            <a:ext cx="1019907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200" dirty="0" smtClean="0">
                <a:solidFill>
                  <a:prstClr val="black"/>
                </a:solidFill>
              </a:rPr>
              <a:t>Министерство на земеделието, храните и горите, „Информационна кампания 2020г.“ </a:t>
            </a:r>
            <a:endParaRPr lang="en-US" sz="1200" dirty="0">
              <a:solidFill>
                <a:prstClr val="black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38553" y="316523"/>
            <a:ext cx="87131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3200" b="1" dirty="0">
                <a:solidFill>
                  <a:schemeClr val="accent1">
                    <a:lumMod val="75000"/>
                  </a:schemeClr>
                </a:solidFill>
              </a:rPr>
              <a:t>НОВИ ИНВЕСТИЦИОННИ </a:t>
            </a:r>
            <a:r>
              <a:rPr lang="bg-BG" sz="3200" b="1" dirty="0" smtClean="0">
                <a:solidFill>
                  <a:schemeClr val="accent1">
                    <a:lumMod val="75000"/>
                  </a:schemeClr>
                </a:solidFill>
              </a:rPr>
              <a:t>ПОМОЩИ - 3</a:t>
            </a:r>
            <a:endParaRPr lang="en-US" sz="32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93995" y="1006818"/>
            <a:ext cx="11466827" cy="55245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01600" lvl="0" algn="ctr" defTabSz="914400">
              <a:spcBef>
                <a:spcPts val="600"/>
              </a:spcBef>
              <a:buClr>
                <a:srgbClr val="0C3F98">
                  <a:lumMod val="75000"/>
                </a:srgbClr>
              </a:buClr>
              <a:buSzPts val="2000"/>
            </a:pPr>
            <a:r>
              <a:rPr lang="ru-RU" sz="1700" b="1" dirty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„Инвестиции за изграждане на </a:t>
            </a:r>
            <a:r>
              <a:rPr lang="bg-BG" sz="1700" b="1" dirty="0" smtClean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кланични</a:t>
            </a:r>
            <a:r>
              <a:rPr lang="ru-RU" sz="1700" b="1" dirty="0" smtClean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 </a:t>
            </a:r>
            <a:r>
              <a:rPr lang="bg-BG" sz="1700" b="1" dirty="0" smtClean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пунктове</a:t>
            </a:r>
            <a:r>
              <a:rPr lang="ru-RU" sz="1700" b="1" dirty="0" smtClean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”</a:t>
            </a:r>
            <a:endParaRPr lang="bg-BG" sz="1700" b="1" dirty="0">
              <a:solidFill>
                <a:schemeClr val="accent1">
                  <a:lumMod val="50000"/>
                </a:schemeClr>
              </a:solidFill>
              <a:sym typeface="Roboto Condensed Light"/>
            </a:endParaRPr>
          </a:p>
          <a:p>
            <a:pPr marL="457200" lvl="0" indent="-355600" algn="just" defTabSz="914400">
              <a:spcBef>
                <a:spcPts val="600"/>
              </a:spcBef>
              <a:buClr>
                <a:schemeClr val="accent1">
                  <a:lumMod val="75000"/>
                </a:schemeClr>
              </a:buClr>
              <a:buSzPts val="2000"/>
              <a:buFont typeface="Wingdings" panose="05000000000000000000" pitchFamily="2" charset="2"/>
              <a:buChar char="Ø"/>
            </a:pPr>
            <a:r>
              <a:rPr lang="bg-BG" sz="1700" b="1" dirty="0" smtClean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Цел на помощта </a:t>
            </a:r>
            <a:r>
              <a:rPr lang="bg-BG" sz="1700" dirty="0" smtClean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- </a:t>
            </a:r>
            <a:r>
              <a:rPr lang="ru-RU" sz="1700" dirty="0" smtClean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подобряване на общата производителност и устойчивост на </a:t>
            </a:r>
            <a:r>
              <a:rPr lang="bg-BG" sz="1700" dirty="0" smtClean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земеделските</a:t>
            </a:r>
            <a:r>
              <a:rPr lang="ru-RU" sz="1700" dirty="0" smtClean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 стопанства, в които се произвеждат храни от животински произход, за изграждането на кланични пунктове</a:t>
            </a:r>
            <a:r>
              <a:rPr lang="bg-BG" sz="1700" dirty="0" smtClean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;</a:t>
            </a:r>
          </a:p>
          <a:p>
            <a:pPr marL="457200" lvl="0" indent="-355600" algn="just" defTabSz="914400">
              <a:spcBef>
                <a:spcPts val="600"/>
              </a:spcBef>
              <a:buClr>
                <a:schemeClr val="accent1">
                  <a:lumMod val="75000"/>
                </a:schemeClr>
              </a:buClr>
              <a:buSzPts val="2000"/>
              <a:buFont typeface="Wingdings" panose="05000000000000000000" pitchFamily="2" charset="2"/>
              <a:buChar char="Ø"/>
            </a:pPr>
            <a:r>
              <a:rPr lang="bg-BG" sz="1700" b="1" dirty="0" smtClean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Бенефициери</a:t>
            </a:r>
            <a:r>
              <a:rPr lang="bg-BG" sz="1700" b="1" dirty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:</a:t>
            </a:r>
            <a:r>
              <a:rPr lang="bg-BG" sz="1700" dirty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 </a:t>
            </a:r>
            <a:r>
              <a:rPr lang="ru-RU" sz="1700" dirty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собственици/наематели на животновъдни ферми (земеделски стопани и организации на производители) за изграждане на кланични пунктове за едри преживни животни (ЕПЖ) и дребни преживни животни (ДПЖ) на територията на ферма и/или закупуване на мобилни такива (преместваеми обекти, които могат да се транспортират с помощта на превозно средство)</a:t>
            </a:r>
            <a:r>
              <a:rPr lang="bg-BG" sz="1700" dirty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;</a:t>
            </a:r>
            <a:endParaRPr lang="en-US" sz="1700" dirty="0">
              <a:solidFill>
                <a:schemeClr val="accent1">
                  <a:lumMod val="50000"/>
                </a:schemeClr>
              </a:solidFill>
              <a:sym typeface="Roboto Condensed Light"/>
            </a:endParaRPr>
          </a:p>
          <a:p>
            <a:pPr marL="457200" lvl="0" indent="-355600" algn="just" defTabSz="914400">
              <a:spcBef>
                <a:spcPts val="600"/>
              </a:spcBef>
              <a:buClr>
                <a:schemeClr val="accent1">
                  <a:lumMod val="75000"/>
                </a:schemeClr>
              </a:buClr>
              <a:buSzPts val="2000"/>
              <a:buFont typeface="Wingdings" panose="05000000000000000000" pitchFamily="2" charset="2"/>
              <a:buChar char="Ø"/>
            </a:pPr>
            <a:r>
              <a:rPr lang="bg-BG" sz="1700" b="1" dirty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Размер на помощта:</a:t>
            </a:r>
            <a:r>
              <a:rPr lang="bg-BG" sz="1700" dirty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 </a:t>
            </a:r>
            <a:r>
              <a:rPr lang="ru-RU" sz="1700" dirty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до 50% от приемливите разходи за един инвестиционен проект на един бенефициер, но не повече от 90 000 лева</a:t>
            </a:r>
            <a:r>
              <a:rPr lang="bg-BG" sz="1700" dirty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;</a:t>
            </a:r>
            <a:endParaRPr lang="en-US" sz="1700" dirty="0">
              <a:solidFill>
                <a:schemeClr val="accent1">
                  <a:lumMod val="50000"/>
                </a:schemeClr>
              </a:solidFill>
              <a:sym typeface="Roboto Condensed Light"/>
            </a:endParaRPr>
          </a:p>
          <a:p>
            <a:pPr marL="457200" lvl="0" indent="-355600" algn="just" defTabSz="914400">
              <a:spcBef>
                <a:spcPts val="600"/>
              </a:spcBef>
              <a:buClr>
                <a:schemeClr val="accent1">
                  <a:lumMod val="75000"/>
                </a:schemeClr>
              </a:buClr>
              <a:buSzPts val="2000"/>
              <a:buFont typeface="Wingdings" panose="05000000000000000000" pitchFamily="2" charset="2"/>
              <a:buChar char="Ø"/>
            </a:pPr>
            <a:r>
              <a:rPr lang="bg-BG" sz="1700" b="1" dirty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Приемливи разходи:</a:t>
            </a:r>
            <a:r>
              <a:rPr lang="bg-BG" sz="1700" dirty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 </a:t>
            </a:r>
            <a:r>
              <a:rPr lang="bg-BG" sz="1700" dirty="0" smtClean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и</a:t>
            </a:r>
            <a:r>
              <a:rPr lang="ru-RU" sz="1700" dirty="0" smtClean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зграждане на кланичен пункт с хладилно оборудване; приспособяване на съществуваща сграда за целите на кланичен пункт; изграждане на площадка за позициониране на мобилни фургони и хладилни съоръжения с и без осигурена електрическа и ВИК инсталации и/или съоръжения за опазване на околната среда; закупуване на технологично оборудване свързано с дейностите по добив и транжиране на месо в кланичния пункт; закупуване на мобилен кланичен пункт с хладилно оборудване;</a:t>
            </a:r>
            <a:endParaRPr lang="ru-RU" sz="1700" dirty="0">
              <a:solidFill>
                <a:schemeClr val="accent1">
                  <a:lumMod val="50000"/>
                </a:schemeClr>
              </a:solidFill>
              <a:sym typeface="Roboto Condensed Light"/>
            </a:endParaRPr>
          </a:p>
          <a:p>
            <a:pPr marL="457200" lvl="0" indent="-355600" algn="just" defTabSz="914400">
              <a:spcBef>
                <a:spcPts val="600"/>
              </a:spcBef>
              <a:buClr>
                <a:schemeClr val="accent1">
                  <a:lumMod val="75000"/>
                </a:schemeClr>
              </a:buClr>
              <a:buSzPts val="2000"/>
              <a:buFont typeface="Wingdings" panose="05000000000000000000" pitchFamily="2" charset="2"/>
              <a:buChar char="Ø"/>
            </a:pPr>
            <a:r>
              <a:rPr lang="ru-RU" sz="1700" b="1" dirty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Утвърден е бюджетът за 2020 г., в размер на 2 </a:t>
            </a:r>
            <a:r>
              <a:rPr lang="ru-RU" sz="1700" b="1" dirty="0" smtClean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500 000 </a:t>
            </a:r>
            <a:r>
              <a:rPr lang="ru-RU" sz="1700" b="1" dirty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лв. </a:t>
            </a:r>
          </a:p>
          <a:p>
            <a:pPr marL="457200" lvl="0" indent="-355600" algn="just" defTabSz="914400">
              <a:spcBef>
                <a:spcPts val="600"/>
              </a:spcBef>
              <a:buClr>
                <a:schemeClr val="accent1">
                  <a:lumMod val="75000"/>
                </a:schemeClr>
              </a:buClr>
              <a:buSzPts val="2000"/>
              <a:buFont typeface="Wingdings" panose="05000000000000000000" pitchFamily="2" charset="2"/>
              <a:buChar char="Ø"/>
            </a:pPr>
            <a:endParaRPr lang="ru-RU" sz="1700" dirty="0">
              <a:solidFill>
                <a:schemeClr val="accent1">
                  <a:lumMod val="50000"/>
                </a:schemeClr>
              </a:solidFill>
              <a:sym typeface="Roboto Condensed Light"/>
            </a:endParaRPr>
          </a:p>
        </p:txBody>
      </p:sp>
    </p:spTree>
    <p:extLst>
      <p:ext uri="{BB962C8B-B14F-4D97-AF65-F5344CB8AC3E}">
        <p14:creationId xmlns:p14="http://schemas.microsoft.com/office/powerpoint/2010/main" val="715570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ular Callout 2"/>
          <p:cNvSpPr/>
          <p:nvPr/>
        </p:nvSpPr>
        <p:spPr>
          <a:xfrm rot="16200000">
            <a:off x="-3335183" y="3294217"/>
            <a:ext cx="6858000" cy="269566"/>
          </a:xfrm>
          <a:prstGeom prst="wedgeRectCallout">
            <a:avLst>
              <a:gd name="adj1" fmla="val -20457"/>
              <a:gd name="adj2" fmla="val 71935"/>
            </a:avLst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8931" y="164328"/>
            <a:ext cx="2057399" cy="662149"/>
          </a:xfrm>
          <a:prstGeom prst="rect">
            <a:avLst/>
          </a:prstGeom>
        </p:spPr>
      </p:pic>
      <p:grpSp>
        <p:nvGrpSpPr>
          <p:cNvPr id="6" name="Google Shape;478;p38"/>
          <p:cNvGrpSpPr/>
          <p:nvPr/>
        </p:nvGrpSpPr>
        <p:grpSpPr>
          <a:xfrm>
            <a:off x="393995" y="6393081"/>
            <a:ext cx="244567" cy="262751"/>
            <a:chOff x="2594325" y="1627175"/>
            <a:chExt cx="440850" cy="440850"/>
          </a:xfrm>
        </p:grpSpPr>
        <p:sp>
          <p:nvSpPr>
            <p:cNvPr id="7" name="Google Shape;479;p38"/>
            <p:cNvSpPr/>
            <p:nvPr/>
          </p:nvSpPr>
          <p:spPr>
            <a:xfrm>
              <a:off x="2594325" y="1890950"/>
              <a:ext cx="177075" cy="177075"/>
            </a:xfrm>
            <a:custGeom>
              <a:avLst/>
              <a:gdLst/>
              <a:ahLst/>
              <a:cxnLst/>
              <a:rect l="l" t="t" r="r" b="b"/>
              <a:pathLst>
                <a:path w="7083" h="7083" extrusionOk="0">
                  <a:moveTo>
                    <a:pt x="5544" y="0"/>
                  </a:moveTo>
                  <a:lnTo>
                    <a:pt x="538" y="5984"/>
                  </a:lnTo>
                  <a:lnTo>
                    <a:pt x="0" y="7083"/>
                  </a:lnTo>
                  <a:lnTo>
                    <a:pt x="1099" y="6546"/>
                  </a:lnTo>
                  <a:lnTo>
                    <a:pt x="7083" y="1539"/>
                  </a:lnTo>
                  <a:lnTo>
                    <a:pt x="5544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srgbClr val="00001A"/>
                </a:solidFill>
              </a:endParaRPr>
            </a:p>
          </p:txBody>
        </p:sp>
        <p:sp>
          <p:nvSpPr>
            <p:cNvPr id="8" name="Google Shape;480;p38"/>
            <p:cNvSpPr/>
            <p:nvPr/>
          </p:nvSpPr>
          <p:spPr>
            <a:xfrm>
              <a:off x="2858700" y="1627175"/>
              <a:ext cx="176475" cy="176475"/>
            </a:xfrm>
            <a:custGeom>
              <a:avLst/>
              <a:gdLst/>
              <a:ahLst/>
              <a:cxnLst/>
              <a:rect l="l" t="t" r="r" b="b"/>
              <a:pathLst>
                <a:path w="7059" h="7059" extrusionOk="0">
                  <a:moveTo>
                    <a:pt x="904" y="1"/>
                  </a:moveTo>
                  <a:lnTo>
                    <a:pt x="782" y="25"/>
                  </a:lnTo>
                  <a:lnTo>
                    <a:pt x="684" y="98"/>
                  </a:lnTo>
                  <a:lnTo>
                    <a:pt x="611" y="147"/>
                  </a:lnTo>
                  <a:lnTo>
                    <a:pt x="489" y="294"/>
                  </a:lnTo>
                  <a:lnTo>
                    <a:pt x="367" y="440"/>
                  </a:lnTo>
                  <a:lnTo>
                    <a:pt x="294" y="587"/>
                  </a:lnTo>
                  <a:lnTo>
                    <a:pt x="196" y="733"/>
                  </a:lnTo>
                  <a:lnTo>
                    <a:pt x="74" y="1051"/>
                  </a:lnTo>
                  <a:lnTo>
                    <a:pt x="0" y="1393"/>
                  </a:lnTo>
                  <a:lnTo>
                    <a:pt x="0" y="1735"/>
                  </a:lnTo>
                  <a:lnTo>
                    <a:pt x="25" y="2052"/>
                  </a:lnTo>
                  <a:lnTo>
                    <a:pt x="123" y="2394"/>
                  </a:lnTo>
                  <a:lnTo>
                    <a:pt x="269" y="2711"/>
                  </a:lnTo>
                  <a:lnTo>
                    <a:pt x="4348" y="6790"/>
                  </a:lnTo>
                  <a:lnTo>
                    <a:pt x="4665" y="6937"/>
                  </a:lnTo>
                  <a:lnTo>
                    <a:pt x="5007" y="7034"/>
                  </a:lnTo>
                  <a:lnTo>
                    <a:pt x="5325" y="7059"/>
                  </a:lnTo>
                  <a:lnTo>
                    <a:pt x="5667" y="7059"/>
                  </a:lnTo>
                  <a:lnTo>
                    <a:pt x="6008" y="6986"/>
                  </a:lnTo>
                  <a:lnTo>
                    <a:pt x="6326" y="6863"/>
                  </a:lnTo>
                  <a:lnTo>
                    <a:pt x="6473" y="6766"/>
                  </a:lnTo>
                  <a:lnTo>
                    <a:pt x="6619" y="6692"/>
                  </a:lnTo>
                  <a:lnTo>
                    <a:pt x="6766" y="6570"/>
                  </a:lnTo>
                  <a:lnTo>
                    <a:pt x="6912" y="6448"/>
                  </a:lnTo>
                  <a:lnTo>
                    <a:pt x="6961" y="6375"/>
                  </a:lnTo>
                  <a:lnTo>
                    <a:pt x="7034" y="6277"/>
                  </a:lnTo>
                  <a:lnTo>
                    <a:pt x="7059" y="6155"/>
                  </a:lnTo>
                  <a:lnTo>
                    <a:pt x="7059" y="6057"/>
                  </a:lnTo>
                  <a:lnTo>
                    <a:pt x="7059" y="5960"/>
                  </a:lnTo>
                  <a:lnTo>
                    <a:pt x="7034" y="5862"/>
                  </a:lnTo>
                  <a:lnTo>
                    <a:pt x="6961" y="5764"/>
                  </a:lnTo>
                  <a:lnTo>
                    <a:pt x="6912" y="5667"/>
                  </a:lnTo>
                  <a:lnTo>
                    <a:pt x="1393" y="147"/>
                  </a:lnTo>
                  <a:lnTo>
                    <a:pt x="1295" y="98"/>
                  </a:lnTo>
                  <a:lnTo>
                    <a:pt x="1197" y="25"/>
                  </a:lnTo>
                  <a:lnTo>
                    <a:pt x="1099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srgbClr val="00001A"/>
                </a:solidFill>
              </a:endParaRPr>
            </a:p>
          </p:txBody>
        </p:sp>
        <p:sp>
          <p:nvSpPr>
            <p:cNvPr id="9" name="Google Shape;481;p38"/>
            <p:cNvSpPr/>
            <p:nvPr/>
          </p:nvSpPr>
          <p:spPr>
            <a:xfrm>
              <a:off x="2663325" y="1702275"/>
              <a:ext cx="296750" cy="296775"/>
            </a:xfrm>
            <a:custGeom>
              <a:avLst/>
              <a:gdLst/>
              <a:ahLst/>
              <a:cxnLst/>
              <a:rect l="l" t="t" r="r" b="b"/>
              <a:pathLst>
                <a:path w="11870" h="11871" extrusionOk="0">
                  <a:moveTo>
                    <a:pt x="7718" y="1295"/>
                  </a:moveTo>
                  <a:lnTo>
                    <a:pt x="7815" y="1319"/>
                  </a:lnTo>
                  <a:lnTo>
                    <a:pt x="7889" y="1368"/>
                  </a:lnTo>
                  <a:lnTo>
                    <a:pt x="7938" y="1442"/>
                  </a:lnTo>
                  <a:lnTo>
                    <a:pt x="7938" y="1515"/>
                  </a:lnTo>
                  <a:lnTo>
                    <a:pt x="7938" y="1588"/>
                  </a:lnTo>
                  <a:lnTo>
                    <a:pt x="7889" y="1661"/>
                  </a:lnTo>
                  <a:lnTo>
                    <a:pt x="5862" y="3664"/>
                  </a:lnTo>
                  <a:lnTo>
                    <a:pt x="5788" y="3713"/>
                  </a:lnTo>
                  <a:lnTo>
                    <a:pt x="5715" y="3737"/>
                  </a:lnTo>
                  <a:lnTo>
                    <a:pt x="5642" y="3713"/>
                  </a:lnTo>
                  <a:lnTo>
                    <a:pt x="5569" y="3664"/>
                  </a:lnTo>
                  <a:lnTo>
                    <a:pt x="5520" y="3591"/>
                  </a:lnTo>
                  <a:lnTo>
                    <a:pt x="5495" y="3517"/>
                  </a:lnTo>
                  <a:lnTo>
                    <a:pt x="5520" y="3444"/>
                  </a:lnTo>
                  <a:lnTo>
                    <a:pt x="5569" y="3371"/>
                  </a:lnTo>
                  <a:lnTo>
                    <a:pt x="7571" y="1368"/>
                  </a:lnTo>
                  <a:lnTo>
                    <a:pt x="7644" y="1319"/>
                  </a:lnTo>
                  <a:lnTo>
                    <a:pt x="7718" y="1295"/>
                  </a:lnTo>
                  <a:close/>
                  <a:moveTo>
                    <a:pt x="7767" y="1"/>
                  </a:moveTo>
                  <a:lnTo>
                    <a:pt x="4885" y="2907"/>
                  </a:lnTo>
                  <a:lnTo>
                    <a:pt x="4640" y="2809"/>
                  </a:lnTo>
                  <a:lnTo>
                    <a:pt x="4396" y="2712"/>
                  </a:lnTo>
                  <a:lnTo>
                    <a:pt x="4103" y="2614"/>
                  </a:lnTo>
                  <a:lnTo>
                    <a:pt x="3810" y="2565"/>
                  </a:lnTo>
                  <a:lnTo>
                    <a:pt x="3493" y="2492"/>
                  </a:lnTo>
                  <a:lnTo>
                    <a:pt x="3175" y="2443"/>
                  </a:lnTo>
                  <a:lnTo>
                    <a:pt x="2858" y="2418"/>
                  </a:lnTo>
                  <a:lnTo>
                    <a:pt x="2247" y="2418"/>
                  </a:lnTo>
                  <a:lnTo>
                    <a:pt x="1954" y="2443"/>
                  </a:lnTo>
                  <a:lnTo>
                    <a:pt x="1636" y="2492"/>
                  </a:lnTo>
                  <a:lnTo>
                    <a:pt x="1319" y="2565"/>
                  </a:lnTo>
                  <a:lnTo>
                    <a:pt x="1001" y="2687"/>
                  </a:lnTo>
                  <a:lnTo>
                    <a:pt x="708" y="2809"/>
                  </a:lnTo>
                  <a:lnTo>
                    <a:pt x="415" y="3005"/>
                  </a:lnTo>
                  <a:lnTo>
                    <a:pt x="147" y="3224"/>
                  </a:lnTo>
                  <a:lnTo>
                    <a:pt x="73" y="3298"/>
                  </a:lnTo>
                  <a:lnTo>
                    <a:pt x="24" y="3395"/>
                  </a:lnTo>
                  <a:lnTo>
                    <a:pt x="0" y="3493"/>
                  </a:lnTo>
                  <a:lnTo>
                    <a:pt x="0" y="3615"/>
                  </a:lnTo>
                  <a:lnTo>
                    <a:pt x="0" y="3713"/>
                  </a:lnTo>
                  <a:lnTo>
                    <a:pt x="24" y="3811"/>
                  </a:lnTo>
                  <a:lnTo>
                    <a:pt x="73" y="3908"/>
                  </a:lnTo>
                  <a:lnTo>
                    <a:pt x="147" y="4006"/>
                  </a:lnTo>
                  <a:lnTo>
                    <a:pt x="7864" y="11724"/>
                  </a:lnTo>
                  <a:lnTo>
                    <a:pt x="7962" y="11797"/>
                  </a:lnTo>
                  <a:lnTo>
                    <a:pt x="8060" y="11846"/>
                  </a:lnTo>
                  <a:lnTo>
                    <a:pt x="8157" y="11870"/>
                  </a:lnTo>
                  <a:lnTo>
                    <a:pt x="8377" y="11870"/>
                  </a:lnTo>
                  <a:lnTo>
                    <a:pt x="8475" y="11846"/>
                  </a:lnTo>
                  <a:lnTo>
                    <a:pt x="8573" y="11797"/>
                  </a:lnTo>
                  <a:lnTo>
                    <a:pt x="8646" y="11724"/>
                  </a:lnTo>
                  <a:lnTo>
                    <a:pt x="8866" y="11455"/>
                  </a:lnTo>
                  <a:lnTo>
                    <a:pt x="9061" y="11162"/>
                  </a:lnTo>
                  <a:lnTo>
                    <a:pt x="9183" y="10869"/>
                  </a:lnTo>
                  <a:lnTo>
                    <a:pt x="9305" y="10551"/>
                  </a:lnTo>
                  <a:lnTo>
                    <a:pt x="9379" y="10234"/>
                  </a:lnTo>
                  <a:lnTo>
                    <a:pt x="9427" y="9916"/>
                  </a:lnTo>
                  <a:lnTo>
                    <a:pt x="9452" y="9623"/>
                  </a:lnTo>
                  <a:lnTo>
                    <a:pt x="9452" y="9330"/>
                  </a:lnTo>
                  <a:lnTo>
                    <a:pt x="9452" y="9013"/>
                  </a:lnTo>
                  <a:lnTo>
                    <a:pt x="9427" y="8695"/>
                  </a:lnTo>
                  <a:lnTo>
                    <a:pt x="9379" y="8378"/>
                  </a:lnTo>
                  <a:lnTo>
                    <a:pt x="9305" y="8060"/>
                  </a:lnTo>
                  <a:lnTo>
                    <a:pt x="9256" y="7767"/>
                  </a:lnTo>
                  <a:lnTo>
                    <a:pt x="9159" y="7474"/>
                  </a:lnTo>
                  <a:lnTo>
                    <a:pt x="9061" y="7230"/>
                  </a:lnTo>
                  <a:lnTo>
                    <a:pt x="8963" y="6986"/>
                  </a:lnTo>
                  <a:lnTo>
                    <a:pt x="11870" y="4104"/>
                  </a:lnTo>
                  <a:lnTo>
                    <a:pt x="7767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srgbClr val="00001A"/>
                </a:solidFill>
              </a:endParaRP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738553" y="6393081"/>
            <a:ext cx="1019907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200" dirty="0" smtClean="0">
                <a:solidFill>
                  <a:prstClr val="black"/>
                </a:solidFill>
              </a:rPr>
              <a:t>Министерство на земеделието, храните и горите, „Информационна кампания 2020г.“ </a:t>
            </a:r>
            <a:endParaRPr lang="en-US" sz="1200" dirty="0">
              <a:solidFill>
                <a:prstClr val="black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38553" y="316523"/>
            <a:ext cx="87131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sz="3200" b="1" dirty="0">
                <a:solidFill>
                  <a:srgbClr val="549E39">
                    <a:lumMod val="75000"/>
                  </a:srgbClr>
                </a:solidFill>
              </a:rPr>
              <a:t>НОВИ ИНВЕСТИЦИОННИ </a:t>
            </a:r>
            <a:r>
              <a:rPr lang="bg-BG" sz="3200" b="1" dirty="0" smtClean="0">
                <a:solidFill>
                  <a:srgbClr val="549E39">
                    <a:lumMod val="75000"/>
                  </a:srgbClr>
                </a:solidFill>
              </a:rPr>
              <a:t>ПОМОЩИ - 4</a:t>
            </a:r>
            <a:endParaRPr lang="en-US" sz="3200" b="1" dirty="0">
              <a:solidFill>
                <a:srgbClr val="549E39">
                  <a:lumMod val="75000"/>
                </a:srgbClr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93995" y="1090247"/>
            <a:ext cx="11431659" cy="51860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01600" lvl="0" algn="ctr" defTabSz="914400">
              <a:spcBef>
                <a:spcPts val="600"/>
              </a:spcBef>
              <a:buClr>
                <a:srgbClr val="C7D3E6"/>
              </a:buClr>
              <a:buSzPts val="2000"/>
            </a:pPr>
            <a:r>
              <a:rPr lang="bg-BG" sz="1700" b="1" dirty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„</a:t>
            </a:r>
            <a:r>
              <a:rPr lang="ru-RU" sz="1700" b="1" dirty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Помощ за инвестиции в материални активи в земеделски стопанства, свързани с първично производство на растениевъдна земеделска продукция“ </a:t>
            </a:r>
          </a:p>
          <a:p>
            <a:pPr marL="457200" lvl="0" indent="-355600" algn="just" defTabSz="914400">
              <a:spcBef>
                <a:spcPts val="600"/>
              </a:spcBef>
              <a:buClr>
                <a:schemeClr val="tx2">
                  <a:lumMod val="75000"/>
                </a:schemeClr>
              </a:buClr>
              <a:buSzPts val="2000"/>
              <a:buFont typeface="Wingdings" panose="05000000000000000000" pitchFamily="2" charset="2"/>
              <a:buChar char="Ø"/>
            </a:pPr>
            <a:r>
              <a:rPr lang="bg-BG" sz="1700" dirty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Цел на помощта - </a:t>
            </a:r>
            <a:r>
              <a:rPr lang="ru-RU" sz="1700" dirty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да се стимулира инвестиционния процес в сектора и да повиши конкурентоспособността на земеделските стопанства чрез технологична модернизация на производството</a:t>
            </a:r>
            <a:r>
              <a:rPr lang="bg-BG" sz="1700" dirty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;</a:t>
            </a:r>
          </a:p>
          <a:p>
            <a:pPr marL="457200" lvl="0" indent="-355600" algn="just" defTabSz="914400">
              <a:spcBef>
                <a:spcPts val="600"/>
              </a:spcBef>
              <a:buClr>
                <a:schemeClr val="tx2">
                  <a:lumMod val="75000"/>
                </a:schemeClr>
              </a:buClr>
              <a:buSzPts val="2000"/>
              <a:buFont typeface="Wingdings" panose="05000000000000000000" pitchFamily="2" charset="2"/>
              <a:buChar char="Ø"/>
            </a:pPr>
            <a:r>
              <a:rPr lang="bg-BG" sz="1700" dirty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Бенефициери: малки и средни предприятия - земеделски стопани и признати  групи или организации на производители;</a:t>
            </a:r>
            <a:endParaRPr lang="en-US" sz="1700" dirty="0">
              <a:solidFill>
                <a:schemeClr val="accent1">
                  <a:lumMod val="50000"/>
                </a:schemeClr>
              </a:solidFill>
              <a:sym typeface="Roboto Condensed Light"/>
            </a:endParaRPr>
          </a:p>
          <a:p>
            <a:pPr marL="457200" lvl="0" indent="-355600" algn="just" defTabSz="914400">
              <a:spcBef>
                <a:spcPts val="600"/>
              </a:spcBef>
              <a:buClr>
                <a:schemeClr val="tx2">
                  <a:lumMod val="75000"/>
                </a:schemeClr>
              </a:buClr>
              <a:buSzPts val="2000"/>
              <a:buFont typeface="Wingdings" panose="05000000000000000000" pitchFamily="2" charset="2"/>
              <a:buChar char="Ø"/>
            </a:pPr>
            <a:r>
              <a:rPr lang="bg-BG" sz="1700" dirty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Размер на помощта: </a:t>
            </a:r>
            <a:r>
              <a:rPr lang="ru-RU" sz="1700" dirty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до 50 % от разходите за допустимите инвестиции, </a:t>
            </a:r>
            <a:r>
              <a:rPr lang="ru-RU" sz="1700" dirty="0" smtClean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но </a:t>
            </a:r>
            <a:r>
              <a:rPr lang="ru-RU" sz="1700" dirty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не повече от 120 000 лв. на бенефициер за срока на прилагане на помощта</a:t>
            </a:r>
            <a:r>
              <a:rPr lang="bg-BG" sz="1700" dirty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;</a:t>
            </a:r>
            <a:endParaRPr lang="en-US" sz="1700" dirty="0">
              <a:solidFill>
                <a:schemeClr val="accent1">
                  <a:lumMod val="50000"/>
                </a:schemeClr>
              </a:solidFill>
              <a:sym typeface="Roboto Condensed Light"/>
            </a:endParaRPr>
          </a:p>
          <a:p>
            <a:pPr marL="457200" lvl="0" indent="-355600" algn="just" defTabSz="914400">
              <a:spcBef>
                <a:spcPts val="600"/>
              </a:spcBef>
              <a:buClr>
                <a:schemeClr val="tx2">
                  <a:lumMod val="75000"/>
                </a:schemeClr>
              </a:buClr>
              <a:buSzPts val="2000"/>
              <a:buFont typeface="Wingdings" panose="05000000000000000000" pitchFamily="2" charset="2"/>
              <a:buChar char="Ø"/>
            </a:pPr>
            <a:r>
              <a:rPr lang="bg-BG" sz="1700" dirty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Приемливите разходи: </a:t>
            </a:r>
            <a:r>
              <a:rPr lang="ru-RU" sz="1700" dirty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закупуване и/или инсталиране/монтиране на машини, оборудване и линии, необходими за подготовка за продажба, включително: приемане, сортиране, калибриране и пакетиране/опаковане, етикетиране; закупуване и/или инсталиране/монтиране на машини, оборудване и линии, необходими за охлаждане и съхранение, включително: хладилно оборудване, хладилни камери, хидрокулери, вакуумкулери, техника за складиране, бокспалети и каси/щайги за многократна употреба</a:t>
            </a:r>
            <a:r>
              <a:rPr lang="ru-RU" sz="1700" dirty="0" smtClean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; закупуване/инсталиране на машини, оборудване и съоръжения за защита от слана и градушки;</a:t>
            </a:r>
            <a:endParaRPr lang="ru-RU" sz="1700" dirty="0">
              <a:solidFill>
                <a:schemeClr val="accent1">
                  <a:lumMod val="50000"/>
                </a:schemeClr>
              </a:solidFill>
              <a:sym typeface="Roboto Condensed Light"/>
            </a:endParaRPr>
          </a:p>
          <a:p>
            <a:pPr marL="457200" lvl="0" indent="-355600" algn="just" defTabSz="914400">
              <a:spcBef>
                <a:spcPts val="600"/>
              </a:spcBef>
              <a:buClr>
                <a:schemeClr val="accent1">
                  <a:lumMod val="75000"/>
                </a:schemeClr>
              </a:buClr>
              <a:buSzPts val="2000"/>
              <a:buFont typeface="Wingdings" panose="05000000000000000000" pitchFamily="2" charset="2"/>
              <a:buChar char="Ø"/>
            </a:pPr>
            <a:r>
              <a:rPr lang="ru-RU" sz="1700" b="1" dirty="0" smtClean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Утвърдени са указания за прилагане и бюджет </a:t>
            </a:r>
            <a:r>
              <a:rPr lang="ru-RU" sz="1700" b="1" dirty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за 2020 г., в размер на </a:t>
            </a:r>
            <a:r>
              <a:rPr lang="ru-RU" sz="1700" b="1" dirty="0" smtClean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18 600 000 лв</a:t>
            </a:r>
            <a:r>
              <a:rPr lang="ru-RU" sz="1700" b="1" dirty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. </a:t>
            </a:r>
            <a:r>
              <a:rPr lang="ru-RU" sz="1700" b="1" dirty="0" smtClean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Срокът </a:t>
            </a:r>
            <a:r>
              <a:rPr lang="ru-RU" sz="1700" b="1" dirty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за прием на заявления е </a:t>
            </a:r>
            <a:r>
              <a:rPr lang="ru-RU" sz="1700" b="1" dirty="0" smtClean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03.02 </a:t>
            </a:r>
            <a:r>
              <a:rPr lang="ru-RU" sz="1700" b="1" dirty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– </a:t>
            </a:r>
            <a:r>
              <a:rPr lang="ru-RU" sz="1700" b="1" dirty="0" smtClean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28.02.2020 </a:t>
            </a:r>
            <a:r>
              <a:rPr lang="ru-RU" sz="1700" b="1" dirty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г.</a:t>
            </a:r>
          </a:p>
        </p:txBody>
      </p:sp>
    </p:spTree>
    <p:extLst>
      <p:ext uri="{BB962C8B-B14F-4D97-AF65-F5344CB8AC3E}">
        <p14:creationId xmlns:p14="http://schemas.microsoft.com/office/powerpoint/2010/main" val="4087930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ular Callout 2"/>
          <p:cNvSpPr/>
          <p:nvPr/>
        </p:nvSpPr>
        <p:spPr>
          <a:xfrm rot="16200000">
            <a:off x="-3335183" y="3294217"/>
            <a:ext cx="6858000" cy="269566"/>
          </a:xfrm>
          <a:prstGeom prst="wedgeRectCallout">
            <a:avLst>
              <a:gd name="adj1" fmla="val -20457"/>
              <a:gd name="adj2" fmla="val 71935"/>
            </a:avLst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8931" y="164328"/>
            <a:ext cx="2057399" cy="662149"/>
          </a:xfrm>
          <a:prstGeom prst="rect">
            <a:avLst/>
          </a:prstGeom>
        </p:spPr>
      </p:pic>
      <p:grpSp>
        <p:nvGrpSpPr>
          <p:cNvPr id="6" name="Google Shape;478;p38"/>
          <p:cNvGrpSpPr/>
          <p:nvPr/>
        </p:nvGrpSpPr>
        <p:grpSpPr>
          <a:xfrm>
            <a:off x="393995" y="6393081"/>
            <a:ext cx="244567" cy="262751"/>
            <a:chOff x="2594325" y="1627175"/>
            <a:chExt cx="440850" cy="440850"/>
          </a:xfrm>
        </p:grpSpPr>
        <p:sp>
          <p:nvSpPr>
            <p:cNvPr id="7" name="Google Shape;479;p38"/>
            <p:cNvSpPr/>
            <p:nvPr/>
          </p:nvSpPr>
          <p:spPr>
            <a:xfrm>
              <a:off x="2594325" y="1890950"/>
              <a:ext cx="177075" cy="177075"/>
            </a:xfrm>
            <a:custGeom>
              <a:avLst/>
              <a:gdLst/>
              <a:ahLst/>
              <a:cxnLst/>
              <a:rect l="l" t="t" r="r" b="b"/>
              <a:pathLst>
                <a:path w="7083" h="7083" extrusionOk="0">
                  <a:moveTo>
                    <a:pt x="5544" y="0"/>
                  </a:moveTo>
                  <a:lnTo>
                    <a:pt x="538" y="5984"/>
                  </a:lnTo>
                  <a:lnTo>
                    <a:pt x="0" y="7083"/>
                  </a:lnTo>
                  <a:lnTo>
                    <a:pt x="1099" y="6546"/>
                  </a:lnTo>
                  <a:lnTo>
                    <a:pt x="7083" y="1539"/>
                  </a:lnTo>
                  <a:lnTo>
                    <a:pt x="5544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001A"/>
                </a:solidFill>
              </a:endParaRPr>
            </a:p>
          </p:txBody>
        </p:sp>
        <p:sp>
          <p:nvSpPr>
            <p:cNvPr id="8" name="Google Shape;480;p38"/>
            <p:cNvSpPr/>
            <p:nvPr/>
          </p:nvSpPr>
          <p:spPr>
            <a:xfrm>
              <a:off x="2858700" y="1627175"/>
              <a:ext cx="176475" cy="176475"/>
            </a:xfrm>
            <a:custGeom>
              <a:avLst/>
              <a:gdLst/>
              <a:ahLst/>
              <a:cxnLst/>
              <a:rect l="l" t="t" r="r" b="b"/>
              <a:pathLst>
                <a:path w="7059" h="7059" extrusionOk="0">
                  <a:moveTo>
                    <a:pt x="904" y="1"/>
                  </a:moveTo>
                  <a:lnTo>
                    <a:pt x="782" y="25"/>
                  </a:lnTo>
                  <a:lnTo>
                    <a:pt x="684" y="98"/>
                  </a:lnTo>
                  <a:lnTo>
                    <a:pt x="611" y="147"/>
                  </a:lnTo>
                  <a:lnTo>
                    <a:pt x="489" y="294"/>
                  </a:lnTo>
                  <a:lnTo>
                    <a:pt x="367" y="440"/>
                  </a:lnTo>
                  <a:lnTo>
                    <a:pt x="294" y="587"/>
                  </a:lnTo>
                  <a:lnTo>
                    <a:pt x="196" y="733"/>
                  </a:lnTo>
                  <a:lnTo>
                    <a:pt x="74" y="1051"/>
                  </a:lnTo>
                  <a:lnTo>
                    <a:pt x="0" y="1393"/>
                  </a:lnTo>
                  <a:lnTo>
                    <a:pt x="0" y="1735"/>
                  </a:lnTo>
                  <a:lnTo>
                    <a:pt x="25" y="2052"/>
                  </a:lnTo>
                  <a:lnTo>
                    <a:pt x="123" y="2394"/>
                  </a:lnTo>
                  <a:lnTo>
                    <a:pt x="269" y="2711"/>
                  </a:lnTo>
                  <a:lnTo>
                    <a:pt x="4348" y="6790"/>
                  </a:lnTo>
                  <a:lnTo>
                    <a:pt x="4665" y="6937"/>
                  </a:lnTo>
                  <a:lnTo>
                    <a:pt x="5007" y="7034"/>
                  </a:lnTo>
                  <a:lnTo>
                    <a:pt x="5325" y="7059"/>
                  </a:lnTo>
                  <a:lnTo>
                    <a:pt x="5667" y="7059"/>
                  </a:lnTo>
                  <a:lnTo>
                    <a:pt x="6008" y="6986"/>
                  </a:lnTo>
                  <a:lnTo>
                    <a:pt x="6326" y="6863"/>
                  </a:lnTo>
                  <a:lnTo>
                    <a:pt x="6473" y="6766"/>
                  </a:lnTo>
                  <a:lnTo>
                    <a:pt x="6619" y="6692"/>
                  </a:lnTo>
                  <a:lnTo>
                    <a:pt x="6766" y="6570"/>
                  </a:lnTo>
                  <a:lnTo>
                    <a:pt x="6912" y="6448"/>
                  </a:lnTo>
                  <a:lnTo>
                    <a:pt x="6961" y="6375"/>
                  </a:lnTo>
                  <a:lnTo>
                    <a:pt x="7034" y="6277"/>
                  </a:lnTo>
                  <a:lnTo>
                    <a:pt x="7059" y="6155"/>
                  </a:lnTo>
                  <a:lnTo>
                    <a:pt x="7059" y="6057"/>
                  </a:lnTo>
                  <a:lnTo>
                    <a:pt x="7059" y="5960"/>
                  </a:lnTo>
                  <a:lnTo>
                    <a:pt x="7034" y="5862"/>
                  </a:lnTo>
                  <a:lnTo>
                    <a:pt x="6961" y="5764"/>
                  </a:lnTo>
                  <a:lnTo>
                    <a:pt x="6912" y="5667"/>
                  </a:lnTo>
                  <a:lnTo>
                    <a:pt x="1393" y="147"/>
                  </a:lnTo>
                  <a:lnTo>
                    <a:pt x="1295" y="98"/>
                  </a:lnTo>
                  <a:lnTo>
                    <a:pt x="1197" y="25"/>
                  </a:lnTo>
                  <a:lnTo>
                    <a:pt x="1099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001A"/>
                </a:solidFill>
              </a:endParaRPr>
            </a:p>
          </p:txBody>
        </p:sp>
        <p:sp>
          <p:nvSpPr>
            <p:cNvPr id="9" name="Google Shape;481;p38"/>
            <p:cNvSpPr/>
            <p:nvPr/>
          </p:nvSpPr>
          <p:spPr>
            <a:xfrm>
              <a:off x="2663325" y="1702275"/>
              <a:ext cx="296750" cy="296775"/>
            </a:xfrm>
            <a:custGeom>
              <a:avLst/>
              <a:gdLst/>
              <a:ahLst/>
              <a:cxnLst/>
              <a:rect l="l" t="t" r="r" b="b"/>
              <a:pathLst>
                <a:path w="11870" h="11871" extrusionOk="0">
                  <a:moveTo>
                    <a:pt x="7718" y="1295"/>
                  </a:moveTo>
                  <a:lnTo>
                    <a:pt x="7815" y="1319"/>
                  </a:lnTo>
                  <a:lnTo>
                    <a:pt x="7889" y="1368"/>
                  </a:lnTo>
                  <a:lnTo>
                    <a:pt x="7938" y="1442"/>
                  </a:lnTo>
                  <a:lnTo>
                    <a:pt x="7938" y="1515"/>
                  </a:lnTo>
                  <a:lnTo>
                    <a:pt x="7938" y="1588"/>
                  </a:lnTo>
                  <a:lnTo>
                    <a:pt x="7889" y="1661"/>
                  </a:lnTo>
                  <a:lnTo>
                    <a:pt x="5862" y="3664"/>
                  </a:lnTo>
                  <a:lnTo>
                    <a:pt x="5788" y="3713"/>
                  </a:lnTo>
                  <a:lnTo>
                    <a:pt x="5715" y="3737"/>
                  </a:lnTo>
                  <a:lnTo>
                    <a:pt x="5642" y="3713"/>
                  </a:lnTo>
                  <a:lnTo>
                    <a:pt x="5569" y="3664"/>
                  </a:lnTo>
                  <a:lnTo>
                    <a:pt x="5520" y="3591"/>
                  </a:lnTo>
                  <a:lnTo>
                    <a:pt x="5495" y="3517"/>
                  </a:lnTo>
                  <a:lnTo>
                    <a:pt x="5520" y="3444"/>
                  </a:lnTo>
                  <a:lnTo>
                    <a:pt x="5569" y="3371"/>
                  </a:lnTo>
                  <a:lnTo>
                    <a:pt x="7571" y="1368"/>
                  </a:lnTo>
                  <a:lnTo>
                    <a:pt x="7644" y="1319"/>
                  </a:lnTo>
                  <a:lnTo>
                    <a:pt x="7718" y="1295"/>
                  </a:lnTo>
                  <a:close/>
                  <a:moveTo>
                    <a:pt x="7767" y="1"/>
                  </a:moveTo>
                  <a:lnTo>
                    <a:pt x="4885" y="2907"/>
                  </a:lnTo>
                  <a:lnTo>
                    <a:pt x="4640" y="2809"/>
                  </a:lnTo>
                  <a:lnTo>
                    <a:pt x="4396" y="2712"/>
                  </a:lnTo>
                  <a:lnTo>
                    <a:pt x="4103" y="2614"/>
                  </a:lnTo>
                  <a:lnTo>
                    <a:pt x="3810" y="2565"/>
                  </a:lnTo>
                  <a:lnTo>
                    <a:pt x="3493" y="2492"/>
                  </a:lnTo>
                  <a:lnTo>
                    <a:pt x="3175" y="2443"/>
                  </a:lnTo>
                  <a:lnTo>
                    <a:pt x="2858" y="2418"/>
                  </a:lnTo>
                  <a:lnTo>
                    <a:pt x="2247" y="2418"/>
                  </a:lnTo>
                  <a:lnTo>
                    <a:pt x="1954" y="2443"/>
                  </a:lnTo>
                  <a:lnTo>
                    <a:pt x="1636" y="2492"/>
                  </a:lnTo>
                  <a:lnTo>
                    <a:pt x="1319" y="2565"/>
                  </a:lnTo>
                  <a:lnTo>
                    <a:pt x="1001" y="2687"/>
                  </a:lnTo>
                  <a:lnTo>
                    <a:pt x="708" y="2809"/>
                  </a:lnTo>
                  <a:lnTo>
                    <a:pt x="415" y="3005"/>
                  </a:lnTo>
                  <a:lnTo>
                    <a:pt x="147" y="3224"/>
                  </a:lnTo>
                  <a:lnTo>
                    <a:pt x="73" y="3298"/>
                  </a:lnTo>
                  <a:lnTo>
                    <a:pt x="24" y="3395"/>
                  </a:lnTo>
                  <a:lnTo>
                    <a:pt x="0" y="3493"/>
                  </a:lnTo>
                  <a:lnTo>
                    <a:pt x="0" y="3615"/>
                  </a:lnTo>
                  <a:lnTo>
                    <a:pt x="0" y="3713"/>
                  </a:lnTo>
                  <a:lnTo>
                    <a:pt x="24" y="3811"/>
                  </a:lnTo>
                  <a:lnTo>
                    <a:pt x="73" y="3908"/>
                  </a:lnTo>
                  <a:lnTo>
                    <a:pt x="147" y="4006"/>
                  </a:lnTo>
                  <a:lnTo>
                    <a:pt x="7864" y="11724"/>
                  </a:lnTo>
                  <a:lnTo>
                    <a:pt x="7962" y="11797"/>
                  </a:lnTo>
                  <a:lnTo>
                    <a:pt x="8060" y="11846"/>
                  </a:lnTo>
                  <a:lnTo>
                    <a:pt x="8157" y="11870"/>
                  </a:lnTo>
                  <a:lnTo>
                    <a:pt x="8377" y="11870"/>
                  </a:lnTo>
                  <a:lnTo>
                    <a:pt x="8475" y="11846"/>
                  </a:lnTo>
                  <a:lnTo>
                    <a:pt x="8573" y="11797"/>
                  </a:lnTo>
                  <a:lnTo>
                    <a:pt x="8646" y="11724"/>
                  </a:lnTo>
                  <a:lnTo>
                    <a:pt x="8866" y="11455"/>
                  </a:lnTo>
                  <a:lnTo>
                    <a:pt x="9061" y="11162"/>
                  </a:lnTo>
                  <a:lnTo>
                    <a:pt x="9183" y="10869"/>
                  </a:lnTo>
                  <a:lnTo>
                    <a:pt x="9305" y="10551"/>
                  </a:lnTo>
                  <a:lnTo>
                    <a:pt x="9379" y="10234"/>
                  </a:lnTo>
                  <a:lnTo>
                    <a:pt x="9427" y="9916"/>
                  </a:lnTo>
                  <a:lnTo>
                    <a:pt x="9452" y="9623"/>
                  </a:lnTo>
                  <a:lnTo>
                    <a:pt x="9452" y="9330"/>
                  </a:lnTo>
                  <a:lnTo>
                    <a:pt x="9452" y="9013"/>
                  </a:lnTo>
                  <a:lnTo>
                    <a:pt x="9427" y="8695"/>
                  </a:lnTo>
                  <a:lnTo>
                    <a:pt x="9379" y="8378"/>
                  </a:lnTo>
                  <a:lnTo>
                    <a:pt x="9305" y="8060"/>
                  </a:lnTo>
                  <a:lnTo>
                    <a:pt x="9256" y="7767"/>
                  </a:lnTo>
                  <a:lnTo>
                    <a:pt x="9159" y="7474"/>
                  </a:lnTo>
                  <a:lnTo>
                    <a:pt x="9061" y="7230"/>
                  </a:lnTo>
                  <a:lnTo>
                    <a:pt x="8963" y="6986"/>
                  </a:lnTo>
                  <a:lnTo>
                    <a:pt x="11870" y="4104"/>
                  </a:lnTo>
                  <a:lnTo>
                    <a:pt x="7767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001A"/>
                </a:solidFill>
              </a:endParaRP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738553" y="6393081"/>
            <a:ext cx="1019907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200" dirty="0" smtClean="0"/>
              <a:t>Министерство на земеделието, храните и горите, „Информационна кампания 2020г.“ </a:t>
            </a:r>
            <a:endParaRPr lang="en-US" sz="1200" dirty="0"/>
          </a:p>
        </p:txBody>
      </p:sp>
      <p:sp>
        <p:nvSpPr>
          <p:cNvPr id="5" name="TextBox 4"/>
          <p:cNvSpPr txBox="1"/>
          <p:nvPr/>
        </p:nvSpPr>
        <p:spPr>
          <a:xfrm>
            <a:off x="540660" y="254977"/>
            <a:ext cx="92451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3200" b="1" dirty="0" smtClean="0">
                <a:solidFill>
                  <a:schemeClr val="accent1">
                    <a:lumMod val="75000"/>
                  </a:schemeClr>
                </a:solidFill>
              </a:rPr>
              <a:t>Прилагани държавни помощи – 2020 г.</a:t>
            </a:r>
            <a:endParaRPr lang="en-US" sz="32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94591" y="1021459"/>
            <a:ext cx="4424696" cy="45089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700" b="1" dirty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СЕКТОР «РАСТЕНИЕВЪДСТВО»:</a:t>
            </a:r>
          </a:p>
          <a:p>
            <a:endParaRPr lang="ru-RU" dirty="0">
              <a:solidFill>
                <a:srgbClr val="263248"/>
              </a:solidFill>
              <a:latin typeface="Century Gothic" panose="020B0502020202020204" pitchFamily="34" charset="0"/>
              <a:ea typeface="Roboto Condensed Light"/>
              <a:cs typeface="Roboto Condensed Light"/>
              <a:sym typeface="Roboto Condensed Light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ДП за производство на семена и посадъчен материал;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ДП за пропаднали площи;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ДП за застраховане на земеделска продукция; 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ДП за контрол на 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вредителя Телен 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червей по картофи;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ДП за контрол на 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вредителя Тута 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абсолюта;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ДП за контрол на 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вредители и болести 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по овощните;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ДП за </a:t>
            </a:r>
            <a:r>
              <a:rPr lang="bg-BG" dirty="0" smtClean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сертифициране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 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по стандарта </a:t>
            </a:r>
            <a:r>
              <a:rPr lang="en-US" dirty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GLOBALG.A.P</a:t>
            </a:r>
            <a:r>
              <a:rPr lang="bg-BG" dirty="0">
                <a:solidFill>
                  <a:schemeClr val="accent1">
                    <a:lumMod val="50000"/>
                  </a:schemeClr>
                </a:solidFill>
                <a:sym typeface="Roboto Condensed Light"/>
              </a:rPr>
              <a:t>.</a:t>
            </a:r>
          </a:p>
          <a:p>
            <a:endParaRPr lang="ru-RU" dirty="0">
              <a:solidFill>
                <a:schemeClr val="accent1">
                  <a:lumMod val="75000"/>
                </a:schemeClr>
              </a:solidFill>
              <a:latin typeface="Roboto Condensed Light"/>
              <a:ea typeface="Roboto Condensed Light"/>
              <a:cs typeface="Roboto Condensed Light"/>
              <a:sym typeface="Roboto Condensed Light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107313" y="1021458"/>
            <a:ext cx="4176464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700" b="1" dirty="0">
                <a:solidFill>
                  <a:schemeClr val="accent1">
                    <a:lumMod val="50000"/>
                  </a:schemeClr>
                </a:solidFill>
              </a:rPr>
              <a:t>СЕКТОР «ЖИВОТНОВЪДСТВО»:</a:t>
            </a:r>
          </a:p>
          <a:p>
            <a:endParaRPr lang="ru-RU" dirty="0">
              <a:solidFill>
                <a:srgbClr val="263248"/>
              </a:solidFill>
              <a:latin typeface="Roboto Condensed Light"/>
              <a:ea typeface="Roboto Condensed Light"/>
              <a:cs typeface="Roboto Condensed Light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ДП хуманно отношение птици;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ДП хуманно отношение свине; 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ДП за определяне на генетични качества и родословна книга; 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ДП за имунопрофилактика на животните; 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ДП за инвестиции за директни доставки; 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ДП за загинали животни - наводнение и други;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ДП за отстраняване и унищожаване на мъртви животни.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94394" y="5435850"/>
            <a:ext cx="110519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Общи схеми за двата сектора: </a:t>
            </a:r>
            <a:r>
              <a:rPr lang="ru-RU" b="1" dirty="0" err="1" smtClean="0">
                <a:solidFill>
                  <a:schemeClr val="accent1">
                    <a:lumMod val="50000"/>
                  </a:schemeClr>
                </a:solidFill>
              </a:rPr>
              <a:t>помощ</a:t>
            </a:r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за изложения, помощи de minimis, данъчни облекчения.</a:t>
            </a:r>
          </a:p>
        </p:txBody>
      </p:sp>
    </p:spTree>
    <p:extLst>
      <p:ext uri="{BB962C8B-B14F-4D97-AF65-F5344CB8AC3E}">
        <p14:creationId xmlns:p14="http://schemas.microsoft.com/office/powerpoint/2010/main" val="11395208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ular Callout 2"/>
          <p:cNvSpPr/>
          <p:nvPr/>
        </p:nvSpPr>
        <p:spPr>
          <a:xfrm rot="16200000">
            <a:off x="-3335183" y="3294217"/>
            <a:ext cx="6858000" cy="269566"/>
          </a:xfrm>
          <a:prstGeom prst="wedgeRectCallout">
            <a:avLst>
              <a:gd name="adj1" fmla="val -20457"/>
              <a:gd name="adj2" fmla="val 71935"/>
            </a:avLst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8931" y="164328"/>
            <a:ext cx="2057399" cy="662149"/>
          </a:xfrm>
          <a:prstGeom prst="rect">
            <a:avLst/>
          </a:prstGeom>
        </p:spPr>
      </p:pic>
      <p:grpSp>
        <p:nvGrpSpPr>
          <p:cNvPr id="6" name="Google Shape;478;p38"/>
          <p:cNvGrpSpPr/>
          <p:nvPr/>
        </p:nvGrpSpPr>
        <p:grpSpPr>
          <a:xfrm>
            <a:off x="393995" y="6393081"/>
            <a:ext cx="244567" cy="262751"/>
            <a:chOff x="2594325" y="1627175"/>
            <a:chExt cx="440850" cy="440850"/>
          </a:xfrm>
        </p:grpSpPr>
        <p:sp>
          <p:nvSpPr>
            <p:cNvPr id="7" name="Google Shape;479;p38"/>
            <p:cNvSpPr/>
            <p:nvPr/>
          </p:nvSpPr>
          <p:spPr>
            <a:xfrm>
              <a:off x="2594325" y="1890950"/>
              <a:ext cx="177075" cy="177075"/>
            </a:xfrm>
            <a:custGeom>
              <a:avLst/>
              <a:gdLst/>
              <a:ahLst/>
              <a:cxnLst/>
              <a:rect l="l" t="t" r="r" b="b"/>
              <a:pathLst>
                <a:path w="7083" h="7083" extrusionOk="0">
                  <a:moveTo>
                    <a:pt x="5544" y="0"/>
                  </a:moveTo>
                  <a:lnTo>
                    <a:pt x="538" y="5984"/>
                  </a:lnTo>
                  <a:lnTo>
                    <a:pt x="0" y="7083"/>
                  </a:lnTo>
                  <a:lnTo>
                    <a:pt x="1099" y="6546"/>
                  </a:lnTo>
                  <a:lnTo>
                    <a:pt x="7083" y="1539"/>
                  </a:lnTo>
                  <a:lnTo>
                    <a:pt x="5544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srgbClr val="00001A"/>
                </a:solidFill>
              </a:endParaRPr>
            </a:p>
          </p:txBody>
        </p:sp>
        <p:sp>
          <p:nvSpPr>
            <p:cNvPr id="8" name="Google Shape;480;p38"/>
            <p:cNvSpPr/>
            <p:nvPr/>
          </p:nvSpPr>
          <p:spPr>
            <a:xfrm>
              <a:off x="2858700" y="1627175"/>
              <a:ext cx="176475" cy="176475"/>
            </a:xfrm>
            <a:custGeom>
              <a:avLst/>
              <a:gdLst/>
              <a:ahLst/>
              <a:cxnLst/>
              <a:rect l="l" t="t" r="r" b="b"/>
              <a:pathLst>
                <a:path w="7059" h="7059" extrusionOk="0">
                  <a:moveTo>
                    <a:pt x="904" y="1"/>
                  </a:moveTo>
                  <a:lnTo>
                    <a:pt x="782" y="25"/>
                  </a:lnTo>
                  <a:lnTo>
                    <a:pt x="684" y="98"/>
                  </a:lnTo>
                  <a:lnTo>
                    <a:pt x="611" y="147"/>
                  </a:lnTo>
                  <a:lnTo>
                    <a:pt x="489" y="294"/>
                  </a:lnTo>
                  <a:lnTo>
                    <a:pt x="367" y="440"/>
                  </a:lnTo>
                  <a:lnTo>
                    <a:pt x="294" y="587"/>
                  </a:lnTo>
                  <a:lnTo>
                    <a:pt x="196" y="733"/>
                  </a:lnTo>
                  <a:lnTo>
                    <a:pt x="74" y="1051"/>
                  </a:lnTo>
                  <a:lnTo>
                    <a:pt x="0" y="1393"/>
                  </a:lnTo>
                  <a:lnTo>
                    <a:pt x="0" y="1735"/>
                  </a:lnTo>
                  <a:lnTo>
                    <a:pt x="25" y="2052"/>
                  </a:lnTo>
                  <a:lnTo>
                    <a:pt x="123" y="2394"/>
                  </a:lnTo>
                  <a:lnTo>
                    <a:pt x="269" y="2711"/>
                  </a:lnTo>
                  <a:lnTo>
                    <a:pt x="4348" y="6790"/>
                  </a:lnTo>
                  <a:lnTo>
                    <a:pt x="4665" y="6937"/>
                  </a:lnTo>
                  <a:lnTo>
                    <a:pt x="5007" y="7034"/>
                  </a:lnTo>
                  <a:lnTo>
                    <a:pt x="5325" y="7059"/>
                  </a:lnTo>
                  <a:lnTo>
                    <a:pt x="5667" y="7059"/>
                  </a:lnTo>
                  <a:lnTo>
                    <a:pt x="6008" y="6986"/>
                  </a:lnTo>
                  <a:lnTo>
                    <a:pt x="6326" y="6863"/>
                  </a:lnTo>
                  <a:lnTo>
                    <a:pt x="6473" y="6766"/>
                  </a:lnTo>
                  <a:lnTo>
                    <a:pt x="6619" y="6692"/>
                  </a:lnTo>
                  <a:lnTo>
                    <a:pt x="6766" y="6570"/>
                  </a:lnTo>
                  <a:lnTo>
                    <a:pt x="6912" y="6448"/>
                  </a:lnTo>
                  <a:lnTo>
                    <a:pt x="6961" y="6375"/>
                  </a:lnTo>
                  <a:lnTo>
                    <a:pt x="7034" y="6277"/>
                  </a:lnTo>
                  <a:lnTo>
                    <a:pt x="7059" y="6155"/>
                  </a:lnTo>
                  <a:lnTo>
                    <a:pt x="7059" y="6057"/>
                  </a:lnTo>
                  <a:lnTo>
                    <a:pt x="7059" y="5960"/>
                  </a:lnTo>
                  <a:lnTo>
                    <a:pt x="7034" y="5862"/>
                  </a:lnTo>
                  <a:lnTo>
                    <a:pt x="6961" y="5764"/>
                  </a:lnTo>
                  <a:lnTo>
                    <a:pt x="6912" y="5667"/>
                  </a:lnTo>
                  <a:lnTo>
                    <a:pt x="1393" y="147"/>
                  </a:lnTo>
                  <a:lnTo>
                    <a:pt x="1295" y="98"/>
                  </a:lnTo>
                  <a:lnTo>
                    <a:pt x="1197" y="25"/>
                  </a:lnTo>
                  <a:lnTo>
                    <a:pt x="1099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srgbClr val="00001A"/>
                </a:solidFill>
              </a:endParaRPr>
            </a:p>
          </p:txBody>
        </p:sp>
        <p:sp>
          <p:nvSpPr>
            <p:cNvPr id="9" name="Google Shape;481;p38"/>
            <p:cNvSpPr/>
            <p:nvPr/>
          </p:nvSpPr>
          <p:spPr>
            <a:xfrm>
              <a:off x="2663325" y="1702275"/>
              <a:ext cx="296750" cy="296775"/>
            </a:xfrm>
            <a:custGeom>
              <a:avLst/>
              <a:gdLst/>
              <a:ahLst/>
              <a:cxnLst/>
              <a:rect l="l" t="t" r="r" b="b"/>
              <a:pathLst>
                <a:path w="11870" h="11871" extrusionOk="0">
                  <a:moveTo>
                    <a:pt x="7718" y="1295"/>
                  </a:moveTo>
                  <a:lnTo>
                    <a:pt x="7815" y="1319"/>
                  </a:lnTo>
                  <a:lnTo>
                    <a:pt x="7889" y="1368"/>
                  </a:lnTo>
                  <a:lnTo>
                    <a:pt x="7938" y="1442"/>
                  </a:lnTo>
                  <a:lnTo>
                    <a:pt x="7938" y="1515"/>
                  </a:lnTo>
                  <a:lnTo>
                    <a:pt x="7938" y="1588"/>
                  </a:lnTo>
                  <a:lnTo>
                    <a:pt x="7889" y="1661"/>
                  </a:lnTo>
                  <a:lnTo>
                    <a:pt x="5862" y="3664"/>
                  </a:lnTo>
                  <a:lnTo>
                    <a:pt x="5788" y="3713"/>
                  </a:lnTo>
                  <a:lnTo>
                    <a:pt x="5715" y="3737"/>
                  </a:lnTo>
                  <a:lnTo>
                    <a:pt x="5642" y="3713"/>
                  </a:lnTo>
                  <a:lnTo>
                    <a:pt x="5569" y="3664"/>
                  </a:lnTo>
                  <a:lnTo>
                    <a:pt x="5520" y="3591"/>
                  </a:lnTo>
                  <a:lnTo>
                    <a:pt x="5495" y="3517"/>
                  </a:lnTo>
                  <a:lnTo>
                    <a:pt x="5520" y="3444"/>
                  </a:lnTo>
                  <a:lnTo>
                    <a:pt x="5569" y="3371"/>
                  </a:lnTo>
                  <a:lnTo>
                    <a:pt x="7571" y="1368"/>
                  </a:lnTo>
                  <a:lnTo>
                    <a:pt x="7644" y="1319"/>
                  </a:lnTo>
                  <a:lnTo>
                    <a:pt x="7718" y="1295"/>
                  </a:lnTo>
                  <a:close/>
                  <a:moveTo>
                    <a:pt x="7767" y="1"/>
                  </a:moveTo>
                  <a:lnTo>
                    <a:pt x="4885" y="2907"/>
                  </a:lnTo>
                  <a:lnTo>
                    <a:pt x="4640" y="2809"/>
                  </a:lnTo>
                  <a:lnTo>
                    <a:pt x="4396" y="2712"/>
                  </a:lnTo>
                  <a:lnTo>
                    <a:pt x="4103" y="2614"/>
                  </a:lnTo>
                  <a:lnTo>
                    <a:pt x="3810" y="2565"/>
                  </a:lnTo>
                  <a:lnTo>
                    <a:pt x="3493" y="2492"/>
                  </a:lnTo>
                  <a:lnTo>
                    <a:pt x="3175" y="2443"/>
                  </a:lnTo>
                  <a:lnTo>
                    <a:pt x="2858" y="2418"/>
                  </a:lnTo>
                  <a:lnTo>
                    <a:pt x="2247" y="2418"/>
                  </a:lnTo>
                  <a:lnTo>
                    <a:pt x="1954" y="2443"/>
                  </a:lnTo>
                  <a:lnTo>
                    <a:pt x="1636" y="2492"/>
                  </a:lnTo>
                  <a:lnTo>
                    <a:pt x="1319" y="2565"/>
                  </a:lnTo>
                  <a:lnTo>
                    <a:pt x="1001" y="2687"/>
                  </a:lnTo>
                  <a:lnTo>
                    <a:pt x="708" y="2809"/>
                  </a:lnTo>
                  <a:lnTo>
                    <a:pt x="415" y="3005"/>
                  </a:lnTo>
                  <a:lnTo>
                    <a:pt x="147" y="3224"/>
                  </a:lnTo>
                  <a:lnTo>
                    <a:pt x="73" y="3298"/>
                  </a:lnTo>
                  <a:lnTo>
                    <a:pt x="24" y="3395"/>
                  </a:lnTo>
                  <a:lnTo>
                    <a:pt x="0" y="3493"/>
                  </a:lnTo>
                  <a:lnTo>
                    <a:pt x="0" y="3615"/>
                  </a:lnTo>
                  <a:lnTo>
                    <a:pt x="0" y="3713"/>
                  </a:lnTo>
                  <a:lnTo>
                    <a:pt x="24" y="3811"/>
                  </a:lnTo>
                  <a:lnTo>
                    <a:pt x="73" y="3908"/>
                  </a:lnTo>
                  <a:lnTo>
                    <a:pt x="147" y="4006"/>
                  </a:lnTo>
                  <a:lnTo>
                    <a:pt x="7864" y="11724"/>
                  </a:lnTo>
                  <a:lnTo>
                    <a:pt x="7962" y="11797"/>
                  </a:lnTo>
                  <a:lnTo>
                    <a:pt x="8060" y="11846"/>
                  </a:lnTo>
                  <a:lnTo>
                    <a:pt x="8157" y="11870"/>
                  </a:lnTo>
                  <a:lnTo>
                    <a:pt x="8377" y="11870"/>
                  </a:lnTo>
                  <a:lnTo>
                    <a:pt x="8475" y="11846"/>
                  </a:lnTo>
                  <a:lnTo>
                    <a:pt x="8573" y="11797"/>
                  </a:lnTo>
                  <a:lnTo>
                    <a:pt x="8646" y="11724"/>
                  </a:lnTo>
                  <a:lnTo>
                    <a:pt x="8866" y="11455"/>
                  </a:lnTo>
                  <a:lnTo>
                    <a:pt x="9061" y="11162"/>
                  </a:lnTo>
                  <a:lnTo>
                    <a:pt x="9183" y="10869"/>
                  </a:lnTo>
                  <a:lnTo>
                    <a:pt x="9305" y="10551"/>
                  </a:lnTo>
                  <a:lnTo>
                    <a:pt x="9379" y="10234"/>
                  </a:lnTo>
                  <a:lnTo>
                    <a:pt x="9427" y="9916"/>
                  </a:lnTo>
                  <a:lnTo>
                    <a:pt x="9452" y="9623"/>
                  </a:lnTo>
                  <a:lnTo>
                    <a:pt x="9452" y="9330"/>
                  </a:lnTo>
                  <a:lnTo>
                    <a:pt x="9452" y="9013"/>
                  </a:lnTo>
                  <a:lnTo>
                    <a:pt x="9427" y="8695"/>
                  </a:lnTo>
                  <a:lnTo>
                    <a:pt x="9379" y="8378"/>
                  </a:lnTo>
                  <a:lnTo>
                    <a:pt x="9305" y="8060"/>
                  </a:lnTo>
                  <a:lnTo>
                    <a:pt x="9256" y="7767"/>
                  </a:lnTo>
                  <a:lnTo>
                    <a:pt x="9159" y="7474"/>
                  </a:lnTo>
                  <a:lnTo>
                    <a:pt x="9061" y="7230"/>
                  </a:lnTo>
                  <a:lnTo>
                    <a:pt x="8963" y="6986"/>
                  </a:lnTo>
                  <a:lnTo>
                    <a:pt x="11870" y="4104"/>
                  </a:lnTo>
                  <a:lnTo>
                    <a:pt x="7767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endParaRPr>
                <a:solidFill>
                  <a:srgbClr val="00001A"/>
                </a:solidFill>
              </a:endParaRP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738553" y="6393081"/>
            <a:ext cx="1019907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200" dirty="0" smtClean="0">
                <a:solidFill>
                  <a:prstClr val="black"/>
                </a:solidFill>
              </a:rPr>
              <a:t>Министерство на земеделието, храните и горите, „Информационна кампания 2020г.“ </a:t>
            </a:r>
            <a:endParaRPr lang="en-US" sz="1200" dirty="0">
              <a:solidFill>
                <a:prstClr val="black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40660" y="254977"/>
            <a:ext cx="92451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3200" b="1" dirty="0" smtClean="0">
                <a:solidFill>
                  <a:schemeClr val="accent1">
                    <a:lumMod val="75000"/>
                  </a:schemeClr>
                </a:solidFill>
              </a:rPr>
              <a:t>Прилагани държавни помощи – 2020 г. – (1)</a:t>
            </a:r>
            <a:endParaRPr lang="en-US" sz="32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888023" y="917983"/>
            <a:ext cx="10840915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b="1" dirty="0">
                <a:solidFill>
                  <a:schemeClr val="accent1">
                    <a:lumMod val="50000"/>
                  </a:schemeClr>
                </a:solidFill>
              </a:rPr>
              <a:t>Държавните помощи в сектор Земеделие се прилагат в няколко основни направления:</a:t>
            </a:r>
          </a:p>
          <a:p>
            <a:endParaRPr lang="bg-BG" dirty="0">
              <a:solidFill>
                <a:schemeClr val="accent1">
                  <a:lumMod val="75000"/>
                </a:schemeClr>
              </a:solidFill>
              <a:latin typeface="Century Gothic" panose="020B0502020202020204" pitchFamily="34" charset="0"/>
              <a:ea typeface="Roboto Condensed Light"/>
              <a:cs typeface="Roboto Condensed Light"/>
            </a:endParaRPr>
          </a:p>
          <a:p>
            <a:r>
              <a:rPr lang="bg-BG" b="1" dirty="0">
                <a:solidFill>
                  <a:schemeClr val="accent1">
                    <a:lumMod val="50000"/>
                  </a:schemeClr>
                </a:solidFill>
              </a:rPr>
              <a:t>І. Инвестиционни помощи </a:t>
            </a:r>
            <a:r>
              <a:rPr lang="bg-BG" dirty="0">
                <a:solidFill>
                  <a:schemeClr val="accent1">
                    <a:lumMod val="50000"/>
                  </a:schemeClr>
                </a:solidFill>
              </a:rPr>
              <a:t>-  прилагат се общо 5 бр. помощи, които </a:t>
            </a:r>
            <a:r>
              <a:rPr lang="bg-BG" dirty="0" smtClean="0">
                <a:solidFill>
                  <a:schemeClr val="accent1">
                    <a:lumMod val="50000"/>
                  </a:schemeClr>
                </a:solidFill>
              </a:rPr>
              <a:t>са насочени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към МСП за реализиране на малки проекти с ниски тавани на инвестиционни разходи, като по този начин се </a:t>
            </a:r>
            <a:r>
              <a:rPr lang="bg-BG" dirty="0" smtClean="0">
                <a:solidFill>
                  <a:schemeClr val="accent1">
                    <a:lumMod val="50000"/>
                  </a:schemeClr>
                </a:solidFill>
              </a:rPr>
              <a:t>предоставя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bg-BG" dirty="0" smtClean="0">
                <a:solidFill>
                  <a:schemeClr val="accent1">
                    <a:lumMod val="50000"/>
                  </a:schemeClr>
                </a:solidFill>
              </a:rPr>
              <a:t>възможност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 за </a:t>
            </a:r>
            <a:r>
              <a:rPr lang="bg-BG" dirty="0" smtClean="0">
                <a:solidFill>
                  <a:schemeClr val="accent1">
                    <a:lumMod val="50000"/>
                  </a:schemeClr>
                </a:solidFill>
              </a:rPr>
              <a:t>подкрепа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 и 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на най-малките стопанства за осъществяване на технологична модернизация;</a:t>
            </a:r>
          </a:p>
          <a:p>
            <a:endParaRPr lang="ru-RU" dirty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ІІ. Помощи, насочени в подкрепа на МСП за превенция на риска 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– за застраховане, както и към противодействие и за компенсиране на щети при природни бедствия или неблагоприятни метеорологични условия, включително и при болести по животните и растенията;</a:t>
            </a:r>
          </a:p>
          <a:p>
            <a:endParaRPr lang="ru-RU" dirty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ru-RU" b="1" dirty="0">
                <a:solidFill>
                  <a:schemeClr val="accent1">
                    <a:lumMod val="50000"/>
                  </a:schemeClr>
                </a:solidFill>
              </a:rPr>
              <a:t>ІІІ. 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Помощи за МСП, насочени към гарантиране използването на качествен </a:t>
            </a:r>
            <a:r>
              <a:rPr lang="bg-BG" dirty="0" smtClean="0">
                <a:solidFill>
                  <a:schemeClr val="accent1">
                    <a:lumMod val="50000"/>
                  </a:schemeClr>
                </a:solidFill>
              </a:rPr>
              <a:t>посевен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 и </a:t>
            </a:r>
            <a:r>
              <a:rPr lang="bg-BG" dirty="0" smtClean="0">
                <a:solidFill>
                  <a:schemeClr val="accent1">
                    <a:lumMod val="50000"/>
                  </a:schemeClr>
                </a:solidFill>
              </a:rPr>
              <a:t>посадъчен</a:t>
            </a:r>
            <a:r>
              <a:rPr lang="ru-RU" dirty="0" smtClean="0">
                <a:solidFill>
                  <a:schemeClr val="accent1">
                    <a:lumMod val="50000"/>
                  </a:schemeClr>
                </a:solidFill>
              </a:rPr>
              <a:t> материал 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в растениевъдството, поддържане на високо ниво на развъдната дейност в животновъдството, както и оптимизиране процеса по производство на качествени суровини, чрез сертифициране на стопанства по схеми за качество;</a:t>
            </a:r>
          </a:p>
          <a:p>
            <a:endParaRPr lang="ru-RU" dirty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</a:rPr>
              <a:t>ІV. </a:t>
            </a:r>
            <a:r>
              <a:rPr lang="ru-RU" dirty="0">
                <a:solidFill>
                  <a:schemeClr val="accent1">
                    <a:lumMod val="50000"/>
                  </a:schemeClr>
                </a:solidFill>
              </a:rPr>
              <a:t>Помощи, насочени към повишаване на качеството на храните и суровините от животински произход чрез отделяне на особено внимание на хуманно отношение към животните (свине и птици);</a:t>
            </a:r>
            <a:endParaRPr lang="en-US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7249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Wisp">
  <a:themeElements>
    <a:clrScheme name="Green">
      <a:dk1>
        <a:sysClr val="windowText" lastClr="000000"/>
      </a:dk1>
      <a:lt1>
        <a:sysClr val="window" lastClr="FFFFFF"/>
      </a:lt1>
      <a:dk2>
        <a:srgbClr val="455F51"/>
      </a:dk2>
      <a:lt2>
        <a:srgbClr val="E3DED1"/>
      </a:lt2>
      <a:accent1>
        <a:srgbClr val="549E39"/>
      </a:accent1>
      <a:accent2>
        <a:srgbClr val="8AB833"/>
      </a:accent2>
      <a:accent3>
        <a:srgbClr val="C0CF3A"/>
      </a:accent3>
      <a:accent4>
        <a:srgbClr val="029676"/>
      </a:accent4>
      <a:accent5>
        <a:srgbClr val="4AB5C4"/>
      </a:accent5>
      <a:accent6>
        <a:srgbClr val="0989B1"/>
      </a:accent6>
      <a:hlink>
        <a:srgbClr val="6B9F25"/>
      </a:hlink>
      <a:folHlink>
        <a:srgbClr val="BA690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ppt/theme/theme2.xml><?xml version="1.0" encoding="utf-8"?>
<a:theme xmlns:a="http://schemas.openxmlformats.org/drawingml/2006/main" name="1_Wisp">
  <a:themeElements>
    <a:clrScheme name="Green">
      <a:dk1>
        <a:sysClr val="windowText" lastClr="000000"/>
      </a:dk1>
      <a:lt1>
        <a:sysClr val="window" lastClr="FFFFFF"/>
      </a:lt1>
      <a:dk2>
        <a:srgbClr val="455F51"/>
      </a:dk2>
      <a:lt2>
        <a:srgbClr val="E3DED1"/>
      </a:lt2>
      <a:accent1>
        <a:srgbClr val="549E39"/>
      </a:accent1>
      <a:accent2>
        <a:srgbClr val="8AB833"/>
      </a:accent2>
      <a:accent3>
        <a:srgbClr val="C0CF3A"/>
      </a:accent3>
      <a:accent4>
        <a:srgbClr val="029676"/>
      </a:accent4>
      <a:accent5>
        <a:srgbClr val="4AB5C4"/>
      </a:accent5>
      <a:accent6>
        <a:srgbClr val="0989B1"/>
      </a:accent6>
      <a:hlink>
        <a:srgbClr val="6B9F25"/>
      </a:hlink>
      <a:folHlink>
        <a:srgbClr val="BA690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ppt/theme/theme3.xml><?xml version="1.0" encoding="utf-8"?>
<a:theme xmlns:a="http://schemas.openxmlformats.org/drawingml/2006/main" name="2_Wisp">
  <a:themeElements>
    <a:clrScheme name="Green">
      <a:dk1>
        <a:sysClr val="windowText" lastClr="000000"/>
      </a:dk1>
      <a:lt1>
        <a:sysClr val="window" lastClr="FFFFFF"/>
      </a:lt1>
      <a:dk2>
        <a:srgbClr val="455F51"/>
      </a:dk2>
      <a:lt2>
        <a:srgbClr val="E3DED1"/>
      </a:lt2>
      <a:accent1>
        <a:srgbClr val="549E39"/>
      </a:accent1>
      <a:accent2>
        <a:srgbClr val="8AB833"/>
      </a:accent2>
      <a:accent3>
        <a:srgbClr val="C0CF3A"/>
      </a:accent3>
      <a:accent4>
        <a:srgbClr val="029676"/>
      </a:accent4>
      <a:accent5>
        <a:srgbClr val="4AB5C4"/>
      </a:accent5>
      <a:accent6>
        <a:srgbClr val="0989B1"/>
      </a:accent6>
      <a:hlink>
        <a:srgbClr val="6B9F25"/>
      </a:hlink>
      <a:folHlink>
        <a:srgbClr val="BA690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ppt/theme/theme4.xml><?xml version="1.0" encoding="utf-8"?>
<a:theme xmlns:a="http://schemas.openxmlformats.org/drawingml/2006/main" name="3_Wisp">
  <a:themeElements>
    <a:clrScheme name="Green">
      <a:dk1>
        <a:sysClr val="windowText" lastClr="000000"/>
      </a:dk1>
      <a:lt1>
        <a:sysClr val="window" lastClr="FFFFFF"/>
      </a:lt1>
      <a:dk2>
        <a:srgbClr val="455F51"/>
      </a:dk2>
      <a:lt2>
        <a:srgbClr val="E3DED1"/>
      </a:lt2>
      <a:accent1>
        <a:srgbClr val="549E39"/>
      </a:accent1>
      <a:accent2>
        <a:srgbClr val="8AB833"/>
      </a:accent2>
      <a:accent3>
        <a:srgbClr val="C0CF3A"/>
      </a:accent3>
      <a:accent4>
        <a:srgbClr val="029676"/>
      </a:accent4>
      <a:accent5>
        <a:srgbClr val="4AB5C4"/>
      </a:accent5>
      <a:accent6>
        <a:srgbClr val="0989B1"/>
      </a:accent6>
      <a:hlink>
        <a:srgbClr val="6B9F25"/>
      </a:hlink>
      <a:folHlink>
        <a:srgbClr val="BA690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ppt/theme/theme5.xml><?xml version="1.0" encoding="utf-8"?>
<a:theme xmlns:a="http://schemas.openxmlformats.org/drawingml/2006/main" name="4_Wisp">
  <a:themeElements>
    <a:clrScheme name="Green">
      <a:dk1>
        <a:sysClr val="windowText" lastClr="000000"/>
      </a:dk1>
      <a:lt1>
        <a:sysClr val="window" lastClr="FFFFFF"/>
      </a:lt1>
      <a:dk2>
        <a:srgbClr val="455F51"/>
      </a:dk2>
      <a:lt2>
        <a:srgbClr val="E3DED1"/>
      </a:lt2>
      <a:accent1>
        <a:srgbClr val="549E39"/>
      </a:accent1>
      <a:accent2>
        <a:srgbClr val="8AB833"/>
      </a:accent2>
      <a:accent3>
        <a:srgbClr val="C0CF3A"/>
      </a:accent3>
      <a:accent4>
        <a:srgbClr val="029676"/>
      </a:accent4>
      <a:accent5>
        <a:srgbClr val="4AB5C4"/>
      </a:accent5>
      <a:accent6>
        <a:srgbClr val="0989B1"/>
      </a:accent6>
      <a:hlink>
        <a:srgbClr val="6B9F25"/>
      </a:hlink>
      <a:folHlink>
        <a:srgbClr val="BA6906"/>
      </a:folHlink>
    </a:clrScheme>
    <a:fontScheme name="Wisp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7143</TotalTime>
  <Words>2500</Words>
  <Application>Microsoft Office PowerPoint</Application>
  <PresentationFormat>Широк екран</PresentationFormat>
  <Paragraphs>147</Paragraphs>
  <Slides>15</Slides>
  <Notes>14</Notes>
  <HiddenSlides>0</HiddenSlides>
  <MMClips>0</MMClips>
  <ScaleCrop>false</ScaleCrop>
  <HeadingPairs>
    <vt:vector size="6" baseType="variant">
      <vt:variant>
        <vt:lpstr>Използвани шрифтове</vt:lpstr>
      </vt:variant>
      <vt:variant>
        <vt:i4>6</vt:i4>
      </vt:variant>
      <vt:variant>
        <vt:lpstr>Тема</vt:lpstr>
      </vt:variant>
      <vt:variant>
        <vt:i4>5</vt:i4>
      </vt:variant>
      <vt:variant>
        <vt:lpstr>Заглавия на слайдовете</vt:lpstr>
      </vt:variant>
      <vt:variant>
        <vt:i4>15</vt:i4>
      </vt:variant>
    </vt:vector>
  </HeadingPairs>
  <TitlesOfParts>
    <vt:vector size="26" baseType="lpstr">
      <vt:lpstr>Arial</vt:lpstr>
      <vt:lpstr>Calibri</vt:lpstr>
      <vt:lpstr>Century Gothic</vt:lpstr>
      <vt:lpstr>Roboto Condensed Light</vt:lpstr>
      <vt:lpstr>Wingdings</vt:lpstr>
      <vt:lpstr>Wingdings 3</vt:lpstr>
      <vt:lpstr>Wisp</vt:lpstr>
      <vt:lpstr>1_Wisp</vt:lpstr>
      <vt:lpstr>2_Wisp</vt:lpstr>
      <vt:lpstr>3_Wisp</vt:lpstr>
      <vt:lpstr>4_Wisp</vt:lpstr>
      <vt:lpstr>Държавните помощи в сектор Земеделие – 2020 г.</vt:lpstr>
      <vt:lpstr>Подпомагане на земеделските стопани в област Ловеч с държавни помощи 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Благодаря за вниманието!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Новите моменти в пакета за ОСП 2021-2027</dc:title>
  <dc:creator>Maria Jordanova</dc:creator>
  <cp:lastModifiedBy>708</cp:lastModifiedBy>
  <cp:revision>223</cp:revision>
  <cp:lastPrinted>2020-02-03T09:58:18Z</cp:lastPrinted>
  <dcterms:created xsi:type="dcterms:W3CDTF">2019-07-16T18:57:03Z</dcterms:created>
  <dcterms:modified xsi:type="dcterms:W3CDTF">2020-02-17T15:14:45Z</dcterms:modified>
</cp:coreProperties>
</file>