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2" r:id="rId1"/>
  </p:sldMasterIdLst>
  <p:notesMasterIdLst>
    <p:notesMasterId r:id="rId21"/>
  </p:notesMasterIdLst>
  <p:sldIdLst>
    <p:sldId id="256" r:id="rId2"/>
    <p:sldId id="295" r:id="rId3"/>
    <p:sldId id="279" r:id="rId4"/>
    <p:sldId id="280" r:id="rId5"/>
    <p:sldId id="281" r:id="rId6"/>
    <p:sldId id="282" r:id="rId7"/>
    <p:sldId id="283" r:id="rId8"/>
    <p:sldId id="284" r:id="rId9"/>
    <p:sldId id="285" r:id="rId10"/>
    <p:sldId id="286" r:id="rId11"/>
    <p:sldId id="287" r:id="rId12"/>
    <p:sldId id="288" r:id="rId13"/>
    <p:sldId id="289" r:id="rId14"/>
    <p:sldId id="290" r:id="rId15"/>
    <p:sldId id="291" r:id="rId16"/>
    <p:sldId id="294" r:id="rId17"/>
    <p:sldId id="293" r:id="rId18"/>
    <p:sldId id="296" r:id="rId19"/>
    <p:sldId id="278" r:id="rId2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60093"/>
    <a:srgbClr val="FF3399"/>
    <a:srgbClr val="CC3399"/>
    <a:srgbClr val="C7ED4D"/>
    <a:srgbClr val="D7D401"/>
    <a:srgbClr val="BBCED8"/>
    <a:srgbClr val="96BD51"/>
    <a:srgbClr val="5BC4C6"/>
    <a:srgbClr val="E4B2B4"/>
    <a:srgbClr val="E9E4D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4441" autoAdjust="0"/>
    <p:restoredTop sz="91876" autoAdjust="0"/>
  </p:normalViewPr>
  <p:slideViewPr>
    <p:cSldViewPr snapToGrid="0" snapToObjects="1">
      <p:cViewPr varScale="1">
        <p:scale>
          <a:sx n="55" d="100"/>
          <a:sy n="55" d="100"/>
        </p:scale>
        <p:origin x="885" y="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771F350-2083-3848-975E-6985E709D5D5}" type="datetimeFigureOut">
              <a:rPr lang="en-US" smtClean="0"/>
              <a:t>2/7/2020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F0C662-205E-2248-A9A1-61FD2FA78D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01084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46181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846181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endParaRPr lang="ru-RU" sz="1200" dirty="0">
              <a:solidFill>
                <a:srgbClr val="0F5494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5F0C662-205E-2248-A9A1-61FD2FA78D00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5197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2/7/2020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2/7/2020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2/7/2020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2/7/2020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2/7/2020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65640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  <p:sldLayoutId id="2147483694" r:id="rId12"/>
    <p:sldLayoutId id="2147483695" r:id="rId13"/>
    <p:sldLayoutId id="2147483696" r:id="rId14"/>
    <p:sldLayoutId id="2147483697" r:id="rId15"/>
    <p:sldLayoutId id="2147483698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microsoft.com/office/2007/relationships/hdphoto" Target="../media/hdphoto1.wdp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21" name="Rectangle 20"/>
          <p:cNvSpPr/>
          <p:nvPr/>
        </p:nvSpPr>
        <p:spPr>
          <a:xfrm>
            <a:off x="961712" y="3339549"/>
            <a:ext cx="10452523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3200" b="1" i="0" u="none" strike="noStrike" kern="0" cap="none" spc="0" normalizeH="0" baseline="0" noProof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ИНВЕСТИЦИОННИ И </a:t>
            </a:r>
            <a:r>
              <a:rPr kumimoji="0" lang="bg-BG" sz="3200" b="1" i="0" u="none" strike="noStrike" kern="0" cap="none" spc="0" normalizeH="0" baseline="0" noProof="0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КОМПЕНСАТОРНИ МЕРКИ- ПРИЕМИ </a:t>
            </a:r>
            <a:r>
              <a:rPr kumimoji="0" lang="bg-BG" sz="3200" b="1" i="0" u="none" strike="noStrike" kern="0" cap="none" spc="0" normalizeH="0" baseline="0" noProof="0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2020</a:t>
            </a:r>
            <a:endParaRPr kumimoji="0" lang="en-US" sz="3200" b="1" i="0" u="none" strike="noStrike" kern="0" cap="none" spc="0" normalizeH="0" baseline="0" noProof="0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22" name="Picture 2" descr="Резултат с изображение за една посока много възможности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72693" y="4777239"/>
            <a:ext cx="3006796" cy="1136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6" descr="Резултат с изображение за европейски съюз знаме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08464" y="4777239"/>
            <a:ext cx="1623849" cy="11367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695304" y="2249626"/>
            <a:ext cx="1113700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bg-BG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292934">
                    <a:lumMod val="85000"/>
                    <a:lumOff val="15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</a:rPr>
              <a:t>Европейски земеделски фонд за развитие на селските райони: Европа инвестира в селските райони</a:t>
            </a:r>
            <a:endParaRPr kumimoji="0" lang="bg-BG" sz="2000" b="0" i="0" u="none" strike="noStrike" kern="0" cap="none" spc="0" normalizeH="0" baseline="0" noProof="0" dirty="0">
              <a:ln>
                <a:noFill/>
              </a:ln>
              <a:solidFill>
                <a:srgbClr val="292934">
                  <a:lumMod val="85000"/>
                  <a:lumOff val="1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1046248" y="1027157"/>
            <a:ext cx="990893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ПРОГРАМА ЗА РАЗВИТИЕ НА СЕЛСКИТЕ РАЙОНИ 2014-2020</a:t>
            </a:r>
            <a:endParaRPr lang="en-GB" sz="32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20825218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Picture 2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365" y="1146198"/>
            <a:ext cx="5029954" cy="5291643"/>
          </a:xfrm>
          <a:prstGeom prst="rect">
            <a:avLst/>
          </a:prstGeom>
        </p:spPr>
      </p:pic>
      <p:sp>
        <p:nvSpPr>
          <p:cNvPr id="27" name="Rounded Rectangle 26"/>
          <p:cNvSpPr/>
          <p:nvPr/>
        </p:nvSpPr>
        <p:spPr>
          <a:xfrm>
            <a:off x="860547" y="3206317"/>
            <a:ext cx="2879466" cy="738664"/>
          </a:xfrm>
          <a:prstGeom prst="round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ounded Rectangle 25"/>
          <p:cNvSpPr/>
          <p:nvPr/>
        </p:nvSpPr>
        <p:spPr>
          <a:xfrm>
            <a:off x="5265318" y="4701506"/>
            <a:ext cx="6312627" cy="1467091"/>
          </a:xfrm>
          <a:prstGeom prst="roundRect">
            <a:avLst/>
          </a:prstGeom>
          <a:gradFill flip="none" rotWithShape="1">
            <a:gsLst>
              <a:gs pos="0">
                <a:srgbClr val="FFD13F">
                  <a:shade val="30000"/>
                  <a:satMod val="115000"/>
                </a:srgbClr>
              </a:gs>
              <a:gs pos="50000">
                <a:srgbClr val="FFD13F">
                  <a:shade val="67500"/>
                  <a:satMod val="115000"/>
                </a:srgbClr>
              </a:gs>
              <a:gs pos="100000">
                <a:srgbClr val="FFD13F">
                  <a:shade val="100000"/>
                  <a:satMod val="115000"/>
                </a:srgb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ounded Rectangle 24"/>
          <p:cNvSpPr/>
          <p:nvPr/>
        </p:nvSpPr>
        <p:spPr>
          <a:xfrm>
            <a:off x="6778868" y="2994893"/>
            <a:ext cx="5336137" cy="1467091"/>
          </a:xfrm>
          <a:prstGeom prst="roundRect">
            <a:avLst/>
          </a:prstGeom>
          <a:gradFill flip="none" rotWithShape="1">
            <a:gsLst>
              <a:gs pos="0">
                <a:srgbClr val="FFE79B">
                  <a:shade val="30000"/>
                  <a:satMod val="115000"/>
                </a:srgbClr>
              </a:gs>
              <a:gs pos="50000">
                <a:srgbClr val="FFE79B">
                  <a:shade val="67500"/>
                  <a:satMod val="115000"/>
                </a:srgbClr>
              </a:gs>
              <a:gs pos="100000">
                <a:srgbClr val="FFE79B">
                  <a:shade val="100000"/>
                  <a:satMod val="115000"/>
                </a:srgbClr>
              </a:gs>
            </a:gsLst>
            <a:lin ang="54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ounded Rectangle 23"/>
          <p:cNvSpPr/>
          <p:nvPr/>
        </p:nvSpPr>
        <p:spPr>
          <a:xfrm>
            <a:off x="6145823" y="1289242"/>
            <a:ext cx="5435782" cy="1467091"/>
          </a:xfrm>
          <a:prstGeom prst="roundRect">
            <a:avLst/>
          </a:prstGeom>
          <a:gradFill flip="none" rotWithShape="1">
            <a:gsLst>
              <a:gs pos="0">
                <a:srgbClr val="FFF1C5">
                  <a:shade val="30000"/>
                  <a:satMod val="115000"/>
                </a:srgbClr>
              </a:gs>
              <a:gs pos="50000">
                <a:srgbClr val="FFF1C5">
                  <a:shade val="67500"/>
                  <a:satMod val="115000"/>
                </a:srgbClr>
              </a:gs>
              <a:gs pos="100000">
                <a:srgbClr val="FFF1C5">
                  <a:shade val="100000"/>
                  <a:satMod val="115000"/>
                </a:srgbClr>
              </a:gs>
            </a:gsLst>
            <a:lin ang="27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710509" y="-2"/>
            <a:ext cx="8670872" cy="1101643"/>
            <a:chOff x="555385" y="577"/>
            <a:chExt cx="7621522" cy="1160585"/>
          </a:xfrm>
        </p:grpSpPr>
        <p:sp>
          <p:nvSpPr>
            <p:cNvPr id="12" name="Rectangle 11"/>
            <p:cNvSpPr/>
            <p:nvPr/>
          </p:nvSpPr>
          <p:spPr>
            <a:xfrm>
              <a:off x="555385" y="577"/>
              <a:ext cx="7621522" cy="1160585"/>
            </a:xfrm>
            <a:prstGeom prst="rect">
              <a:avLst/>
            </a:prstGeom>
            <a:effectLst>
              <a:glow>
                <a:schemeClr val="accent1"/>
              </a:glow>
              <a:outerShdw blurRad="38100" dist="254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bg-BG" b="1" dirty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>Подмярка 5.1 „Подкрепа за инвестиции в превантивни мерки, насочени към ограничаване на последствията от вероятни природни бедствия, неблагоприятни климатични явления и катастрофични събития</a:t>
              </a:r>
              <a:r>
                <a:rPr lang="bg-BG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>“</a:t>
              </a:r>
              <a:endParaRPr lang="en-GB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87265" y="73094"/>
              <a:ext cx="7379529" cy="421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GB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860547" y="3250277"/>
            <a:ext cx="287946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bg-BG" b="1" dirty="0">
                <a:latin typeface="Calibri" pitchFamily="34" charset="0"/>
                <a:cs typeface="Calibri" pitchFamily="34" charset="0"/>
              </a:rPr>
              <a:t>Приоритет ще се дава на  кандидати подали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:</a:t>
            </a:r>
            <a:endParaRPr lang="en-GB" b="1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278944" y="1422622"/>
            <a:ext cx="51768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bg-BG" dirty="0">
                <a:latin typeface="Calibri" pitchFamily="34" charset="0"/>
                <a:cs typeface="Calibri" pitchFamily="34" charset="0"/>
              </a:rPr>
              <a:t>Проектни предложения, които се реализират в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райони в по-голяма близост до зони, в които е възникнала епизоотична обстановка </a:t>
            </a:r>
            <a:r>
              <a:rPr lang="bg-BG" dirty="0">
                <a:latin typeface="Calibri" pitchFamily="34" charset="0"/>
                <a:cs typeface="Calibri" pitchFamily="34" charset="0"/>
              </a:rPr>
              <a:t>– населено място/община/административна област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;</a:t>
            </a:r>
            <a:endParaRPr lang="en-GB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042638" y="3263210"/>
            <a:ext cx="492369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bg-BG" dirty="0">
                <a:latin typeface="Calibri" pitchFamily="34" charset="0"/>
                <a:cs typeface="Calibri" pitchFamily="34" charset="0"/>
              </a:rPr>
              <a:t>Проектни предложения, които се реализират в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райони с по-висок риск от епизоотии  </a:t>
            </a:r>
            <a:r>
              <a:rPr lang="bg-BG" dirty="0">
                <a:latin typeface="Calibri" pitchFamily="34" charset="0"/>
                <a:cs typeface="Calibri" pitchFamily="34" charset="0"/>
              </a:rPr>
              <a:t>- според вида и броя на животинските единици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;</a:t>
            </a:r>
            <a:endParaRPr lang="en-GB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336931" y="4784444"/>
            <a:ext cx="624467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just"/>
            <a:r>
              <a:rPr lang="bg-BG" dirty="0">
                <a:latin typeface="Calibri" pitchFamily="34" charset="0"/>
                <a:cs typeface="Calibri" pitchFamily="34" charset="0"/>
              </a:rPr>
              <a:t>Проектни предложения, представени от земеделски стопани, чиито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животновъдни стопанства са пострадали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в резултат на усложнена епизоотична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обстановка –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в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зависимост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от степента на загуба в животновъдното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стопанство</a:t>
            </a:r>
            <a:endParaRPr lang="en-GB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1" name="Oval 20"/>
          <p:cNvSpPr/>
          <p:nvPr/>
        </p:nvSpPr>
        <p:spPr>
          <a:xfrm>
            <a:off x="5336931" y="1688690"/>
            <a:ext cx="541502" cy="41549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I</a:t>
            </a:r>
          </a:p>
        </p:txBody>
      </p:sp>
      <p:sp>
        <p:nvSpPr>
          <p:cNvPr id="22" name="Oval 21"/>
          <p:cNvSpPr/>
          <p:nvPr/>
        </p:nvSpPr>
        <p:spPr>
          <a:xfrm>
            <a:off x="5978769" y="3481110"/>
            <a:ext cx="533947" cy="41549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 smtClean="0">
                <a:solidFill>
                  <a:schemeClr val="tx1"/>
                </a:solidFill>
              </a:rPr>
              <a:t>II</a:t>
            </a:r>
            <a:endParaRPr lang="en-GB" dirty="0">
              <a:solidFill>
                <a:schemeClr val="tx1"/>
              </a:solidFill>
            </a:endParaRPr>
          </a:p>
        </p:txBody>
      </p:sp>
      <p:sp>
        <p:nvSpPr>
          <p:cNvPr id="23" name="Oval 22"/>
          <p:cNvSpPr/>
          <p:nvPr/>
        </p:nvSpPr>
        <p:spPr>
          <a:xfrm>
            <a:off x="4454263" y="5227302"/>
            <a:ext cx="591681" cy="41549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dirty="0">
                <a:solidFill>
                  <a:schemeClr val="tx1"/>
                </a:solidFill>
              </a:rPr>
              <a:t>I</a:t>
            </a:r>
            <a:r>
              <a:rPr lang="en-GB" dirty="0" smtClean="0">
                <a:solidFill>
                  <a:schemeClr val="tx1"/>
                </a:solidFill>
              </a:rPr>
              <a:t>II</a:t>
            </a:r>
            <a:endParaRPr lang="en-GB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8077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8431823" y="1932781"/>
            <a:ext cx="3761568" cy="3456904"/>
            <a:chOff x="6400006" y="1094581"/>
            <a:chExt cx="5793385" cy="5257800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7" name="Rounded Rectangle 16"/>
            <p:cNvSpPr/>
            <p:nvPr/>
          </p:nvSpPr>
          <p:spPr>
            <a:xfrm>
              <a:off x="9676607" y="1094581"/>
              <a:ext cx="2513806" cy="4572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ounded Rectangle 17"/>
            <p:cNvSpPr/>
            <p:nvPr/>
          </p:nvSpPr>
          <p:spPr>
            <a:xfrm>
              <a:off x="9295606" y="1627981"/>
              <a:ext cx="2894806" cy="4572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8914606" y="2161381"/>
              <a:ext cx="3278785" cy="4572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ounded Rectangle 19"/>
            <p:cNvSpPr/>
            <p:nvPr/>
          </p:nvSpPr>
          <p:spPr>
            <a:xfrm>
              <a:off x="8533606" y="2694781"/>
              <a:ext cx="3659785" cy="4572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ounded Rectangle 20"/>
            <p:cNvSpPr/>
            <p:nvPr/>
          </p:nvSpPr>
          <p:spPr>
            <a:xfrm>
              <a:off x="8152606" y="3228181"/>
              <a:ext cx="4040785" cy="4572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Rounded Rectangle 21"/>
            <p:cNvSpPr/>
            <p:nvPr/>
          </p:nvSpPr>
          <p:spPr>
            <a:xfrm>
              <a:off x="7847806" y="3761581"/>
              <a:ext cx="4345585" cy="4572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ounded Rectangle 22"/>
            <p:cNvSpPr/>
            <p:nvPr/>
          </p:nvSpPr>
          <p:spPr>
            <a:xfrm>
              <a:off x="7466806" y="4294981"/>
              <a:ext cx="4726585" cy="4572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ounded Rectangle 23"/>
            <p:cNvSpPr/>
            <p:nvPr/>
          </p:nvSpPr>
          <p:spPr>
            <a:xfrm>
              <a:off x="7085806" y="4828381"/>
              <a:ext cx="5107585" cy="4572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Rounded Rectangle 24"/>
            <p:cNvSpPr/>
            <p:nvPr/>
          </p:nvSpPr>
          <p:spPr>
            <a:xfrm>
              <a:off x="6781006" y="5361781"/>
              <a:ext cx="5412385" cy="4572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Rounded Rectangle 25"/>
            <p:cNvSpPr/>
            <p:nvPr/>
          </p:nvSpPr>
          <p:spPr>
            <a:xfrm>
              <a:off x="6400006" y="5895181"/>
              <a:ext cx="5793385" cy="457200"/>
            </a:xfrm>
            <a:prstGeom prst="round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710509" y="-2"/>
            <a:ext cx="8670872" cy="1101643"/>
            <a:chOff x="555385" y="577"/>
            <a:chExt cx="7621522" cy="1160585"/>
          </a:xfrm>
        </p:grpSpPr>
        <p:sp>
          <p:nvSpPr>
            <p:cNvPr id="12" name="Rectangle 11"/>
            <p:cNvSpPr/>
            <p:nvPr/>
          </p:nvSpPr>
          <p:spPr>
            <a:xfrm>
              <a:off x="555385" y="577"/>
              <a:ext cx="7621522" cy="1160585"/>
            </a:xfrm>
            <a:prstGeom prst="rect">
              <a:avLst/>
            </a:prstGeom>
            <a:effectLst>
              <a:glow>
                <a:schemeClr val="accent1"/>
              </a:glow>
              <a:outerShdw blurRad="38100" dist="254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bg-BG" b="1" dirty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>Подмярка 5.2 „Инвестиции за възстановяване на потенциала на земеделските земи и на селскостопанския производствен потенциал, нарушени от природни бедствия, неблагоприятни климатични явления и катастрофични събития“</a:t>
              </a:r>
              <a:endParaRPr lang="en-GB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87265" y="73094"/>
              <a:ext cx="7379529" cy="421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GB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93994" y="1323181"/>
            <a:ext cx="1179641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Приемът по подмярка 5.2 е насочен към </a:t>
            </a:r>
            <a:r>
              <a:rPr lang="bg-BG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възстановяване на производствения потенциал</a:t>
            </a:r>
            <a:r>
              <a:rPr lang="bg-BG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, нарушен от остро заразни заболявания по свинете, дребните преживни животни /овце и кози/ и птиците</a:t>
            </a:r>
            <a:r>
              <a:rPr lang="bg-BG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.</a:t>
            </a:r>
            <a:endParaRPr lang="en-GB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93994" y="2008981"/>
            <a:ext cx="8424691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bg-BG" b="1" dirty="0">
                <a:latin typeface="Calibri" pitchFamily="34" charset="0"/>
                <a:cs typeface="Calibri" pitchFamily="34" charset="0"/>
              </a:rPr>
              <a:t>Общ размер на БФП 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по процедурата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е до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левовата равностойност на 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r>
              <a:rPr lang="bg-BG" b="1" dirty="0" smtClean="0">
                <a:latin typeface="Calibri" pitchFamily="34" charset="0"/>
                <a:cs typeface="Calibri" pitchFamily="34" charset="0"/>
              </a:rPr>
              <a:t>8 млн. евро.</a:t>
            </a:r>
            <a:r>
              <a:rPr lang="bg-BG" dirty="0">
                <a:latin typeface="Calibri" pitchFamily="34" charset="0"/>
                <a:cs typeface="Calibri" pitchFamily="34" charset="0"/>
              </a:rPr>
              <a:t> 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bg-BG" b="1" dirty="0">
                <a:latin typeface="Calibri" pitchFamily="34" charset="0"/>
                <a:cs typeface="Calibri" pitchFamily="34" charset="0"/>
              </a:rPr>
              <a:t>Допустими кандидати </a:t>
            </a:r>
            <a:endParaRPr lang="en-GB" b="1" dirty="0">
              <a:latin typeface="Calibri" pitchFamily="34" charset="0"/>
              <a:cs typeface="Calibri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bg-BG" b="1" dirty="0">
                <a:latin typeface="Calibri" pitchFamily="34" charset="0"/>
                <a:cs typeface="Calibri" pitchFamily="34" charset="0"/>
              </a:rPr>
              <a:t>Земеделски стопани</a:t>
            </a:r>
            <a:r>
              <a:rPr lang="bg-BG" dirty="0">
                <a:latin typeface="Calibri" pitchFamily="34" charset="0"/>
                <a:cs typeface="Calibri" pitchFamily="34" charset="0"/>
              </a:rPr>
              <a:t>, регистрирани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преди 1 януари 2018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г. и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извършващи животновъдна дейност преди тази дата</a:t>
            </a:r>
            <a:r>
              <a:rPr lang="bg-BG" dirty="0">
                <a:latin typeface="Calibri" pitchFamily="34" charset="0"/>
                <a:cs typeface="Calibri" pitchFamily="34" charset="0"/>
              </a:rPr>
              <a:t>, които са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засегнати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от силно заразна болест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и това е довело до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унищожаване на най-малко 30%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от земеделският потенциал на стопанството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.</a:t>
            </a:r>
            <a:r>
              <a:rPr lang="bg-BG" dirty="0">
                <a:latin typeface="Calibri" pitchFamily="34" charset="0"/>
                <a:cs typeface="Calibri" pitchFamily="34" charset="0"/>
              </a:rPr>
              <a:t> 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bg-BG" b="1" dirty="0">
                <a:latin typeface="Calibri" pitchFamily="34" charset="0"/>
                <a:cs typeface="Calibri" pitchFamily="34" charset="0"/>
              </a:rPr>
              <a:t>Дата на обявяване на приема</a:t>
            </a:r>
            <a:r>
              <a:rPr lang="bg-BG" dirty="0">
                <a:latin typeface="Calibri" pitchFamily="34" charset="0"/>
                <a:cs typeface="Calibri" pitchFamily="34" charset="0"/>
              </a:rPr>
              <a:t> – май  2020 г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. 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bg-BG" b="1" dirty="0">
                <a:latin typeface="Calibri" pitchFamily="34" charset="0"/>
                <a:cs typeface="Calibri" pitchFamily="34" charset="0"/>
              </a:rPr>
              <a:t>Минимален размер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на проектите –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няма</a:t>
            </a:r>
            <a:r>
              <a:rPr lang="bg-BG" dirty="0">
                <a:latin typeface="Calibri" pitchFamily="34" charset="0"/>
                <a:cs typeface="Calibri" pitchFamily="34" charset="0"/>
              </a:rPr>
              <a:t> 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bg-BG" b="1" dirty="0">
                <a:latin typeface="Calibri" pitchFamily="34" charset="0"/>
                <a:cs typeface="Calibri" pitchFamily="34" charset="0"/>
              </a:rPr>
              <a:t>Максимален размер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на проектите -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1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млн. евро </a:t>
            </a:r>
            <a:r>
              <a:rPr lang="bg-BG" dirty="0">
                <a:latin typeface="Calibri" pitchFamily="34" charset="0"/>
                <a:cs typeface="Calibri" pitchFamily="34" charset="0"/>
              </a:rPr>
              <a:t>с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максимален интензитет на помощта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100 %</a:t>
            </a:r>
            <a:r>
              <a:rPr lang="bg-BG" dirty="0">
                <a:latin typeface="Calibri" pitchFamily="34" charset="0"/>
                <a:cs typeface="Calibri" pitchFamily="34" charset="0"/>
              </a:rPr>
              <a:t> </a:t>
            </a:r>
            <a:endParaRPr lang="en-GB" dirty="0" smtClean="0">
              <a:latin typeface="Calibri" pitchFamily="34" charset="0"/>
              <a:cs typeface="Calibri" pitchFamily="34" charset="0"/>
            </a:endParaRPr>
          </a:p>
          <a:p>
            <a:pPr marL="285750" indent="-285750">
              <a:buFont typeface="Wingdings" pitchFamily="2" charset="2"/>
              <a:buChar char="q"/>
            </a:pP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bg-BG" b="1" i="1" dirty="0">
                <a:latin typeface="Calibri" pitchFamily="34" charset="0"/>
                <a:cs typeface="Calibri" pitchFamily="34" charset="0"/>
              </a:rPr>
              <a:t>Допустимите инвестиции трябва да бъдат насочени към възстановяване на производствения потенциал чрез закупуване на животни за разплод, както и за </a:t>
            </a:r>
            <a:r>
              <a:rPr lang="bg-BG" b="1" i="1" dirty="0" err="1">
                <a:latin typeface="Calibri" pitchFamily="34" charset="0"/>
                <a:cs typeface="Calibri" pitchFamily="34" charset="0"/>
              </a:rPr>
              <a:t>репопулация</a:t>
            </a:r>
            <a:r>
              <a:rPr lang="bg-BG" b="1" i="1" dirty="0">
                <a:latin typeface="Calibri" pitchFamily="34" charset="0"/>
                <a:cs typeface="Calibri" pitchFamily="34" charset="0"/>
              </a:rPr>
              <a:t> на засегнатите стопанства</a:t>
            </a:r>
            <a:r>
              <a:rPr lang="bg-BG" b="1" i="1" dirty="0" smtClean="0">
                <a:latin typeface="Calibri" pitchFamily="34" charset="0"/>
                <a:cs typeface="Calibri" pitchFamily="34" charset="0"/>
              </a:rPr>
              <a:t>.</a:t>
            </a:r>
            <a:endParaRPr lang="en-GB" b="1" i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603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89223" y="3891628"/>
            <a:ext cx="1735989" cy="1396694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42094" y="1257375"/>
            <a:ext cx="1449906" cy="2634253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243039" y="5281238"/>
            <a:ext cx="1948962" cy="1568043"/>
          </a:xfrm>
          <a:prstGeom prst="rect">
            <a:avLst/>
          </a:prstGeom>
        </p:spPr>
      </p:pic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710509" y="-2"/>
            <a:ext cx="8670872" cy="1101643"/>
            <a:chOff x="555385" y="577"/>
            <a:chExt cx="7621522" cy="1160585"/>
          </a:xfrm>
        </p:grpSpPr>
        <p:sp>
          <p:nvSpPr>
            <p:cNvPr id="12" name="Rectangle 11"/>
            <p:cNvSpPr/>
            <p:nvPr/>
          </p:nvSpPr>
          <p:spPr>
            <a:xfrm>
              <a:off x="555385" y="577"/>
              <a:ext cx="7621522" cy="1160585"/>
            </a:xfrm>
            <a:prstGeom prst="rect">
              <a:avLst/>
            </a:prstGeom>
            <a:effectLst>
              <a:glow>
                <a:schemeClr val="accent1"/>
              </a:glow>
              <a:outerShdw blurRad="38100" dist="254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87265" y="73094"/>
              <a:ext cx="7379529" cy="421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GB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738553" y="366153"/>
            <a:ext cx="86428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Подмярка 6.3 „Стартова помощ за развитието на малки стопанства“ (ТПП)</a:t>
            </a:r>
            <a:endParaRPr lang="en-GB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5" name="Rectangle 14"/>
          <p:cNvSpPr/>
          <p:nvPr/>
        </p:nvSpPr>
        <p:spPr>
          <a:xfrm>
            <a:off x="393995" y="1103792"/>
            <a:ext cx="101567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bg-BG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Приемът по подмярка 6.3 ще бъде </a:t>
            </a:r>
            <a:r>
              <a:rPr lang="bg-BG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целеви прием </a:t>
            </a:r>
            <a:r>
              <a:rPr lang="bg-BG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с фокус върху </a:t>
            </a:r>
            <a:r>
              <a:rPr lang="bg-BG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развитието и укрепване </a:t>
            </a:r>
            <a:r>
              <a:rPr lang="bg-BG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на малки земеделски стопанства в </a:t>
            </a:r>
            <a:r>
              <a:rPr lang="bg-BG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сектор </a:t>
            </a:r>
            <a:r>
              <a:rPr lang="bg-BG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„Животновъдство“</a:t>
            </a:r>
            <a:r>
              <a:rPr lang="bg-BG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.</a:t>
            </a:r>
            <a:endParaRPr lang="en-GB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25315" y="1940952"/>
            <a:ext cx="9056065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bg-BG" b="1" dirty="0">
                <a:latin typeface="Calibri" pitchFamily="34" charset="0"/>
                <a:cs typeface="Calibri" pitchFamily="34" charset="0"/>
              </a:rPr>
              <a:t>Общ размер на БФП 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по процедурата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до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левовата равностойност на </a:t>
            </a:r>
            <a:r>
              <a:rPr lang="en-US" b="1" dirty="0">
                <a:latin typeface="Calibri" pitchFamily="34" charset="0"/>
                <a:cs typeface="Calibri" pitchFamily="34" charset="0"/>
              </a:rPr>
              <a:t>6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млн. евро</a:t>
            </a:r>
            <a:endParaRPr lang="en-GB" b="1" dirty="0" smtClean="0">
              <a:latin typeface="Calibri" pitchFamily="34" charset="0"/>
              <a:cs typeface="Calibri" pitchFamily="34" charset="0"/>
            </a:endParaRPr>
          </a:p>
          <a:p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285750" indent="-285750">
              <a:buFont typeface="Wingdings" pitchFamily="2" charset="2"/>
              <a:buChar char="q"/>
            </a:pPr>
            <a:r>
              <a:rPr lang="bg-BG" b="1" dirty="0" smtClean="0">
                <a:latin typeface="Calibri" pitchFamily="34" charset="0"/>
                <a:cs typeface="Calibri" pitchFamily="34" charset="0"/>
              </a:rPr>
              <a:t>Допустими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кандидати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:</a:t>
            </a:r>
            <a:r>
              <a:rPr lang="bg-BG" dirty="0">
                <a:latin typeface="Calibri" pitchFamily="34" charset="0"/>
                <a:cs typeface="Calibri" pitchFamily="34" charset="0"/>
              </a:rPr>
              <a:t> 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285750" indent="-285750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Земеделски стопанства  на физически лица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, еднолични </a:t>
            </a:r>
            <a:r>
              <a:rPr lang="bg-BG" dirty="0">
                <a:latin typeface="Calibri" pitchFamily="34" charset="0"/>
                <a:cs typeface="Calibri" pitchFamily="34" charset="0"/>
              </a:rPr>
              <a:t>търговци, ЕООД,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при които над 50 % от икономическия размер на стопанството</a:t>
            </a:r>
            <a:r>
              <a:rPr lang="bg-BG" dirty="0">
                <a:latin typeface="Calibri" pitchFamily="34" charset="0"/>
                <a:cs typeface="Calibri" pitchFamily="34" charset="0"/>
              </a:rPr>
              <a:t>, измерен в СПО се сформира от следните животински единици  -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свине</a:t>
            </a:r>
            <a:r>
              <a:rPr lang="bg-BG" dirty="0">
                <a:latin typeface="Calibri" pitchFamily="34" charset="0"/>
                <a:cs typeface="Calibri" pitchFamily="34" charset="0"/>
              </a:rPr>
              <a:t>,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овце</a:t>
            </a:r>
            <a:r>
              <a:rPr lang="bg-BG" dirty="0">
                <a:latin typeface="Calibri" pitchFamily="34" charset="0"/>
                <a:cs typeface="Calibri" pitchFamily="34" charset="0"/>
              </a:rPr>
              <a:t>,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кози</a:t>
            </a:r>
            <a:r>
              <a:rPr lang="bg-BG" dirty="0">
                <a:latin typeface="Calibri" pitchFamily="34" charset="0"/>
                <a:cs typeface="Calibri" pitchFamily="34" charset="0"/>
              </a:rPr>
              <a:t> и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птици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.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Икономическият размер на земеделското стопанство може да бъде доказан и преди момента на настъпване на природното бедствие или усложнена  епизоотична обстановка (само за посочените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животни),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в случай, че земеделското стопанство е било пряко засегнато от съответното събитие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.</a:t>
            </a:r>
            <a:r>
              <a:rPr lang="bg-BG" dirty="0">
                <a:latin typeface="Calibri" pitchFamily="34" charset="0"/>
                <a:cs typeface="Calibri" pitchFamily="34" charset="0"/>
              </a:rPr>
              <a:t> 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endParaRPr lang="en-US" dirty="0" smtClean="0">
              <a:latin typeface="Calibri" pitchFamily="34" charset="0"/>
              <a:cs typeface="Calibri" pitchFamily="34" charset="0"/>
            </a:endParaRPr>
          </a:p>
          <a:p>
            <a:pPr marL="285750" indent="-285750">
              <a:buFont typeface="Wingdings" pitchFamily="2" charset="2"/>
              <a:buChar char="ü"/>
            </a:pPr>
            <a:r>
              <a:rPr lang="bg-BG" b="1" dirty="0" smtClean="0">
                <a:latin typeface="Calibri" pitchFamily="34" charset="0"/>
                <a:cs typeface="Calibri" pitchFamily="34" charset="0"/>
              </a:rPr>
              <a:t>Важно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bg-BG" dirty="0">
                <a:latin typeface="Calibri" pitchFamily="34" charset="0"/>
                <a:cs typeface="Calibri" pitchFamily="34" charset="0"/>
              </a:rPr>
              <a:t>– </a:t>
            </a:r>
            <a:r>
              <a:rPr lang="en-US" dirty="0">
                <a:latin typeface="Calibri" pitchFamily="34" charset="0"/>
                <a:cs typeface="Calibri" pitchFamily="34" charset="0"/>
              </a:rPr>
              <a:t>За</a:t>
            </a:r>
            <a:r>
              <a:rPr lang="bg-BG" dirty="0">
                <a:latin typeface="Calibri" pitchFamily="34" charset="0"/>
                <a:cs typeface="Calibri" pitchFamily="34" charset="0"/>
              </a:rPr>
              <a:t>  планирания прием през 2020 г. е  направена промяна в критериите за допустимост на кандидатите по подмярка 6.3 с цел облекчаване на земеделски стопани при кандидатстване, а именно - отпада изискването за доказване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на минимум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33% доход</a:t>
            </a:r>
            <a:r>
              <a:rPr lang="bg-BG" dirty="0">
                <a:latin typeface="Calibri" pitchFamily="34" charset="0"/>
                <a:cs typeface="Calibri" pitchFamily="34" charset="0"/>
              </a:rPr>
              <a:t> от земеделска дейност към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момента на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кандидатстване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.</a:t>
            </a:r>
            <a:endParaRPr lang="en-GB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30630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9442938" y="1295767"/>
            <a:ext cx="2664070" cy="1693618"/>
            <a:chOff x="9043262" y="1295767"/>
            <a:chExt cx="3148738" cy="1883368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043262" y="1295767"/>
              <a:ext cx="3148738" cy="1799126"/>
            </a:xfrm>
            <a:prstGeom prst="rect">
              <a:avLst/>
            </a:prstGeom>
          </p:spPr>
        </p:pic>
        <p:sp>
          <p:nvSpPr>
            <p:cNvPr id="17" name="Rectangle 16"/>
            <p:cNvSpPr/>
            <p:nvPr/>
          </p:nvSpPr>
          <p:spPr>
            <a:xfrm>
              <a:off x="9334442" y="2482653"/>
              <a:ext cx="2466465" cy="696482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bg-BG" sz="1200" b="1" dirty="0">
                  <a:solidFill>
                    <a:srgbClr val="FF33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Дата на обявяване на приема </a:t>
              </a:r>
              <a:r>
                <a:rPr lang="bg-BG" sz="1200" b="1" dirty="0" smtClean="0">
                  <a:solidFill>
                    <a:srgbClr val="FF3399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– февруари  2020г.</a:t>
              </a:r>
              <a:endParaRPr lang="en-GB" sz="1200" b="1" dirty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0" name="Oval 19"/>
          <p:cNvSpPr/>
          <p:nvPr/>
        </p:nvSpPr>
        <p:spPr>
          <a:xfrm>
            <a:off x="9609992" y="4598377"/>
            <a:ext cx="2356338" cy="1389185"/>
          </a:xfrm>
          <a:prstGeom prst="ellipse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Максимален размер – 15 000 Евро</a:t>
            </a:r>
            <a:endParaRPr lang="en-GB" b="1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9" name="Oval 18"/>
          <p:cNvSpPr/>
          <p:nvPr/>
        </p:nvSpPr>
        <p:spPr>
          <a:xfrm>
            <a:off x="9609992" y="3314700"/>
            <a:ext cx="2356338" cy="1283677"/>
          </a:xfrm>
          <a:prstGeom prst="ellipse">
            <a:avLst/>
          </a:prstGeom>
          <a:solidFill>
            <a:schemeClr val="bg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b="1" dirty="0" smtClean="0">
                <a:solidFill>
                  <a:srgbClr val="FF339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Минимален размер - НЯМА </a:t>
            </a:r>
            <a:endParaRPr lang="en-GB" b="1" dirty="0">
              <a:solidFill>
                <a:srgbClr val="FF33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710509" y="-2"/>
            <a:ext cx="8670872" cy="1101643"/>
            <a:chOff x="555385" y="577"/>
            <a:chExt cx="7621522" cy="1160585"/>
          </a:xfrm>
        </p:grpSpPr>
        <p:sp>
          <p:nvSpPr>
            <p:cNvPr id="12" name="Rectangle 11"/>
            <p:cNvSpPr/>
            <p:nvPr/>
          </p:nvSpPr>
          <p:spPr>
            <a:xfrm>
              <a:off x="555385" y="577"/>
              <a:ext cx="7621522" cy="1160585"/>
            </a:xfrm>
            <a:prstGeom prst="rect">
              <a:avLst/>
            </a:prstGeom>
            <a:effectLst>
              <a:glow>
                <a:schemeClr val="accent1"/>
              </a:glow>
              <a:outerShdw blurRad="38100" dist="254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87265" y="73094"/>
              <a:ext cx="7379529" cy="421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GB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14" name="Rectangle 13"/>
          <p:cNvSpPr/>
          <p:nvPr/>
        </p:nvSpPr>
        <p:spPr>
          <a:xfrm>
            <a:off x="738553" y="366153"/>
            <a:ext cx="864282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Подмярка 6.3 „Стартова помощ за развитието на малки стопанства“ (ТПП)</a:t>
            </a:r>
            <a:endParaRPr lang="en-GB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28600" y="1136811"/>
            <a:ext cx="9460697" cy="53553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q"/>
            </a:pPr>
            <a:r>
              <a:rPr lang="bg-BG" b="1" dirty="0">
                <a:latin typeface="Calibri" pitchFamily="34" charset="0"/>
                <a:cs typeface="Calibri" pitchFamily="34" charset="0"/>
              </a:rPr>
              <a:t>Приоритет ще се дава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на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: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r>
              <a:rPr lang="bg-BG" dirty="0">
                <a:latin typeface="Calibri" pitchFamily="34" charset="0"/>
                <a:cs typeface="Calibri" pitchFamily="34" charset="0"/>
              </a:rPr>
              <a:t> 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bg-BG" dirty="0" smtClean="0">
                <a:latin typeface="Calibri" pitchFamily="34" charset="0"/>
                <a:cs typeface="Calibri" pitchFamily="34" charset="0"/>
              </a:rPr>
              <a:t>Кандидатите, които имат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регистрирани животновъдни обекти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за 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дребни преживни животни, свине или птици</a:t>
            </a:r>
            <a:r>
              <a:rPr lang="bg-BG" dirty="0">
                <a:latin typeface="Calibri" pitchFamily="34" charset="0"/>
                <a:cs typeface="Calibri" pitchFamily="34" charset="0"/>
              </a:rPr>
              <a:t> с по-голям брой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животни към датата на подаване на проекта.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Проектни предложения на земеделски стопани, чиито животни са били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унищожени (убити)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в следствие на заболяване от Африканска чума по свинете, Чума по дребните преживни животни и Инфлуенца (грип) по птиците.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Проектни предложения на земеделски стопани,  чиито животновъден обект/обекти към момента на подаване на проектното предложение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са разположени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в населено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място/община/административна област с установено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огнище на заболяване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от: Африканска чума по свинете, Чума по дребните преживни животни и Инфлуенца (грип) по птиците;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Проектни предложения с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по- малък размер на СПО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на земеделското стопанство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Проектни предложения на кандидати, чиито земеделски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стопанства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(</a:t>
            </a:r>
            <a:r>
              <a:rPr lang="ru-RU" dirty="0">
                <a:latin typeface="Calibri" pitchFamily="34" charset="0"/>
                <a:cs typeface="Calibri" pitchFamily="34" charset="0"/>
              </a:rPr>
              <a:t>животновъден обект/обекти и използваните земеделски площи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), са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изцяло са разположени в планински район</a:t>
            </a:r>
            <a:r>
              <a:rPr lang="bg-BG" dirty="0">
                <a:latin typeface="Calibri" pitchFamily="34" charset="0"/>
                <a:cs typeface="Calibri" pitchFamily="34" charset="0"/>
              </a:rPr>
              <a:t> съгласно Наредбата за определяне на критериите за необлагодетелстваните райони и териториалния им обхват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Проектни предложения на кандидати с 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образование</a:t>
            </a:r>
            <a:r>
              <a:rPr lang="bg-BG" dirty="0">
                <a:latin typeface="Calibri" pitchFamily="34" charset="0"/>
                <a:cs typeface="Calibri" pitchFamily="34" charset="0"/>
              </a:rPr>
              <a:t> в областта на ветеринарната медицина и областта на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животновъдството</a:t>
            </a:r>
            <a:endParaRPr lang="en-GB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9662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C:\Users\stsekov\Desktop\Презентация инфо кампания\PIC\Sun 2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8208" y="1297012"/>
            <a:ext cx="1890072" cy="1890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Group 14"/>
          <p:cNvGrpSpPr/>
          <p:nvPr/>
        </p:nvGrpSpPr>
        <p:grpSpPr>
          <a:xfrm>
            <a:off x="228601" y="4918229"/>
            <a:ext cx="11963399" cy="1939771"/>
            <a:chOff x="228601" y="1297619"/>
            <a:chExt cx="11963399" cy="1590675"/>
          </a:xfrm>
        </p:grpSpPr>
        <p:pic>
          <p:nvPicPr>
            <p:cNvPr id="19" name="Picture 5" descr="http://stiker.bg/userfiles/productlargeimages/product_1198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29500" y="1297619"/>
              <a:ext cx="4762500" cy="15906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3" name="Picture 5" descr="http://stiker.bg/userfiles/productlargeimages/product_1198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8601" y="1297619"/>
              <a:ext cx="4762500" cy="15906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5" descr="http://stiker.bg/userfiles/productlargeimages/product_1198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1101" y="1297619"/>
              <a:ext cx="4762500" cy="15906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710509" y="-2"/>
            <a:ext cx="8670872" cy="1101643"/>
            <a:chOff x="555385" y="577"/>
            <a:chExt cx="7621522" cy="1160585"/>
          </a:xfrm>
        </p:grpSpPr>
        <p:sp>
          <p:nvSpPr>
            <p:cNvPr id="12" name="Rectangle 11"/>
            <p:cNvSpPr/>
            <p:nvPr/>
          </p:nvSpPr>
          <p:spPr>
            <a:xfrm>
              <a:off x="555385" y="577"/>
              <a:ext cx="7621522" cy="1160585"/>
            </a:xfrm>
            <a:prstGeom prst="rect">
              <a:avLst/>
            </a:prstGeom>
            <a:effectLst>
              <a:glow>
                <a:schemeClr val="accent1"/>
              </a:glow>
              <a:outerShdw blurRad="38100" dist="254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87265" y="73094"/>
              <a:ext cx="7379529" cy="421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GB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710509" y="268495"/>
            <a:ext cx="3734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28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Компенсаторни мерки</a:t>
            </a:r>
            <a:endParaRPr lang="en-GB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0509" y="1376077"/>
            <a:ext cx="10768318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/>
              <a:t>•</a:t>
            </a:r>
            <a:r>
              <a:rPr lang="ru-RU" dirty="0">
                <a:latin typeface="Calibri" pitchFamily="34" charset="0"/>
                <a:cs typeface="Calibri" pitchFamily="34" charset="0"/>
              </a:rPr>
              <a:t>	</a:t>
            </a:r>
            <a:r>
              <a:rPr lang="ru-RU" b="1" dirty="0">
                <a:latin typeface="Calibri" pitchFamily="34" charset="0"/>
                <a:cs typeface="Calibri" pitchFamily="34" charset="0"/>
              </a:rPr>
              <a:t>Мярка 10</a:t>
            </a:r>
            <a:r>
              <a:rPr lang="ru-RU" dirty="0">
                <a:latin typeface="Calibri" pitchFamily="34" charset="0"/>
                <a:cs typeface="Calibri" pitchFamily="34" charset="0"/>
              </a:rPr>
              <a:t> „Агроекология и климат“, </a:t>
            </a:r>
          </a:p>
          <a:p>
            <a:r>
              <a:rPr lang="ru-RU" dirty="0">
                <a:latin typeface="Calibri" pitchFamily="34" charset="0"/>
                <a:cs typeface="Calibri" pitchFamily="34" charset="0"/>
              </a:rPr>
              <a:t>•	</a:t>
            </a:r>
            <a:r>
              <a:rPr lang="ru-RU" b="1" dirty="0">
                <a:latin typeface="Calibri" pitchFamily="34" charset="0"/>
                <a:cs typeface="Calibri" pitchFamily="34" charset="0"/>
              </a:rPr>
              <a:t>Мярка 11</a:t>
            </a:r>
            <a:r>
              <a:rPr lang="ru-RU" dirty="0">
                <a:latin typeface="Calibri" pitchFamily="34" charset="0"/>
                <a:cs typeface="Calibri" pitchFamily="34" charset="0"/>
              </a:rPr>
              <a:t> „Биологично земеделие“, </a:t>
            </a:r>
          </a:p>
          <a:p>
            <a:r>
              <a:rPr lang="ru-RU" dirty="0">
                <a:latin typeface="Calibri" pitchFamily="34" charset="0"/>
                <a:cs typeface="Calibri" pitchFamily="34" charset="0"/>
              </a:rPr>
              <a:t>•	</a:t>
            </a:r>
            <a:r>
              <a:rPr lang="ru-RU" b="1" dirty="0">
                <a:latin typeface="Calibri" pitchFamily="34" charset="0"/>
                <a:cs typeface="Calibri" pitchFamily="34" charset="0"/>
              </a:rPr>
              <a:t>Мярка 12 </a:t>
            </a:r>
            <a:r>
              <a:rPr lang="ru-RU" dirty="0">
                <a:latin typeface="Calibri" pitchFamily="34" charset="0"/>
                <a:cs typeface="Calibri" pitchFamily="34" charset="0"/>
              </a:rPr>
              <a:t>„Плащания по „Натура 2000” и Рамковата директива за водите“, </a:t>
            </a:r>
          </a:p>
          <a:p>
            <a:r>
              <a:rPr lang="ru-RU" dirty="0">
                <a:latin typeface="Calibri" pitchFamily="34" charset="0"/>
                <a:cs typeface="Calibri" pitchFamily="34" charset="0"/>
              </a:rPr>
              <a:t>•	</a:t>
            </a:r>
            <a:r>
              <a:rPr lang="ru-RU" b="1" dirty="0">
                <a:latin typeface="Calibri" pitchFamily="34" charset="0"/>
                <a:cs typeface="Calibri" pitchFamily="34" charset="0"/>
              </a:rPr>
              <a:t>Мярка 13 </a:t>
            </a:r>
            <a:r>
              <a:rPr lang="ru-RU" dirty="0">
                <a:latin typeface="Calibri" pitchFamily="34" charset="0"/>
                <a:cs typeface="Calibri" pitchFamily="34" charset="0"/>
              </a:rPr>
              <a:t>„Плащания за райони, изправени пред природни или други специфични ограничения“ </a:t>
            </a:r>
          </a:p>
          <a:p>
            <a:r>
              <a:rPr lang="ru-RU" dirty="0">
                <a:latin typeface="Calibri" pitchFamily="34" charset="0"/>
                <a:cs typeface="Calibri" pitchFamily="34" charset="0"/>
              </a:rPr>
              <a:t>•	</a:t>
            </a:r>
            <a:r>
              <a:rPr lang="ru-RU" b="1" dirty="0">
                <a:latin typeface="Calibri" pitchFamily="34" charset="0"/>
                <a:cs typeface="Calibri" pitchFamily="34" charset="0"/>
              </a:rPr>
              <a:t>Мярка 14 </a:t>
            </a:r>
            <a:r>
              <a:rPr lang="ru-RU" dirty="0">
                <a:latin typeface="Calibri" pitchFamily="34" charset="0"/>
                <a:cs typeface="Calibri" pitchFamily="34" charset="0"/>
              </a:rPr>
              <a:t>„Хуманно отношение към животните“</a:t>
            </a:r>
          </a:p>
          <a:p>
            <a:endParaRPr lang="ru-RU" dirty="0">
              <a:latin typeface="Calibri" pitchFamily="34" charset="0"/>
              <a:cs typeface="Calibri" pitchFamily="34" charset="0"/>
            </a:endParaRPr>
          </a:p>
          <a:p>
            <a:r>
              <a:rPr lang="ru-RU" b="1" dirty="0">
                <a:latin typeface="Calibri" pitchFamily="34" charset="0"/>
                <a:cs typeface="Calibri" pitchFamily="34" charset="0"/>
              </a:rPr>
              <a:t>Прием на заявления:</a:t>
            </a:r>
          </a:p>
          <a:p>
            <a:endParaRPr lang="ru-RU" dirty="0">
              <a:latin typeface="Calibri" pitchFamily="34" charset="0"/>
              <a:cs typeface="Calibri" pitchFamily="34" charset="0"/>
            </a:endParaRPr>
          </a:p>
          <a:p>
            <a:r>
              <a:rPr lang="ru-RU" dirty="0">
                <a:latin typeface="Calibri" pitchFamily="34" charset="0"/>
                <a:cs typeface="Calibri" pitchFamily="34" charset="0"/>
              </a:rPr>
              <a:t>•	Приемът на заявления по </a:t>
            </a:r>
            <a:r>
              <a:rPr lang="ru-RU" b="1" dirty="0">
                <a:latin typeface="Calibri" pitchFamily="34" charset="0"/>
                <a:cs typeface="Calibri" pitchFamily="34" charset="0"/>
              </a:rPr>
              <a:t>мерки 10, 11, 12 и 13</a:t>
            </a:r>
            <a:r>
              <a:rPr lang="ru-RU" dirty="0">
                <a:latin typeface="Calibri" pitchFamily="34" charset="0"/>
                <a:cs typeface="Calibri" pitchFamily="34" charset="0"/>
              </a:rPr>
              <a:t> се определя по реда на Наредба № 5 от 2009 г. за условията и реда за подаване на заявления по схеми и мерки за директни 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плащания, </a:t>
            </a:r>
            <a:r>
              <a:rPr lang="ru-RU" dirty="0">
                <a:latin typeface="Calibri" pitchFamily="34" charset="0"/>
                <a:cs typeface="Calibri" pitchFamily="34" charset="0"/>
              </a:rPr>
              <a:t>ежегодно в периода между </a:t>
            </a:r>
            <a:r>
              <a:rPr lang="ru-RU" b="1" dirty="0">
                <a:latin typeface="Calibri" pitchFamily="34" charset="0"/>
                <a:cs typeface="Calibri" pitchFamily="34" charset="0"/>
              </a:rPr>
              <a:t>01 март – 15 май</a:t>
            </a:r>
            <a:r>
              <a:rPr lang="ru-RU" dirty="0">
                <a:latin typeface="Calibri" pitchFamily="34" charset="0"/>
                <a:cs typeface="Calibri" pitchFamily="34" charset="0"/>
              </a:rPr>
              <a:t>.</a:t>
            </a:r>
          </a:p>
          <a:p>
            <a:r>
              <a:rPr lang="ru-RU" dirty="0">
                <a:latin typeface="Calibri" pitchFamily="34" charset="0"/>
                <a:cs typeface="Calibri" pitchFamily="34" charset="0"/>
              </a:rPr>
              <a:t>•	Приемът на заявления по </a:t>
            </a:r>
            <a:r>
              <a:rPr lang="ru-RU" b="1" dirty="0">
                <a:latin typeface="Calibri" pitchFamily="34" charset="0"/>
                <a:cs typeface="Calibri" pitchFamily="34" charset="0"/>
              </a:rPr>
              <a:t>мярка 14 </a:t>
            </a:r>
            <a:r>
              <a:rPr lang="ru-RU" dirty="0">
                <a:latin typeface="Calibri" pitchFamily="34" charset="0"/>
                <a:cs typeface="Calibri" pitchFamily="34" charset="0"/>
              </a:rPr>
              <a:t>се определя по реда НАРЕДБА № 4 от 08.08.2017 г. за прилагане на мярка 14 „Хуманно отношение към животните" от Програмата за развитие на селските райони за периода 2014 - 2020 г.</a:t>
            </a:r>
          </a:p>
        </p:txBody>
      </p:sp>
    </p:spTree>
    <p:extLst>
      <p:ext uri="{BB962C8B-B14F-4D97-AF65-F5344CB8AC3E}">
        <p14:creationId xmlns:p14="http://schemas.microsoft.com/office/powerpoint/2010/main" val="3321882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413" y="871249"/>
            <a:ext cx="11522585" cy="5986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710509" y="-1"/>
            <a:ext cx="8670872" cy="791716"/>
            <a:chOff x="555385" y="577"/>
            <a:chExt cx="7621522" cy="1160585"/>
          </a:xfrm>
        </p:grpSpPr>
        <p:sp>
          <p:nvSpPr>
            <p:cNvPr id="12" name="Rectangle 11"/>
            <p:cNvSpPr/>
            <p:nvPr/>
          </p:nvSpPr>
          <p:spPr>
            <a:xfrm>
              <a:off x="555385" y="577"/>
              <a:ext cx="7621522" cy="1160585"/>
            </a:xfrm>
            <a:prstGeom prst="rect">
              <a:avLst/>
            </a:prstGeom>
            <a:effectLst>
              <a:glow>
                <a:schemeClr val="accent1"/>
              </a:glow>
              <a:outerShdw blurRad="38100" dist="254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87265" y="73094"/>
              <a:ext cx="7379529" cy="421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GB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710509" y="93837"/>
            <a:ext cx="3734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28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Компенсаторни мерки</a:t>
            </a:r>
            <a:endParaRPr lang="en-GB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932760" y="836432"/>
            <a:ext cx="932734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2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Възможност за удължаване на ангажиментите </a:t>
            </a:r>
            <a:r>
              <a:rPr lang="bg-BG" sz="2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по мярка </a:t>
            </a:r>
            <a:r>
              <a:rPr lang="bg-BG" sz="2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10 „</a:t>
            </a:r>
            <a:r>
              <a:rPr lang="bg-BG" sz="2200" b="1" dirty="0" err="1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Агроекология</a:t>
            </a:r>
            <a:r>
              <a:rPr lang="bg-BG" sz="2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 и климат“ през </a:t>
            </a:r>
            <a:r>
              <a:rPr lang="bg-BG" sz="22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кампания </a:t>
            </a:r>
            <a:r>
              <a:rPr lang="bg-BG" sz="2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2020 за следните направления и дейности:</a:t>
            </a:r>
            <a:endParaRPr lang="en-GB" sz="22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38562" y="1706210"/>
            <a:ext cx="10348019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buFont typeface="Arial" pitchFamily="34" charset="0"/>
              <a:buChar char="•"/>
            </a:pPr>
            <a:r>
              <a:rPr lang="ru-RU" sz="2200" dirty="0" err="1" smtClean="0">
                <a:latin typeface="Calibri" pitchFamily="34" charset="0"/>
                <a:cs typeface="Calibri" pitchFamily="34" charset="0"/>
              </a:rPr>
              <a:t>Възстановяване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и </a:t>
            </a:r>
            <a:r>
              <a:rPr lang="ru-RU" sz="2200" dirty="0" err="1">
                <a:latin typeface="Calibri" pitchFamily="34" charset="0"/>
                <a:cs typeface="Calibri" pitchFamily="34" charset="0"/>
              </a:rPr>
              <a:t>поддържане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 на постоянно </a:t>
            </a:r>
            <a:r>
              <a:rPr lang="ru-RU" sz="2200" dirty="0" err="1">
                <a:latin typeface="Calibri" pitchFamily="34" charset="0"/>
                <a:cs typeface="Calibri" pitchFamily="34" charset="0"/>
              </a:rPr>
              <a:t>затревени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 err="1">
                <a:latin typeface="Calibri" pitchFamily="34" charset="0"/>
                <a:cs typeface="Calibri" pitchFamily="34" charset="0"/>
              </a:rPr>
              <a:t>площи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 с </a:t>
            </a:r>
            <a:r>
              <a:rPr lang="ru-RU" sz="2200" dirty="0" err="1">
                <a:latin typeface="Calibri" pitchFamily="34" charset="0"/>
                <a:cs typeface="Calibri" pitchFamily="34" charset="0"/>
              </a:rPr>
              <a:t>висока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 err="1">
                <a:latin typeface="Calibri" pitchFamily="34" charset="0"/>
                <a:cs typeface="Calibri" pitchFamily="34" charset="0"/>
              </a:rPr>
              <a:t>природна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 err="1">
                <a:latin typeface="Calibri" pitchFamily="34" charset="0"/>
                <a:cs typeface="Calibri" pitchFamily="34" charset="0"/>
              </a:rPr>
              <a:t>стойност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b="1" dirty="0">
                <a:latin typeface="Calibri" pitchFamily="34" charset="0"/>
                <a:cs typeface="Calibri" pitchFamily="34" charset="0"/>
              </a:rPr>
              <a:t>(ВПС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);</a:t>
            </a:r>
            <a:endParaRPr lang="ru-RU" sz="2200" b="1" dirty="0">
              <a:latin typeface="Calibri" pitchFamily="34" charset="0"/>
              <a:cs typeface="Calibri" pitchFamily="34" charset="0"/>
            </a:endParaRP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ru-RU" sz="2200" dirty="0" err="1" smtClean="0">
                <a:latin typeface="Calibri" pitchFamily="34" charset="0"/>
                <a:cs typeface="Calibri" pitchFamily="34" charset="0"/>
              </a:rPr>
              <a:t>Контрол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на </a:t>
            </a:r>
            <a:r>
              <a:rPr lang="ru-RU" sz="2200" dirty="0" err="1">
                <a:latin typeface="Calibri" pitchFamily="34" charset="0"/>
                <a:cs typeface="Calibri" pitchFamily="34" charset="0"/>
              </a:rPr>
              <a:t>почвената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 err="1">
                <a:latin typeface="Calibri" pitchFamily="34" charset="0"/>
                <a:cs typeface="Calibri" pitchFamily="34" charset="0"/>
              </a:rPr>
              <a:t>ерозия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 – </a:t>
            </a:r>
            <a:r>
              <a:rPr lang="ru-RU" sz="2200" b="1" dirty="0" err="1">
                <a:latin typeface="Calibri" pitchFamily="34" charset="0"/>
                <a:cs typeface="Calibri" pitchFamily="34" charset="0"/>
              </a:rPr>
              <a:t>дейност</a:t>
            </a:r>
            <a:r>
              <a:rPr lang="ru-RU" sz="2200" b="1" dirty="0">
                <a:latin typeface="Calibri" pitchFamily="34" charset="0"/>
                <a:cs typeface="Calibri" pitchFamily="34" charset="0"/>
              </a:rPr>
              <a:t> „</a:t>
            </a:r>
            <a:r>
              <a:rPr lang="ru-RU" sz="2200" b="1" dirty="0" err="1">
                <a:latin typeface="Calibri" pitchFamily="34" charset="0"/>
                <a:cs typeface="Calibri" pitchFamily="34" charset="0"/>
              </a:rPr>
              <a:t>Затревяване</a:t>
            </a:r>
            <a:r>
              <a:rPr lang="ru-RU" sz="2200" b="1" dirty="0">
                <a:latin typeface="Calibri" pitchFamily="34" charset="0"/>
                <a:cs typeface="Calibri" pitchFamily="34" charset="0"/>
              </a:rPr>
              <a:t> на </a:t>
            </a:r>
            <a:r>
              <a:rPr lang="ru-RU" sz="2200" b="1" dirty="0" err="1">
                <a:latin typeface="Calibri" pitchFamily="34" charset="0"/>
                <a:cs typeface="Calibri" pitchFamily="34" charset="0"/>
              </a:rPr>
              <a:t>междуредията</a:t>
            </a:r>
            <a:r>
              <a:rPr lang="ru-RU" sz="2200" b="1" dirty="0">
                <a:latin typeface="Calibri" pitchFamily="34" charset="0"/>
                <a:cs typeface="Calibri" pitchFamily="34" charset="0"/>
              </a:rPr>
              <a:t> на </a:t>
            </a:r>
            <a:r>
              <a:rPr lang="ru-RU" sz="2200" b="1" dirty="0" err="1">
                <a:latin typeface="Calibri" pitchFamily="34" charset="0"/>
                <a:cs typeface="Calibri" pitchFamily="34" charset="0"/>
              </a:rPr>
              <a:t>лозята</a:t>
            </a:r>
            <a:r>
              <a:rPr lang="ru-RU" sz="2200" b="1" dirty="0">
                <a:latin typeface="Calibri" pitchFamily="34" charset="0"/>
                <a:cs typeface="Calibri" pitchFamily="34" charset="0"/>
              </a:rPr>
              <a:t> и </a:t>
            </a:r>
            <a:r>
              <a:rPr lang="ru-RU" sz="2200" b="1" dirty="0" err="1">
                <a:latin typeface="Calibri" pitchFamily="34" charset="0"/>
                <a:cs typeface="Calibri" pitchFamily="34" charset="0"/>
              </a:rPr>
              <a:t>трайните</a:t>
            </a:r>
            <a:r>
              <a:rPr lang="ru-RU" sz="2200" b="1" dirty="0">
                <a:latin typeface="Calibri" pitchFamily="34" charset="0"/>
                <a:cs typeface="Calibri" pitchFamily="34" charset="0"/>
              </a:rPr>
              <a:t> насаждения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“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;</a:t>
            </a:r>
            <a:endParaRPr lang="ru-RU" sz="2200" dirty="0">
              <a:latin typeface="Calibri" pitchFamily="34" charset="0"/>
              <a:cs typeface="Calibri" pitchFamily="34" charset="0"/>
            </a:endParaRP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ru-RU" sz="2200" dirty="0" err="1" smtClean="0">
                <a:latin typeface="Calibri" pitchFamily="34" charset="0"/>
                <a:cs typeface="Calibri" pitchFamily="34" charset="0"/>
              </a:rPr>
              <a:t>Традиционни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практики за сезонна паша </a:t>
            </a:r>
            <a:r>
              <a:rPr lang="ru-RU" sz="2200" b="1" dirty="0">
                <a:latin typeface="Calibri" pitchFamily="34" charset="0"/>
                <a:cs typeface="Calibri" pitchFamily="34" charset="0"/>
              </a:rPr>
              <a:t>(</a:t>
            </a:r>
            <a:r>
              <a:rPr lang="ru-RU" sz="2200" b="1" dirty="0" err="1">
                <a:latin typeface="Calibri" pitchFamily="34" charset="0"/>
                <a:cs typeface="Calibri" pitchFamily="34" charset="0"/>
              </a:rPr>
              <a:t>пасторализъм</a:t>
            </a:r>
            <a:r>
              <a:rPr lang="ru-RU" sz="2200" b="1" dirty="0" smtClean="0">
                <a:latin typeface="Calibri" pitchFamily="34" charset="0"/>
                <a:cs typeface="Calibri" pitchFamily="34" charset="0"/>
              </a:rPr>
              <a:t>);</a:t>
            </a:r>
            <a:endParaRPr lang="ru-RU" sz="2200" b="1" dirty="0">
              <a:latin typeface="Calibri" pitchFamily="34" charset="0"/>
              <a:cs typeface="Calibri" pitchFamily="34" charset="0"/>
            </a:endParaRP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ru-RU" sz="2200" dirty="0" err="1" smtClean="0">
                <a:latin typeface="Calibri" pitchFamily="34" charset="0"/>
                <a:cs typeface="Calibri" pitchFamily="34" charset="0"/>
              </a:rPr>
              <a:t>Опазване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на </a:t>
            </a:r>
            <a:r>
              <a:rPr lang="ru-RU" sz="2200" dirty="0" err="1">
                <a:latin typeface="Calibri" pitchFamily="34" charset="0"/>
                <a:cs typeface="Calibri" pitchFamily="34" charset="0"/>
              </a:rPr>
              <a:t>застрашени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 от </a:t>
            </a:r>
            <a:r>
              <a:rPr lang="ru-RU" sz="2200" dirty="0" err="1">
                <a:latin typeface="Calibri" pitchFamily="34" charset="0"/>
                <a:cs typeface="Calibri" pitchFamily="34" charset="0"/>
              </a:rPr>
              <a:t>изчезване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 err="1">
                <a:latin typeface="Calibri" pitchFamily="34" charset="0"/>
                <a:cs typeface="Calibri" pitchFamily="34" charset="0"/>
              </a:rPr>
              <a:t>местни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b="1" dirty="0">
                <a:latin typeface="Calibri" pitchFamily="34" charset="0"/>
                <a:cs typeface="Calibri" pitchFamily="34" charset="0"/>
              </a:rPr>
              <a:t>породи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, </a:t>
            </a:r>
            <a:r>
              <a:rPr lang="ru-RU" sz="2200" dirty="0" err="1">
                <a:latin typeface="Calibri" pitchFamily="34" charset="0"/>
                <a:cs typeface="Calibri" pitchFamily="34" charset="0"/>
              </a:rPr>
              <a:t>важни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 за </a:t>
            </a:r>
            <a:r>
              <a:rPr lang="ru-RU" sz="2200" dirty="0" err="1">
                <a:latin typeface="Calibri" pitchFamily="34" charset="0"/>
                <a:cs typeface="Calibri" pitchFamily="34" charset="0"/>
              </a:rPr>
              <a:t>селското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 err="1">
                <a:latin typeface="Calibri" pitchFamily="34" charset="0"/>
                <a:cs typeface="Calibri" pitchFamily="34" charset="0"/>
              </a:rPr>
              <a:t>стопанство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;</a:t>
            </a:r>
            <a:endParaRPr lang="ru-RU" sz="2200" dirty="0">
              <a:latin typeface="Calibri" pitchFamily="34" charset="0"/>
              <a:cs typeface="Calibri" pitchFamily="34" charset="0"/>
            </a:endParaRP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ru-RU" sz="2200" dirty="0" err="1" smtClean="0">
                <a:latin typeface="Calibri" pitchFamily="34" charset="0"/>
                <a:cs typeface="Calibri" pitchFamily="34" charset="0"/>
              </a:rPr>
              <a:t>Опазване</a:t>
            </a:r>
            <a:r>
              <a:rPr lang="ru-RU" sz="22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на </a:t>
            </a:r>
            <a:r>
              <a:rPr lang="ru-RU" sz="2200" dirty="0" err="1">
                <a:latin typeface="Calibri" pitchFamily="34" charset="0"/>
                <a:cs typeface="Calibri" pitchFamily="34" charset="0"/>
              </a:rPr>
              <a:t>застрашени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 от </a:t>
            </a:r>
            <a:r>
              <a:rPr lang="ru-RU" sz="2200" dirty="0" err="1">
                <a:latin typeface="Calibri" pitchFamily="34" charset="0"/>
                <a:cs typeface="Calibri" pitchFamily="34" charset="0"/>
              </a:rPr>
              <a:t>изчезване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 err="1">
                <a:latin typeface="Calibri" pitchFamily="34" charset="0"/>
                <a:cs typeface="Calibri" pitchFamily="34" charset="0"/>
              </a:rPr>
              <a:t>местни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b="1" dirty="0" err="1">
                <a:latin typeface="Calibri" pitchFamily="34" charset="0"/>
                <a:cs typeface="Calibri" pitchFamily="34" charset="0"/>
              </a:rPr>
              <a:t>сортове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, </a:t>
            </a:r>
            <a:r>
              <a:rPr lang="ru-RU" sz="2200" dirty="0" err="1">
                <a:latin typeface="Calibri" pitchFamily="34" charset="0"/>
                <a:cs typeface="Calibri" pitchFamily="34" charset="0"/>
              </a:rPr>
              <a:t>важни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 за </a:t>
            </a:r>
            <a:r>
              <a:rPr lang="ru-RU" sz="2200" dirty="0" err="1">
                <a:latin typeface="Calibri" pitchFamily="34" charset="0"/>
                <a:cs typeface="Calibri" pitchFamily="34" charset="0"/>
              </a:rPr>
              <a:t>селското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sz="2200" dirty="0" err="1" smtClean="0">
                <a:latin typeface="Calibri" pitchFamily="34" charset="0"/>
                <a:cs typeface="Calibri" pitchFamily="34" charset="0"/>
              </a:rPr>
              <a:t>стопанство</a:t>
            </a:r>
            <a:r>
              <a:rPr lang="ru-RU" sz="2200" dirty="0">
                <a:latin typeface="Calibri" pitchFamily="34" charset="0"/>
                <a:cs typeface="Calibri" pitchFamily="34" charset="0"/>
              </a:rPr>
              <a:t>.</a:t>
            </a:r>
            <a:endParaRPr lang="en-GB" sz="2200" dirty="0"/>
          </a:p>
        </p:txBody>
      </p:sp>
      <p:sp>
        <p:nvSpPr>
          <p:cNvPr id="17" name="AutoShape 4" descr="https://magazine.befit.bg/wp-content/uploads/2012/09/bio-certificats.jpg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0029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413" y="871249"/>
            <a:ext cx="11522585" cy="59867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710509" y="-1"/>
            <a:ext cx="8670872" cy="791716"/>
            <a:chOff x="555385" y="577"/>
            <a:chExt cx="7621522" cy="1160585"/>
          </a:xfrm>
        </p:grpSpPr>
        <p:sp>
          <p:nvSpPr>
            <p:cNvPr id="12" name="Rectangle 11"/>
            <p:cNvSpPr/>
            <p:nvPr/>
          </p:nvSpPr>
          <p:spPr>
            <a:xfrm>
              <a:off x="555385" y="577"/>
              <a:ext cx="7621522" cy="1160585"/>
            </a:xfrm>
            <a:prstGeom prst="rect">
              <a:avLst/>
            </a:prstGeom>
            <a:effectLst>
              <a:glow>
                <a:schemeClr val="accent1"/>
              </a:glow>
              <a:outerShdw blurRad="38100" dist="254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87265" y="73094"/>
              <a:ext cx="7379529" cy="421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GB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710509" y="93837"/>
            <a:ext cx="3734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28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Компенсаторни мерки</a:t>
            </a:r>
            <a:endParaRPr lang="en-GB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9413" y="821942"/>
            <a:ext cx="93273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Промени в условията </a:t>
            </a:r>
            <a:r>
              <a:rPr lang="bg-BG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на мярка 11 „Биологично земеделие“ за кампания 2020</a:t>
            </a:r>
            <a:endParaRPr lang="en-GB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61193" y="1150719"/>
            <a:ext cx="11810259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Дава се възможност на кандидатите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да удължат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непосредствено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изтичащия им ангажимент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като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продължават изпълнението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му с първоначално одобрените площи и/или добавят нови биологично сертифицирани площи, без да поемат нов ангажимент,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не по-късно от 2022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година</a:t>
            </a:r>
            <a:r>
              <a:rPr lang="en-GB" dirty="0">
                <a:latin typeface="Calibri" pitchFamily="34" charset="0"/>
                <a:cs typeface="Calibri" pitchFamily="34" charset="0"/>
              </a:rPr>
              <a:t>;</a:t>
            </a: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Дава се възможност на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земеделски стопани</a:t>
            </a:r>
            <a:r>
              <a:rPr lang="bg-BG" dirty="0">
                <a:latin typeface="Calibri" pitchFamily="34" charset="0"/>
                <a:cs typeface="Calibri" pitchFamily="34" charset="0"/>
              </a:rPr>
              <a:t>, които до момента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не са били участници по мярка 11 „Биологично земеделие“</a:t>
            </a:r>
            <a:r>
              <a:rPr lang="bg-BG" dirty="0">
                <a:latin typeface="Calibri" pitchFamily="34" charset="0"/>
                <a:cs typeface="Calibri" pitchFamily="34" charset="0"/>
              </a:rPr>
              <a:t>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да поемат нови ангажименти</a:t>
            </a:r>
            <a:r>
              <a:rPr lang="bg-BG" dirty="0">
                <a:latin typeface="Calibri" pitchFamily="34" charset="0"/>
                <a:cs typeface="Calibri" pitchFamily="34" charset="0"/>
              </a:rPr>
              <a:t>. </a:t>
            </a:r>
            <a:r>
              <a:rPr lang="bg-BG" i="1" dirty="0">
                <a:latin typeface="Calibri" pitchFamily="34" charset="0"/>
                <a:cs typeface="Calibri" pitchFamily="34" charset="0"/>
              </a:rPr>
              <a:t>Няма да се допускат за участие в нови ангажименти площи, животни и пчелни семейства, за които земеделските стопани са изпълнявали ангажимент по мярка 11 „Биологично земеделие“ до момента</a:t>
            </a:r>
            <a:r>
              <a:rPr lang="bg-BG" dirty="0">
                <a:latin typeface="Calibri" pitchFamily="34" charset="0"/>
                <a:cs typeface="Calibri" pitchFamily="34" charset="0"/>
              </a:rPr>
              <a:t>;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През 2020 г.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няма да се подпомагат</a:t>
            </a:r>
            <a:r>
              <a:rPr lang="bg-BG" dirty="0">
                <a:latin typeface="Calibri" pitchFamily="34" charset="0"/>
                <a:cs typeface="Calibri" pitchFamily="34" charset="0"/>
              </a:rPr>
              <a:t> площи, животни и пчелни семейства, които са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в период на преход</a:t>
            </a:r>
            <a:r>
              <a:rPr lang="bg-BG" dirty="0">
                <a:latin typeface="Calibri" pitchFamily="34" charset="0"/>
                <a:cs typeface="Calibri" pitchFamily="34" charset="0"/>
              </a:rPr>
              <a:t>;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bg-BG" b="1" dirty="0">
                <a:latin typeface="Calibri" pitchFamily="34" charset="0"/>
                <a:cs typeface="Calibri" pitchFamily="34" charset="0"/>
              </a:rPr>
              <a:t>За кампания 2020 г.</a:t>
            </a:r>
            <a:r>
              <a:rPr lang="bg-BG" dirty="0">
                <a:latin typeface="Calibri" pitchFamily="34" charset="0"/>
                <a:cs typeface="Calibri" pitchFamily="34" charset="0"/>
              </a:rPr>
              <a:t> бенефициентите, които удължават поетия си многогодишен ангажимент или поемат нов такъв ще получат компенсаторно плащане за постоянно затревени площи по направление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„Биологично растениевъдство</a:t>
            </a:r>
            <a:r>
              <a:rPr lang="bg-BG" dirty="0">
                <a:latin typeface="Calibri" pitchFamily="34" charset="0"/>
                <a:cs typeface="Calibri" pitchFamily="34" charset="0"/>
              </a:rPr>
              <a:t>“ при спазване на съотношението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минимум 1 ЖЕ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= 2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ха</a:t>
            </a:r>
            <a:r>
              <a:rPr lang="bg-BG" dirty="0">
                <a:latin typeface="Calibri" pitchFamily="34" charset="0"/>
                <a:cs typeface="Calibri" pitchFamily="34" charset="0"/>
              </a:rPr>
              <a:t>., като животните следва да бъдат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биологично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сертифицирани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“</a:t>
            </a:r>
            <a:r>
              <a:rPr lang="en-GB" dirty="0" smtClean="0">
                <a:latin typeface="Calibri" pitchFamily="34" charset="0"/>
                <a:cs typeface="Calibri" pitchFamily="34" charset="0"/>
              </a:rPr>
              <a:t>;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Постоянно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затревени площи</a:t>
            </a:r>
            <a:r>
              <a:rPr lang="bg-BG" dirty="0">
                <a:latin typeface="Calibri" pitchFamily="34" charset="0"/>
                <a:cs typeface="Calibri" pitchFamily="34" charset="0"/>
              </a:rPr>
              <a:t>, заявени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без животни</a:t>
            </a:r>
            <a:r>
              <a:rPr lang="bg-BG" dirty="0">
                <a:latin typeface="Calibri" pitchFamily="34" charset="0"/>
                <a:cs typeface="Calibri" pitchFamily="34" charset="0"/>
              </a:rPr>
              <a:t>,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няма да се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подпомагат</a:t>
            </a:r>
            <a:r>
              <a:rPr lang="en-GB" b="1" dirty="0" smtClean="0">
                <a:latin typeface="Calibri" pitchFamily="34" charset="0"/>
                <a:cs typeface="Calibri" pitchFamily="34" charset="0"/>
              </a:rPr>
              <a:t>;</a:t>
            </a:r>
            <a:endParaRPr lang="en-GB" b="1" dirty="0">
              <a:latin typeface="Calibri" pitchFamily="34" charset="0"/>
              <a:cs typeface="Calibri" pitchFamily="34" charset="0"/>
            </a:endParaRP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Площи/животни/пчелни семейства,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участващи в продължаващ ангажимент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или с които се поема нов ангажимент по подмярката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трябва да са с биологичен статут към 31 декември 2019 г.</a:t>
            </a:r>
            <a:endParaRPr lang="en-GB" b="1" dirty="0">
              <a:latin typeface="Calibri" pitchFamily="34" charset="0"/>
              <a:cs typeface="Calibri" pitchFamily="34" charset="0"/>
            </a:endParaRP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bg-BG" dirty="0" smtClean="0">
                <a:latin typeface="Calibri" pitchFamily="34" charset="0"/>
                <a:cs typeface="Calibri" pitchFamily="34" charset="0"/>
              </a:rPr>
              <a:t>Кандидати, които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удължават ангажимента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си или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поемат нов такъв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и заявяват култури от групите на полски култури, включително фуражни</a:t>
            </a:r>
            <a:r>
              <a:rPr lang="en-GB" dirty="0" smtClean="0">
                <a:latin typeface="Calibri" pitchFamily="34" charset="0"/>
                <a:cs typeface="Calibri" pitchFamily="34" charset="0"/>
              </a:rPr>
              <a:t>,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 ароматни и медицински могат да получат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100%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 от размера на изчислената ставка за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първите 50 хектара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от стопанството. За площите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над 50 хектара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ще се предоставя подпомагане в размер на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5%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 от годишното плащане.</a:t>
            </a:r>
            <a:endParaRPr lang="en-GB" dirty="0" smtClean="0">
              <a:latin typeface="Calibri" pitchFamily="34" charset="0"/>
              <a:cs typeface="Calibri" pitchFamily="34" charset="0"/>
            </a:endParaRPr>
          </a:p>
          <a:p>
            <a:endParaRPr lang="en-GB" dirty="0"/>
          </a:p>
        </p:txBody>
      </p:sp>
      <p:sp>
        <p:nvSpPr>
          <p:cNvPr id="17" name="AutoShape 4" descr="https://magazine.befit.bg/wp-content/uploads/2012/09/bio-certificats.jpg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523824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C:\Users\stsekov\Desktop\Презентация инфо кампания\PIC\Суша 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" y="833636"/>
            <a:ext cx="11960225" cy="6021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710509" y="-1"/>
            <a:ext cx="8670872" cy="791716"/>
            <a:chOff x="555385" y="577"/>
            <a:chExt cx="7621522" cy="1160585"/>
          </a:xfrm>
        </p:grpSpPr>
        <p:sp>
          <p:nvSpPr>
            <p:cNvPr id="12" name="Rectangle 11"/>
            <p:cNvSpPr/>
            <p:nvPr/>
          </p:nvSpPr>
          <p:spPr>
            <a:xfrm>
              <a:off x="555385" y="577"/>
              <a:ext cx="7621522" cy="1160585"/>
            </a:xfrm>
            <a:prstGeom prst="rect">
              <a:avLst/>
            </a:prstGeom>
            <a:effectLst>
              <a:glow>
                <a:schemeClr val="accent1"/>
              </a:glow>
              <a:outerShdw blurRad="38100" dist="254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87265" y="73094"/>
              <a:ext cx="7379529" cy="421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GB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710509" y="93837"/>
            <a:ext cx="3734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28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Компенсаторни мерки</a:t>
            </a:r>
            <a:endParaRPr lang="en-GB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9413" y="821942"/>
            <a:ext cx="11522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Промени </a:t>
            </a:r>
            <a:r>
              <a:rPr lang="bg-BG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по отношение </a:t>
            </a:r>
            <a:r>
              <a:rPr lang="ru-RU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подмярка 13.2 „Компенсационни плащания за други райони, засегнати от значителни природни ограничения“</a:t>
            </a:r>
            <a:endParaRPr lang="en-GB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3995" y="1808279"/>
            <a:ext cx="10147290" cy="48013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buFont typeface="Wingdings" pitchFamily="2" charset="2"/>
              <a:buChar char="ü"/>
            </a:pPr>
            <a:r>
              <a:rPr lang="bg-BG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Определен е нов обхват на районите с природни ограничения, различни от планинските, подпомагани по подмярка 13.2</a:t>
            </a:r>
            <a:r>
              <a:rPr lang="bg-BG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:</a:t>
            </a:r>
          </a:p>
          <a:p>
            <a:pPr marL="285750" lvl="0" indent="-285750" algn="just">
              <a:buFont typeface="Wingdings" pitchFamily="2" charset="2"/>
              <a:buChar char="ü"/>
            </a:pPr>
            <a:endParaRPr lang="en-GB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latin typeface="Calibri" pitchFamily="34" charset="0"/>
              <a:cs typeface="Calibri" pitchFamily="34" charset="0"/>
            </a:endParaRP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През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2019 г</a:t>
            </a:r>
            <a:r>
              <a:rPr lang="bg-BG" dirty="0">
                <a:latin typeface="Calibri" pitchFamily="34" charset="0"/>
                <a:cs typeface="Calibri" pitchFamily="34" charset="0"/>
              </a:rPr>
              <a:t>. бе извършена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актуализация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на териториалния обхват на районите с природни ограничения, различни от планинските в съответствие с чл. 32 от Регламент (ЕС) № 1305/2013, на база приложими за съответната държава биофизични критерии и допълнително прецизиране с цел изключване на райони, в които отчетените природните ограничения са преодолени;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В резултат на прецизирането в обхвата на подмярка 13.2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остават 340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землища,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в които природните ограничения не са преодолени към момента и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категорията  на земята е между 6-та  и 10-та</a:t>
            </a:r>
            <a:r>
              <a:rPr lang="bg-BG" dirty="0">
                <a:latin typeface="Calibri" pitchFamily="34" charset="0"/>
                <a:cs typeface="Calibri" pitchFamily="34" charset="0"/>
              </a:rPr>
              <a:t>; 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Определеният нов обхват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ще бъде одобрен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с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Постановление на Министерския съвет за изменение и допълнение на Наредбата за определяне на критериите за необлагодетелстваните райони и териториалния им обхват;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285750" lvl="0" indent="-285750" algn="just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За кандидати от райони, които вече не отговарят на условията за подпомагане съгласно новото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определение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в съответствие с член 32, параграф 3 от Регламента е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предвидена преходна помощ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за кампания 2020 г. в размер на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25 EUR</a:t>
            </a:r>
            <a:r>
              <a:rPr lang="bg-BG" dirty="0">
                <a:latin typeface="Calibri" pitchFamily="34" charset="0"/>
                <a:cs typeface="Calibri" pitchFamily="34" charset="0"/>
              </a:rPr>
              <a:t>.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endParaRPr lang="en-GB" dirty="0"/>
          </a:p>
        </p:txBody>
      </p:sp>
      <p:sp>
        <p:nvSpPr>
          <p:cNvPr id="17" name="AutoShape 4" descr="https://magazine.befit.bg/wp-content/uploads/2012/09/bio-certificats.jpg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1619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8" name="Picture 8" descr="C:\Users\stsekov\Desktop\Презентация инфо кампания\PIC\Суша 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775" y="833636"/>
            <a:ext cx="11960225" cy="60213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710509" y="-1"/>
            <a:ext cx="8670872" cy="791716"/>
            <a:chOff x="555385" y="577"/>
            <a:chExt cx="7621522" cy="1160585"/>
          </a:xfrm>
        </p:grpSpPr>
        <p:sp>
          <p:nvSpPr>
            <p:cNvPr id="12" name="Rectangle 11"/>
            <p:cNvSpPr/>
            <p:nvPr/>
          </p:nvSpPr>
          <p:spPr>
            <a:xfrm>
              <a:off x="555385" y="577"/>
              <a:ext cx="7621522" cy="1160585"/>
            </a:xfrm>
            <a:prstGeom prst="rect">
              <a:avLst/>
            </a:prstGeom>
            <a:effectLst>
              <a:glow>
                <a:schemeClr val="accent1"/>
              </a:glow>
              <a:outerShdw blurRad="38100" dist="254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87265" y="73094"/>
              <a:ext cx="7379529" cy="421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GB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5" name="Rectangle 4"/>
          <p:cNvSpPr/>
          <p:nvPr/>
        </p:nvSpPr>
        <p:spPr>
          <a:xfrm>
            <a:off x="710509" y="93837"/>
            <a:ext cx="3734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sz="28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Компенсаторни мерки</a:t>
            </a:r>
            <a:endParaRPr lang="en-GB" sz="28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669413" y="821942"/>
            <a:ext cx="115225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Нови моменти и възможности по отношение </a:t>
            </a:r>
            <a:r>
              <a:rPr lang="ru-RU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мярка</a:t>
            </a:r>
            <a:r>
              <a:rPr lang="ru-RU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 13  „</a:t>
            </a:r>
            <a:r>
              <a:rPr lang="ru-RU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Плащания</a:t>
            </a:r>
            <a:r>
              <a:rPr lang="ru-RU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 за </a:t>
            </a:r>
            <a:r>
              <a:rPr lang="ru-RU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райони</a:t>
            </a:r>
            <a:r>
              <a:rPr lang="ru-RU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 с </a:t>
            </a:r>
            <a:r>
              <a:rPr lang="ru-RU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природни</a:t>
            </a:r>
            <a:r>
              <a:rPr lang="ru-RU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 или </a:t>
            </a:r>
            <a:r>
              <a:rPr lang="ru-RU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други</a:t>
            </a:r>
            <a:r>
              <a:rPr lang="ru-RU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 </a:t>
            </a:r>
            <a:r>
              <a:rPr lang="ru-RU" b="1" dirty="0" err="1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специфични</a:t>
            </a:r>
            <a:r>
              <a:rPr lang="ru-RU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 ограничения“ от ПРСР 2014 - 2020 г.</a:t>
            </a:r>
            <a:endParaRPr lang="en-GB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93995" y="1808279"/>
            <a:ext cx="10147290" cy="3877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 algn="just">
              <a:spcAft>
                <a:spcPts val="1200"/>
              </a:spcAft>
              <a:buFont typeface="Arial" pitchFamily="34" charset="0"/>
              <a:buChar char="•"/>
            </a:pPr>
            <a:r>
              <a:rPr lang="ru-RU" dirty="0">
                <a:latin typeface="Calibri" pitchFamily="34" charset="0"/>
                <a:cs typeface="Calibri" pitchFamily="34" charset="0"/>
              </a:rPr>
              <a:t>МЗХГ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взе</a:t>
            </a:r>
            <a:r>
              <a:rPr lang="ru-RU" dirty="0">
                <a:latin typeface="Calibri" pitchFamily="34" charset="0"/>
                <a:cs typeface="Calibri" pitchFamily="34" charset="0"/>
              </a:rPr>
              <a:t> решение да се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възползва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от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разпоредбите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на чл. 32, ал. 4 от Регламент 1305/2013 г.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като</a:t>
            </a:r>
            <a:r>
              <a:rPr lang="ru-RU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разработи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и приложи нова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подмярка</a:t>
            </a:r>
            <a:r>
              <a:rPr lang="ru-RU" dirty="0">
                <a:latin typeface="Calibri" pitchFamily="34" charset="0"/>
                <a:cs typeface="Calibri" pitchFamily="34" charset="0"/>
              </a:rPr>
              <a:t> 13.3 за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райони</a:t>
            </a:r>
            <a:r>
              <a:rPr lang="ru-RU" dirty="0">
                <a:latin typeface="Calibri" pitchFamily="34" charset="0"/>
                <a:cs typeface="Calibri" pitchFamily="34" charset="0"/>
              </a:rPr>
              <a:t> с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други</a:t>
            </a:r>
            <a:r>
              <a:rPr lang="ru-RU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специфични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ограничения, с цел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компенсиране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на ЗС от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отпадащите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от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новия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обхват землища по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подмярка</a:t>
            </a:r>
            <a:r>
              <a:rPr lang="ru-RU" dirty="0">
                <a:latin typeface="Calibri" pitchFamily="34" charset="0"/>
                <a:cs typeface="Calibri" pitchFamily="34" charset="0"/>
              </a:rPr>
              <a:t> 13.2; </a:t>
            </a:r>
          </a:p>
          <a:p>
            <a:pPr marL="285750" lvl="0" indent="-285750" algn="just">
              <a:spcAft>
                <a:spcPts val="1200"/>
              </a:spcAft>
              <a:buFont typeface="Arial" pitchFamily="34" charset="0"/>
              <a:buChar char="•"/>
            </a:pPr>
            <a:r>
              <a:rPr lang="ru-RU" dirty="0" err="1">
                <a:latin typeface="Calibri" pitchFamily="34" charset="0"/>
                <a:cs typeface="Calibri" pitchFamily="34" charset="0"/>
              </a:rPr>
              <a:t>През</a:t>
            </a:r>
            <a:r>
              <a:rPr lang="ru-RU" dirty="0">
                <a:latin typeface="Calibri" pitchFamily="34" charset="0"/>
                <a:cs typeface="Calibri" pitchFamily="34" charset="0"/>
              </a:rPr>
              <a:t> 2019 г.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започна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и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комуникацията</a:t>
            </a:r>
            <a:r>
              <a:rPr lang="ru-RU" dirty="0">
                <a:latin typeface="Calibri" pitchFamily="34" charset="0"/>
                <a:cs typeface="Calibri" pitchFamily="34" charset="0"/>
              </a:rPr>
              <a:t> с ЕК и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Съвместния</a:t>
            </a:r>
            <a:r>
              <a:rPr lang="ru-RU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изследователски</a:t>
            </a:r>
            <a:r>
              <a:rPr lang="ru-RU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център</a:t>
            </a:r>
            <a:r>
              <a:rPr lang="ru-RU" dirty="0">
                <a:latin typeface="Calibri" pitchFamily="34" charset="0"/>
                <a:cs typeface="Calibri" pitchFamily="34" charset="0"/>
              </a:rPr>
              <a:t> (JRC)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във</a:t>
            </a:r>
            <a:r>
              <a:rPr lang="ru-RU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връзка</a:t>
            </a:r>
            <a:r>
              <a:rPr lang="ru-RU" dirty="0">
                <a:latin typeface="Calibri" pitchFamily="34" charset="0"/>
                <a:cs typeface="Calibri" pitchFamily="34" charset="0"/>
              </a:rPr>
              <a:t> с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използваните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от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научните</a:t>
            </a:r>
            <a:r>
              <a:rPr lang="ru-RU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институти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критерии,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прагови</a:t>
            </a:r>
            <a:r>
              <a:rPr lang="ru-RU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стойности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и комбинации от критерии за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определяне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на обхвата на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подмярка</a:t>
            </a:r>
            <a:r>
              <a:rPr lang="ru-RU" dirty="0">
                <a:latin typeface="Calibri" pitchFamily="34" charset="0"/>
                <a:cs typeface="Calibri" pitchFamily="34" charset="0"/>
              </a:rPr>
              <a:t> 13.3.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Преговорният</a:t>
            </a:r>
            <a:r>
              <a:rPr lang="ru-RU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процес</a:t>
            </a:r>
            <a:r>
              <a:rPr lang="ru-RU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продължава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и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към</a:t>
            </a:r>
            <a:r>
              <a:rPr lang="ru-RU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настоящия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момент;</a:t>
            </a:r>
          </a:p>
          <a:p>
            <a:pPr marL="285750" lvl="0" indent="-285750" algn="just">
              <a:spcAft>
                <a:spcPts val="1200"/>
              </a:spcAft>
              <a:buFont typeface="Arial" pitchFamily="34" charset="0"/>
              <a:buChar char="•"/>
            </a:pPr>
            <a:r>
              <a:rPr lang="ru-RU" dirty="0" err="1">
                <a:latin typeface="Calibri" pitchFamily="34" charset="0"/>
                <a:cs typeface="Calibri" pitchFamily="34" charset="0"/>
              </a:rPr>
              <a:t>България</a:t>
            </a:r>
            <a:r>
              <a:rPr lang="ru-RU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изпрати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позиция до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Хърватското</a:t>
            </a:r>
            <a:r>
              <a:rPr lang="ru-RU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председателство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на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Съвета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на ЕС, с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която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поиска 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периодът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за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предоставяне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на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преходна</a:t>
            </a:r>
            <a:r>
              <a:rPr lang="ru-RU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помощ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за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кандидати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от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отпадналите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от обхвата на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подмярка</a:t>
            </a:r>
            <a:r>
              <a:rPr lang="ru-RU" dirty="0">
                <a:latin typeface="Calibri" pitchFamily="34" charset="0"/>
                <a:cs typeface="Calibri" pitchFamily="34" charset="0"/>
              </a:rPr>
              <a:t> 13.2 землища да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бъде</a:t>
            </a:r>
            <a:r>
              <a:rPr lang="ru-RU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удължен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и след 2020 г., с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продължителността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на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преходния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период,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съгласно</a:t>
            </a:r>
            <a:r>
              <a:rPr lang="ru-RU" dirty="0">
                <a:latin typeface="Calibri" pitchFamily="34" charset="0"/>
                <a:cs typeface="Calibri" pitchFamily="34" charset="0"/>
              </a:rPr>
              <a:t> регламента за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определяне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на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преходни</a:t>
            </a:r>
            <a:r>
              <a:rPr lang="ru-RU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разпоредби</a:t>
            </a:r>
            <a:r>
              <a:rPr lang="ru-RU">
                <a:latin typeface="Calibri" pitchFamily="34" charset="0"/>
                <a:cs typeface="Calibri" pitchFamily="34" charset="0"/>
              </a:rPr>
              <a:t>.</a:t>
            </a:r>
          </a:p>
          <a:p>
            <a:endParaRPr lang="en-GB" dirty="0"/>
          </a:p>
        </p:txBody>
      </p:sp>
      <p:sp>
        <p:nvSpPr>
          <p:cNvPr id="17" name="AutoShape 4" descr="https://magazine.befit.bg/wp-content/uploads/2012/09/bio-certificats.jpg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10886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bg-BG" dirty="0" smtClean="0"/>
              <a:t>Благодаря за вниманието!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bg-BG" b="1" dirty="0"/>
              <a:t>Дирекция „Развитие на селските райони</a:t>
            </a:r>
            <a:r>
              <a:rPr lang="bg-BG" b="1" dirty="0" smtClean="0"/>
              <a:t>“</a:t>
            </a:r>
            <a:endParaRPr lang="en-US" dirty="0"/>
          </a:p>
        </p:txBody>
      </p:sp>
      <p:sp>
        <p:nvSpPr>
          <p:cNvPr id="5" name="Rectangular Callout 4"/>
          <p:cNvSpPr/>
          <p:nvPr/>
        </p:nvSpPr>
        <p:spPr>
          <a:xfrm rot="16200000">
            <a:off x="-3128564" y="3087598"/>
            <a:ext cx="6858000" cy="682804"/>
          </a:xfrm>
          <a:prstGeom prst="wedgeRectCallout">
            <a:avLst>
              <a:gd name="adj1" fmla="val -21098"/>
              <a:gd name="adj2" fmla="val 111138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grpSp>
        <p:nvGrpSpPr>
          <p:cNvPr id="8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9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10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11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298103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ular Callout 4"/>
          <p:cNvSpPr/>
          <p:nvPr/>
        </p:nvSpPr>
        <p:spPr>
          <a:xfrm rot="16200000">
            <a:off x="-3320085" y="3279120"/>
            <a:ext cx="6858000" cy="299760"/>
          </a:xfrm>
          <a:prstGeom prst="wedgeRectCallout">
            <a:avLst>
              <a:gd name="adj1" fmla="val -21098"/>
              <a:gd name="adj2" fmla="val 111138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grpSp>
        <p:nvGrpSpPr>
          <p:cNvPr id="8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9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10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11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874547" y="577"/>
            <a:ext cx="7621522" cy="1160585"/>
            <a:chOff x="555385" y="577"/>
            <a:chExt cx="7621522" cy="1160585"/>
          </a:xfrm>
        </p:grpSpPr>
        <p:sp>
          <p:nvSpPr>
            <p:cNvPr id="14" name="Rectangle 13"/>
            <p:cNvSpPr/>
            <p:nvPr/>
          </p:nvSpPr>
          <p:spPr>
            <a:xfrm>
              <a:off x="555385" y="577"/>
              <a:ext cx="7621522" cy="1160585"/>
            </a:xfrm>
            <a:prstGeom prst="rect">
              <a:avLst/>
            </a:prstGeom>
            <a:effectLst>
              <a:glow>
                <a:schemeClr val="accent1"/>
              </a:glow>
              <a:outerShdw blurRad="38100" dist="254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687265" y="380814"/>
              <a:ext cx="73795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bg-BG" sz="2000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</a:rPr>
                <a:t>Област Ловеч</a:t>
              </a:r>
              <a:endParaRPr lang="en-GB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endParaRPr>
            </a:p>
          </p:txBody>
        </p:sp>
      </p:grpSp>
      <p:sp>
        <p:nvSpPr>
          <p:cNvPr id="16" name="TextBox 15"/>
          <p:cNvSpPr txBox="1"/>
          <p:nvPr/>
        </p:nvSpPr>
        <p:spPr>
          <a:xfrm>
            <a:off x="980390" y="1466491"/>
            <a:ext cx="83102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rPr>
              <a:t>ПОДПОМАГАНЕ В ЗЕМЕДЕЛИЕТО - ОБЩО ПО ИНСТРУМЕНТИ И МЕРКИ</a:t>
            </a:r>
            <a:endParaRPr lang="en-GB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</a:endParaRPr>
          </a:p>
        </p:txBody>
      </p:sp>
      <p:graphicFrame>
        <p:nvGraphicFramePr>
          <p:cNvPr id="27" name="Table 2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15514081"/>
              </p:ext>
            </p:extLst>
          </p:nvPr>
        </p:nvGraphicFramePr>
        <p:xfrm>
          <a:off x="1095554" y="2133601"/>
          <a:ext cx="10282689" cy="3886198"/>
        </p:xfrm>
        <a:graphic>
          <a:graphicData uri="http://schemas.openxmlformats.org/drawingml/2006/table">
            <a:tbl>
              <a:tblPr>
                <a:tableStyleId>{F5AB1C69-6EDB-4FF4-983F-18BD219EF322}</a:tableStyleId>
              </a:tblPr>
              <a:tblGrid>
                <a:gridCol w="24998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336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210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62589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50383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5087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254946">
                <a:tc rowSpan="4">
                  <a:txBody>
                    <a:bodyPr/>
                    <a:lstStyle/>
                    <a:p>
                      <a:pPr algn="ctr" fontAlgn="ctr"/>
                      <a:r>
                        <a:rPr lang="bg-BG" sz="1000" b="1" u="none" strike="noStrike" dirty="0">
                          <a:effectLst/>
                        </a:rPr>
                        <a:t>Години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>
                          <a:effectLst/>
                        </a:rPr>
                        <a:t>ПРОГРАМА ЗА РАЗВИТИЕ НА СЕЛСКИТЕ РАЙОНИ****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6713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rowSpan="3">
                  <a:txBody>
                    <a:bodyPr/>
                    <a:lstStyle/>
                    <a:p>
                      <a:pPr algn="ctr" fontAlgn="ctr"/>
                      <a:r>
                        <a:rPr lang="bg-BG" sz="1000" b="1" u="none" strike="noStrike">
                          <a:effectLst/>
                        </a:rPr>
                        <a:t>ОБЩО ПЛАЩАНИЯ (лв.)</a:t>
                      </a:r>
                      <a:endParaRPr lang="bg-BG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 fontAlgn="ctr"/>
                      <a:r>
                        <a:rPr lang="bg-BG" sz="1000" b="1" u="none" strike="noStrike">
                          <a:effectLst/>
                        </a:rPr>
                        <a:t>В ТОВА ЧИСЛО:</a:t>
                      </a:r>
                      <a:endParaRPr lang="bg-BG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6535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>
                          <a:effectLst/>
                        </a:rPr>
                        <a:t>Плащания с характер на директни плащания***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bg-BG" sz="1000" b="1" u="none" strike="noStrike">
                          <a:effectLst/>
                        </a:rPr>
                        <a:t>Плащания по останалите мерки</a:t>
                      </a:r>
                      <a:endParaRPr lang="bg-BG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34097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u="none" strike="noStrike">
                          <a:effectLst/>
                        </a:rPr>
                        <a:t>Брой </a:t>
                      </a:r>
                      <a:r>
                        <a:rPr lang="bg-BG" sz="1000" b="1" u="none" strike="noStrike" smtClean="0">
                          <a:effectLst/>
                        </a:rPr>
                        <a:t>бенефициенти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u="none" strike="noStrike">
                          <a:effectLst/>
                        </a:rPr>
                        <a:t>Изплатена сума</a:t>
                      </a:r>
                      <a:br>
                        <a:rPr lang="bg-BG" sz="1000" b="1" u="none" strike="noStrike">
                          <a:effectLst/>
                        </a:rPr>
                      </a:br>
                      <a:r>
                        <a:rPr lang="bg-BG" sz="1000" b="1" u="none" strike="noStrike">
                          <a:effectLst/>
                        </a:rPr>
                        <a:t>(лв.)</a:t>
                      </a:r>
                      <a:endParaRPr lang="bg-BG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u="none" strike="noStrike" dirty="0">
                          <a:effectLst/>
                        </a:rPr>
                        <a:t>Брой </a:t>
                      </a:r>
                      <a:r>
                        <a:rPr lang="bg-BG" sz="1000" b="1" u="none" strike="noStrike" dirty="0" smtClean="0">
                          <a:effectLst/>
                        </a:rPr>
                        <a:t>бенефициенти</a:t>
                      </a:r>
                      <a:endParaRPr lang="bg-BG" sz="1000" b="1" i="0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bg-BG" sz="1000" b="1" u="none" strike="noStrike">
                          <a:effectLst/>
                        </a:rPr>
                        <a:t>Изплатена сума</a:t>
                      </a:r>
                      <a:br>
                        <a:rPr lang="bg-BG" sz="1000" b="1" u="none" strike="noStrike">
                          <a:effectLst/>
                        </a:rPr>
                      </a:br>
                      <a:r>
                        <a:rPr lang="bg-BG" sz="1000" b="1" u="none" strike="noStrike">
                          <a:effectLst/>
                        </a:rPr>
                        <a:t>(лв.)</a:t>
                      </a:r>
                      <a:endParaRPr lang="bg-BG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27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u="none" strike="noStrike">
                          <a:effectLst/>
                        </a:rPr>
                        <a:t>2014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23 494 360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1 217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9 199 918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151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14 294 441 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427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u="none" strike="noStrike">
                          <a:effectLst/>
                        </a:rPr>
                        <a:t>2015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41 794 333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1 169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11 032 604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166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30 761 729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27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u="none" strike="noStrike">
                          <a:effectLst/>
                        </a:rPr>
                        <a:t>2016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7 598 034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1 200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5 493 535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94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2 104 499 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3427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u="none" strike="noStrike">
                          <a:effectLst/>
                        </a:rPr>
                        <a:t>2017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16 120 640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1 802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5 240 845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98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10 879 795 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3427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u="none" strike="noStrike">
                          <a:effectLst/>
                        </a:rPr>
                        <a:t>2018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9 940 822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1 102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4 332 822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67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5 608 000 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34274">
                <a:tc>
                  <a:txBody>
                    <a:bodyPr/>
                    <a:lstStyle/>
                    <a:p>
                      <a:pPr algn="ctr" fontAlgn="ctr"/>
                      <a:r>
                        <a:rPr lang="en-GB" sz="1000" b="1" u="none" strike="noStrike">
                          <a:effectLst/>
                        </a:rPr>
                        <a:t>2019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21 668 604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882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3 604 794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102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18 063 810 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434097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>
                          <a:effectLst/>
                        </a:rPr>
                        <a:t>ОБЩО ЗА ОБЛАСТ ЛОВЕЧ</a:t>
                      </a:r>
                      <a:br>
                        <a:rPr lang="ru-RU" sz="1000" b="1" u="none" strike="noStrike">
                          <a:effectLst/>
                        </a:rPr>
                      </a:br>
                      <a:r>
                        <a:rPr lang="ru-RU" sz="1000" b="1" u="none" strike="noStrike">
                          <a:effectLst/>
                        </a:rPr>
                        <a:t>(2014-2019 Г.)</a:t>
                      </a:r>
                      <a:endParaRPr lang="ru-RU" sz="1000" b="1" i="1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120 616 792</a:t>
                      </a:r>
                      <a:endParaRPr lang="en-GB" sz="1000" b="1" i="1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 </a:t>
                      </a:r>
                      <a:endParaRPr lang="en-GB" sz="1000" b="1" i="1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38 904 518</a:t>
                      </a:r>
                      <a:endParaRPr lang="en-GB" sz="1000" b="1" i="1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 </a:t>
                      </a:r>
                      <a:endParaRPr lang="en-GB" sz="1000" b="1" i="1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81 712 274</a:t>
                      </a:r>
                      <a:endParaRPr lang="en-GB" sz="1000" b="1" i="1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720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>
                          <a:effectLst/>
                        </a:rPr>
                        <a:t>ОБЩО ЗА СТРАНАТА</a:t>
                      </a:r>
                      <a:br>
                        <a:rPr lang="ru-RU" sz="1000" b="1" u="none" strike="noStrike">
                          <a:effectLst/>
                        </a:rPr>
                      </a:br>
                      <a:r>
                        <a:rPr lang="ru-RU" sz="1000" b="1" u="none" strike="noStrike">
                          <a:effectLst/>
                        </a:rPr>
                        <a:t>(2014-2019 Г.)</a:t>
                      </a:r>
                      <a:endParaRPr lang="ru-RU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4 587 194 488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 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1 796 156 687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 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2 791 037 801</a:t>
                      </a:r>
                      <a:endParaRPr lang="en-GB" sz="1000" b="1" i="0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37208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u="none" strike="noStrike">
                          <a:effectLst/>
                        </a:rPr>
                        <a:t>ОТНОСИТЕЛЕН ДЯЛ НА ОБЛАСТ ЛОВЕЧ</a:t>
                      </a:r>
                      <a:endParaRPr lang="ru-RU" sz="1000" b="1" i="1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2,63%</a:t>
                      </a:r>
                      <a:endParaRPr lang="en-GB" sz="1000" b="1" i="1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 </a:t>
                      </a:r>
                      <a:endParaRPr lang="en-GB" sz="1000" b="1" i="1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2,17%</a:t>
                      </a:r>
                      <a:endParaRPr lang="en-GB" sz="1000" b="1" i="1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>
                          <a:effectLst/>
                        </a:rPr>
                        <a:t> </a:t>
                      </a:r>
                      <a:endParaRPr lang="en-GB" sz="1000" b="1" i="1" u="none" strike="noStrike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GB" sz="1000" b="1" u="none" strike="noStrike" dirty="0">
                          <a:effectLst/>
                        </a:rPr>
                        <a:t>2,93%</a:t>
                      </a:r>
                      <a:endParaRPr lang="en-GB" sz="1000" b="1" i="1" u="none" strike="noStrike" dirty="0">
                        <a:solidFill>
                          <a:srgbClr val="000000"/>
                        </a:solidFill>
                        <a:effectLst/>
                        <a:latin typeface="Arial Narrow"/>
                      </a:endParaRPr>
                    </a:p>
                  </a:txBody>
                  <a:tcPr marL="6890" marR="6890" marT="689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45092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Group 11"/>
          <p:cNvGrpSpPr/>
          <p:nvPr/>
        </p:nvGrpSpPr>
        <p:grpSpPr>
          <a:xfrm>
            <a:off x="7719646" y="2751992"/>
            <a:ext cx="4471559" cy="4116213"/>
            <a:chOff x="7466806" y="3075781"/>
            <a:chExt cx="4724400" cy="4038600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3" name="Rectangle 12"/>
            <p:cNvSpPr/>
            <p:nvPr/>
          </p:nvSpPr>
          <p:spPr>
            <a:xfrm>
              <a:off x="11734006" y="3075781"/>
              <a:ext cx="457200" cy="4038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Rectangle 13"/>
            <p:cNvSpPr/>
            <p:nvPr/>
          </p:nvSpPr>
          <p:spPr>
            <a:xfrm>
              <a:off x="11200606" y="3151981"/>
              <a:ext cx="457200" cy="3962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Rectangle 14"/>
            <p:cNvSpPr/>
            <p:nvPr/>
          </p:nvSpPr>
          <p:spPr>
            <a:xfrm>
              <a:off x="10667206" y="3304381"/>
              <a:ext cx="457200" cy="381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6" name="Rectangle 15"/>
            <p:cNvSpPr/>
            <p:nvPr/>
          </p:nvSpPr>
          <p:spPr>
            <a:xfrm>
              <a:off x="10133806" y="3075781"/>
              <a:ext cx="457200" cy="4038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9600406" y="3151981"/>
              <a:ext cx="457200" cy="39624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Rectangle 17"/>
            <p:cNvSpPr/>
            <p:nvPr/>
          </p:nvSpPr>
          <p:spPr>
            <a:xfrm>
              <a:off x="9067006" y="3456781"/>
              <a:ext cx="457200" cy="3657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Rectangle 18"/>
            <p:cNvSpPr/>
            <p:nvPr/>
          </p:nvSpPr>
          <p:spPr>
            <a:xfrm>
              <a:off x="8533606" y="3304381"/>
              <a:ext cx="457200" cy="3810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8000206" y="3456781"/>
              <a:ext cx="457200" cy="3657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Rectangle 20"/>
            <p:cNvSpPr/>
            <p:nvPr/>
          </p:nvSpPr>
          <p:spPr>
            <a:xfrm>
              <a:off x="7466806" y="3075781"/>
              <a:ext cx="457200" cy="40386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sp>
        <p:nvSpPr>
          <p:cNvPr id="11" name="TextBox 10"/>
          <p:cNvSpPr txBox="1"/>
          <p:nvPr/>
        </p:nvSpPr>
        <p:spPr>
          <a:xfrm>
            <a:off x="514587" y="1785394"/>
            <a:ext cx="11676618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bg-BG" b="1" dirty="0" smtClean="0"/>
              <a:t>Целеви </a:t>
            </a:r>
            <a:r>
              <a:rPr lang="bg-BG" b="1" dirty="0"/>
              <a:t>прием за земеделски стопани в </a:t>
            </a:r>
            <a:r>
              <a:rPr lang="bg-BG" b="1" dirty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сектор „</a:t>
            </a:r>
            <a:r>
              <a:rPr lang="bg-BG" b="1" dirty="0" smtClean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Животновъдство“</a:t>
            </a:r>
          </a:p>
          <a:p>
            <a:pPr marL="342900" indent="-342900">
              <a:buFont typeface="Wingdings" pitchFamily="2" charset="2"/>
              <a:buChar char="q"/>
            </a:pPr>
            <a:endParaRPr lang="bg-BG" dirty="0"/>
          </a:p>
          <a:p>
            <a:pPr marL="342900" indent="-342900">
              <a:buFont typeface="Wingdings" pitchFamily="2" charset="2"/>
              <a:buChar char="q"/>
            </a:pPr>
            <a:r>
              <a:rPr lang="bg-BG" b="1" dirty="0" smtClean="0"/>
              <a:t>Дата </a:t>
            </a:r>
            <a:r>
              <a:rPr lang="bg-BG" b="1" dirty="0"/>
              <a:t>на обявяване</a:t>
            </a:r>
            <a:r>
              <a:rPr lang="bg-BG" dirty="0"/>
              <a:t> на приема – Март 2020 </a:t>
            </a:r>
            <a:r>
              <a:rPr lang="bg-BG" dirty="0" smtClean="0"/>
              <a:t>г;</a:t>
            </a:r>
          </a:p>
          <a:p>
            <a:pPr marL="342900" indent="-342900">
              <a:buFont typeface="Wingdings" pitchFamily="2" charset="2"/>
              <a:buChar char="q"/>
            </a:pPr>
            <a:endParaRPr lang="bg-BG" dirty="0" smtClean="0"/>
          </a:p>
          <a:p>
            <a:pPr marL="342900" indent="-342900">
              <a:buFont typeface="Wingdings" pitchFamily="2" charset="2"/>
              <a:buChar char="q"/>
            </a:pPr>
            <a:r>
              <a:rPr lang="ru-RU" dirty="0"/>
              <a:t>Общ </a:t>
            </a:r>
            <a:r>
              <a:rPr lang="ru-RU" b="1" dirty="0"/>
              <a:t>размер на БФП</a:t>
            </a:r>
            <a:r>
              <a:rPr lang="ru-RU" dirty="0"/>
              <a:t>  по </a:t>
            </a:r>
            <a:r>
              <a:rPr lang="ru-RU" dirty="0" smtClean="0"/>
              <a:t>процедурата:</a:t>
            </a:r>
          </a:p>
          <a:p>
            <a:r>
              <a:rPr lang="ru-RU" sz="1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около </a:t>
            </a:r>
            <a:r>
              <a:rPr lang="ru-RU" sz="1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30млн. евро след преразпределяне на финансови </a:t>
            </a:r>
            <a:r>
              <a:rPr lang="ru-RU" sz="1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средства</a:t>
            </a:r>
          </a:p>
          <a:p>
            <a:r>
              <a:rPr lang="ru-RU" sz="1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	</a:t>
            </a:r>
            <a:r>
              <a:rPr lang="ru-RU" sz="1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между </a:t>
            </a:r>
            <a:r>
              <a:rPr lang="ru-RU" sz="1400" i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отделните мерки по </a:t>
            </a:r>
            <a:r>
              <a:rPr lang="ru-RU" sz="1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ПРСР</a:t>
            </a:r>
          </a:p>
          <a:p>
            <a:endParaRPr lang="bg-BG" i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marL="342900" indent="-342900">
              <a:buFont typeface="Wingdings" pitchFamily="2" charset="2"/>
              <a:buChar char="q"/>
            </a:pPr>
            <a:r>
              <a:rPr lang="bg-BG" b="1" dirty="0" smtClean="0"/>
              <a:t>Минимален</a:t>
            </a:r>
            <a:r>
              <a:rPr lang="bg-BG" dirty="0" smtClean="0"/>
              <a:t> </a:t>
            </a:r>
            <a:r>
              <a:rPr lang="bg-BG" dirty="0"/>
              <a:t>размер на проектите – 15 000 </a:t>
            </a:r>
            <a:r>
              <a:rPr lang="bg-BG" dirty="0" smtClean="0"/>
              <a:t>евро;</a:t>
            </a:r>
          </a:p>
          <a:p>
            <a:pPr marL="342900" indent="-342900">
              <a:buFont typeface="Wingdings" pitchFamily="2" charset="2"/>
              <a:buChar char="q"/>
            </a:pPr>
            <a:endParaRPr lang="bg-BG" dirty="0"/>
          </a:p>
          <a:p>
            <a:pPr marL="342900" indent="-342900">
              <a:buFont typeface="Wingdings" pitchFamily="2" charset="2"/>
              <a:buChar char="q"/>
            </a:pPr>
            <a:r>
              <a:rPr lang="bg-BG" b="1" dirty="0" smtClean="0"/>
              <a:t>Максимален</a:t>
            </a:r>
            <a:r>
              <a:rPr lang="bg-BG" dirty="0" smtClean="0"/>
              <a:t> </a:t>
            </a:r>
            <a:r>
              <a:rPr lang="bg-BG" dirty="0"/>
              <a:t>размер на проектите  - 500 000 </a:t>
            </a:r>
            <a:r>
              <a:rPr lang="bg-BG" dirty="0" smtClean="0"/>
              <a:t>евро.</a:t>
            </a:r>
          </a:p>
          <a:p>
            <a:pPr marL="342900" indent="-342900">
              <a:buFont typeface="Wingdings" pitchFamily="2" charset="2"/>
              <a:buChar char="q"/>
            </a:pPr>
            <a:endParaRPr lang="en-GB" dirty="0" smtClean="0"/>
          </a:p>
          <a:p>
            <a:pPr marL="342900" indent="-342900">
              <a:buFont typeface="Wingdings" pitchFamily="2" charset="2"/>
              <a:buChar char="q"/>
            </a:pPr>
            <a:r>
              <a:rPr lang="ru-RU" b="1" dirty="0" smtClean="0"/>
              <a:t>Максимален</a:t>
            </a:r>
            <a:r>
              <a:rPr lang="ru-RU" dirty="0" smtClean="0"/>
              <a:t> </a:t>
            </a:r>
            <a:r>
              <a:rPr lang="ru-RU" dirty="0"/>
              <a:t>интензитет на помощта </a:t>
            </a:r>
            <a:r>
              <a:rPr lang="ru-RU" dirty="0" smtClean="0"/>
              <a:t>50 %;</a:t>
            </a:r>
          </a:p>
          <a:p>
            <a:endParaRPr lang="bg-BG" dirty="0" smtClean="0"/>
          </a:p>
          <a:p>
            <a:pPr marL="342900" indent="-342900">
              <a:buFont typeface="Wingdings" pitchFamily="2" charset="2"/>
              <a:buChar char="ü"/>
            </a:pPr>
            <a:r>
              <a:rPr lang="bg-BG" i="1" dirty="0" smtClean="0"/>
              <a:t>Подпомагат </a:t>
            </a:r>
            <a:r>
              <a:rPr lang="bg-BG" i="1" dirty="0"/>
              <a:t>се проекти, които водят до подобряване </a:t>
            </a:r>
            <a:endParaRPr lang="bg-BG" i="1" dirty="0" smtClean="0"/>
          </a:p>
          <a:p>
            <a:r>
              <a:rPr lang="bg-BG" i="1" dirty="0" smtClean="0"/>
              <a:t>на </a:t>
            </a:r>
            <a:r>
              <a:rPr lang="bg-BG" i="1" dirty="0"/>
              <a:t>цялостната дейност на земеделското стопанство </a:t>
            </a:r>
            <a:endParaRPr lang="bg-BG" i="1" dirty="0" smtClean="0"/>
          </a:p>
          <a:p>
            <a:r>
              <a:rPr lang="bg-BG" i="1" dirty="0" smtClean="0"/>
              <a:t>в сектор „Животновъдство“.</a:t>
            </a:r>
            <a:endParaRPr lang="en-GB" i="1" dirty="0"/>
          </a:p>
        </p:txBody>
      </p:sp>
      <p:grpSp>
        <p:nvGrpSpPr>
          <p:cNvPr id="24" name="Group 23"/>
          <p:cNvGrpSpPr/>
          <p:nvPr/>
        </p:nvGrpSpPr>
        <p:grpSpPr>
          <a:xfrm>
            <a:off x="555385" y="577"/>
            <a:ext cx="7621522" cy="1160585"/>
            <a:chOff x="555385" y="577"/>
            <a:chExt cx="7621522" cy="1160585"/>
          </a:xfrm>
        </p:grpSpPr>
        <p:sp>
          <p:nvSpPr>
            <p:cNvPr id="22" name="Rectangle 21"/>
            <p:cNvSpPr/>
            <p:nvPr/>
          </p:nvSpPr>
          <p:spPr>
            <a:xfrm>
              <a:off x="555385" y="577"/>
              <a:ext cx="7621522" cy="1160585"/>
            </a:xfrm>
            <a:prstGeom prst="rect">
              <a:avLst/>
            </a:prstGeom>
            <a:effectLst>
              <a:glow>
                <a:schemeClr val="accent1"/>
              </a:glow>
              <a:outerShdw blurRad="38100" dist="254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87265" y="380814"/>
              <a:ext cx="73795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bg-BG" sz="2000" b="1" dirty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</a:rPr>
                <a:t>Подмярка 4.1 „Инвестиции в земеделски стопанства</a:t>
              </a:r>
              <a:r>
                <a:rPr lang="bg-BG" sz="2000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</a:rPr>
                <a:t>“</a:t>
              </a:r>
              <a:endParaRPr lang="en-GB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98588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grpSp>
        <p:nvGrpSpPr>
          <p:cNvPr id="12" name="Group 11"/>
          <p:cNvGrpSpPr/>
          <p:nvPr/>
        </p:nvGrpSpPr>
        <p:grpSpPr>
          <a:xfrm>
            <a:off x="555385" y="577"/>
            <a:ext cx="7621522" cy="1160585"/>
            <a:chOff x="555385" y="577"/>
            <a:chExt cx="7621522" cy="1160585"/>
          </a:xfrm>
        </p:grpSpPr>
        <p:sp>
          <p:nvSpPr>
            <p:cNvPr id="13" name="Rectangle 12"/>
            <p:cNvSpPr/>
            <p:nvPr/>
          </p:nvSpPr>
          <p:spPr>
            <a:xfrm>
              <a:off x="555385" y="577"/>
              <a:ext cx="7621522" cy="1160585"/>
            </a:xfrm>
            <a:prstGeom prst="rect">
              <a:avLst/>
            </a:prstGeom>
            <a:effectLst>
              <a:glow>
                <a:schemeClr val="accent1"/>
              </a:glow>
              <a:outerShdw blurRad="38100" dist="254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87265" y="380814"/>
              <a:ext cx="7379529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bg-BG" sz="2000" b="1" dirty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</a:rPr>
                <a:t>Подмярка 4.1 „Инвестиции в земеделски стопанства</a:t>
              </a:r>
              <a:r>
                <a:rPr lang="bg-BG" sz="2000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</a:rPr>
                <a:t>“</a:t>
              </a:r>
              <a:endParaRPr lang="en-GB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</a:endParaRPr>
            </a:p>
          </p:txBody>
        </p:sp>
      </p:grpSp>
      <p:sp>
        <p:nvSpPr>
          <p:cNvPr id="18" name="Title 1"/>
          <p:cNvSpPr txBox="1">
            <a:spLocks/>
          </p:cNvSpPr>
          <p:nvPr/>
        </p:nvSpPr>
        <p:spPr>
          <a:xfrm>
            <a:off x="555385" y="1257874"/>
            <a:ext cx="11635027" cy="69542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457200" rtl="0" eaLnBrk="1" latinLnBrk="0" hangingPunct="1">
              <a:spcBef>
                <a:spcPct val="0"/>
              </a:spcBef>
              <a:buNone/>
              <a:defRPr sz="5400" kern="12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ea typeface="+mn-ea"/>
                <a:cs typeface="Calibri" pitchFamily="34" charset="0"/>
              </a:rPr>
              <a:t>Ще се подпомагат Земеделски стопани от сектор „Животновъдство“ като </a:t>
            </a:r>
            <a:r>
              <a:rPr lang="ru-RU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n-ea"/>
                <a:cs typeface="Calibri" pitchFamily="34" charset="0"/>
              </a:rPr>
              <a:t>приоритетни</a:t>
            </a:r>
            <a:r>
              <a:rPr lang="ru-RU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+mn-ea"/>
                <a:cs typeface="Calibri" pitchFamily="34" charset="0"/>
              </a:rPr>
              <a:t> </a:t>
            </a:r>
            <a:r>
              <a:rPr lang="ru-RU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ea typeface="+mn-ea"/>
                <a:cs typeface="Calibri" pitchFamily="34" charset="0"/>
              </a:rPr>
              <a:t>ще бъдат проекти на кандидати които:</a:t>
            </a:r>
            <a:endParaRPr lang="en-GB" sz="2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latin typeface="Calibri" pitchFamily="34" charset="0"/>
              <a:ea typeface="+mn-ea"/>
              <a:cs typeface="Calibri" pitchFamily="34" charset="0"/>
            </a:endParaRPr>
          </a:p>
        </p:txBody>
      </p:sp>
      <p:sp>
        <p:nvSpPr>
          <p:cNvPr id="19" name="Content Placeholder 2"/>
          <p:cNvSpPr txBox="1">
            <a:spLocks/>
          </p:cNvSpPr>
          <p:nvPr/>
        </p:nvSpPr>
        <p:spPr>
          <a:xfrm>
            <a:off x="254977" y="1965021"/>
            <a:ext cx="11939893" cy="428631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•     </a:t>
            </a:r>
            <a:r>
              <a:rPr lang="ru-RU" sz="16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Икономическият размер 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на земеделското им стопанство, измерен в СПО, към датата на подаване на проектното предложение е </a:t>
            </a:r>
            <a:r>
              <a:rPr lang="ru-RU" sz="16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под 38 00</a:t>
            </a:r>
            <a:r>
              <a:rPr lang="en-GB" sz="16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1</a:t>
            </a:r>
            <a:r>
              <a:rPr lang="ru-RU" sz="16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евро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;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•	</a:t>
            </a:r>
            <a:r>
              <a:rPr lang="ru-RU" sz="16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Не са получавали подпомагане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по подмярка 4.1 „Инвестиции в земеделски стопанства;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•	Животните </a:t>
            </a:r>
            <a:r>
              <a:rPr lang="ru-RU" sz="1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в животновъдния обект на кандидата, който е включен в инвестиционния проект, са </a:t>
            </a:r>
            <a:r>
              <a:rPr lang="ru-RU" sz="16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сертифицирани</a:t>
            </a:r>
            <a:r>
              <a:rPr lang="ru-RU" sz="1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за </a:t>
            </a:r>
            <a:r>
              <a:rPr lang="ru-RU" sz="16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производство на биологични</a:t>
            </a:r>
            <a:r>
              <a:rPr lang="ru-RU" sz="1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селскостопански продукти;</a:t>
            </a:r>
            <a:endParaRPr lang="ru-RU" sz="16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•	Са </a:t>
            </a:r>
            <a:r>
              <a:rPr lang="ru-RU" sz="1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на </a:t>
            </a:r>
            <a:r>
              <a:rPr lang="ru-RU" sz="16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земеделски стопани до 40 години</a:t>
            </a:r>
            <a:r>
              <a:rPr lang="ru-RU" sz="1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включително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•	Инвестициите ще се изпълняват на територията на </a:t>
            </a:r>
            <a:r>
              <a:rPr lang="ru-RU" sz="16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Северозападен район 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на страната или в </a:t>
            </a:r>
            <a:r>
              <a:rPr lang="ru-RU" sz="16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необлагодетелствани райони 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с природни и други ограничения съгласно наредбата за определяне на критериите за необлагодетелстваните райони и териториалния им обхват;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•	Инвестициите </a:t>
            </a:r>
            <a:r>
              <a:rPr lang="ru-RU" sz="1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ще се реализират в райони в </a:t>
            </a:r>
            <a:r>
              <a:rPr lang="ru-RU" sz="16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по-голяма близост до зони</a:t>
            </a:r>
            <a:r>
              <a:rPr lang="ru-RU" sz="1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, в които е възникнало </a:t>
            </a:r>
            <a:r>
              <a:rPr lang="ru-RU" sz="16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огнище на заразна болест </a:t>
            </a:r>
            <a:r>
              <a:rPr lang="ru-RU" sz="1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- населено място/община/административна област, </a:t>
            </a:r>
            <a:r>
              <a:rPr lang="ru-RU" sz="16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след 01.01.2014 година</a:t>
            </a:r>
            <a:r>
              <a:rPr lang="ru-RU" sz="1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за съответния вид 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животни</a:t>
            </a:r>
          </a:p>
          <a:p>
            <a:pPr algn="just"/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•	Ще </a:t>
            </a:r>
            <a:r>
              <a:rPr lang="ru-RU" sz="1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заложат </a:t>
            </a:r>
            <a:r>
              <a:rPr lang="ru-RU" sz="16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най-малко 50 %</a:t>
            </a:r>
            <a:r>
              <a:rPr lang="ru-RU" sz="1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от допустимите инвестиционни разходи по проекта 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в </a:t>
            </a:r>
            <a:r>
              <a:rPr lang="ru-RU" sz="1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инвестиции за </a:t>
            </a:r>
            <a:r>
              <a:rPr lang="ru-RU" sz="16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подобряване на биосигурността </a:t>
            </a:r>
            <a:r>
              <a:rPr lang="ru-RU" sz="1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в рамките на животновъдния обект/и</a:t>
            </a:r>
            <a:r>
              <a:rPr lang="ru-RU" sz="16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.</a:t>
            </a:r>
          </a:p>
          <a:p>
            <a:pPr algn="just"/>
            <a:r>
              <a:rPr lang="ru-RU" sz="1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•	Представят проекти на </a:t>
            </a:r>
            <a:r>
              <a:rPr lang="ru-RU" sz="16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признати групи/организации </a:t>
            </a:r>
            <a:r>
              <a:rPr lang="ru-RU" sz="1600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на производители</a:t>
            </a:r>
            <a:endParaRPr lang="ru-RU" sz="16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77789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oup 14"/>
          <p:cNvGrpSpPr/>
          <p:nvPr/>
        </p:nvGrpSpPr>
        <p:grpSpPr>
          <a:xfrm>
            <a:off x="8833181" y="1556534"/>
            <a:ext cx="3289800" cy="3892800"/>
            <a:chOff x="8298406" y="2085181"/>
            <a:chExt cx="3289800" cy="3892800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16" name="Hexagon 15"/>
            <p:cNvSpPr/>
            <p:nvPr/>
          </p:nvSpPr>
          <p:spPr>
            <a:xfrm>
              <a:off x="11048206" y="20851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7" name="Hexagon 16"/>
            <p:cNvSpPr/>
            <p:nvPr/>
          </p:nvSpPr>
          <p:spPr>
            <a:xfrm>
              <a:off x="11048206" y="26881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8" name="Hexagon 17"/>
            <p:cNvSpPr/>
            <p:nvPr/>
          </p:nvSpPr>
          <p:spPr>
            <a:xfrm>
              <a:off x="11048206" y="32977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9" name="Hexagon 18"/>
            <p:cNvSpPr/>
            <p:nvPr/>
          </p:nvSpPr>
          <p:spPr>
            <a:xfrm>
              <a:off x="11048206" y="39073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Hexagon 19"/>
            <p:cNvSpPr/>
            <p:nvPr/>
          </p:nvSpPr>
          <p:spPr>
            <a:xfrm>
              <a:off x="11048206" y="45169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Hexagon 20"/>
            <p:cNvSpPr/>
            <p:nvPr/>
          </p:nvSpPr>
          <p:spPr>
            <a:xfrm>
              <a:off x="11048206" y="51265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Hexagon 21"/>
            <p:cNvSpPr/>
            <p:nvPr/>
          </p:nvSpPr>
          <p:spPr>
            <a:xfrm>
              <a:off x="10584406" y="29929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Hexagon 22"/>
            <p:cNvSpPr/>
            <p:nvPr/>
          </p:nvSpPr>
          <p:spPr>
            <a:xfrm>
              <a:off x="10584406" y="36025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Hexagon 23"/>
            <p:cNvSpPr/>
            <p:nvPr/>
          </p:nvSpPr>
          <p:spPr>
            <a:xfrm>
              <a:off x="10584406" y="42121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5" name="Hexagon 24"/>
            <p:cNvSpPr/>
            <p:nvPr/>
          </p:nvSpPr>
          <p:spPr>
            <a:xfrm>
              <a:off x="10584406" y="48217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6" name="Hexagon 25"/>
            <p:cNvSpPr/>
            <p:nvPr/>
          </p:nvSpPr>
          <p:spPr>
            <a:xfrm>
              <a:off x="10584406" y="54313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7" name="Hexagon 26"/>
            <p:cNvSpPr/>
            <p:nvPr/>
          </p:nvSpPr>
          <p:spPr>
            <a:xfrm>
              <a:off x="10127206" y="32977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8" name="Hexagon 27"/>
            <p:cNvSpPr/>
            <p:nvPr/>
          </p:nvSpPr>
          <p:spPr>
            <a:xfrm>
              <a:off x="10127206" y="39073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9" name="Hexagon 28"/>
            <p:cNvSpPr/>
            <p:nvPr/>
          </p:nvSpPr>
          <p:spPr>
            <a:xfrm>
              <a:off x="10127206" y="45169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0" name="Hexagon 29"/>
            <p:cNvSpPr/>
            <p:nvPr/>
          </p:nvSpPr>
          <p:spPr>
            <a:xfrm>
              <a:off x="10127206" y="51265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1" name="Hexagon 30"/>
            <p:cNvSpPr/>
            <p:nvPr/>
          </p:nvSpPr>
          <p:spPr>
            <a:xfrm>
              <a:off x="9670006" y="29995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2" name="Hexagon 31"/>
            <p:cNvSpPr/>
            <p:nvPr/>
          </p:nvSpPr>
          <p:spPr>
            <a:xfrm>
              <a:off x="9670006" y="36091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3" name="Hexagon 32"/>
            <p:cNvSpPr/>
            <p:nvPr/>
          </p:nvSpPr>
          <p:spPr>
            <a:xfrm>
              <a:off x="9670006" y="42187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4" name="Hexagon 33"/>
            <p:cNvSpPr/>
            <p:nvPr/>
          </p:nvSpPr>
          <p:spPr>
            <a:xfrm>
              <a:off x="9670006" y="48283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5" name="Hexagon 34"/>
            <p:cNvSpPr/>
            <p:nvPr/>
          </p:nvSpPr>
          <p:spPr>
            <a:xfrm>
              <a:off x="9670006" y="54379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6" name="Hexagon 35"/>
            <p:cNvSpPr/>
            <p:nvPr/>
          </p:nvSpPr>
          <p:spPr>
            <a:xfrm>
              <a:off x="9212806" y="33043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7" name="Hexagon 36"/>
            <p:cNvSpPr/>
            <p:nvPr/>
          </p:nvSpPr>
          <p:spPr>
            <a:xfrm>
              <a:off x="9212806" y="39139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8" name="Hexagon 37"/>
            <p:cNvSpPr/>
            <p:nvPr/>
          </p:nvSpPr>
          <p:spPr>
            <a:xfrm>
              <a:off x="9212806" y="45235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39" name="Hexagon 38"/>
            <p:cNvSpPr/>
            <p:nvPr/>
          </p:nvSpPr>
          <p:spPr>
            <a:xfrm>
              <a:off x="9212806" y="51331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0" name="Hexagon 39"/>
            <p:cNvSpPr/>
            <p:nvPr/>
          </p:nvSpPr>
          <p:spPr>
            <a:xfrm>
              <a:off x="10127206" y="26947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1" name="Hexagon 40"/>
            <p:cNvSpPr/>
            <p:nvPr/>
          </p:nvSpPr>
          <p:spPr>
            <a:xfrm>
              <a:off x="10584406" y="23899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2" name="Hexagon 41"/>
            <p:cNvSpPr/>
            <p:nvPr/>
          </p:nvSpPr>
          <p:spPr>
            <a:xfrm>
              <a:off x="8755606" y="36091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3" name="Hexagon 42"/>
            <p:cNvSpPr/>
            <p:nvPr/>
          </p:nvSpPr>
          <p:spPr>
            <a:xfrm>
              <a:off x="8755606" y="42187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4" name="Hexagon 43"/>
            <p:cNvSpPr/>
            <p:nvPr/>
          </p:nvSpPr>
          <p:spPr>
            <a:xfrm>
              <a:off x="8755606" y="48283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5" name="Hexagon 44"/>
            <p:cNvSpPr/>
            <p:nvPr/>
          </p:nvSpPr>
          <p:spPr>
            <a:xfrm>
              <a:off x="8298406" y="39073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6" name="Hexagon 45"/>
            <p:cNvSpPr/>
            <p:nvPr/>
          </p:nvSpPr>
          <p:spPr>
            <a:xfrm>
              <a:off x="8298406" y="45169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7" name="Hexagon 46"/>
            <p:cNvSpPr/>
            <p:nvPr/>
          </p:nvSpPr>
          <p:spPr>
            <a:xfrm>
              <a:off x="8298406" y="33043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48" name="Hexagon 47"/>
            <p:cNvSpPr/>
            <p:nvPr/>
          </p:nvSpPr>
          <p:spPr>
            <a:xfrm>
              <a:off x="8755606" y="2999581"/>
              <a:ext cx="540000" cy="540000"/>
            </a:xfrm>
            <a:prstGeom prst="hexag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555385" y="577"/>
            <a:ext cx="7621522" cy="1160585"/>
            <a:chOff x="555385" y="577"/>
            <a:chExt cx="7621522" cy="1160585"/>
          </a:xfrm>
        </p:grpSpPr>
        <p:sp>
          <p:nvSpPr>
            <p:cNvPr id="12" name="Rectangle 11"/>
            <p:cNvSpPr/>
            <p:nvPr/>
          </p:nvSpPr>
          <p:spPr>
            <a:xfrm>
              <a:off x="555385" y="577"/>
              <a:ext cx="7621522" cy="1160585"/>
            </a:xfrm>
            <a:prstGeom prst="rect">
              <a:avLst/>
            </a:prstGeom>
            <a:effectLst>
              <a:glow>
                <a:schemeClr val="accent1"/>
              </a:glow>
              <a:outerShdw blurRad="38100" dist="254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87265" y="248934"/>
              <a:ext cx="737952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ru-RU" sz="2000" b="1" dirty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latin typeface="Calibri" pitchFamily="34" charset="0"/>
                  <a:cs typeface="Calibri" pitchFamily="34" charset="0"/>
                </a:rPr>
                <a:t>Подмярка 4.1.2 "Инвестиции в земеделски стопанства по Тематична подпрограма за развитие на малки стопанства"</a:t>
              </a:r>
            </a:p>
          </p:txBody>
        </p:sp>
      </p:grpSp>
      <p:sp>
        <p:nvSpPr>
          <p:cNvPr id="14" name="Content Placeholder 2"/>
          <p:cNvSpPr txBox="1">
            <a:spLocks/>
          </p:cNvSpPr>
          <p:nvPr/>
        </p:nvSpPr>
        <p:spPr>
          <a:xfrm>
            <a:off x="228601" y="1185783"/>
            <a:ext cx="9618784" cy="518898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l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800" kern="120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ts val="1000"/>
              </a:spcBef>
              <a:spcAft>
                <a:spcPts val="0"/>
              </a:spcAft>
              <a:buClr>
                <a:schemeClr val="accent1"/>
              </a:buClr>
              <a:buFont typeface="Wingdings 3" charset="2"/>
              <a:buNone/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120000"/>
              </a:lnSpc>
              <a:buClrTx/>
              <a:buFont typeface="Wingdings" pitchFamily="2" charset="2"/>
              <a:buChar char="q"/>
            </a:pPr>
            <a:r>
              <a:rPr lang="ru-RU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Общ размер на БФП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 по процедурата е определена до левовата равностойност на  </a:t>
            </a:r>
            <a:r>
              <a:rPr lang="ru-RU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5 000 000 евро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;</a:t>
            </a:r>
            <a:endParaRPr lang="en-GB" sz="2000" dirty="0" smtClean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  <a:p>
            <a:pPr marL="342900" indent="-342900">
              <a:lnSpc>
                <a:spcPct val="120000"/>
              </a:lnSpc>
              <a:buClrTx/>
              <a:buFont typeface="Wingdings" pitchFamily="2" charset="2"/>
              <a:buChar char="q"/>
            </a:pPr>
            <a:r>
              <a:rPr lang="ru-RU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Допустими кандидати -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Земеделски стопани, които имат икономически размер на стопанството </a:t>
            </a:r>
            <a:r>
              <a:rPr lang="ru-RU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от 6 000 до 7 999 евро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измерен в </a:t>
            </a:r>
            <a:r>
              <a:rPr lang="ru-RU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СПО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;</a:t>
            </a:r>
          </a:p>
          <a:p>
            <a:pPr>
              <a:lnSpc>
                <a:spcPct val="120000"/>
              </a:lnSpc>
              <a:buClrTx/>
              <a:buFont typeface="Wingdings" pitchFamily="2" charset="2"/>
              <a:buChar char="q"/>
            </a:pPr>
            <a:r>
              <a:rPr lang="en-GB" sz="20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2000" b="1" dirty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Дата </a:t>
            </a:r>
            <a:r>
              <a:rPr lang="ru-RU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на 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обявяване на </a:t>
            </a:r>
            <a:r>
              <a:rPr lang="ru-RU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приема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– Април 2020 г;</a:t>
            </a:r>
          </a:p>
          <a:p>
            <a:pPr>
              <a:lnSpc>
                <a:spcPct val="120000"/>
              </a:lnSpc>
              <a:buClrTx/>
              <a:buFont typeface="Wingdings" pitchFamily="2" charset="2"/>
              <a:buChar char="q"/>
            </a:pPr>
            <a:r>
              <a:rPr lang="en-GB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Минимален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размер на проектите – 1 250 евро;</a:t>
            </a:r>
          </a:p>
          <a:p>
            <a:pPr>
              <a:lnSpc>
                <a:spcPct val="120000"/>
              </a:lnSpc>
              <a:buClrTx/>
              <a:buFont typeface="Wingdings" pitchFamily="2" charset="2"/>
              <a:buChar char="q"/>
            </a:pPr>
            <a:r>
              <a:rPr lang="en-GB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2000" b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Максимален</a:t>
            </a:r>
            <a:r>
              <a:rPr lang="ru-RU" sz="2000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размер на проектите  - 25 000 евро.</a:t>
            </a:r>
          </a:p>
          <a:p>
            <a:pPr>
              <a:lnSpc>
                <a:spcPct val="120000"/>
              </a:lnSpc>
              <a:buClrTx/>
              <a:buFont typeface="Wingdings" pitchFamily="2" charset="2"/>
              <a:buChar char="ü"/>
            </a:pPr>
            <a:r>
              <a:rPr lang="en-GB" sz="2000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  </a:t>
            </a:r>
            <a:r>
              <a:rPr lang="ru-RU" sz="2000" b="1" i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Важно</a:t>
            </a:r>
            <a:r>
              <a:rPr lang="ru-RU" sz="2000" i="1" dirty="0" smtClean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2000" i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– За  планирания прием през 2020 г. е  направена промяна в критериите за допустимост на кандидатите по подмярка 4.1.2 с цел осигуряването на възможност за подпомагане на по – голям брой малки земеделски стопани, а именно - </a:t>
            </a:r>
            <a:r>
              <a:rPr lang="ru-RU" sz="2000" b="1" i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отпада изискването за доказване на минимум 33 % доход от земеделска дейност</a:t>
            </a:r>
            <a:r>
              <a:rPr lang="ru-RU" sz="2000" i="1" dirty="0" smtClean="0">
                <a:solidFill>
                  <a:schemeClr val="tx1"/>
                </a:solidFill>
                <a:latin typeface="Calibri" pitchFamily="34" charset="0"/>
                <a:cs typeface="Calibri" pitchFamily="34" charset="0"/>
              </a:rPr>
              <a:t> към момента кандидатстване.</a:t>
            </a:r>
            <a:endParaRPr lang="ru-RU" sz="2000" i="1" dirty="0">
              <a:solidFill>
                <a:schemeClr val="tx1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95208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710509" y="-2"/>
            <a:ext cx="8670872" cy="1101643"/>
            <a:chOff x="555385" y="577"/>
            <a:chExt cx="7621522" cy="1160585"/>
          </a:xfrm>
        </p:grpSpPr>
        <p:sp>
          <p:nvSpPr>
            <p:cNvPr id="12" name="Rectangle 11"/>
            <p:cNvSpPr/>
            <p:nvPr/>
          </p:nvSpPr>
          <p:spPr>
            <a:xfrm>
              <a:off x="555385" y="577"/>
              <a:ext cx="7621522" cy="1160585"/>
            </a:xfrm>
            <a:prstGeom prst="rect">
              <a:avLst/>
            </a:prstGeom>
            <a:effectLst>
              <a:glow>
                <a:schemeClr val="accent1"/>
              </a:glow>
              <a:outerShdw blurRad="38100" dist="254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87265" y="73094"/>
              <a:ext cx="7379529" cy="85661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bg-BG" sz="2000" b="1" dirty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latin typeface="Calibri" pitchFamily="34" charset="0"/>
                  <a:cs typeface="Calibri" pitchFamily="34" charset="0"/>
                </a:rPr>
                <a:t>Подмярка 5.1 „Подкрепа за инвестиции в превантивни мерки, насочени към ограничаване на последствията от вероятни природни бедствия, неблагоприятни климатични явления и катастрофични събития“</a:t>
              </a:r>
              <a:endParaRPr lang="en-GB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49" name="TextBox 48"/>
          <p:cNvSpPr txBox="1"/>
          <p:nvPr/>
        </p:nvSpPr>
        <p:spPr>
          <a:xfrm>
            <a:off x="325315" y="1323181"/>
            <a:ext cx="1186509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bg-BG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Приемът по подмярка 5.1 е </a:t>
            </a:r>
            <a:r>
              <a:rPr lang="bg-BG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насочен към превенция и ограничаване </a:t>
            </a:r>
            <a:r>
              <a:rPr lang="bg-BG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на възможностите за разпространението на </a:t>
            </a:r>
            <a:r>
              <a:rPr lang="bg-BG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епизоотии</a:t>
            </a:r>
            <a:r>
              <a:rPr lang="bg-BG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bg-BG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и масови </a:t>
            </a:r>
            <a:r>
              <a:rPr lang="bg-BG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заразни болести </a:t>
            </a:r>
            <a:r>
              <a:rPr lang="bg-BG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по селскостопанските животните, както и превенция от опасни метеорологични явления </a:t>
            </a:r>
            <a:r>
              <a:rPr lang="bg-BG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– </a:t>
            </a:r>
            <a:r>
              <a:rPr lang="bg-BG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градушки</a:t>
            </a:r>
            <a:r>
              <a:rPr lang="en-GB" sz="20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rPr>
              <a:t>.</a:t>
            </a:r>
            <a:endParaRPr lang="en-GB" sz="20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383134" y="2384125"/>
            <a:ext cx="11734800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b="1" dirty="0">
                <a:latin typeface="Calibri" pitchFamily="34" charset="0"/>
                <a:cs typeface="Calibri" pitchFamily="34" charset="0"/>
              </a:rPr>
              <a:t>Общ размер на БФП  по процедурата</a:t>
            </a:r>
            <a:r>
              <a:rPr lang="bg-BG" dirty="0">
                <a:latin typeface="Calibri" pitchFamily="34" charset="0"/>
                <a:cs typeface="Calibri" pitchFamily="34" charset="0"/>
              </a:rPr>
              <a:t>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е до левовата </a:t>
            </a:r>
            <a:r>
              <a:rPr lang="bg-BG" dirty="0">
                <a:latin typeface="Calibri" pitchFamily="34" charset="0"/>
                <a:cs typeface="Calibri" pitchFamily="34" charset="0"/>
              </a:rPr>
              <a:t>равностойност на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23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млн. евро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endParaRPr lang="bg-BG" dirty="0" smtClean="0">
              <a:latin typeface="Calibri" pitchFamily="34" charset="0"/>
              <a:cs typeface="Calibri" pitchFamily="34" charset="0"/>
            </a:endParaRPr>
          </a:p>
          <a:p>
            <a:r>
              <a:rPr lang="ru-RU" dirty="0">
                <a:latin typeface="Calibri" pitchFamily="34" charset="0"/>
                <a:cs typeface="Calibri" pitchFamily="34" charset="0"/>
              </a:rPr>
              <a:t>По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мярката</a:t>
            </a:r>
            <a:r>
              <a:rPr lang="ru-RU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ще</a:t>
            </a:r>
            <a:r>
              <a:rPr lang="ru-RU" dirty="0">
                <a:latin typeface="Calibri" pitchFamily="34" charset="0"/>
                <a:cs typeface="Calibri" pitchFamily="34" charset="0"/>
              </a:rPr>
              <a:t> се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подпомагат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дейности, които се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отнасят</a:t>
            </a:r>
            <a:r>
              <a:rPr lang="ru-RU" dirty="0">
                <a:latin typeface="Calibri" pitchFamily="34" charset="0"/>
                <a:cs typeface="Calibri" pitchFamily="34" charset="0"/>
              </a:rPr>
              <a:t> за епизоотии,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възникнали</a:t>
            </a:r>
            <a:r>
              <a:rPr lang="ru-RU" dirty="0">
                <a:latin typeface="Calibri" pitchFamily="34" charset="0"/>
                <a:cs typeface="Calibri" pitchFamily="34" charset="0"/>
              </a:rPr>
              <a:t> след 1 януари 2018 г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endParaRPr lang="en-GB" dirty="0">
              <a:latin typeface="Calibri" pitchFamily="34" charset="0"/>
              <a:cs typeface="Calibri" pitchFamily="34" charset="0"/>
            </a:endParaRPr>
          </a:p>
          <a:p>
            <a:r>
              <a:rPr lang="bg-BG" b="1" u="sng" dirty="0" smtClean="0">
                <a:latin typeface="Calibri" pitchFamily="34" charset="0"/>
                <a:cs typeface="Calibri" pitchFamily="34" charset="0"/>
              </a:rPr>
              <a:t>Допустими кандидати </a:t>
            </a:r>
          </a:p>
          <a:p>
            <a:pPr marL="342900" indent="-342900">
              <a:buFont typeface="Wingdings" pitchFamily="2" charset="2"/>
              <a:buChar char="q"/>
            </a:pPr>
            <a:r>
              <a:rPr lang="bg-BG" b="1" dirty="0" smtClean="0">
                <a:latin typeface="Calibri" pitchFamily="34" charset="0"/>
                <a:cs typeface="Calibri" pitchFamily="34" charset="0"/>
              </a:rPr>
              <a:t>Публични органи:</a:t>
            </a:r>
          </a:p>
          <a:p>
            <a:pPr marL="897404" lvl="1" indent="-342900">
              <a:buFont typeface="Arial" pitchFamily="34" charset="0"/>
              <a:buChar char="•"/>
            </a:pPr>
            <a:r>
              <a:rPr lang="bg-BG" dirty="0" smtClean="0">
                <a:latin typeface="Calibri" pitchFamily="34" charset="0"/>
                <a:cs typeface="Calibri" pitchFamily="34" charset="0"/>
              </a:rPr>
              <a:t>Българска агенция по безопасност на храните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(БАБХ)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marL="897404" lvl="1" indent="-342900">
              <a:buFont typeface="Arial" pitchFamily="34" charset="0"/>
              <a:buChar char="•"/>
            </a:pPr>
            <a:r>
              <a:rPr lang="bg-BG" dirty="0" smtClean="0">
                <a:latin typeface="Calibri" pitchFamily="34" charset="0"/>
                <a:cs typeface="Calibri" pitchFamily="34" charset="0"/>
              </a:rPr>
              <a:t>Изпълнителна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агенция борба с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градушките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(ИАБГ)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;</a:t>
            </a:r>
          </a:p>
          <a:p>
            <a:pPr marL="897404" lvl="1" indent="-342900">
              <a:buFont typeface="Arial" pitchFamily="34" charset="0"/>
              <a:buChar char="•"/>
            </a:pPr>
            <a:r>
              <a:rPr lang="bg-BG" dirty="0" smtClean="0">
                <a:latin typeface="Calibri" pitchFamily="34" charset="0"/>
                <a:cs typeface="Calibri" pitchFamily="34" charset="0"/>
              </a:rPr>
              <a:t>Националният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диагностичен научноизследователски ветеринарномедицински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институт;</a:t>
            </a:r>
          </a:p>
          <a:p>
            <a:pPr marL="342900" indent="-342900">
              <a:buFont typeface="Arial" pitchFamily="34" charset="0"/>
              <a:buChar char="•"/>
            </a:pP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342900" indent="-342900">
              <a:buFont typeface="Wingdings" pitchFamily="2" charset="2"/>
              <a:buChar char="q"/>
            </a:pPr>
            <a:r>
              <a:rPr lang="bg-BG" b="1" dirty="0">
                <a:latin typeface="Calibri" pitchFamily="34" charset="0"/>
                <a:cs typeface="Calibri" pitchFamily="34" charset="0"/>
              </a:rPr>
              <a:t>Частни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субекти:</a:t>
            </a:r>
          </a:p>
          <a:p>
            <a:pPr marL="897404" lvl="1" indent="-342900">
              <a:buFont typeface="Arial" pitchFamily="34" charset="0"/>
              <a:buChar char="•"/>
            </a:pPr>
            <a:r>
              <a:rPr lang="bg-BG" dirty="0" smtClean="0">
                <a:latin typeface="Calibri" pitchFamily="34" charset="0"/>
                <a:cs typeface="Calibri" pitchFamily="34" charset="0"/>
              </a:rPr>
              <a:t>Регистрирани Земеделски стопани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,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извършвали</a:t>
            </a:r>
            <a:r>
              <a:rPr lang="ru-RU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земеделска</a:t>
            </a:r>
            <a:r>
              <a:rPr lang="ru-RU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дейност</a:t>
            </a:r>
            <a:r>
              <a:rPr lang="ru-RU" dirty="0">
                <a:latin typeface="Calibri" pitchFamily="34" charset="0"/>
                <a:cs typeface="Calibri" pitchFamily="34" charset="0"/>
              </a:rPr>
              <a:t> </a:t>
            </a:r>
            <a:r>
              <a:rPr lang="ru-RU" dirty="0" err="1">
                <a:latin typeface="Calibri" pitchFamily="34" charset="0"/>
                <a:cs typeface="Calibri" pitchFamily="34" charset="0"/>
              </a:rPr>
              <a:t>преди</a:t>
            </a:r>
            <a:r>
              <a:rPr lang="ru-RU" dirty="0">
                <a:latin typeface="Calibri" pitchFamily="34" charset="0"/>
                <a:cs typeface="Calibri" pitchFamily="34" charset="0"/>
              </a:rPr>
              <a:t> 01.01.2018 г</a:t>
            </a:r>
            <a:r>
              <a:rPr lang="ru-RU" dirty="0" smtClean="0">
                <a:latin typeface="Calibri" pitchFamily="34" charset="0"/>
                <a:cs typeface="Calibri" pitchFamily="34" charset="0"/>
              </a:rPr>
              <a:t>.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.</a:t>
            </a:r>
          </a:p>
          <a:p>
            <a:pPr marL="342900" indent="-342900">
              <a:buFont typeface="Arial" pitchFamily="34" charset="0"/>
              <a:buChar char="•"/>
            </a:pPr>
            <a:endParaRPr lang="bg-BG" dirty="0">
              <a:latin typeface="Calibri" pitchFamily="34" charset="0"/>
              <a:cs typeface="Calibri" pitchFamily="34" charset="0"/>
            </a:endParaRPr>
          </a:p>
          <a:p>
            <a:pPr marL="342900" indent="-342900">
              <a:buFont typeface="Wingdings" pitchFamily="2" charset="2"/>
              <a:buChar char="q"/>
            </a:pPr>
            <a:r>
              <a:rPr lang="bg-BG" b="1" dirty="0" smtClean="0">
                <a:latin typeface="Calibri" pitchFamily="34" charset="0"/>
                <a:cs typeface="Calibri" pitchFamily="34" charset="0"/>
              </a:rPr>
              <a:t>Дата на обявяване на приема – февруари  2020 г.</a:t>
            </a:r>
            <a:endParaRPr lang="en-GB" b="1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45895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710509" y="-2"/>
            <a:ext cx="8670872" cy="1101643"/>
            <a:chOff x="555385" y="577"/>
            <a:chExt cx="7621522" cy="1160585"/>
          </a:xfrm>
        </p:grpSpPr>
        <p:sp>
          <p:nvSpPr>
            <p:cNvPr id="12" name="Rectangle 11"/>
            <p:cNvSpPr/>
            <p:nvPr/>
          </p:nvSpPr>
          <p:spPr>
            <a:xfrm>
              <a:off x="555385" y="577"/>
              <a:ext cx="7621522" cy="1160585"/>
            </a:xfrm>
            <a:prstGeom prst="rect">
              <a:avLst/>
            </a:prstGeom>
            <a:effectLst>
              <a:glow>
                <a:schemeClr val="accent1"/>
              </a:glow>
              <a:outerShdw blurRad="38100" dist="254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bg-BG" sz="2000" b="1" dirty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>Подмярка 5.1 „Подкрепа за инвестиции в превантивни мерки, насочени към ограничаване на последствията от вероятни природни бедствия, неблагоприятни климатични явления и катастрофични събития</a:t>
              </a:r>
              <a:r>
                <a:rPr lang="bg-BG" sz="2000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>“</a:t>
              </a:r>
              <a:endParaRPr lang="en-GB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87265" y="73094"/>
              <a:ext cx="7379529" cy="421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GB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394846" y="1635311"/>
            <a:ext cx="11657805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bg-BG" b="1" dirty="0"/>
              <a:t>Минимален размер </a:t>
            </a:r>
            <a:r>
              <a:rPr lang="bg-BG" dirty="0"/>
              <a:t>на проектите – </a:t>
            </a:r>
            <a:r>
              <a:rPr lang="bg-BG" b="1" dirty="0" smtClean="0"/>
              <a:t>няма.</a:t>
            </a:r>
            <a:endParaRPr lang="en-GB" b="1" dirty="0"/>
          </a:p>
          <a:p>
            <a:r>
              <a:rPr lang="bg-BG" dirty="0"/>
              <a:t> </a:t>
            </a:r>
            <a:endParaRPr lang="en-GB" dirty="0"/>
          </a:p>
          <a:p>
            <a:pPr marL="342900" indent="-342900">
              <a:buFont typeface="Wingdings" pitchFamily="2" charset="2"/>
              <a:buChar char="q"/>
            </a:pPr>
            <a:r>
              <a:rPr lang="bg-BG" b="1" dirty="0"/>
              <a:t>Максимален размер </a:t>
            </a:r>
            <a:r>
              <a:rPr lang="bg-BG" dirty="0"/>
              <a:t>на проектите:  </a:t>
            </a:r>
            <a:endParaRPr lang="en-GB" dirty="0"/>
          </a:p>
          <a:p>
            <a:r>
              <a:rPr lang="bg-BG" dirty="0"/>
              <a:t> </a:t>
            </a:r>
            <a:endParaRPr lang="en-GB" dirty="0"/>
          </a:p>
          <a:p>
            <a:pPr marL="342900" indent="-342900">
              <a:buFont typeface="Wingdings" pitchFamily="2" charset="2"/>
              <a:buChar char="q"/>
            </a:pPr>
            <a:r>
              <a:rPr lang="bg-BG" dirty="0"/>
              <a:t>За </a:t>
            </a:r>
            <a:r>
              <a:rPr lang="bg-BG" b="1" dirty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публични субекти </a:t>
            </a:r>
            <a:r>
              <a:rPr lang="bg-BG" dirty="0"/>
              <a:t>– левовата равностойност на </a:t>
            </a:r>
            <a:r>
              <a:rPr lang="bg-BG" b="1" dirty="0"/>
              <a:t>2 </a:t>
            </a:r>
            <a:r>
              <a:rPr lang="bg-BG" b="1" dirty="0" smtClean="0"/>
              <a:t>млн. </a:t>
            </a:r>
            <a:r>
              <a:rPr lang="bg-BG" dirty="0"/>
              <a:t>евро с максимален </a:t>
            </a:r>
            <a:r>
              <a:rPr lang="bg-BG" b="1" dirty="0"/>
              <a:t>интензитет</a:t>
            </a:r>
            <a:r>
              <a:rPr lang="bg-BG" dirty="0"/>
              <a:t> на помощта </a:t>
            </a:r>
            <a:r>
              <a:rPr lang="bg-BG" b="1" dirty="0"/>
              <a:t>80</a:t>
            </a:r>
            <a:r>
              <a:rPr lang="bg-BG" b="1" dirty="0" smtClean="0"/>
              <a:t>%</a:t>
            </a:r>
            <a:r>
              <a:rPr lang="bg-BG" dirty="0"/>
              <a:t>.</a:t>
            </a:r>
            <a:endParaRPr lang="en-GB" dirty="0"/>
          </a:p>
          <a:p>
            <a:r>
              <a:rPr lang="bg-BG" dirty="0"/>
              <a:t> </a:t>
            </a:r>
            <a:endParaRPr lang="en-GB" dirty="0"/>
          </a:p>
          <a:p>
            <a:pPr marL="342900" indent="-342900">
              <a:buFont typeface="Wingdings" pitchFamily="2" charset="2"/>
              <a:buChar char="q"/>
            </a:pPr>
            <a:r>
              <a:rPr lang="bg-BG" dirty="0"/>
              <a:t>За </a:t>
            </a:r>
            <a:r>
              <a:rPr lang="bg-BG" b="1" dirty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частни субекти </a:t>
            </a:r>
            <a:r>
              <a:rPr lang="bg-BG" dirty="0"/>
              <a:t>– левовата равностойност на</a:t>
            </a:r>
            <a:r>
              <a:rPr lang="bg-BG" dirty="0" smtClean="0"/>
              <a:t>:</a:t>
            </a:r>
          </a:p>
          <a:p>
            <a:endParaRPr lang="en-GB" dirty="0"/>
          </a:p>
          <a:p>
            <a:pPr marL="897404" lvl="1" indent="-342900">
              <a:buFont typeface="Arial" pitchFamily="34" charset="0"/>
              <a:buChar char="•"/>
            </a:pPr>
            <a:r>
              <a:rPr lang="bg-BG" b="1" dirty="0"/>
              <a:t>700 000 евро за </a:t>
            </a:r>
            <a:r>
              <a:rPr lang="bg-BG" b="1" dirty="0" smtClean="0"/>
              <a:t>животновъден обект</a:t>
            </a:r>
            <a:r>
              <a:rPr lang="bg-BG" dirty="0"/>
              <a:t>, но не повече от 1 млн.евро на кандидат, отглеждащ </a:t>
            </a:r>
            <a:r>
              <a:rPr lang="bg-BG" b="1" dirty="0"/>
              <a:t>свине</a:t>
            </a:r>
            <a:r>
              <a:rPr lang="bg-BG" dirty="0"/>
              <a:t>;  </a:t>
            </a:r>
            <a:endParaRPr lang="en-GB" dirty="0"/>
          </a:p>
          <a:p>
            <a:pPr marL="897404" lvl="1" indent="-342900">
              <a:buFont typeface="Arial" pitchFamily="34" charset="0"/>
              <a:buChar char="•"/>
            </a:pPr>
            <a:r>
              <a:rPr lang="bg-BG" b="1" dirty="0"/>
              <a:t>500 000 евро </a:t>
            </a:r>
            <a:r>
              <a:rPr lang="bg-BG" dirty="0"/>
              <a:t>за кандидати отглеждащи </a:t>
            </a:r>
            <a:r>
              <a:rPr lang="bg-BG" b="1" dirty="0" smtClean="0"/>
              <a:t>птици</a:t>
            </a:r>
            <a:r>
              <a:rPr lang="bg-BG" dirty="0"/>
              <a:t>;</a:t>
            </a:r>
            <a:endParaRPr lang="en-GB" dirty="0"/>
          </a:p>
          <a:p>
            <a:pPr marL="897404" lvl="1" indent="-342900">
              <a:buFont typeface="Arial" pitchFamily="34" charset="0"/>
              <a:buChar char="•"/>
            </a:pPr>
            <a:r>
              <a:rPr lang="bg-BG" b="1" dirty="0"/>
              <a:t>200 000 евро </a:t>
            </a:r>
            <a:r>
              <a:rPr lang="bg-BG" dirty="0"/>
              <a:t>за кандидати отглеждащи </a:t>
            </a:r>
            <a:r>
              <a:rPr lang="bg-BG" b="1" dirty="0"/>
              <a:t>ДПЖ – овце и </a:t>
            </a:r>
            <a:r>
              <a:rPr lang="bg-BG" b="1" dirty="0" smtClean="0"/>
              <a:t>кози</a:t>
            </a:r>
            <a:r>
              <a:rPr lang="bg-BG" dirty="0"/>
              <a:t>.</a:t>
            </a:r>
            <a:endParaRPr lang="en-GB" dirty="0"/>
          </a:p>
          <a:p>
            <a:r>
              <a:rPr lang="bg-BG" dirty="0"/>
              <a:t> </a:t>
            </a:r>
            <a:endParaRPr lang="en-GB" dirty="0"/>
          </a:p>
          <a:p>
            <a:pPr marL="342900" indent="-342900">
              <a:buFont typeface="Wingdings" pitchFamily="2" charset="2"/>
              <a:buChar char="q"/>
            </a:pPr>
            <a:r>
              <a:rPr lang="bg-BG" b="1" dirty="0"/>
              <a:t>Максималният интензитет </a:t>
            </a:r>
            <a:r>
              <a:rPr lang="bg-BG" dirty="0"/>
              <a:t>на помощта за частни субекти е до </a:t>
            </a:r>
            <a:r>
              <a:rPr lang="bg-BG" b="1" dirty="0"/>
              <a:t>70</a:t>
            </a:r>
            <a:r>
              <a:rPr lang="bg-BG" b="1" dirty="0" smtClean="0"/>
              <a:t>%.</a:t>
            </a:r>
            <a:endParaRPr lang="en-GB" b="1" dirty="0"/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6108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710509" y="-2"/>
            <a:ext cx="8670872" cy="1101643"/>
            <a:chOff x="555385" y="577"/>
            <a:chExt cx="7621522" cy="1160585"/>
          </a:xfrm>
        </p:grpSpPr>
        <p:sp>
          <p:nvSpPr>
            <p:cNvPr id="12" name="Rectangle 11"/>
            <p:cNvSpPr/>
            <p:nvPr/>
          </p:nvSpPr>
          <p:spPr>
            <a:xfrm>
              <a:off x="555385" y="577"/>
              <a:ext cx="7621522" cy="1160585"/>
            </a:xfrm>
            <a:prstGeom prst="rect">
              <a:avLst/>
            </a:prstGeom>
            <a:effectLst>
              <a:glow>
                <a:schemeClr val="accent1"/>
              </a:glow>
              <a:outerShdw blurRad="38100" dist="254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bg-BG" b="1" dirty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>Подмярка 5.1 „Подкрепа за инвестиции в превантивни мерки, насочени към ограничаване на последствията от вероятни природни бедствия, неблагоприятни климатични явления и катастрофични събития</a:t>
              </a:r>
              <a:r>
                <a:rPr lang="bg-BG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>“</a:t>
              </a:r>
              <a:endParaRPr lang="en-GB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87265" y="73094"/>
              <a:ext cx="7379529" cy="421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GB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endParaRPr>
            </a:p>
          </p:txBody>
        </p:sp>
      </p:grpSp>
      <p:pic>
        <p:nvPicPr>
          <p:cNvPr id="14" name="Picture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10546" y="1191301"/>
            <a:ext cx="2667001" cy="1905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</p:pic>
      <p:sp>
        <p:nvSpPr>
          <p:cNvPr id="15" name="TextBox 14"/>
          <p:cNvSpPr txBox="1"/>
          <p:nvPr/>
        </p:nvSpPr>
        <p:spPr>
          <a:xfrm>
            <a:off x="316523" y="2071818"/>
            <a:ext cx="11861024" cy="4247317"/>
          </a:xfrm>
          <a:prstGeom prst="rect">
            <a:avLst/>
          </a:prstGeom>
          <a:noFill/>
          <a:effectLst>
            <a:glow rad="127000">
              <a:schemeClr val="accent1"/>
            </a:glow>
            <a:reflection endPos="0" dir="5400000" sy="-100000" algn="bl" rotWithShape="0"/>
          </a:effectLst>
        </p:spPr>
        <p:txBody>
          <a:bodyPr wrap="square" rtlCol="0">
            <a:spAutoFit/>
          </a:bodyPr>
          <a:lstStyle/>
          <a:p>
            <a:pPr marL="342900" indent="-342900">
              <a:buFont typeface="Wingdings" pitchFamily="2" charset="2"/>
              <a:buChar char="q"/>
            </a:pPr>
            <a:r>
              <a:rPr lang="bg-BG" b="1" dirty="0">
                <a:latin typeface="Calibri" pitchFamily="34" charset="0"/>
                <a:cs typeface="Calibri" pitchFamily="34" charset="0"/>
              </a:rPr>
              <a:t>Допустимите инвестиции за </a:t>
            </a:r>
            <a:r>
              <a:rPr lang="bg-BG" b="1" dirty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публични субекти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са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следните:</a:t>
            </a:r>
            <a:endParaRPr lang="bg-BG" b="1" dirty="0">
              <a:latin typeface="Calibri" pitchFamily="34" charset="0"/>
              <a:cs typeface="Calibri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bg-BG" dirty="0" smtClean="0">
                <a:latin typeface="Calibri" pitchFamily="34" charset="0"/>
                <a:cs typeface="Calibri" pitchFamily="34" charset="0"/>
              </a:rPr>
              <a:t>Разходи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за закупуване на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оборудване, инструменти и съоръжения за лаборатории</a:t>
            </a:r>
            <a:r>
              <a:rPr lang="bg-BG" dirty="0">
                <a:latin typeface="Calibri" pitchFamily="34" charset="0"/>
                <a:cs typeface="Calibri" pitchFamily="34" charset="0"/>
              </a:rPr>
              <a:t>;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bg-BG" dirty="0" smtClean="0">
                <a:latin typeface="Calibri" pitchFamily="34" charset="0"/>
                <a:cs typeface="Calibri" pitchFamily="34" charset="0"/>
              </a:rPr>
              <a:t>Разходи за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закупуване на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специализирано мобилно оборудване за пренасяне на проби</a:t>
            </a:r>
            <a:r>
              <a:rPr lang="bg-BG" dirty="0">
                <a:latin typeface="Calibri" pitchFamily="34" charset="0"/>
                <a:cs typeface="Calibri" pitchFamily="34" charset="0"/>
              </a:rPr>
              <a:t>;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bg-BG" dirty="0" smtClean="0">
                <a:latin typeface="Calibri" pitchFamily="34" charset="0"/>
                <a:cs typeface="Calibri" pitchFamily="34" charset="0"/>
              </a:rPr>
              <a:t>Разходи за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инсталации, включително разходите за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монтаж и въвеждане в експлоатация на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лаборатории </a:t>
            </a:r>
            <a:endParaRPr lang="en-GB" b="1" dirty="0" smtClean="0">
              <a:latin typeface="Calibri" pitchFamily="34" charset="0"/>
              <a:cs typeface="Calibri" pitchFamily="34" charset="0"/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bg-BG" dirty="0" smtClean="0">
                <a:latin typeface="Calibri" pitchFamily="34" charset="0"/>
                <a:cs typeface="Calibri" pitchFamily="34" charset="0"/>
              </a:rPr>
              <a:t>Разходи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за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акредитация на лаборатории</a:t>
            </a:r>
            <a:r>
              <a:rPr lang="bg-BG" dirty="0">
                <a:latin typeface="Calibri" pitchFamily="34" charset="0"/>
                <a:cs typeface="Calibri" pitchFamily="34" charset="0"/>
              </a:rPr>
              <a:t>; 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bg-BG" dirty="0" smtClean="0">
                <a:latin typeface="Calibri" pitchFamily="34" charset="0"/>
                <a:cs typeface="Calibri" pitchFamily="34" charset="0"/>
              </a:rPr>
              <a:t>Разходи за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закупуване на лицензи, придобиване и разработка на софтуер за лаборатории</a:t>
            </a:r>
            <a:r>
              <a:rPr lang="bg-BG" dirty="0">
                <a:latin typeface="Calibri" pitchFamily="34" charset="0"/>
                <a:cs typeface="Calibri" pitchFamily="34" charset="0"/>
              </a:rPr>
              <a:t>;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r>
              <a:rPr lang="bg-BG" dirty="0">
                <a:latin typeface="Calibri" pitchFamily="34" charset="0"/>
                <a:cs typeface="Calibri" pitchFamily="34" charset="0"/>
              </a:rPr>
              <a:t> 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342900" indent="-342900">
              <a:buFont typeface="Wingdings" pitchFamily="2" charset="2"/>
              <a:buChar char="q"/>
            </a:pPr>
            <a:r>
              <a:rPr lang="bg-BG" b="1" dirty="0">
                <a:latin typeface="Calibri" pitchFamily="34" charset="0"/>
                <a:cs typeface="Calibri" pitchFamily="34" charset="0"/>
              </a:rPr>
              <a:t>За Изпълнителна агенция </a:t>
            </a:r>
            <a:r>
              <a:rPr lang="bg-BG" b="1" dirty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борба с градушките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/ИАБГ/:</a:t>
            </a:r>
            <a:endParaRPr lang="en-GB" b="1" dirty="0">
              <a:latin typeface="Calibri" pitchFamily="34" charset="0"/>
              <a:cs typeface="Calibri" pitchFamily="34" charset="0"/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Разходи за строително – монтажни дейности свързани с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изграждане на кули</a:t>
            </a:r>
            <a:r>
              <a:rPr lang="bg-BG" dirty="0">
                <a:latin typeface="Calibri" pitchFamily="34" charset="0"/>
                <a:cs typeface="Calibri" pitchFamily="34" charset="0"/>
              </a:rPr>
              <a:t>, използвани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за монтаж на радарни станции</a:t>
            </a:r>
            <a:r>
              <a:rPr lang="bg-BG" dirty="0">
                <a:latin typeface="Calibri" pitchFamily="34" charset="0"/>
                <a:cs typeface="Calibri" pitchFamily="34" charset="0"/>
              </a:rPr>
              <a:t>, вкл.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прилежаща инфраструктура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към тях; 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Разходи за закупуване на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радарни станции</a:t>
            </a:r>
            <a:r>
              <a:rPr lang="bg-BG" dirty="0">
                <a:latin typeface="Calibri" pitchFamily="34" charset="0"/>
                <a:cs typeface="Calibri" pitchFamily="34" charset="0"/>
              </a:rPr>
              <a:t>, вкл.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оборудване за анализ и съхранение на бази данни</a:t>
            </a:r>
            <a:r>
              <a:rPr lang="bg-BG" dirty="0">
                <a:latin typeface="Calibri" pitchFamily="34" charset="0"/>
                <a:cs typeface="Calibri" pitchFamily="34" charset="0"/>
              </a:rPr>
              <a:t>; 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Разходи за закупуване на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специализирани транспортни средства за превоз на противоградна техника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и специфични товари; 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Разходи за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инсталации</a:t>
            </a:r>
            <a:r>
              <a:rPr lang="bg-BG" dirty="0">
                <a:latin typeface="Calibri" pitchFamily="34" charset="0"/>
                <a:cs typeface="Calibri" pitchFamily="34" charset="0"/>
              </a:rPr>
              <a:t>, включително разходи за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монтаж и въвеждане в експлоатация на радарни станции</a:t>
            </a:r>
            <a:r>
              <a:rPr lang="bg-BG" dirty="0">
                <a:latin typeface="Calibri" pitchFamily="34" charset="0"/>
                <a:cs typeface="Calibri" pitchFamily="34" charset="0"/>
              </a:rPr>
              <a:t>. 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342900" lvl="0" indent="-342900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Разходи за закупуване на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лицензи</a:t>
            </a:r>
            <a:r>
              <a:rPr lang="bg-BG" dirty="0">
                <a:latin typeface="Calibri" pitchFamily="34" charset="0"/>
                <a:cs typeface="Calibri" pitchFamily="34" charset="0"/>
              </a:rPr>
              <a:t>,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придобиване и разработка на софтуер за противоградна защита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.</a:t>
            </a:r>
            <a:endParaRPr lang="en-GB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4173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7326" y="3877408"/>
            <a:ext cx="4504674" cy="2980592"/>
          </a:xfrm>
          <a:prstGeom prst="rect">
            <a:avLst/>
          </a:prstGeom>
        </p:spPr>
      </p:pic>
      <p:sp>
        <p:nvSpPr>
          <p:cNvPr id="3" name="Rectangular Callout 2"/>
          <p:cNvSpPr/>
          <p:nvPr/>
        </p:nvSpPr>
        <p:spPr>
          <a:xfrm rot="16200000">
            <a:off x="-3335183" y="3294217"/>
            <a:ext cx="6858000" cy="269566"/>
          </a:xfrm>
          <a:prstGeom prst="wedgeRectCallout">
            <a:avLst>
              <a:gd name="adj1" fmla="val -20457"/>
              <a:gd name="adj2" fmla="val 71935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8931" y="164328"/>
            <a:ext cx="2057399" cy="662149"/>
          </a:xfrm>
          <a:prstGeom prst="rect">
            <a:avLst/>
          </a:prstGeom>
        </p:spPr>
      </p:pic>
      <p:grpSp>
        <p:nvGrpSpPr>
          <p:cNvPr id="6" name="Google Shape;478;p38"/>
          <p:cNvGrpSpPr/>
          <p:nvPr/>
        </p:nvGrpSpPr>
        <p:grpSpPr>
          <a:xfrm>
            <a:off x="393995" y="6393081"/>
            <a:ext cx="244567" cy="262751"/>
            <a:chOff x="2594325" y="1627175"/>
            <a:chExt cx="440850" cy="440850"/>
          </a:xfrm>
        </p:grpSpPr>
        <p:sp>
          <p:nvSpPr>
            <p:cNvPr id="7" name="Google Shape;479;p38"/>
            <p:cNvSpPr/>
            <p:nvPr/>
          </p:nvSpPr>
          <p:spPr>
            <a:xfrm>
              <a:off x="2594325" y="1890950"/>
              <a:ext cx="177075" cy="177075"/>
            </a:xfrm>
            <a:custGeom>
              <a:avLst/>
              <a:gdLst/>
              <a:ahLst/>
              <a:cxnLst/>
              <a:rect l="l" t="t" r="r" b="b"/>
              <a:pathLst>
                <a:path w="7083" h="7083" extrusionOk="0">
                  <a:moveTo>
                    <a:pt x="5544" y="0"/>
                  </a:moveTo>
                  <a:lnTo>
                    <a:pt x="538" y="5984"/>
                  </a:lnTo>
                  <a:lnTo>
                    <a:pt x="0" y="7083"/>
                  </a:lnTo>
                  <a:lnTo>
                    <a:pt x="1099" y="6546"/>
                  </a:lnTo>
                  <a:lnTo>
                    <a:pt x="7083" y="1539"/>
                  </a:lnTo>
                  <a:lnTo>
                    <a:pt x="5544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8" name="Google Shape;480;p38"/>
            <p:cNvSpPr/>
            <p:nvPr/>
          </p:nvSpPr>
          <p:spPr>
            <a:xfrm>
              <a:off x="2858700" y="1627175"/>
              <a:ext cx="176475" cy="176475"/>
            </a:xfrm>
            <a:custGeom>
              <a:avLst/>
              <a:gdLst/>
              <a:ahLst/>
              <a:cxnLst/>
              <a:rect l="l" t="t" r="r" b="b"/>
              <a:pathLst>
                <a:path w="7059" h="7059" extrusionOk="0">
                  <a:moveTo>
                    <a:pt x="904" y="1"/>
                  </a:moveTo>
                  <a:lnTo>
                    <a:pt x="782" y="25"/>
                  </a:lnTo>
                  <a:lnTo>
                    <a:pt x="684" y="98"/>
                  </a:lnTo>
                  <a:lnTo>
                    <a:pt x="611" y="147"/>
                  </a:lnTo>
                  <a:lnTo>
                    <a:pt x="489" y="294"/>
                  </a:lnTo>
                  <a:lnTo>
                    <a:pt x="367" y="440"/>
                  </a:lnTo>
                  <a:lnTo>
                    <a:pt x="294" y="587"/>
                  </a:lnTo>
                  <a:lnTo>
                    <a:pt x="196" y="733"/>
                  </a:lnTo>
                  <a:lnTo>
                    <a:pt x="74" y="1051"/>
                  </a:lnTo>
                  <a:lnTo>
                    <a:pt x="0" y="1393"/>
                  </a:lnTo>
                  <a:lnTo>
                    <a:pt x="0" y="1735"/>
                  </a:lnTo>
                  <a:lnTo>
                    <a:pt x="25" y="2052"/>
                  </a:lnTo>
                  <a:lnTo>
                    <a:pt x="123" y="2394"/>
                  </a:lnTo>
                  <a:lnTo>
                    <a:pt x="269" y="2711"/>
                  </a:lnTo>
                  <a:lnTo>
                    <a:pt x="4348" y="6790"/>
                  </a:lnTo>
                  <a:lnTo>
                    <a:pt x="4665" y="6937"/>
                  </a:lnTo>
                  <a:lnTo>
                    <a:pt x="5007" y="7034"/>
                  </a:lnTo>
                  <a:lnTo>
                    <a:pt x="5325" y="7059"/>
                  </a:lnTo>
                  <a:lnTo>
                    <a:pt x="5667" y="7059"/>
                  </a:lnTo>
                  <a:lnTo>
                    <a:pt x="6008" y="6986"/>
                  </a:lnTo>
                  <a:lnTo>
                    <a:pt x="6326" y="6863"/>
                  </a:lnTo>
                  <a:lnTo>
                    <a:pt x="6473" y="6766"/>
                  </a:lnTo>
                  <a:lnTo>
                    <a:pt x="6619" y="6692"/>
                  </a:lnTo>
                  <a:lnTo>
                    <a:pt x="6766" y="6570"/>
                  </a:lnTo>
                  <a:lnTo>
                    <a:pt x="6912" y="6448"/>
                  </a:lnTo>
                  <a:lnTo>
                    <a:pt x="6961" y="6375"/>
                  </a:lnTo>
                  <a:lnTo>
                    <a:pt x="7034" y="6277"/>
                  </a:lnTo>
                  <a:lnTo>
                    <a:pt x="7059" y="6155"/>
                  </a:lnTo>
                  <a:lnTo>
                    <a:pt x="7059" y="6057"/>
                  </a:lnTo>
                  <a:lnTo>
                    <a:pt x="7059" y="5960"/>
                  </a:lnTo>
                  <a:lnTo>
                    <a:pt x="7034" y="5862"/>
                  </a:lnTo>
                  <a:lnTo>
                    <a:pt x="6961" y="5764"/>
                  </a:lnTo>
                  <a:lnTo>
                    <a:pt x="6912" y="5667"/>
                  </a:lnTo>
                  <a:lnTo>
                    <a:pt x="1393" y="147"/>
                  </a:lnTo>
                  <a:lnTo>
                    <a:pt x="1295" y="98"/>
                  </a:lnTo>
                  <a:lnTo>
                    <a:pt x="1197" y="25"/>
                  </a:lnTo>
                  <a:lnTo>
                    <a:pt x="1099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  <p:sp>
          <p:nvSpPr>
            <p:cNvPr id="9" name="Google Shape;481;p38"/>
            <p:cNvSpPr/>
            <p:nvPr/>
          </p:nvSpPr>
          <p:spPr>
            <a:xfrm>
              <a:off x="2663325" y="1702275"/>
              <a:ext cx="296750" cy="296775"/>
            </a:xfrm>
            <a:custGeom>
              <a:avLst/>
              <a:gdLst/>
              <a:ahLst/>
              <a:cxnLst/>
              <a:rect l="l" t="t" r="r" b="b"/>
              <a:pathLst>
                <a:path w="11870" h="11871" extrusionOk="0">
                  <a:moveTo>
                    <a:pt x="7718" y="1295"/>
                  </a:moveTo>
                  <a:lnTo>
                    <a:pt x="7815" y="1319"/>
                  </a:lnTo>
                  <a:lnTo>
                    <a:pt x="7889" y="1368"/>
                  </a:lnTo>
                  <a:lnTo>
                    <a:pt x="7938" y="1442"/>
                  </a:lnTo>
                  <a:lnTo>
                    <a:pt x="7938" y="1515"/>
                  </a:lnTo>
                  <a:lnTo>
                    <a:pt x="7938" y="1588"/>
                  </a:lnTo>
                  <a:lnTo>
                    <a:pt x="7889" y="1661"/>
                  </a:lnTo>
                  <a:lnTo>
                    <a:pt x="5862" y="3664"/>
                  </a:lnTo>
                  <a:lnTo>
                    <a:pt x="5788" y="3713"/>
                  </a:lnTo>
                  <a:lnTo>
                    <a:pt x="5715" y="3737"/>
                  </a:lnTo>
                  <a:lnTo>
                    <a:pt x="5642" y="3713"/>
                  </a:lnTo>
                  <a:lnTo>
                    <a:pt x="5569" y="3664"/>
                  </a:lnTo>
                  <a:lnTo>
                    <a:pt x="5520" y="3591"/>
                  </a:lnTo>
                  <a:lnTo>
                    <a:pt x="5495" y="3517"/>
                  </a:lnTo>
                  <a:lnTo>
                    <a:pt x="5520" y="3444"/>
                  </a:lnTo>
                  <a:lnTo>
                    <a:pt x="5569" y="3371"/>
                  </a:lnTo>
                  <a:lnTo>
                    <a:pt x="7571" y="1368"/>
                  </a:lnTo>
                  <a:lnTo>
                    <a:pt x="7644" y="1319"/>
                  </a:lnTo>
                  <a:lnTo>
                    <a:pt x="7718" y="1295"/>
                  </a:lnTo>
                  <a:close/>
                  <a:moveTo>
                    <a:pt x="7767" y="1"/>
                  </a:moveTo>
                  <a:lnTo>
                    <a:pt x="4885" y="2907"/>
                  </a:lnTo>
                  <a:lnTo>
                    <a:pt x="4640" y="2809"/>
                  </a:lnTo>
                  <a:lnTo>
                    <a:pt x="4396" y="2712"/>
                  </a:lnTo>
                  <a:lnTo>
                    <a:pt x="4103" y="2614"/>
                  </a:lnTo>
                  <a:lnTo>
                    <a:pt x="3810" y="2565"/>
                  </a:lnTo>
                  <a:lnTo>
                    <a:pt x="3493" y="2492"/>
                  </a:lnTo>
                  <a:lnTo>
                    <a:pt x="3175" y="2443"/>
                  </a:lnTo>
                  <a:lnTo>
                    <a:pt x="2858" y="2418"/>
                  </a:lnTo>
                  <a:lnTo>
                    <a:pt x="2247" y="2418"/>
                  </a:lnTo>
                  <a:lnTo>
                    <a:pt x="1954" y="2443"/>
                  </a:lnTo>
                  <a:lnTo>
                    <a:pt x="1636" y="2492"/>
                  </a:lnTo>
                  <a:lnTo>
                    <a:pt x="1319" y="2565"/>
                  </a:lnTo>
                  <a:lnTo>
                    <a:pt x="1001" y="2687"/>
                  </a:lnTo>
                  <a:lnTo>
                    <a:pt x="708" y="2809"/>
                  </a:lnTo>
                  <a:lnTo>
                    <a:pt x="415" y="3005"/>
                  </a:lnTo>
                  <a:lnTo>
                    <a:pt x="147" y="3224"/>
                  </a:lnTo>
                  <a:lnTo>
                    <a:pt x="73" y="3298"/>
                  </a:lnTo>
                  <a:lnTo>
                    <a:pt x="24" y="3395"/>
                  </a:lnTo>
                  <a:lnTo>
                    <a:pt x="0" y="3493"/>
                  </a:lnTo>
                  <a:lnTo>
                    <a:pt x="0" y="3615"/>
                  </a:lnTo>
                  <a:lnTo>
                    <a:pt x="0" y="3713"/>
                  </a:lnTo>
                  <a:lnTo>
                    <a:pt x="24" y="3811"/>
                  </a:lnTo>
                  <a:lnTo>
                    <a:pt x="73" y="3908"/>
                  </a:lnTo>
                  <a:lnTo>
                    <a:pt x="147" y="4006"/>
                  </a:lnTo>
                  <a:lnTo>
                    <a:pt x="7864" y="11724"/>
                  </a:lnTo>
                  <a:lnTo>
                    <a:pt x="7962" y="11797"/>
                  </a:lnTo>
                  <a:lnTo>
                    <a:pt x="8060" y="11846"/>
                  </a:lnTo>
                  <a:lnTo>
                    <a:pt x="8157" y="11870"/>
                  </a:lnTo>
                  <a:lnTo>
                    <a:pt x="8377" y="11870"/>
                  </a:lnTo>
                  <a:lnTo>
                    <a:pt x="8475" y="11846"/>
                  </a:lnTo>
                  <a:lnTo>
                    <a:pt x="8573" y="11797"/>
                  </a:lnTo>
                  <a:lnTo>
                    <a:pt x="8646" y="11724"/>
                  </a:lnTo>
                  <a:lnTo>
                    <a:pt x="8866" y="11455"/>
                  </a:lnTo>
                  <a:lnTo>
                    <a:pt x="9061" y="11162"/>
                  </a:lnTo>
                  <a:lnTo>
                    <a:pt x="9183" y="10869"/>
                  </a:lnTo>
                  <a:lnTo>
                    <a:pt x="9305" y="10551"/>
                  </a:lnTo>
                  <a:lnTo>
                    <a:pt x="9379" y="10234"/>
                  </a:lnTo>
                  <a:lnTo>
                    <a:pt x="9427" y="9916"/>
                  </a:lnTo>
                  <a:lnTo>
                    <a:pt x="9452" y="9623"/>
                  </a:lnTo>
                  <a:lnTo>
                    <a:pt x="9452" y="9330"/>
                  </a:lnTo>
                  <a:lnTo>
                    <a:pt x="9452" y="9013"/>
                  </a:lnTo>
                  <a:lnTo>
                    <a:pt x="9427" y="8695"/>
                  </a:lnTo>
                  <a:lnTo>
                    <a:pt x="9379" y="8378"/>
                  </a:lnTo>
                  <a:lnTo>
                    <a:pt x="9305" y="8060"/>
                  </a:lnTo>
                  <a:lnTo>
                    <a:pt x="9256" y="7767"/>
                  </a:lnTo>
                  <a:lnTo>
                    <a:pt x="9159" y="7474"/>
                  </a:lnTo>
                  <a:lnTo>
                    <a:pt x="9061" y="7230"/>
                  </a:lnTo>
                  <a:lnTo>
                    <a:pt x="8963" y="6986"/>
                  </a:lnTo>
                  <a:lnTo>
                    <a:pt x="11870" y="4104"/>
                  </a:lnTo>
                  <a:lnTo>
                    <a:pt x="7767" y="1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solidFill>
                  <a:srgbClr val="00001A"/>
                </a:solidFill>
              </a:endParaRPr>
            </a:p>
          </p:txBody>
        </p:sp>
      </p:grpSp>
      <p:sp>
        <p:nvSpPr>
          <p:cNvPr id="10" name="TextBox 9"/>
          <p:cNvSpPr txBox="1"/>
          <p:nvPr/>
        </p:nvSpPr>
        <p:spPr>
          <a:xfrm>
            <a:off x="738553" y="6393081"/>
            <a:ext cx="1019907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1200" dirty="0" smtClean="0"/>
              <a:t>Министерство на земеделието, храните и горите, „Информационна кампания 2020г.“ </a:t>
            </a:r>
            <a:endParaRPr lang="en-US" sz="1200" dirty="0"/>
          </a:p>
        </p:txBody>
      </p:sp>
      <p:grpSp>
        <p:nvGrpSpPr>
          <p:cNvPr id="11" name="Group 10"/>
          <p:cNvGrpSpPr/>
          <p:nvPr/>
        </p:nvGrpSpPr>
        <p:grpSpPr>
          <a:xfrm>
            <a:off x="710509" y="-2"/>
            <a:ext cx="8670872" cy="1101643"/>
            <a:chOff x="555385" y="577"/>
            <a:chExt cx="7621522" cy="1160585"/>
          </a:xfrm>
        </p:grpSpPr>
        <p:sp>
          <p:nvSpPr>
            <p:cNvPr id="12" name="Rectangle 11"/>
            <p:cNvSpPr/>
            <p:nvPr/>
          </p:nvSpPr>
          <p:spPr>
            <a:xfrm>
              <a:off x="555385" y="577"/>
              <a:ext cx="7621522" cy="1160585"/>
            </a:xfrm>
            <a:prstGeom prst="rect">
              <a:avLst/>
            </a:prstGeom>
            <a:effectLst>
              <a:glow>
                <a:schemeClr val="accent1"/>
              </a:glow>
              <a:outerShdw blurRad="38100" dist="25400" dir="5400000" rotWithShape="0">
                <a:srgbClr val="000000">
                  <a:alpha val="25000"/>
                </a:srgbClr>
              </a:outerShdw>
            </a:effectLst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bg-BG" b="1" dirty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>Подмярка 5.1 „Подкрепа за инвестиции в превантивни мерки, насочени към ограничаване на последствията от вероятни природни бедствия, неблагоприятни климатични явления и катастрофични събития</a:t>
              </a:r>
              <a:r>
                <a:rPr lang="bg-BG" b="1" dirty="0" smtClean="0">
                  <a:ln w="10541" cmpd="sng">
                    <a:solidFill>
                      <a:srgbClr val="7D7D7D">
                        <a:tint val="100000"/>
                        <a:shade val="100000"/>
                        <a:satMod val="110000"/>
                      </a:srgbClr>
                    </a:solidFill>
                    <a:prstDash val="solid"/>
                  </a:ln>
                  <a:solidFill>
                    <a:schemeClr val="tx1"/>
                  </a:solidFill>
                  <a:latin typeface="Calibri" pitchFamily="34" charset="0"/>
                  <a:cs typeface="Calibri" pitchFamily="34" charset="0"/>
                </a:rPr>
                <a:t>“</a:t>
              </a:r>
              <a:endParaRPr lang="en-GB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tx1"/>
                </a:solidFill>
                <a:latin typeface="Calibri" pitchFamily="34" charset="0"/>
                <a:cs typeface="Calibri" pitchFamily="34" charset="0"/>
              </a:endParaRP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687265" y="73094"/>
              <a:ext cx="7379529" cy="4215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endParaRPr lang="en-GB" sz="2000" b="1" dirty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latin typeface="Calibri" pitchFamily="34" charset="0"/>
                <a:cs typeface="Calibri" pitchFamily="34" charset="0"/>
              </a:endParaRPr>
            </a:p>
          </p:txBody>
        </p:sp>
      </p:grpSp>
      <p:sp>
        <p:nvSpPr>
          <p:cNvPr id="14" name="TextBox 13"/>
          <p:cNvSpPr txBox="1"/>
          <p:nvPr/>
        </p:nvSpPr>
        <p:spPr>
          <a:xfrm>
            <a:off x="443111" y="1419901"/>
            <a:ext cx="7584266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 algn="just">
              <a:buFont typeface="Wingdings" pitchFamily="2" charset="2"/>
              <a:buChar char="q"/>
            </a:pPr>
            <a:r>
              <a:rPr lang="bg-BG" b="1" dirty="0">
                <a:latin typeface="Calibri" pitchFamily="34" charset="0"/>
                <a:cs typeface="Calibri" pitchFamily="34" charset="0"/>
              </a:rPr>
              <a:t>Допустимите инвестиции за </a:t>
            </a:r>
            <a:r>
              <a:rPr lang="bg-BG" b="1" dirty="0">
                <a:solidFill>
                  <a:srgbClr val="D60093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частни субекти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са следните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:</a:t>
            </a:r>
          </a:p>
          <a:p>
            <a:pPr algn="just"/>
            <a:endParaRPr lang="en-GB" b="1" dirty="0">
              <a:latin typeface="Calibri" pitchFamily="34" charset="0"/>
              <a:cs typeface="Calibri" pitchFamily="34" charset="0"/>
            </a:endParaRPr>
          </a:p>
          <a:p>
            <a:pPr marL="342900" lvl="0" indent="-342900" algn="just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Разходи за закупуване на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съоръжения и оборудване за дезинфекция</a:t>
            </a:r>
            <a:r>
              <a:rPr lang="bg-BG" dirty="0">
                <a:latin typeface="Calibri" pitchFamily="34" charset="0"/>
                <a:cs typeface="Calibri" pitchFamily="34" charset="0"/>
              </a:rPr>
              <a:t>; 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342900" lvl="0" indent="-342900" algn="just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Разходи за закупуване на инсталации,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оборудване за осигуряване на биосигурност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и инфраструктура, в т. ч. помещения за персонала (например изграждане и оборудване на филтъра с душове, съблекални и т.н.) в стопанствата; 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342900" lvl="0" indent="-342900" algn="just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Разходи за изграждане на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огради или закупуване на преградни съоръжения</a:t>
            </a:r>
            <a:r>
              <a:rPr lang="bg-BG" dirty="0">
                <a:latin typeface="Calibri" pitchFamily="34" charset="0"/>
                <a:cs typeface="Calibri" pitchFamily="34" charset="0"/>
              </a:rPr>
              <a:t>; 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342900" lvl="0" indent="-342900" algn="just">
              <a:buFont typeface="Arial" pitchFamily="34" charset="0"/>
              <a:buChar char="•"/>
            </a:pPr>
            <a:r>
              <a:rPr lang="bg-BG" dirty="0" smtClean="0">
                <a:latin typeface="Calibri" pitchFamily="34" charset="0"/>
                <a:cs typeface="Calibri" pitchFamily="34" charset="0"/>
              </a:rPr>
              <a:t>Разходи за изграждане или закупуване на съоръжения или системи за повишаване безопасността при съхранение на фуражи; </a:t>
            </a:r>
          </a:p>
          <a:p>
            <a:pPr marL="342900" lvl="0" indent="-342900" algn="just">
              <a:buFont typeface="Arial" pitchFamily="34" charset="0"/>
              <a:buChar char="•"/>
            </a:pPr>
            <a:r>
              <a:rPr lang="bg-BG" dirty="0" smtClean="0">
                <a:latin typeface="Calibri" pitchFamily="34" charset="0"/>
                <a:cs typeface="Calibri" pitchFamily="34" charset="0"/>
              </a:rPr>
              <a:t>Разходи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за закупуване на оборудване и изграждане на места, свързани със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съхранение на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странични животински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продукти</a:t>
            </a:r>
            <a:r>
              <a:rPr lang="bg-BG" dirty="0">
                <a:latin typeface="Calibri" pitchFamily="34" charset="0"/>
                <a:cs typeface="Calibri" pitchFamily="34" charset="0"/>
              </a:rPr>
              <a:t>, вкл.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оборудване и съоръжения за инсинерация</a:t>
            </a:r>
            <a:r>
              <a:rPr lang="bg-BG" dirty="0">
                <a:latin typeface="Calibri" pitchFamily="34" charset="0"/>
                <a:cs typeface="Calibri" pitchFamily="34" charset="0"/>
              </a:rPr>
              <a:t>; </a:t>
            </a:r>
            <a:endParaRPr lang="en-GB" dirty="0">
              <a:latin typeface="Calibri" pitchFamily="34" charset="0"/>
              <a:cs typeface="Calibri" pitchFamily="34" charset="0"/>
            </a:endParaRPr>
          </a:p>
          <a:p>
            <a:pPr marL="342900" lvl="0" indent="-342900" algn="just">
              <a:buFont typeface="Arial" pitchFamily="34" charset="0"/>
              <a:buChar char="•"/>
            </a:pPr>
            <a:r>
              <a:rPr lang="bg-BG" dirty="0">
                <a:latin typeface="Calibri" pitchFamily="34" charset="0"/>
                <a:cs typeface="Calibri" pitchFamily="34" charset="0"/>
              </a:rPr>
              <a:t>Разходи за </a:t>
            </a:r>
            <a:r>
              <a:rPr lang="bg-BG" b="1" dirty="0" smtClean="0">
                <a:latin typeface="Calibri" pitchFamily="34" charset="0"/>
                <a:cs typeface="Calibri" pitchFamily="34" charset="0"/>
              </a:rPr>
              <a:t>инсталиране на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оборудване</a:t>
            </a:r>
            <a:r>
              <a:rPr lang="bg-BG" dirty="0">
                <a:latin typeface="Calibri" pitchFamily="34" charset="0"/>
                <a:cs typeface="Calibri" pitchFamily="34" charset="0"/>
              </a:rPr>
              <a:t>, включително разходите за </a:t>
            </a:r>
            <a:r>
              <a:rPr lang="bg-BG" b="1" dirty="0">
                <a:latin typeface="Calibri" pitchFamily="34" charset="0"/>
                <a:cs typeface="Calibri" pitchFamily="34" charset="0"/>
              </a:rPr>
              <a:t>монтаж и въвеждане в експлоатация </a:t>
            </a:r>
            <a:r>
              <a:rPr lang="bg-BG" dirty="0">
                <a:latin typeface="Calibri" pitchFamily="34" charset="0"/>
                <a:cs typeface="Calibri" pitchFamily="34" charset="0"/>
              </a:rPr>
              <a:t>на </a:t>
            </a:r>
            <a:r>
              <a:rPr lang="bg-BG" dirty="0" smtClean="0">
                <a:latin typeface="Calibri" pitchFamily="34" charset="0"/>
                <a:cs typeface="Calibri" pitchFamily="34" charset="0"/>
              </a:rPr>
              <a:t>същото.</a:t>
            </a:r>
            <a:endParaRPr lang="en-GB" dirty="0"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4651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sp">
  <a:themeElements>
    <a:clrScheme name="Green">
      <a:dk1>
        <a:sysClr val="windowText" lastClr="000000"/>
      </a:dk1>
      <a:lt1>
        <a:sysClr val="window" lastClr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22367</TotalTime>
  <Words>2168</Words>
  <Application>Microsoft Office PowerPoint</Application>
  <PresentationFormat>Широк екран</PresentationFormat>
  <Paragraphs>276</Paragraphs>
  <Slides>19</Slides>
  <Notes>19</Notes>
  <HiddenSlides>0</HiddenSlides>
  <MMClips>0</MMClips>
  <ScaleCrop>false</ScaleCrop>
  <HeadingPairs>
    <vt:vector size="6" baseType="variant">
      <vt:variant>
        <vt:lpstr>Използвани шрифтове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Заглавия на слайдовете</vt:lpstr>
      </vt:variant>
      <vt:variant>
        <vt:i4>19</vt:i4>
      </vt:variant>
    </vt:vector>
  </HeadingPairs>
  <TitlesOfParts>
    <vt:vector size="26" baseType="lpstr">
      <vt:lpstr>Arial</vt:lpstr>
      <vt:lpstr>Arial Narrow</vt:lpstr>
      <vt:lpstr>Calibri</vt:lpstr>
      <vt:lpstr>Century Gothic</vt:lpstr>
      <vt:lpstr>Wingdings</vt:lpstr>
      <vt:lpstr>Wingdings 3</vt:lpstr>
      <vt:lpstr>Wisp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Презентация на PowerPoint</vt:lpstr>
      <vt:lpstr>Благодаря за вниманието!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Новите моменти в пакета за ОСП 2021-2027</dc:title>
  <dc:creator>Maria Jordanova</dc:creator>
  <cp:lastModifiedBy>708</cp:lastModifiedBy>
  <cp:revision>212</cp:revision>
  <dcterms:created xsi:type="dcterms:W3CDTF">2019-07-16T18:57:03Z</dcterms:created>
  <dcterms:modified xsi:type="dcterms:W3CDTF">2020-02-07T14:05:56Z</dcterms:modified>
</cp:coreProperties>
</file>