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699" r:id="rId2"/>
    <p:sldMasterId id="2147483716" r:id="rId3"/>
    <p:sldMasterId id="2147483733" r:id="rId4"/>
    <p:sldMasterId id="2147483750" r:id="rId5"/>
  </p:sldMasterIdLst>
  <p:notesMasterIdLst>
    <p:notesMasterId r:id="rId21"/>
  </p:notesMasterIdLst>
  <p:sldIdLst>
    <p:sldId id="256" r:id="rId6"/>
    <p:sldId id="294" r:id="rId7"/>
    <p:sldId id="280" r:id="rId8"/>
    <p:sldId id="282" r:id="rId9"/>
    <p:sldId id="283" r:id="rId10"/>
    <p:sldId id="284" r:id="rId11"/>
    <p:sldId id="286" r:id="rId12"/>
    <p:sldId id="281" r:id="rId13"/>
    <p:sldId id="289" r:id="rId14"/>
    <p:sldId id="291" r:id="rId15"/>
    <p:sldId id="285" r:id="rId16"/>
    <p:sldId id="290" r:id="rId17"/>
    <p:sldId id="292" r:id="rId18"/>
    <p:sldId id="293" r:id="rId19"/>
    <p:sldId id="278" r:id="rId20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401"/>
    <a:srgbClr val="BBCED8"/>
    <a:srgbClr val="96BD51"/>
    <a:srgbClr val="5BC4C6"/>
    <a:srgbClr val="E4B2B4"/>
    <a:srgbClr val="E9E4D7"/>
    <a:srgbClr val="F9F7F3"/>
    <a:srgbClr val="EFEBE1"/>
    <a:srgbClr val="F3F0E9"/>
    <a:srgbClr val="EA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876" autoAdjust="0"/>
  </p:normalViewPr>
  <p:slideViewPr>
    <p:cSldViewPr snapToGrid="0" snapToObjects="1">
      <p:cViewPr>
        <p:scale>
          <a:sx n="108" d="100"/>
          <a:sy n="108" d="100"/>
        </p:scale>
        <p:origin x="-63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1F350-2083-3848-975E-6985E709D5D5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0C662-205E-2248-A9A1-61FD2FA78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416" y="2180492"/>
            <a:ext cx="9331428" cy="16209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Държавните помощи в сектор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Земеделие – 2020 г.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5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Прилагани държавни помощи – 2020 г. (2)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1046285"/>
            <a:ext cx="108409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V. Помощ за участие в изложения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чрез която се предоставя възможност на  малките и средни стопанства както за популяризацията на българската селскостопанска продукция на пазара, така и за популяризацията на рентабилните сортове растения, породи животни, иновационни и ефективни технологии и практики сред българските земеделски стопани.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VІ) Минимални помощи de minimis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С фокус към малките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средни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предприятия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 предоставя и финансова подкрепа по линия на минимални помощи de minimis. Максималният размер на помощите de minimis в сектора на производството на селскостопански продукти е установен на 25 000 евро на стопанство за период от три последователни данъчни години.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VІІ) Държавни помощи, администрирани по друг ред (данъчни облекчения)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- Помощ за инвестиции в земеделски стопанства чрез преотстъпване на корпоративен данък и Помощ под формата на отстъпка от стойността на акциза върху газьола, използван в първичното селскостопанско производство. </a:t>
            </a:r>
          </a:p>
        </p:txBody>
      </p:sp>
    </p:spTree>
    <p:extLst>
      <p:ext uri="{BB962C8B-B14F-4D97-AF65-F5344CB8AC3E}">
        <p14:creationId xmlns:p14="http://schemas.microsoft.com/office/powerpoint/2010/main" val="16178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6900" y="993441"/>
            <a:ext cx="1108807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Държавна помощ „Помощ за инвестиции в земеделските стопанства 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чрез преотстъпване на корпоративен данък”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насърчаване на земеделските стопани към инвестиции в нови сгради 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Форма: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данъчни облекчения;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Получатели: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данъчно задължени лица, (юридически лица и еднолични търговци), които са МСП, регистрирани земеделски стопани;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Механизъм на прилагане: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 подаване на годишната данъчна декларация.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60 %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преотстъпване от дължимия корпоративен данък върху данъчната печалба, получена от дейност по производство на непреработена растителна и животинска продукция, като е необходимо преотстъпеният данък да се инвестира в нови сгради или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Максималният размер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преотстъпения данък - до 50 % от стойността на придобитите активи;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Заявен за преотстъпване данък за данъчна 2018 г. - 41,2 млн. лв. от 2 267 земеделски стопани.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3" y="861895"/>
            <a:ext cx="1102653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(1</a:t>
            </a:r>
            <a:r>
              <a:rPr lang="ru-RU" altLang="en-US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)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Помощта се предоставя под формата на намалена акцизна ставка на газьола (дизелово гориво), използван за механизирани дейности в първичното селскостопанско производство в секторите Растениевъдство и Животновъдство;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земеделския стопанин се възстановява частта от стойността на акциза, представляваща индивидуалния размер на държавната помощ;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Възстановяването на частта от стойността на акциза върху газьола се извършва в годината, следваща годината, през която е платен дължимият акциз за изразходвания газьол в първичното селскостопанско производство;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Индивидуалният размер на държавната помощ представлява произведението между отстъпката от стойността на акциза за литър закупен газьол, определена по реда на ЗПЗП и индивидуалната годишна квота;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Общият размер на помощта се утвърждава със Закона за държавния бюджет на Република България за съответната финансова година, и се разпределя между земеделските стопани на база определена индивидуална годишна квота за всеки стопанин. За 2020 г., размерът на помощта не може да превишава 84 млн. лева.</a:t>
            </a:r>
          </a:p>
        </p:txBody>
      </p:sp>
    </p:spTree>
    <p:extLst>
      <p:ext uri="{BB962C8B-B14F-4D97-AF65-F5344CB8AC3E}">
        <p14:creationId xmlns:p14="http://schemas.microsoft.com/office/powerpoint/2010/main" val="10686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Данъчни облекчения: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(2)</a:t>
            </a:r>
          </a:p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9728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defRPr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Актуално: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края на месец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януари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е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изплатен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вторият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транш по схема за държавна помощ под формата на отстъпка от стойността на акциза върху газьола, използван в първичното селскостопанско производство”, кампания 2019;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 стопани ще имат възможност и за корекции на технически грешки в описите на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фактурите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Очаква се това да се случи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периода от 24 до 28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февруари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г.;</a:t>
            </a:r>
            <a:endParaRPr lang="bg-BG" altLang="en-US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Корекциите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ще се извършват в съответната общинска служба по земеделие, в която земеделските стопани са подали заявленията за държавна помощ за кампания 2019 г.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месец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септември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2020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ще бъде организирана и проведена и кампания 2020 по схемата за държавна помощ.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за прием на заявленията за държавната помощ за кампания 2020 ще бъде определен със заповед на министъра на земеделието, храните и горите.</a:t>
            </a:r>
          </a:p>
        </p:txBody>
      </p:sp>
    </p:spTree>
    <p:extLst>
      <p:ext uri="{BB962C8B-B14F-4D97-AF65-F5344CB8AC3E}">
        <p14:creationId xmlns:p14="http://schemas.microsoft.com/office/powerpoint/2010/main" val="4085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Актуални срокове по схемите: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компенсиране разходите на земеделски стопани, свързани с изпълнение на мерки по Националната програма за контрол на вредителите по трайните насаждения през зимния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период.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Срокове: І етап: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срок за подаване на заявления: от 10 февруари до 6 март 2020 г.; срок за отчитане: до 10 април 2020 г.; срок за изплащане на средствата: до 22 май 2020 г.;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ІІ етап: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 за подаване на заявления: от 12 октомври до 30 октомври 2020 г.; срок за отчитане: до 13 ноември 2020 г.; срок за изплащане на средствата: до 11 декември 2020 г.;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реализирането на доброволно поети ангажименти за хуманно отношение към птиците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Срок за прием на заявления: от 10 февруари до 28 февруари 2020 г.; Срок за изплащане на помощта: от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10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март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„Помощ за инвестиции в материални активи в земеделски стопанства, свързани с първично производство на растениевъдна земеделска продукция“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заявления: 03.02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28.02.2020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09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320" y="1559392"/>
            <a:ext cx="8915399" cy="288002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Благодаря за вниманието!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38553" y="5460023"/>
            <a:ext cx="8915400" cy="838200"/>
          </a:xfrm>
        </p:spPr>
        <p:txBody>
          <a:bodyPr/>
          <a:lstStyle/>
          <a:p>
            <a:r>
              <a:rPr lang="bg-BG" sz="1800" b="1" dirty="0">
                <a:solidFill>
                  <a:schemeClr val="accent1">
                    <a:lumMod val="50000"/>
                  </a:schemeClr>
                </a:solidFill>
              </a:rPr>
              <a:t>Дирекция „Държавни помощи и регулации“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 rot="16200000">
            <a:off x="-3128564" y="3087598"/>
            <a:ext cx="6858000" cy="682804"/>
          </a:xfrm>
          <a:prstGeom prst="wedgeRectCallout">
            <a:avLst>
              <a:gd name="adj1" fmla="val -21098"/>
              <a:gd name="adj2" fmla="val 1111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grpSp>
        <p:nvGrpSpPr>
          <p:cNvPr id="8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9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0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1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1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12377" y="624110"/>
            <a:ext cx="944293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Подпомагане</a:t>
            </a:r>
            <a:r>
              <a:rPr lang="bg-BG" dirty="0" smtClean="0"/>
              <a:t>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bg-BG" b="1" dirty="0" smtClean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земеделските стопани в </a:t>
            </a:r>
            <a:r>
              <a:rPr lang="bg-BG" b="1" u="sng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област </a:t>
            </a:r>
            <a:r>
              <a:rPr lang="bg-BG" b="1" u="sng" dirty="0" smtClean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Хасково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с държавни помощи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97877" y="1767254"/>
            <a:ext cx="10906735" cy="45807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bg-BG" sz="2000" dirty="0" smtClean="0"/>
              <a:t>За периода 2014 г. – 2019 г., земеделските стопани от </a:t>
            </a:r>
            <a:r>
              <a:rPr lang="bg-BG" sz="2000" u="sng" dirty="0"/>
              <a:t>област </a:t>
            </a:r>
            <a:r>
              <a:rPr lang="bg-BG" sz="2000" u="sng" dirty="0" smtClean="0"/>
              <a:t>Хасково </a:t>
            </a:r>
            <a:r>
              <a:rPr lang="bg-BG" sz="2000" dirty="0" smtClean="0"/>
              <a:t>са подпомогнати чрез държавни помощи както следва: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2014 г. – </a:t>
            </a:r>
            <a:r>
              <a:rPr lang="bg-BG" sz="2000" b="1" dirty="0" smtClean="0"/>
              <a:t>5 877 398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2015 г. – </a:t>
            </a:r>
            <a:r>
              <a:rPr lang="bg-BG" sz="2000" b="1" dirty="0" smtClean="0"/>
              <a:t>6 495 936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2016 г. – </a:t>
            </a:r>
            <a:r>
              <a:rPr lang="bg-BG" sz="2000" b="1" dirty="0" smtClean="0"/>
              <a:t>7 163 061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2017 г. – </a:t>
            </a:r>
            <a:r>
              <a:rPr lang="bg-BG" sz="2000" b="1" dirty="0" smtClean="0"/>
              <a:t>4 706 468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2018 г. – </a:t>
            </a:r>
            <a:r>
              <a:rPr lang="bg-BG" sz="2000" b="1" dirty="0" smtClean="0"/>
              <a:t>7 078 556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2019 г. – </a:t>
            </a:r>
            <a:r>
              <a:rPr lang="bg-BG" sz="2000" b="1" dirty="0" smtClean="0"/>
              <a:t>16 046 545 </a:t>
            </a:r>
            <a:r>
              <a:rPr lang="bg-BG" sz="2000" b="1" dirty="0" smtClean="0"/>
              <a:t>лв.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Общата сума за подпомагане за периода е в размер на </a:t>
            </a:r>
            <a:r>
              <a:rPr lang="bg-BG" sz="2000" b="1" u="sng" dirty="0" smtClean="0"/>
              <a:t>47 367 963 </a:t>
            </a:r>
            <a:r>
              <a:rPr lang="bg-BG" sz="2000" b="1" u="sng" dirty="0" smtClean="0"/>
              <a:t>лв.</a:t>
            </a:r>
          </a:p>
          <a:p>
            <a:pPr marL="0" indent="0">
              <a:buNone/>
            </a:pPr>
            <a:r>
              <a:rPr lang="bg-BG" sz="2000" b="1" dirty="0" smtClean="0"/>
              <a:t>Допълнително земеделските стопани са получили подпомагане по реда на чл. 189б от ЗКПО (преотстъпване на корпоративен данък), като годишно подкрепата възлиза на около </a:t>
            </a:r>
            <a:r>
              <a:rPr lang="bg-BG" sz="2000" b="1" u="sng" dirty="0" smtClean="0"/>
              <a:t>40 млн.лв</a:t>
            </a:r>
            <a:r>
              <a:rPr lang="bg-BG" sz="2000" b="1" dirty="0" smtClean="0"/>
              <a:t>.; </a:t>
            </a:r>
            <a:r>
              <a:rPr lang="bg-BG" sz="2000" b="1" dirty="0"/>
              <a:t>Д</a:t>
            </a:r>
            <a:r>
              <a:rPr lang="bg-BG" sz="2000" b="1" dirty="0" smtClean="0"/>
              <a:t>ържавна помощ за намалена акцизна ставка в размер на </a:t>
            </a:r>
            <a:r>
              <a:rPr lang="bg-BG" sz="2000" b="1" u="sng" dirty="0" smtClean="0"/>
              <a:t>84 млн.лв. </a:t>
            </a:r>
            <a:r>
              <a:rPr lang="bg-BG" sz="2000" b="1" dirty="0" smtClean="0"/>
              <a:t>за всяка година от прилагането ѝ; Държавно подпомагане за животновъдния сектор по Държавната профилактична програма с бюджет от около </a:t>
            </a:r>
            <a:r>
              <a:rPr lang="bg-BG" sz="2000" b="1" u="sng" dirty="0" smtClean="0"/>
              <a:t>20 млн.лв. </a:t>
            </a:r>
            <a:r>
              <a:rPr lang="bg-BG" sz="2000" b="1" dirty="0" smtClean="0"/>
              <a:t>всяка година.</a:t>
            </a:r>
          </a:p>
        </p:txBody>
      </p:sp>
    </p:spTree>
    <p:extLst>
      <p:ext uri="{BB962C8B-B14F-4D97-AF65-F5344CB8AC3E}">
        <p14:creationId xmlns:p14="http://schemas.microsoft.com/office/powerpoint/2010/main" val="17738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386861"/>
            <a:ext cx="92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Държавните помощи – 2020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.: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1191657"/>
            <a:ext cx="105419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подкрепа на земеделските стопани през 2020 г. се прилагат 5 нови схеми за държавни помощи, 4 от които са с инвестиционна насоченост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 продължават да се прилагат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нотифицираните за периода 2015-2020 г. и одобрени от ЕК схеми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държавни помощи в сектор „Земеделие“;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Утвърденият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 ресурс за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за държавните помощи, които се администрират от ДФЗ 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155 640 000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Поетапно, с решения на УС на ДФЗ се утвърждават указания за прилагане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всяка от схемите за помощ, със срокове и ресурс;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Утвърдените указания се публикуват на сайта на ДФЗ, в раздел „Държавни помощи“. </a:t>
            </a:r>
          </a:p>
        </p:txBody>
      </p:sp>
    </p:spTree>
    <p:extLst>
      <p:ext uri="{BB962C8B-B14F-4D97-AF65-F5344CB8AC3E}">
        <p14:creationId xmlns:p14="http://schemas.microsoft.com/office/powerpoint/2010/main" val="297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- 1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230" y="883881"/>
            <a:ext cx="114740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закупуване или изграждане на обекти за преработка и/или </a:t>
            </a:r>
            <a:endParaRPr lang="bg-BG" sz="1700" b="1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обработка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сурово мляко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</a:p>
          <a:p>
            <a:pPr marL="387350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Подпомагане на собственици/наематели на животновъдни ферми за изграждане на обект за преработка и/или обработка на сурово мляко с необходимото оборудване (мини мандри) или закупуване на временен обект за търговия на дребно за преработка и/или обработка на сурово мляко с необходимото оборудване (преместваеми модулни обекти, които могат да се транспортират);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 стопани и признати  групи или организации на производители, които произвеждат качествени храни от животински произход, отговарящи на изискванията на Наредба № 26 от 14.10.2010 г. за специфичните изисквания за директни доставки на малки количества суровини и храни от животински произход;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60 000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лева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ru-RU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изграждане на обект за преработка и/или обработка на сурово мляко с необходимото оборудване (мини мандри) или закупуването на временен обект за търговия на дребно на млечни продукти (включително закупуване на необходимото оборудване), в който се обработва и/или преработва сурово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мляко;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г., в размер на 1 452 500 лв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endParaRPr lang="en-US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- 2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660" y="1151792"/>
            <a:ext cx="1097726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Инвестиции за закупуване на съоръжения за добив и съхранение на сурово мляко и съоръжения за изхранване на новородени животни с мляко“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животновъдните ферми, посредством закупуване на съоръжения за добив и съхранение на сурово мляко и съоръжения за изхранване на новородени животни с мляко;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стопани, вкл. организации и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групи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производители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bg-BG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25 000 лева;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съоръжения за добив на сурово мляко – стационарни доилни инсталации, оборудване и съоръжения, мобилна доилна инсталация и платформа; оборудване на помещение за съхранение на млякото – хладилна вана/танк), мивка и хладилник; съоръжения за изкуствено захранване на новородени животни с мляко;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2 000 000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- 3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995" y="1006818"/>
            <a:ext cx="11466827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изграждане на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кланични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пунктове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  <a:endParaRPr lang="bg-BG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стопанства, в които се произвеждат храни от животински произход, за изграждането на кланични пунктове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 и организации на производители) за изграждане на кланични пунктове за едри преживни животни (ЕПЖ) и дребни преживни животни (ДПЖ) на територията на ферма и/или закупуване на мобилни такива (преместваеми обекти, които могат да се транспортират с помощта на превозно средство)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90 000 лева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зграждане на кланичен пункт с хладилно оборудване; приспособяване на съществуваща сграда за целите на кланичен пункт; изграждане на площадка за позициониране на мобилни фургони и хладилни съоръжения с и без осигурена електрическа и ВИК инсталации и/или съоръжения за опазване на околната среда; закупуване на технологично оборудване свързано с дейностите по добив и транжиране на месо в кланичния пункт; закупуване на мобилен кланичен пункт с хладилно оборудване;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2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500 000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ПОМОЩИ - 4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995" y="1090247"/>
            <a:ext cx="11431659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инвестиции в материални активи в земеделски стопанства, свързани с първично производство на растениевъдна земеделска продукция“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 се стимулира инвестиционния процес в сектора и да повиши конкурентоспособността на земеделските стопанства чрез технологична модернизация на производството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 малки и средни предприятия - земеделски стопани и признати  групи или организации на производители;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50 % от разходите за допустимите инвестиции,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не повече от 120 000 лв. на бенефициер за срока на прилагане на помощта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разходи: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закупуване и/или инсталиране/монтиране на машини, оборудване и линии, необходими за подготовка за продажба, включително: приемане, сортиране, калибриране и пакетиране/опаковане, етикетиране; закупуване и/или инсталиране/монтиране на машини, оборудване и линии, необходими за охлаждане и съхранение, включително: хладилно оборудване, хладилни камери, хидрокулери, вакуумкулери, техника за складиране, бокспалети и каси/щайги за многократна употреба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 закупуване/инсталиране на машини, оборудване и съоръжения за защита от слана и градушки;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 са указания за прилагане и бюджет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18 600 000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заявления е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03.02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28.02.2020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4087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591" y="1021459"/>
            <a:ext cx="44246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СЕКТОР «РАСТЕНИЕВЪДСТВО»:</a:t>
            </a:r>
          </a:p>
          <a:p>
            <a:endParaRPr lang="ru-RU" dirty="0">
              <a:solidFill>
                <a:srgbClr val="263248"/>
              </a:solidFill>
              <a:latin typeface="Century Gothic" panose="020B0502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производство на семена и посадъчен материал;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пропаднали площи;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застраховане на земеделска продукция;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Телен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червей по картофи;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Тута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абсолюта;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вредители и болести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овощните;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сертифициране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стандарта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GLOBALG.A.P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313" y="1021458"/>
            <a:ext cx="4176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СЕКТОР «ЖИВОТНОВЪДСТВО»:</a:t>
            </a:r>
          </a:p>
          <a:p>
            <a:endParaRPr lang="ru-RU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птици;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свине;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определяне на генетични качества и родословна книга;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имунопрофилактика на животните;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инвестиции за директни доставки;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загинали животни - наводнение и други;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отстраняване и унищожаване на мъртви животни.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394" y="5435850"/>
            <a:ext cx="1105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Общи схеми за двата сектора: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помощ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 изложения, помощи de minimis, данъчни облекчения.</a:t>
            </a:r>
          </a:p>
        </p:txBody>
      </p:sp>
    </p:spTree>
    <p:extLst>
      <p:ext uri="{BB962C8B-B14F-4D97-AF65-F5344CB8AC3E}">
        <p14:creationId xmlns:p14="http://schemas.microsoft.com/office/powerpoint/2010/main" val="11395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 – (1)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917983"/>
            <a:ext cx="108409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Roboto Condensed Light"/>
              <a:cs typeface="Roboto Condensed Light"/>
            </a:endParaRPr>
          </a:p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І. Инвестиционни помощи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-  прилагат се общо 5 бр. помощи, които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са насочени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към МСП за реализиране на малки проекти с ниски тавани на инвестиционни разходи, като по този начин се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предоставя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възможност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подкрепа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най-малките стопанства за осъществяване на технологична модернизация;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ІІ. Помощи, насочени в подкрепа на МСП за превенция на риска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за застраховане, както и към противодействие и за компенсиране на щети при природни бедствия или неблагоприятни метеорологични условия, включително и при болести по животните и растенията;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ІІІ.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 за МСП, насочени към гарантиране използването на качествен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посевен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посадъчен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материал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растениевъдството, поддържане на високо ниво на развъдната дейност в животновъдството, както и оптимизиране процеса по производство на качествени суровини, чрез сертифициране на стопанства по схеми за качество;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ІV.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Помощи, насочени към повишаване на качеството на храните и суровините от животински произход чрез отделяне на особено внимание на хуманно отношение към животните (свине и птици);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4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2498</Words>
  <Application>Microsoft Office PowerPoint</Application>
  <PresentationFormat>Custom</PresentationFormat>
  <Paragraphs>147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Wisp</vt:lpstr>
      <vt:lpstr>1_Wisp</vt:lpstr>
      <vt:lpstr>2_Wisp</vt:lpstr>
      <vt:lpstr>3_Wisp</vt:lpstr>
      <vt:lpstr>4_Wisp</vt:lpstr>
      <vt:lpstr>Държавните помощи в сектор Земеделие – 2020 г.</vt:lpstr>
      <vt:lpstr>Подпомагане на земеделските стопани в област Хасково с държавни помощи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Новите моменти в пакета за ОСП 2021-2027</dc:title>
  <dc:creator>Maria Jordanova</dc:creator>
  <cp:lastModifiedBy>Elitsa Zdravkova</cp:lastModifiedBy>
  <cp:revision>223</cp:revision>
  <cp:lastPrinted>2020-02-04T08:25:08Z</cp:lastPrinted>
  <dcterms:created xsi:type="dcterms:W3CDTF">2019-07-16T18:57:03Z</dcterms:created>
  <dcterms:modified xsi:type="dcterms:W3CDTF">2020-02-04T08:26:05Z</dcterms:modified>
</cp:coreProperties>
</file>