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82" r:id="rId5"/>
    <p:sldId id="266" r:id="rId6"/>
    <p:sldId id="267" r:id="rId7"/>
    <p:sldId id="268" r:id="rId8"/>
    <p:sldId id="263" r:id="rId9"/>
    <p:sldId id="265" r:id="rId10"/>
    <p:sldId id="270" r:id="rId11"/>
    <p:sldId id="283" r:id="rId12"/>
    <p:sldId id="271" r:id="rId13"/>
    <p:sldId id="286" r:id="rId14"/>
    <p:sldId id="287" r:id="rId15"/>
    <p:sldId id="288" r:id="rId16"/>
    <p:sldId id="289" r:id="rId17"/>
    <p:sldId id="290" r:id="rId18"/>
    <p:sldId id="275" r:id="rId19"/>
    <p:sldId id="284" r:id="rId20"/>
    <p:sldId id="285" r:id="rId21"/>
    <p:sldId id="292" r:id="rId22"/>
    <p:sldId id="295" r:id="rId23"/>
    <p:sldId id="296" r:id="rId24"/>
    <p:sldId id="272" r:id="rId25"/>
    <p:sldId id="273" r:id="rId26"/>
    <p:sldId id="274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36FE0-3866-40C7-89D4-98F2533860D7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09C721-3A5D-4B5F-BA61-C60CA7971121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xfrm>
          <a:off x="1765320" y="1109791"/>
          <a:ext cx="2764744" cy="2764744"/>
        </a:xfrm>
        <a:solidFill>
          <a:srgbClr val="0E4194"/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gm:spPr>
      <dgm:t>
        <a:bodyPr/>
        <a:lstStyle/>
        <a:p>
          <a:r>
            <a:rPr lang="en-US" sz="1400" b="0" cap="none" spc="0" dirty="0" smtClean="0">
              <a:ln w="0"/>
              <a:solidFill>
                <a:srgbClr val="BBB831"/>
              </a:solidFill>
              <a:effectLst>
                <a:outerShdw blurRad="38100" dist="19050" dir="2700000" algn="tl" rotWithShape="0">
                  <a:srgbClr val="BBB831">
                    <a:alpha val="40000"/>
                  </a:srgbClr>
                </a:outerShdw>
              </a:effectLst>
              <a:latin typeface="Arial"/>
              <a:ea typeface="+mn-ea"/>
              <a:cs typeface="+mn-cs"/>
            </a:rPr>
            <a:t>8 </a:t>
          </a:r>
          <a:r>
            <a:rPr lang="bg-BG" sz="1400" b="0" cap="none" spc="0" dirty="0" smtClean="0">
              <a:ln w="0"/>
              <a:solidFill>
                <a:srgbClr val="BBB831"/>
              </a:solidFill>
              <a:effectLst>
                <a:outerShdw blurRad="38100" dist="19050" dir="2700000" algn="tl" rotWithShape="0">
                  <a:srgbClr val="BBB831">
                    <a:alpha val="40000"/>
                  </a:srgbClr>
                </a:outerShdw>
              </a:effectLst>
              <a:latin typeface="Arial"/>
              <a:ea typeface="+mn-ea"/>
              <a:cs typeface="+mn-cs"/>
            </a:rPr>
            <a:t>допустими вида интервенции, които да бъдат разработени от ДЧ</a:t>
          </a:r>
          <a:endParaRPr lang="en-US" sz="1100" b="0" cap="none" spc="0" dirty="0">
            <a:ln w="0"/>
            <a:solidFill>
              <a:srgbClr val="BBB831"/>
            </a:solidFill>
            <a:effectLst>
              <a:outerShdw blurRad="38100" dist="19050" dir="2700000" algn="tl" rotWithShape="0">
                <a:srgbClr val="BBB831">
                  <a:alpha val="40000"/>
                </a:srgbClr>
              </a:outerShdw>
            </a:effectLst>
            <a:latin typeface="Arial"/>
            <a:ea typeface="+mn-ea"/>
            <a:cs typeface="+mn-cs"/>
          </a:endParaRPr>
        </a:p>
      </dgm:t>
    </dgm:pt>
    <dgm:pt modelId="{63D402CB-3A54-4F2C-8701-7551CAA4377C}" type="parTrans" cxnId="{CB5415A3-3478-44F0-8F83-170DEF0BC57E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DC40EAAB-5AB1-4677-96C9-C237664E9749}" type="sibTrans" cxnId="{CB5415A3-3478-44F0-8F83-170DEF0BC57E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846A1F95-434E-4E08-A5B8-7C040B1F0AD0}">
      <dgm:prSet phldrT="[Text]" custT="1"/>
      <dgm:spPr>
        <a:xfrm>
          <a:off x="2456506" y="493"/>
          <a:ext cx="1382372" cy="1382372"/>
        </a:xfr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Натура 2000 и </a:t>
          </a:r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други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специфични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ограничения</a:t>
          </a:r>
          <a:endParaRPr lang="en-US" sz="1050" b="1" dirty="0">
            <a:solidFill>
              <a:srgbClr val="333333"/>
            </a:solidFill>
            <a:latin typeface="Arial"/>
            <a:ea typeface="+mn-ea"/>
            <a:cs typeface="+mn-cs"/>
          </a:endParaRPr>
        </a:p>
      </dgm:t>
    </dgm:pt>
    <dgm:pt modelId="{0E552F09-63D2-441B-AEA3-55FCA5C40B5B}" type="parTrans" cxnId="{8AB7F8C3-E831-449F-B7D6-06CECCA2D4F9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FFA399F2-529C-4790-B201-72E39008FD7A}" type="sibTrans" cxnId="{8AB7F8C3-E831-449F-B7D6-06CECCA2D4F9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0CD29EF7-2F69-47DD-9B89-7AEA68A7616F}">
      <dgm:prSet phldrT="[Text]" custT="1"/>
      <dgm:spPr>
        <a:xfrm>
          <a:off x="3729641" y="527843"/>
          <a:ext cx="1382372" cy="1382372"/>
        </a:xfrm>
        <a:solidFill>
          <a:srgbClr val="BBB831">
            <a:alpha val="49804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Природни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или </a:t>
          </a:r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други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специфични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за района ограничения </a:t>
          </a:r>
          <a:endParaRPr lang="en-US" sz="1050" b="1" dirty="0">
            <a:solidFill>
              <a:srgbClr val="333333"/>
            </a:solidFill>
            <a:latin typeface="Arial"/>
            <a:ea typeface="+mn-ea"/>
            <a:cs typeface="+mn-cs"/>
          </a:endParaRPr>
        </a:p>
      </dgm:t>
    </dgm:pt>
    <dgm:pt modelId="{FDB61A50-0B13-47F2-B9FE-F45BF28EBF79}" type="parTrans" cxnId="{67DFE4A1-D6BF-454A-8AA1-308BB67DD9DA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6B5E0301-87AA-42E9-8681-28656B647550}" type="sibTrans" cxnId="{67DFE4A1-D6BF-454A-8AA1-308BB67DD9DA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E6DBA3CE-2498-48D6-8F9B-03120D2B2214}">
      <dgm:prSet phldrT="[Text]" custT="1"/>
      <dgm:spPr>
        <a:xfrm>
          <a:off x="656022" y="1800977"/>
          <a:ext cx="1382372" cy="1382372"/>
        </a:xfr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050" b="1" i="0" noProof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Помощ за млади земеделски стопани и за стартиране на стопанска</a:t>
          </a:r>
        </a:p>
        <a:p>
          <a:r>
            <a:rPr lang="bg-BG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дейност</a:t>
          </a:r>
          <a:endParaRPr lang="en-US" sz="1050" b="1" dirty="0">
            <a:solidFill>
              <a:srgbClr val="333333"/>
            </a:solidFill>
            <a:latin typeface="Arial"/>
            <a:ea typeface="+mn-ea"/>
            <a:cs typeface="+mn-cs"/>
          </a:endParaRPr>
        </a:p>
      </dgm:t>
    </dgm:pt>
    <dgm:pt modelId="{17264A82-B70C-4B86-9748-8CAE777DFA0C}" type="parTrans" cxnId="{3A9C2C8B-5B42-4D1D-B211-CCADEC2ACD8F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92F84C02-1784-4DD6-86A7-F61D663B767B}" type="sibTrans" cxnId="{3A9C2C8B-5B42-4D1D-B211-CCADEC2ACD8F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084BC057-B9F2-4079-A8E0-DEBF446BA198}">
      <dgm:prSet phldrT="[Text]" custT="1"/>
      <dgm:spPr>
        <a:xfrm>
          <a:off x="1183372" y="527843"/>
          <a:ext cx="1382372" cy="1382372"/>
        </a:xfr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Обмен на знания и информация</a:t>
          </a:r>
          <a:endParaRPr lang="en-US" sz="1050" b="1" dirty="0">
            <a:solidFill>
              <a:srgbClr val="333333"/>
            </a:solidFill>
            <a:latin typeface="Arial"/>
            <a:ea typeface="+mn-ea"/>
            <a:cs typeface="+mn-cs"/>
          </a:endParaRPr>
        </a:p>
      </dgm:t>
    </dgm:pt>
    <dgm:pt modelId="{A38798E9-9F61-4534-9B05-D9E53DDD1F50}" type="parTrans" cxnId="{72499A9B-24EF-42D6-80C1-5EF52BA45D31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A51CDAB2-C34D-4C17-9A04-299482BEAEA5}" type="sibTrans" cxnId="{72499A9B-24EF-42D6-80C1-5EF52BA45D31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474EF8D0-3EB7-4CFF-98DA-D61ADC7A7C58}">
      <dgm:prSet custT="1"/>
      <dgm:spPr>
        <a:xfrm>
          <a:off x="4256991" y="1800977"/>
          <a:ext cx="1382372" cy="1382372"/>
        </a:xfr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Задължения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в </a:t>
          </a:r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областта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на </a:t>
          </a:r>
          <a:r>
            <a:rPr lang="ru-RU" sz="1050" b="1" i="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околната</a:t>
          </a:r>
          <a:r>
            <a:rPr lang="ru-RU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среда</a:t>
          </a:r>
          <a:endParaRPr lang="en-US" sz="1050" b="1" i="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F6A7A23-C146-4CA2-9349-9AF2AFD01057}" type="parTrans" cxnId="{EE3E5A9F-8F69-4C9E-9E34-083990B3C58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C8702BAA-E7C3-4DC4-9A68-17115ADBB4DB}" type="sibTrans" cxnId="{EE3E5A9F-8F69-4C9E-9E34-083990B3C58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66EF8F58-7D0E-4D30-A0E3-A6635203275B}">
      <dgm:prSet custT="1"/>
      <dgm:spPr>
        <a:xfrm>
          <a:off x="3729641" y="3074112"/>
          <a:ext cx="1382372" cy="1382372"/>
        </a:xfr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Инвестиции</a:t>
          </a:r>
          <a:endParaRPr lang="en-US" sz="1050" b="1" i="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3E69D0E-02BA-43E6-BE3F-417F2B742B24}" type="parTrans" cxnId="{4608FEB6-52DF-4D01-87F8-B0EABDB75A4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1502B544-7664-4AB9-ADFE-1EEFE3D0A471}" type="sibTrans" cxnId="{4608FEB6-52DF-4D01-87F8-B0EABDB75A4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B1BFB3E8-C914-41EA-8CC6-CC85DE7431EB}">
      <dgm:prSet custT="1"/>
      <dgm:spPr>
        <a:xfrm>
          <a:off x="1183372" y="3074112"/>
          <a:ext cx="1382372" cy="1382372"/>
        </a:xfr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Управление на риска</a:t>
          </a:r>
          <a:endParaRPr lang="en-US" sz="1050" b="1" i="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6A86388-FE9B-48E2-978C-022161CC04BF}" type="parTrans" cxnId="{A376C722-0B62-4A78-8634-9E56F95BA7A0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9CDA29A6-E243-45BF-AD1F-E1010EACD61F}" type="sibTrans" cxnId="{A376C722-0B62-4A78-8634-9E56F95BA7A0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8C4E7146-86FB-45D4-952C-9FB6601EFBBA}">
      <dgm:prSet custT="1"/>
      <dgm:spPr>
        <a:xfrm>
          <a:off x="2456506" y="3601462"/>
          <a:ext cx="1382372" cy="1382372"/>
        </a:xfr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050" b="1" i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Сътрудничество</a:t>
          </a:r>
          <a:endParaRPr lang="en-US" sz="1050" b="1" i="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4A2E7DD-3693-49D7-93FB-743BE8459F24}" type="parTrans" cxnId="{53137410-697B-495E-82BA-04A62A9C4876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59D3C9F5-80B1-4119-BAE1-5EA219281A5C}" type="sibTrans" cxnId="{53137410-697B-495E-82BA-04A62A9C4876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A182EAC7-08F1-46A1-9AC2-65456BF71C1D}" type="pres">
      <dgm:prSet presAssocID="{F9236FE0-3866-40C7-89D4-98F2533860D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D76FB8-CF91-4E5A-987E-CCCA4B875FBB}" type="pres">
      <dgm:prSet presAssocID="{F9236FE0-3866-40C7-89D4-98F2533860D7}" presName="radial" presStyleCnt="0">
        <dgm:presLayoutVars>
          <dgm:animLvl val="ctr"/>
        </dgm:presLayoutVars>
      </dgm:prSet>
      <dgm:spPr/>
    </dgm:pt>
    <dgm:pt modelId="{79B9D875-4956-4FFC-B488-0B9E94B77DE9}" type="pres">
      <dgm:prSet presAssocID="{6209C721-3A5D-4B5F-BA61-C60CA7971121}" presName="centerShape" presStyleLbl="vennNode1" presStyleIdx="0" presStyleCnt="9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2C36E765-97B8-48A3-8B33-23C4936955D1}" type="pres">
      <dgm:prSet presAssocID="{846A1F95-434E-4E08-A5B8-7C040B1F0AD0}" presName="node" presStyleLbl="vennNode1" presStyleIdx="1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AB943AF-A1EE-4C53-9DA2-7360AD4EE09B}" type="pres">
      <dgm:prSet presAssocID="{0CD29EF7-2F69-47DD-9B89-7AEA68A7616F}" presName="node" presStyleLbl="vennNode1" presStyleIdx="2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1161B164-1F0F-4FA3-AA04-C1F8CCEF4680}" type="pres">
      <dgm:prSet presAssocID="{474EF8D0-3EB7-4CFF-98DA-D61ADC7A7C58}" presName="node" presStyleLbl="vennNode1" presStyleIdx="3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A4620AA-A228-4866-82FD-1677AAFBD7EF}" type="pres">
      <dgm:prSet presAssocID="{66EF8F58-7D0E-4D30-A0E3-A6635203275B}" presName="node" presStyleLbl="vennNode1" presStyleIdx="4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3EBBE4D-9CF8-4644-BDE5-C7ADF1BB75E2}" type="pres">
      <dgm:prSet presAssocID="{8C4E7146-86FB-45D4-952C-9FB6601EFBBA}" presName="node" presStyleLbl="vennNode1" presStyleIdx="5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4EAB5D1-C3B3-4659-AC3E-15ABF76072D0}" type="pres">
      <dgm:prSet presAssocID="{B1BFB3E8-C914-41EA-8CC6-CC85DE7431EB}" presName="node" presStyleLbl="vennNode1" presStyleIdx="6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3DBC89B-88B2-4E90-AEFC-B2550AE9C9E2}" type="pres">
      <dgm:prSet presAssocID="{E6DBA3CE-2498-48D6-8F9B-03120D2B2214}" presName="node" presStyleLbl="vennNode1" presStyleIdx="7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0988068B-6E28-42B9-8490-2F4A2176974F}" type="pres">
      <dgm:prSet presAssocID="{084BC057-B9F2-4079-A8E0-DEBF446BA198}" presName="node" presStyleLbl="vennNode1" presStyleIdx="8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EE3E5A9F-8F69-4C9E-9E34-083990B3C587}" srcId="{6209C721-3A5D-4B5F-BA61-C60CA7971121}" destId="{474EF8D0-3EB7-4CFF-98DA-D61ADC7A7C58}" srcOrd="2" destOrd="0" parTransId="{1F6A7A23-C146-4CA2-9349-9AF2AFD01057}" sibTransId="{C8702BAA-E7C3-4DC4-9A68-17115ADBB4DB}"/>
    <dgm:cxn modelId="{72499A9B-24EF-42D6-80C1-5EF52BA45D31}" srcId="{6209C721-3A5D-4B5F-BA61-C60CA7971121}" destId="{084BC057-B9F2-4079-A8E0-DEBF446BA198}" srcOrd="7" destOrd="0" parTransId="{A38798E9-9F61-4534-9B05-D9E53DDD1F50}" sibTransId="{A51CDAB2-C34D-4C17-9A04-299482BEAEA5}"/>
    <dgm:cxn modelId="{4608FEB6-52DF-4D01-87F8-B0EABDB75A47}" srcId="{6209C721-3A5D-4B5F-BA61-C60CA7971121}" destId="{66EF8F58-7D0E-4D30-A0E3-A6635203275B}" srcOrd="3" destOrd="0" parTransId="{D3E69D0E-02BA-43E6-BE3F-417F2B742B24}" sibTransId="{1502B544-7664-4AB9-ADFE-1EEFE3D0A471}"/>
    <dgm:cxn modelId="{A376C722-0B62-4A78-8634-9E56F95BA7A0}" srcId="{6209C721-3A5D-4B5F-BA61-C60CA7971121}" destId="{B1BFB3E8-C914-41EA-8CC6-CC85DE7431EB}" srcOrd="5" destOrd="0" parTransId="{D6A86388-FE9B-48E2-978C-022161CC04BF}" sibTransId="{9CDA29A6-E243-45BF-AD1F-E1010EACD61F}"/>
    <dgm:cxn modelId="{3E1BE0F4-8439-4AFC-B123-3BAFA61AC2ED}" type="presOf" srcId="{F9236FE0-3866-40C7-89D4-98F2533860D7}" destId="{A182EAC7-08F1-46A1-9AC2-65456BF71C1D}" srcOrd="0" destOrd="0" presId="urn:microsoft.com/office/officeart/2005/8/layout/radial3"/>
    <dgm:cxn modelId="{53137410-697B-495E-82BA-04A62A9C4876}" srcId="{6209C721-3A5D-4B5F-BA61-C60CA7971121}" destId="{8C4E7146-86FB-45D4-952C-9FB6601EFBBA}" srcOrd="4" destOrd="0" parTransId="{04A2E7DD-3693-49D7-93FB-743BE8459F24}" sibTransId="{59D3C9F5-80B1-4119-BAE1-5EA219281A5C}"/>
    <dgm:cxn modelId="{6338D5E9-3E7B-4DF9-93E0-C60E7DEB8EED}" type="presOf" srcId="{E6DBA3CE-2498-48D6-8F9B-03120D2B2214}" destId="{53DBC89B-88B2-4E90-AEFC-B2550AE9C9E2}" srcOrd="0" destOrd="0" presId="urn:microsoft.com/office/officeart/2005/8/layout/radial3"/>
    <dgm:cxn modelId="{12746748-2F23-4BDA-A078-D97CCA7FAA61}" type="presOf" srcId="{66EF8F58-7D0E-4D30-A0E3-A6635203275B}" destId="{EA4620AA-A228-4866-82FD-1677AAFBD7EF}" srcOrd="0" destOrd="0" presId="urn:microsoft.com/office/officeart/2005/8/layout/radial3"/>
    <dgm:cxn modelId="{D89F40F5-86AE-4DAB-8CC9-1307697C3BD4}" type="presOf" srcId="{846A1F95-434E-4E08-A5B8-7C040B1F0AD0}" destId="{2C36E765-97B8-48A3-8B33-23C4936955D1}" srcOrd="0" destOrd="0" presId="urn:microsoft.com/office/officeart/2005/8/layout/radial3"/>
    <dgm:cxn modelId="{8AB7F8C3-E831-449F-B7D6-06CECCA2D4F9}" srcId="{6209C721-3A5D-4B5F-BA61-C60CA7971121}" destId="{846A1F95-434E-4E08-A5B8-7C040B1F0AD0}" srcOrd="0" destOrd="0" parTransId="{0E552F09-63D2-441B-AEA3-55FCA5C40B5B}" sibTransId="{FFA399F2-529C-4790-B201-72E39008FD7A}"/>
    <dgm:cxn modelId="{16A94AE3-B805-4867-86B8-231578C0E40B}" type="presOf" srcId="{474EF8D0-3EB7-4CFF-98DA-D61ADC7A7C58}" destId="{1161B164-1F0F-4FA3-AA04-C1F8CCEF4680}" srcOrd="0" destOrd="0" presId="urn:microsoft.com/office/officeart/2005/8/layout/radial3"/>
    <dgm:cxn modelId="{47ED312A-1CF3-41AA-B6E4-4818D58B9837}" type="presOf" srcId="{084BC057-B9F2-4079-A8E0-DEBF446BA198}" destId="{0988068B-6E28-42B9-8490-2F4A2176974F}" srcOrd="0" destOrd="0" presId="urn:microsoft.com/office/officeart/2005/8/layout/radial3"/>
    <dgm:cxn modelId="{FD20B75F-8512-4177-ABEE-BF39B608EF83}" type="presOf" srcId="{6209C721-3A5D-4B5F-BA61-C60CA7971121}" destId="{79B9D875-4956-4FFC-B488-0B9E94B77DE9}" srcOrd="0" destOrd="0" presId="urn:microsoft.com/office/officeart/2005/8/layout/radial3"/>
    <dgm:cxn modelId="{67DFE4A1-D6BF-454A-8AA1-308BB67DD9DA}" srcId="{6209C721-3A5D-4B5F-BA61-C60CA7971121}" destId="{0CD29EF7-2F69-47DD-9B89-7AEA68A7616F}" srcOrd="1" destOrd="0" parTransId="{FDB61A50-0B13-47F2-B9FE-F45BF28EBF79}" sibTransId="{6B5E0301-87AA-42E9-8681-28656B647550}"/>
    <dgm:cxn modelId="{E5C4D381-1EA6-475F-B0E3-19206267CE0B}" type="presOf" srcId="{0CD29EF7-2F69-47DD-9B89-7AEA68A7616F}" destId="{DAB943AF-A1EE-4C53-9DA2-7360AD4EE09B}" srcOrd="0" destOrd="0" presId="urn:microsoft.com/office/officeart/2005/8/layout/radial3"/>
    <dgm:cxn modelId="{AA3D1623-859D-4D0B-AC3D-0EBD46E87CEB}" type="presOf" srcId="{B1BFB3E8-C914-41EA-8CC6-CC85DE7431EB}" destId="{A4EAB5D1-C3B3-4659-AC3E-15ABF76072D0}" srcOrd="0" destOrd="0" presId="urn:microsoft.com/office/officeart/2005/8/layout/radial3"/>
    <dgm:cxn modelId="{CB5415A3-3478-44F0-8F83-170DEF0BC57E}" srcId="{F9236FE0-3866-40C7-89D4-98F2533860D7}" destId="{6209C721-3A5D-4B5F-BA61-C60CA7971121}" srcOrd="0" destOrd="0" parTransId="{63D402CB-3A54-4F2C-8701-7551CAA4377C}" sibTransId="{DC40EAAB-5AB1-4677-96C9-C237664E9749}"/>
    <dgm:cxn modelId="{7E2C47EE-53CB-41DD-BE4E-4A65DB04FD23}" type="presOf" srcId="{8C4E7146-86FB-45D4-952C-9FB6601EFBBA}" destId="{53EBBE4D-9CF8-4644-BDE5-C7ADF1BB75E2}" srcOrd="0" destOrd="0" presId="urn:microsoft.com/office/officeart/2005/8/layout/radial3"/>
    <dgm:cxn modelId="{3A9C2C8B-5B42-4D1D-B211-CCADEC2ACD8F}" srcId="{6209C721-3A5D-4B5F-BA61-C60CA7971121}" destId="{E6DBA3CE-2498-48D6-8F9B-03120D2B2214}" srcOrd="6" destOrd="0" parTransId="{17264A82-B70C-4B86-9748-8CAE777DFA0C}" sibTransId="{92F84C02-1784-4DD6-86A7-F61D663B767B}"/>
    <dgm:cxn modelId="{B9E7CAF8-0BFA-4F58-8251-98D3E5B9EE1C}" type="presParOf" srcId="{A182EAC7-08F1-46A1-9AC2-65456BF71C1D}" destId="{92D76FB8-CF91-4E5A-987E-CCCA4B875FBB}" srcOrd="0" destOrd="0" presId="urn:microsoft.com/office/officeart/2005/8/layout/radial3"/>
    <dgm:cxn modelId="{47E8FAE8-D9F5-45C4-9115-9B326E4E9566}" type="presParOf" srcId="{92D76FB8-CF91-4E5A-987E-CCCA4B875FBB}" destId="{79B9D875-4956-4FFC-B488-0B9E94B77DE9}" srcOrd="0" destOrd="0" presId="urn:microsoft.com/office/officeart/2005/8/layout/radial3"/>
    <dgm:cxn modelId="{5E878E3C-658F-4E3C-B864-C49EA9694C03}" type="presParOf" srcId="{92D76FB8-CF91-4E5A-987E-CCCA4B875FBB}" destId="{2C36E765-97B8-48A3-8B33-23C4936955D1}" srcOrd="1" destOrd="0" presId="urn:microsoft.com/office/officeart/2005/8/layout/radial3"/>
    <dgm:cxn modelId="{1D729BBF-17CA-443F-89AF-BA911E64F3EF}" type="presParOf" srcId="{92D76FB8-CF91-4E5A-987E-CCCA4B875FBB}" destId="{DAB943AF-A1EE-4C53-9DA2-7360AD4EE09B}" srcOrd="2" destOrd="0" presId="urn:microsoft.com/office/officeart/2005/8/layout/radial3"/>
    <dgm:cxn modelId="{697C2819-D3EC-4BA4-9DD8-0F4831D1DA09}" type="presParOf" srcId="{92D76FB8-CF91-4E5A-987E-CCCA4B875FBB}" destId="{1161B164-1F0F-4FA3-AA04-C1F8CCEF4680}" srcOrd="3" destOrd="0" presId="urn:microsoft.com/office/officeart/2005/8/layout/radial3"/>
    <dgm:cxn modelId="{2189C081-8B42-423A-BA7B-7B4512AF2D7E}" type="presParOf" srcId="{92D76FB8-CF91-4E5A-987E-CCCA4B875FBB}" destId="{EA4620AA-A228-4866-82FD-1677AAFBD7EF}" srcOrd="4" destOrd="0" presId="urn:microsoft.com/office/officeart/2005/8/layout/radial3"/>
    <dgm:cxn modelId="{2F9AA36B-AD5B-4B98-98C2-1BE16A88925E}" type="presParOf" srcId="{92D76FB8-CF91-4E5A-987E-CCCA4B875FBB}" destId="{53EBBE4D-9CF8-4644-BDE5-C7ADF1BB75E2}" srcOrd="5" destOrd="0" presId="urn:microsoft.com/office/officeart/2005/8/layout/radial3"/>
    <dgm:cxn modelId="{19EB6719-C0ED-4F82-8A1C-9CD95B74808F}" type="presParOf" srcId="{92D76FB8-CF91-4E5A-987E-CCCA4B875FBB}" destId="{A4EAB5D1-C3B3-4659-AC3E-15ABF76072D0}" srcOrd="6" destOrd="0" presId="urn:microsoft.com/office/officeart/2005/8/layout/radial3"/>
    <dgm:cxn modelId="{4727EEE2-E277-4BE3-B62E-BDBEDC0805DF}" type="presParOf" srcId="{92D76FB8-CF91-4E5A-987E-CCCA4B875FBB}" destId="{53DBC89B-88B2-4E90-AEFC-B2550AE9C9E2}" srcOrd="7" destOrd="0" presId="urn:microsoft.com/office/officeart/2005/8/layout/radial3"/>
    <dgm:cxn modelId="{E66F9026-DE6F-4875-A1A1-B5DB96CC8996}" type="presParOf" srcId="{92D76FB8-CF91-4E5A-987E-CCCA4B875FBB}" destId="{0988068B-6E28-42B9-8490-2F4A2176974F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9D875-4956-4FFC-B488-0B9E94B77DE9}">
      <dsp:nvSpPr>
        <dsp:cNvPr id="0" name=""/>
        <dsp:cNvSpPr/>
      </dsp:nvSpPr>
      <dsp:spPr>
        <a:xfrm>
          <a:off x="2660130" y="1024355"/>
          <a:ext cx="2551903" cy="2551903"/>
        </a:xfrm>
        <a:prstGeom prst="ellipse">
          <a:avLst/>
        </a:prstGeom>
        <a:solidFill>
          <a:srgbClr val="0E4194"/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cap="none" spc="0" dirty="0" smtClean="0">
              <a:ln w="0"/>
              <a:solidFill>
                <a:srgbClr val="BBB831"/>
              </a:solidFill>
              <a:effectLst>
                <a:outerShdw blurRad="38100" dist="19050" dir="2700000" algn="tl" rotWithShape="0">
                  <a:srgbClr val="BBB831">
                    <a:alpha val="40000"/>
                  </a:srgbClr>
                </a:outerShdw>
              </a:effectLst>
              <a:latin typeface="Arial"/>
              <a:ea typeface="+mn-ea"/>
              <a:cs typeface="+mn-cs"/>
            </a:rPr>
            <a:t>8 </a:t>
          </a:r>
          <a:r>
            <a:rPr lang="bg-BG" sz="1400" b="0" kern="1200" cap="none" spc="0" dirty="0" smtClean="0">
              <a:ln w="0"/>
              <a:solidFill>
                <a:srgbClr val="BBB831"/>
              </a:solidFill>
              <a:effectLst>
                <a:outerShdw blurRad="38100" dist="19050" dir="2700000" algn="tl" rotWithShape="0">
                  <a:srgbClr val="BBB831">
                    <a:alpha val="40000"/>
                  </a:srgbClr>
                </a:outerShdw>
              </a:effectLst>
              <a:latin typeface="Arial"/>
              <a:ea typeface="+mn-ea"/>
              <a:cs typeface="+mn-cs"/>
            </a:rPr>
            <a:t>допустими вида интервенции, които да бъдат разработени от ДЧ</a:t>
          </a:r>
          <a:endParaRPr lang="en-US" sz="1100" b="0" kern="1200" cap="none" spc="0" dirty="0">
            <a:ln w="0"/>
            <a:solidFill>
              <a:srgbClr val="BBB831"/>
            </a:solidFill>
            <a:effectLst>
              <a:outerShdw blurRad="38100" dist="19050" dir="2700000" algn="tl" rotWithShape="0">
                <a:srgbClr val="BBB831">
                  <a:alpha val="40000"/>
                </a:srgbClr>
              </a:outerShdw>
            </a:effectLst>
            <a:latin typeface="Arial"/>
            <a:ea typeface="+mn-ea"/>
            <a:cs typeface="+mn-cs"/>
          </a:endParaRPr>
        </a:p>
      </dsp:txBody>
      <dsp:txXfrm>
        <a:off x="3033848" y="1398073"/>
        <a:ext cx="1804467" cy="1804467"/>
      </dsp:txXfrm>
    </dsp:sp>
    <dsp:sp modelId="{2C36E765-97B8-48A3-8B33-23C4936955D1}">
      <dsp:nvSpPr>
        <dsp:cNvPr id="0" name=""/>
        <dsp:cNvSpPr/>
      </dsp:nvSpPr>
      <dsp:spPr>
        <a:xfrm>
          <a:off x="3298106" y="455"/>
          <a:ext cx="1275951" cy="1275951"/>
        </a:xfrm>
        <a:prstGeom prst="ellipse">
          <a:avLst/>
        </a:prstGeo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Натура 2000 и </a:t>
          </a: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други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специфични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ограничения</a:t>
          </a:r>
          <a:endParaRPr lang="en-US" sz="1050" b="1" kern="1200" dirty="0">
            <a:solidFill>
              <a:srgbClr val="333333"/>
            </a:solidFill>
            <a:latin typeface="Arial"/>
            <a:ea typeface="+mn-ea"/>
            <a:cs typeface="+mn-cs"/>
          </a:endParaRPr>
        </a:p>
      </dsp:txBody>
      <dsp:txXfrm>
        <a:off x="3484965" y="187314"/>
        <a:ext cx="902233" cy="902233"/>
      </dsp:txXfrm>
    </dsp:sp>
    <dsp:sp modelId="{DAB943AF-A1EE-4C53-9DA2-7360AD4EE09B}">
      <dsp:nvSpPr>
        <dsp:cNvPr id="0" name=""/>
        <dsp:cNvSpPr/>
      </dsp:nvSpPr>
      <dsp:spPr>
        <a:xfrm>
          <a:off x="4473229" y="487207"/>
          <a:ext cx="1275951" cy="1275951"/>
        </a:xfrm>
        <a:prstGeom prst="ellipse">
          <a:avLst/>
        </a:prstGeom>
        <a:solidFill>
          <a:srgbClr val="BBB831">
            <a:alpha val="49804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Природни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или </a:t>
          </a: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други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специфични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за района ограничения </a:t>
          </a:r>
          <a:endParaRPr lang="en-US" sz="1050" b="1" kern="1200" dirty="0">
            <a:solidFill>
              <a:srgbClr val="333333"/>
            </a:solidFill>
            <a:latin typeface="Arial"/>
            <a:ea typeface="+mn-ea"/>
            <a:cs typeface="+mn-cs"/>
          </a:endParaRPr>
        </a:p>
      </dsp:txBody>
      <dsp:txXfrm>
        <a:off x="4660088" y="674066"/>
        <a:ext cx="902233" cy="902233"/>
      </dsp:txXfrm>
    </dsp:sp>
    <dsp:sp modelId="{1161B164-1F0F-4FA3-AA04-C1F8CCEF4680}">
      <dsp:nvSpPr>
        <dsp:cNvPr id="0" name=""/>
        <dsp:cNvSpPr/>
      </dsp:nvSpPr>
      <dsp:spPr>
        <a:xfrm>
          <a:off x="4959982" y="1662331"/>
          <a:ext cx="1275951" cy="1275951"/>
        </a:xfrm>
        <a:prstGeom prst="ellipse">
          <a:avLst/>
        </a:prstGeo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Задължения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в </a:t>
          </a: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областта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на </a:t>
          </a:r>
          <a:r>
            <a:rPr lang="ru-RU" sz="1050" b="1" i="0" kern="1200" dirty="0" err="1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околната</a:t>
          </a: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среда</a:t>
          </a:r>
          <a:endParaRPr lang="en-US" sz="1050" b="1" i="0" kern="120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146841" y="1849190"/>
        <a:ext cx="902233" cy="902233"/>
      </dsp:txXfrm>
    </dsp:sp>
    <dsp:sp modelId="{EA4620AA-A228-4866-82FD-1677AAFBD7EF}">
      <dsp:nvSpPr>
        <dsp:cNvPr id="0" name=""/>
        <dsp:cNvSpPr/>
      </dsp:nvSpPr>
      <dsp:spPr>
        <a:xfrm>
          <a:off x="4473229" y="2837455"/>
          <a:ext cx="1275951" cy="1275951"/>
        </a:xfrm>
        <a:prstGeom prst="ellipse">
          <a:avLst/>
        </a:prstGeo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Инвестиции</a:t>
          </a:r>
          <a:endParaRPr lang="en-US" sz="1050" b="1" i="0" kern="120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660088" y="3024314"/>
        <a:ext cx="902233" cy="902233"/>
      </dsp:txXfrm>
    </dsp:sp>
    <dsp:sp modelId="{53EBBE4D-9CF8-4644-BDE5-C7ADF1BB75E2}">
      <dsp:nvSpPr>
        <dsp:cNvPr id="0" name=""/>
        <dsp:cNvSpPr/>
      </dsp:nvSpPr>
      <dsp:spPr>
        <a:xfrm>
          <a:off x="3298106" y="3324207"/>
          <a:ext cx="1275951" cy="1275951"/>
        </a:xfrm>
        <a:prstGeom prst="ellipse">
          <a:avLst/>
        </a:prstGeo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Сътрудничество</a:t>
          </a:r>
          <a:endParaRPr lang="en-US" sz="1050" b="1" i="0" kern="120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484965" y="3511066"/>
        <a:ext cx="902233" cy="902233"/>
      </dsp:txXfrm>
    </dsp:sp>
    <dsp:sp modelId="{A4EAB5D1-C3B3-4659-AC3E-15ABF76072D0}">
      <dsp:nvSpPr>
        <dsp:cNvPr id="0" name=""/>
        <dsp:cNvSpPr/>
      </dsp:nvSpPr>
      <dsp:spPr>
        <a:xfrm>
          <a:off x="2122982" y="2837455"/>
          <a:ext cx="1275951" cy="1275951"/>
        </a:xfrm>
        <a:prstGeom prst="ellipse">
          <a:avLst/>
        </a:prstGeo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Управление на риска</a:t>
          </a:r>
          <a:endParaRPr lang="en-US" sz="1050" b="1" i="0" kern="1200" dirty="0">
            <a:solidFill>
              <a:srgbClr val="333333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309841" y="3024314"/>
        <a:ext cx="902233" cy="902233"/>
      </dsp:txXfrm>
    </dsp:sp>
    <dsp:sp modelId="{53DBC89B-88B2-4E90-AEFC-B2550AE9C9E2}">
      <dsp:nvSpPr>
        <dsp:cNvPr id="0" name=""/>
        <dsp:cNvSpPr/>
      </dsp:nvSpPr>
      <dsp:spPr>
        <a:xfrm>
          <a:off x="1636230" y="1662331"/>
          <a:ext cx="1275951" cy="1275951"/>
        </a:xfrm>
        <a:prstGeom prst="ellipse">
          <a:avLst/>
        </a:prstGeo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50" b="1" i="0" kern="1200" noProof="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Помощ за млади земеделски стопани и за стартиране на стопанска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дейност</a:t>
          </a:r>
          <a:endParaRPr lang="en-US" sz="1050" b="1" kern="1200" dirty="0">
            <a:solidFill>
              <a:srgbClr val="333333"/>
            </a:solidFill>
            <a:latin typeface="Arial"/>
            <a:ea typeface="+mn-ea"/>
            <a:cs typeface="+mn-cs"/>
          </a:endParaRPr>
        </a:p>
      </dsp:txBody>
      <dsp:txXfrm>
        <a:off x="1823089" y="1849190"/>
        <a:ext cx="902233" cy="902233"/>
      </dsp:txXfrm>
    </dsp:sp>
    <dsp:sp modelId="{0988068B-6E28-42B9-8490-2F4A2176974F}">
      <dsp:nvSpPr>
        <dsp:cNvPr id="0" name=""/>
        <dsp:cNvSpPr/>
      </dsp:nvSpPr>
      <dsp:spPr>
        <a:xfrm>
          <a:off x="2122982" y="487207"/>
          <a:ext cx="1275951" cy="1275951"/>
        </a:xfrm>
        <a:prstGeom prst="ellipse">
          <a:avLst/>
        </a:prstGeom>
        <a:solidFill>
          <a:srgbClr val="BBB831">
            <a:alpha val="50000"/>
          </a:srgbClr>
        </a:solidFill>
        <a:ln w="28575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i="0" kern="1200" dirty="0" smtClean="0">
              <a:solidFill>
                <a:srgbClr val="333333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Обмен на знания и информация</a:t>
          </a:r>
          <a:endParaRPr lang="en-US" sz="1050" b="1" kern="1200" dirty="0">
            <a:solidFill>
              <a:srgbClr val="333333"/>
            </a:solidFill>
            <a:latin typeface="Arial"/>
            <a:ea typeface="+mn-ea"/>
            <a:cs typeface="+mn-cs"/>
          </a:endParaRPr>
        </a:p>
      </dsp:txBody>
      <dsp:txXfrm>
        <a:off x="2309841" y="674066"/>
        <a:ext cx="902233" cy="902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78121-B52B-4130-9EAD-4C44DD98F837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D3E1B-DF7D-452D-BD56-8156BD50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8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D3E1B-DF7D-452D-BD56-8156BD50DA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8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D3E1B-DF7D-452D-BD56-8156BD50DA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75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D3E1B-DF7D-452D-BD56-8156BD50DA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2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F71B-B71A-4B08-BE86-521C4DF3E4E0}" type="datetime1">
              <a:rPr lang="en-US" smtClean="0"/>
              <a:t>6/26/2018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F7E3B-B79D-44D9-B77D-5DBFDD0738B7}" type="datetime1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42B5-A83F-4F67-B7A7-74313D225FAE}" type="datetime1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1494-A017-4C2C-88C8-EFB2ECCEDE60}" type="datetime1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4485-CAE4-4C54-B2F6-4A11941E2585}" type="datetime1">
              <a:rPr lang="en-US" smtClean="0"/>
              <a:t>6/26/2018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7B3166-CF1D-4348-850E-5EFF6B374957}" type="datetime1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34BF-22FF-452D-8095-54E3FCFF4DD6}" type="datetime1">
              <a:rPr lang="en-US" smtClean="0"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8F05-2214-480E-8DCF-80AB91B5FB6E}" type="datetime1">
              <a:rPr lang="en-US" smtClean="0"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4A353-2462-43E5-8CA9-F7ED76AC613E}" type="datetime1">
              <a:rPr lang="en-US" smtClean="0"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C46D-24E5-4F8E-B999-A8135E6565FD}" type="datetime1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0BB497E-3948-48AA-954A-A67EF247B28D}" type="datetime1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9D4BC4E-373B-42C0-B100-C13354B2BD30}" type="datetime1">
              <a:rPr lang="en-US" smtClean="0"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/>
          <a:p>
            <a:r>
              <a:rPr lang="bg-BG" sz="2000" dirty="0" smtClean="0">
                <a:solidFill>
                  <a:schemeClr val="tx1"/>
                </a:solidFill>
              </a:rPr>
              <a:t>Кратко представяне на 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Пакета от законодателни предложения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/</a:t>
            </a:r>
            <a:r>
              <a:rPr lang="bg-BG" sz="2000" b="0" i="1" dirty="0" smtClean="0">
                <a:solidFill>
                  <a:schemeClr val="tx1"/>
                </a:solidFill>
              </a:rPr>
              <a:t>публикуван на 1 юни 2018 г.</a:t>
            </a:r>
            <a:r>
              <a:rPr lang="bg-BG" sz="2000" dirty="0" smtClean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3600" dirty="0" smtClean="0"/>
              <a:t>Общата селскостопанска политика на Европейския съюз </a:t>
            </a:r>
            <a:br>
              <a:rPr lang="bg-BG" sz="3600" dirty="0" smtClean="0"/>
            </a:br>
            <a:r>
              <a:rPr lang="bg-BG" sz="3600" dirty="0" smtClean="0"/>
              <a:t>/</a:t>
            </a:r>
            <a:r>
              <a:rPr lang="bg-BG" sz="3600" dirty="0" smtClean="0">
                <a:solidFill>
                  <a:schemeClr val="accent5">
                    <a:lumMod val="75000"/>
                  </a:schemeClr>
                </a:solidFill>
              </a:rPr>
              <a:t>програмен период 2021 – 2027 г.</a:t>
            </a:r>
            <a:r>
              <a:rPr lang="bg-BG" sz="3600" dirty="0" smtClean="0"/>
              <a:t>/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04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Директни плащания (1)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Цел: </a:t>
            </a:r>
            <a:r>
              <a:rPr lang="ru-RU" dirty="0" err="1">
                <a:solidFill>
                  <a:schemeClr val="accent1"/>
                </a:solidFill>
              </a:rPr>
              <a:t>Външно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сближаване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/>
              <a:t>на </a:t>
            </a:r>
            <a:r>
              <a:rPr lang="ru-RU" dirty="0" err="1"/>
              <a:t>равнищата</a:t>
            </a:r>
            <a:r>
              <a:rPr lang="ru-RU" dirty="0"/>
              <a:t> на </a:t>
            </a:r>
            <a:r>
              <a:rPr lang="ru-RU" dirty="0" err="1"/>
              <a:t>директните</a:t>
            </a:r>
            <a:r>
              <a:rPr lang="ru-RU" dirty="0"/>
              <a:t> </a:t>
            </a:r>
            <a:r>
              <a:rPr lang="ru-RU" dirty="0" err="1"/>
              <a:t>плащания</a:t>
            </a:r>
            <a:r>
              <a:rPr lang="ru-RU" dirty="0"/>
              <a:t> – до края на периода </a:t>
            </a:r>
            <a:r>
              <a:rPr lang="ru-RU" dirty="0" err="1"/>
              <a:t>държави</a:t>
            </a:r>
            <a:r>
              <a:rPr lang="ru-RU" dirty="0"/>
              <a:t> </a:t>
            </a:r>
            <a:r>
              <a:rPr lang="ru-RU" dirty="0" err="1"/>
              <a:t>членки</a:t>
            </a:r>
            <a:r>
              <a:rPr lang="ru-RU" dirty="0"/>
              <a:t> с размер на </a:t>
            </a:r>
            <a:r>
              <a:rPr lang="ru-RU" dirty="0" err="1"/>
              <a:t>директните</a:t>
            </a:r>
            <a:r>
              <a:rPr lang="ru-RU" dirty="0"/>
              <a:t> </a:t>
            </a:r>
            <a:r>
              <a:rPr lang="ru-RU" dirty="0" err="1"/>
              <a:t>плащания</a:t>
            </a:r>
            <a:r>
              <a:rPr lang="ru-RU" dirty="0"/>
              <a:t>  под 90 % от </a:t>
            </a:r>
            <a:r>
              <a:rPr lang="ru-RU" dirty="0" err="1"/>
              <a:t>средното</a:t>
            </a:r>
            <a:r>
              <a:rPr lang="ru-RU" dirty="0"/>
              <a:t> за ЕС </a:t>
            </a:r>
            <a:r>
              <a:rPr lang="ru-RU" dirty="0" err="1"/>
              <a:t>равнище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намалят</a:t>
            </a:r>
            <a:r>
              <a:rPr lang="ru-RU" dirty="0"/>
              <a:t> </a:t>
            </a:r>
            <a:r>
              <a:rPr lang="ru-RU" dirty="0" err="1"/>
              <a:t>разликата</a:t>
            </a:r>
            <a:r>
              <a:rPr lang="ru-RU" dirty="0"/>
              <a:t> </a:t>
            </a:r>
            <a:r>
              <a:rPr lang="bg-BG" dirty="0" smtClean="0"/>
              <a:t>до </a:t>
            </a:r>
            <a:r>
              <a:rPr lang="ru-RU" dirty="0" err="1" smtClean="0"/>
              <a:t>равнището</a:t>
            </a:r>
            <a:r>
              <a:rPr lang="ru-RU" dirty="0" smtClean="0"/>
              <a:t> </a:t>
            </a:r>
            <a:r>
              <a:rPr lang="ru-RU" dirty="0"/>
              <a:t>от 90 % </a:t>
            </a:r>
            <a:r>
              <a:rPr lang="ru-RU" dirty="0" err="1" smtClean="0"/>
              <a:t>наполовина</a:t>
            </a:r>
            <a:r>
              <a:rPr lang="ru-RU" dirty="0" smtClean="0"/>
              <a:t>.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Системата на </a:t>
            </a:r>
            <a:r>
              <a:rPr lang="bg-BG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новите предварителни условия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обвързва пълното получаване на подпомагане по ОСП със спазването от страна на </a:t>
            </a:r>
            <a:r>
              <a:rPr lang="bg-BG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бенефициерите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основните стандарти относно околната среда, изменението на климата, общественото здраве, здравето на животните, здравето на растенията и хуманното отношение към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животните.</a:t>
            </a:r>
            <a:endParaRPr lang="ru-RU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Намаления и тавани на ДП (2)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bg-BG" dirty="0">
                <a:solidFill>
                  <a:schemeClr val="accent1"/>
                </a:solidFill>
              </a:rPr>
              <a:t>Намаление и таван на директните </a:t>
            </a:r>
            <a:r>
              <a:rPr lang="bg-BG" dirty="0" smtClean="0">
                <a:solidFill>
                  <a:schemeClr val="accent1"/>
                </a:solidFill>
              </a:rPr>
              <a:t>плащания</a:t>
            </a:r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bg-BG" dirty="0" smtClean="0"/>
              <a:t>Намаление </a:t>
            </a:r>
            <a:r>
              <a:rPr lang="bg-BG" dirty="0"/>
              <a:t>на всички ДП над 60 000 евро и таван до 100 000  евро (реално 81 250</a:t>
            </a:r>
            <a:r>
              <a:rPr lang="bg-BG" dirty="0" smtClean="0"/>
              <a:t>)</a:t>
            </a:r>
            <a:r>
              <a:rPr lang="en-US" dirty="0" smtClean="0"/>
              <a:t>/</a:t>
            </a:r>
            <a:endParaRPr lang="bg-BG" dirty="0"/>
          </a:p>
          <a:p>
            <a:pPr marL="0" lv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bg-BG" u="sng" dirty="0" smtClean="0"/>
              <a:t>с </a:t>
            </a:r>
            <a:r>
              <a:rPr lang="bg-BG" u="sng" dirty="0"/>
              <a:t>поне 25 % за транш между 60 000 EUR и 75 000 </a:t>
            </a:r>
            <a:r>
              <a:rPr lang="bg-BG" u="sng" dirty="0" smtClean="0"/>
              <a:t>EUR</a:t>
            </a:r>
            <a:endParaRPr lang="en-US" u="sng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u="sng" dirty="0"/>
              <a:t>с поне 50 % за транш между 75 000 EUR и 90 000 </a:t>
            </a:r>
            <a:r>
              <a:rPr lang="bg-BG" u="sng" dirty="0" smtClean="0"/>
              <a:t>EUR</a:t>
            </a:r>
            <a:endParaRPr lang="en-US" u="sng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u="sng" dirty="0"/>
              <a:t>с поне 75 % за транш между 90 000 EUR и 100 000 </a:t>
            </a:r>
            <a:r>
              <a:rPr lang="bg-BG" u="sng" dirty="0" smtClean="0"/>
              <a:t>EUR</a:t>
            </a:r>
            <a:endParaRPr lang="en-US" u="sng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u="sng" dirty="0"/>
              <a:t>със 100 % за суми, които надвишават 100 000 </a:t>
            </a:r>
            <a:r>
              <a:rPr lang="bg-BG" u="sng" dirty="0" smtClean="0"/>
              <a:t>EUR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bg-BG" u="sng" dirty="0" smtClean="0"/>
          </a:p>
          <a:p>
            <a:r>
              <a:rPr lang="bg-BG" dirty="0"/>
              <a:t>Сумата от </a:t>
            </a:r>
            <a:r>
              <a:rPr lang="bg-BG" dirty="0" err="1"/>
              <a:t>дегресивността</a:t>
            </a:r>
            <a:r>
              <a:rPr lang="bg-BG" dirty="0"/>
              <a:t> и тавана се преразпределя</a:t>
            </a:r>
            <a:r>
              <a:rPr lang="en-US" dirty="0"/>
              <a:t> </a:t>
            </a:r>
            <a:r>
              <a:rPr lang="bg-BG" dirty="0"/>
              <a:t>за директни плащания </a:t>
            </a:r>
            <a:r>
              <a:rPr lang="en-US" dirty="0"/>
              <a:t>(</a:t>
            </a:r>
            <a:r>
              <a:rPr lang="bg-BG" dirty="0"/>
              <a:t>предимно за </a:t>
            </a:r>
            <a:r>
              <a:rPr lang="bg-BG" dirty="0" err="1"/>
              <a:t>преразпределително</a:t>
            </a:r>
            <a:r>
              <a:rPr lang="bg-BG" dirty="0"/>
              <a:t> плащане</a:t>
            </a:r>
            <a:r>
              <a:rPr lang="en-US" dirty="0"/>
              <a:t>)</a:t>
            </a:r>
            <a:r>
              <a:rPr lang="bg-BG" dirty="0"/>
              <a:t> и/или за РСР. По този начин средствата остават за държавата членка</a:t>
            </a:r>
            <a:endParaRPr lang="en-US" dirty="0"/>
          </a:p>
          <a:p>
            <a:r>
              <a:rPr lang="bg-BG" dirty="0" smtClean="0"/>
              <a:t>Всички </a:t>
            </a:r>
            <a:r>
              <a:rPr lang="bg-BG" dirty="0"/>
              <a:t>схеми за директни плащания са включени в тавана.</a:t>
            </a:r>
            <a:endParaRPr lang="en-US" dirty="0"/>
          </a:p>
          <a:p>
            <a:r>
              <a:rPr lang="bg-BG" dirty="0"/>
              <a:t>Преди налагане на намаление и таван на плащанията следва да бъдат отчетени заплатите и разходите за труд.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Директни плащания (3)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Видове</a:t>
            </a:r>
            <a:r>
              <a:rPr lang="ru-RU" b="1" dirty="0"/>
              <a:t> интервенции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err="1">
                <a:solidFill>
                  <a:schemeClr val="accent1"/>
                </a:solidFill>
              </a:rPr>
              <a:t>Основно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подпомагане</a:t>
            </a:r>
            <a:r>
              <a:rPr lang="ru-RU" dirty="0">
                <a:solidFill>
                  <a:schemeClr val="accent1"/>
                </a:solidFill>
              </a:rPr>
              <a:t> на доходите за </a:t>
            </a:r>
            <a:r>
              <a:rPr lang="ru-RU" dirty="0" err="1">
                <a:solidFill>
                  <a:schemeClr val="accent1"/>
                </a:solidFill>
              </a:rPr>
              <a:t>устойчивост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endParaRPr lang="en-US" dirty="0" smtClean="0">
              <a:solidFill>
                <a:schemeClr val="accent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ДЧ предоставят основно подпомагане на доходите под формата на годишно необвързано с производството плащане на хектар, отговарящ на условията за подпомагане</a:t>
            </a:r>
            <a:r>
              <a:rPr lang="en-US" dirty="0"/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Основна схема за </a:t>
            </a:r>
            <a:r>
              <a:rPr lang="bg-BG" b="1" dirty="0"/>
              <a:t>директни плащания</a:t>
            </a:r>
            <a:r>
              <a:rPr lang="bg-BG" dirty="0"/>
              <a:t> остава схемата, която е базирана на площ и е необвързана с конкретното производство през съответната година</a:t>
            </a:r>
            <a:r>
              <a:rPr lang="en-US" dirty="0"/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Запазва се възможността подпомагането да се отпуска на допустим за подпомагане хектар без изискване за права за плащане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Директни плащания (4) – Видове интервенции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accent1"/>
                </a:solidFill>
              </a:rPr>
              <a:t>Допълнително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преразпределително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плащане</a:t>
            </a:r>
            <a:r>
              <a:rPr lang="ru-RU" dirty="0">
                <a:solidFill>
                  <a:schemeClr val="accent1"/>
                </a:solidFill>
              </a:rPr>
              <a:t> за </a:t>
            </a:r>
            <a:r>
              <a:rPr lang="ru-RU" dirty="0" err="1">
                <a:solidFill>
                  <a:schemeClr val="accent1"/>
                </a:solidFill>
              </a:rPr>
              <a:t>подкрепа</a:t>
            </a:r>
            <a:r>
              <a:rPr lang="ru-RU" dirty="0">
                <a:solidFill>
                  <a:schemeClr val="accent1"/>
                </a:solidFill>
              </a:rPr>
              <a:t> на дохода</a:t>
            </a:r>
            <a:r>
              <a:rPr lang="ru-RU" dirty="0"/>
              <a:t> 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ДЧ предоставят допълнително подпомагане на доходите за устойчивост („</a:t>
            </a:r>
            <a:r>
              <a:rPr lang="bg-BG" dirty="0" err="1"/>
              <a:t>преразпределително</a:t>
            </a:r>
            <a:r>
              <a:rPr lang="bg-BG" dirty="0"/>
              <a:t> подпомагане на доходите</a:t>
            </a:r>
            <a:r>
              <a:rPr lang="bg-BG" dirty="0" smtClean="0"/>
              <a:t>“).</a:t>
            </a:r>
          </a:p>
          <a:p>
            <a:pPr marL="0" lvl="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ДЧ задължително прилагат схемата</a:t>
            </a:r>
            <a:r>
              <a:rPr lang="en-US" dirty="0"/>
              <a:t>.</a:t>
            </a:r>
            <a:r>
              <a:rPr lang="bg-BG" dirty="0"/>
              <a:t>  </a:t>
            </a:r>
            <a:endParaRPr lang="bg-BG" dirty="0" smtClean="0"/>
          </a:p>
          <a:p>
            <a:pPr marL="0" lvl="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ДЧ включва схемата в Стратегическия си план</a:t>
            </a:r>
            <a:r>
              <a:rPr lang="en-US" dirty="0"/>
              <a:t>. </a:t>
            </a:r>
            <a:endParaRPr lang="bg-BG" dirty="0" smtClean="0"/>
          </a:p>
          <a:p>
            <a:pPr marL="0" lvl="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Земеделските стопани избират дали да кандидатстват по схемата, но трябва да имат допустими хектари по схемата за основно подпомагане на доходите за устойчивост, за които могат да получат допълнително плащане</a:t>
            </a:r>
            <a:r>
              <a:rPr lang="en-US" dirty="0"/>
              <a:t>. </a:t>
            </a:r>
            <a:endParaRPr lang="bg-BG" dirty="0" smtClean="0"/>
          </a:p>
          <a:p>
            <a:pPr marL="0" lvl="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ДЧ определят в Стратегическия план условията за допустимост и бюджета, но размерът на ставката на хектар не може да надвишава средното национално плащане на площ за страната за съответната година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Млади земеделски стопани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</a:rPr>
              <a:t>Допълнителното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подпомагане</a:t>
            </a:r>
            <a:r>
              <a:rPr lang="ru-RU" dirty="0">
                <a:solidFill>
                  <a:schemeClr val="accent1"/>
                </a:solidFill>
              </a:rPr>
              <a:t> на доходите за </a:t>
            </a:r>
            <a:r>
              <a:rPr lang="ru-RU" dirty="0" err="1" smtClean="0">
                <a:solidFill>
                  <a:schemeClr val="accent1"/>
                </a:solidFill>
              </a:rPr>
              <a:t>млади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земеделски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стопани</a:t>
            </a:r>
            <a:endParaRPr lang="ru-RU" dirty="0" smtClean="0">
              <a:solidFill>
                <a:schemeClr val="accent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ДЧ определят в своите стратегически планове по ОСП преференциални условия за </a:t>
            </a:r>
            <a:r>
              <a:rPr lang="bg-BG" b="1" dirty="0"/>
              <a:t>финансовите инструменти</a:t>
            </a:r>
            <a:r>
              <a:rPr lang="bg-BG" dirty="0"/>
              <a:t> (ФИ) за млади земеделски стопани и нови участници. 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ДЧ включват в своите стратегически планове по ОСП </a:t>
            </a:r>
            <a:r>
              <a:rPr lang="bg-BG" dirty="0" err="1"/>
              <a:t>заделяне</a:t>
            </a:r>
            <a:r>
              <a:rPr lang="bg-BG" dirty="0"/>
              <a:t> на сума, която съответства поне на 2 % от годишния пакет от директни плащания. 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Сумата се определя като кръгла сума.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3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Директни плащания (6) – Видове интервенции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ОБВЪРЗАНО С ПРОИЗВОДСТВОТО ПОДПОМАГАНЕ НА </a:t>
            </a:r>
            <a:r>
              <a:rPr lang="ru-RU" b="1" dirty="0" smtClean="0">
                <a:solidFill>
                  <a:schemeClr val="accent1"/>
                </a:solidFill>
              </a:rPr>
              <a:t>ДОХОДИТЕ</a:t>
            </a:r>
          </a:p>
          <a:p>
            <a:r>
              <a:rPr lang="ru-RU" u="sng" dirty="0" smtClean="0"/>
              <a:t>Обхват</a:t>
            </a:r>
            <a:r>
              <a:rPr lang="ru-RU" dirty="0" smtClean="0"/>
              <a:t>: </a:t>
            </a:r>
            <a:r>
              <a:rPr lang="ru-RU" dirty="0" err="1" smtClean="0"/>
              <a:t>зърнени</a:t>
            </a:r>
            <a:r>
              <a:rPr lang="ru-RU" dirty="0" smtClean="0"/>
              <a:t> </a:t>
            </a:r>
            <a:r>
              <a:rPr lang="ru-RU" dirty="0" err="1" smtClean="0"/>
              <a:t>култури</a:t>
            </a:r>
            <a:r>
              <a:rPr lang="ru-RU" dirty="0" smtClean="0"/>
              <a:t>, </a:t>
            </a:r>
            <a:r>
              <a:rPr lang="ru-RU" dirty="0" err="1" smtClean="0"/>
              <a:t>маслодайни</a:t>
            </a:r>
            <a:r>
              <a:rPr lang="ru-RU" dirty="0" smtClean="0"/>
              <a:t> семена, </a:t>
            </a:r>
            <a:r>
              <a:rPr lang="ru-RU" dirty="0" err="1" smtClean="0"/>
              <a:t>протеинови</a:t>
            </a:r>
            <a:r>
              <a:rPr lang="ru-RU" dirty="0" smtClean="0"/>
              <a:t> </a:t>
            </a:r>
            <a:r>
              <a:rPr lang="ru-RU" dirty="0" err="1" smtClean="0"/>
              <a:t>култури</a:t>
            </a:r>
            <a:r>
              <a:rPr lang="ru-RU" dirty="0" smtClean="0"/>
              <a:t>, </a:t>
            </a:r>
            <a:r>
              <a:rPr lang="ru-RU" dirty="0" err="1" smtClean="0"/>
              <a:t>бобови</a:t>
            </a:r>
            <a:r>
              <a:rPr lang="ru-RU" dirty="0" smtClean="0"/>
              <a:t> растения, лен, </a:t>
            </a:r>
            <a:r>
              <a:rPr lang="ru-RU" dirty="0" err="1" smtClean="0"/>
              <a:t>коноп</a:t>
            </a:r>
            <a:r>
              <a:rPr lang="ru-RU" dirty="0" smtClean="0"/>
              <a:t>, </a:t>
            </a:r>
            <a:r>
              <a:rPr lang="ru-RU" dirty="0" err="1" smtClean="0"/>
              <a:t>ориз</a:t>
            </a:r>
            <a:r>
              <a:rPr lang="ru-RU" dirty="0" smtClean="0"/>
              <a:t>, </a:t>
            </a:r>
            <a:r>
              <a:rPr lang="ru-RU" dirty="0" err="1" smtClean="0"/>
              <a:t>черупкови</a:t>
            </a:r>
            <a:r>
              <a:rPr lang="ru-RU" dirty="0" smtClean="0"/>
              <a:t> </a:t>
            </a:r>
            <a:r>
              <a:rPr lang="ru-RU" dirty="0" err="1" smtClean="0"/>
              <a:t>плодове</a:t>
            </a:r>
            <a:r>
              <a:rPr lang="ru-RU" dirty="0" smtClean="0"/>
              <a:t>, </a:t>
            </a:r>
            <a:r>
              <a:rPr lang="ru-RU" dirty="0" err="1" smtClean="0"/>
              <a:t>картофи</a:t>
            </a:r>
            <a:r>
              <a:rPr lang="ru-RU" dirty="0" smtClean="0"/>
              <a:t> за </a:t>
            </a:r>
            <a:r>
              <a:rPr lang="ru-RU" dirty="0" err="1" smtClean="0"/>
              <a:t>нишесте</a:t>
            </a:r>
            <a:r>
              <a:rPr lang="ru-RU" dirty="0" smtClean="0"/>
              <a:t>, </a:t>
            </a:r>
            <a:r>
              <a:rPr lang="ru-RU" dirty="0" err="1" smtClean="0"/>
              <a:t>мляко</a:t>
            </a:r>
            <a:r>
              <a:rPr lang="ru-RU" dirty="0" smtClean="0"/>
              <a:t> и </a:t>
            </a:r>
            <a:r>
              <a:rPr lang="ru-RU" dirty="0" err="1" smtClean="0"/>
              <a:t>млечни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семена, </a:t>
            </a:r>
            <a:r>
              <a:rPr lang="ru-RU" dirty="0" err="1" smtClean="0"/>
              <a:t>овче</a:t>
            </a:r>
            <a:r>
              <a:rPr lang="ru-RU" dirty="0" smtClean="0"/>
              <a:t> и козе </a:t>
            </a:r>
            <a:r>
              <a:rPr lang="ru-RU" dirty="0" err="1" smtClean="0"/>
              <a:t>месо</a:t>
            </a:r>
            <a:r>
              <a:rPr lang="ru-RU" dirty="0" smtClean="0"/>
              <a:t>, </a:t>
            </a:r>
            <a:r>
              <a:rPr lang="ru-RU" dirty="0" err="1" smtClean="0"/>
              <a:t>говеждо</a:t>
            </a:r>
            <a:r>
              <a:rPr lang="ru-RU" dirty="0" smtClean="0"/>
              <a:t> и </a:t>
            </a:r>
            <a:r>
              <a:rPr lang="ru-RU" dirty="0" err="1" smtClean="0"/>
              <a:t>телешко</a:t>
            </a:r>
            <a:r>
              <a:rPr lang="ru-RU" dirty="0" smtClean="0"/>
              <a:t> </a:t>
            </a:r>
            <a:r>
              <a:rPr lang="ru-RU" dirty="0" err="1" smtClean="0"/>
              <a:t>месо</a:t>
            </a:r>
            <a:r>
              <a:rPr lang="ru-RU" dirty="0" smtClean="0"/>
              <a:t>, </a:t>
            </a:r>
            <a:r>
              <a:rPr lang="ru-RU" dirty="0" err="1" smtClean="0"/>
              <a:t>маслиново</a:t>
            </a:r>
            <a:r>
              <a:rPr lang="ru-RU" dirty="0" smtClean="0"/>
              <a:t> масло, </a:t>
            </a:r>
            <a:r>
              <a:rPr lang="ru-RU" dirty="0" err="1" smtClean="0"/>
              <a:t>копринени</a:t>
            </a:r>
            <a:r>
              <a:rPr lang="ru-RU" dirty="0" smtClean="0"/>
              <a:t> </a:t>
            </a:r>
            <a:r>
              <a:rPr lang="ru-RU" dirty="0" err="1" smtClean="0"/>
              <a:t>буби</a:t>
            </a:r>
            <a:r>
              <a:rPr lang="ru-RU" dirty="0" smtClean="0"/>
              <a:t>, сух фураж, </a:t>
            </a:r>
            <a:r>
              <a:rPr lang="ru-RU" dirty="0" err="1" smtClean="0"/>
              <a:t>хмел</a:t>
            </a:r>
            <a:r>
              <a:rPr lang="ru-RU" dirty="0" smtClean="0"/>
              <a:t>, </a:t>
            </a:r>
            <a:r>
              <a:rPr lang="ru-RU" dirty="0" err="1" smtClean="0"/>
              <a:t>захарно</a:t>
            </a:r>
            <a:r>
              <a:rPr lang="ru-RU" dirty="0" smtClean="0"/>
              <a:t> </a:t>
            </a:r>
            <a:r>
              <a:rPr lang="ru-RU" dirty="0" err="1" smtClean="0"/>
              <a:t>цвекло</a:t>
            </a:r>
            <a:r>
              <a:rPr lang="ru-RU" dirty="0" smtClean="0"/>
              <a:t>, </a:t>
            </a:r>
            <a:r>
              <a:rPr lang="ru-RU" dirty="0" err="1" smtClean="0"/>
              <a:t>захарна</a:t>
            </a:r>
            <a:r>
              <a:rPr lang="ru-RU" dirty="0" smtClean="0"/>
              <a:t> </a:t>
            </a:r>
            <a:r>
              <a:rPr lang="ru-RU" dirty="0" err="1" smtClean="0"/>
              <a:t>тръстика</a:t>
            </a:r>
            <a:r>
              <a:rPr lang="ru-RU" dirty="0"/>
              <a:t> </a:t>
            </a:r>
            <a:r>
              <a:rPr lang="ru-RU" dirty="0" smtClean="0"/>
              <a:t>и цикория, </a:t>
            </a:r>
            <a:r>
              <a:rPr lang="ru-RU" dirty="0" err="1" smtClean="0"/>
              <a:t>плодове</a:t>
            </a:r>
            <a:r>
              <a:rPr lang="ru-RU" dirty="0" smtClean="0"/>
              <a:t> и </a:t>
            </a:r>
            <a:r>
              <a:rPr lang="ru-RU" dirty="0" err="1" smtClean="0"/>
              <a:t>зеленчуци</a:t>
            </a:r>
            <a:r>
              <a:rPr lang="ru-RU" dirty="0" smtClean="0"/>
              <a:t>, </a:t>
            </a:r>
            <a:r>
              <a:rPr lang="ru-RU" dirty="0" err="1" smtClean="0"/>
              <a:t>дървесни</a:t>
            </a:r>
            <a:r>
              <a:rPr lang="ru-RU" dirty="0" smtClean="0"/>
              <a:t> </a:t>
            </a:r>
            <a:r>
              <a:rPr lang="ru-RU" dirty="0" err="1" smtClean="0"/>
              <a:t>култури</a:t>
            </a:r>
            <a:r>
              <a:rPr lang="ru-RU" dirty="0" smtClean="0"/>
              <a:t> с </a:t>
            </a:r>
            <a:r>
              <a:rPr lang="ru-RU" dirty="0" err="1" smtClean="0"/>
              <a:t>кратък</a:t>
            </a:r>
            <a:r>
              <a:rPr lang="ru-RU" dirty="0" smtClean="0"/>
              <a:t> </a:t>
            </a:r>
            <a:r>
              <a:rPr lang="ru-RU" dirty="0" err="1" smtClean="0"/>
              <a:t>цикъл</a:t>
            </a:r>
            <a:r>
              <a:rPr lang="ru-RU" dirty="0" smtClean="0"/>
              <a:t> на ротация и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нехранителни</a:t>
            </a:r>
            <a:r>
              <a:rPr lang="ru-RU" dirty="0" smtClean="0"/>
              <a:t> </a:t>
            </a:r>
            <a:r>
              <a:rPr lang="ru-RU" dirty="0" err="1" smtClean="0"/>
              <a:t>култури</a:t>
            </a:r>
            <a:r>
              <a:rPr lang="ru-RU" dirty="0" smtClean="0"/>
              <a:t>, с </a:t>
            </a:r>
            <a:r>
              <a:rPr lang="ru-RU" dirty="0" err="1" smtClean="0"/>
              <a:t>изключение</a:t>
            </a:r>
            <a:r>
              <a:rPr lang="ru-RU" dirty="0" smtClean="0"/>
              <a:t> на </a:t>
            </a:r>
            <a:r>
              <a:rPr lang="ru-RU" dirty="0" err="1" smtClean="0"/>
              <a:t>дървета</a:t>
            </a:r>
            <a:r>
              <a:rPr lang="ru-RU" dirty="0" smtClean="0"/>
              <a:t>, </a:t>
            </a:r>
            <a:r>
              <a:rPr lang="ru-RU" dirty="0" err="1" smtClean="0"/>
              <a:t>използвани</a:t>
            </a:r>
            <a:r>
              <a:rPr lang="ru-RU" dirty="0" smtClean="0"/>
              <a:t> за производство на </a:t>
            </a:r>
            <a:r>
              <a:rPr lang="ru-RU" dirty="0" err="1" smtClean="0"/>
              <a:t>продукти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могат</a:t>
            </a:r>
            <a:r>
              <a:rPr lang="ru-RU" dirty="0" smtClean="0"/>
              <a:t> да </a:t>
            </a:r>
            <a:r>
              <a:rPr lang="ru-RU" dirty="0" err="1" smtClean="0"/>
              <a:t>заместват</a:t>
            </a:r>
            <a:r>
              <a:rPr lang="ru-RU" dirty="0" smtClean="0"/>
              <a:t> </a:t>
            </a:r>
            <a:r>
              <a:rPr lang="ru-RU" dirty="0" err="1" smtClean="0"/>
              <a:t>изкопаеми</a:t>
            </a:r>
            <a:r>
              <a:rPr lang="ru-RU" dirty="0" smtClean="0"/>
              <a:t> </a:t>
            </a:r>
            <a:r>
              <a:rPr lang="ru-RU" dirty="0" err="1" smtClean="0"/>
              <a:t>материали</a:t>
            </a:r>
            <a:r>
              <a:rPr lang="ru-RU" dirty="0" smtClean="0"/>
              <a:t>.</a:t>
            </a:r>
          </a:p>
          <a:p>
            <a:r>
              <a:rPr lang="ru-RU" b="1" dirty="0" err="1" smtClean="0">
                <a:solidFill>
                  <a:schemeClr val="accent1"/>
                </a:solidFill>
              </a:rPr>
              <a:t>Специално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плащане</a:t>
            </a:r>
            <a:r>
              <a:rPr lang="ru-RU" b="1" dirty="0">
                <a:solidFill>
                  <a:schemeClr val="accent1"/>
                </a:solidFill>
              </a:rPr>
              <a:t> за </a:t>
            </a:r>
            <a:r>
              <a:rPr lang="ru-RU" b="1" dirty="0" err="1">
                <a:solidFill>
                  <a:schemeClr val="accent1"/>
                </a:solidFill>
              </a:rPr>
              <a:t>културата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памук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smtClean="0"/>
              <a:t>– </a:t>
            </a:r>
            <a:r>
              <a:rPr lang="ru-RU" dirty="0" smtClean="0"/>
              <a:t>не е част от </a:t>
            </a:r>
            <a:r>
              <a:rPr lang="ru-RU" dirty="0" err="1" smtClean="0"/>
              <a:t>интервенциите</a:t>
            </a:r>
            <a:r>
              <a:rPr lang="ru-RU" dirty="0" smtClean="0"/>
              <a:t>, </a:t>
            </a:r>
            <a:r>
              <a:rPr lang="ru-RU" dirty="0" err="1" smtClean="0"/>
              <a:t>одобрени</a:t>
            </a:r>
            <a:r>
              <a:rPr lang="ru-RU" dirty="0" smtClean="0"/>
              <a:t> в </a:t>
            </a:r>
            <a:r>
              <a:rPr lang="ru-RU" dirty="0" err="1" smtClean="0"/>
              <a:t>стратегическия</a:t>
            </a:r>
            <a:r>
              <a:rPr lang="ru-RU" dirty="0" smtClean="0"/>
              <a:t> план по ОСП</a:t>
            </a:r>
          </a:p>
          <a:p>
            <a:pPr lvl="0"/>
            <a:r>
              <a:rPr lang="bg-BG" dirty="0"/>
              <a:t>Продължава да се прилага схемата </a:t>
            </a:r>
            <a:r>
              <a:rPr lang="bg-BG" dirty="0" smtClean="0"/>
              <a:t>специално </a:t>
            </a:r>
            <a:r>
              <a:rPr lang="bg-BG" dirty="0"/>
              <a:t>плащане за </a:t>
            </a:r>
            <a:r>
              <a:rPr lang="bg-BG" dirty="0" smtClean="0"/>
              <a:t>култура -памук </a:t>
            </a:r>
            <a:r>
              <a:rPr lang="bg-BG" dirty="0"/>
              <a:t>за хектар, отговарящ на условията за подпомагане и свързан с отглеждането на памук.</a:t>
            </a:r>
            <a:endParaRPr lang="en-US" dirty="0"/>
          </a:p>
          <a:p>
            <a:pPr lvl="0"/>
            <a:r>
              <a:rPr lang="bg-BG" b="1" dirty="0">
                <a:solidFill>
                  <a:schemeClr val="accent1"/>
                </a:solidFill>
              </a:rPr>
              <a:t>Максимален възможен бюджет за обвързана подкрепа </a:t>
            </a:r>
            <a:r>
              <a:rPr lang="bg-BG" dirty="0"/>
              <a:t>– 10% от бюджета за директни плащания и възможност за допълнителни 2% за протеинови култури.</a:t>
            </a:r>
            <a:endParaRPr lang="en-US" dirty="0"/>
          </a:p>
          <a:p>
            <a:pPr marL="0" indent="0">
              <a:buNone/>
            </a:pPr>
            <a:endParaRPr lang="ru-RU" b="1" dirty="0" smtClean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Законодателен</a:t>
            </a:r>
            <a:r>
              <a:rPr lang="ru-RU" dirty="0" smtClean="0"/>
              <a:t> пакет ОСП 2021-2027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3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Директни плащания (7) – Видове интервенции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bg-BG" b="1" dirty="0">
                <a:solidFill>
                  <a:schemeClr val="accent1"/>
                </a:solidFill>
              </a:rPr>
              <a:t>Продължаване на подкрепата за малки земеделски стопани</a:t>
            </a:r>
            <a:endParaRPr lang="en-US" dirty="0">
              <a:solidFill>
                <a:schemeClr val="accent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Малките земеделски стопанства продължават да бъдат основен елемент от селското стопанство на ЕС.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Малките земеделски стопанства играят жизненоважна роля за подпомагане на заетостта в селските райони и допринасят за териториалното развитие.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Плащането за дребни земеделски стопани е плоска сума, която заменя всички директни плащания към съответния земеделски стопанин. 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Схемата е доброволна за земеделските стопани, които могат да заместят субсидиите по останалите схеми за директни плащания.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5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Директни плащания (8) – Видове интервенции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</a:rPr>
              <a:t>Доброволни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еко-схеми</a:t>
            </a:r>
            <a:endParaRPr lang="ru-RU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ДЧ, в рамките на директните плащания, задължително установяват доброволни </a:t>
            </a:r>
            <a:r>
              <a:rPr lang="bg-BG" dirty="0" err="1"/>
              <a:t>еко-схеми</a:t>
            </a:r>
            <a:r>
              <a:rPr lang="bg-BG" dirty="0"/>
              <a:t> за земеделските стопани, които са изцяло съгласувани с останалите интервенции. предвидени в стратегическите планове по ОСП.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Няма предложена минимална или максимална стойност.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9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Директни плащания (9)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6729884"/>
              </p:ext>
            </p:extLst>
          </p:nvPr>
        </p:nvGraphicFramePr>
        <p:xfrm>
          <a:off x="990600" y="2514600"/>
          <a:ext cx="76962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1143000"/>
                <a:gridCol w="1219200"/>
                <a:gridCol w="1066800"/>
                <a:gridCol w="1066800"/>
                <a:gridCol w="990600"/>
                <a:gridCol w="1143000"/>
              </a:tblGrid>
              <a:tr h="496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2021 г.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2022 г.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2023 г.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2024 г.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2025 г.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2026 г.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2027 г.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0272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773 771 955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782 239 005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790 706 055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799 173 104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807 640 154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 smtClean="0">
                          <a:effectLst/>
                        </a:rPr>
                        <a:t>816107204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816 107 204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6764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Разпределение за България в съответствие с Приложение </a:t>
            </a:r>
            <a:r>
              <a:rPr lang="en-US" dirty="0" smtClean="0"/>
              <a:t>VII </a:t>
            </a:r>
            <a:r>
              <a:rPr lang="bg-BG" dirty="0" smtClean="0"/>
              <a:t>от проекта на Регламент за стратегическите планове по ОСП (в евро)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81641" y="4191000"/>
            <a:ext cx="731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Цитираните средства не включват бюджета за специфично плащане за култура памук, който е в размер на допълнителни около 2.5 млн. евро годишно.</a:t>
            </a:r>
            <a:endParaRPr lang="en-US" dirty="0"/>
          </a:p>
          <a:p>
            <a:r>
              <a:rPr lang="bg-BG" dirty="0"/>
              <a:t>За периода 2021-2027 г. за България общо са предвидени над </a:t>
            </a:r>
            <a:r>
              <a:rPr lang="bg-BG" dirty="0">
                <a:solidFill>
                  <a:schemeClr val="accent1"/>
                </a:solidFill>
              </a:rPr>
              <a:t>5.6 млрд. евро</a:t>
            </a:r>
            <a:r>
              <a:rPr lang="bg-BG" dirty="0"/>
              <a:t> директни плащания</a:t>
            </a:r>
            <a:r>
              <a:rPr lang="bg-BG" dirty="0" smtClean="0"/>
              <a:t>. </a:t>
            </a:r>
          </a:p>
          <a:p>
            <a:r>
              <a:rPr lang="bg-BG" b="1" dirty="0" smtClean="0">
                <a:solidFill>
                  <a:schemeClr val="accent1"/>
                </a:solidFill>
              </a:rPr>
              <a:t>Представеният </a:t>
            </a:r>
            <a:r>
              <a:rPr lang="bg-BG" b="1" dirty="0">
                <a:solidFill>
                  <a:schemeClr val="accent1"/>
                </a:solidFill>
              </a:rPr>
              <a:t>законодателен пакет по линия на ОСП 2021 – 2027 г. не предвижда преходна национална помощ.</a:t>
            </a:r>
            <a:endParaRPr lang="en-US" b="1" dirty="0">
              <a:solidFill>
                <a:schemeClr val="accent1"/>
              </a:solidFill>
            </a:endParaRPr>
          </a:p>
          <a:p>
            <a:endParaRPr lang="en-US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6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Мерки за пазарна подкрепа (1)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В стратегическия план задължително се включват</a:t>
            </a:r>
            <a:r>
              <a:rPr lang="bg-BG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err="1" smtClean="0"/>
              <a:t>Лозаро</a:t>
            </a:r>
            <a:r>
              <a:rPr lang="bg-BG" dirty="0" smtClean="0"/>
              <a:t> – винарската програма.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Пчеларската програма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Оперативните програми на организации на производители на плодове и зеленчуци.</a:t>
            </a:r>
          </a:p>
          <a:p>
            <a:r>
              <a:rPr lang="bg-BG" dirty="0" smtClean="0"/>
              <a:t>В стратегическия план може да се включи нова мярка – оперативни програми на ОП в другите сектори</a:t>
            </a:r>
          </a:p>
          <a:p>
            <a:r>
              <a:rPr lang="bg-BG" dirty="0" smtClean="0"/>
              <a:t>Извън стратегическия план се прилагат: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Училищните схеми.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err="1" smtClean="0"/>
              <a:t>Промоционалните</a:t>
            </a:r>
            <a:r>
              <a:rPr lang="bg-BG" dirty="0" smtClean="0"/>
              <a:t> програми.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Интервенцията и частното складиране.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Извънредните мерки при кризи.</a:t>
            </a:r>
          </a:p>
          <a:p>
            <a:r>
              <a:rPr lang="bg-BG" dirty="0" smtClean="0"/>
              <a:t>Отпадат експортните субсидии.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7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Съдържание на законодателния пакет на ОСП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 smtClean="0"/>
          </a:p>
          <a:p>
            <a:r>
              <a:rPr lang="bg-BG" dirty="0" smtClean="0"/>
              <a:t>Регламент относно стратегическите планове за ОСП /</a:t>
            </a:r>
            <a:r>
              <a:rPr lang="bg-BG" sz="2500" dirty="0" smtClean="0">
                <a:solidFill>
                  <a:schemeClr val="accent1"/>
                </a:solidFill>
              </a:rPr>
              <a:t>отменящ Регламента за директните плащания и този за развитието на селските райони</a:t>
            </a:r>
            <a:r>
              <a:rPr lang="bg-BG" dirty="0" smtClean="0"/>
              <a:t>/</a:t>
            </a:r>
          </a:p>
          <a:p>
            <a:pPr marL="0" indent="0">
              <a:buNone/>
            </a:pPr>
            <a:endParaRPr lang="bg-BG" dirty="0" smtClean="0"/>
          </a:p>
          <a:p>
            <a:r>
              <a:rPr lang="bg-BG" dirty="0" smtClean="0"/>
              <a:t>Регламент относно финансирането, управлението и мониторинга на ОСП</a:t>
            </a:r>
          </a:p>
          <a:p>
            <a:pPr marL="0" indent="0">
              <a:buNone/>
            </a:pPr>
            <a:endParaRPr lang="bg-BG" dirty="0" smtClean="0"/>
          </a:p>
          <a:p>
            <a:r>
              <a:rPr lang="bg-BG" dirty="0" smtClean="0"/>
              <a:t>Регламент относно общата организация на пазара на селскостопански продукти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Законодателен</a:t>
            </a:r>
            <a:r>
              <a:rPr lang="ru-RU" dirty="0" smtClean="0"/>
              <a:t> пакет ОСП 2021-2027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Финансиране на пазарната подкрепа (2)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Бюджета на </a:t>
            </a:r>
            <a:r>
              <a:rPr lang="bg-BG" dirty="0" err="1" smtClean="0"/>
              <a:t>лозаро-винарската</a:t>
            </a:r>
            <a:r>
              <a:rPr lang="bg-BG" dirty="0" smtClean="0"/>
              <a:t> програма се намалява от 26 762 000 на 25 721 000 евро.</a:t>
            </a:r>
          </a:p>
          <a:p>
            <a:r>
              <a:rPr lang="bg-BG" dirty="0" smtClean="0"/>
              <a:t>Бюджета на пчеларската програма се увеличава от 1216533 на 2063885 евро.</a:t>
            </a:r>
          </a:p>
          <a:p>
            <a:r>
              <a:rPr lang="bg-BG" dirty="0" smtClean="0"/>
              <a:t>Новата мярка за оперативни програми на ОП в другите сектори може да се финансира с до 3% от бюджета за директни плащания.</a:t>
            </a:r>
          </a:p>
          <a:p>
            <a:r>
              <a:rPr lang="bg-BG" dirty="0" smtClean="0"/>
              <a:t>Бюджета на училищните схеми не се променя.</a:t>
            </a:r>
          </a:p>
          <a:p>
            <a:r>
              <a:rPr lang="bg-BG" dirty="0" smtClean="0"/>
              <a:t>Останалите пазарни мерки нямат финансови пакети и се финансират централизирано, на принципа „кой колкото успее да усвои“.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1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accent1"/>
                </a:solidFill>
              </a:rPr>
              <a:t>Развитие на селските </a:t>
            </a:r>
            <a:r>
              <a:rPr lang="bg-BG" dirty="0" smtClean="0">
                <a:solidFill>
                  <a:schemeClr val="accent1"/>
                </a:solidFill>
              </a:rPr>
              <a:t>райони (1)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1997838"/>
            <a:ext cx="7467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ЕЗФРСР </a:t>
            </a:r>
            <a:r>
              <a:rPr lang="ru-RU" dirty="0" err="1"/>
              <a:t>излиза</a:t>
            </a:r>
            <a:r>
              <a:rPr lang="ru-RU" dirty="0"/>
              <a:t> от </a:t>
            </a:r>
            <a:r>
              <a:rPr lang="ru-RU" dirty="0" err="1"/>
              <a:t>Общия</a:t>
            </a:r>
            <a:r>
              <a:rPr lang="ru-RU" dirty="0"/>
              <a:t> регламент с </a:t>
            </a:r>
            <a:r>
              <a:rPr lang="ru-RU" dirty="0" err="1"/>
              <a:t>останалите</a:t>
            </a:r>
            <a:r>
              <a:rPr lang="ru-RU" dirty="0"/>
              <a:t> </a:t>
            </a:r>
            <a:r>
              <a:rPr lang="ru-RU" dirty="0" err="1"/>
              <a:t>структурни</a:t>
            </a:r>
            <a:r>
              <a:rPr lang="ru-RU" dirty="0"/>
              <a:t> </a:t>
            </a:r>
            <a:r>
              <a:rPr lang="ru-RU" dirty="0" err="1"/>
              <a:t>фондове</a:t>
            </a:r>
            <a:r>
              <a:rPr lang="ru-RU" dirty="0" smtClean="0"/>
              <a:t>;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ЕЗФРСР е </a:t>
            </a:r>
            <a:r>
              <a:rPr lang="ru-RU" dirty="0" err="1"/>
              <a:t>изключен</a:t>
            </a:r>
            <a:r>
              <a:rPr lang="ru-RU" dirty="0"/>
              <a:t> от </a:t>
            </a:r>
            <a:r>
              <a:rPr lang="ru-RU" dirty="0" err="1"/>
              <a:t>Споразумението</a:t>
            </a:r>
            <a:r>
              <a:rPr lang="ru-RU" dirty="0"/>
              <a:t> за </a:t>
            </a:r>
            <a:r>
              <a:rPr lang="ru-RU" dirty="0" err="1"/>
              <a:t>партньорство</a:t>
            </a:r>
            <a:r>
              <a:rPr lang="ru-RU" dirty="0"/>
              <a:t>;</a:t>
            </a:r>
          </a:p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Запазват</a:t>
            </a:r>
            <a:r>
              <a:rPr lang="ru-RU" dirty="0"/>
              <a:t> се общи </a:t>
            </a:r>
            <a:r>
              <a:rPr lang="ru-RU" dirty="0" err="1"/>
              <a:t>разпоредби</a:t>
            </a:r>
            <a:r>
              <a:rPr lang="ru-RU" dirty="0"/>
              <a:t> само по отношение на: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ru-RU" dirty="0"/>
              <a:t>Лидер (ВОМР</a:t>
            </a:r>
            <a:r>
              <a:rPr lang="ru-RU" dirty="0" smtClean="0"/>
              <a:t>)</a:t>
            </a:r>
            <a:endParaRPr lang="en-US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ru-RU" dirty="0" err="1"/>
              <a:t>Финансови</a:t>
            </a:r>
            <a:r>
              <a:rPr lang="ru-RU" dirty="0"/>
              <a:t> </a:t>
            </a:r>
            <a:r>
              <a:rPr lang="ru-RU" dirty="0" err="1" smtClean="0"/>
              <a:t>инструменти</a:t>
            </a:r>
            <a:endParaRPr lang="en-US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ru-RU" dirty="0" err="1"/>
              <a:t>Информираност</a:t>
            </a:r>
            <a:r>
              <a:rPr lang="ru-RU" dirty="0"/>
              <a:t> и </a:t>
            </a:r>
            <a:r>
              <a:rPr lang="ru-RU" dirty="0" err="1"/>
              <a:t>публичност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6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Развитие на селските райони (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bg-BG" dirty="0" smtClean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b="1" dirty="0"/>
              <a:t>Максималната ставка </a:t>
            </a:r>
            <a:r>
              <a:rPr lang="bg-BG" dirty="0"/>
              <a:t>за ЕЗФРСР е: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	</a:t>
            </a:r>
            <a:r>
              <a:rPr lang="bg-BG" dirty="0" smtClean="0"/>
              <a:t>70 </a:t>
            </a:r>
            <a:r>
              <a:rPr lang="bg-BG" dirty="0"/>
              <a:t>% от допустимия публичен разход в по-слабо развитите региони;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	65% от допустимите разходи за плащане по чл. 66.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	</a:t>
            </a:r>
            <a:r>
              <a:rPr lang="ru-RU" dirty="0"/>
              <a:t>80 % за </a:t>
            </a:r>
            <a:r>
              <a:rPr lang="ru-RU" dirty="0" err="1"/>
              <a:t>ангажименти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околна</a:t>
            </a:r>
            <a:r>
              <a:rPr lang="ru-RU" dirty="0"/>
              <a:t> среда и климат, ЕПИ, </a:t>
            </a:r>
            <a:r>
              <a:rPr lang="ru-RU" dirty="0" smtClean="0"/>
              <a:t>Лидер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smtClean="0"/>
              <a:t>        </a:t>
            </a:r>
            <a:r>
              <a:rPr lang="bg-BG" dirty="0" smtClean="0"/>
              <a:t>100</a:t>
            </a:r>
            <a:r>
              <a:rPr lang="bg-BG" dirty="0"/>
              <a:t>% за фондове прехвърлени от първия стълб.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D16349"/>
                </a:solidFill>
              </a:rPr>
              <a:t>Развитие на селските райони </a:t>
            </a:r>
            <a:r>
              <a:rPr lang="bg-BG" dirty="0" smtClean="0">
                <a:solidFill>
                  <a:srgbClr val="D16349"/>
                </a:solidFill>
              </a:rPr>
              <a:t>(</a:t>
            </a:r>
            <a:r>
              <a:rPr lang="en-US" dirty="0" smtClean="0">
                <a:solidFill>
                  <a:srgbClr val="D16349"/>
                </a:solidFill>
              </a:rPr>
              <a:t>3</a:t>
            </a:r>
            <a:r>
              <a:rPr lang="bg-BG" dirty="0" smtClean="0">
                <a:solidFill>
                  <a:srgbClr val="D16349"/>
                </a:solidFill>
              </a:rPr>
              <a:t>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28" y="1676400"/>
            <a:ext cx="7638950" cy="276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99381" y="4595336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Минимален </a:t>
            </a:r>
            <a:r>
              <a:rPr lang="ru-RU" dirty="0" err="1"/>
              <a:t>запазен</a:t>
            </a:r>
            <a:r>
              <a:rPr lang="ru-RU" dirty="0"/>
              <a:t> </a:t>
            </a:r>
            <a:r>
              <a:rPr lang="ru-RU" dirty="0" smtClean="0"/>
              <a:t>бюджет </a:t>
            </a:r>
            <a:r>
              <a:rPr lang="ru-RU" dirty="0"/>
              <a:t>от </a:t>
            </a:r>
            <a:r>
              <a:rPr lang="ru-RU" dirty="0" err="1"/>
              <a:t>общия</a:t>
            </a:r>
            <a:r>
              <a:rPr lang="ru-RU" dirty="0"/>
              <a:t> принос на ЕЗФРСР: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30% за интервенции, </a:t>
            </a:r>
            <a:r>
              <a:rPr lang="ru-RU" dirty="0" err="1"/>
              <a:t>насочени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трите </a:t>
            </a:r>
            <a:r>
              <a:rPr lang="ru-RU" dirty="0" err="1"/>
              <a:t>екологични</a:t>
            </a:r>
            <a:r>
              <a:rPr lang="ru-RU" dirty="0"/>
              <a:t> и </a:t>
            </a:r>
            <a:r>
              <a:rPr lang="ru-RU" dirty="0" err="1"/>
              <a:t>климатични</a:t>
            </a:r>
            <a:r>
              <a:rPr lang="ru-RU" dirty="0"/>
              <a:t> цели, без да се </a:t>
            </a:r>
            <a:r>
              <a:rPr lang="ru-RU" dirty="0" err="1"/>
              <a:t>включват</a:t>
            </a:r>
            <a:r>
              <a:rPr lang="ru-RU" dirty="0"/>
              <a:t> НР ( за периода 2014-2020 НР </a:t>
            </a:r>
            <a:r>
              <a:rPr lang="ru-RU" dirty="0" err="1"/>
              <a:t>влиза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30% за </a:t>
            </a:r>
            <a:r>
              <a:rPr lang="ru-RU" dirty="0" smtClean="0"/>
              <a:t>око</a:t>
            </a:r>
            <a:r>
              <a:rPr lang="bg-BG" dirty="0"/>
              <a:t>л</a:t>
            </a:r>
            <a:r>
              <a:rPr lang="ru-RU" dirty="0" smtClean="0"/>
              <a:t>на </a:t>
            </a:r>
            <a:r>
              <a:rPr lang="ru-RU" dirty="0"/>
              <a:t>среда и климат)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5% за LEADER</a:t>
            </a:r>
          </a:p>
        </p:txBody>
      </p:sp>
    </p:spTree>
    <p:extLst>
      <p:ext uri="{BB962C8B-B14F-4D97-AF65-F5344CB8AC3E}">
        <p14:creationId xmlns:p14="http://schemas.microsoft.com/office/powerpoint/2010/main" val="893538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Развитие на селските райони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(4)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Задължителни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 за </a:t>
            </a:r>
            <a:r>
              <a:rPr lang="bg-B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на риска</a:t>
            </a: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 за използване на финансови инструменти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комбинация с безвъзмездно отпуснати средства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Увеличаване на максималната стойност на помощта за влизане в сектора на </a:t>
            </a:r>
            <a:r>
              <a:rPr lang="bg-B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млади фермери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100 000 евро)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 и климата: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премия за качество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- 5 %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ЕЗФРСР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2027 г.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 и климат,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най-малко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90 %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2025 г.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6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Развитие на селските райони </a:t>
            </a:r>
            <a:r>
              <a:rPr lang="bg-BG" dirty="0" smtClean="0">
                <a:solidFill>
                  <a:schemeClr val="accent1"/>
                </a:solidFill>
              </a:rPr>
              <a:t>(</a:t>
            </a:r>
            <a:r>
              <a:rPr lang="en-US" dirty="0" smtClean="0">
                <a:solidFill>
                  <a:schemeClr val="accent1"/>
                </a:solidFill>
              </a:rPr>
              <a:t>5</a:t>
            </a:r>
            <a:r>
              <a:rPr lang="bg-BG" dirty="0" smtClean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85048" cy="682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общи интервенции на ниво ЕС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които държавите членки могат да избират, заменяйки около 70 мерки и </a:t>
            </a:r>
            <a:r>
              <a:rPr lang="bg-BG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подмерки</a:t>
            </a:r>
            <a:endParaRPr lang="en-US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75331783"/>
              </p:ext>
            </p:extLst>
          </p:nvPr>
        </p:nvGraphicFramePr>
        <p:xfrm>
          <a:off x="609600" y="2057400"/>
          <a:ext cx="7872164" cy="4600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Стратегически план по ОСП (1)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bg-BG" dirty="0" smtClean="0"/>
              <a:t>България трябва да изготви единствен Стратегически план по ОСП (съдържащ Стълб </a:t>
            </a:r>
            <a:r>
              <a:rPr lang="en-US" dirty="0" smtClean="0"/>
              <a:t>I </a:t>
            </a:r>
            <a:r>
              <a:rPr lang="bg-BG" dirty="0" smtClean="0"/>
              <a:t>и Стълб </a:t>
            </a:r>
            <a:r>
              <a:rPr lang="en-US" dirty="0" smtClean="0"/>
              <a:t>II)</a:t>
            </a:r>
          </a:p>
          <a:p>
            <a:endParaRPr lang="en-US" dirty="0" smtClean="0"/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Обединяват се интервенциите по директни плащания и развитие на селските райони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 членки решават кои цели на ниво ЕС да включат на база предварителни SWОT анализ и оценка с цел да се идентифицират потребностите и желаните интервенции съгласно националните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специфики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 членки ще определят целевите стойности, като използват </a:t>
            </a:r>
            <a:r>
              <a:rPr lang="bg-BG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общоустановени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показатели за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Комисията одобрява плановете, държавите членки докладват ежегодно относно напредъка в изпълнението с помощта на система от общи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 членки и Комисията извършват мониторинг на напредъка и оценяват ефективността на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интервенциите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Създават се мрежи на национално ниво и на ниво ЕС, които трябва да дадат възможност за успешното изпълнение на стратегическите планове по ОСП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</a:rPr>
              <a:t>Стратегически план по ОСП – Съдържание (2)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Оценка на потребностите</a:t>
            </a:r>
          </a:p>
          <a:p>
            <a:r>
              <a:rPr lang="bg-BG" dirty="0" smtClean="0"/>
              <a:t>Стратегия за интервенция</a:t>
            </a:r>
          </a:p>
          <a:p>
            <a:r>
              <a:rPr lang="bg-BG" dirty="0" smtClean="0"/>
              <a:t>Описание на характеристиките, които са общи за няколко интервенции</a:t>
            </a:r>
          </a:p>
          <a:p>
            <a:r>
              <a:rPr lang="bg-BG" dirty="0" smtClean="0"/>
              <a:t>Описание на директните плащания, интервенции за секторно развитие и за развитие на селските райони</a:t>
            </a:r>
          </a:p>
          <a:p>
            <a:r>
              <a:rPr lang="bg-BG" dirty="0" smtClean="0"/>
              <a:t>Планове за целеви стойности и финансови планове</a:t>
            </a:r>
          </a:p>
          <a:p>
            <a:r>
              <a:rPr lang="bg-BG" dirty="0" smtClean="0"/>
              <a:t>Описание на системата за управление и координация</a:t>
            </a:r>
          </a:p>
          <a:p>
            <a:r>
              <a:rPr lang="bg-BG" dirty="0" smtClean="0"/>
              <a:t>Описание на характеристиките, осигуряващи модернизацията на ОСП</a:t>
            </a:r>
          </a:p>
          <a:p>
            <a:r>
              <a:rPr lang="bg-BG" dirty="0" smtClean="0"/>
              <a:t>Описание на характеристиките, свързани с опростяване и намаляване на административната тежест за крайните </a:t>
            </a:r>
            <a:r>
              <a:rPr lang="bg-BG" dirty="0" err="1" smtClean="0"/>
              <a:t>бенефициери</a:t>
            </a:r>
            <a:r>
              <a:rPr lang="bg-BG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Стратегически план по ОСП (3)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bg-BG" dirty="0">
                <a:solidFill>
                  <a:schemeClr val="accent1"/>
                </a:solidFill>
              </a:rPr>
              <a:t>Участие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Елементите</a:t>
            </a:r>
            <a:r>
              <a:rPr lang="ru-RU" dirty="0" smtClean="0"/>
              <a:t> </a:t>
            </a:r>
            <a:r>
              <a:rPr lang="ru-RU" dirty="0"/>
              <a:t>на плана по ОСП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възможни</a:t>
            </a:r>
            <a:r>
              <a:rPr lang="ru-RU" dirty="0"/>
              <a:t> на </a:t>
            </a:r>
            <a:r>
              <a:rPr lang="ru-RU" dirty="0" err="1"/>
              <a:t>регионално</a:t>
            </a:r>
            <a:r>
              <a:rPr lang="ru-RU" dirty="0"/>
              <a:t> </a:t>
            </a:r>
            <a:r>
              <a:rPr lang="ru-RU" dirty="0" err="1"/>
              <a:t>равнище</a:t>
            </a:r>
            <a:r>
              <a:rPr lang="ru-RU" dirty="0"/>
              <a:t>, но </a:t>
            </a:r>
            <a:r>
              <a:rPr lang="ru-RU" dirty="0" err="1"/>
              <a:t>държавите</a:t>
            </a:r>
            <a:r>
              <a:rPr lang="ru-RU" dirty="0"/>
              <a:t> </a:t>
            </a:r>
            <a:r>
              <a:rPr lang="ru-RU" dirty="0" err="1"/>
              <a:t>членки</a:t>
            </a:r>
            <a:r>
              <a:rPr lang="ru-RU" dirty="0"/>
              <a:t>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осигурят</a:t>
            </a:r>
            <a:r>
              <a:rPr lang="ru-RU" dirty="0"/>
              <a:t> </a:t>
            </a:r>
            <a:r>
              <a:rPr lang="ru-RU" dirty="0" err="1"/>
              <a:t>цялостна</a:t>
            </a:r>
            <a:r>
              <a:rPr lang="ru-RU" dirty="0"/>
              <a:t> </a:t>
            </a:r>
            <a:r>
              <a:rPr lang="ru-RU" dirty="0" err="1"/>
              <a:t>съгласуваност</a:t>
            </a:r>
            <a:r>
              <a:rPr lang="ru-RU" dirty="0"/>
              <a:t> и </a:t>
            </a:r>
            <a:r>
              <a:rPr lang="ru-RU" dirty="0" err="1"/>
              <a:t>последователност</a:t>
            </a:r>
            <a:r>
              <a:rPr lang="ru-RU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Изготвяне</a:t>
            </a:r>
            <a:r>
              <a:rPr lang="ru-RU" dirty="0" smtClean="0"/>
              <a:t> </a:t>
            </a:r>
            <a:r>
              <a:rPr lang="ru-RU" dirty="0"/>
              <a:t>на плана по ОСП: </a:t>
            </a:r>
            <a:r>
              <a:rPr lang="ru-RU" dirty="0" err="1"/>
              <a:t>Необходимост</a:t>
            </a:r>
            <a:r>
              <a:rPr lang="ru-RU" dirty="0"/>
              <a:t> от </a:t>
            </a:r>
            <a:r>
              <a:rPr lang="ru-RU" dirty="0" err="1"/>
              <a:t>включване</a:t>
            </a:r>
            <a:r>
              <a:rPr lang="ru-RU" dirty="0"/>
              <a:t> на </a:t>
            </a:r>
            <a:r>
              <a:rPr lang="ru-RU" dirty="0" err="1"/>
              <a:t>съответните</a:t>
            </a:r>
            <a:r>
              <a:rPr lang="ru-RU" dirty="0"/>
              <a:t> </a:t>
            </a:r>
            <a:r>
              <a:rPr lang="ru-RU" dirty="0" err="1"/>
              <a:t>публични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икономически</a:t>
            </a:r>
            <a:r>
              <a:rPr lang="ru-RU" dirty="0"/>
              <a:t> и </a:t>
            </a:r>
            <a:r>
              <a:rPr lang="ru-RU" dirty="0" err="1"/>
              <a:t>социални</a:t>
            </a:r>
            <a:r>
              <a:rPr lang="ru-RU" dirty="0"/>
              <a:t> </a:t>
            </a:r>
            <a:r>
              <a:rPr lang="ru-RU" dirty="0" err="1"/>
              <a:t>партньори</a:t>
            </a:r>
            <a:r>
              <a:rPr lang="ru-RU" dirty="0"/>
              <a:t>, </a:t>
            </a:r>
            <a:r>
              <a:rPr lang="ru-RU" dirty="0" err="1"/>
              <a:t>съответните</a:t>
            </a:r>
            <a:r>
              <a:rPr lang="ru-RU" dirty="0"/>
              <a:t> организации, </a:t>
            </a:r>
            <a:r>
              <a:rPr lang="ru-RU" dirty="0" err="1"/>
              <a:t>представляващи</a:t>
            </a:r>
            <a:r>
              <a:rPr lang="ru-RU" dirty="0"/>
              <a:t> </a:t>
            </a:r>
            <a:r>
              <a:rPr lang="ru-RU" dirty="0" err="1"/>
              <a:t>гражданското</a:t>
            </a:r>
            <a:r>
              <a:rPr lang="ru-RU" dirty="0"/>
              <a:t> общество, и </a:t>
            </a:r>
            <a:r>
              <a:rPr lang="ru-RU" dirty="0" err="1"/>
              <a:t>където</a:t>
            </a:r>
            <a:r>
              <a:rPr lang="ru-RU" dirty="0"/>
              <a:t> е приложимо, </a:t>
            </a:r>
            <a:r>
              <a:rPr lang="ru-RU" dirty="0" err="1"/>
              <a:t>организациите</a:t>
            </a:r>
            <a:r>
              <a:rPr lang="ru-RU" dirty="0"/>
              <a:t>, </a:t>
            </a:r>
            <a:r>
              <a:rPr lang="ru-RU" dirty="0" err="1"/>
              <a:t>отговарящи</a:t>
            </a:r>
            <a:r>
              <a:rPr lang="ru-RU" dirty="0"/>
              <a:t> за </a:t>
            </a:r>
            <a:r>
              <a:rPr lang="ru-RU" dirty="0" err="1"/>
              <a:t>насърчаване</a:t>
            </a:r>
            <a:r>
              <a:rPr lang="ru-RU" dirty="0"/>
              <a:t> на </a:t>
            </a:r>
            <a:r>
              <a:rPr lang="ru-RU" dirty="0" err="1"/>
              <a:t>социалното</a:t>
            </a:r>
            <a:r>
              <a:rPr lang="ru-RU" dirty="0"/>
              <a:t> </a:t>
            </a:r>
            <a:r>
              <a:rPr lang="ru-RU" dirty="0" err="1"/>
              <a:t>включване</a:t>
            </a:r>
            <a:r>
              <a:rPr lang="ru-RU" dirty="0"/>
              <a:t>, </a:t>
            </a:r>
            <a:r>
              <a:rPr lang="ru-RU" dirty="0" err="1"/>
              <a:t>основните</a:t>
            </a:r>
            <a:r>
              <a:rPr lang="ru-RU" dirty="0"/>
              <a:t> права, </a:t>
            </a:r>
            <a:r>
              <a:rPr lang="ru-RU" dirty="0" err="1"/>
              <a:t>равенството</a:t>
            </a:r>
            <a:r>
              <a:rPr lang="ru-RU" dirty="0"/>
              <a:t> на </a:t>
            </a:r>
            <a:r>
              <a:rPr lang="ru-RU" dirty="0" err="1"/>
              <a:t>половете</a:t>
            </a:r>
            <a:r>
              <a:rPr lang="ru-RU" dirty="0"/>
              <a:t> и </a:t>
            </a:r>
            <a:r>
              <a:rPr lang="ru-RU" dirty="0" err="1"/>
              <a:t>недискриминацията</a:t>
            </a:r>
            <a:r>
              <a:rPr lang="ru-RU" dirty="0"/>
              <a:t>. </a:t>
            </a:r>
            <a:r>
              <a:rPr lang="ru-RU" dirty="0" err="1"/>
              <a:t>Компетентните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в </a:t>
            </a:r>
            <a:r>
              <a:rPr lang="ru-RU" dirty="0" err="1"/>
              <a:t>областта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 и климата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ангажирани</a:t>
            </a:r>
            <a:r>
              <a:rPr lang="ru-RU" dirty="0"/>
              <a:t> по </a:t>
            </a:r>
            <a:r>
              <a:rPr lang="ru-RU" dirty="0" err="1"/>
              <a:t>ефективен</a:t>
            </a:r>
            <a:r>
              <a:rPr lang="ru-RU" dirty="0"/>
              <a:t> начин в </a:t>
            </a:r>
            <a:r>
              <a:rPr lang="ru-RU" dirty="0" err="1"/>
              <a:t>подготовката</a:t>
            </a:r>
            <a:r>
              <a:rPr lang="ru-RU" dirty="0"/>
              <a:t> на </a:t>
            </a:r>
            <a:r>
              <a:rPr lang="ru-RU" dirty="0" err="1"/>
              <a:t>аспектите</a:t>
            </a:r>
            <a:r>
              <a:rPr lang="ru-RU" dirty="0"/>
              <a:t> на плана,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околната</a:t>
            </a:r>
            <a:r>
              <a:rPr lang="ru-RU" dirty="0"/>
              <a:t> среда и климата. 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Одобрение </a:t>
            </a:r>
            <a:endParaRPr lang="bg-BG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Възможност</a:t>
            </a:r>
            <a:r>
              <a:rPr lang="ru-RU" dirty="0" smtClean="0"/>
              <a:t> </a:t>
            </a:r>
            <a:r>
              <a:rPr lang="ru-RU" dirty="0"/>
              <a:t>за одобрение на частичен план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Критерии</a:t>
            </a:r>
            <a:r>
              <a:rPr lang="ru-RU" dirty="0"/>
              <a:t>: </a:t>
            </a:r>
            <a:r>
              <a:rPr lang="ru-RU" dirty="0" err="1"/>
              <a:t>изчерпателност</a:t>
            </a:r>
            <a:r>
              <a:rPr lang="ru-RU" dirty="0"/>
              <a:t>, </a:t>
            </a:r>
            <a:r>
              <a:rPr lang="ru-RU" dirty="0" err="1"/>
              <a:t>последователност</a:t>
            </a:r>
            <a:r>
              <a:rPr lang="ru-RU" dirty="0"/>
              <a:t> и </a:t>
            </a:r>
            <a:r>
              <a:rPr lang="ru-RU" dirty="0" err="1"/>
              <a:t>съгласуваност</a:t>
            </a:r>
            <a:r>
              <a:rPr lang="ru-RU" dirty="0"/>
              <a:t> с </a:t>
            </a:r>
            <a:r>
              <a:rPr lang="ru-RU" dirty="0" err="1"/>
              <a:t>общите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на </a:t>
            </a:r>
            <a:r>
              <a:rPr lang="ru-RU" dirty="0" err="1"/>
              <a:t>правото</a:t>
            </a:r>
            <a:r>
              <a:rPr lang="ru-RU" dirty="0"/>
              <a:t> на </a:t>
            </a:r>
            <a:r>
              <a:rPr lang="ru-RU" dirty="0" err="1"/>
              <a:t>Съюза</a:t>
            </a:r>
            <a:r>
              <a:rPr lang="ru-RU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8-месечен </a:t>
            </a:r>
            <a:r>
              <a:rPr lang="bg-BG" dirty="0"/>
              <a:t>срок за одобрение 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Изменение</a:t>
            </a:r>
            <a:r>
              <a:rPr lang="bg-BG" dirty="0" smtClean="0"/>
              <a:t> </a:t>
            </a:r>
            <a:endParaRPr lang="bg-BG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обосновка </a:t>
            </a:r>
            <a:endParaRPr lang="bg-BG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3-месечен </a:t>
            </a:r>
            <a:r>
              <a:rPr lang="bg-BG" dirty="0"/>
              <a:t>период на одобрение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едно</a:t>
            </a:r>
            <a:r>
              <a:rPr lang="ru-RU" dirty="0" smtClean="0"/>
              <a:t> </a:t>
            </a:r>
            <a:r>
              <a:rPr lang="ru-RU" dirty="0"/>
              <a:t>изменение за </a:t>
            </a:r>
            <a:r>
              <a:rPr lang="ru-RU" dirty="0" err="1"/>
              <a:t>календарна</a:t>
            </a:r>
            <a:r>
              <a:rPr lang="ru-RU" dirty="0"/>
              <a:t> година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bg-BG" sz="2800" dirty="0" smtClean="0">
                <a:solidFill>
                  <a:schemeClr val="accent1"/>
                </a:solidFill>
              </a:rPr>
              <a:t>Основни аспекти на реформата на ОСП – нов модел на прилагане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bg-BG" dirty="0" smtClean="0"/>
          </a:p>
          <a:p>
            <a:r>
              <a:rPr lang="bg-BG" dirty="0" err="1" smtClean="0"/>
              <a:t>Ребалансиране</a:t>
            </a:r>
            <a:r>
              <a:rPr lang="bg-BG" dirty="0" smtClean="0"/>
              <a:t> на отговорностите – </a:t>
            </a:r>
            <a:r>
              <a:rPr lang="bg-BG" dirty="0" smtClean="0">
                <a:solidFill>
                  <a:schemeClr val="accent1"/>
                </a:solidFill>
              </a:rPr>
              <a:t>по-голяма степен на преразпределение на отговорностите между ЕС и ДЧ</a:t>
            </a:r>
          </a:p>
          <a:p>
            <a:r>
              <a:rPr lang="bg-BG" dirty="0" smtClean="0"/>
              <a:t>По-целенасочена подкрепа – с ориентираност към </a:t>
            </a:r>
            <a:r>
              <a:rPr lang="bg-BG" dirty="0" smtClean="0">
                <a:solidFill>
                  <a:schemeClr val="accent1"/>
                </a:solidFill>
              </a:rPr>
              <a:t>резултати и качество на изпълнението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Директни плащания</a:t>
            </a:r>
            <a:r>
              <a:rPr lang="bg-BG" dirty="0" smtClean="0"/>
              <a:t> </a:t>
            </a:r>
            <a:r>
              <a:rPr lang="en-US" dirty="0" smtClean="0"/>
              <a:t>(</a:t>
            </a:r>
            <a:r>
              <a:rPr lang="bg-BG" dirty="0" smtClean="0"/>
              <a:t>сближаване</a:t>
            </a:r>
            <a:r>
              <a:rPr lang="en-US" dirty="0" smtClean="0"/>
              <a:t>)</a:t>
            </a:r>
            <a:endParaRPr lang="bg-BG" dirty="0" smtClean="0"/>
          </a:p>
          <a:p>
            <a:r>
              <a:rPr lang="bg-BG" dirty="0" smtClean="0"/>
              <a:t>Фокус върху </a:t>
            </a:r>
            <a:r>
              <a:rPr lang="bg-BG" dirty="0" smtClean="0">
                <a:solidFill>
                  <a:schemeClr val="accent1"/>
                </a:solidFill>
              </a:rPr>
              <a:t>околната среда и климата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Опростена</a:t>
            </a:r>
            <a:r>
              <a:rPr lang="bg-BG" dirty="0" smtClean="0"/>
              <a:t> и </a:t>
            </a:r>
            <a:r>
              <a:rPr lang="bg-BG" dirty="0" smtClean="0">
                <a:solidFill>
                  <a:schemeClr val="accent1"/>
                </a:solidFill>
              </a:rPr>
              <a:t>модернизирана</a:t>
            </a:r>
            <a:r>
              <a:rPr lang="bg-BG" dirty="0" smtClean="0"/>
              <a:t> политика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5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Цели на новата ОСП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565897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Новите условия в новата ОСП</a:t>
            </a:r>
            <a:r>
              <a:rPr lang="en-US" dirty="0" smtClean="0">
                <a:solidFill>
                  <a:schemeClr val="accent1"/>
                </a:solidFill>
              </a:rPr>
              <a:t> (1)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sz="2900" dirty="0">
                <a:solidFill>
                  <a:schemeClr val="accent1"/>
                </a:solidFill>
                <a:cs typeface="Times New Roman" panose="02020603050405020304" pitchFamily="18" charset="0"/>
              </a:rPr>
              <a:t>Качеството на изпълнението </a:t>
            </a:r>
            <a:r>
              <a:rPr lang="bg-BG" sz="2900" dirty="0">
                <a:cs typeface="Times New Roman" panose="02020603050405020304" pitchFamily="18" charset="0"/>
              </a:rPr>
              <a:t>е в центъра на финансовото управление</a:t>
            </a:r>
            <a:endParaRPr lang="en-US" sz="2900" dirty="0">
              <a:cs typeface="Times New Roman" panose="02020603050405020304" pitchFamily="18" charset="0"/>
            </a:endParaRPr>
          </a:p>
          <a:p>
            <a:r>
              <a:rPr lang="bg-BG" sz="2900" dirty="0">
                <a:cs typeface="Times New Roman" panose="02020603050405020304" pitchFamily="18" charset="0"/>
              </a:rPr>
              <a:t>Съюзът определя основните политически параметри (цели на ОСП, по-общи видове намеса, основни изисквания), а държавите членки носят по-голяма отговорност и се отчитат в по-голяма степен</a:t>
            </a:r>
          </a:p>
          <a:p>
            <a:r>
              <a:rPr lang="bg-BG" sz="2900" dirty="0">
                <a:cs typeface="Times New Roman" panose="02020603050405020304" pitchFamily="18" charset="0"/>
              </a:rPr>
              <a:t>държавите членки имат по-голямо </a:t>
            </a:r>
            <a:r>
              <a:rPr lang="bg-BG" sz="2900" dirty="0">
                <a:solidFill>
                  <a:schemeClr val="accent1"/>
                </a:solidFill>
                <a:cs typeface="Times New Roman" panose="02020603050405020304" pitchFamily="18" charset="0"/>
              </a:rPr>
              <a:t>право на мнение при изготвянето на рамката за съответствие и контрол</a:t>
            </a:r>
            <a:r>
              <a:rPr lang="bg-BG" sz="2900" dirty="0">
                <a:cs typeface="Times New Roman" panose="02020603050405020304" pitchFamily="18" charset="0"/>
              </a:rPr>
              <a:t> (включително по отношение на проверките и санкциите)</a:t>
            </a:r>
          </a:p>
          <a:p>
            <a:r>
              <a:rPr lang="bg-BG" sz="2900" dirty="0">
                <a:cs typeface="Times New Roman" panose="02020603050405020304" pitchFamily="18" charset="0"/>
              </a:rPr>
              <a:t>държавите членки определят </a:t>
            </a:r>
            <a:r>
              <a:rPr lang="bg-BG" sz="2900" dirty="0">
                <a:solidFill>
                  <a:schemeClr val="accent1"/>
                </a:solidFill>
                <a:cs typeface="Times New Roman" panose="02020603050405020304" pitchFamily="18" charset="0"/>
              </a:rPr>
              <a:t>условия за допустимост на национално ниво</a:t>
            </a:r>
            <a:r>
              <a:rPr lang="bg-BG" sz="2900" dirty="0">
                <a:cs typeface="Times New Roman" panose="02020603050405020304" pitchFamily="18" charset="0"/>
              </a:rPr>
              <a:t>, отговарящи най-добре на конкретните им обстоятелства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Новите условия в новата ОСП (2)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sz="2900" dirty="0">
                <a:cs typeface="Times New Roman" panose="02020603050405020304" pitchFamily="18" charset="0"/>
              </a:rPr>
              <a:t>Въвежда се </a:t>
            </a:r>
            <a:r>
              <a:rPr lang="bg-BG" sz="2900" dirty="0">
                <a:solidFill>
                  <a:schemeClr val="accent1"/>
                </a:solidFill>
                <a:cs typeface="Times New Roman" panose="02020603050405020304" pitchFamily="18" charset="0"/>
              </a:rPr>
              <a:t>понятието за подхода за единен одит </a:t>
            </a:r>
            <a:r>
              <a:rPr lang="bg-BG" sz="2900" dirty="0">
                <a:cs typeface="Times New Roman" panose="02020603050405020304" pitchFamily="18" charset="0"/>
              </a:rPr>
              <a:t>в съответствие с </a:t>
            </a:r>
            <a:r>
              <a:rPr lang="bg-BG" sz="2900" dirty="0" smtClean="0">
                <a:cs typeface="Times New Roman" panose="02020603050405020304" pitchFamily="18" charset="0"/>
              </a:rPr>
              <a:t>Хоризонталния регламент </a:t>
            </a:r>
            <a:r>
              <a:rPr lang="bg-BG" sz="2900" dirty="0">
                <a:cs typeface="Times New Roman" panose="02020603050405020304" pitchFamily="18" charset="0"/>
              </a:rPr>
              <a:t>и броят на одитите от страна на Комисията може да бъде намален</a:t>
            </a:r>
          </a:p>
          <a:p>
            <a:r>
              <a:rPr lang="bg-BG" sz="2900" dirty="0">
                <a:cs typeface="Times New Roman" panose="02020603050405020304" pitchFamily="18" charset="0"/>
              </a:rPr>
              <a:t>Преминаване от спазването на предварителни условия от страна на отделния </a:t>
            </a:r>
            <a:r>
              <a:rPr lang="bg-BG" sz="2900" dirty="0" err="1">
                <a:cs typeface="Times New Roman" panose="02020603050405020304" pitchFamily="18" charset="0"/>
              </a:rPr>
              <a:t>бенефициер</a:t>
            </a:r>
            <a:r>
              <a:rPr lang="bg-BG" sz="2900" dirty="0">
                <a:cs typeface="Times New Roman" panose="02020603050405020304" pitchFamily="18" charset="0"/>
              </a:rPr>
              <a:t> към качество на изпълнението на политиката в държавите </a:t>
            </a:r>
            <a:r>
              <a:rPr lang="bg-BG" sz="2900" dirty="0" smtClean="0">
                <a:cs typeface="Times New Roman" panose="02020603050405020304" pitchFamily="18" charset="0"/>
              </a:rPr>
              <a:t>членки</a:t>
            </a:r>
          </a:p>
          <a:p>
            <a:r>
              <a:rPr lang="bg-BG" sz="2900" dirty="0">
                <a:solidFill>
                  <a:schemeClr val="accent1"/>
                </a:solidFill>
                <a:cs typeface="Times New Roman" panose="02020603050405020304" pitchFamily="18" charset="0"/>
              </a:rPr>
              <a:t>допълнително финансиране от програма „Хоризонт Европа“ </a:t>
            </a:r>
            <a:r>
              <a:rPr lang="bg-BG" sz="2900" dirty="0">
                <a:cs typeface="Times New Roman" panose="02020603050405020304" pitchFamily="18" charset="0"/>
              </a:rPr>
              <a:t>- 10 милиарда евро за подпомагане на научните изследвания и иновациите в сферата на храните, селското стопанство, развитието на селските райони и </a:t>
            </a:r>
            <a:r>
              <a:rPr lang="bg-BG" sz="2900" dirty="0" err="1">
                <a:cs typeface="Times New Roman" panose="02020603050405020304" pitchFamily="18" charset="0"/>
              </a:rPr>
              <a:t>биоикономиката</a:t>
            </a:r>
            <a:r>
              <a:rPr lang="bg-BG" sz="2900" dirty="0">
                <a:cs typeface="Times New Roman" panose="02020603050405020304" pitchFamily="18" charset="0"/>
              </a:rPr>
              <a:t>.</a:t>
            </a: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3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Новите условия в новата ОСП (3)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>
                <a:solidFill>
                  <a:schemeClr val="accent1"/>
                </a:solidFill>
                <a:cs typeface="Times New Roman" panose="02020603050405020304" pitchFamily="18" charset="0"/>
              </a:rPr>
              <a:t>40% от общия бюджет на ОСП </a:t>
            </a:r>
            <a:r>
              <a:rPr lang="bg-BG" dirty="0">
                <a:cs typeface="Times New Roman" panose="02020603050405020304" pitchFamily="18" charset="0"/>
              </a:rPr>
              <a:t>се очаква да допринася за действия в областта на климата </a:t>
            </a:r>
          </a:p>
          <a:p>
            <a:r>
              <a:rPr lang="bg-BG" dirty="0">
                <a:cs typeface="Times New Roman" panose="02020603050405020304" pitchFamily="18" charset="0"/>
              </a:rPr>
              <a:t>Осигурена възможност за </a:t>
            </a:r>
            <a:r>
              <a:rPr lang="bg-BG" dirty="0">
                <a:solidFill>
                  <a:schemeClr val="accent1"/>
                </a:solidFill>
                <a:cs typeface="Times New Roman" panose="02020603050405020304" pitchFamily="18" charset="0"/>
              </a:rPr>
              <a:t>трансфер на до 15% от средствата</a:t>
            </a:r>
            <a:r>
              <a:rPr lang="bg-BG" b="1" dirty="0">
                <a:cs typeface="Times New Roman" panose="02020603050405020304" pitchFamily="18" charset="0"/>
              </a:rPr>
              <a:t> </a:t>
            </a:r>
            <a:r>
              <a:rPr lang="bg-BG" dirty="0">
                <a:cs typeface="Times New Roman" panose="02020603050405020304" pitchFamily="18" charset="0"/>
              </a:rPr>
              <a:t>между директните плащания и развитието на селските </a:t>
            </a:r>
            <a:r>
              <a:rPr lang="bg-BG" dirty="0" smtClean="0">
                <a:cs typeface="Times New Roman" panose="02020603050405020304" pitchFamily="18" charset="0"/>
              </a:rPr>
              <a:t>райони</a:t>
            </a:r>
            <a:r>
              <a:rPr lang="en-US" dirty="0" smtClean="0">
                <a:cs typeface="Times New Roman" panose="02020603050405020304" pitchFamily="18" charset="0"/>
              </a:rPr>
              <a:t> + </a:t>
            </a:r>
            <a:r>
              <a:rPr lang="bg-BG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15 % и 2 % от стълб </a:t>
            </a:r>
            <a:r>
              <a:rPr lang="en-US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I</a:t>
            </a:r>
            <a:r>
              <a:rPr lang="bg-BG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към стълб </a:t>
            </a:r>
            <a:r>
              <a:rPr lang="en-US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II</a:t>
            </a:r>
            <a:r>
              <a:rPr lang="bg-BG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съответно</a:t>
            </a:r>
            <a:r>
              <a:rPr lang="en-US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bg-BG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за околна среда/климат и млади земеделски стопани</a:t>
            </a:r>
            <a:endParaRPr lang="bg-BG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r>
              <a:rPr lang="bg-BG" dirty="0">
                <a:cs typeface="Times New Roman" panose="02020603050405020304" pitchFamily="18" charset="0"/>
              </a:rPr>
              <a:t>Създава се </a:t>
            </a:r>
            <a:r>
              <a:rPr lang="bg-BG" dirty="0">
                <a:solidFill>
                  <a:schemeClr val="accent1"/>
                </a:solidFill>
                <a:cs typeface="Times New Roman" panose="02020603050405020304" pitchFamily="18" charset="0"/>
              </a:rPr>
              <a:t>нов селскостопански резерв по ЕФГЗ </a:t>
            </a:r>
          </a:p>
          <a:p>
            <a:pPr marL="400050" lvl="1" indent="0">
              <a:buNone/>
            </a:pPr>
            <a:r>
              <a:rPr lang="bg-BG" sz="2700" dirty="0">
                <a:cs typeface="Times New Roman" panose="02020603050405020304" pitchFamily="18" charset="0"/>
              </a:rPr>
              <a:t> - за целите на предпазните мерки в контекста на управлението или стабилизирането на пазара и/или в случай на кризи, засягащи производството и разпространението на селскостопански продукти  </a:t>
            </a:r>
          </a:p>
          <a:p>
            <a:pPr marL="400050" lvl="1" indent="0">
              <a:buNone/>
            </a:pPr>
            <a:r>
              <a:rPr lang="bg-BG" sz="2700" dirty="0">
                <a:cs typeface="Times New Roman" panose="02020603050405020304" pitchFamily="18" charset="0"/>
              </a:rPr>
              <a:t>- неизразходваните средства от него през дадена година ще се пренасят за следващата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bg-BG" sz="2800" dirty="0" smtClean="0">
                <a:solidFill>
                  <a:schemeClr val="accent1"/>
                </a:solidFill>
              </a:rPr>
              <a:t>Финансови аспекти 2021 – 2027 </a:t>
            </a:r>
            <a:br>
              <a:rPr lang="bg-BG" sz="2800" dirty="0" smtClean="0">
                <a:solidFill>
                  <a:schemeClr val="accent1"/>
                </a:solidFill>
              </a:rPr>
            </a:br>
            <a:r>
              <a:rPr lang="bg-BG" sz="2800" dirty="0" smtClean="0">
                <a:solidFill>
                  <a:schemeClr val="accent1"/>
                </a:solidFill>
              </a:rPr>
              <a:t>Реформираната ОСП в рамките на новата МФР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ЕК представи новата Многогодишна финансова рамка за периода 2021 – 2027 г.</a:t>
            </a:r>
          </a:p>
          <a:p>
            <a:r>
              <a:rPr lang="bg-BG" dirty="0" smtClean="0"/>
              <a:t>Труден бюджетен контекст: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>
                <a:solidFill>
                  <a:schemeClr val="accent1"/>
                </a:solidFill>
              </a:rPr>
              <a:t>Разлика от 12 милиарда евро заради напускането на Великобритания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>
                <a:solidFill>
                  <a:schemeClr val="accent1"/>
                </a:solidFill>
              </a:rPr>
              <a:t>Нови предизвикателства (миграция, сигурност, отбрана)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bg-BG" dirty="0" smtClean="0"/>
              <a:t>Общо за ЕС: 1, 279 милиарда евро = 1.114 % от БНД на ЕС-27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g-BG" b="1" dirty="0" smtClean="0"/>
              <a:t>ОСП</a:t>
            </a:r>
            <a:r>
              <a:rPr lang="bg-BG" dirty="0" smtClean="0"/>
              <a:t>: 365 милиарда евро за ЕС-27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>
                <a:solidFill>
                  <a:schemeClr val="accent1"/>
                </a:solidFill>
              </a:rPr>
              <a:t>Намаление с около 5 %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>
                <a:solidFill>
                  <a:schemeClr val="accent1"/>
                </a:solidFill>
              </a:rPr>
              <a:t>Процентно съотношение спрямо бюджет на ЕС: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bg-BG" dirty="0" smtClean="0"/>
              <a:t>2014-2020: 37,6 % (ЕС-28)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bg-BG" dirty="0" smtClean="0"/>
              <a:t>2021-2027: 28,5 % (ЕС-27)</a:t>
            </a:r>
            <a:endParaRPr lang="bg-BG" dirty="0"/>
          </a:p>
          <a:p>
            <a:pPr>
              <a:buFont typeface="Arial" panose="020B0604020202020204" pitchFamily="34" charset="0"/>
              <a:buChar char="•"/>
            </a:pPr>
            <a:endParaRPr lang="bg-BG" dirty="0" smtClean="0"/>
          </a:p>
          <a:p>
            <a:pPr>
              <a:buFont typeface="Arial" panose="020B0604020202020204" pitchFamily="34" charset="0"/>
              <a:buChar char="•"/>
            </a:pPr>
            <a:endParaRPr lang="bg-BG" dirty="0"/>
          </a:p>
          <a:p>
            <a:pPr lvl="1">
              <a:buFont typeface="Wingdings" panose="05000000000000000000" pitchFamily="2" charset="2"/>
              <a:buChar char="Ø"/>
            </a:pPr>
            <a:endParaRPr lang="bg-BG" dirty="0" smtClean="0"/>
          </a:p>
          <a:p>
            <a:pPr marL="274320" lvl="1" indent="0">
              <a:buNone/>
            </a:pPr>
            <a:endParaRPr lang="bg-BG" dirty="0" smtClean="0"/>
          </a:p>
          <a:p>
            <a:pPr lvl="1"/>
            <a:endParaRPr lang="bg-B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5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Финансово измерение (2)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bg-BG" dirty="0" smtClean="0"/>
          </a:p>
          <a:p>
            <a:r>
              <a:rPr lang="bg-BG" dirty="0" smtClean="0"/>
              <a:t>Общ бюджет (</a:t>
            </a:r>
            <a:r>
              <a:rPr lang="bg-BG" b="1" dirty="0" smtClean="0"/>
              <a:t>млн. евро</a:t>
            </a:r>
            <a:r>
              <a:rPr lang="bg-BG" dirty="0" smtClean="0"/>
              <a:t> по текущи цени) </a:t>
            </a:r>
          </a:p>
          <a:p>
            <a:pPr marL="274320" lvl="1" indent="0">
              <a:buNone/>
            </a:pPr>
            <a:r>
              <a:rPr lang="bg-BG" dirty="0" smtClean="0"/>
              <a:t>365, 006 = 28, 5 % от предложения в МФР бюджет за ЕС (сравнение с 2020 г.)</a:t>
            </a:r>
          </a:p>
          <a:p>
            <a:r>
              <a:rPr lang="bg-BG" dirty="0"/>
              <a:t>Намаление на цялостния ОСП бюджет - </a:t>
            </a:r>
            <a:r>
              <a:rPr lang="en-US" dirty="0"/>
              <a:t>~ </a:t>
            </a:r>
            <a:r>
              <a:rPr lang="bg-BG" dirty="0">
                <a:solidFill>
                  <a:schemeClr val="accent1"/>
                </a:solidFill>
              </a:rPr>
              <a:t>5 %</a:t>
            </a:r>
          </a:p>
          <a:p>
            <a:r>
              <a:rPr lang="bg-BG" dirty="0"/>
              <a:t>Отправна точка: </a:t>
            </a:r>
            <a:r>
              <a:rPr lang="bg-BG" dirty="0">
                <a:solidFill>
                  <a:schemeClr val="accent1"/>
                </a:solidFill>
              </a:rPr>
              <a:t>разпределение по линия на ОСП за 2020 г. минус Великобритания</a:t>
            </a:r>
            <a:r>
              <a:rPr lang="en-US" dirty="0">
                <a:solidFill>
                  <a:schemeClr val="accent1"/>
                </a:solidFill>
              </a:rPr>
              <a:t> x </a:t>
            </a:r>
            <a:r>
              <a:rPr lang="en-US" dirty="0" smtClean="0">
                <a:solidFill>
                  <a:schemeClr val="accent1"/>
                </a:solidFill>
              </a:rPr>
              <a:t>7</a:t>
            </a:r>
            <a:endParaRPr lang="bg-BG" dirty="0" smtClean="0"/>
          </a:p>
          <a:p>
            <a:r>
              <a:rPr lang="bg-BG" dirty="0" smtClean="0"/>
              <a:t>Стълб </a:t>
            </a:r>
            <a:r>
              <a:rPr lang="en-US" dirty="0" smtClean="0"/>
              <a:t>I</a:t>
            </a:r>
            <a:r>
              <a:rPr lang="bg-BG" dirty="0" smtClean="0"/>
              <a:t> ЕФГЗ (</a:t>
            </a:r>
            <a:r>
              <a:rPr lang="bg-BG" dirty="0" smtClean="0">
                <a:solidFill>
                  <a:schemeClr val="accent1"/>
                </a:solidFill>
              </a:rPr>
              <a:t>Директни плащания</a:t>
            </a:r>
            <a:r>
              <a:rPr lang="bg-BG" dirty="0" smtClean="0"/>
              <a:t>) – 286, 195</a:t>
            </a:r>
          </a:p>
          <a:p>
            <a:pPr lvl="1"/>
            <a:r>
              <a:rPr lang="bg-BG" dirty="0" smtClean="0"/>
              <a:t>Директни плащания – 267, 485 </a:t>
            </a:r>
          </a:p>
          <a:p>
            <a:pPr lvl="1"/>
            <a:r>
              <a:rPr lang="bg-BG" dirty="0" smtClean="0"/>
              <a:t>Пазарни мерки – 19, 870 </a:t>
            </a:r>
          </a:p>
          <a:p>
            <a:r>
              <a:rPr lang="bg-BG" dirty="0" smtClean="0"/>
              <a:t>Стълб </a:t>
            </a:r>
            <a:r>
              <a:rPr lang="en-US" dirty="0" smtClean="0"/>
              <a:t>II</a:t>
            </a:r>
            <a:r>
              <a:rPr lang="bg-BG" dirty="0" smtClean="0"/>
              <a:t> ЕЗФРСР (</a:t>
            </a:r>
            <a:r>
              <a:rPr lang="bg-BG" dirty="0" smtClean="0">
                <a:solidFill>
                  <a:schemeClr val="accent1"/>
                </a:solidFill>
              </a:rPr>
              <a:t>Развитие на селските райони</a:t>
            </a:r>
            <a:r>
              <a:rPr lang="bg-BG" dirty="0" smtClean="0"/>
              <a:t>) – 78, 811 – по-ниско </a:t>
            </a:r>
            <a:r>
              <a:rPr lang="bg-BG" dirty="0" err="1" smtClean="0"/>
              <a:t>съфинансиране</a:t>
            </a:r>
            <a:r>
              <a:rPr lang="bg-BG" dirty="0" smtClean="0"/>
              <a:t> от страна на ЕС</a:t>
            </a:r>
          </a:p>
          <a:p>
            <a:pPr marL="274320" lvl="1" indent="0">
              <a:buNone/>
            </a:pPr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Законодателен пакет ОСП 2021-2027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853</TotalTime>
  <Words>2428</Words>
  <Application>Microsoft Office PowerPoint</Application>
  <PresentationFormat>On-screen Show (4:3)</PresentationFormat>
  <Paragraphs>283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Civic</vt:lpstr>
      <vt:lpstr>Общата селскостопанска политика на Европейския съюз  /програмен период 2021 – 2027 г./</vt:lpstr>
      <vt:lpstr>Съдържание на законодателния пакет на ОСП</vt:lpstr>
      <vt:lpstr>Основни аспекти на реформата на ОСП – нов модел на прилагане</vt:lpstr>
      <vt:lpstr>Цели на новата ОСП</vt:lpstr>
      <vt:lpstr>Новите условия в новата ОСП (1)</vt:lpstr>
      <vt:lpstr>Новите условия в новата ОСП (2)</vt:lpstr>
      <vt:lpstr>Новите условия в новата ОСП (3)</vt:lpstr>
      <vt:lpstr>Финансови аспекти 2021 – 2027  Реформираната ОСП в рамките на новата МФР</vt:lpstr>
      <vt:lpstr>Финансово измерение (2)</vt:lpstr>
      <vt:lpstr>Директни плащания (1)</vt:lpstr>
      <vt:lpstr>Намаления и тавани на ДП (2)</vt:lpstr>
      <vt:lpstr>Директни плащания (3)</vt:lpstr>
      <vt:lpstr>Директни плащания (4) – Видове интервенции</vt:lpstr>
      <vt:lpstr>Млади земеделски стопани</vt:lpstr>
      <vt:lpstr>Директни плащания (6) – Видове интервенции</vt:lpstr>
      <vt:lpstr>Директни плащания (7) – Видове интервенции</vt:lpstr>
      <vt:lpstr>Директни плащания (8) – Видове интервенции</vt:lpstr>
      <vt:lpstr>Директни плащания (9)</vt:lpstr>
      <vt:lpstr>Мерки за пазарна подкрепа (1)</vt:lpstr>
      <vt:lpstr>Финансиране на пазарната подкрепа (2)</vt:lpstr>
      <vt:lpstr>Развитие на селските райони (1) </vt:lpstr>
      <vt:lpstr>Развитие на селските райони (2)</vt:lpstr>
      <vt:lpstr>Развитие на селските райони (3)</vt:lpstr>
      <vt:lpstr>Развитие на селските райони (4)</vt:lpstr>
      <vt:lpstr>Развитие на селските райони (5)</vt:lpstr>
      <vt:lpstr>Стратегически план по ОСП (1)</vt:lpstr>
      <vt:lpstr>Стратегически план по ОСП – Съдържание (2)</vt:lpstr>
      <vt:lpstr>Стратегически план по ОСП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Общата селскостопанска политка на Европейския съюз  /програмен период 2021 – 2027 г./</dc:title>
  <dc:creator>Martin Tasev</dc:creator>
  <cp:lastModifiedBy>Tsvetomira Staykova</cp:lastModifiedBy>
  <cp:revision>57</cp:revision>
  <dcterms:created xsi:type="dcterms:W3CDTF">2006-08-16T00:00:00Z</dcterms:created>
  <dcterms:modified xsi:type="dcterms:W3CDTF">2018-06-26T06:59:34Z</dcterms:modified>
</cp:coreProperties>
</file>