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5" r:id="rId5"/>
    <p:sldId id="270" r:id="rId6"/>
    <p:sldId id="258" r:id="rId7"/>
    <p:sldId id="259" r:id="rId8"/>
    <p:sldId id="272" r:id="rId9"/>
    <p:sldId id="273" r:id="rId10"/>
    <p:sldId id="260" r:id="rId11"/>
    <p:sldId id="261" r:id="rId12"/>
    <p:sldId id="262" r:id="rId13"/>
    <p:sldId id="263" r:id="rId14"/>
    <p:sldId id="264" r:id="rId15"/>
    <p:sldId id="265" r:id="rId16"/>
    <p:sldId id="267" r:id="rId17"/>
    <p:sldId id="274" r:id="rId18"/>
    <p:sldId id="266" r:id="rId19"/>
    <p:sldId id="271" r:id="rId2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F0F526-C000-44E7-8E23-DB9E9A2F78D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bg-BG"/>
        </a:p>
      </dgm:t>
    </dgm:pt>
    <dgm:pt modelId="{CCFC6E96-E062-437F-ACDB-D68D75F3E11E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bg-BG" sz="2000" smtClean="0">
              <a:solidFill>
                <a:schemeClr val="tx1"/>
              </a:solidFill>
            </a:rPr>
            <a:t>Земя, оставена под угар </a:t>
          </a:r>
          <a:endParaRPr lang="bg-BG" sz="2000">
            <a:solidFill>
              <a:schemeClr val="tx1"/>
            </a:solidFill>
          </a:endParaRPr>
        </a:p>
      </dgm:t>
    </dgm:pt>
    <dgm:pt modelId="{D25DA028-B184-4674-B599-E3619E6325B2}" type="parTrans" cxnId="{8344A27D-5F9E-4607-B95F-BD2A016EAFBD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9D17ECB0-DD32-4AA0-B3DF-3CB282A07B7A}" type="sibTrans" cxnId="{8344A27D-5F9E-4607-B95F-BD2A016EAFBD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6680D8D6-0C15-4311-AE17-1B7D0F934A23}">
      <dgm:prSet custT="1"/>
      <dgm:spPr/>
      <dgm:t>
        <a:bodyPr/>
        <a:lstStyle/>
        <a:p>
          <a:pPr rtl="0"/>
          <a:r>
            <a:rPr lang="bg-BG" sz="2000" smtClean="0">
              <a:solidFill>
                <a:schemeClr val="tx1"/>
              </a:solidFill>
            </a:rPr>
            <a:t>Тераси</a:t>
          </a:r>
          <a:endParaRPr lang="bg-BG" sz="2000">
            <a:solidFill>
              <a:schemeClr val="tx1"/>
            </a:solidFill>
          </a:endParaRPr>
        </a:p>
      </dgm:t>
    </dgm:pt>
    <dgm:pt modelId="{667A6C21-6BDA-49B8-B4AB-97C14B21A735}" type="parTrans" cxnId="{F65D72B0-9EEA-4216-AEFF-B74C5838F251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A281AB41-01F5-46ED-8CCE-CFF6D8AB6E83}" type="sibTrans" cxnId="{F65D72B0-9EEA-4216-AEFF-B74C5838F251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96451328-87A5-44EA-A321-DE0E2DCC18A6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pPr rtl="0"/>
          <a:r>
            <a:rPr lang="bg-BG" sz="2000" smtClean="0">
              <a:solidFill>
                <a:schemeClr val="tx1"/>
              </a:solidFill>
            </a:rPr>
            <a:t>Особености на ландшафта</a:t>
          </a:r>
          <a:endParaRPr lang="bg-BG" sz="2000">
            <a:solidFill>
              <a:schemeClr val="tx1"/>
            </a:solidFill>
          </a:endParaRPr>
        </a:p>
      </dgm:t>
    </dgm:pt>
    <dgm:pt modelId="{F8D2E907-8BF1-40D1-9697-7F041271C3FD}" type="parTrans" cxnId="{D4F2E280-29F8-4D02-AEA9-72D902C744C2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5D0D29DA-DDD0-477A-AC3A-C685237942AE}" type="sibTrans" cxnId="{D4F2E280-29F8-4D02-AEA9-72D902C744C2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BB5E4076-4E20-439F-92C3-D25000695A9A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rtl="0"/>
          <a:r>
            <a:rPr lang="bg-BG" sz="2000" smtClean="0">
              <a:solidFill>
                <a:schemeClr val="tx1"/>
              </a:solidFill>
            </a:rPr>
            <a:t>Буферни ивици</a:t>
          </a:r>
          <a:endParaRPr lang="bg-BG" sz="2000">
            <a:solidFill>
              <a:schemeClr val="tx1"/>
            </a:solidFill>
          </a:endParaRPr>
        </a:p>
      </dgm:t>
    </dgm:pt>
    <dgm:pt modelId="{7EFEEBB9-6E29-484C-90FE-41ADADDCA4EC}" type="parTrans" cxnId="{A3615E40-79FC-4344-ADBA-00BEDB60BC0D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AEBABB71-D58C-4264-B837-0B28572D8E39}" type="sibTrans" cxnId="{A3615E40-79FC-4344-ADBA-00BEDB60BC0D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0EA8883F-9CE2-46FB-AD71-EFA6EE04A030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0"/>
          <a:r>
            <a:rPr lang="bg-BG" sz="2000" dirty="0" smtClean="0">
              <a:solidFill>
                <a:schemeClr val="tx1"/>
              </a:solidFill>
            </a:rPr>
            <a:t>Ивици хектари по краищата на гори</a:t>
          </a:r>
          <a:endParaRPr lang="bg-BG" sz="2000" dirty="0">
            <a:solidFill>
              <a:schemeClr val="tx1"/>
            </a:solidFill>
          </a:endParaRPr>
        </a:p>
      </dgm:t>
    </dgm:pt>
    <dgm:pt modelId="{0F76171C-E02A-4248-AFD8-38463BF4EB91}" type="parTrans" cxnId="{A4C762A9-242F-4A46-B9B2-EBC1B341A5A1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35EA9805-C4DF-45B8-9B0B-0E37464A2493}" type="sibTrans" cxnId="{A4C762A9-242F-4A46-B9B2-EBC1B341A5A1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E8CBCEA9-EB2D-4B1C-93FC-AD06F0214947}">
      <dgm:prSet custT="1"/>
      <dgm:spPr>
        <a:solidFill>
          <a:schemeClr val="accent5"/>
        </a:solidFill>
      </dgm:spPr>
      <dgm:t>
        <a:bodyPr/>
        <a:lstStyle/>
        <a:p>
          <a:pPr rtl="0"/>
          <a:r>
            <a:rPr lang="bg-BG" sz="2000" dirty="0" smtClean="0">
              <a:solidFill>
                <a:schemeClr val="tx1"/>
              </a:solidFill>
            </a:rPr>
            <a:t>Площи с дървесни култури с кратък цикъл на ротация</a:t>
          </a:r>
          <a:endParaRPr lang="bg-BG" sz="2000" dirty="0">
            <a:solidFill>
              <a:schemeClr val="tx1"/>
            </a:solidFill>
          </a:endParaRPr>
        </a:p>
      </dgm:t>
    </dgm:pt>
    <dgm:pt modelId="{6DF86689-8F98-4F3B-ACE5-326A42D934B9}" type="parTrans" cxnId="{00149663-28F5-4941-A24A-4CEBA4DB92F3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348349FA-A58C-4640-850B-4588030EB009}" type="sibTrans" cxnId="{00149663-28F5-4941-A24A-4CEBA4DB92F3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E8BC0B6F-F829-4A80-ADB6-D6DE9DB164D7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0"/>
          <a:r>
            <a:rPr lang="bg-BG" sz="2000" dirty="0" smtClean="0">
              <a:solidFill>
                <a:schemeClr val="tx1"/>
              </a:solidFill>
            </a:rPr>
            <a:t>Площи с междинни култури или зелена покривка</a:t>
          </a:r>
          <a:endParaRPr lang="bg-BG" sz="2000" dirty="0">
            <a:solidFill>
              <a:schemeClr val="tx1"/>
            </a:solidFill>
          </a:endParaRPr>
        </a:p>
      </dgm:t>
    </dgm:pt>
    <dgm:pt modelId="{719E6CA2-4533-4A62-AF1C-A440D935324C}" type="parTrans" cxnId="{2726B8BF-E5B5-452E-A4BE-13B9A4086A1D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2535DA2B-9548-4029-9F1D-FB8915BF59F1}" type="sibTrans" cxnId="{2726B8BF-E5B5-452E-A4BE-13B9A4086A1D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1771BBD5-EB82-4708-AE0F-F31E4579A16E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bg-BG" sz="2000" smtClean="0">
              <a:solidFill>
                <a:schemeClr val="tx1"/>
              </a:solidFill>
            </a:rPr>
            <a:t>Азотфиксиращи култури</a:t>
          </a:r>
          <a:endParaRPr lang="bg-BG" sz="2000">
            <a:solidFill>
              <a:schemeClr val="tx1"/>
            </a:solidFill>
          </a:endParaRPr>
        </a:p>
      </dgm:t>
    </dgm:pt>
    <dgm:pt modelId="{CD564C72-EB51-49E8-AC7D-D53B25478F85}" type="parTrans" cxnId="{141C28E7-EA3C-44EB-8F63-5870EA36C4AE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D1FF6AD8-B61F-457B-9EFB-FE351F4166E6}" type="sibTrans" cxnId="{141C28E7-EA3C-44EB-8F63-5870EA36C4AE}">
      <dgm:prSet/>
      <dgm:spPr/>
      <dgm:t>
        <a:bodyPr/>
        <a:lstStyle/>
        <a:p>
          <a:endParaRPr lang="bg-BG" sz="1400">
            <a:solidFill>
              <a:schemeClr val="tx1"/>
            </a:solidFill>
          </a:endParaRPr>
        </a:p>
      </dgm:t>
    </dgm:pt>
    <dgm:pt modelId="{38FEC1FB-B4DB-457B-903D-5BCEA5ED53FA}" type="pres">
      <dgm:prSet presAssocID="{15F0F526-C000-44E7-8E23-DB9E9A2F78D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D9C9E9D-A849-4AE5-BC55-B7D7986729E6}" type="pres">
      <dgm:prSet presAssocID="{CCFC6E96-E062-437F-ACDB-D68D75F3E11E}" presName="parentLin" presStyleCnt="0"/>
      <dgm:spPr/>
    </dgm:pt>
    <dgm:pt modelId="{7B5FA1FE-9BBA-4908-90BA-2BFCEE280FE5}" type="pres">
      <dgm:prSet presAssocID="{CCFC6E96-E062-437F-ACDB-D68D75F3E11E}" presName="parentLeftMargin" presStyleLbl="node1" presStyleIdx="0" presStyleCnt="8"/>
      <dgm:spPr/>
      <dgm:t>
        <a:bodyPr/>
        <a:lstStyle/>
        <a:p>
          <a:endParaRPr lang="bg-BG"/>
        </a:p>
      </dgm:t>
    </dgm:pt>
    <dgm:pt modelId="{4395A007-FC09-457D-9DA3-5261BE8220AA}" type="pres">
      <dgm:prSet presAssocID="{CCFC6E96-E062-437F-ACDB-D68D75F3E11E}" presName="parentText" presStyleLbl="node1" presStyleIdx="0" presStyleCnt="8" custScaleX="131070" custScaleY="16729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E763C6F-8892-406B-8762-63146E61C7C0}" type="pres">
      <dgm:prSet presAssocID="{CCFC6E96-E062-437F-ACDB-D68D75F3E11E}" presName="negativeSpace" presStyleCnt="0"/>
      <dgm:spPr/>
    </dgm:pt>
    <dgm:pt modelId="{3F964B44-D235-4406-910E-D66446A151BA}" type="pres">
      <dgm:prSet presAssocID="{CCFC6E96-E062-437F-ACDB-D68D75F3E11E}" presName="childText" presStyleLbl="conFgAcc1" presStyleIdx="0" presStyleCnt="8">
        <dgm:presLayoutVars>
          <dgm:bulletEnabled val="1"/>
        </dgm:presLayoutVars>
      </dgm:prSet>
      <dgm:spPr/>
    </dgm:pt>
    <dgm:pt modelId="{4BDFAB48-6925-407C-935E-705C3722DC52}" type="pres">
      <dgm:prSet presAssocID="{9D17ECB0-DD32-4AA0-B3DF-3CB282A07B7A}" presName="spaceBetweenRectangles" presStyleCnt="0"/>
      <dgm:spPr/>
    </dgm:pt>
    <dgm:pt modelId="{69C6F5AE-A099-4A2E-85A4-E270F890CCAE}" type="pres">
      <dgm:prSet presAssocID="{6680D8D6-0C15-4311-AE17-1B7D0F934A23}" presName="parentLin" presStyleCnt="0"/>
      <dgm:spPr/>
    </dgm:pt>
    <dgm:pt modelId="{9601CD7A-48FC-41E3-8365-B08B9678B2B6}" type="pres">
      <dgm:prSet presAssocID="{6680D8D6-0C15-4311-AE17-1B7D0F934A23}" presName="parentLeftMargin" presStyleLbl="node1" presStyleIdx="0" presStyleCnt="8"/>
      <dgm:spPr/>
      <dgm:t>
        <a:bodyPr/>
        <a:lstStyle/>
        <a:p>
          <a:endParaRPr lang="bg-BG"/>
        </a:p>
      </dgm:t>
    </dgm:pt>
    <dgm:pt modelId="{BAF09C18-2855-4418-A90E-A06555D61843}" type="pres">
      <dgm:prSet presAssocID="{6680D8D6-0C15-4311-AE17-1B7D0F934A23}" presName="parentText" presStyleLbl="node1" presStyleIdx="1" presStyleCnt="8" custScaleX="131070" custScaleY="16729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7F7284A-1FBB-42B5-B663-CD6BD8E491A9}" type="pres">
      <dgm:prSet presAssocID="{6680D8D6-0C15-4311-AE17-1B7D0F934A23}" presName="negativeSpace" presStyleCnt="0"/>
      <dgm:spPr/>
    </dgm:pt>
    <dgm:pt modelId="{9462CD73-A35A-45AF-8ECB-AF7B77E7BDC2}" type="pres">
      <dgm:prSet presAssocID="{6680D8D6-0C15-4311-AE17-1B7D0F934A23}" presName="childText" presStyleLbl="conFgAcc1" presStyleIdx="1" presStyleCnt="8">
        <dgm:presLayoutVars>
          <dgm:bulletEnabled val="1"/>
        </dgm:presLayoutVars>
      </dgm:prSet>
      <dgm:spPr/>
    </dgm:pt>
    <dgm:pt modelId="{AA2CD30D-7108-44BE-8AB8-4F4C2F1F3A5F}" type="pres">
      <dgm:prSet presAssocID="{A281AB41-01F5-46ED-8CCE-CFF6D8AB6E83}" presName="spaceBetweenRectangles" presStyleCnt="0"/>
      <dgm:spPr/>
    </dgm:pt>
    <dgm:pt modelId="{BD91C2C4-31F8-4302-ABA2-307FFC6327A1}" type="pres">
      <dgm:prSet presAssocID="{96451328-87A5-44EA-A321-DE0E2DCC18A6}" presName="parentLin" presStyleCnt="0"/>
      <dgm:spPr/>
    </dgm:pt>
    <dgm:pt modelId="{C9F0F826-D1C7-4696-834C-32BCDB3B26D0}" type="pres">
      <dgm:prSet presAssocID="{96451328-87A5-44EA-A321-DE0E2DCC18A6}" presName="parentLeftMargin" presStyleLbl="node1" presStyleIdx="1" presStyleCnt="8"/>
      <dgm:spPr/>
      <dgm:t>
        <a:bodyPr/>
        <a:lstStyle/>
        <a:p>
          <a:endParaRPr lang="bg-BG"/>
        </a:p>
      </dgm:t>
    </dgm:pt>
    <dgm:pt modelId="{96CB4DA5-EC28-4610-B00F-CF72E44F1802}" type="pres">
      <dgm:prSet presAssocID="{96451328-87A5-44EA-A321-DE0E2DCC18A6}" presName="parentText" presStyleLbl="node1" presStyleIdx="2" presStyleCnt="8" custScaleX="131070" custScaleY="16729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A635502-C468-4652-B949-3C77A1562400}" type="pres">
      <dgm:prSet presAssocID="{96451328-87A5-44EA-A321-DE0E2DCC18A6}" presName="negativeSpace" presStyleCnt="0"/>
      <dgm:spPr/>
    </dgm:pt>
    <dgm:pt modelId="{0D1FB8FC-90E0-4C13-9B61-4D1B5C7C0630}" type="pres">
      <dgm:prSet presAssocID="{96451328-87A5-44EA-A321-DE0E2DCC18A6}" presName="childText" presStyleLbl="conFgAcc1" presStyleIdx="2" presStyleCnt="8" custScaleX="98128" custScaleY="167298">
        <dgm:presLayoutVars>
          <dgm:bulletEnabled val="1"/>
        </dgm:presLayoutVars>
      </dgm:prSet>
      <dgm:spPr/>
    </dgm:pt>
    <dgm:pt modelId="{5A40F718-F54A-4882-AE74-6873F590D9B8}" type="pres">
      <dgm:prSet presAssocID="{5D0D29DA-DDD0-477A-AC3A-C685237942AE}" presName="spaceBetweenRectangles" presStyleCnt="0"/>
      <dgm:spPr/>
    </dgm:pt>
    <dgm:pt modelId="{BDB0C912-FCD8-48D9-9BA6-3AAFEFA9C3A1}" type="pres">
      <dgm:prSet presAssocID="{BB5E4076-4E20-439F-92C3-D25000695A9A}" presName="parentLin" presStyleCnt="0"/>
      <dgm:spPr/>
    </dgm:pt>
    <dgm:pt modelId="{91B97F9E-169C-42A9-89B6-9169A64CA3F8}" type="pres">
      <dgm:prSet presAssocID="{BB5E4076-4E20-439F-92C3-D25000695A9A}" presName="parentLeftMargin" presStyleLbl="node1" presStyleIdx="2" presStyleCnt="8"/>
      <dgm:spPr/>
      <dgm:t>
        <a:bodyPr/>
        <a:lstStyle/>
        <a:p>
          <a:endParaRPr lang="bg-BG"/>
        </a:p>
      </dgm:t>
    </dgm:pt>
    <dgm:pt modelId="{5A4726A4-B07A-4BE6-B873-923A9D92E869}" type="pres">
      <dgm:prSet presAssocID="{BB5E4076-4E20-439F-92C3-D25000695A9A}" presName="parentText" presStyleLbl="node1" presStyleIdx="3" presStyleCnt="8" custScaleX="131070" custScaleY="167298" custLinFactNeighborX="7513" custLinFactNeighborY="-4383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2AAB487-5CB8-4DC3-AAA2-17D7C3C03D2F}" type="pres">
      <dgm:prSet presAssocID="{BB5E4076-4E20-439F-92C3-D25000695A9A}" presName="negativeSpace" presStyleCnt="0"/>
      <dgm:spPr/>
    </dgm:pt>
    <dgm:pt modelId="{C39F0216-DE57-43D0-BB53-1EED33953BA0}" type="pres">
      <dgm:prSet presAssocID="{BB5E4076-4E20-439F-92C3-D25000695A9A}" presName="childText" presStyleLbl="conFgAcc1" presStyleIdx="3" presStyleCnt="8">
        <dgm:presLayoutVars>
          <dgm:bulletEnabled val="1"/>
        </dgm:presLayoutVars>
      </dgm:prSet>
      <dgm:spPr/>
    </dgm:pt>
    <dgm:pt modelId="{0127368B-487A-4401-8CF8-4A4C8EC52951}" type="pres">
      <dgm:prSet presAssocID="{AEBABB71-D58C-4264-B837-0B28572D8E39}" presName="spaceBetweenRectangles" presStyleCnt="0"/>
      <dgm:spPr/>
    </dgm:pt>
    <dgm:pt modelId="{FE4A7AC2-5303-48F8-A77B-4C34A6774CCA}" type="pres">
      <dgm:prSet presAssocID="{0EA8883F-9CE2-46FB-AD71-EFA6EE04A030}" presName="parentLin" presStyleCnt="0"/>
      <dgm:spPr/>
    </dgm:pt>
    <dgm:pt modelId="{B1F495E3-A36C-44D7-9C03-A0F64C335712}" type="pres">
      <dgm:prSet presAssocID="{0EA8883F-9CE2-46FB-AD71-EFA6EE04A030}" presName="parentLeftMargin" presStyleLbl="node1" presStyleIdx="3" presStyleCnt="8"/>
      <dgm:spPr/>
      <dgm:t>
        <a:bodyPr/>
        <a:lstStyle/>
        <a:p>
          <a:endParaRPr lang="bg-BG"/>
        </a:p>
      </dgm:t>
    </dgm:pt>
    <dgm:pt modelId="{61EF2ABF-79F4-4168-8CFD-CE8718627590}" type="pres">
      <dgm:prSet presAssocID="{0EA8883F-9CE2-46FB-AD71-EFA6EE04A030}" presName="parentText" presStyleLbl="node1" presStyleIdx="4" presStyleCnt="8" custScaleX="131070" custScaleY="16729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146F355-9129-4C2B-8CB6-021EA25733BF}" type="pres">
      <dgm:prSet presAssocID="{0EA8883F-9CE2-46FB-AD71-EFA6EE04A030}" presName="negativeSpace" presStyleCnt="0"/>
      <dgm:spPr/>
    </dgm:pt>
    <dgm:pt modelId="{2FCDC8DC-D8DC-49BE-995F-AC21EA84B394}" type="pres">
      <dgm:prSet presAssocID="{0EA8883F-9CE2-46FB-AD71-EFA6EE04A030}" presName="childText" presStyleLbl="conFgAcc1" presStyleIdx="4" presStyleCnt="8">
        <dgm:presLayoutVars>
          <dgm:bulletEnabled val="1"/>
        </dgm:presLayoutVars>
      </dgm:prSet>
      <dgm:spPr/>
    </dgm:pt>
    <dgm:pt modelId="{14AD9B74-2C97-433C-8EBC-22F62BDBEB0A}" type="pres">
      <dgm:prSet presAssocID="{35EA9805-C4DF-45B8-9B0B-0E37464A2493}" presName="spaceBetweenRectangles" presStyleCnt="0"/>
      <dgm:spPr/>
    </dgm:pt>
    <dgm:pt modelId="{F99C53BC-CB16-4DF9-89ED-58ADC1C36923}" type="pres">
      <dgm:prSet presAssocID="{E8CBCEA9-EB2D-4B1C-93FC-AD06F0214947}" presName="parentLin" presStyleCnt="0"/>
      <dgm:spPr/>
    </dgm:pt>
    <dgm:pt modelId="{CEBB3885-6FB0-4752-80E5-994E765F1EDA}" type="pres">
      <dgm:prSet presAssocID="{E8CBCEA9-EB2D-4B1C-93FC-AD06F0214947}" presName="parentLeftMargin" presStyleLbl="node1" presStyleIdx="4" presStyleCnt="8"/>
      <dgm:spPr/>
      <dgm:t>
        <a:bodyPr/>
        <a:lstStyle/>
        <a:p>
          <a:endParaRPr lang="bg-BG"/>
        </a:p>
      </dgm:t>
    </dgm:pt>
    <dgm:pt modelId="{99A895A0-E4CF-47B2-A04E-4A439666E51A}" type="pres">
      <dgm:prSet presAssocID="{E8CBCEA9-EB2D-4B1C-93FC-AD06F0214947}" presName="parentText" presStyleLbl="node1" presStyleIdx="5" presStyleCnt="8" custScaleX="131070" custScaleY="16729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BDD4460-E2E5-4C8F-882B-C698D75A8312}" type="pres">
      <dgm:prSet presAssocID="{E8CBCEA9-EB2D-4B1C-93FC-AD06F0214947}" presName="negativeSpace" presStyleCnt="0"/>
      <dgm:spPr/>
    </dgm:pt>
    <dgm:pt modelId="{6B703D78-AC40-405F-A550-54B93EA42E45}" type="pres">
      <dgm:prSet presAssocID="{E8CBCEA9-EB2D-4B1C-93FC-AD06F0214947}" presName="childText" presStyleLbl="conFgAcc1" presStyleIdx="5" presStyleCnt="8">
        <dgm:presLayoutVars>
          <dgm:bulletEnabled val="1"/>
        </dgm:presLayoutVars>
      </dgm:prSet>
      <dgm:spPr/>
    </dgm:pt>
    <dgm:pt modelId="{6040C93B-1452-4491-ADAB-27E2C1F5F7E9}" type="pres">
      <dgm:prSet presAssocID="{348349FA-A58C-4640-850B-4588030EB009}" presName="spaceBetweenRectangles" presStyleCnt="0"/>
      <dgm:spPr/>
    </dgm:pt>
    <dgm:pt modelId="{E361822A-BC9A-4287-8650-28938EBBCAE3}" type="pres">
      <dgm:prSet presAssocID="{E8BC0B6F-F829-4A80-ADB6-D6DE9DB164D7}" presName="parentLin" presStyleCnt="0"/>
      <dgm:spPr/>
    </dgm:pt>
    <dgm:pt modelId="{B375EE39-3BE9-4459-8B09-FB34E8BC6830}" type="pres">
      <dgm:prSet presAssocID="{E8BC0B6F-F829-4A80-ADB6-D6DE9DB164D7}" presName="parentLeftMargin" presStyleLbl="node1" presStyleIdx="5" presStyleCnt="8"/>
      <dgm:spPr/>
      <dgm:t>
        <a:bodyPr/>
        <a:lstStyle/>
        <a:p>
          <a:endParaRPr lang="bg-BG"/>
        </a:p>
      </dgm:t>
    </dgm:pt>
    <dgm:pt modelId="{5E9DD769-DBA2-4C09-B3C7-75E39172EA8D}" type="pres">
      <dgm:prSet presAssocID="{E8BC0B6F-F829-4A80-ADB6-D6DE9DB164D7}" presName="parentText" presStyleLbl="node1" presStyleIdx="6" presStyleCnt="8" custScaleX="131070" custScaleY="16729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2B8E3B2-55A3-4291-85CA-256B369A0DB1}" type="pres">
      <dgm:prSet presAssocID="{E8BC0B6F-F829-4A80-ADB6-D6DE9DB164D7}" presName="negativeSpace" presStyleCnt="0"/>
      <dgm:spPr/>
    </dgm:pt>
    <dgm:pt modelId="{CFC613DD-3DD3-4251-9624-058DCEEEF9F4}" type="pres">
      <dgm:prSet presAssocID="{E8BC0B6F-F829-4A80-ADB6-D6DE9DB164D7}" presName="childText" presStyleLbl="conFgAcc1" presStyleIdx="6" presStyleCnt="8">
        <dgm:presLayoutVars>
          <dgm:bulletEnabled val="1"/>
        </dgm:presLayoutVars>
      </dgm:prSet>
      <dgm:spPr/>
    </dgm:pt>
    <dgm:pt modelId="{C6CFAD36-9CB0-469F-B204-716C61AAB91F}" type="pres">
      <dgm:prSet presAssocID="{2535DA2B-9548-4029-9F1D-FB8915BF59F1}" presName="spaceBetweenRectangles" presStyleCnt="0"/>
      <dgm:spPr/>
    </dgm:pt>
    <dgm:pt modelId="{15D7F61C-BAA8-4DDE-9569-A0A8794B5F95}" type="pres">
      <dgm:prSet presAssocID="{1771BBD5-EB82-4708-AE0F-F31E4579A16E}" presName="parentLin" presStyleCnt="0"/>
      <dgm:spPr/>
    </dgm:pt>
    <dgm:pt modelId="{0723F0AA-C050-4B83-914C-104436E9034F}" type="pres">
      <dgm:prSet presAssocID="{1771BBD5-EB82-4708-AE0F-F31E4579A16E}" presName="parentLeftMargin" presStyleLbl="node1" presStyleIdx="6" presStyleCnt="8"/>
      <dgm:spPr/>
      <dgm:t>
        <a:bodyPr/>
        <a:lstStyle/>
        <a:p>
          <a:endParaRPr lang="bg-BG"/>
        </a:p>
      </dgm:t>
    </dgm:pt>
    <dgm:pt modelId="{67FAE244-E64E-4245-8E74-4E6605A4D199}" type="pres">
      <dgm:prSet presAssocID="{1771BBD5-EB82-4708-AE0F-F31E4579A16E}" presName="parentText" presStyleLbl="node1" presStyleIdx="7" presStyleCnt="8" custScaleX="131070" custScaleY="16729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7D78A83-97EE-46AC-8CA4-E68688146C06}" type="pres">
      <dgm:prSet presAssocID="{1771BBD5-EB82-4708-AE0F-F31E4579A16E}" presName="negativeSpace" presStyleCnt="0"/>
      <dgm:spPr/>
    </dgm:pt>
    <dgm:pt modelId="{C07D7E64-0456-4D42-A120-6B80A2B79A0D}" type="pres">
      <dgm:prSet presAssocID="{1771BBD5-EB82-4708-AE0F-F31E4579A16E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A4C762A9-242F-4A46-B9B2-EBC1B341A5A1}" srcId="{15F0F526-C000-44E7-8E23-DB9E9A2F78DD}" destId="{0EA8883F-9CE2-46FB-AD71-EFA6EE04A030}" srcOrd="4" destOrd="0" parTransId="{0F76171C-E02A-4248-AFD8-38463BF4EB91}" sibTransId="{35EA9805-C4DF-45B8-9B0B-0E37464A2493}"/>
    <dgm:cxn modelId="{F65D72B0-9EEA-4216-AEFF-B74C5838F251}" srcId="{15F0F526-C000-44E7-8E23-DB9E9A2F78DD}" destId="{6680D8D6-0C15-4311-AE17-1B7D0F934A23}" srcOrd="1" destOrd="0" parTransId="{667A6C21-6BDA-49B8-B4AB-97C14B21A735}" sibTransId="{A281AB41-01F5-46ED-8CCE-CFF6D8AB6E83}"/>
    <dgm:cxn modelId="{9AAED59F-4535-4111-BB29-7208EF0E4650}" type="presOf" srcId="{96451328-87A5-44EA-A321-DE0E2DCC18A6}" destId="{C9F0F826-D1C7-4696-834C-32BCDB3B26D0}" srcOrd="0" destOrd="0" presId="urn:microsoft.com/office/officeart/2005/8/layout/list1"/>
    <dgm:cxn modelId="{8344A27D-5F9E-4607-B95F-BD2A016EAFBD}" srcId="{15F0F526-C000-44E7-8E23-DB9E9A2F78DD}" destId="{CCFC6E96-E062-437F-ACDB-D68D75F3E11E}" srcOrd="0" destOrd="0" parTransId="{D25DA028-B184-4674-B599-E3619E6325B2}" sibTransId="{9D17ECB0-DD32-4AA0-B3DF-3CB282A07B7A}"/>
    <dgm:cxn modelId="{57F28E80-FB66-46C3-945A-50E3131D5A24}" type="presOf" srcId="{1771BBD5-EB82-4708-AE0F-F31E4579A16E}" destId="{0723F0AA-C050-4B83-914C-104436E9034F}" srcOrd="0" destOrd="0" presId="urn:microsoft.com/office/officeart/2005/8/layout/list1"/>
    <dgm:cxn modelId="{2A1A2325-821F-46F0-B88C-AE8B3ED6BA82}" type="presOf" srcId="{CCFC6E96-E062-437F-ACDB-D68D75F3E11E}" destId="{7B5FA1FE-9BBA-4908-90BA-2BFCEE280FE5}" srcOrd="0" destOrd="0" presId="urn:microsoft.com/office/officeart/2005/8/layout/list1"/>
    <dgm:cxn modelId="{D4F2E280-29F8-4D02-AEA9-72D902C744C2}" srcId="{15F0F526-C000-44E7-8E23-DB9E9A2F78DD}" destId="{96451328-87A5-44EA-A321-DE0E2DCC18A6}" srcOrd="2" destOrd="0" parTransId="{F8D2E907-8BF1-40D1-9697-7F041271C3FD}" sibTransId="{5D0D29DA-DDD0-477A-AC3A-C685237942AE}"/>
    <dgm:cxn modelId="{C35DCB55-F205-46F0-8C94-48B6558DEE2A}" type="presOf" srcId="{6680D8D6-0C15-4311-AE17-1B7D0F934A23}" destId="{BAF09C18-2855-4418-A90E-A06555D61843}" srcOrd="1" destOrd="0" presId="urn:microsoft.com/office/officeart/2005/8/layout/list1"/>
    <dgm:cxn modelId="{FB96CE91-2BD9-4F53-82D4-D7C47D352207}" type="presOf" srcId="{15F0F526-C000-44E7-8E23-DB9E9A2F78DD}" destId="{38FEC1FB-B4DB-457B-903D-5BCEA5ED53FA}" srcOrd="0" destOrd="0" presId="urn:microsoft.com/office/officeart/2005/8/layout/list1"/>
    <dgm:cxn modelId="{BC4D4A51-B905-4341-A452-5631F683E349}" type="presOf" srcId="{96451328-87A5-44EA-A321-DE0E2DCC18A6}" destId="{96CB4DA5-EC28-4610-B00F-CF72E44F1802}" srcOrd="1" destOrd="0" presId="urn:microsoft.com/office/officeart/2005/8/layout/list1"/>
    <dgm:cxn modelId="{2726B8BF-E5B5-452E-A4BE-13B9A4086A1D}" srcId="{15F0F526-C000-44E7-8E23-DB9E9A2F78DD}" destId="{E8BC0B6F-F829-4A80-ADB6-D6DE9DB164D7}" srcOrd="6" destOrd="0" parTransId="{719E6CA2-4533-4A62-AF1C-A440D935324C}" sibTransId="{2535DA2B-9548-4029-9F1D-FB8915BF59F1}"/>
    <dgm:cxn modelId="{A68AA2B2-F040-4153-9C75-A0E41D42051A}" type="presOf" srcId="{BB5E4076-4E20-439F-92C3-D25000695A9A}" destId="{5A4726A4-B07A-4BE6-B873-923A9D92E869}" srcOrd="1" destOrd="0" presId="urn:microsoft.com/office/officeart/2005/8/layout/list1"/>
    <dgm:cxn modelId="{77290B76-4973-4BFF-B210-9059428F3F67}" type="presOf" srcId="{CCFC6E96-E062-437F-ACDB-D68D75F3E11E}" destId="{4395A007-FC09-457D-9DA3-5261BE8220AA}" srcOrd="1" destOrd="0" presId="urn:microsoft.com/office/officeart/2005/8/layout/list1"/>
    <dgm:cxn modelId="{F8ED4996-1449-4FE9-A297-F926973D45EC}" type="presOf" srcId="{BB5E4076-4E20-439F-92C3-D25000695A9A}" destId="{91B97F9E-169C-42A9-89B6-9169A64CA3F8}" srcOrd="0" destOrd="0" presId="urn:microsoft.com/office/officeart/2005/8/layout/list1"/>
    <dgm:cxn modelId="{69A33D31-C20A-467A-9C50-249688C8DB72}" type="presOf" srcId="{6680D8D6-0C15-4311-AE17-1B7D0F934A23}" destId="{9601CD7A-48FC-41E3-8365-B08B9678B2B6}" srcOrd="0" destOrd="0" presId="urn:microsoft.com/office/officeart/2005/8/layout/list1"/>
    <dgm:cxn modelId="{B021EF23-1997-45EB-A083-399AA4566BD1}" type="presOf" srcId="{E8CBCEA9-EB2D-4B1C-93FC-AD06F0214947}" destId="{CEBB3885-6FB0-4752-80E5-994E765F1EDA}" srcOrd="0" destOrd="0" presId="urn:microsoft.com/office/officeart/2005/8/layout/list1"/>
    <dgm:cxn modelId="{99F0B0D6-F44D-4338-ACC1-004AE63C8823}" type="presOf" srcId="{E8CBCEA9-EB2D-4B1C-93FC-AD06F0214947}" destId="{99A895A0-E4CF-47B2-A04E-4A439666E51A}" srcOrd="1" destOrd="0" presId="urn:microsoft.com/office/officeart/2005/8/layout/list1"/>
    <dgm:cxn modelId="{F95698FF-2F41-4029-B3E5-95BF98402690}" type="presOf" srcId="{E8BC0B6F-F829-4A80-ADB6-D6DE9DB164D7}" destId="{B375EE39-3BE9-4459-8B09-FB34E8BC6830}" srcOrd="0" destOrd="0" presId="urn:microsoft.com/office/officeart/2005/8/layout/list1"/>
    <dgm:cxn modelId="{37C391C2-D5E5-4D7D-9029-1A4D82FC189D}" type="presOf" srcId="{1771BBD5-EB82-4708-AE0F-F31E4579A16E}" destId="{67FAE244-E64E-4245-8E74-4E6605A4D199}" srcOrd="1" destOrd="0" presId="urn:microsoft.com/office/officeart/2005/8/layout/list1"/>
    <dgm:cxn modelId="{2FC2B0FB-18F6-4407-829A-1CDEF4DB7CAB}" type="presOf" srcId="{E8BC0B6F-F829-4A80-ADB6-D6DE9DB164D7}" destId="{5E9DD769-DBA2-4C09-B3C7-75E39172EA8D}" srcOrd="1" destOrd="0" presId="urn:microsoft.com/office/officeart/2005/8/layout/list1"/>
    <dgm:cxn modelId="{00149663-28F5-4941-A24A-4CEBA4DB92F3}" srcId="{15F0F526-C000-44E7-8E23-DB9E9A2F78DD}" destId="{E8CBCEA9-EB2D-4B1C-93FC-AD06F0214947}" srcOrd="5" destOrd="0" parTransId="{6DF86689-8F98-4F3B-ACE5-326A42D934B9}" sibTransId="{348349FA-A58C-4640-850B-4588030EB009}"/>
    <dgm:cxn modelId="{A3615E40-79FC-4344-ADBA-00BEDB60BC0D}" srcId="{15F0F526-C000-44E7-8E23-DB9E9A2F78DD}" destId="{BB5E4076-4E20-439F-92C3-D25000695A9A}" srcOrd="3" destOrd="0" parTransId="{7EFEEBB9-6E29-484C-90FE-41ADADDCA4EC}" sibTransId="{AEBABB71-D58C-4264-B837-0B28572D8E39}"/>
    <dgm:cxn modelId="{118EC57F-DC83-4D07-9AAB-F93F8C4DE0C0}" type="presOf" srcId="{0EA8883F-9CE2-46FB-AD71-EFA6EE04A030}" destId="{61EF2ABF-79F4-4168-8CFD-CE8718627590}" srcOrd="1" destOrd="0" presId="urn:microsoft.com/office/officeart/2005/8/layout/list1"/>
    <dgm:cxn modelId="{30E4A3B8-3B5F-44A5-9EF5-1CEA19C9E550}" type="presOf" srcId="{0EA8883F-9CE2-46FB-AD71-EFA6EE04A030}" destId="{B1F495E3-A36C-44D7-9C03-A0F64C335712}" srcOrd="0" destOrd="0" presId="urn:microsoft.com/office/officeart/2005/8/layout/list1"/>
    <dgm:cxn modelId="{141C28E7-EA3C-44EB-8F63-5870EA36C4AE}" srcId="{15F0F526-C000-44E7-8E23-DB9E9A2F78DD}" destId="{1771BBD5-EB82-4708-AE0F-F31E4579A16E}" srcOrd="7" destOrd="0" parTransId="{CD564C72-EB51-49E8-AC7D-D53B25478F85}" sibTransId="{D1FF6AD8-B61F-457B-9EFB-FE351F4166E6}"/>
    <dgm:cxn modelId="{8DE9D17B-C8D5-47B1-9C01-645DDDCABC28}" type="presParOf" srcId="{38FEC1FB-B4DB-457B-903D-5BCEA5ED53FA}" destId="{1D9C9E9D-A849-4AE5-BC55-B7D7986729E6}" srcOrd="0" destOrd="0" presId="urn:microsoft.com/office/officeart/2005/8/layout/list1"/>
    <dgm:cxn modelId="{7D8632D3-0DDF-4FEE-8EDF-CCD2208C7272}" type="presParOf" srcId="{1D9C9E9D-A849-4AE5-BC55-B7D7986729E6}" destId="{7B5FA1FE-9BBA-4908-90BA-2BFCEE280FE5}" srcOrd="0" destOrd="0" presId="urn:microsoft.com/office/officeart/2005/8/layout/list1"/>
    <dgm:cxn modelId="{F5B889F5-45A8-4C3F-87B5-EE335A32F18A}" type="presParOf" srcId="{1D9C9E9D-A849-4AE5-BC55-B7D7986729E6}" destId="{4395A007-FC09-457D-9DA3-5261BE8220AA}" srcOrd="1" destOrd="0" presId="urn:microsoft.com/office/officeart/2005/8/layout/list1"/>
    <dgm:cxn modelId="{9687B827-F927-444D-B764-575D0CF8CFAD}" type="presParOf" srcId="{38FEC1FB-B4DB-457B-903D-5BCEA5ED53FA}" destId="{CE763C6F-8892-406B-8762-63146E61C7C0}" srcOrd="1" destOrd="0" presId="urn:microsoft.com/office/officeart/2005/8/layout/list1"/>
    <dgm:cxn modelId="{321585E8-46C8-4287-A5B8-9FDA5EDD8E34}" type="presParOf" srcId="{38FEC1FB-B4DB-457B-903D-5BCEA5ED53FA}" destId="{3F964B44-D235-4406-910E-D66446A151BA}" srcOrd="2" destOrd="0" presId="urn:microsoft.com/office/officeart/2005/8/layout/list1"/>
    <dgm:cxn modelId="{CBC00B37-9E16-4893-B7B5-85ABE61294CA}" type="presParOf" srcId="{38FEC1FB-B4DB-457B-903D-5BCEA5ED53FA}" destId="{4BDFAB48-6925-407C-935E-705C3722DC52}" srcOrd="3" destOrd="0" presId="urn:microsoft.com/office/officeart/2005/8/layout/list1"/>
    <dgm:cxn modelId="{5C32387A-5F94-4A71-9786-CE261817E98D}" type="presParOf" srcId="{38FEC1FB-B4DB-457B-903D-5BCEA5ED53FA}" destId="{69C6F5AE-A099-4A2E-85A4-E270F890CCAE}" srcOrd="4" destOrd="0" presId="urn:microsoft.com/office/officeart/2005/8/layout/list1"/>
    <dgm:cxn modelId="{6B0D75EF-004D-46E4-8ABE-D80A30CE0B45}" type="presParOf" srcId="{69C6F5AE-A099-4A2E-85A4-E270F890CCAE}" destId="{9601CD7A-48FC-41E3-8365-B08B9678B2B6}" srcOrd="0" destOrd="0" presId="urn:microsoft.com/office/officeart/2005/8/layout/list1"/>
    <dgm:cxn modelId="{D2225DF3-441D-489E-B002-DC66F8148E55}" type="presParOf" srcId="{69C6F5AE-A099-4A2E-85A4-E270F890CCAE}" destId="{BAF09C18-2855-4418-A90E-A06555D61843}" srcOrd="1" destOrd="0" presId="urn:microsoft.com/office/officeart/2005/8/layout/list1"/>
    <dgm:cxn modelId="{D8763951-299A-4211-B91B-0477A82F34D9}" type="presParOf" srcId="{38FEC1FB-B4DB-457B-903D-5BCEA5ED53FA}" destId="{07F7284A-1FBB-42B5-B663-CD6BD8E491A9}" srcOrd="5" destOrd="0" presId="urn:microsoft.com/office/officeart/2005/8/layout/list1"/>
    <dgm:cxn modelId="{A2E4AF8E-33C0-40FF-A93B-84E0CAD9ECE9}" type="presParOf" srcId="{38FEC1FB-B4DB-457B-903D-5BCEA5ED53FA}" destId="{9462CD73-A35A-45AF-8ECB-AF7B77E7BDC2}" srcOrd="6" destOrd="0" presId="urn:microsoft.com/office/officeart/2005/8/layout/list1"/>
    <dgm:cxn modelId="{A6EA5F0A-D7B1-4CB3-8046-9F21E831BE9D}" type="presParOf" srcId="{38FEC1FB-B4DB-457B-903D-5BCEA5ED53FA}" destId="{AA2CD30D-7108-44BE-8AB8-4F4C2F1F3A5F}" srcOrd="7" destOrd="0" presId="urn:microsoft.com/office/officeart/2005/8/layout/list1"/>
    <dgm:cxn modelId="{A34BA4A4-6310-4C84-B1A8-7C40C7CA2521}" type="presParOf" srcId="{38FEC1FB-B4DB-457B-903D-5BCEA5ED53FA}" destId="{BD91C2C4-31F8-4302-ABA2-307FFC6327A1}" srcOrd="8" destOrd="0" presId="urn:microsoft.com/office/officeart/2005/8/layout/list1"/>
    <dgm:cxn modelId="{B8D282E9-E37F-46BA-85A0-F984070FA86A}" type="presParOf" srcId="{BD91C2C4-31F8-4302-ABA2-307FFC6327A1}" destId="{C9F0F826-D1C7-4696-834C-32BCDB3B26D0}" srcOrd="0" destOrd="0" presId="urn:microsoft.com/office/officeart/2005/8/layout/list1"/>
    <dgm:cxn modelId="{25F5942B-66EF-4043-ACFA-5058C9C8796E}" type="presParOf" srcId="{BD91C2C4-31F8-4302-ABA2-307FFC6327A1}" destId="{96CB4DA5-EC28-4610-B00F-CF72E44F1802}" srcOrd="1" destOrd="0" presId="urn:microsoft.com/office/officeart/2005/8/layout/list1"/>
    <dgm:cxn modelId="{60D72F72-3AE6-4B54-A9CB-A731DDB6E683}" type="presParOf" srcId="{38FEC1FB-B4DB-457B-903D-5BCEA5ED53FA}" destId="{9A635502-C468-4652-B949-3C77A1562400}" srcOrd="9" destOrd="0" presId="urn:microsoft.com/office/officeart/2005/8/layout/list1"/>
    <dgm:cxn modelId="{E9326976-8A55-4BFC-AB6D-24069200BF52}" type="presParOf" srcId="{38FEC1FB-B4DB-457B-903D-5BCEA5ED53FA}" destId="{0D1FB8FC-90E0-4C13-9B61-4D1B5C7C0630}" srcOrd="10" destOrd="0" presId="urn:microsoft.com/office/officeart/2005/8/layout/list1"/>
    <dgm:cxn modelId="{563B4600-9AC7-4875-8575-0A5DDCE632E2}" type="presParOf" srcId="{38FEC1FB-B4DB-457B-903D-5BCEA5ED53FA}" destId="{5A40F718-F54A-4882-AE74-6873F590D9B8}" srcOrd="11" destOrd="0" presId="urn:microsoft.com/office/officeart/2005/8/layout/list1"/>
    <dgm:cxn modelId="{E413BC8B-AD46-4FFB-B3B6-7FD1CB69837B}" type="presParOf" srcId="{38FEC1FB-B4DB-457B-903D-5BCEA5ED53FA}" destId="{BDB0C912-FCD8-48D9-9BA6-3AAFEFA9C3A1}" srcOrd="12" destOrd="0" presId="urn:microsoft.com/office/officeart/2005/8/layout/list1"/>
    <dgm:cxn modelId="{A4E407D1-988B-4BE6-9953-0B18F0D954F0}" type="presParOf" srcId="{BDB0C912-FCD8-48D9-9BA6-3AAFEFA9C3A1}" destId="{91B97F9E-169C-42A9-89B6-9169A64CA3F8}" srcOrd="0" destOrd="0" presId="urn:microsoft.com/office/officeart/2005/8/layout/list1"/>
    <dgm:cxn modelId="{8435DC83-D945-459D-9F86-228A0911B1BF}" type="presParOf" srcId="{BDB0C912-FCD8-48D9-9BA6-3AAFEFA9C3A1}" destId="{5A4726A4-B07A-4BE6-B873-923A9D92E869}" srcOrd="1" destOrd="0" presId="urn:microsoft.com/office/officeart/2005/8/layout/list1"/>
    <dgm:cxn modelId="{15896338-1AE1-4D17-B81F-DC9241A0F9A5}" type="presParOf" srcId="{38FEC1FB-B4DB-457B-903D-5BCEA5ED53FA}" destId="{22AAB487-5CB8-4DC3-AAA2-17D7C3C03D2F}" srcOrd="13" destOrd="0" presId="urn:microsoft.com/office/officeart/2005/8/layout/list1"/>
    <dgm:cxn modelId="{F56D5C92-96C6-4FD9-9395-F062F5741059}" type="presParOf" srcId="{38FEC1FB-B4DB-457B-903D-5BCEA5ED53FA}" destId="{C39F0216-DE57-43D0-BB53-1EED33953BA0}" srcOrd="14" destOrd="0" presId="urn:microsoft.com/office/officeart/2005/8/layout/list1"/>
    <dgm:cxn modelId="{5A47B505-03CA-48AA-8180-B858153CEFED}" type="presParOf" srcId="{38FEC1FB-B4DB-457B-903D-5BCEA5ED53FA}" destId="{0127368B-487A-4401-8CF8-4A4C8EC52951}" srcOrd="15" destOrd="0" presId="urn:microsoft.com/office/officeart/2005/8/layout/list1"/>
    <dgm:cxn modelId="{B2967442-7252-4615-B230-AD53B2BB09FC}" type="presParOf" srcId="{38FEC1FB-B4DB-457B-903D-5BCEA5ED53FA}" destId="{FE4A7AC2-5303-48F8-A77B-4C34A6774CCA}" srcOrd="16" destOrd="0" presId="urn:microsoft.com/office/officeart/2005/8/layout/list1"/>
    <dgm:cxn modelId="{E599A207-A6EA-44F1-B4AD-A232080DAE61}" type="presParOf" srcId="{FE4A7AC2-5303-48F8-A77B-4C34A6774CCA}" destId="{B1F495E3-A36C-44D7-9C03-A0F64C335712}" srcOrd="0" destOrd="0" presId="urn:microsoft.com/office/officeart/2005/8/layout/list1"/>
    <dgm:cxn modelId="{10DA4A95-0DEB-496A-8834-4458CACBA0AA}" type="presParOf" srcId="{FE4A7AC2-5303-48F8-A77B-4C34A6774CCA}" destId="{61EF2ABF-79F4-4168-8CFD-CE8718627590}" srcOrd="1" destOrd="0" presId="urn:microsoft.com/office/officeart/2005/8/layout/list1"/>
    <dgm:cxn modelId="{54588F42-FFAA-494A-A1E3-B3D562A878F9}" type="presParOf" srcId="{38FEC1FB-B4DB-457B-903D-5BCEA5ED53FA}" destId="{5146F355-9129-4C2B-8CB6-021EA25733BF}" srcOrd="17" destOrd="0" presId="urn:microsoft.com/office/officeart/2005/8/layout/list1"/>
    <dgm:cxn modelId="{E68C9DE4-4715-4F21-AD4E-AE34DB0EE925}" type="presParOf" srcId="{38FEC1FB-B4DB-457B-903D-5BCEA5ED53FA}" destId="{2FCDC8DC-D8DC-49BE-995F-AC21EA84B394}" srcOrd="18" destOrd="0" presId="urn:microsoft.com/office/officeart/2005/8/layout/list1"/>
    <dgm:cxn modelId="{E023D567-20B2-42BA-B638-B23B061D86B1}" type="presParOf" srcId="{38FEC1FB-B4DB-457B-903D-5BCEA5ED53FA}" destId="{14AD9B74-2C97-433C-8EBC-22F62BDBEB0A}" srcOrd="19" destOrd="0" presId="urn:microsoft.com/office/officeart/2005/8/layout/list1"/>
    <dgm:cxn modelId="{F58938BE-BABE-466B-B3D8-76463D1DFCF9}" type="presParOf" srcId="{38FEC1FB-B4DB-457B-903D-5BCEA5ED53FA}" destId="{F99C53BC-CB16-4DF9-89ED-58ADC1C36923}" srcOrd="20" destOrd="0" presId="urn:microsoft.com/office/officeart/2005/8/layout/list1"/>
    <dgm:cxn modelId="{A18B4227-0F79-4D90-8518-89FDE7103933}" type="presParOf" srcId="{F99C53BC-CB16-4DF9-89ED-58ADC1C36923}" destId="{CEBB3885-6FB0-4752-80E5-994E765F1EDA}" srcOrd="0" destOrd="0" presId="urn:microsoft.com/office/officeart/2005/8/layout/list1"/>
    <dgm:cxn modelId="{2E31F125-3EBC-4109-AF40-A2E016068022}" type="presParOf" srcId="{F99C53BC-CB16-4DF9-89ED-58ADC1C36923}" destId="{99A895A0-E4CF-47B2-A04E-4A439666E51A}" srcOrd="1" destOrd="0" presId="urn:microsoft.com/office/officeart/2005/8/layout/list1"/>
    <dgm:cxn modelId="{2D957541-2A16-485E-BA11-FB34DB1E2F0D}" type="presParOf" srcId="{38FEC1FB-B4DB-457B-903D-5BCEA5ED53FA}" destId="{5BDD4460-E2E5-4C8F-882B-C698D75A8312}" srcOrd="21" destOrd="0" presId="urn:microsoft.com/office/officeart/2005/8/layout/list1"/>
    <dgm:cxn modelId="{60853A6E-ADA2-4FD7-A964-E4279FCE5826}" type="presParOf" srcId="{38FEC1FB-B4DB-457B-903D-5BCEA5ED53FA}" destId="{6B703D78-AC40-405F-A550-54B93EA42E45}" srcOrd="22" destOrd="0" presId="urn:microsoft.com/office/officeart/2005/8/layout/list1"/>
    <dgm:cxn modelId="{2AF92613-5FDE-46CF-800D-229344364E61}" type="presParOf" srcId="{38FEC1FB-B4DB-457B-903D-5BCEA5ED53FA}" destId="{6040C93B-1452-4491-ADAB-27E2C1F5F7E9}" srcOrd="23" destOrd="0" presId="urn:microsoft.com/office/officeart/2005/8/layout/list1"/>
    <dgm:cxn modelId="{B7C0FFE6-034E-4242-A62B-218EB92801D4}" type="presParOf" srcId="{38FEC1FB-B4DB-457B-903D-5BCEA5ED53FA}" destId="{E361822A-BC9A-4287-8650-28938EBBCAE3}" srcOrd="24" destOrd="0" presId="urn:microsoft.com/office/officeart/2005/8/layout/list1"/>
    <dgm:cxn modelId="{1956F3DD-5D22-4A64-A736-4CEBD1C5FBCF}" type="presParOf" srcId="{E361822A-BC9A-4287-8650-28938EBBCAE3}" destId="{B375EE39-3BE9-4459-8B09-FB34E8BC6830}" srcOrd="0" destOrd="0" presId="urn:microsoft.com/office/officeart/2005/8/layout/list1"/>
    <dgm:cxn modelId="{8D94F82E-A0AA-4681-B6AF-2B6A61A2C4F4}" type="presParOf" srcId="{E361822A-BC9A-4287-8650-28938EBBCAE3}" destId="{5E9DD769-DBA2-4C09-B3C7-75E39172EA8D}" srcOrd="1" destOrd="0" presId="urn:microsoft.com/office/officeart/2005/8/layout/list1"/>
    <dgm:cxn modelId="{C415824B-07EC-48EF-9097-F89291C54A30}" type="presParOf" srcId="{38FEC1FB-B4DB-457B-903D-5BCEA5ED53FA}" destId="{32B8E3B2-55A3-4291-85CA-256B369A0DB1}" srcOrd="25" destOrd="0" presId="urn:microsoft.com/office/officeart/2005/8/layout/list1"/>
    <dgm:cxn modelId="{F31D9027-9951-4E0E-BE63-9D7845FC851B}" type="presParOf" srcId="{38FEC1FB-B4DB-457B-903D-5BCEA5ED53FA}" destId="{CFC613DD-3DD3-4251-9624-058DCEEEF9F4}" srcOrd="26" destOrd="0" presId="urn:microsoft.com/office/officeart/2005/8/layout/list1"/>
    <dgm:cxn modelId="{2835717F-66E1-458C-8C93-36EE1FC16467}" type="presParOf" srcId="{38FEC1FB-B4DB-457B-903D-5BCEA5ED53FA}" destId="{C6CFAD36-9CB0-469F-B204-716C61AAB91F}" srcOrd="27" destOrd="0" presId="urn:microsoft.com/office/officeart/2005/8/layout/list1"/>
    <dgm:cxn modelId="{8CF3A5C6-6E5A-4A88-9B46-EBF1B4D8ABAD}" type="presParOf" srcId="{38FEC1FB-B4DB-457B-903D-5BCEA5ED53FA}" destId="{15D7F61C-BAA8-4DDE-9569-A0A8794B5F95}" srcOrd="28" destOrd="0" presId="urn:microsoft.com/office/officeart/2005/8/layout/list1"/>
    <dgm:cxn modelId="{6CFD23F8-EA4B-428A-9411-3D9ECDCA6E77}" type="presParOf" srcId="{15D7F61C-BAA8-4DDE-9569-A0A8794B5F95}" destId="{0723F0AA-C050-4B83-914C-104436E9034F}" srcOrd="0" destOrd="0" presId="urn:microsoft.com/office/officeart/2005/8/layout/list1"/>
    <dgm:cxn modelId="{874D2E90-2978-4DC3-A54F-2CA7CE1AFF35}" type="presParOf" srcId="{15D7F61C-BAA8-4DDE-9569-A0A8794B5F95}" destId="{67FAE244-E64E-4245-8E74-4E6605A4D199}" srcOrd="1" destOrd="0" presId="urn:microsoft.com/office/officeart/2005/8/layout/list1"/>
    <dgm:cxn modelId="{E54122E2-93BF-430D-999E-51FFDC3E979A}" type="presParOf" srcId="{38FEC1FB-B4DB-457B-903D-5BCEA5ED53FA}" destId="{47D78A83-97EE-46AC-8CA4-E68688146C06}" srcOrd="29" destOrd="0" presId="urn:microsoft.com/office/officeart/2005/8/layout/list1"/>
    <dgm:cxn modelId="{245A4AA8-8CF7-4233-9558-78DAE39632BF}" type="presParOf" srcId="{38FEC1FB-B4DB-457B-903D-5BCEA5ED53FA}" destId="{C07D7E64-0456-4D42-A120-6B80A2B79A0D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964B44-D235-4406-910E-D66446A151BA}">
      <dsp:nvSpPr>
        <dsp:cNvPr id="0" name=""/>
        <dsp:cNvSpPr/>
      </dsp:nvSpPr>
      <dsp:spPr>
        <a:xfrm>
          <a:off x="0" y="407610"/>
          <a:ext cx="822960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95A007-FC09-457D-9DA3-5261BE8220AA}">
      <dsp:nvSpPr>
        <dsp:cNvPr id="0" name=""/>
        <dsp:cNvSpPr/>
      </dsp:nvSpPr>
      <dsp:spPr>
        <a:xfrm>
          <a:off x="411480" y="130599"/>
          <a:ext cx="7550575" cy="39509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smtClean="0">
              <a:solidFill>
                <a:schemeClr val="tx1"/>
              </a:solidFill>
            </a:rPr>
            <a:t>Земя, оставена под угар </a:t>
          </a:r>
          <a:endParaRPr lang="bg-BG" sz="2000" kern="1200">
            <a:solidFill>
              <a:schemeClr val="tx1"/>
            </a:solidFill>
          </a:endParaRPr>
        </a:p>
      </dsp:txBody>
      <dsp:txXfrm>
        <a:off x="430767" y="149886"/>
        <a:ext cx="7512001" cy="356516"/>
      </dsp:txXfrm>
    </dsp:sp>
    <dsp:sp modelId="{9462CD73-A35A-45AF-8ECB-AF7B77E7BDC2}">
      <dsp:nvSpPr>
        <dsp:cNvPr id="0" name=""/>
        <dsp:cNvSpPr/>
      </dsp:nvSpPr>
      <dsp:spPr>
        <a:xfrm>
          <a:off x="0" y="929421"/>
          <a:ext cx="822960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F09C18-2855-4418-A90E-A06555D61843}">
      <dsp:nvSpPr>
        <dsp:cNvPr id="0" name=""/>
        <dsp:cNvSpPr/>
      </dsp:nvSpPr>
      <dsp:spPr>
        <a:xfrm>
          <a:off x="411480" y="652410"/>
          <a:ext cx="7550575" cy="3950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smtClean="0">
              <a:solidFill>
                <a:schemeClr val="tx1"/>
              </a:solidFill>
            </a:rPr>
            <a:t>Тераси</a:t>
          </a:r>
          <a:endParaRPr lang="bg-BG" sz="2000" kern="1200">
            <a:solidFill>
              <a:schemeClr val="tx1"/>
            </a:solidFill>
          </a:endParaRPr>
        </a:p>
      </dsp:txBody>
      <dsp:txXfrm>
        <a:off x="430767" y="671697"/>
        <a:ext cx="7512001" cy="356516"/>
      </dsp:txXfrm>
    </dsp:sp>
    <dsp:sp modelId="{0D1FB8FC-90E0-4C13-9B61-4D1B5C7C0630}">
      <dsp:nvSpPr>
        <dsp:cNvPr id="0" name=""/>
        <dsp:cNvSpPr/>
      </dsp:nvSpPr>
      <dsp:spPr>
        <a:xfrm>
          <a:off x="0" y="1451232"/>
          <a:ext cx="8075541" cy="3372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CB4DA5-EC28-4610-B00F-CF72E44F1802}">
      <dsp:nvSpPr>
        <dsp:cNvPr id="0" name=""/>
        <dsp:cNvSpPr/>
      </dsp:nvSpPr>
      <dsp:spPr>
        <a:xfrm>
          <a:off x="411480" y="1174221"/>
          <a:ext cx="7550575" cy="395090"/>
        </a:xfrm>
        <a:prstGeom prst="roundRect">
          <a:avLst/>
        </a:prstGeom>
        <a:solidFill>
          <a:schemeClr val="bg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smtClean="0">
              <a:solidFill>
                <a:schemeClr val="tx1"/>
              </a:solidFill>
            </a:rPr>
            <a:t>Особености на ландшафта</a:t>
          </a:r>
          <a:endParaRPr lang="bg-BG" sz="2000" kern="1200">
            <a:solidFill>
              <a:schemeClr val="tx1"/>
            </a:solidFill>
          </a:endParaRPr>
        </a:p>
      </dsp:txBody>
      <dsp:txXfrm>
        <a:off x="430767" y="1193508"/>
        <a:ext cx="7512001" cy="356516"/>
      </dsp:txXfrm>
    </dsp:sp>
    <dsp:sp modelId="{C39F0216-DE57-43D0-BB53-1EED33953BA0}">
      <dsp:nvSpPr>
        <dsp:cNvPr id="0" name=""/>
        <dsp:cNvSpPr/>
      </dsp:nvSpPr>
      <dsp:spPr>
        <a:xfrm>
          <a:off x="0" y="2108716"/>
          <a:ext cx="822960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4726A4-B07A-4BE6-B873-923A9D92E869}">
      <dsp:nvSpPr>
        <dsp:cNvPr id="0" name=""/>
        <dsp:cNvSpPr/>
      </dsp:nvSpPr>
      <dsp:spPr>
        <a:xfrm>
          <a:off x="442394" y="1728191"/>
          <a:ext cx="7550575" cy="395090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smtClean="0">
              <a:solidFill>
                <a:schemeClr val="tx1"/>
              </a:solidFill>
            </a:rPr>
            <a:t>Буферни ивици</a:t>
          </a:r>
          <a:endParaRPr lang="bg-BG" sz="2000" kern="1200">
            <a:solidFill>
              <a:schemeClr val="tx1"/>
            </a:solidFill>
          </a:endParaRPr>
        </a:p>
      </dsp:txBody>
      <dsp:txXfrm>
        <a:off x="461681" y="1747478"/>
        <a:ext cx="7512001" cy="356516"/>
      </dsp:txXfrm>
    </dsp:sp>
    <dsp:sp modelId="{2FCDC8DC-D8DC-49BE-995F-AC21EA84B394}">
      <dsp:nvSpPr>
        <dsp:cNvPr id="0" name=""/>
        <dsp:cNvSpPr/>
      </dsp:nvSpPr>
      <dsp:spPr>
        <a:xfrm>
          <a:off x="0" y="2630527"/>
          <a:ext cx="822960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F2ABF-79F4-4168-8CFD-CE8718627590}">
      <dsp:nvSpPr>
        <dsp:cNvPr id="0" name=""/>
        <dsp:cNvSpPr/>
      </dsp:nvSpPr>
      <dsp:spPr>
        <a:xfrm>
          <a:off x="411480" y="2353516"/>
          <a:ext cx="7550575" cy="39509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solidFill>
                <a:schemeClr val="tx1"/>
              </a:solidFill>
            </a:rPr>
            <a:t>Ивици хектари по краищата на гори</a:t>
          </a:r>
          <a:endParaRPr lang="bg-BG" sz="2000" kern="1200" dirty="0">
            <a:solidFill>
              <a:schemeClr val="tx1"/>
            </a:solidFill>
          </a:endParaRPr>
        </a:p>
      </dsp:txBody>
      <dsp:txXfrm>
        <a:off x="430767" y="2372803"/>
        <a:ext cx="7512001" cy="356516"/>
      </dsp:txXfrm>
    </dsp:sp>
    <dsp:sp modelId="{6B703D78-AC40-405F-A550-54B93EA42E45}">
      <dsp:nvSpPr>
        <dsp:cNvPr id="0" name=""/>
        <dsp:cNvSpPr/>
      </dsp:nvSpPr>
      <dsp:spPr>
        <a:xfrm>
          <a:off x="0" y="3152338"/>
          <a:ext cx="822960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A895A0-E4CF-47B2-A04E-4A439666E51A}">
      <dsp:nvSpPr>
        <dsp:cNvPr id="0" name=""/>
        <dsp:cNvSpPr/>
      </dsp:nvSpPr>
      <dsp:spPr>
        <a:xfrm>
          <a:off x="411480" y="2875327"/>
          <a:ext cx="7550575" cy="395090"/>
        </a:xfrm>
        <a:prstGeom prst="roundRect">
          <a:avLst/>
        </a:prstGeom>
        <a:solidFill>
          <a:schemeClr val="accent5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solidFill>
                <a:schemeClr val="tx1"/>
              </a:solidFill>
            </a:rPr>
            <a:t>Площи с дървесни култури с кратък цикъл на ротация</a:t>
          </a:r>
          <a:endParaRPr lang="bg-BG" sz="2000" kern="1200" dirty="0">
            <a:solidFill>
              <a:schemeClr val="tx1"/>
            </a:solidFill>
          </a:endParaRPr>
        </a:p>
      </dsp:txBody>
      <dsp:txXfrm>
        <a:off x="430767" y="2894614"/>
        <a:ext cx="7512001" cy="356516"/>
      </dsp:txXfrm>
    </dsp:sp>
    <dsp:sp modelId="{CFC613DD-3DD3-4251-9624-058DCEEEF9F4}">
      <dsp:nvSpPr>
        <dsp:cNvPr id="0" name=""/>
        <dsp:cNvSpPr/>
      </dsp:nvSpPr>
      <dsp:spPr>
        <a:xfrm>
          <a:off x="0" y="3674149"/>
          <a:ext cx="822960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9DD769-DBA2-4C09-B3C7-75E39172EA8D}">
      <dsp:nvSpPr>
        <dsp:cNvPr id="0" name=""/>
        <dsp:cNvSpPr/>
      </dsp:nvSpPr>
      <dsp:spPr>
        <a:xfrm>
          <a:off x="411480" y="3397138"/>
          <a:ext cx="7550575" cy="39509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solidFill>
                <a:schemeClr val="tx1"/>
              </a:solidFill>
            </a:rPr>
            <a:t>Площи с междинни култури или зелена покривка</a:t>
          </a:r>
          <a:endParaRPr lang="bg-BG" sz="2000" kern="1200" dirty="0">
            <a:solidFill>
              <a:schemeClr val="tx1"/>
            </a:solidFill>
          </a:endParaRPr>
        </a:p>
      </dsp:txBody>
      <dsp:txXfrm>
        <a:off x="430767" y="3416425"/>
        <a:ext cx="7512001" cy="356516"/>
      </dsp:txXfrm>
    </dsp:sp>
    <dsp:sp modelId="{C07D7E64-0456-4D42-A120-6B80A2B79A0D}">
      <dsp:nvSpPr>
        <dsp:cNvPr id="0" name=""/>
        <dsp:cNvSpPr/>
      </dsp:nvSpPr>
      <dsp:spPr>
        <a:xfrm>
          <a:off x="0" y="4195960"/>
          <a:ext cx="822960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FAE244-E64E-4245-8E74-4E6605A4D199}">
      <dsp:nvSpPr>
        <dsp:cNvPr id="0" name=""/>
        <dsp:cNvSpPr/>
      </dsp:nvSpPr>
      <dsp:spPr>
        <a:xfrm>
          <a:off x="411480" y="3918949"/>
          <a:ext cx="7550575" cy="395090"/>
        </a:xfrm>
        <a:prstGeom prst="round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smtClean="0">
              <a:solidFill>
                <a:schemeClr val="tx1"/>
              </a:solidFill>
            </a:rPr>
            <a:t>Азотфиксиращи култури</a:t>
          </a:r>
          <a:endParaRPr lang="bg-BG" sz="2000" kern="1200">
            <a:solidFill>
              <a:schemeClr val="tx1"/>
            </a:solidFill>
          </a:endParaRPr>
        </a:p>
      </dsp:txBody>
      <dsp:txXfrm>
        <a:off x="430767" y="3938236"/>
        <a:ext cx="7512001" cy="356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B92CF23-95F2-49A7-B092-3052F1B1D443}" type="datetimeFigureOut">
              <a:rPr lang="bg-BG" smtClean="0"/>
              <a:t>25.02.2015</a:t>
            </a:fld>
            <a:endParaRPr lang="bg-BG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18ABE9D-3F4F-454E-8AAC-387871AA8467}" type="slidenum">
              <a:rPr lang="bg-BG" smtClean="0"/>
              <a:t>‹#›</a:t>
            </a:fld>
            <a:endParaRPr lang="bg-BG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CF23-95F2-49A7-B092-3052F1B1D443}" type="datetimeFigureOut">
              <a:rPr lang="bg-BG" smtClean="0"/>
              <a:t>25.02.2015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BE9D-3F4F-454E-8AAC-387871AA846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CF23-95F2-49A7-B092-3052F1B1D443}" type="datetimeFigureOut">
              <a:rPr lang="bg-BG" smtClean="0"/>
              <a:t>25.02.2015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BE9D-3F4F-454E-8AAC-387871AA846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CF23-95F2-49A7-B092-3052F1B1D443}" type="datetimeFigureOut">
              <a:rPr lang="bg-BG" smtClean="0"/>
              <a:t>25.02.2015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BE9D-3F4F-454E-8AAC-387871AA846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CF23-95F2-49A7-B092-3052F1B1D443}" type="datetimeFigureOut">
              <a:rPr lang="bg-BG" smtClean="0"/>
              <a:t>25.02.2015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BE9D-3F4F-454E-8AAC-387871AA846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CF23-95F2-49A7-B092-3052F1B1D443}" type="datetimeFigureOut">
              <a:rPr lang="bg-BG" smtClean="0"/>
              <a:t>25.02.2015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BE9D-3F4F-454E-8AAC-387871AA8467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CF23-95F2-49A7-B092-3052F1B1D443}" type="datetimeFigureOut">
              <a:rPr lang="bg-BG" smtClean="0"/>
              <a:t>25.02.2015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BE9D-3F4F-454E-8AAC-387871AA846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CF23-95F2-49A7-B092-3052F1B1D443}" type="datetimeFigureOut">
              <a:rPr lang="bg-BG" smtClean="0"/>
              <a:t>25.02.2015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BE9D-3F4F-454E-8AAC-387871AA846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CF23-95F2-49A7-B092-3052F1B1D443}" type="datetimeFigureOut">
              <a:rPr lang="bg-BG" smtClean="0"/>
              <a:t>25.02.2015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BE9D-3F4F-454E-8AAC-387871AA846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CF23-95F2-49A7-B092-3052F1B1D443}" type="datetimeFigureOut">
              <a:rPr lang="bg-BG" smtClean="0"/>
              <a:t>25.02.2015</a:t>
            </a:fld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BE9D-3F4F-454E-8AAC-387871AA8467}" type="slidenum">
              <a:rPr lang="bg-BG" smtClean="0"/>
              <a:t>‹#›</a:t>
            </a:fld>
            <a:endParaRPr lang="bg-BG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CF23-95F2-49A7-B092-3052F1B1D443}" type="datetimeFigureOut">
              <a:rPr lang="bg-BG" smtClean="0"/>
              <a:t>25.02.2015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BE9D-3F4F-454E-8AAC-387871AA846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B92CF23-95F2-49A7-B092-3052F1B1D443}" type="datetimeFigureOut">
              <a:rPr lang="bg-BG" smtClean="0"/>
              <a:t>25.02.2015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18ABE9D-3F4F-454E-8AAC-387871AA8467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mzh.government.bg/MZH/bg/ShortLinks/SelskaPolitika/direktniplashtaniq2015-2020/Polezninasoki.asp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420888"/>
            <a:ext cx="3313355" cy="1989748"/>
          </a:xfrm>
        </p:spPr>
        <p:txBody>
          <a:bodyPr>
            <a:normAutofit/>
          </a:bodyPr>
          <a:lstStyle/>
          <a:p>
            <a:r>
              <a:rPr lang="bg-BG" b="1" dirty="0" smtClean="0"/>
              <a:t>Зелени директни плащания</a:t>
            </a:r>
            <a:endParaRPr lang="bg-BG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6016" y="4797152"/>
            <a:ext cx="3309803" cy="1100581"/>
          </a:xfrm>
        </p:spPr>
        <p:txBody>
          <a:bodyPr>
            <a:normAutofit/>
          </a:bodyPr>
          <a:lstStyle/>
          <a:p>
            <a:r>
              <a:rPr lang="bg-BG" altLang="bg-BG" sz="2000" dirty="0">
                <a:solidFill>
                  <a:schemeClr val="accent1">
                    <a:lumMod val="50000"/>
                  </a:schemeClr>
                </a:solidFill>
                <a:latin typeface="Constantia" pitchFamily="18" charset="0"/>
              </a:rPr>
              <a:t>Дирекция „Директни плащания и </a:t>
            </a:r>
            <a:r>
              <a:rPr lang="bg-BG" altLang="bg-BG" sz="2000" dirty="0" smtClean="0">
                <a:solidFill>
                  <a:schemeClr val="accent1">
                    <a:lumMod val="50000"/>
                  </a:schemeClr>
                </a:solidFill>
                <a:latin typeface="Constantia" pitchFamily="18" charset="0"/>
              </a:rPr>
              <a:t>промоции“</a:t>
            </a:r>
          </a:p>
          <a:p>
            <a:r>
              <a:rPr lang="bg-BG" altLang="bg-BG" sz="2000" dirty="0" smtClean="0">
                <a:solidFill>
                  <a:schemeClr val="accent1">
                    <a:lumMod val="50000"/>
                  </a:schemeClr>
                </a:solidFill>
                <a:latin typeface="Constantia" pitchFamily="18" charset="0"/>
              </a:rPr>
              <a:t>МЗХ</a:t>
            </a:r>
            <a:endParaRPr lang="bg-BG" altLang="bg-BG" sz="2000" dirty="0">
              <a:solidFill>
                <a:schemeClr val="accent1">
                  <a:lumMod val="50000"/>
                </a:schemeClr>
              </a:solidFill>
              <a:latin typeface="Constantia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456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58" y="404664"/>
            <a:ext cx="4536505" cy="792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ЕНП - изисквания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58" y="2852937"/>
            <a:ext cx="8013577" cy="3600400"/>
          </a:xfrm>
        </p:spPr>
        <p:txBody>
          <a:bodyPr rtlCol="0">
            <a:normAutofit fontScale="92500" lnSpcReduction="20000"/>
          </a:bodyPr>
          <a:lstStyle/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>
                <a:solidFill>
                  <a:schemeClr val="accent2">
                    <a:lumMod val="75000"/>
                  </a:schemeClr>
                </a:solidFill>
              </a:rPr>
              <a:t>Ако част от </a:t>
            </a:r>
            <a:r>
              <a:rPr lang="bg-BG" dirty="0" err="1">
                <a:solidFill>
                  <a:schemeClr val="accent2">
                    <a:lumMod val="75000"/>
                  </a:schemeClr>
                </a:solidFill>
              </a:rPr>
              <a:t>ландшафтния</a:t>
            </a:r>
            <a:r>
              <a:rPr lang="bg-BG" dirty="0">
                <a:solidFill>
                  <a:schemeClr val="accent2">
                    <a:lumMod val="75000"/>
                  </a:schemeClr>
                </a:solidFill>
              </a:rPr>
              <a:t> елемент отговаря на изискванията за ЕНП – само тази част следва да бъде заявена като ЕНП</a:t>
            </a:r>
            <a:endParaRPr lang="bg-BG" dirty="0">
              <a:solidFill>
                <a:schemeClr val="tx2">
                  <a:lumMod val="75000"/>
                </a:schemeClr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 smtClean="0">
                <a:solidFill>
                  <a:srgbClr val="002060"/>
                </a:solidFill>
              </a:rPr>
              <a:t>2018 </a:t>
            </a:r>
            <a:r>
              <a:rPr lang="bg-BG" dirty="0">
                <a:solidFill>
                  <a:srgbClr val="002060"/>
                </a:solidFill>
              </a:rPr>
              <a:t>г. – напълно изграден слой „ЕНП“ с включени всички стабилни във времето елементи, които отговарят на изискванията за ЕНП (стабилни във времето = 3 години)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u="sng" dirty="0" smtClean="0">
                <a:solidFill>
                  <a:schemeClr val="tx2">
                    <a:lumMod val="75000"/>
                  </a:schemeClr>
                </a:solidFill>
              </a:rPr>
              <a:t>Заявяване</a:t>
            </a:r>
            <a:r>
              <a:rPr lang="bg-BG" dirty="0" smtClean="0">
                <a:solidFill>
                  <a:schemeClr val="tx2">
                    <a:lumMod val="75000"/>
                  </a:schemeClr>
                </a:solidFill>
              </a:rPr>
              <a:t>: посочване на елементите като точков обект (дърво), линеен обект (редица дървета, тераса) или полигон (група дървета). Площта се определя въз основа на коефициентите за преобразуване и претегляне </a:t>
            </a:r>
            <a:endParaRPr lang="bg-B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Content Placeholder 4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376360" y="-779406"/>
            <a:ext cx="1610032" cy="3546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11559" y="1196752"/>
            <a:ext cx="4968553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1825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365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Трябва да отговарят на изискванията за вид и размер на регламента и наредбата, ако редицата дървета е част от по-голям горски масив, не е ЕНП</a:t>
            </a:r>
          </a:p>
        </p:txBody>
      </p:sp>
    </p:spTree>
    <p:extLst>
      <p:ext uri="{BB962C8B-B14F-4D97-AF65-F5344CB8AC3E}">
        <p14:creationId xmlns:p14="http://schemas.microsoft.com/office/powerpoint/2010/main" val="351629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36904" cy="118993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bg-BG" sz="3400" dirty="0"/>
              <a:t>Коефициентите за преобразуване и </a:t>
            </a:r>
            <a:r>
              <a:rPr lang="bg-BG" sz="3400" dirty="0" smtClean="0"/>
              <a:t>претегляне на ЕНП</a:t>
            </a:r>
            <a:endParaRPr lang="bg-BG" sz="3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5288" y="5949950"/>
            <a:ext cx="8353425" cy="311150"/>
          </a:xfrm>
        </p:spPr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sz="1700" dirty="0" smtClean="0">
                <a:cs typeface="Arial" panose="020B0604020202020204" pitchFamily="34" charset="0"/>
              </a:rPr>
              <a:t>*</a:t>
            </a:r>
            <a:r>
              <a:rPr lang="bg-BG" dirty="0" smtClean="0"/>
              <a:t> </a:t>
            </a:r>
            <a:r>
              <a:rPr lang="bg-BG" sz="2000" dirty="0" smtClean="0">
                <a:cs typeface="Arial" panose="020B0604020202020204" pitchFamily="34" charset="0"/>
              </a:rPr>
              <a:t>Резултат от прилагането и на двата коефициента (тегловен и коефициент за преобразуване).</a:t>
            </a:r>
            <a:endParaRPr lang="bg-BG" sz="2000" dirty="0"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547849"/>
              </p:ext>
            </p:extLst>
          </p:nvPr>
        </p:nvGraphicFramePr>
        <p:xfrm>
          <a:off x="539551" y="1844824"/>
          <a:ext cx="8136905" cy="3887784"/>
        </p:xfrm>
        <a:graphic>
          <a:graphicData uri="http://schemas.openxmlformats.org/drawingml/2006/table">
            <a:tbl>
              <a:tblPr/>
              <a:tblGrid>
                <a:gridCol w="4826977"/>
                <a:gridCol w="1379137"/>
                <a:gridCol w="1172266"/>
                <a:gridCol w="758525"/>
              </a:tblGrid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bg-BG" sz="12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Характеристики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bg-BG" sz="12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Коефициент за преобразуване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bg-BG" sz="12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Тегловен коефициент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bg-BG" sz="1200" b="1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ЕНП</a:t>
                      </a:r>
                      <a:r>
                        <a:rPr lang="en-US" sz="1200" b="1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*</a:t>
                      </a:r>
                      <a:endParaRPr lang="bg-BG" sz="1200" b="1" i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Угари (за 1 м</a:t>
                      </a:r>
                      <a:r>
                        <a:rPr lang="en-US" sz="1200" kern="1200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r>
                        <a:rPr lang="bg-BG" sz="1200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</a:t>
                      </a:r>
                      <a:endParaRPr lang="bg-BG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−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м</a:t>
                      </a:r>
                      <a:r>
                        <a:rPr lang="en-US" sz="1200" b="1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Тераси (за 1 м.)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 м</a:t>
                      </a:r>
                      <a:r>
                        <a:rPr lang="en-US" sz="1200" b="1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Елементи на ландшафта: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bg-BG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3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Symbol"/>
                          <a:cs typeface="Arial" panose="020B0604020202020204" pitchFamily="34" charset="0"/>
                        </a:rPr>
                        <a:t>      Жив плет/</a:t>
                      </a:r>
                      <a:r>
                        <a:rPr lang="bg-BG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Symbol"/>
                          <a:cs typeface="Arial" panose="020B0604020202020204" pitchFamily="34" charset="0"/>
                        </a:rPr>
                        <a:t>обрасла с дървесна растителност ивица (за 1 м.)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bg-BG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м</a:t>
                      </a:r>
                      <a:r>
                        <a:rPr lang="en-US" sz="1200" b="1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 dirty="0">
                          <a:effectLst/>
                          <a:latin typeface="Arial" panose="020B0604020202020204" pitchFamily="34" charset="0"/>
                          <a:ea typeface="Symbol"/>
                          <a:cs typeface="Arial" panose="020B0604020202020204" pitchFamily="34" charset="0"/>
                        </a:rPr>
                        <a:t>      Изолирани дървета (за 1 дърво)</a:t>
                      </a:r>
                      <a:endParaRPr lang="bg-BG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1.5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30 м</a:t>
                      </a:r>
                      <a:r>
                        <a:rPr lang="en-US" sz="1200" b="1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Symbol"/>
                          <a:cs typeface="Arial" panose="020B0604020202020204" pitchFamily="34" charset="0"/>
                        </a:rPr>
                        <a:t>      Редици от дървета (за 1 м.)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bg-BG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м</a:t>
                      </a:r>
                      <a:r>
                        <a:rPr lang="en-US" sz="1200" b="1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Symbol"/>
                          <a:cs typeface="Arial" panose="020B0604020202020204" pitchFamily="34" charset="0"/>
                        </a:rPr>
                        <a:t>      Групи от дървета (за 1 </a:t>
                      </a: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м</a:t>
                      </a:r>
                      <a:r>
                        <a:rPr lang="en-US" sz="1200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Symbol"/>
                          <a:cs typeface="Arial" panose="020B0604020202020204" pitchFamily="34" charset="0"/>
                        </a:rPr>
                        <a:t>)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−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1.5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1.5 м</a:t>
                      </a:r>
                      <a:r>
                        <a:rPr lang="en-US" sz="1200" b="1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 dirty="0">
                          <a:effectLst/>
                          <a:latin typeface="Arial" panose="020B0604020202020204" pitchFamily="34" charset="0"/>
                          <a:ea typeface="Symbol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en-US" sz="1200" kern="1200" dirty="0" smtClean="0">
                          <a:effectLst/>
                          <a:latin typeface="Arial" panose="020B0604020202020204" pitchFamily="34" charset="0"/>
                          <a:ea typeface="Symbol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sz="1200" kern="1200" dirty="0" smtClean="0">
                          <a:effectLst/>
                          <a:latin typeface="Arial" panose="020B0604020202020204" pitchFamily="34" charset="0"/>
                          <a:ea typeface="Symbol"/>
                          <a:cs typeface="Arial" panose="020B0604020202020204" pitchFamily="34" charset="0"/>
                        </a:rPr>
                        <a:t>Синори </a:t>
                      </a:r>
                      <a:r>
                        <a:rPr lang="bg-BG" sz="1200" kern="1200" dirty="0">
                          <a:effectLst/>
                          <a:latin typeface="Arial" panose="020B0604020202020204" pitchFamily="34" charset="0"/>
                          <a:ea typeface="Symbol"/>
                          <a:cs typeface="Arial" panose="020B0604020202020204" pitchFamily="34" charset="0"/>
                        </a:rPr>
                        <a:t>(полски граници) (за 1 м.)</a:t>
                      </a:r>
                      <a:endParaRPr lang="bg-BG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1.5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 м</a:t>
                      </a:r>
                      <a:r>
                        <a:rPr lang="en-US" sz="1200" b="1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Symbol"/>
                          <a:cs typeface="Arial" panose="020B0604020202020204" pitchFamily="34" charset="0"/>
                        </a:rPr>
                        <a:t>      Езерца (за 1 </a:t>
                      </a: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м</a:t>
                      </a:r>
                      <a:r>
                        <a:rPr lang="en-US" sz="1200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Symbol"/>
                          <a:cs typeface="Arial" panose="020B0604020202020204" pitchFamily="34" charset="0"/>
                        </a:rPr>
                        <a:t>)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−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1.5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1.5 м</a:t>
                      </a:r>
                      <a:r>
                        <a:rPr lang="en-US" sz="1200" b="1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Symbol"/>
                          <a:cs typeface="Arial" panose="020B0604020202020204" pitchFamily="34" charset="0"/>
                        </a:rPr>
                        <a:t>      Канали и открити водни течения (за 1 м.)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 </a:t>
                      </a:r>
                      <a:r>
                        <a:rPr lang="bg-BG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м</a:t>
                      </a:r>
                      <a:r>
                        <a:rPr lang="en-US" sz="1200" b="1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Буферни ивици (за 1 м.)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1.5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 м</a:t>
                      </a:r>
                      <a:r>
                        <a:rPr lang="en-US" sz="1200" b="1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Ивици допустими площи на границата между обработваеми земи и гори без производство (за 1 м.)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1.5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 м</a:t>
                      </a:r>
                      <a:r>
                        <a:rPr lang="en-US" sz="1200" b="1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Площи с дървесни </a:t>
                      </a:r>
                      <a:r>
                        <a:rPr lang="bg-BG" sz="12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култури с кратък цикъл на ротация</a:t>
                      </a:r>
                      <a:r>
                        <a:rPr lang="bg-BG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sz="1200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(за 1 м</a:t>
                      </a:r>
                      <a:r>
                        <a:rPr lang="en-US" sz="1200" kern="1200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r>
                        <a:rPr lang="bg-BG" sz="1200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</a:t>
                      </a:r>
                      <a:endParaRPr lang="bg-BG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−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0.3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0.3 м</a:t>
                      </a:r>
                      <a:r>
                        <a:rPr lang="en-US" sz="1200" b="1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Площи с междинни култури или зелено покритие (за 1 м</a:t>
                      </a:r>
                      <a:r>
                        <a:rPr lang="en-US" sz="1200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−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0.3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0.3 м</a:t>
                      </a:r>
                      <a:r>
                        <a:rPr lang="en-US" sz="1200" b="1" kern="1200" baseline="30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Площи с </a:t>
                      </a:r>
                      <a:r>
                        <a:rPr lang="bg-BG" sz="1200" kern="12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азотфиксиращи</a:t>
                      </a:r>
                      <a:r>
                        <a:rPr lang="bg-BG" sz="1200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култури (за 1 м</a:t>
                      </a:r>
                      <a:r>
                        <a:rPr lang="en-US" sz="1200" kern="1200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r>
                        <a:rPr lang="bg-BG" sz="1200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</a:t>
                      </a:r>
                      <a:endParaRPr lang="bg-BG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−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kern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0.7</a:t>
                      </a:r>
                      <a:endParaRPr lang="bg-BG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0.7 м</a:t>
                      </a:r>
                      <a:r>
                        <a:rPr lang="en-US" sz="1200" b="1" kern="1200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bg-BG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21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739" y="260648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Допиращи се ЕНП</a:t>
            </a:r>
            <a:endParaRPr lang="bg-BG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/>
          <a:lstStyle/>
          <a:p>
            <a:pPr algn="just" eaLnBrk="1" hangingPunct="1"/>
            <a:r>
              <a:rPr lang="bg-BG" altLang="bg-BG" sz="2000" dirty="0" smtClean="0"/>
              <a:t>ЕНП трябва да допира парцела по дългата си страна, независимо от това дали опира късата или дългата страна на парцела</a:t>
            </a:r>
          </a:p>
        </p:txBody>
      </p:sp>
      <p:sp>
        <p:nvSpPr>
          <p:cNvPr id="4" name="Rectangle 3"/>
          <p:cNvSpPr/>
          <p:nvPr/>
        </p:nvSpPr>
        <p:spPr>
          <a:xfrm>
            <a:off x="564789" y="2510418"/>
            <a:ext cx="3095625" cy="15113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dirty="0"/>
              <a:t>Обработваема земя</a:t>
            </a:r>
          </a:p>
        </p:txBody>
      </p:sp>
      <p:sp>
        <p:nvSpPr>
          <p:cNvPr id="7" name="Rectangle 6"/>
          <p:cNvSpPr/>
          <p:nvPr/>
        </p:nvSpPr>
        <p:spPr>
          <a:xfrm>
            <a:off x="3660364" y="2509843"/>
            <a:ext cx="504056" cy="15121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Редица дървета</a:t>
            </a:r>
          </a:p>
        </p:txBody>
      </p:sp>
      <p:sp>
        <p:nvSpPr>
          <p:cNvPr id="8" name="Rectangle 7"/>
          <p:cNvSpPr/>
          <p:nvPr/>
        </p:nvSpPr>
        <p:spPr>
          <a:xfrm>
            <a:off x="564739" y="4673216"/>
            <a:ext cx="3095625" cy="151288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dirty="0"/>
              <a:t>Обработваема земя</a:t>
            </a:r>
          </a:p>
        </p:txBody>
      </p:sp>
      <p:sp>
        <p:nvSpPr>
          <p:cNvPr id="9" name="Rectangle 8"/>
          <p:cNvSpPr/>
          <p:nvPr/>
        </p:nvSpPr>
        <p:spPr>
          <a:xfrm>
            <a:off x="3675596" y="4681529"/>
            <a:ext cx="360040" cy="15040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Път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35636" y="4681779"/>
            <a:ext cx="504056" cy="15037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Редица дървета</a:t>
            </a:r>
          </a:p>
        </p:txBody>
      </p:sp>
      <p:sp>
        <p:nvSpPr>
          <p:cNvPr id="14345" name="TextBox 14"/>
          <p:cNvSpPr txBox="1">
            <a:spLocks noChangeArrowheads="1"/>
          </p:cNvSpPr>
          <p:nvPr/>
        </p:nvSpPr>
        <p:spPr bwMode="auto">
          <a:xfrm>
            <a:off x="4443266" y="2765139"/>
            <a:ext cx="1943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bg-BG" altLang="bg-BG" dirty="0"/>
              <a:t>Допустима ЕНП</a:t>
            </a:r>
          </a:p>
        </p:txBody>
      </p:sp>
      <p:sp>
        <p:nvSpPr>
          <p:cNvPr id="14346" name="TextBox 15"/>
          <p:cNvSpPr txBox="1">
            <a:spLocks noChangeArrowheads="1"/>
          </p:cNvSpPr>
          <p:nvPr/>
        </p:nvSpPr>
        <p:spPr bwMode="auto">
          <a:xfrm>
            <a:off x="3829050" y="4071072"/>
            <a:ext cx="2205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bg-BG" altLang="bg-BG" dirty="0"/>
              <a:t>Недопустими ЕНП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32363" y="5478463"/>
            <a:ext cx="1589087" cy="101123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dirty="0"/>
              <a:t>Постоянно затревена площ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543108" y="5478283"/>
            <a:ext cx="504056" cy="101217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Редица дървета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041571" y="5453296"/>
            <a:ext cx="1603375" cy="101123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dirty="0"/>
              <a:t>Постоянно затревена площ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dirty="0"/>
          </a:p>
        </p:txBody>
      </p:sp>
      <p:sp>
        <p:nvSpPr>
          <p:cNvPr id="23" name="Rectangle 22"/>
          <p:cNvSpPr/>
          <p:nvPr/>
        </p:nvSpPr>
        <p:spPr>
          <a:xfrm>
            <a:off x="4923846" y="4635733"/>
            <a:ext cx="3713162" cy="81756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dirty="0"/>
              <a:t>Обработваема земя</a:t>
            </a:r>
          </a:p>
        </p:txBody>
      </p:sp>
    </p:spTree>
    <p:extLst>
      <p:ext uri="{BB962C8B-B14F-4D97-AF65-F5344CB8AC3E}">
        <p14:creationId xmlns:p14="http://schemas.microsoft.com/office/powerpoint/2010/main" val="379354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404664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Допиращи се ЕНП - 2</a:t>
            </a:r>
            <a:endParaRPr lang="bg-BG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7592" y="1340768"/>
            <a:ext cx="8229600" cy="5328939"/>
          </a:xfrm>
        </p:spPr>
        <p:txBody>
          <a:bodyPr/>
          <a:lstStyle/>
          <a:p>
            <a:pPr algn="just" eaLnBrk="1" hangingPunct="1"/>
            <a:r>
              <a:rPr lang="bg-BG" altLang="bg-BG" sz="2000" dirty="0" smtClean="0"/>
              <a:t>Ако едно ЕНП се допира до друго ЕНП, второто е допустимо само ако първото е част от допустимата площ на парцела</a:t>
            </a:r>
          </a:p>
        </p:txBody>
      </p:sp>
      <p:sp>
        <p:nvSpPr>
          <p:cNvPr id="15364" name="TextBox 14"/>
          <p:cNvSpPr txBox="1">
            <a:spLocks noChangeArrowheads="1"/>
          </p:cNvSpPr>
          <p:nvPr/>
        </p:nvSpPr>
        <p:spPr bwMode="auto">
          <a:xfrm>
            <a:off x="4727576" y="2593135"/>
            <a:ext cx="39989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bg-BG" altLang="bg-BG" dirty="0"/>
              <a:t>Редицата дървета не е допустима като ЕНП</a:t>
            </a:r>
            <a:r>
              <a:rPr lang="en-US" altLang="bg-BG" dirty="0"/>
              <a:t> </a:t>
            </a:r>
            <a:r>
              <a:rPr lang="bg-BG" altLang="bg-BG" dirty="0" smtClean="0"/>
              <a:t>(канавката </a:t>
            </a:r>
            <a:r>
              <a:rPr lang="bg-BG" altLang="bg-BG" dirty="0"/>
              <a:t>е над </a:t>
            </a:r>
            <a:r>
              <a:rPr lang="bg-BG" altLang="bg-BG" dirty="0" smtClean="0"/>
              <a:t>2</a:t>
            </a:r>
            <a:r>
              <a:rPr lang="en-US" altLang="bg-BG" dirty="0" smtClean="0"/>
              <a:t> </a:t>
            </a:r>
            <a:r>
              <a:rPr lang="bg-BG" altLang="bg-BG" dirty="0" smtClean="0"/>
              <a:t>м</a:t>
            </a:r>
            <a:r>
              <a:rPr lang="bg-BG" altLang="bg-BG" dirty="0"/>
              <a:t>)</a:t>
            </a:r>
          </a:p>
        </p:txBody>
      </p:sp>
      <p:sp>
        <p:nvSpPr>
          <p:cNvPr id="15365" name="TextBox 15"/>
          <p:cNvSpPr txBox="1">
            <a:spLocks noChangeArrowheads="1"/>
          </p:cNvSpPr>
          <p:nvPr/>
        </p:nvSpPr>
        <p:spPr bwMode="auto">
          <a:xfrm>
            <a:off x="4591050" y="3798963"/>
            <a:ext cx="39989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bg-BG" altLang="bg-BG" dirty="0"/>
              <a:t>Канавката (с ширина до 2 </a:t>
            </a:r>
            <a:r>
              <a:rPr lang="bg-BG" altLang="bg-BG" dirty="0" smtClean="0"/>
              <a:t>м) </a:t>
            </a:r>
            <a:r>
              <a:rPr lang="bg-BG" altLang="bg-BG" dirty="0"/>
              <a:t>и редицата дървета са допустими ЕНП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47122" y="5157192"/>
            <a:ext cx="504056" cy="117729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Редица дървета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9720" y="2352631"/>
            <a:ext cx="1589087" cy="113347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Обработваема земя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129757" y="2347868"/>
            <a:ext cx="1681275" cy="11366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Постоянно затревена площ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666605" y="2351612"/>
            <a:ext cx="507300" cy="113481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Редица дървета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138661" y="2348880"/>
            <a:ext cx="527943" cy="114027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Канавка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19113" y="3789040"/>
            <a:ext cx="1589087" cy="117792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Обработваема земя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89263" y="3789040"/>
            <a:ext cx="1601787" cy="11779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Постоянно затревена площ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122414" y="3789164"/>
            <a:ext cx="360040" cy="11772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Канавка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482454" y="3789164"/>
            <a:ext cx="507300" cy="117729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Редица дървета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468095" y="5157192"/>
            <a:ext cx="379027" cy="117729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Синор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108055" y="5157192"/>
            <a:ext cx="360040" cy="11772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Канавка</a:t>
            </a:r>
          </a:p>
        </p:txBody>
      </p:sp>
      <p:sp>
        <p:nvSpPr>
          <p:cNvPr id="15377" name="TextBox 35"/>
          <p:cNvSpPr txBox="1">
            <a:spLocks noChangeArrowheads="1"/>
          </p:cNvSpPr>
          <p:nvPr/>
        </p:nvSpPr>
        <p:spPr bwMode="auto">
          <a:xfrm>
            <a:off x="5040934" y="5157788"/>
            <a:ext cx="35782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bg-BG" altLang="bg-BG" dirty="0"/>
              <a:t>Канавката (с ширина до 2 </a:t>
            </a:r>
            <a:r>
              <a:rPr lang="bg-BG" altLang="bg-BG" dirty="0" smtClean="0"/>
              <a:t>м), </a:t>
            </a:r>
            <a:r>
              <a:rPr lang="bg-BG" altLang="bg-BG" dirty="0"/>
              <a:t>синорът (с ширина до 2 </a:t>
            </a:r>
            <a:r>
              <a:rPr lang="bg-BG" altLang="bg-BG" dirty="0" smtClean="0"/>
              <a:t>м) </a:t>
            </a:r>
            <a:r>
              <a:rPr lang="bg-BG" altLang="bg-BG" dirty="0"/>
              <a:t>и редицата дървета са допустими ЕНП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19113" y="5157788"/>
            <a:ext cx="1589087" cy="117633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Обработваема земя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351213" y="5157788"/>
            <a:ext cx="1601787" cy="117633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dirty="0"/>
              <a:t>Постоянно затревена площ</a:t>
            </a:r>
          </a:p>
        </p:txBody>
      </p:sp>
    </p:spTree>
    <p:extLst>
      <p:ext uri="{BB962C8B-B14F-4D97-AF65-F5344CB8AC3E}">
        <p14:creationId xmlns:p14="http://schemas.microsoft.com/office/powerpoint/2010/main" val="252513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13" y="26035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Елементи на ландшафта</a:t>
            </a:r>
            <a:endParaRPr lang="bg-BG" dirty="0"/>
          </a:p>
        </p:txBody>
      </p:sp>
      <p:pic>
        <p:nvPicPr>
          <p:cNvPr id="1638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1" y="1390658"/>
            <a:ext cx="2952329" cy="2483002"/>
          </a:xfrm>
        </p:spPr>
      </p:pic>
      <p:sp>
        <p:nvSpPr>
          <p:cNvPr id="16388" name="TextBox 14"/>
          <p:cNvSpPr txBox="1">
            <a:spLocks noChangeArrowheads="1"/>
          </p:cNvSpPr>
          <p:nvPr/>
        </p:nvSpPr>
        <p:spPr bwMode="auto">
          <a:xfrm>
            <a:off x="3635896" y="1677381"/>
            <a:ext cx="3998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bg-BG" altLang="bg-BG" dirty="0"/>
              <a:t>Изолирани дървета и групи от дървета</a:t>
            </a:r>
          </a:p>
        </p:txBody>
      </p:sp>
      <p:sp>
        <p:nvSpPr>
          <p:cNvPr id="16389" name="TextBox 15"/>
          <p:cNvSpPr txBox="1">
            <a:spLocks noChangeArrowheads="1"/>
          </p:cNvSpPr>
          <p:nvPr/>
        </p:nvSpPr>
        <p:spPr bwMode="auto">
          <a:xfrm>
            <a:off x="4606926" y="4983034"/>
            <a:ext cx="3997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bg-BG" altLang="bg-BG" dirty="0">
                <a:ea typeface="Symbol" pitchFamily="18" charset="2"/>
                <a:cs typeface="Arial" charset="0"/>
              </a:rPr>
              <a:t>Синори (полски граници)</a:t>
            </a:r>
          </a:p>
        </p:txBody>
      </p:sp>
      <p:sp>
        <p:nvSpPr>
          <p:cNvPr id="16390" name="TextBox 35"/>
          <p:cNvSpPr txBox="1">
            <a:spLocks noChangeArrowheads="1"/>
          </p:cNvSpPr>
          <p:nvPr/>
        </p:nvSpPr>
        <p:spPr bwMode="auto">
          <a:xfrm>
            <a:off x="3764397" y="6049763"/>
            <a:ext cx="3579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bg-BG" altLang="bg-BG" dirty="0"/>
              <a:t>Естествени езерца</a:t>
            </a:r>
          </a:p>
        </p:txBody>
      </p:sp>
      <p:pic>
        <p:nvPicPr>
          <p:cNvPr id="16391" name="Picture 2" descr="C:\Users\skuzmanov\Pictures\Picture2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2323494"/>
            <a:ext cx="2520082" cy="250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3" descr="C:\Users\skuzmanov\Pictures\Picture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" y="4071656"/>
            <a:ext cx="2941017" cy="244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875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235"/>
            <a:ext cx="6192688" cy="8302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3600" dirty="0" err="1"/>
              <a:t>Азотфиксиращи</a:t>
            </a:r>
            <a:r>
              <a:rPr lang="bg-BG" sz="3600" dirty="0"/>
              <a:t> култури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013576" cy="487680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</a:rPr>
              <a:t>нахут,  детелина, бакла, леща, </a:t>
            </a:r>
            <a:r>
              <a:rPr lang="bg-BG" altLang="bg-BG" dirty="0" err="1" smtClean="0">
                <a:solidFill>
                  <a:schemeClr val="accent2">
                    <a:lumMod val="75000"/>
                  </a:schemeClr>
                </a:solidFill>
              </a:rPr>
              <a:t>лупина</a:t>
            </a: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</a:rPr>
              <a:t>, грах, фий, </a:t>
            </a:r>
            <a:r>
              <a:rPr lang="bg-BG" altLang="bg-BG" dirty="0" err="1" smtClean="0">
                <a:solidFill>
                  <a:schemeClr val="accent2">
                    <a:lumMod val="75000"/>
                  </a:schemeClr>
                </a:solidFill>
              </a:rPr>
              <a:t>еспарзета</a:t>
            </a: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bg-BG" altLang="bg-BG" dirty="0" err="1" smtClean="0">
                <a:solidFill>
                  <a:schemeClr val="accent2">
                    <a:lumMod val="75000"/>
                  </a:schemeClr>
                </a:solidFill>
              </a:rPr>
              <a:t>звездан</a:t>
            </a: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bg-BG" altLang="bg-BG" u="sng" dirty="0" smtClean="0">
                <a:solidFill>
                  <a:schemeClr val="accent2">
                    <a:lumMod val="75000"/>
                  </a:schemeClr>
                </a:solidFill>
              </a:rPr>
              <a:t>соя</a:t>
            </a: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bg-BG" altLang="bg-BG" dirty="0" err="1" smtClean="0">
                <a:solidFill>
                  <a:schemeClr val="accent2">
                    <a:lumMod val="75000"/>
                  </a:schemeClr>
                </a:solidFill>
              </a:rPr>
              <a:t>бурчак</a:t>
            </a: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</a:rPr>
              <a:t> (горчив фий), фъстък, люцерна (</a:t>
            </a:r>
            <a:r>
              <a:rPr lang="bg-BG" altLang="bg-BG" dirty="0" err="1" smtClean="0">
                <a:solidFill>
                  <a:schemeClr val="accent2">
                    <a:lumMod val="75000"/>
                  </a:schemeClr>
                </a:solidFill>
              </a:rPr>
              <a:t>алфалфа</a:t>
            </a: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</a:rPr>
              <a:t>), боб (обикновен фасул), боб (</a:t>
            </a:r>
            <a:r>
              <a:rPr lang="bg-BG" altLang="bg-BG" dirty="0" err="1" smtClean="0">
                <a:solidFill>
                  <a:schemeClr val="accent2">
                    <a:lumMod val="75000"/>
                  </a:schemeClr>
                </a:solidFill>
              </a:rPr>
              <a:t>апсержов</a:t>
            </a: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</a:rPr>
              <a:t> боб, </a:t>
            </a:r>
            <a:r>
              <a:rPr lang="bg-BG" altLang="bg-BG" dirty="0" err="1" smtClean="0">
                <a:solidFill>
                  <a:schemeClr val="accent2">
                    <a:lumMod val="75000"/>
                  </a:schemeClr>
                </a:solidFill>
              </a:rPr>
              <a:t>вигна</a:t>
            </a: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marL="0" indent="0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altLang="bg-BG" sz="36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Площи с дървесни култури с кратък цикъл на ротация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</a:rPr>
              <a:t>тополи, върби, черна елша, </a:t>
            </a:r>
            <a:r>
              <a:rPr lang="bg-BG" altLang="bg-BG" dirty="0" err="1" smtClean="0">
                <a:solidFill>
                  <a:schemeClr val="accent2">
                    <a:lumMod val="75000"/>
                  </a:schemeClr>
                </a:solidFill>
              </a:rPr>
              <a:t>сребролистна</a:t>
            </a: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</a:rPr>
              <a:t> липа, полски бряст, леска, източен чинар и черница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372" y="101944"/>
            <a:ext cx="2558248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21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24355" y="636055"/>
            <a:ext cx="46768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6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Междинни култури</a:t>
            </a:r>
            <a:endParaRPr lang="bg-BG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авоъгълник 6"/>
          <p:cNvSpPr/>
          <p:nvPr/>
        </p:nvSpPr>
        <p:spPr>
          <a:xfrm>
            <a:off x="395536" y="1628800"/>
            <a:ext cx="30963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200" dirty="0">
                <a:solidFill>
                  <a:schemeClr val="accent2">
                    <a:lumMod val="75000"/>
                  </a:schemeClr>
                </a:solidFill>
              </a:rPr>
              <a:t>Като </a:t>
            </a:r>
            <a:r>
              <a:rPr lang="bg-BG" sz="2200" dirty="0" smtClean="0">
                <a:solidFill>
                  <a:schemeClr val="accent2">
                    <a:lumMod val="75000"/>
                  </a:schemeClr>
                </a:solidFill>
              </a:rPr>
              <a:t>междинни култури </a:t>
            </a:r>
            <a:r>
              <a:rPr lang="bg-BG" sz="2200" dirty="0">
                <a:solidFill>
                  <a:schemeClr val="accent2">
                    <a:lumMod val="75000"/>
                  </a:schemeClr>
                </a:solidFill>
              </a:rPr>
              <a:t>се засява </a:t>
            </a:r>
            <a:r>
              <a:rPr lang="bg-BG" sz="2200" u="sng" dirty="0">
                <a:solidFill>
                  <a:schemeClr val="accent2">
                    <a:lumMod val="75000"/>
                  </a:schemeClr>
                </a:solidFill>
              </a:rPr>
              <a:t>смес от поне по един вид от всяка </a:t>
            </a:r>
            <a:r>
              <a:rPr lang="bg-BG" sz="2200" u="sng" dirty="0" smtClean="0">
                <a:solidFill>
                  <a:schemeClr val="accent2">
                    <a:lumMod val="75000"/>
                  </a:schemeClr>
                </a:solidFill>
              </a:rPr>
              <a:t>група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200" dirty="0" smtClean="0">
                <a:solidFill>
                  <a:schemeClr val="accent2">
                    <a:lumMod val="75000"/>
                  </a:schemeClr>
                </a:solidFill>
              </a:rPr>
              <a:t>Засяването се извърша </a:t>
            </a:r>
            <a:r>
              <a:rPr lang="bg-BG" sz="2200" u="sng" dirty="0" smtClean="0">
                <a:solidFill>
                  <a:schemeClr val="accent2">
                    <a:lumMod val="75000"/>
                  </a:schemeClr>
                </a:solidFill>
              </a:rPr>
              <a:t>преди 30 септември</a:t>
            </a:r>
            <a:r>
              <a:rPr lang="bg-BG" sz="2200" dirty="0" smtClean="0">
                <a:solidFill>
                  <a:schemeClr val="accent2">
                    <a:lumMod val="75000"/>
                  </a:schemeClr>
                </a:solidFill>
              </a:rPr>
              <a:t> на годината на кандидатстване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200" b="1" u="sng" dirty="0" smtClean="0">
                <a:solidFill>
                  <a:schemeClr val="accent2">
                    <a:lumMod val="75000"/>
                  </a:schemeClr>
                </a:solidFill>
              </a:rPr>
              <a:t>Не подлежат на </a:t>
            </a:r>
            <a:r>
              <a:rPr lang="bg-BG" sz="2200" b="1" u="sng" dirty="0" err="1" smtClean="0">
                <a:solidFill>
                  <a:schemeClr val="accent2">
                    <a:lumMod val="75000"/>
                  </a:schemeClr>
                </a:solidFill>
              </a:rPr>
              <a:t>реколтиране</a:t>
            </a:r>
            <a:endParaRPr lang="bg-BG" sz="22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955078"/>
              </p:ext>
            </p:extLst>
          </p:nvPr>
        </p:nvGraphicFramePr>
        <p:xfrm>
          <a:off x="3779912" y="1628800"/>
          <a:ext cx="4752529" cy="4560372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370176"/>
                <a:gridCol w="2382353"/>
              </a:tblGrid>
              <a:tr h="4306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900" dirty="0" smtClean="0">
                          <a:effectLst/>
                          <a:latin typeface="+mn-lt"/>
                        </a:rPr>
                        <a:t>Житни </a:t>
                      </a:r>
                      <a:r>
                        <a:rPr lang="bg-BG" sz="1800" kern="900" dirty="0">
                          <a:effectLst/>
                          <a:latin typeface="+mn-lt"/>
                        </a:rPr>
                        <a:t>култури</a:t>
                      </a:r>
                      <a:endParaRPr lang="bg-BG" sz="1800" kern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900" dirty="0" smtClean="0">
                          <a:effectLst/>
                          <a:latin typeface="+mn-lt"/>
                        </a:rPr>
                        <a:t>Не-житни </a:t>
                      </a:r>
                      <a:r>
                        <a:rPr lang="bg-BG" sz="1800" kern="900" dirty="0">
                          <a:effectLst/>
                          <a:latin typeface="+mn-lt"/>
                        </a:rPr>
                        <a:t>култури</a:t>
                      </a:r>
                      <a:endParaRPr lang="bg-BG" sz="1800" kern="9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ръж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грах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тритикале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фий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ечемик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звездан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пшеница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еспарзета</a:t>
                      </a:r>
                      <a:endParaRPr lang="bg-BG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2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овес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леща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лимец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фасул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просо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нахут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сорго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бакла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метла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лупина</a:t>
                      </a:r>
                      <a:endParaRPr lang="bg-BG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9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bg-BG" sz="1800" kern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бурчак</a:t>
                      </a:r>
                      <a:endParaRPr lang="bg-BG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9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bg-BG" sz="1800" kern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соя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9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bg-BG" sz="1800" kern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синап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9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bg-BG" sz="1800" kern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репко</a:t>
                      </a:r>
                      <a:endParaRPr lang="bg-BG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kern="9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bg-BG" sz="1800" kern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фуражна ряпа</a:t>
                      </a: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bg-BG" sz="1800" kern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рапица</a:t>
                      </a:r>
                      <a:endParaRPr lang="bg-BG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43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4824654" cy="864096"/>
          </a:xfrm>
        </p:spPr>
        <p:txBody>
          <a:bodyPr/>
          <a:lstStyle/>
          <a:p>
            <a:r>
              <a:rPr lang="bg-BG" dirty="0" smtClean="0"/>
              <a:t>Площи под угар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47301"/>
            <a:ext cx="7488832" cy="2448272"/>
          </a:xfrm>
        </p:spPr>
        <p:txBody>
          <a:bodyPr/>
          <a:lstStyle/>
          <a:p>
            <a:r>
              <a:rPr lang="bg-BG" dirty="0" smtClean="0"/>
              <a:t>Върху които </a:t>
            </a:r>
            <a:r>
              <a:rPr lang="bg-BG" u="sng" dirty="0" smtClean="0"/>
              <a:t>не се извършва производство</a:t>
            </a:r>
          </a:p>
          <a:p>
            <a:r>
              <a:rPr lang="bg-BG" dirty="0" smtClean="0"/>
              <a:t>Извършена е една </a:t>
            </a:r>
            <a:r>
              <a:rPr lang="bg-BG" u="sng" dirty="0" smtClean="0"/>
              <a:t>почвена обработка до 31 май</a:t>
            </a:r>
            <a:r>
              <a:rPr lang="bg-BG" dirty="0" smtClean="0"/>
              <a:t> на годината на кандидатстване	</a:t>
            </a:r>
          </a:p>
          <a:p>
            <a:r>
              <a:rPr lang="bg-BG" dirty="0" smtClean="0"/>
              <a:t>На която се поддържа </a:t>
            </a:r>
            <a:r>
              <a:rPr lang="bg-BG" u="sng" dirty="0"/>
              <a:t>максимална височина</a:t>
            </a:r>
            <a:r>
              <a:rPr lang="bg-BG" dirty="0"/>
              <a:t> на </a:t>
            </a:r>
            <a:r>
              <a:rPr lang="bg-BG" dirty="0" err="1"/>
              <a:t>тревостоя</a:t>
            </a:r>
            <a:r>
              <a:rPr lang="bg-BG" dirty="0"/>
              <a:t> от </a:t>
            </a:r>
            <a:r>
              <a:rPr lang="bg-BG" dirty="0" smtClean="0"/>
              <a:t>0.5</a:t>
            </a:r>
            <a:r>
              <a:rPr lang="en-US" dirty="0" smtClean="0"/>
              <a:t> </a:t>
            </a:r>
            <a:r>
              <a:rPr lang="bg-BG" dirty="0" smtClean="0"/>
              <a:t>м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3861048"/>
            <a:ext cx="4752528" cy="15121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 smtClean="0"/>
              <a:t>Няма пречка да се поддържа угар върху една и съща площ повече от 1 година</a:t>
            </a:r>
            <a:endParaRPr lang="bg-BG" dirty="0"/>
          </a:p>
        </p:txBody>
      </p:sp>
      <p:pic>
        <p:nvPicPr>
          <p:cNvPr id="3074" name="Picture 2" descr="C:\Users\Snezhana\Desktop\imagesDZ6ZDM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077072"/>
            <a:ext cx="3349275" cy="230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52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5688632" cy="110833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Санкции при зелените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bg-BG" dirty="0" smtClean="0"/>
              <a:t>плащания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09840"/>
            <a:ext cx="7632848" cy="4696102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dirty="0" smtClean="0"/>
              <a:t>При неизпълнение на зелените изисквания: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u="sng" dirty="0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bg-BG" u="sng" dirty="0" smtClean="0">
                <a:solidFill>
                  <a:schemeClr val="tx2">
                    <a:lumMod val="75000"/>
                  </a:schemeClr>
                </a:solidFill>
              </a:rPr>
              <a:t>рез 2015 и 2016 г.</a:t>
            </a:r>
            <a:r>
              <a:rPr lang="bg-BG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bg-BG" dirty="0" smtClean="0"/>
              <a:t>площта по схемата за зелени плащания се намалява, в зависимост от степента на неизпълнение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u="sng" dirty="0">
                <a:solidFill>
                  <a:schemeClr val="tx2">
                    <a:lumMod val="75000"/>
                  </a:schemeClr>
                </a:solidFill>
              </a:rPr>
              <a:t>от </a:t>
            </a:r>
            <a:r>
              <a:rPr lang="bg-BG" u="sng" dirty="0" smtClean="0">
                <a:solidFill>
                  <a:schemeClr val="tx2">
                    <a:lumMod val="75000"/>
                  </a:schemeClr>
                </a:solidFill>
              </a:rPr>
              <a:t>2017 г.</a:t>
            </a:r>
            <a:r>
              <a:rPr lang="bg-BG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bg-BG" dirty="0" smtClean="0"/>
              <a:t>площта по схемата се намалява и се налага административна санкция както при </a:t>
            </a:r>
            <a:r>
              <a:rPr lang="bg-BG" dirty="0" err="1" smtClean="0"/>
              <a:t>наддеклариране</a:t>
            </a:r>
            <a:r>
              <a:rPr lang="bg-BG" dirty="0" smtClean="0"/>
              <a:t> по СЕПП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 smtClean="0"/>
              <a:t>при </a:t>
            </a:r>
            <a:r>
              <a:rPr lang="bg-BG" dirty="0" err="1" smtClean="0"/>
              <a:t>наддеклариране</a:t>
            </a:r>
            <a:r>
              <a:rPr lang="bg-BG" dirty="0" smtClean="0"/>
              <a:t> над 50% се налага санкция за бъдещ период и могат да бъдат засегнати плащания и по други схеми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 smtClean="0"/>
              <a:t>Повече информация на: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www.mzh.government.bg/MZH/bg/ShortLinks/SelskaPolitika/direktniplashtaniq2015-2020/Polezninasoki.aspx</a:t>
            </a:r>
            <a:endParaRPr lang="bg-BG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599" y="53213"/>
            <a:ext cx="2555776" cy="1856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Благодаря за вниманието!</a:t>
            </a:r>
            <a:endParaRPr lang="bg-BG" dirty="0"/>
          </a:p>
        </p:txBody>
      </p:sp>
      <p:pic>
        <p:nvPicPr>
          <p:cNvPr id="2050" name="Picture 2" descr="C:\Users\Snezhana\Desktop\imagesUCNQJEO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75532"/>
            <a:ext cx="4824536" cy="2701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572000" y="5877272"/>
            <a:ext cx="41251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bg-BG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dppp@mzh.government.bg</a:t>
            </a:r>
            <a:endParaRPr lang="en-GB" altLang="bg-BG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95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988424" cy="994122"/>
          </a:xfrm>
          <a:noFill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dirty="0"/>
              <a:t>Зелени изисквания: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313"/>
            <a:ext cx="8085336" cy="4876800"/>
          </a:xfrm>
          <a:noFill/>
        </p:spPr>
        <p:txBody>
          <a:bodyPr rtlCol="0">
            <a:normAutofit fontScale="92500"/>
          </a:bodyPr>
          <a:lstStyle/>
          <a:p>
            <a:pPr marL="182880" indent="-18288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altLang="bg-BG" i="1" dirty="0" smtClean="0">
                <a:solidFill>
                  <a:schemeClr val="tx2">
                    <a:lumMod val="75000"/>
                  </a:schemeClr>
                </a:solidFill>
              </a:rPr>
              <a:t>Диверсификация на културите</a:t>
            </a:r>
          </a:p>
          <a:p>
            <a:pPr marL="627063" lvl="2" indent="-342000" algn="just" eaLnBrk="1" fontAlgn="auto" hangingPunct="1">
              <a:spcAft>
                <a:spcPts val="0"/>
              </a:spcAft>
              <a:buClr>
                <a:schemeClr val="accent3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bg-BG" altLang="bg-BG" sz="2300" dirty="0" smtClean="0"/>
              <a:t>стопанства с обработваема земя между 10 и 30 ха: най-малко 2 различни култури (основната не превишава 75 %)</a:t>
            </a:r>
          </a:p>
          <a:p>
            <a:pPr marL="627063" lvl="2" indent="-342000" algn="just" eaLnBrk="1" fontAlgn="auto" hangingPunct="1">
              <a:spcAft>
                <a:spcPts val="0"/>
              </a:spcAft>
              <a:buClr>
                <a:schemeClr val="accent3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bg-BG" altLang="bg-BG" sz="2300" dirty="0" smtClean="0"/>
              <a:t>стопанства с обработваема земя повече от 30 ха: най-малко 3 различни култури (основната не заема повече от 75 %, а основната и втората култура не превишават 95 %)</a:t>
            </a:r>
          </a:p>
          <a:p>
            <a:pPr marL="182880" lvl="1" indent="-18288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altLang="bg-BG" sz="2400" i="1" dirty="0" smtClean="0">
                <a:solidFill>
                  <a:schemeClr val="tx2">
                    <a:lumMod val="75000"/>
                  </a:schemeClr>
                </a:solidFill>
              </a:rPr>
              <a:t>Поддържане на Екологично насочени площи (ЕНП)</a:t>
            </a:r>
          </a:p>
          <a:p>
            <a:pPr marL="627063" lvl="2" indent="-342000" algn="just" eaLnBrk="1" fontAlgn="auto" hangingPunct="1">
              <a:spcAft>
                <a:spcPts val="0"/>
              </a:spcAft>
              <a:buClr>
                <a:schemeClr val="accent3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bg-BG" altLang="bg-BG" sz="2300" dirty="0" smtClean="0"/>
              <a:t>стопанства с обработваеми земи над 15 ха трябва да поддържат минимум 5% от тях като ЕНП</a:t>
            </a:r>
          </a:p>
          <a:p>
            <a:pPr marL="182880" lvl="1" indent="-18288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altLang="bg-BG" sz="2400" i="1" dirty="0" smtClean="0">
                <a:solidFill>
                  <a:schemeClr val="tx2">
                    <a:lumMod val="75000"/>
                  </a:schemeClr>
                </a:solidFill>
              </a:rPr>
              <a:t>Опазване на постоянно затревените площи</a:t>
            </a:r>
            <a:endParaRPr lang="bg-BG" altLang="bg-BG" dirty="0" smtClean="0"/>
          </a:p>
          <a:p>
            <a:pPr marL="627063" lvl="2" indent="-182880" algn="just" eaLnBrk="1" fontAlgn="auto" hangingPunct="1">
              <a:spcAft>
                <a:spcPts val="0"/>
              </a:spcAft>
              <a:buClr>
                <a:schemeClr val="accent3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bg-BG" altLang="bg-BG" sz="2000" dirty="0" smtClean="0"/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9626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864096"/>
          </a:xfrm>
        </p:spPr>
        <p:txBody>
          <a:bodyPr/>
          <a:lstStyle/>
          <a:p>
            <a:r>
              <a:rPr lang="bg-BG" dirty="0" smtClean="0"/>
              <a:t>Кога не се прилагат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848872" cy="4608512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За ЗС с до 10 ха обработваема земя</a:t>
            </a:r>
          </a:p>
          <a:p>
            <a:r>
              <a:rPr lang="bg-BG" dirty="0" smtClean="0"/>
              <a:t>За ЗС с изцяло биологично производство</a:t>
            </a:r>
          </a:p>
          <a:p>
            <a:r>
              <a:rPr lang="bg-BG" dirty="0" smtClean="0"/>
              <a:t>За бенефициенти по схемата за дребни ЗС</a:t>
            </a:r>
          </a:p>
          <a:p>
            <a:endParaRPr lang="bg-BG" dirty="0"/>
          </a:p>
          <a:p>
            <a:r>
              <a:rPr lang="bg-BG" dirty="0" smtClean="0"/>
              <a:t>Диверсификация и ЕНП не се прилагат</a:t>
            </a:r>
          </a:p>
          <a:p>
            <a:pPr lvl="1"/>
            <a:r>
              <a:rPr lang="bg-BG" dirty="0" smtClean="0"/>
              <a:t>когато 75% от обработваемата земя се използва за отглеждане на трева и тревни фуражи или е под угар, а останалата обработваема площ е не повече от 30 ха</a:t>
            </a:r>
          </a:p>
          <a:p>
            <a:pPr lvl="1"/>
            <a:r>
              <a:rPr lang="bg-BG" dirty="0" smtClean="0"/>
              <a:t>Когато 75% от площта на стопанството е затревени площи или с трева и тревни фуражи и останалата площ </a:t>
            </a:r>
            <a:r>
              <a:rPr lang="bg-BG" dirty="0"/>
              <a:t>е не повече от 30 </a:t>
            </a:r>
            <a:r>
              <a:rPr lang="bg-BG" dirty="0" smtClean="0"/>
              <a:t>ха</a:t>
            </a:r>
          </a:p>
          <a:p>
            <a:pPr lvl="1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4339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6864" cy="1008112"/>
          </a:xfrm>
        </p:spPr>
        <p:txBody>
          <a:bodyPr>
            <a:noAutofit/>
          </a:bodyPr>
          <a:lstStyle/>
          <a:p>
            <a:pPr algn="ctr"/>
            <a:r>
              <a:rPr lang="bg-BG" sz="3200" dirty="0" smtClean="0"/>
              <a:t>Въз основа на декларирани данни за кампания 2014: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60848"/>
            <a:ext cx="7920880" cy="345638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80.5 % от </a:t>
            </a:r>
            <a:r>
              <a:rPr lang="ru-RU" dirty="0" err="1"/>
              <a:t>кандидатите</a:t>
            </a:r>
            <a:r>
              <a:rPr lang="ru-RU" dirty="0"/>
              <a:t> по СЕПП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освободени</a:t>
            </a:r>
            <a:r>
              <a:rPr lang="ru-RU" dirty="0"/>
              <a:t> от </a:t>
            </a:r>
            <a:r>
              <a:rPr lang="ru-RU" dirty="0" err="1"/>
              <a:t>изискванията</a:t>
            </a:r>
            <a:r>
              <a:rPr lang="ru-RU" dirty="0"/>
              <a:t> и за ЕНП и за </a:t>
            </a:r>
            <a:r>
              <a:rPr lang="ru-RU" dirty="0" smtClean="0"/>
              <a:t>диверсификация</a:t>
            </a:r>
            <a:endParaRPr lang="en-US" dirty="0" smtClean="0"/>
          </a:p>
          <a:p>
            <a:endParaRPr lang="ru-RU" dirty="0"/>
          </a:p>
          <a:p>
            <a:r>
              <a:rPr lang="ru-RU" dirty="0" smtClean="0"/>
              <a:t>3.6 </a:t>
            </a:r>
            <a:r>
              <a:rPr lang="ru-RU" dirty="0"/>
              <a:t>% от </a:t>
            </a:r>
            <a:r>
              <a:rPr lang="ru-RU" dirty="0" err="1"/>
              <a:t>кандидатите</a:t>
            </a:r>
            <a:r>
              <a:rPr lang="ru-RU" dirty="0"/>
              <a:t> по СЕПП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освободени</a:t>
            </a:r>
            <a:r>
              <a:rPr lang="ru-RU" dirty="0"/>
              <a:t> от </a:t>
            </a:r>
            <a:r>
              <a:rPr lang="ru-RU" dirty="0" err="1"/>
              <a:t>изискванията</a:t>
            </a:r>
            <a:r>
              <a:rPr lang="ru-RU" dirty="0"/>
              <a:t> за ЕНП, но </a:t>
            </a:r>
            <a:r>
              <a:rPr lang="ru-RU" dirty="0" err="1"/>
              <a:t>трябва</a:t>
            </a:r>
            <a:r>
              <a:rPr lang="ru-RU" dirty="0"/>
              <a:t> да </a:t>
            </a:r>
            <a:r>
              <a:rPr lang="ru-RU" dirty="0" err="1"/>
              <a:t>спазват</a:t>
            </a:r>
            <a:r>
              <a:rPr lang="ru-RU" dirty="0"/>
              <a:t> </a:t>
            </a:r>
            <a:r>
              <a:rPr lang="ru-RU" dirty="0" err="1"/>
              <a:t>изискванията</a:t>
            </a:r>
            <a:r>
              <a:rPr lang="ru-RU" dirty="0"/>
              <a:t> за диверсификация</a:t>
            </a:r>
          </a:p>
          <a:p>
            <a:pPr marL="68580" indent="0">
              <a:buNone/>
            </a:pPr>
            <a:endParaRPr lang="bg-BG" dirty="0"/>
          </a:p>
          <a:p>
            <a:r>
              <a:rPr lang="ru-RU" dirty="0" smtClean="0"/>
              <a:t>62.5 % от </a:t>
            </a:r>
            <a:r>
              <a:rPr lang="ru-RU" dirty="0" err="1" smtClean="0"/>
              <a:t>кандидатите</a:t>
            </a:r>
            <a:r>
              <a:rPr lang="ru-RU" dirty="0" smtClean="0"/>
              <a:t> </a:t>
            </a:r>
            <a:r>
              <a:rPr lang="ru-RU" dirty="0" err="1" smtClean="0"/>
              <a:t>нямат</a:t>
            </a:r>
            <a:r>
              <a:rPr lang="ru-RU" dirty="0" smtClean="0"/>
              <a:t> постоянно </a:t>
            </a:r>
            <a:r>
              <a:rPr lang="ru-RU" dirty="0" err="1" smtClean="0"/>
              <a:t>затревени</a:t>
            </a:r>
            <a:r>
              <a:rPr lang="ru-RU" dirty="0" smtClean="0"/>
              <a:t> </a:t>
            </a:r>
            <a:r>
              <a:rPr lang="ru-RU" dirty="0" err="1" smtClean="0"/>
              <a:t>площи</a:t>
            </a:r>
            <a:r>
              <a:rPr lang="ru-RU" dirty="0" smtClean="0"/>
              <a:t> в </a:t>
            </a:r>
            <a:r>
              <a:rPr lang="ru-RU" dirty="0" err="1" smtClean="0"/>
              <a:t>заявленията</a:t>
            </a:r>
            <a:r>
              <a:rPr lang="ru-RU" dirty="0" smtClean="0"/>
              <a:t> си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64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312776" cy="1224136"/>
          </a:xfrm>
        </p:spPr>
        <p:txBody>
          <a:bodyPr>
            <a:normAutofit fontScale="90000"/>
          </a:bodyPr>
          <a:lstStyle/>
          <a:p>
            <a:r>
              <a:rPr lang="bg-BG" altLang="bg-BG" dirty="0"/>
              <a:t>Опазване на постоянно затревените </a:t>
            </a:r>
            <a:r>
              <a:rPr lang="bg-BG" altLang="bg-BG" dirty="0" smtClean="0"/>
              <a:t>площи (ПЗП)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2856"/>
            <a:ext cx="7848872" cy="4392488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Забрана за разораване на екологично чувствителните ПЗП (Натура 2000)</a:t>
            </a:r>
          </a:p>
          <a:p>
            <a:r>
              <a:rPr lang="bg-BG" dirty="0" smtClean="0"/>
              <a:t>Запазване на съотношението ПЗП - общо заявена площ на национално ниво</a:t>
            </a:r>
          </a:p>
          <a:p>
            <a:pPr lvl="1"/>
            <a:r>
              <a:rPr lang="bg-B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създаване на слой „ПЗП“ и забрана за разораване и преобразуване на площите в слоя</a:t>
            </a:r>
          </a:p>
          <a:p>
            <a:pPr lvl="1"/>
            <a:r>
              <a:rPr lang="bg-B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изключение – със заповед на министъра на земеделието и храните, след преобразуване на същия размер други площи в ПЗП</a:t>
            </a:r>
          </a:p>
          <a:p>
            <a:r>
              <a:rPr lang="bg-BG" b="1" dirty="0" smtClean="0">
                <a:solidFill>
                  <a:schemeClr val="accent3">
                    <a:lumMod val="75000"/>
                  </a:schemeClr>
                </a:solidFill>
              </a:rPr>
              <a:t>При спазване на изискването за опазване на постоянно затревените площи, кандидатите с ПЗП </a:t>
            </a:r>
            <a:r>
              <a:rPr lang="bg-BG" b="1" u="sng" dirty="0" smtClean="0">
                <a:solidFill>
                  <a:schemeClr val="accent3">
                    <a:lumMod val="75000"/>
                  </a:schemeClr>
                </a:solidFill>
              </a:rPr>
              <a:t>получават СЕПП и зелено плащане</a:t>
            </a:r>
            <a:endParaRPr lang="bg-BG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Snezhana\Desktop\pasture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40"/>
            <a:ext cx="2200275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37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290" y="476672"/>
            <a:ext cx="82296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Диверсификация на културите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290" y="1628800"/>
            <a:ext cx="8312174" cy="182880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 smtClean="0"/>
              <a:t>Броят култури трябва да могат да бъдат установени на полето в срока </a:t>
            </a:r>
            <a:r>
              <a:rPr lang="bg-BG" b="1" i="1" dirty="0">
                <a:solidFill>
                  <a:schemeClr val="tx2">
                    <a:lumMod val="75000"/>
                  </a:schemeClr>
                </a:solidFill>
              </a:rPr>
              <a:t>от 15 май до 15 юли </a:t>
            </a:r>
            <a:endParaRPr lang="bg-BG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dirty="0"/>
              <a:t>В заявлението се посочват </a:t>
            </a:r>
            <a:r>
              <a:rPr lang="bg-BG" dirty="0" smtClean="0"/>
              <a:t>културите, които ще бъдат открити на полето в посочения срок</a:t>
            </a: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812" y="4124647"/>
            <a:ext cx="1905000" cy="1447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611" y="3543621"/>
            <a:ext cx="2771775" cy="1647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886" y="5191447"/>
            <a:ext cx="2857500" cy="1600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566" y="5494684"/>
            <a:ext cx="3514725" cy="1295400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36290" y="3717032"/>
            <a:ext cx="4063702" cy="1656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1825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365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b="1" u="sng" dirty="0" smtClean="0">
                <a:solidFill>
                  <a:schemeClr val="tx2">
                    <a:lumMod val="75000"/>
                  </a:schemeClr>
                </a:solidFill>
              </a:rPr>
              <a:t>Задължението</a:t>
            </a:r>
            <a:r>
              <a:rPr lang="bg-BG" dirty="0" smtClean="0"/>
              <a:t>: спазване на максималните проценти на културите, без задължение за </a:t>
            </a:r>
            <a:r>
              <a:rPr lang="bg-BG" dirty="0" err="1" smtClean="0"/>
              <a:t>ротиране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7997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2808312" cy="86409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ЕНП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645024"/>
            <a:ext cx="8074918" cy="2902322"/>
          </a:xfrm>
        </p:spPr>
        <p:txBody>
          <a:bodyPr rtlCol="0">
            <a:normAutofit lnSpcReduction="10000"/>
          </a:bodyPr>
          <a:lstStyle/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2200" dirty="0" smtClean="0">
                <a:solidFill>
                  <a:schemeClr val="tx2">
                    <a:lumMod val="75000"/>
                  </a:schemeClr>
                </a:solidFill>
              </a:rPr>
              <a:t>Да са на разположение на заявителя (правно основание) и да има задължения по отношение на ЕНП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2200" dirty="0" smtClean="0">
                <a:solidFill>
                  <a:srgbClr val="002060"/>
                </a:solidFill>
              </a:rPr>
              <a:t>Могат да бъдат част от допустимата площ по СЕПП (канавки до 2 м) или да бъдат извън допустимата площ, но да служат за изпълнение на зелените изисквания (редица дървета или полска горичка)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2200" dirty="0" smtClean="0">
                <a:solidFill>
                  <a:srgbClr val="0070C0"/>
                </a:solidFill>
              </a:rPr>
              <a:t> </a:t>
            </a:r>
            <a:r>
              <a:rPr lang="bg-BG" sz="2200" dirty="0">
                <a:solidFill>
                  <a:srgbClr val="002060"/>
                </a:solidFill>
              </a:rPr>
              <a:t>Могат да се комбинират повече от един вид </a:t>
            </a:r>
            <a:r>
              <a:rPr lang="bg-BG" sz="2200" dirty="0" smtClean="0">
                <a:solidFill>
                  <a:srgbClr val="002060"/>
                </a:solidFill>
              </a:rPr>
              <a:t>ЕНП</a:t>
            </a:r>
            <a:endParaRPr lang="bg-BG" sz="2200" dirty="0">
              <a:solidFill>
                <a:srgbClr val="002060"/>
              </a:solidFill>
            </a:endParaRPr>
          </a:p>
        </p:txBody>
      </p:sp>
      <p:pic>
        <p:nvPicPr>
          <p:cNvPr id="4" name="Picture 3" descr="C:\Users\HOME\Desktop\Seminar2014\Snimki presentacia 2014\images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868144" y="408137"/>
            <a:ext cx="3201144" cy="2400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7544" y="1268760"/>
            <a:ext cx="5400600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1825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365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2300" dirty="0" smtClean="0">
                <a:solidFill>
                  <a:schemeClr val="accent3">
                    <a:lumMod val="75000"/>
                  </a:schemeClr>
                </a:solidFill>
              </a:rPr>
              <a:t>Изискване само за обработваемите земи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2300" dirty="0" smtClean="0">
                <a:solidFill>
                  <a:schemeClr val="accent2">
                    <a:lumMod val="75000"/>
                  </a:schemeClr>
                </a:solidFill>
              </a:rPr>
              <a:t>Трябва да бъдат разположени върху обработваемите земи или непосредствено до тях (допиращи се)</a:t>
            </a:r>
          </a:p>
        </p:txBody>
      </p:sp>
    </p:spTree>
    <p:extLst>
      <p:ext uri="{BB962C8B-B14F-4D97-AF65-F5344CB8AC3E}">
        <p14:creationId xmlns:p14="http://schemas.microsoft.com/office/powerpoint/2010/main" val="27098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31390340"/>
              </p:ext>
            </p:extLst>
          </p:nvPr>
        </p:nvGraphicFramePr>
        <p:xfrm>
          <a:off x="457200" y="1628800"/>
          <a:ext cx="8229600" cy="4528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1043608" y="692696"/>
            <a:ext cx="3888432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bg-BG" sz="40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Видове ЕНП</a:t>
            </a:r>
            <a:endParaRPr lang="bg-BG" sz="4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690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024744" cy="817160"/>
          </a:xfrm>
        </p:spPr>
        <p:txBody>
          <a:bodyPr>
            <a:normAutofit fontScale="90000"/>
          </a:bodyPr>
          <a:lstStyle/>
          <a:p>
            <a:r>
              <a:rPr lang="bg-BG" altLang="bg-B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Особености на ландшафта</a:t>
            </a:r>
            <a:endParaRPr lang="bg-B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273388"/>
              </p:ext>
            </p:extLst>
          </p:nvPr>
        </p:nvGraphicFramePr>
        <p:xfrm>
          <a:off x="899592" y="1628800"/>
          <a:ext cx="7560840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  <a:gridCol w="1440160"/>
              </a:tblGrid>
              <a:tr h="379957">
                <a:tc>
                  <a:txBody>
                    <a:bodyPr/>
                    <a:lstStyle/>
                    <a:p>
                      <a:r>
                        <a:rPr lang="bg-BG" noProof="0" dirty="0" smtClean="0"/>
                        <a:t>Елемент</a:t>
                      </a:r>
                      <a:endParaRPr lang="bg-BG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noProof="0" dirty="0" smtClean="0"/>
                        <a:t>размер</a:t>
                      </a:r>
                      <a:endParaRPr lang="bg-BG" noProof="0" dirty="0"/>
                    </a:p>
                  </a:txBody>
                  <a:tcPr/>
                </a:tc>
              </a:tr>
              <a:tr h="664925">
                <a:tc>
                  <a:txBody>
                    <a:bodyPr/>
                    <a:lstStyle/>
                    <a:p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Живи плетове или обрасли с дървесна растителност ивици </a:t>
                      </a:r>
                      <a:endParaRPr lang="bg-BG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10 м</a:t>
                      </a:r>
                      <a:endParaRPr lang="bg-BG" noProof="0" dirty="0"/>
                    </a:p>
                  </a:txBody>
                  <a:tcPr/>
                </a:tc>
              </a:tr>
              <a:tr h="664925">
                <a:tc>
                  <a:txBody>
                    <a:bodyPr/>
                    <a:lstStyle/>
                    <a:p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Изолирани дървета с минимална ширина на короната </a:t>
                      </a:r>
                      <a:endParaRPr lang="bg-BG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4 м</a:t>
                      </a:r>
                      <a:endParaRPr lang="bg-BG" noProof="0" dirty="0"/>
                    </a:p>
                  </a:txBody>
                  <a:tcPr/>
                </a:tc>
              </a:tr>
              <a:tr h="664925">
                <a:tc>
                  <a:txBody>
                    <a:bodyPr/>
                    <a:lstStyle/>
                    <a:p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Редица от дървета с минимална ширина на короната и </a:t>
                      </a:r>
                      <a:r>
                        <a:rPr lang="bg-BG" altLang="bg-BG" noProof="0" dirty="0" err="1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</a:t>
                      </a:r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bg-BG" altLang="bg-BG" baseline="0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разстояние между короните </a:t>
                      </a:r>
                      <a:endParaRPr lang="bg-BG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м / 5 м</a:t>
                      </a:r>
                      <a:endParaRPr lang="bg-BG" noProof="0" dirty="0"/>
                    </a:p>
                  </a:txBody>
                  <a:tcPr/>
                </a:tc>
              </a:tr>
              <a:tr h="379957">
                <a:tc>
                  <a:txBody>
                    <a:bodyPr/>
                    <a:lstStyle/>
                    <a:p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Група дървета с допиращи се корони</a:t>
                      </a:r>
                      <a:endParaRPr lang="bg-BG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0.3 ха</a:t>
                      </a:r>
                      <a:endParaRPr lang="bg-BG" noProof="0" dirty="0"/>
                    </a:p>
                  </a:txBody>
                  <a:tcPr/>
                </a:tc>
              </a:tr>
              <a:tr h="6649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Синори (полски граници), без земеделско производство</a:t>
                      </a:r>
                      <a:endParaRPr lang="bg-BG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1-20 м</a:t>
                      </a:r>
                      <a:endParaRPr lang="bg-BG" noProof="0" dirty="0" smtClean="0"/>
                    </a:p>
                    <a:p>
                      <a:endParaRPr lang="bg-BG" noProof="0" dirty="0"/>
                    </a:p>
                  </a:txBody>
                  <a:tcPr/>
                </a:tc>
              </a:tr>
              <a:tr h="664925">
                <a:tc>
                  <a:txBody>
                    <a:bodyPr/>
                    <a:lstStyle/>
                    <a:p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Езерца, вкл.</a:t>
                      </a:r>
                      <a:r>
                        <a:rPr lang="bg-BG" altLang="bg-BG" baseline="0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ивица крайбрежна растителност с ширина до 10 м </a:t>
                      </a:r>
                      <a:endParaRPr lang="bg-BG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0.1 ха</a:t>
                      </a:r>
                    </a:p>
                    <a:p>
                      <a:endParaRPr lang="bg-BG" noProof="0" dirty="0"/>
                    </a:p>
                  </a:txBody>
                  <a:tcPr/>
                </a:tc>
              </a:tr>
              <a:tr h="379957">
                <a:tc>
                  <a:txBody>
                    <a:bodyPr/>
                    <a:lstStyle/>
                    <a:p>
                      <a:r>
                        <a:rPr lang="bg-BG" altLang="bg-BG" noProof="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Канали за напояване или отводняване</a:t>
                      </a:r>
                      <a:endParaRPr lang="bg-BG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noProof="0" dirty="0" smtClean="0">
                          <a:cs typeface="Times New Roman" panose="02020603050405020304" pitchFamily="18" charset="0"/>
                        </a:rPr>
                        <a:t>до 6 м</a:t>
                      </a:r>
                      <a:endParaRPr lang="bg-BG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03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273</TotalTime>
  <Words>1366</Words>
  <Application>Microsoft Office PowerPoint</Application>
  <PresentationFormat>On-screen Show (4:3)</PresentationFormat>
  <Paragraphs>224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Austin</vt:lpstr>
      <vt:lpstr>Зелени директни плащания</vt:lpstr>
      <vt:lpstr>Зелени изисквания:</vt:lpstr>
      <vt:lpstr>Кога не се прилагат</vt:lpstr>
      <vt:lpstr>Въз основа на декларирани данни за кампания 2014:</vt:lpstr>
      <vt:lpstr>Опазване на постоянно затревените площи (ПЗП)</vt:lpstr>
      <vt:lpstr>Диверсификация на културите</vt:lpstr>
      <vt:lpstr>ЕНП</vt:lpstr>
      <vt:lpstr>Видове ЕНП</vt:lpstr>
      <vt:lpstr>Особености на ландшафта</vt:lpstr>
      <vt:lpstr>ЕНП - изисквания</vt:lpstr>
      <vt:lpstr>Коефициентите за преобразуване и претегляне на ЕНП</vt:lpstr>
      <vt:lpstr>Допиращи се ЕНП</vt:lpstr>
      <vt:lpstr>Допиращи се ЕНП - 2</vt:lpstr>
      <vt:lpstr>Елементи на ландшафта</vt:lpstr>
      <vt:lpstr>Азотфиксиращи култури</vt:lpstr>
      <vt:lpstr>PowerPoint Presentation</vt:lpstr>
      <vt:lpstr>Площи под угар</vt:lpstr>
      <vt:lpstr>Санкции при зелените  плащания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Snezhana</dc:creator>
  <cp:lastModifiedBy>Elena Tsoneva</cp:lastModifiedBy>
  <cp:revision>24</cp:revision>
  <dcterms:created xsi:type="dcterms:W3CDTF">2015-01-31T19:58:51Z</dcterms:created>
  <dcterms:modified xsi:type="dcterms:W3CDTF">2015-02-25T12:58:24Z</dcterms:modified>
</cp:coreProperties>
</file>