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sldIdLst>
    <p:sldId id="256" r:id="rId2"/>
    <p:sldId id="29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3" r:id="rId18"/>
    <p:sldId id="29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  <a:srgbClr val="CC3399"/>
    <a:srgbClr val="C7ED4D"/>
    <a:srgbClr val="D7D401"/>
    <a:srgbClr val="BBCED8"/>
    <a:srgbClr val="96BD51"/>
    <a:srgbClr val="5BC4C6"/>
    <a:srgbClr val="E4B2B4"/>
    <a:srgbClr val="E9E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1" autoAdjust="0"/>
    <p:restoredTop sz="91876" autoAdjust="0"/>
  </p:normalViewPr>
  <p:slideViewPr>
    <p:cSldViewPr snapToGrid="0" snapToObjects="1">
      <p:cViewPr>
        <p:scale>
          <a:sx n="110" d="100"/>
          <a:sy n="110" d="100"/>
        </p:scale>
        <p:origin x="-11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961712" y="3339549"/>
            <a:ext cx="104525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ИНВЕСТИЦИОННИ И </a:t>
            </a:r>
            <a:r>
              <a:rPr kumimoji="0" lang="bg-BG" sz="32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КОМПЕНСАТОРНИ МЕРКИ- ПРИЕМИ </a:t>
            </a: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2020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2" descr="Резултат с изображение за една посока много възмож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93" y="4777239"/>
            <a:ext cx="3006796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Резултат с изображение за европейски съюз зна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64" y="4777239"/>
            <a:ext cx="1623849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5304" y="2249626"/>
            <a:ext cx="1113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Европейски земеделски фонд за развитие на селските райони: Европа инвестира в селските райони</a:t>
            </a: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rgbClr val="2929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6248" y="1027157"/>
            <a:ext cx="9908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ПРОГРАМА ЗА РАЗВИТИЕ НА СЕЛСКИТЕ РАЙОНИ 2014-2020</a:t>
            </a:r>
            <a:endParaRPr lang="en-GB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5" y="1146198"/>
            <a:ext cx="5029954" cy="529164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60547" y="3206317"/>
            <a:ext cx="2879466" cy="7386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265318" y="4701506"/>
            <a:ext cx="6312627" cy="1467091"/>
          </a:xfrm>
          <a:prstGeom prst="roundRect">
            <a:avLst/>
          </a:prstGeom>
          <a:gradFill flip="none" rotWithShape="1">
            <a:gsLst>
              <a:gs pos="0">
                <a:srgbClr val="FFD13F">
                  <a:shade val="30000"/>
                  <a:satMod val="115000"/>
                </a:srgbClr>
              </a:gs>
              <a:gs pos="50000">
                <a:srgbClr val="FFD13F">
                  <a:shade val="67500"/>
                  <a:satMod val="115000"/>
                </a:srgbClr>
              </a:gs>
              <a:gs pos="100000">
                <a:srgbClr val="FFD13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778868" y="2994893"/>
            <a:ext cx="5336137" cy="1467091"/>
          </a:xfrm>
          <a:prstGeom prst="roundRect">
            <a:avLst/>
          </a:prstGeom>
          <a:gradFill flip="none" rotWithShape="1">
            <a:gsLst>
              <a:gs pos="0">
                <a:srgbClr val="FFE79B">
                  <a:shade val="30000"/>
                  <a:satMod val="115000"/>
                </a:srgbClr>
              </a:gs>
              <a:gs pos="50000">
                <a:srgbClr val="FFE79B">
                  <a:shade val="67500"/>
                  <a:satMod val="115000"/>
                </a:srgbClr>
              </a:gs>
              <a:gs pos="100000">
                <a:srgbClr val="FFE79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145823" y="1289242"/>
            <a:ext cx="5435782" cy="1467091"/>
          </a:xfrm>
          <a:prstGeom prst="roundRect">
            <a:avLst/>
          </a:prstGeom>
          <a:gradFill flip="none" rotWithShape="1">
            <a:gsLst>
              <a:gs pos="0">
                <a:srgbClr val="FFF1C5">
                  <a:shade val="30000"/>
                  <a:satMod val="115000"/>
                </a:srgbClr>
              </a:gs>
              <a:gs pos="50000">
                <a:srgbClr val="FFF1C5">
                  <a:shade val="67500"/>
                  <a:satMod val="115000"/>
                </a:srgbClr>
              </a:gs>
              <a:gs pos="100000">
                <a:srgbClr val="FFF1C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0547" y="3250277"/>
            <a:ext cx="287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на  кандидати подали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944" y="1422622"/>
            <a:ext cx="517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в по-голяма близост до зони, в които е възникнала епизоотична обстановка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населено място/община/административна област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2638" y="3263210"/>
            <a:ext cx="492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с по-висок риск от епизоотии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- според вида и броя на животинските единици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931" y="4784444"/>
            <a:ext cx="62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представени от земеделски стопани, чиито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животновъдни стопанства са пострадали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усложнена епизоотична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обстановка –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зависимост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степента на загуба в животновъдното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36931" y="1688690"/>
            <a:ext cx="541502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5978769" y="3481110"/>
            <a:ext cx="533947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54263" y="5227302"/>
            <a:ext cx="591681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431823" y="1932781"/>
            <a:ext cx="3761568" cy="3456904"/>
            <a:chOff x="6400006" y="1094581"/>
            <a:chExt cx="5793385" cy="5257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Rounded Rectangle 16"/>
            <p:cNvSpPr/>
            <p:nvPr/>
          </p:nvSpPr>
          <p:spPr>
            <a:xfrm>
              <a:off x="9676607" y="1094581"/>
              <a:ext cx="2513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295606" y="1627981"/>
              <a:ext cx="2894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14606" y="2161381"/>
              <a:ext cx="3278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33606" y="2694781"/>
              <a:ext cx="3659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52606" y="3228181"/>
              <a:ext cx="4040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847806" y="3761581"/>
              <a:ext cx="4345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66806" y="4294981"/>
              <a:ext cx="4726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5806" y="4828381"/>
              <a:ext cx="5107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81006" y="5361781"/>
              <a:ext cx="5412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00006" y="5895181"/>
              <a:ext cx="5793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5.2 „Инвестиции за възстановяване на потенциала на земеделските земи и на селскостопанския производствен потенциал, нарушени от природни бедствия, неблагоприятни климатични явления и катастрофични събития“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994" y="1323181"/>
            <a:ext cx="1179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5.2 е насочен към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възстановяване на производствения потенциал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, нарушен от остро заразни заболявания по свинете, дребните преживни животни /овце и кози/ и птиците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994" y="2008981"/>
            <a:ext cx="8424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dirty="0" smtClean="0">
                <a:latin typeface="Calibri" pitchFamily="34" charset="0"/>
                <a:cs typeface="Calibri" pitchFamily="34" charset="0"/>
              </a:rPr>
              <a:t>8 млн. евро.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 кандидати 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регистрирани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преди 1 януари 2018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г.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извършващи животновъдна дейност преди тази дата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засегнати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от силно заразна болест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това е довело до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унищожаване на най-малко 30%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земеделският потенциал на стопанството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Дата на обявяване на приема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– май  2020 г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Минимален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–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няма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интензитет на помощта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100 %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i="1" dirty="0">
                <a:latin typeface="Calibri" pitchFamily="34" charset="0"/>
                <a:cs typeface="Calibri" pitchFamily="34" charset="0"/>
              </a:rPr>
              <a:t>Допустимите инвестиции трябва да бъдат насочени към възстановяване на производствения потенциал чрез закупуване на животни за разплод, както и за </a:t>
            </a:r>
            <a:r>
              <a:rPr lang="bg-BG" b="1" i="1" dirty="0" err="1">
                <a:latin typeface="Calibri" pitchFamily="34" charset="0"/>
                <a:cs typeface="Calibri" pitchFamily="34" charset="0"/>
              </a:rPr>
              <a:t>репопулация</a:t>
            </a:r>
            <a:r>
              <a:rPr lang="bg-BG" b="1" i="1" dirty="0">
                <a:latin typeface="Calibri" pitchFamily="34" charset="0"/>
                <a:cs typeface="Calibri" pitchFamily="34" charset="0"/>
              </a:rPr>
              <a:t> на засегнатите стопанства</a:t>
            </a:r>
            <a:r>
              <a:rPr lang="bg-BG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23" y="3891628"/>
            <a:ext cx="1735989" cy="1396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94" y="1257375"/>
            <a:ext cx="1449906" cy="2634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39" y="5281238"/>
            <a:ext cx="1948962" cy="156804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995" y="1103792"/>
            <a:ext cx="10156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6.3 ще бъде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целеви прием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 фокус върху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развитието и укрепване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малки земеделски стопанства в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сектор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„Животновъдство“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315" y="1940952"/>
            <a:ext cx="9056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6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Допустими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Земеделски стопанства  на физически лица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, еднолични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търговци, ЕООД,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 които над 50 % от икономическия размер на стопанството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измерен в СПО се сформира от следните животински единици 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свине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овце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кози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птици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Икономическият размер на земеделското стопанство може да бъде доказан и преди момента на настъпване на природното бедствие или усложнена  епизоотична обстановка (само за посочените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животни),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случай, че земеделското стопанство е било пряко засегнато от съответното събитие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Важно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dirty="0">
                <a:latin typeface="Calibri" pitchFamily="34" charset="0"/>
                <a:cs typeface="Calibri" pitchFamily="34" charset="0"/>
              </a:rPr>
              <a:t>За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 планирания прием през 2020 г. е  направена промяна в критериите за допустимост на кандидатите по подмярка 6.3 с цел облекчаване на земеделски стопани при кандидатстване, а именно - отпада изискването за доказване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на минимум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33% доход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от земеделска дейност към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момента 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кандидатстване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442938" y="1295767"/>
            <a:ext cx="2664070" cy="1693618"/>
            <a:chOff x="9043262" y="1295767"/>
            <a:chExt cx="3148738" cy="1883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262" y="1295767"/>
              <a:ext cx="3148738" cy="17991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34442" y="2482653"/>
              <a:ext cx="2466465" cy="6964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2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Дата на обявяване на приема </a:t>
              </a:r>
              <a:r>
                <a:rPr lang="bg-BG" sz="1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февруари  2020г.</a:t>
              </a:r>
              <a:endParaRPr lang="en-GB" sz="1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609992" y="4598377"/>
            <a:ext cx="2356338" cy="1389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Максимален размер – 15 000 Евро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09992" y="3314700"/>
            <a:ext cx="2356338" cy="128367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Минимален размер - НЯМА 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36811"/>
            <a:ext cx="94606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Кандидатите, които имат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регистрирани животновъдни обекти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дребни преживни животни, свине или птици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 по-голям брой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 към датата на подаване на проекта.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чиито животни са били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унищожени (убити)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следствие на заболяване от Африканска чума по свинете, Чума по дребните преживни животни и Инфлуенца (грип) по птиците.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 чиито животновъден обект/обекти към момента на подаване на проектното предложение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разположени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населено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място/община/административна област с установено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огнище на заболяване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от: Африканска чума по свинете, Чума по дребните преживни животни и Инфлуенца (грип) по птиците;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по- малък размер на СПО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земеделското 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кандидати, чиито земеделски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>
                <a:latin typeface="Calibri" pitchFamily="34" charset="0"/>
                <a:cs typeface="Calibri" pitchFamily="34" charset="0"/>
              </a:rPr>
              <a:t>животновъден обект/обекти и използваните земеделски площи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), са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изцяло са разположени в планински район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съгласно Наредбата за определяне на критериите за необлагодетелстваните райони и териториалния им обхват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 с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образование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в областта на ветеринарната медицина и областта 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животновъдството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tsekov\Desktop\Презентация инфо кампания\PIC\Su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08" y="1297012"/>
            <a:ext cx="1890072" cy="18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1" y="4918229"/>
            <a:ext cx="11963399" cy="1939771"/>
            <a:chOff x="228601" y="1297619"/>
            <a:chExt cx="11963399" cy="1590675"/>
          </a:xfrm>
        </p:grpSpPr>
        <p:pic>
          <p:nvPicPr>
            <p:cNvPr id="19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268495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9" y="1376077"/>
            <a:ext cx="10768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  <a:r>
              <a:rPr lang="ru-RU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10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„Агроекология и климат“,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11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„Биологично земеделие“,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12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по „Натура 2000” и Рамковата директива за водите“,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13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за райони, изправени пред природни или други специфични ограничения“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„Хуманно отношение към животните“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Прием на заявления: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мерки 10, 11, 12 и 13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определя по реда на Наредба № 5 от 2009 г. за условията и реда за подаване на заявления по схеми и мерки за директни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плащания,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ежегодно в периода между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01 март – 15 май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се определя по реда НАРЕДБА № 4 от 08.08.2017 г. за прилагане на мярка 14 „Хуманно отношение към животните" от Програмата за развитие на селските райони за периода 2014 - 2020 г.</a:t>
            </a:r>
          </a:p>
        </p:txBody>
      </p:sp>
    </p:spTree>
    <p:extLst>
      <p:ext uri="{BB962C8B-B14F-4D97-AF65-F5344CB8AC3E}">
        <p14:creationId xmlns:p14="http://schemas.microsoft.com/office/powerpoint/2010/main" val="33218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760" y="836432"/>
            <a:ext cx="932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Възможност за удължаване на ангажиментите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мярка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10 „</a:t>
            </a:r>
            <a:r>
              <a:rPr lang="bg-BG" sz="2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Агроекология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 климат“ през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кампания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2020 за следните направления и дейности:</a:t>
            </a:r>
            <a:endParaRPr lang="en-GB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562" y="1706210"/>
            <a:ext cx="10348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Възстановяване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поддържане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на постоянно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затревени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площи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висока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природна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стойност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(ВПС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Контрол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почвената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ерозия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„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Затревяване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междуредията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лозята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трайните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насаждения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Традиционни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практики за сезонна паша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пасторализъм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породи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сортове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</a:t>
            </a:r>
            <a:endParaRPr lang="en-GB" sz="2200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932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в условията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мярка 11 „Биологично земеделие“ за кампания 2020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193" y="1150719"/>
            <a:ext cx="11810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кандидатите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удължат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непосредствено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изтичащия им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продължават изпълнението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му с първоначално одобрените площи и/или добавят нови биологично сертифицирани площи, без да поемат нов ангажимент,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по-късно от 2022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година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до момента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са били участници по мярка 11 „Биологично земеделие“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поемат нови ангажименти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r>
              <a:rPr lang="bg-BG" i="1" dirty="0">
                <a:latin typeface="Calibri" pitchFamily="34" charset="0"/>
                <a:cs typeface="Calibri" pitchFamily="34" charset="0"/>
              </a:rPr>
              <a:t>Няма да се допускат за участие в нови ангажименти площи, животни и пчелни семейства, за които земеделските стопани са изпълнявали ангажимент по мярка 11 „Биологично земеделие“ до момента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2020 г.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подпомагат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площи, животни и пчелни семейства, които са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в период на преход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кампания 2020 г.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бенефициентите, които удължават поетия си многогодишен ангажимент или поемат нов такъв ще получат компенсаторно плащане за постоянно затревени площи по направление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„Биологично растениевъдство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“ при спазване на съотношението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минимум 1 ЖЕ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= 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ха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., като животните следва да бъдат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биологично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Постоянно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затревени площи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заявени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без животни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Площи/животни/пчелни семейства,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участващи в продължаващ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или с които се поема нов ангажимент по подмярката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трябва да са с биологичен статут към 31 декември 2019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Кандидати, които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удължават ангажимента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си или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поемат нов такъв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 заявяват култури от групите на полски култури, включително фуражни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ароматни и медицински могат да получат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размера на изчислената ставка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първите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от стопанството. За площите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над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ще се предоставя подпомагане в размер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5%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годишното плащане.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 отношение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13.2 „Компенсационни плащания за други райони, засегнати от значителни природни ограничения“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Определен е нов обхват на районите с природни ограничения, различни от планинските, подпомагани по подмярка 13.2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2019 г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бе извършена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актуализация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териториалния обхват на районите с природни ограничения, различни от планинските в съответствие с чл. 32 от Регламент (ЕС) № 1305/2013, на база приложими за съответната държава биофизични критерии и допълнително прецизиране с цел изключване на райони, в които отчетените природните ограничения са преодолени;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прецизирането в обхвата на подмярка 13.2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остават 340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землища,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които природните ограничения не са преодолени към момента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категорията  на земята е между 6-та  и 10-та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Определеният нов обхват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ще бъде одобрен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Постановление на Министерския съвет за изменение и допълнение на Наредбата за определяне на критериите за необлагодетелстваните райони и териториалния им обхват;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За кандидати от райони, които вече не отговарят на условията за подпомагане съгласно новото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съответствие с член 32, параграф 3 от Регламента 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предвидена преходна помощ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кампания 2020 г. в размер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25 EUR</a:t>
            </a:r>
            <a:r>
              <a:rPr lang="bg-BG" dirty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Нови моменти и възможности по отношение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мярка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13  „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Плащания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за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с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природни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или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други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ограничения“ от ПРСР 2014 - 2020 г.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  <a:cs typeface="Calibri" pitchFamily="34" charset="0"/>
              </a:rPr>
              <a:t>МЗХГ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взе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решение да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възползва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чл. 32, ал. 4 от Регламент 1305/2013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разработи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приложи нова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други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ограничения, с цел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компенсиране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ЗС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отпадащите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новия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обхват землища 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13.2; 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През</a:t>
            </a:r>
            <a:r>
              <a:rPr lang="ru-RU" dirty="0">
                <a:latin typeface="Calibri" pitchFamily="34" charset="0"/>
                <a:cs typeface="Calibri" pitchFamily="34" charset="0"/>
              </a:rPr>
              <a:t> 2019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започна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комуникацията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ЕК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Съвместния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изследователски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център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(JRC)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връзка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използваните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научните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институти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критерии,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прагови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стойности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комбинации от критерии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Преговорният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процес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продължава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към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настоящия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момент;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България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изпрати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позиция до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Хърватското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председателство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Съвета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ЕС,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която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поиска 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периодът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предоставяне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помощ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отпадналите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 землища да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бъде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удължен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след 2020 г.,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продължителността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период,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съгласно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регламента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</a:t>
            </a:r>
            <a:r>
              <a:rPr lang="ru-RU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/>
              <a:t>Дирекция „Развитие на селските райони</a:t>
            </a:r>
            <a:r>
              <a:rPr lang="bg-BG" b="1" dirty="0" smtClean="0"/>
              <a:t>“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 rot="16200000">
            <a:off x="-3320085" y="3279120"/>
            <a:ext cx="6858000" cy="299760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547" y="577"/>
            <a:ext cx="7621522" cy="1160585"/>
            <a:chOff x="555385" y="577"/>
            <a:chExt cx="7621522" cy="1160585"/>
          </a:xfrm>
        </p:grpSpPr>
        <p:sp>
          <p:nvSpPr>
            <p:cNvPr id="14" name="Rectangle 13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Област Добрич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80390" y="1466491"/>
            <a:ext cx="83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ПОДПОМАГАНЕ В ЗЕМЕДЕЛИЕТО - ОБЩО ПО ИНСТРУМЕНТИ И МЕРКИ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38307"/>
              </p:ext>
            </p:extLst>
          </p:nvPr>
        </p:nvGraphicFramePr>
        <p:xfrm>
          <a:off x="1104180" y="2133599"/>
          <a:ext cx="9954884" cy="388620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48185"/>
                <a:gridCol w="1486088"/>
                <a:gridCol w="1581350"/>
                <a:gridCol w="1586114"/>
                <a:gridCol w="1524192"/>
                <a:gridCol w="1528955"/>
              </a:tblGrid>
              <a:tr h="2457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Години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ПРОГРАМА ЗА РАЗВИТИЕ НА СЕЛСКИТЕ РАЙОНИ****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92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ОБЩО ПЛАЩАНИЯ 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В ТОВА ЧИСЛО: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19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Плащания с характер на директни плащания***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Плащания по останалите мерки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80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Брой </a:t>
                      </a:r>
                      <a:r>
                        <a:rPr lang="bg-BG" sz="1000" b="1" u="none" strike="noStrike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Брой </a:t>
                      </a:r>
                      <a:r>
                        <a:rPr lang="bg-BG" sz="1000" b="1" u="none" strike="noStrike" dirty="0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46 779 377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292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20 055 296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498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26 724 080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77 990 564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944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26 821 455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513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51 169 109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17 039 265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1 062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11 500 433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297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5 538 832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20 770 165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2 892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12 919 080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139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7 851 086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15 662 928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512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2 379 446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84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13 283 481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29 152 629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485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7 408 206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21 744 423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ОБЛАСТ ДОБРИЧ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207 394 928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81 083 915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126 311 013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СТРАНАТА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4 587 194 488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1 796 156 687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2 791 037 801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ОТНОСИТЕЛЕН ДЯЛ НА ОБЛАСТ ДОБРИЧ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4,52%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4,51%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4,53%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19646" y="2751992"/>
            <a:ext cx="4471559" cy="4116213"/>
            <a:chOff x="7466806" y="3075781"/>
            <a:chExt cx="4724400" cy="40386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>
              <a:off x="117340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006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672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33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004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670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336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002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66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587" y="1785394"/>
            <a:ext cx="11676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Целеви </a:t>
            </a:r>
            <a:r>
              <a:rPr lang="bg-BG" b="1" dirty="0"/>
              <a:t>прием за земеделски стопани в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„</a:t>
            </a:r>
            <a:r>
              <a:rPr lang="bg-BG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Животновъдство“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Дата </a:t>
            </a:r>
            <a:r>
              <a:rPr lang="bg-BG" b="1" dirty="0"/>
              <a:t>на обявяване</a:t>
            </a:r>
            <a:r>
              <a:rPr lang="bg-BG" dirty="0"/>
              <a:t> на приема – Март 2020 </a:t>
            </a:r>
            <a:r>
              <a:rPr lang="bg-BG" dirty="0" smtClean="0"/>
              <a:t>г;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/>
              <a:t>Общ </a:t>
            </a:r>
            <a:r>
              <a:rPr lang="ru-RU" b="1" dirty="0"/>
              <a:t>размер на БФП</a:t>
            </a:r>
            <a:r>
              <a:rPr lang="ru-RU" dirty="0"/>
              <a:t>  по </a:t>
            </a:r>
            <a:r>
              <a:rPr lang="ru-RU" dirty="0" smtClean="0"/>
              <a:t>процедурата:</a:t>
            </a:r>
          </a:p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около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30млн. евро след преразпределяне на финансови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отделните мерки по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ПРСР</a:t>
            </a:r>
          </a:p>
          <a:p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Минимален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– 15 000 </a:t>
            </a:r>
            <a:r>
              <a:rPr lang="bg-BG" dirty="0" smtClean="0"/>
              <a:t>евро;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Максимален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 - 500 000 </a:t>
            </a:r>
            <a:r>
              <a:rPr lang="bg-BG" dirty="0" smtClean="0"/>
              <a:t>евро.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/>
              <a:t>Максимален</a:t>
            </a:r>
            <a:r>
              <a:rPr lang="ru-RU" dirty="0" smtClean="0"/>
              <a:t> </a:t>
            </a:r>
            <a:r>
              <a:rPr lang="ru-RU" dirty="0"/>
              <a:t>интензитет на помощта </a:t>
            </a:r>
            <a:r>
              <a:rPr lang="ru-RU" dirty="0" smtClean="0"/>
              <a:t>50 %;</a:t>
            </a:r>
          </a:p>
          <a:p>
            <a:endParaRPr lang="bg-BG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bg-BG" i="1" dirty="0" smtClean="0"/>
              <a:t>Подпомагат </a:t>
            </a:r>
            <a:r>
              <a:rPr lang="bg-BG" i="1" dirty="0"/>
              <a:t>се проекти, които водят до подобряване </a:t>
            </a:r>
            <a:endParaRPr lang="bg-BG" i="1" dirty="0" smtClean="0"/>
          </a:p>
          <a:p>
            <a:r>
              <a:rPr lang="bg-BG" i="1" dirty="0" smtClean="0"/>
              <a:t>на </a:t>
            </a:r>
            <a:r>
              <a:rPr lang="bg-BG" i="1" dirty="0"/>
              <a:t>цялостната дейност на земеделското стопанство </a:t>
            </a:r>
            <a:endParaRPr lang="bg-BG" i="1" dirty="0" smtClean="0"/>
          </a:p>
          <a:p>
            <a:r>
              <a:rPr lang="bg-BG" i="1" dirty="0" smtClean="0"/>
              <a:t>в сектор „Животновъдство“.</a:t>
            </a:r>
            <a:endParaRPr lang="en-GB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22" name="Rectangle 2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3" name="Rectangle 12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555385" y="1257874"/>
            <a:ext cx="11635027" cy="695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се подпомагат Земеделски стопани от сектор „Животновъдство“ като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приоритетни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бъдат проекти на кандидати които: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4977" y="1965021"/>
            <a:ext cx="11939893" cy="4286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   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Икономическият размер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земеделското им стопанство, измерен в СПО, към датата на подаване на проектното предложение е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 38 00</a:t>
            </a:r>
            <a: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евро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са получавали подпомагане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 подмярка 4.1 „Инвестиции в земеделски стопанства;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Животните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животновъдния обект на кандидата, който е включен в инвестиционния проект, са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производство на биологични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селскостопански продукти;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Са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земеделски стопани до 40 години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включително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ще се изпълняват на територията на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Северозападен район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страната или в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необлагодетелствани райони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природни и други ограничения съгласно наредбата за определяне на критериите за необлагодетелстваните райони и териториалния им обхват;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ще се реализират в райони в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по-голяма близост до зони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в които е възникнало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огнище на заразна болест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населено място/община/административна област,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след 01.01.2014 година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съответния вид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животни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Ще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заложат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най-малко 50 %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от допустимите инвестиционни разходи по проекта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инвестиции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подобряване на биосигурността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рамките на животновъдния обект/и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Представят проекти 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признати групи/организации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производители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33181" y="1556534"/>
            <a:ext cx="3289800" cy="3892800"/>
            <a:chOff x="8298406" y="2085181"/>
            <a:chExt cx="3289800" cy="3892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Hexagon 15"/>
            <p:cNvSpPr/>
            <p:nvPr/>
          </p:nvSpPr>
          <p:spPr>
            <a:xfrm>
              <a:off x="11048206" y="2085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1048206" y="2688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/>
            <p:cNvSpPr/>
            <p:nvPr/>
          </p:nvSpPr>
          <p:spPr>
            <a:xfrm>
              <a:off x="11048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/>
            <p:cNvSpPr/>
            <p:nvPr/>
          </p:nvSpPr>
          <p:spPr>
            <a:xfrm>
              <a:off x="11048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/>
            <p:cNvSpPr/>
            <p:nvPr/>
          </p:nvSpPr>
          <p:spPr>
            <a:xfrm>
              <a:off x="11048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/>
            <p:cNvSpPr/>
            <p:nvPr/>
          </p:nvSpPr>
          <p:spPr>
            <a:xfrm>
              <a:off x="11048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Hexagon 21"/>
            <p:cNvSpPr/>
            <p:nvPr/>
          </p:nvSpPr>
          <p:spPr>
            <a:xfrm>
              <a:off x="10584406" y="2992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0584406" y="3602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Hexagon 23"/>
            <p:cNvSpPr/>
            <p:nvPr/>
          </p:nvSpPr>
          <p:spPr>
            <a:xfrm>
              <a:off x="10584406" y="4212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Hexagon 24"/>
            <p:cNvSpPr/>
            <p:nvPr/>
          </p:nvSpPr>
          <p:spPr>
            <a:xfrm>
              <a:off x="10584406" y="4821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0584406" y="5431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0127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/>
            <p:cNvSpPr/>
            <p:nvPr/>
          </p:nvSpPr>
          <p:spPr>
            <a:xfrm>
              <a:off x="10127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Hexagon 28"/>
            <p:cNvSpPr/>
            <p:nvPr/>
          </p:nvSpPr>
          <p:spPr>
            <a:xfrm>
              <a:off x="10127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/>
            <p:cNvSpPr/>
            <p:nvPr/>
          </p:nvSpPr>
          <p:spPr>
            <a:xfrm>
              <a:off x="10127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/>
            <p:cNvSpPr/>
            <p:nvPr/>
          </p:nvSpPr>
          <p:spPr>
            <a:xfrm>
              <a:off x="96700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/>
            <p:cNvSpPr/>
            <p:nvPr/>
          </p:nvSpPr>
          <p:spPr>
            <a:xfrm>
              <a:off x="96700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/>
            <p:cNvSpPr/>
            <p:nvPr/>
          </p:nvSpPr>
          <p:spPr>
            <a:xfrm>
              <a:off x="96700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/>
            <p:cNvSpPr/>
            <p:nvPr/>
          </p:nvSpPr>
          <p:spPr>
            <a:xfrm>
              <a:off x="96700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/>
            <p:cNvSpPr/>
            <p:nvPr/>
          </p:nvSpPr>
          <p:spPr>
            <a:xfrm>
              <a:off x="9670006" y="5437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/>
            <p:cNvSpPr/>
            <p:nvPr/>
          </p:nvSpPr>
          <p:spPr>
            <a:xfrm>
              <a:off x="92128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/>
            <p:cNvSpPr/>
            <p:nvPr/>
          </p:nvSpPr>
          <p:spPr>
            <a:xfrm>
              <a:off x="9212806" y="3913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/>
            <p:cNvSpPr/>
            <p:nvPr/>
          </p:nvSpPr>
          <p:spPr>
            <a:xfrm>
              <a:off x="9212806" y="4523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/>
            <p:cNvSpPr/>
            <p:nvPr/>
          </p:nvSpPr>
          <p:spPr>
            <a:xfrm>
              <a:off x="9212806" y="5133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/>
            <p:cNvSpPr/>
            <p:nvPr/>
          </p:nvSpPr>
          <p:spPr>
            <a:xfrm>
              <a:off x="10127206" y="2694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 40"/>
            <p:cNvSpPr/>
            <p:nvPr/>
          </p:nvSpPr>
          <p:spPr>
            <a:xfrm>
              <a:off x="10584406" y="2389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 41"/>
            <p:cNvSpPr/>
            <p:nvPr/>
          </p:nvSpPr>
          <p:spPr>
            <a:xfrm>
              <a:off x="87556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 42"/>
            <p:cNvSpPr/>
            <p:nvPr/>
          </p:nvSpPr>
          <p:spPr>
            <a:xfrm>
              <a:off x="87556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Hexagon 43"/>
            <p:cNvSpPr/>
            <p:nvPr/>
          </p:nvSpPr>
          <p:spPr>
            <a:xfrm>
              <a:off x="87556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Hexagon 44"/>
            <p:cNvSpPr/>
            <p:nvPr/>
          </p:nvSpPr>
          <p:spPr>
            <a:xfrm>
              <a:off x="82984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Hexagon 45"/>
            <p:cNvSpPr/>
            <p:nvPr/>
          </p:nvSpPr>
          <p:spPr>
            <a:xfrm>
              <a:off x="82984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Hexagon 46"/>
            <p:cNvSpPr/>
            <p:nvPr/>
          </p:nvSpPr>
          <p:spPr>
            <a:xfrm>
              <a:off x="82984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Hexagon 47"/>
            <p:cNvSpPr/>
            <p:nvPr/>
          </p:nvSpPr>
          <p:spPr>
            <a:xfrm>
              <a:off x="87556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248934"/>
              <a:ext cx="7379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4.1.2 "Инвестиции в земеделски стопанства по Тематична подпрограма за развитие на малки стопанства"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8601" y="1185783"/>
            <a:ext cx="9618784" cy="5188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 размер на БФП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по процедурата е определена до левовата равностойност на 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5 000 000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Допустими кандидати -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Земеделски стопани, които имат икономически размер на стопанството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6 000 до 7 999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измерен 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Дата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обявяване на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приема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Април 2020 г;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Минимален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– 1 250 евро;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Максимален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 - 25 000 евро.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ü"/>
            </a:pPr>
            <a:r>
              <a:rPr lang="en-GB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Важно</a:t>
            </a:r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За  планирания прием през 2020 г. е  направена промяна в критериите за допустимост на кандидатите по подмярка 4.1.2 с цел осигуряването на възможност за подпомагане на по – голям брой малки земеделски стопани, а именно - </a:t>
            </a:r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отпада изискването за доказване на минимум 33 % доход от земеделска дейност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към момента кандидатстване.</a:t>
            </a:r>
            <a:endParaRPr lang="ru-RU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5315" y="1323181"/>
            <a:ext cx="1186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5.1 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насочен към превенция и ограничаване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възможностите за разпространението на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епизоотии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и масови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заразни болести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селскостопанските животните, както и превенция от опасни метеорологични явления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–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градушки</a:t>
            </a:r>
            <a:r>
              <a:rPr lang="en-GB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134" y="2384125"/>
            <a:ext cx="1173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по процедурата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левовата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равностойност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23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bg-BG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мярката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ще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дейности, които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отнасят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епизоотии,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възникнали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след 1 януари 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u="sng" dirty="0" smtClean="0">
                <a:latin typeface="Calibri" pitchFamily="34" charset="0"/>
                <a:cs typeface="Calibri" pitchFamily="34" charset="0"/>
              </a:rPr>
              <a:t>Допустими кандидати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Публични органи: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Българска агенция по безопасност на храните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(БАБХ)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Изпълнителна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агенция борба с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градушките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(ИАБГ)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Националният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диагностичен научноизследователски ветеринарномедицински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институт;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Частни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субекти: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Регистрирани Земеделски стопани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извършвали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земеделска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01.01.2018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bg-BG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Дата на обявяване на приема – февруари  2020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4846" y="1635311"/>
            <a:ext cx="11657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Минимален размер </a:t>
            </a:r>
            <a:r>
              <a:rPr lang="bg-BG" dirty="0"/>
              <a:t>на проектите – </a:t>
            </a:r>
            <a:r>
              <a:rPr lang="bg-BG" b="1" dirty="0" smtClean="0"/>
              <a:t>няма.</a:t>
            </a:r>
            <a:endParaRPr lang="en-GB" b="1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Максимален размер </a:t>
            </a:r>
            <a:r>
              <a:rPr lang="bg-BG" dirty="0"/>
              <a:t>на проектите:  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публични субекти </a:t>
            </a:r>
            <a:r>
              <a:rPr lang="bg-BG" dirty="0"/>
              <a:t>– левовата равностойност на </a:t>
            </a:r>
            <a:r>
              <a:rPr lang="bg-BG" b="1" dirty="0"/>
              <a:t>2 </a:t>
            </a:r>
            <a:r>
              <a:rPr lang="bg-BG" b="1" dirty="0" smtClean="0"/>
              <a:t>млн. </a:t>
            </a:r>
            <a:r>
              <a:rPr lang="bg-BG" dirty="0"/>
              <a:t>евро с максимален </a:t>
            </a:r>
            <a:r>
              <a:rPr lang="bg-BG" b="1" dirty="0"/>
              <a:t>интензитет</a:t>
            </a:r>
            <a:r>
              <a:rPr lang="bg-BG" dirty="0"/>
              <a:t> на помощта </a:t>
            </a:r>
            <a:r>
              <a:rPr lang="bg-BG" b="1" dirty="0"/>
              <a:t>80</a:t>
            </a:r>
            <a:r>
              <a:rPr lang="bg-BG" b="1" dirty="0" smtClean="0"/>
              <a:t>%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частни субекти </a:t>
            </a:r>
            <a:r>
              <a:rPr lang="bg-BG" dirty="0"/>
              <a:t>– левовата равностойност на</a:t>
            </a:r>
            <a:r>
              <a:rPr lang="bg-BG" dirty="0" smtClean="0"/>
              <a:t>:</a:t>
            </a:r>
          </a:p>
          <a:p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700 000 евро за </a:t>
            </a:r>
            <a:r>
              <a:rPr lang="bg-BG" b="1" dirty="0" smtClean="0"/>
              <a:t>животновъден обект</a:t>
            </a:r>
            <a:r>
              <a:rPr lang="bg-BG" dirty="0"/>
              <a:t>, но не повече от 1 млн.евро на кандидат, отглеждащ </a:t>
            </a:r>
            <a:r>
              <a:rPr lang="bg-BG" b="1" dirty="0"/>
              <a:t>свине</a:t>
            </a:r>
            <a:r>
              <a:rPr lang="bg-BG" dirty="0"/>
              <a:t>;  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500 000 евро </a:t>
            </a:r>
            <a:r>
              <a:rPr lang="bg-BG" dirty="0"/>
              <a:t>за кандидати отглеждащи </a:t>
            </a:r>
            <a:r>
              <a:rPr lang="bg-BG" b="1" dirty="0" smtClean="0"/>
              <a:t>птици</a:t>
            </a:r>
            <a:r>
              <a:rPr lang="bg-BG" dirty="0"/>
              <a:t>;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200 000 евро </a:t>
            </a:r>
            <a:r>
              <a:rPr lang="bg-BG" dirty="0"/>
              <a:t>за кандидати отглеждащи </a:t>
            </a:r>
            <a:r>
              <a:rPr lang="bg-BG" b="1" dirty="0"/>
              <a:t>ДПЖ – овце и </a:t>
            </a:r>
            <a:r>
              <a:rPr lang="bg-BG" b="1" dirty="0" smtClean="0"/>
              <a:t>кози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Максималният интензитет </a:t>
            </a:r>
            <a:r>
              <a:rPr lang="bg-BG" dirty="0"/>
              <a:t>на помощта за частни субекти е до </a:t>
            </a:r>
            <a:r>
              <a:rPr lang="bg-BG" b="1" dirty="0"/>
              <a:t>70</a:t>
            </a:r>
            <a:r>
              <a:rPr lang="bg-BG" b="1" dirty="0" smtClean="0"/>
              <a:t>%.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46" y="1191301"/>
            <a:ext cx="2667001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316523" y="2071818"/>
            <a:ext cx="11861024" cy="4247317"/>
          </a:xfrm>
          <a:prstGeom prst="rect">
            <a:avLst/>
          </a:prstGeom>
          <a:noFill/>
          <a:effectLst>
            <a:glow rad="127000">
              <a:schemeClr val="accent1"/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публични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следните:</a:t>
            </a:r>
            <a:endParaRPr lang="bg-BG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оборудване, инструменти и съоръжения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специализирано мобилно оборудване за пренасяне на проби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инсталации,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лаборатории 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акредитация на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закупуване на лицензи, придобиване и разработка на софтуер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Изпълнителна агенция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борба с градушките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/ИАБГ/: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строително – монтажни дейности свързани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изграждане на кули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използвани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 монтаж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прилежаща инфраструктура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към тях;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анализ и съхранение на бази данни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специализирани транспортни средства за превоз на противоградна техника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специфични товари;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инсталации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лицензи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придобиване и разработка на софтуер за противоградна защита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26" y="3877408"/>
            <a:ext cx="4504674" cy="298059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111" y="1419901"/>
            <a:ext cx="758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частни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следните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съоръжения и оборудване за дезинфекция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инсталации,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осигуряване на биосигурност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инфраструктура, в т. ч. помещения за персонала (например изграждане и оборудване на филтъра с душове, съблекални и т.н.) в стопанствата;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изграждане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огради или закупуване на преградни съоръжения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Разходи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изграждане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или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закупуване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съоръжения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или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повишаване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безопасността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при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съхранение</a:t>
            </a:r>
            <a:r>
              <a:rPr lang="ru-RU">
                <a:latin typeface="Calibri" pitchFamily="34" charset="0"/>
                <a:cs typeface="Calibri" pitchFamily="34" charset="0"/>
              </a:rPr>
              <a:t> на фуражи;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оборудване и изграждане на места, свързани със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съхранение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странични животински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продукти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и съоръжения за инсинерация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инсталиране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същото.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22364</TotalTime>
  <Words>2165</Words>
  <Application>Microsoft Office PowerPoint</Application>
  <PresentationFormat>Custom</PresentationFormat>
  <Paragraphs>276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Milkana Gotseva</cp:lastModifiedBy>
  <cp:revision>210</cp:revision>
  <dcterms:created xsi:type="dcterms:W3CDTF">2019-07-16T18:57:03Z</dcterms:created>
  <dcterms:modified xsi:type="dcterms:W3CDTF">2020-02-05T08:52:23Z</dcterms:modified>
</cp:coreProperties>
</file>