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4" r:id="rId3"/>
    <p:sldId id="267" r:id="rId4"/>
    <p:sldId id="269" r:id="rId5"/>
    <p:sldId id="270" r:id="rId6"/>
    <p:sldId id="271" r:id="rId7"/>
    <p:sldId id="272" r:id="rId8"/>
    <p:sldId id="268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Vasilev\Desktop\Information%20Campain%202020_28.01.2020_last\SAPS_VCSar_decl_obl_2019%2020190619_map28.01.20.xlsx" TargetMode="External"/><Relationship Id="rId1" Type="http://schemas.openxmlformats.org/officeDocument/2006/relationships/image" Target="../media/image8.pn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Vasilev\Desktop\Information%20Campain%202020_28.01.2020_last\SAPS_VCSar_decl_obl_2019%2020190619_map28.01.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Vasilev\Desktop\Jivotni_2019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Vasilev\Desktop\Jivotni_2019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'URN P+Z,J,SEPP'!$J$1</c:f>
              <c:strCache>
                <c:ptCount val="1"/>
                <c:pt idx="0">
                  <c:v>СЕПП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00B0F0"/>
              </a:solidFill>
              <a:ln w="28575">
                <a:noFill/>
              </a:ln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</c:spPr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B09-4C2E-B4E5-5DC0380E98B4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P+Z,J,SEPP'!$B$2:$B$29</c:f>
              <c:numCache>
                <c:formatCode>General</c:formatCode>
                <c:ptCount val="28"/>
                <c:pt idx="0">
                  <c:v>1.4</c:v>
                </c:pt>
                <c:pt idx="1">
                  <c:v>8</c:v>
                </c:pt>
                <c:pt idx="2">
                  <c:v>8.6</c:v>
                </c:pt>
                <c:pt idx="3">
                  <c:v>5.3</c:v>
                </c:pt>
                <c:pt idx="4">
                  <c:v>0.5</c:v>
                </c:pt>
                <c:pt idx="5">
                  <c:v>2.2000000000000002</c:v>
                </c:pt>
                <c:pt idx="6">
                  <c:v>4.5</c:v>
                </c:pt>
                <c:pt idx="7">
                  <c:v>9.1999999999999993</c:v>
                </c:pt>
                <c:pt idx="8">
                  <c:v>5.3</c:v>
                </c:pt>
                <c:pt idx="9">
                  <c:v>1</c:v>
                </c:pt>
                <c:pt idx="10">
                  <c:v>3.4</c:v>
                </c:pt>
                <c:pt idx="11">
                  <c:v>1.3</c:v>
                </c:pt>
                <c:pt idx="12">
                  <c:v>2.7</c:v>
                </c:pt>
                <c:pt idx="13">
                  <c:v>1</c:v>
                </c:pt>
                <c:pt idx="14">
                  <c:v>3.5</c:v>
                </c:pt>
                <c:pt idx="15">
                  <c:v>4</c:v>
                </c:pt>
                <c:pt idx="16">
                  <c:v>6.9</c:v>
                </c:pt>
                <c:pt idx="17">
                  <c:v>5.7</c:v>
                </c:pt>
                <c:pt idx="18">
                  <c:v>7.6</c:v>
                </c:pt>
                <c:pt idx="19">
                  <c:v>6.1</c:v>
                </c:pt>
                <c:pt idx="20">
                  <c:v>3.8</c:v>
                </c:pt>
                <c:pt idx="21">
                  <c:v>2.5</c:v>
                </c:pt>
                <c:pt idx="22">
                  <c:v>1.6</c:v>
                </c:pt>
                <c:pt idx="23">
                  <c:v>5</c:v>
                </c:pt>
                <c:pt idx="24">
                  <c:v>6.3</c:v>
                </c:pt>
                <c:pt idx="25">
                  <c:v>6.2</c:v>
                </c:pt>
                <c:pt idx="26">
                  <c:v>7.4</c:v>
                </c:pt>
                <c:pt idx="27">
                  <c:v>7.1</c:v>
                </c:pt>
              </c:numCache>
            </c:numRef>
          </c:xVal>
          <c:yVal>
            <c:numRef>
              <c:f>'URN P+Z,J,SEPP'!$C$2:$C$29</c:f>
              <c:numCache>
                <c:formatCode>General</c:formatCode>
                <c:ptCount val="28"/>
                <c:pt idx="0">
                  <c:v>1.2</c:v>
                </c:pt>
                <c:pt idx="1">
                  <c:v>4</c:v>
                </c:pt>
                <c:pt idx="2">
                  <c:v>6.5</c:v>
                </c:pt>
                <c:pt idx="3">
                  <c:v>6.5</c:v>
                </c:pt>
                <c:pt idx="4">
                  <c:v>8.5</c:v>
                </c:pt>
                <c:pt idx="5">
                  <c:v>7</c:v>
                </c:pt>
                <c:pt idx="6">
                  <c:v>5.6</c:v>
                </c:pt>
                <c:pt idx="7">
                  <c:v>8.4</c:v>
                </c:pt>
                <c:pt idx="8">
                  <c:v>0.7</c:v>
                </c:pt>
                <c:pt idx="9">
                  <c:v>3.3</c:v>
                </c:pt>
                <c:pt idx="10">
                  <c:v>5.9</c:v>
                </c:pt>
                <c:pt idx="11">
                  <c:v>7.4</c:v>
                </c:pt>
                <c:pt idx="12">
                  <c:v>2.4</c:v>
                </c:pt>
                <c:pt idx="13">
                  <c:v>4.5</c:v>
                </c:pt>
                <c:pt idx="14">
                  <c:v>7.6</c:v>
                </c:pt>
                <c:pt idx="15">
                  <c:v>3</c:v>
                </c:pt>
                <c:pt idx="16">
                  <c:v>8</c:v>
                </c:pt>
                <c:pt idx="17">
                  <c:v>8.1</c:v>
                </c:pt>
                <c:pt idx="18">
                  <c:v>9.3000000000000007</c:v>
                </c:pt>
                <c:pt idx="19">
                  <c:v>4.5999999999999996</c:v>
                </c:pt>
                <c:pt idx="20">
                  <c:v>1.1000000000000001</c:v>
                </c:pt>
                <c:pt idx="21">
                  <c:v>4.9000000000000004</c:v>
                </c:pt>
                <c:pt idx="22">
                  <c:v>4.7</c:v>
                </c:pt>
                <c:pt idx="23">
                  <c:v>3.6</c:v>
                </c:pt>
                <c:pt idx="24">
                  <c:v>6.5</c:v>
                </c:pt>
                <c:pt idx="25">
                  <c:v>2</c:v>
                </c:pt>
                <c:pt idx="26">
                  <c:v>6.9</c:v>
                </c:pt>
                <c:pt idx="27">
                  <c:v>3.2</c:v>
                </c:pt>
              </c:numCache>
            </c:numRef>
          </c:yVal>
          <c:bubbleSize>
            <c:numRef>
              <c:f>'URN P+Z,J,SEPP'!$J$2:$J$29</c:f>
              <c:numCache>
                <c:formatCode>General</c:formatCode>
                <c:ptCount val="28"/>
                <c:pt idx="0">
                  <c:v>3486</c:v>
                </c:pt>
                <c:pt idx="1">
                  <c:v>3547</c:v>
                </c:pt>
                <c:pt idx="2">
                  <c:v>1456</c:v>
                </c:pt>
                <c:pt idx="3">
                  <c:v>2016</c:v>
                </c:pt>
                <c:pt idx="4">
                  <c:v>1330</c:v>
                </c:pt>
                <c:pt idx="5">
                  <c:v>1822</c:v>
                </c:pt>
                <c:pt idx="6">
                  <c:v>746</c:v>
                </c:pt>
                <c:pt idx="7">
                  <c:v>4315</c:v>
                </c:pt>
                <c:pt idx="8">
                  <c:v>3034</c:v>
                </c:pt>
                <c:pt idx="9">
                  <c:v>1887</c:v>
                </c:pt>
                <c:pt idx="10">
                  <c:v>1143</c:v>
                </c:pt>
                <c:pt idx="11">
                  <c:v>1832</c:v>
                </c:pt>
                <c:pt idx="12">
                  <c:v>2724</c:v>
                </c:pt>
                <c:pt idx="13">
                  <c:v>1536</c:v>
                </c:pt>
                <c:pt idx="14">
                  <c:v>2495</c:v>
                </c:pt>
                <c:pt idx="15">
                  <c:v>6052</c:v>
                </c:pt>
                <c:pt idx="16">
                  <c:v>2072</c:v>
                </c:pt>
                <c:pt idx="17">
                  <c:v>1876</c:v>
                </c:pt>
                <c:pt idx="18">
                  <c:v>2977</c:v>
                </c:pt>
                <c:pt idx="19">
                  <c:v>3436</c:v>
                </c:pt>
                <c:pt idx="20">
                  <c:v>1649</c:v>
                </c:pt>
                <c:pt idx="21">
                  <c:v>3887</c:v>
                </c:pt>
                <c:pt idx="22">
                  <c:v>341</c:v>
                </c:pt>
                <c:pt idx="23">
                  <c:v>3049</c:v>
                </c:pt>
                <c:pt idx="24">
                  <c:v>1809</c:v>
                </c:pt>
                <c:pt idx="25">
                  <c:v>4540</c:v>
                </c:pt>
                <c:pt idx="26">
                  <c:v>2461</c:v>
                </c:pt>
                <c:pt idx="27">
                  <c:v>2320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09-4C2E-B4E5-5DC0380E98B4}"/>
            </c:ext>
          </c:extLst>
        </c:ser>
        <c:ser>
          <c:idx val="1"/>
          <c:order val="1"/>
          <c:tx>
            <c:strRef>
              <c:f>'URN P+Z,J,SEPP'!$K$1</c:f>
              <c:strCache>
                <c:ptCount val="1"/>
                <c:pt idx="0">
                  <c:v>Плодове и зеленчуци</c:v>
                </c:pt>
              </c:strCache>
            </c:strRef>
          </c:tx>
          <c:spPr>
            <a:solidFill>
              <a:srgbClr val="92D050"/>
            </a:solidFill>
            <a:ln w="28575"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00B050"/>
              </a:solidFill>
              <a:ln w="28575">
                <a:noFill/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c:spPr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B09-4C2E-B4E5-5DC0380E98B4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layout>
                <c:manualLayout>
                  <c:x val="-3.4795696813744392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09-4C2E-B4E5-5DC0380E98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P+Z,J,SEPP'!$D$2:$D$29</c:f>
              <c:numCache>
                <c:formatCode>General</c:formatCode>
                <c:ptCount val="28"/>
                <c:pt idx="0">
                  <c:v>1.6</c:v>
                </c:pt>
                <c:pt idx="1">
                  <c:v>7.8</c:v>
                </c:pt>
                <c:pt idx="2">
                  <c:v>8.4</c:v>
                </c:pt>
                <c:pt idx="3">
                  <c:v>5</c:v>
                </c:pt>
                <c:pt idx="4">
                  <c:v>0.3</c:v>
                </c:pt>
                <c:pt idx="5">
                  <c:v>2.5</c:v>
                </c:pt>
                <c:pt idx="6">
                  <c:v>4.5</c:v>
                </c:pt>
                <c:pt idx="7">
                  <c:v>8.6999999999999993</c:v>
                </c:pt>
                <c:pt idx="8">
                  <c:v>4.8</c:v>
                </c:pt>
                <c:pt idx="9">
                  <c:v>0.5</c:v>
                </c:pt>
                <c:pt idx="10">
                  <c:v>3.7</c:v>
                </c:pt>
                <c:pt idx="11">
                  <c:v>1</c:v>
                </c:pt>
                <c:pt idx="12">
                  <c:v>2.9</c:v>
                </c:pt>
                <c:pt idx="13">
                  <c:v>0.6</c:v>
                </c:pt>
                <c:pt idx="14">
                  <c:v>3.9</c:v>
                </c:pt>
                <c:pt idx="15">
                  <c:v>3.9</c:v>
                </c:pt>
                <c:pt idx="16">
                  <c:v>7.2</c:v>
                </c:pt>
                <c:pt idx="17">
                  <c:v>5.7</c:v>
                </c:pt>
                <c:pt idx="18">
                  <c:v>7.1</c:v>
                </c:pt>
                <c:pt idx="19">
                  <c:v>6.3</c:v>
                </c:pt>
                <c:pt idx="20">
                  <c:v>3.6</c:v>
                </c:pt>
                <c:pt idx="21">
                  <c:v>2.2000000000000002</c:v>
                </c:pt>
                <c:pt idx="22">
                  <c:v>1.5</c:v>
                </c:pt>
                <c:pt idx="23">
                  <c:v>5.4</c:v>
                </c:pt>
                <c:pt idx="24">
                  <c:v>6.3</c:v>
                </c:pt>
                <c:pt idx="25">
                  <c:v>5.6</c:v>
                </c:pt>
                <c:pt idx="26">
                  <c:v>7.8</c:v>
                </c:pt>
                <c:pt idx="27">
                  <c:v>6.7</c:v>
                </c:pt>
              </c:numCache>
            </c:numRef>
          </c:xVal>
          <c:yVal>
            <c:numRef>
              <c:f>'URN P+Z,J,SEPP'!$E$2:$E$29</c:f>
              <c:numCache>
                <c:formatCode>General</c:formatCode>
                <c:ptCount val="28"/>
                <c:pt idx="0">
                  <c:v>2.1</c:v>
                </c:pt>
                <c:pt idx="1">
                  <c:v>5</c:v>
                </c:pt>
                <c:pt idx="2">
                  <c:v>7.1</c:v>
                </c:pt>
                <c:pt idx="3">
                  <c:v>7</c:v>
                </c:pt>
                <c:pt idx="4">
                  <c:v>9</c:v>
                </c:pt>
                <c:pt idx="5">
                  <c:v>7.4</c:v>
                </c:pt>
                <c:pt idx="6">
                  <c:v>6</c:v>
                </c:pt>
                <c:pt idx="7">
                  <c:v>9.1</c:v>
                </c:pt>
                <c:pt idx="8">
                  <c:v>0.5</c:v>
                </c:pt>
                <c:pt idx="9">
                  <c:v>3.1</c:v>
                </c:pt>
                <c:pt idx="10">
                  <c:v>6.1</c:v>
                </c:pt>
                <c:pt idx="11">
                  <c:v>7.9</c:v>
                </c:pt>
                <c:pt idx="12">
                  <c:v>3</c:v>
                </c:pt>
                <c:pt idx="13">
                  <c:v>4.5</c:v>
                </c:pt>
                <c:pt idx="14">
                  <c:v>8.1</c:v>
                </c:pt>
                <c:pt idx="15">
                  <c:v>4</c:v>
                </c:pt>
                <c:pt idx="16">
                  <c:v>8.4</c:v>
                </c:pt>
                <c:pt idx="17">
                  <c:v>8.6999999999999993</c:v>
                </c:pt>
                <c:pt idx="18">
                  <c:v>9.5</c:v>
                </c:pt>
                <c:pt idx="19">
                  <c:v>5.2</c:v>
                </c:pt>
                <c:pt idx="20">
                  <c:v>1.6</c:v>
                </c:pt>
                <c:pt idx="21">
                  <c:v>4.0999999999999996</c:v>
                </c:pt>
                <c:pt idx="22">
                  <c:v>5</c:v>
                </c:pt>
                <c:pt idx="23">
                  <c:v>4</c:v>
                </c:pt>
                <c:pt idx="24">
                  <c:v>7.2</c:v>
                </c:pt>
                <c:pt idx="25">
                  <c:v>1.8</c:v>
                </c:pt>
                <c:pt idx="26">
                  <c:v>7.1</c:v>
                </c:pt>
                <c:pt idx="27">
                  <c:v>3.8</c:v>
                </c:pt>
              </c:numCache>
            </c:numRef>
          </c:yVal>
          <c:bubbleSize>
            <c:numRef>
              <c:f>'URN P+Z,J,SEPP'!$K$2:$K$29</c:f>
              <c:numCache>
                <c:formatCode>General</c:formatCode>
                <c:ptCount val="28"/>
                <c:pt idx="0">
                  <c:v>1535</c:v>
                </c:pt>
                <c:pt idx="1">
                  <c:v>1512</c:v>
                </c:pt>
                <c:pt idx="2">
                  <c:v>235</c:v>
                </c:pt>
                <c:pt idx="3">
                  <c:v>287</c:v>
                </c:pt>
                <c:pt idx="4">
                  <c:v>74</c:v>
                </c:pt>
                <c:pt idx="5">
                  <c:v>90</c:v>
                </c:pt>
                <c:pt idx="6">
                  <c:v>149</c:v>
                </c:pt>
                <c:pt idx="7">
                  <c:v>680</c:v>
                </c:pt>
                <c:pt idx="8">
                  <c:v>334</c:v>
                </c:pt>
                <c:pt idx="9">
                  <c:v>1227</c:v>
                </c:pt>
                <c:pt idx="10">
                  <c:v>338</c:v>
                </c:pt>
                <c:pt idx="11">
                  <c:v>135</c:v>
                </c:pt>
                <c:pt idx="12">
                  <c:v>1462</c:v>
                </c:pt>
                <c:pt idx="13">
                  <c:v>156</c:v>
                </c:pt>
                <c:pt idx="14">
                  <c:v>339</c:v>
                </c:pt>
                <c:pt idx="15">
                  <c:v>3977</c:v>
                </c:pt>
                <c:pt idx="16">
                  <c:v>371</c:v>
                </c:pt>
                <c:pt idx="17">
                  <c:v>457</c:v>
                </c:pt>
                <c:pt idx="18">
                  <c:v>1125</c:v>
                </c:pt>
                <c:pt idx="19">
                  <c:v>1497</c:v>
                </c:pt>
                <c:pt idx="20">
                  <c:v>103</c:v>
                </c:pt>
                <c:pt idx="21">
                  <c:v>631</c:v>
                </c:pt>
                <c:pt idx="22">
                  <c:v>50</c:v>
                </c:pt>
                <c:pt idx="23">
                  <c:v>704</c:v>
                </c:pt>
                <c:pt idx="24">
                  <c:v>563</c:v>
                </c:pt>
                <c:pt idx="25">
                  <c:v>1759</c:v>
                </c:pt>
                <c:pt idx="26">
                  <c:v>455</c:v>
                </c:pt>
                <c:pt idx="27">
                  <c:v>462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3-3B09-4C2E-B4E5-5DC0380E98B4}"/>
            </c:ext>
          </c:extLst>
        </c:ser>
        <c:ser>
          <c:idx val="2"/>
          <c:order val="2"/>
          <c:tx>
            <c:strRef>
              <c:f>'URN P+Z,J,SEPP'!$L$1</c:f>
              <c:strCache>
                <c:ptCount val="1"/>
                <c:pt idx="0">
                  <c:v>Животновъдство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28575">
              <a:noFill/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  <a:ln w="28575"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3B09-4C2E-B4E5-5DC0380E98B4}"/>
              </c:ext>
            </c:extLst>
          </c:dPt>
          <c:dLbls>
            <c:dLbl>
              <c:idx val="7"/>
              <c:layout>
                <c:manualLayout>
                  <c:x val="-4.8366722057662993E-2"/>
                  <c:y val="-4.80345182856442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'URN P+Z,J,SEPP'!$F$2:$F$29</c:f>
              <c:numCache>
                <c:formatCode>General</c:formatCode>
                <c:ptCount val="28"/>
                <c:pt idx="0">
                  <c:v>2</c:v>
                </c:pt>
                <c:pt idx="1">
                  <c:v>8.3000000000000007</c:v>
                </c:pt>
                <c:pt idx="2">
                  <c:v>8.9</c:v>
                </c:pt>
                <c:pt idx="3">
                  <c:v>5.7</c:v>
                </c:pt>
                <c:pt idx="4">
                  <c:v>0.6</c:v>
                </c:pt>
                <c:pt idx="5">
                  <c:v>2.2999999999999998</c:v>
                </c:pt>
                <c:pt idx="6">
                  <c:v>4.8</c:v>
                </c:pt>
                <c:pt idx="7">
                  <c:v>8.6</c:v>
                </c:pt>
                <c:pt idx="8">
                  <c:v>4.8</c:v>
                </c:pt>
                <c:pt idx="9">
                  <c:v>0.6</c:v>
                </c:pt>
                <c:pt idx="10">
                  <c:v>3.3</c:v>
                </c:pt>
                <c:pt idx="11">
                  <c:v>1.5</c:v>
                </c:pt>
                <c:pt idx="12">
                  <c:v>3</c:v>
                </c:pt>
                <c:pt idx="13">
                  <c:v>0.7</c:v>
                </c:pt>
                <c:pt idx="14">
                  <c:v>4.0999999999999996</c:v>
                </c:pt>
                <c:pt idx="15">
                  <c:v>3.7</c:v>
                </c:pt>
                <c:pt idx="16">
                  <c:v>6.9</c:v>
                </c:pt>
                <c:pt idx="17">
                  <c:v>6</c:v>
                </c:pt>
                <c:pt idx="18">
                  <c:v>8</c:v>
                </c:pt>
                <c:pt idx="19">
                  <c:v>6.6</c:v>
                </c:pt>
                <c:pt idx="20">
                  <c:v>3.4</c:v>
                </c:pt>
                <c:pt idx="21">
                  <c:v>2.2000000000000002</c:v>
                </c:pt>
                <c:pt idx="22">
                  <c:v>1.7</c:v>
                </c:pt>
                <c:pt idx="23">
                  <c:v>5</c:v>
                </c:pt>
                <c:pt idx="24">
                  <c:v>6.7</c:v>
                </c:pt>
                <c:pt idx="25">
                  <c:v>5.8</c:v>
                </c:pt>
                <c:pt idx="26">
                  <c:v>7.6</c:v>
                </c:pt>
                <c:pt idx="27">
                  <c:v>7.1</c:v>
                </c:pt>
              </c:numCache>
            </c:numRef>
          </c:xVal>
          <c:yVal>
            <c:numRef>
              <c:f>'URN P+Z,J,SEPP'!$G$2:$G$29</c:f>
              <c:numCache>
                <c:formatCode>General</c:formatCode>
                <c:ptCount val="28"/>
                <c:pt idx="0">
                  <c:v>1.4</c:v>
                </c:pt>
                <c:pt idx="1">
                  <c:v>4.9000000000000004</c:v>
                </c:pt>
                <c:pt idx="2">
                  <c:v>6.9</c:v>
                </c:pt>
                <c:pt idx="3">
                  <c:v>6.7</c:v>
                </c:pt>
                <c:pt idx="4">
                  <c:v>9.1999999999999993</c:v>
                </c:pt>
                <c:pt idx="5">
                  <c:v>7.8</c:v>
                </c:pt>
                <c:pt idx="6">
                  <c:v>5.7</c:v>
                </c:pt>
                <c:pt idx="7">
                  <c:v>8.4</c:v>
                </c:pt>
                <c:pt idx="8">
                  <c:v>1.3</c:v>
                </c:pt>
                <c:pt idx="9">
                  <c:v>3.6</c:v>
                </c:pt>
                <c:pt idx="10">
                  <c:v>6.5</c:v>
                </c:pt>
                <c:pt idx="11">
                  <c:v>8.3000000000000007</c:v>
                </c:pt>
                <c:pt idx="12">
                  <c:v>3.6</c:v>
                </c:pt>
                <c:pt idx="13">
                  <c:v>5</c:v>
                </c:pt>
                <c:pt idx="14">
                  <c:v>7.6</c:v>
                </c:pt>
                <c:pt idx="15">
                  <c:v>4.8</c:v>
                </c:pt>
                <c:pt idx="16">
                  <c:v>8.6999999999999993</c:v>
                </c:pt>
                <c:pt idx="17">
                  <c:v>8.5</c:v>
                </c:pt>
                <c:pt idx="18">
                  <c:v>9.5</c:v>
                </c:pt>
                <c:pt idx="19">
                  <c:v>5.5</c:v>
                </c:pt>
                <c:pt idx="20">
                  <c:v>1.2</c:v>
                </c:pt>
                <c:pt idx="21">
                  <c:v>5.7</c:v>
                </c:pt>
                <c:pt idx="22">
                  <c:v>5.0999999999999996</c:v>
                </c:pt>
                <c:pt idx="23">
                  <c:v>4.5</c:v>
                </c:pt>
                <c:pt idx="24">
                  <c:v>6.7</c:v>
                </c:pt>
                <c:pt idx="25">
                  <c:v>2.4</c:v>
                </c:pt>
                <c:pt idx="26">
                  <c:v>7.7</c:v>
                </c:pt>
                <c:pt idx="27">
                  <c:v>4.0999999999999996</c:v>
                </c:pt>
              </c:numCache>
            </c:numRef>
          </c:yVal>
          <c:bubbleSize>
            <c:numRef>
              <c:f>'URN P+Z,J,SEPP'!$L$2:$L$29</c:f>
              <c:numCache>
                <c:formatCode>General</c:formatCode>
                <c:ptCount val="28"/>
                <c:pt idx="0">
                  <c:v>2452</c:v>
                </c:pt>
                <c:pt idx="1">
                  <c:v>1409</c:v>
                </c:pt>
                <c:pt idx="2">
                  <c:v>424</c:v>
                </c:pt>
                <c:pt idx="3">
                  <c:v>635</c:v>
                </c:pt>
                <c:pt idx="4">
                  <c:v>153</c:v>
                </c:pt>
                <c:pt idx="5">
                  <c:v>710</c:v>
                </c:pt>
                <c:pt idx="6">
                  <c:v>208</c:v>
                </c:pt>
                <c:pt idx="7">
                  <c:v>432</c:v>
                </c:pt>
                <c:pt idx="8">
                  <c:v>2617</c:v>
                </c:pt>
                <c:pt idx="9">
                  <c:v>409</c:v>
                </c:pt>
                <c:pt idx="10">
                  <c:v>520</c:v>
                </c:pt>
                <c:pt idx="11">
                  <c:v>515</c:v>
                </c:pt>
                <c:pt idx="12">
                  <c:v>832</c:v>
                </c:pt>
                <c:pt idx="13">
                  <c:v>382</c:v>
                </c:pt>
                <c:pt idx="14">
                  <c:v>620</c:v>
                </c:pt>
                <c:pt idx="15">
                  <c:v>1601</c:v>
                </c:pt>
                <c:pt idx="16">
                  <c:v>418</c:v>
                </c:pt>
                <c:pt idx="17">
                  <c:v>399</c:v>
                </c:pt>
                <c:pt idx="18">
                  <c:v>433</c:v>
                </c:pt>
                <c:pt idx="19">
                  <c:v>1058</c:v>
                </c:pt>
                <c:pt idx="20">
                  <c:v>573</c:v>
                </c:pt>
                <c:pt idx="21">
                  <c:v>1241</c:v>
                </c:pt>
                <c:pt idx="22">
                  <c:v>261</c:v>
                </c:pt>
                <c:pt idx="23">
                  <c:v>720</c:v>
                </c:pt>
                <c:pt idx="24">
                  <c:v>731</c:v>
                </c:pt>
                <c:pt idx="25">
                  <c:v>1660</c:v>
                </c:pt>
                <c:pt idx="26">
                  <c:v>759</c:v>
                </c:pt>
                <c:pt idx="27">
                  <c:v>602</c:v>
                </c:pt>
              </c:numCache>
            </c:numRef>
          </c:bubbleSize>
          <c:bubble3D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B09-4C2E-B4E5-5DC0380E98B4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bubbleScale val="70"/>
        <c:showNegBubbles val="0"/>
        <c:axId val="59041280"/>
        <c:axId val="59042816"/>
      </c:bubbleChart>
      <c:valAx>
        <c:axId val="59041280"/>
        <c:scaling>
          <c:orientation val="minMax"/>
          <c:max val="10"/>
          <c:min val="0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59042816"/>
        <c:crosses val="autoZero"/>
        <c:crossBetween val="midCat"/>
        <c:majorUnit val="1"/>
        <c:minorUnit val="0.1"/>
      </c:valAx>
      <c:valAx>
        <c:axId val="59042816"/>
        <c:scaling>
          <c:orientation val="minMax"/>
          <c:max val="10"/>
          <c:min val="0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>
            <a:noFill/>
          </a:ln>
        </c:spPr>
        <c:crossAx val="59041280"/>
        <c:crosses val="autoZero"/>
        <c:crossBetween val="midCat"/>
        <c:majorUnit val="1"/>
        <c:minorUnit val="0.1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en-US"/>
          </a:p>
        </c:txPr>
      </c:legendEntry>
      <c:layout>
        <c:manualLayout>
          <c:xMode val="edge"/>
          <c:yMode val="edge"/>
          <c:x val="0.69923738340473385"/>
          <c:y val="0.78239243946096826"/>
          <c:w val="0.22161066432327026"/>
          <c:h val="0.17255298034742123"/>
        </c:manualLayout>
      </c:layout>
      <c:overlay val="1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/>
      <a:srcRect/>
      <a:stretch>
        <a:fillRect/>
      </a:stretch>
    </a:blipFill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pivotSource>
    <c:name>[SAPS_VCSar_decl_obl_2019 20190619_map28.01.20.xlsx]Площ СЕПП!PivotTable1</c:name>
    <c:fmtId val="194"/>
  </c:pivotSource>
  <c:chart>
    <c:title>
      <c:tx>
        <c:rich>
          <a:bodyPr/>
          <a:lstStyle/>
          <a:p>
            <a:pPr>
              <a:defRPr/>
            </a:pPr>
            <a:r>
              <a:rPr lang="bg-BG" sz="1800" b="1" i="0" baseline="0" dirty="0">
                <a:effectLst/>
              </a:rPr>
              <a:t>Заявена площ, ха. По области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7.1900131916613666E-2"/>
          <c:y val="2.8417432809530997E-2"/>
        </c:manualLayout>
      </c:layout>
      <c:overlay val="0"/>
    </c:title>
    <c:autoTitleDeleted val="0"/>
    <c:pivotFmts>
      <c:pivotFmt>
        <c:idx val="0"/>
        <c:marker>
          <c:symbol val="none"/>
        </c:marker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  <c:marker>
          <c:symbol val="none"/>
        </c:marker>
      </c:pivotFmt>
      <c:pivotFmt>
        <c:idx val="10"/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'Площ СЕПП'!$B$1:$B$2</c:f>
              <c:strCache>
                <c:ptCount val="1"/>
                <c:pt idx="0">
                  <c:v>СЕПП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00B0F0"/>
              </a:solidFill>
            </c:spPr>
          </c:dPt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8100" cap="rnd" cmpd="sng">
                <a:solidFill>
                  <a:srgbClr val="FF0000"/>
                </a:solidFill>
                <a:bevel/>
                <a:headEnd type="none" w="sm" len="lg"/>
                <a:tailEnd type="none" w="sm" len="lg"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'Площ СЕПП'!$A$3:$A$31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'Площ СЕПП'!$B$3:$B$31</c:f>
              <c:numCache>
                <c:formatCode>General</c:formatCode>
                <c:ptCount val="28"/>
                <c:pt idx="0">
                  <c:v>50098.580000000009</c:v>
                </c:pt>
                <c:pt idx="1">
                  <c:v>243107.94000000006</c:v>
                </c:pt>
                <c:pt idx="2">
                  <c:v>158368.15</c:v>
                </c:pt>
                <c:pt idx="3">
                  <c:v>205070.75000000003</c:v>
                </c:pt>
                <c:pt idx="4">
                  <c:v>113373.15999999999</c:v>
                </c:pt>
                <c:pt idx="5">
                  <c:v>185313.83000000002</c:v>
                </c:pt>
                <c:pt idx="6">
                  <c:v>36709.579999999994</c:v>
                </c:pt>
                <c:pt idx="7">
                  <c:v>336707.07</c:v>
                </c:pt>
                <c:pt idx="8">
                  <c:v>20314.099999999999</c:v>
                </c:pt>
                <c:pt idx="9">
                  <c:v>41494.92</c:v>
                </c:pt>
                <c:pt idx="10">
                  <c:v>87397.87999999999</c:v>
                </c:pt>
                <c:pt idx="11">
                  <c:v>157225.47999999998</c:v>
                </c:pt>
                <c:pt idx="12">
                  <c:v>74113.590000000011</c:v>
                </c:pt>
                <c:pt idx="13">
                  <c:v>56628.38</c:v>
                </c:pt>
                <c:pt idx="14">
                  <c:v>297158.63</c:v>
                </c:pt>
                <c:pt idx="15">
                  <c:v>203781.54000000004</c:v>
                </c:pt>
                <c:pt idx="16">
                  <c:v>139577.70000000001</c:v>
                </c:pt>
                <c:pt idx="17">
                  <c:v>169483.47</c:v>
                </c:pt>
                <c:pt idx="18">
                  <c:v>162430.61000000002</c:v>
                </c:pt>
                <c:pt idx="19">
                  <c:v>120991.84</c:v>
                </c:pt>
                <c:pt idx="20">
                  <c:v>9802.33</c:v>
                </c:pt>
                <c:pt idx="21">
                  <c:v>133269.5</c:v>
                </c:pt>
                <c:pt idx="22">
                  <c:v>28157.919999999998</c:v>
                </c:pt>
                <c:pt idx="23">
                  <c:v>188931.34999999998</c:v>
                </c:pt>
                <c:pt idx="24">
                  <c:v>114029.48</c:v>
                </c:pt>
                <c:pt idx="25">
                  <c:v>193432.93999999997</c:v>
                </c:pt>
                <c:pt idx="26">
                  <c:v>149058.72</c:v>
                </c:pt>
                <c:pt idx="27">
                  <c:v>194517.58000000002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81-4906-A6A9-92BF1BC4A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0311680"/>
        <c:axId val="90333952"/>
      </c:barChart>
      <c:catAx>
        <c:axId val="90311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0333952"/>
        <c:crosses val="autoZero"/>
        <c:auto val="1"/>
        <c:lblAlgn val="ctr"/>
        <c:lblOffset val="100"/>
        <c:noMultiLvlLbl val="0"/>
      </c:catAx>
      <c:valAx>
        <c:axId val="9033395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0311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pivotSource>
    <c:name>[SAPS_VCSar_decl_obl_2019 20190619_map28.01.20.xlsx]Площ СЕПП!PivotTable3</c:name>
    <c:fmtId val="197"/>
  </c:pivotSource>
  <c:chart>
    <c:title>
      <c:tx>
        <c:rich>
          <a:bodyPr/>
          <a:lstStyle/>
          <a:p>
            <a:pPr>
              <a:defRPr/>
            </a:pPr>
            <a:r>
              <a:rPr lang="bg-BG" sz="1800" b="1" i="0" baseline="0" dirty="0">
                <a:effectLst/>
              </a:rPr>
              <a:t>Брой кандидати по области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6.2513329152183217E-2"/>
          <c:y val="4.9151650256981858E-2"/>
        </c:manualLayout>
      </c:layout>
      <c:overlay val="0"/>
    </c:title>
    <c:autoTitleDeleted val="0"/>
    <c:pivotFmts>
      <c:pivotFmt>
        <c:idx val="0"/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'Площ СЕПП'!$B$38:$B$39</c:f>
              <c:strCache>
                <c:ptCount val="1"/>
                <c:pt idx="0">
                  <c:v>СЕПП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</c:spPr>
          </c:dPt>
          <c:dLbls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4925" cap="rnd">
                <a:solidFill>
                  <a:srgbClr val="FF0000"/>
                </a:solidFill>
                <a:bevel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'Площ СЕПП'!$A$40:$A$68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'Площ СЕПП'!$B$40:$B$68</c:f>
              <c:numCache>
                <c:formatCode>General</c:formatCode>
                <c:ptCount val="28"/>
                <c:pt idx="0">
                  <c:v>3486</c:v>
                </c:pt>
                <c:pt idx="1">
                  <c:v>3547</c:v>
                </c:pt>
                <c:pt idx="2">
                  <c:v>1456</c:v>
                </c:pt>
                <c:pt idx="3">
                  <c:v>2016</c:v>
                </c:pt>
                <c:pt idx="4">
                  <c:v>1330</c:v>
                </c:pt>
                <c:pt idx="5">
                  <c:v>1822</c:v>
                </c:pt>
                <c:pt idx="6">
                  <c:v>746</c:v>
                </c:pt>
                <c:pt idx="7">
                  <c:v>4315</c:v>
                </c:pt>
                <c:pt idx="8">
                  <c:v>3034</c:v>
                </c:pt>
                <c:pt idx="9">
                  <c:v>1887</c:v>
                </c:pt>
                <c:pt idx="10">
                  <c:v>1143</c:v>
                </c:pt>
                <c:pt idx="11">
                  <c:v>1832</c:v>
                </c:pt>
                <c:pt idx="12">
                  <c:v>2724</c:v>
                </c:pt>
                <c:pt idx="13">
                  <c:v>1536</c:v>
                </c:pt>
                <c:pt idx="14">
                  <c:v>2495</c:v>
                </c:pt>
                <c:pt idx="15">
                  <c:v>6052</c:v>
                </c:pt>
                <c:pt idx="16">
                  <c:v>2072</c:v>
                </c:pt>
                <c:pt idx="17">
                  <c:v>1876</c:v>
                </c:pt>
                <c:pt idx="18">
                  <c:v>2977</c:v>
                </c:pt>
                <c:pt idx="19">
                  <c:v>3436</c:v>
                </c:pt>
                <c:pt idx="20">
                  <c:v>1649</c:v>
                </c:pt>
                <c:pt idx="21">
                  <c:v>3887</c:v>
                </c:pt>
                <c:pt idx="22">
                  <c:v>341</c:v>
                </c:pt>
                <c:pt idx="23">
                  <c:v>3049</c:v>
                </c:pt>
                <c:pt idx="24">
                  <c:v>1809</c:v>
                </c:pt>
                <c:pt idx="25">
                  <c:v>4540</c:v>
                </c:pt>
                <c:pt idx="26">
                  <c:v>2461</c:v>
                </c:pt>
                <c:pt idx="27">
                  <c:v>2320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5-4F35-B455-E8317F737F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2211456"/>
        <c:axId val="92213248"/>
      </c:barChart>
      <c:catAx>
        <c:axId val="922114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2213248"/>
        <c:crosses val="autoZero"/>
        <c:auto val="1"/>
        <c:lblAlgn val="ctr"/>
        <c:lblOffset val="100"/>
        <c:noMultiLvlLbl val="0"/>
      </c:catAx>
      <c:valAx>
        <c:axId val="92213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22114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title>
      <c:layout>
        <c:manualLayout>
          <c:xMode val="edge"/>
          <c:yMode val="edge"/>
          <c:x val="5.5012884962470393E-2"/>
          <c:y val="1.3840832963850904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Sheet2!$C$81</c:f>
              <c:strCache>
                <c:ptCount val="1"/>
                <c:pt idx="0">
                  <c:v>Среден размер на стопанство, ха.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2D-40F5-9BBB-2EF3D227AF68}"/>
              </c:ext>
            </c:extLst>
          </c:dPt>
          <c:dLbls>
            <c:dLbl>
              <c:idx val="0"/>
              <c:layout>
                <c:manualLayout>
                  <c:x val="0"/>
                  <c:y val="-2.5374860433726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2D-40F5-9BBB-2EF3D227AF68}"/>
                </c:ext>
              </c:extLst>
            </c:dLbl>
            <c:dLbl>
              <c:idx val="6"/>
              <c:layout>
                <c:manualLayout>
                  <c:x val="0"/>
                  <c:y val="1.15340274698757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2D-40F5-9BBB-2EF3D227AF68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9465926600144286E-3"/>
                  <c:y val="-6.9204164819254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2D-40F5-9BBB-2EF3D227AF68}"/>
                </c:ext>
              </c:extLst>
            </c:dLbl>
            <c:dLbl>
              <c:idx val="14"/>
              <c:layout>
                <c:manualLayout>
                  <c:x val="-8.8397779800434475E-3"/>
                  <c:y val="-2.768166592770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2D-40F5-9BBB-2EF3D227AF68}"/>
                </c:ext>
              </c:extLst>
            </c:dLbl>
            <c:dLbl>
              <c:idx val="16"/>
              <c:layout>
                <c:manualLayout>
                  <c:x val="0"/>
                  <c:y val="4.61361098795038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2D-40F5-9BBB-2EF3D227AF68}"/>
                </c:ext>
              </c:extLst>
            </c:dLbl>
            <c:dLbl>
              <c:idx val="19"/>
              <c:layout>
                <c:manualLayout>
                  <c:x val="1.4732963300072412E-3"/>
                  <c:y val="-2.076124944577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2D-40F5-9BBB-2EF3D227AF68}"/>
                </c:ext>
              </c:extLst>
            </c:dLbl>
            <c:dLbl>
              <c:idx val="20"/>
              <c:layout>
                <c:manualLayout>
                  <c:x val="1.4732963300072412E-3"/>
                  <c:y val="-1.38408329638509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2D-40F5-9BBB-2EF3D227AF68}"/>
                </c:ext>
              </c:extLst>
            </c:dLbl>
            <c:dLbl>
              <c:idx val="22"/>
              <c:layout>
                <c:manualLayout>
                  <c:x val="2.9465926600144824E-3"/>
                  <c:y val="9.22722197590068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2D-40F5-9BBB-2EF3D227AF68}"/>
                </c:ext>
              </c:extLst>
            </c:dLbl>
            <c:dLbl>
              <c:idx val="25"/>
              <c:layout>
                <c:manualLayout>
                  <c:x val="0"/>
                  <c:y val="-2.0761249445776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2D-40F5-9BBB-2EF3D227A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Sheet2!$B$82:$B$110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Sheet2!$C$82:$C$110</c:f>
              <c:numCache>
                <c:formatCode>General</c:formatCode>
                <c:ptCount val="29"/>
                <c:pt idx="0">
                  <c:v>14.37</c:v>
                </c:pt>
                <c:pt idx="1">
                  <c:v>68.540000000000006</c:v>
                </c:pt>
                <c:pt idx="2">
                  <c:v>108.77</c:v>
                </c:pt>
                <c:pt idx="3">
                  <c:v>101.72</c:v>
                </c:pt>
                <c:pt idx="4">
                  <c:v>85.24</c:v>
                </c:pt>
                <c:pt idx="5">
                  <c:v>101.71</c:v>
                </c:pt>
                <c:pt idx="6">
                  <c:v>49.21</c:v>
                </c:pt>
                <c:pt idx="7">
                  <c:v>78.03</c:v>
                </c:pt>
                <c:pt idx="8">
                  <c:v>6.7</c:v>
                </c:pt>
                <c:pt idx="9">
                  <c:v>21.99</c:v>
                </c:pt>
                <c:pt idx="10">
                  <c:v>76.459999999999994</c:v>
                </c:pt>
                <c:pt idx="11">
                  <c:v>85.82</c:v>
                </c:pt>
                <c:pt idx="12">
                  <c:v>27.21</c:v>
                </c:pt>
                <c:pt idx="13">
                  <c:v>36.869999999999997</c:v>
                </c:pt>
                <c:pt idx="14">
                  <c:v>55.42</c:v>
                </c:pt>
                <c:pt idx="15">
                  <c:v>119.1</c:v>
                </c:pt>
                <c:pt idx="16">
                  <c:v>33.67</c:v>
                </c:pt>
                <c:pt idx="17">
                  <c:v>67.36</c:v>
                </c:pt>
                <c:pt idx="18">
                  <c:v>90.34</c:v>
                </c:pt>
                <c:pt idx="19">
                  <c:v>54.56</c:v>
                </c:pt>
                <c:pt idx="20">
                  <c:v>35.21</c:v>
                </c:pt>
                <c:pt idx="21">
                  <c:v>5.94</c:v>
                </c:pt>
                <c:pt idx="22">
                  <c:v>34.29</c:v>
                </c:pt>
                <c:pt idx="23">
                  <c:v>82.57</c:v>
                </c:pt>
                <c:pt idx="24">
                  <c:v>61.97</c:v>
                </c:pt>
                <c:pt idx="25">
                  <c:v>63.03</c:v>
                </c:pt>
                <c:pt idx="26">
                  <c:v>42.61</c:v>
                </c:pt>
                <c:pt idx="27">
                  <c:v>60.57</c:v>
                </c:pt>
                <c:pt idx="28">
                  <c:v>83.84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92D-40F5-9BBB-2EF3D227A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98777344"/>
        <c:axId val="98807808"/>
      </c:barChart>
      <c:catAx>
        <c:axId val="98777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807808"/>
        <c:crosses val="autoZero"/>
        <c:auto val="1"/>
        <c:lblAlgn val="ctr"/>
        <c:lblOffset val="100"/>
        <c:noMultiLvlLbl val="0"/>
      </c:catAx>
      <c:valAx>
        <c:axId val="98807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987773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Заявен брой животни по области</a:t>
            </a:r>
            <a:endParaRPr lang="en-US"/>
          </a:p>
        </c:rich>
      </c:tx>
      <c:layout>
        <c:manualLayout>
          <c:xMode val="edge"/>
          <c:yMode val="edge"/>
          <c:x val="6.8924643596413648E-2"/>
          <c:y val="3.145478807646127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презентация ЕПЖ и ДПЖ бройки'!$B$1</c:f>
              <c:strCache>
                <c:ptCount val="1"/>
                <c:pt idx="0">
                  <c:v>Едри преживни животни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Lbls>
            <c:dLbl>
              <c:idx val="7"/>
              <c:layout>
                <c:manualLayout>
                  <c:x val="-1.3348164627363738E-2"/>
                  <c:y val="-8.370211143519133E-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1750" cap="rnd">
                <a:solidFill>
                  <a:schemeClr val="tx2">
                    <a:lumMod val="50000"/>
                  </a:schemeClr>
                </a:solidFill>
                <a:bevel/>
              </a:ln>
            </c:spPr>
          </c:errBars>
          <c:cat>
            <c:strRef>
              <c:f>'За презентация ЕПЖ и ДПЖ бройки'!$A$2:$A$29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'За презентация ЕПЖ и ДПЖ бройки'!$B$2:$B$29</c:f>
              <c:numCache>
                <c:formatCode>General</c:formatCode>
                <c:ptCount val="28"/>
                <c:pt idx="0">
                  <c:v>29428</c:v>
                </c:pt>
                <c:pt idx="1">
                  <c:v>20879</c:v>
                </c:pt>
                <c:pt idx="2">
                  <c:v>6669</c:v>
                </c:pt>
                <c:pt idx="3">
                  <c:v>11733</c:v>
                </c:pt>
                <c:pt idx="4">
                  <c:v>1939</c:v>
                </c:pt>
                <c:pt idx="5">
                  <c:v>11285</c:v>
                </c:pt>
                <c:pt idx="6">
                  <c:v>3070</c:v>
                </c:pt>
                <c:pt idx="7">
                  <c:v>11972</c:v>
                </c:pt>
                <c:pt idx="8">
                  <c:v>31949</c:v>
                </c:pt>
                <c:pt idx="9">
                  <c:v>4341</c:v>
                </c:pt>
                <c:pt idx="10">
                  <c:v>6274</c:v>
                </c:pt>
                <c:pt idx="11">
                  <c:v>6564</c:v>
                </c:pt>
                <c:pt idx="12">
                  <c:v>10139</c:v>
                </c:pt>
                <c:pt idx="13">
                  <c:v>3076</c:v>
                </c:pt>
                <c:pt idx="14">
                  <c:v>11601</c:v>
                </c:pt>
                <c:pt idx="15">
                  <c:v>45122</c:v>
                </c:pt>
                <c:pt idx="16">
                  <c:v>7883</c:v>
                </c:pt>
                <c:pt idx="17">
                  <c:v>6761</c:v>
                </c:pt>
                <c:pt idx="18">
                  <c:v>5967</c:v>
                </c:pt>
                <c:pt idx="19">
                  <c:v>20967</c:v>
                </c:pt>
                <c:pt idx="20">
                  <c:v>4043</c:v>
                </c:pt>
                <c:pt idx="21">
                  <c:v>13139</c:v>
                </c:pt>
                <c:pt idx="22">
                  <c:v>11139</c:v>
                </c:pt>
                <c:pt idx="23">
                  <c:v>19191</c:v>
                </c:pt>
                <c:pt idx="24">
                  <c:v>9209</c:v>
                </c:pt>
                <c:pt idx="25">
                  <c:v>29594</c:v>
                </c:pt>
                <c:pt idx="26">
                  <c:v>10931</c:v>
                </c:pt>
                <c:pt idx="27">
                  <c:v>12977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F9-4567-819F-6CCB845749D1}"/>
            </c:ext>
          </c:extLst>
        </c:ser>
        <c:ser>
          <c:idx val="1"/>
          <c:order val="1"/>
          <c:tx>
            <c:strRef>
              <c:f>'За презентация ЕПЖ и ДПЖ бройки'!$C$1</c:f>
              <c:strCache>
                <c:ptCount val="1"/>
                <c:pt idx="0">
                  <c:v>Дребни преживни животни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7"/>
              <c:layout>
                <c:manualLayout>
                  <c:x val="1.4831294030404152E-3"/>
                  <c:y val="-2.5110633430557399E-2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errBars>
            <c:errBarType val="both"/>
            <c:errValType val="stdDev"/>
            <c:noEndCap val="0"/>
            <c:val val="1.0000000000000003E-4"/>
            <c:spPr>
              <a:ln w="31750" cap="rnd">
                <a:solidFill>
                  <a:srgbClr val="FF0000"/>
                </a:solidFill>
                <a:bevel/>
              </a:ln>
            </c:spPr>
          </c:errBars>
          <c:cat>
            <c:strRef>
              <c:f>'За презентация ЕПЖ и ДПЖ бройки'!$A$2:$A$29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'За презентация ЕПЖ и ДПЖ бройки'!$C$2:$C$29</c:f>
              <c:numCache>
                <c:formatCode>General</c:formatCode>
                <c:ptCount val="28"/>
                <c:pt idx="0">
                  <c:v>119228</c:v>
                </c:pt>
                <c:pt idx="1">
                  <c:v>108298</c:v>
                </c:pt>
                <c:pt idx="2">
                  <c:v>31579</c:v>
                </c:pt>
                <c:pt idx="3">
                  <c:v>37747</c:v>
                </c:pt>
                <c:pt idx="4">
                  <c:v>5912</c:v>
                </c:pt>
                <c:pt idx="5">
                  <c:v>36235</c:v>
                </c:pt>
                <c:pt idx="6">
                  <c:v>9387</c:v>
                </c:pt>
                <c:pt idx="7">
                  <c:v>28357</c:v>
                </c:pt>
                <c:pt idx="8">
                  <c:v>72180</c:v>
                </c:pt>
                <c:pt idx="9">
                  <c:v>15270</c:v>
                </c:pt>
                <c:pt idx="10">
                  <c:v>27609</c:v>
                </c:pt>
                <c:pt idx="11">
                  <c:v>25113</c:v>
                </c:pt>
                <c:pt idx="12">
                  <c:v>36372</c:v>
                </c:pt>
                <c:pt idx="13">
                  <c:v>12043</c:v>
                </c:pt>
                <c:pt idx="14">
                  <c:v>38930</c:v>
                </c:pt>
                <c:pt idx="15">
                  <c:v>95548</c:v>
                </c:pt>
                <c:pt idx="16">
                  <c:v>19027</c:v>
                </c:pt>
                <c:pt idx="17">
                  <c:v>19682</c:v>
                </c:pt>
                <c:pt idx="18">
                  <c:v>28350</c:v>
                </c:pt>
                <c:pt idx="19">
                  <c:v>69084</c:v>
                </c:pt>
                <c:pt idx="20">
                  <c:v>28306</c:v>
                </c:pt>
                <c:pt idx="21">
                  <c:v>52691</c:v>
                </c:pt>
                <c:pt idx="22">
                  <c:v>23719</c:v>
                </c:pt>
                <c:pt idx="23">
                  <c:v>35474</c:v>
                </c:pt>
                <c:pt idx="24">
                  <c:v>49008</c:v>
                </c:pt>
                <c:pt idx="25">
                  <c:v>83219</c:v>
                </c:pt>
                <c:pt idx="26">
                  <c:v>40326</c:v>
                </c:pt>
                <c:pt idx="27">
                  <c:v>31396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BF9-4567-819F-6CCB845749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8970240"/>
        <c:axId val="98988416"/>
      </c:barChart>
      <c:catAx>
        <c:axId val="989702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8988416"/>
        <c:crosses val="autoZero"/>
        <c:auto val="1"/>
        <c:lblAlgn val="ctr"/>
        <c:lblOffset val="100"/>
        <c:noMultiLvlLbl val="0"/>
      </c:catAx>
      <c:valAx>
        <c:axId val="98988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8970240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71004890239665541"/>
          <c:y val="0.17008137229282161"/>
          <c:w val="0.24312204578432145"/>
          <c:h val="0.14331880212021231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title>
      <c:tx>
        <c:rich>
          <a:bodyPr/>
          <a:lstStyle/>
          <a:p>
            <a:pPr>
              <a:defRPr/>
            </a:pPr>
            <a:r>
              <a:rPr lang="bg-BG"/>
              <a:t>Среднен брой</a:t>
            </a:r>
            <a:r>
              <a:rPr lang="bg-BG" baseline="0"/>
              <a:t> животни </a:t>
            </a:r>
            <a:r>
              <a:rPr lang="bg-BG"/>
              <a:t>за стопанство</a:t>
            </a:r>
            <a:endParaRPr lang="en-US"/>
          </a:p>
        </c:rich>
      </c:tx>
      <c:layout>
        <c:manualLayout>
          <c:xMode val="edge"/>
          <c:yMode val="edge"/>
          <c:x val="6.6511240047816778E-2"/>
          <c:y val="4.313523666017604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'За презентация ЕПЖ и ДПЖ средно'!$B$1</c:f>
              <c:strCache>
                <c:ptCount val="1"/>
                <c:pt idx="0">
                  <c:v>Едри преживни животни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FD-48DC-B3AE-B485A4362C80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7720021669635836E-3"/>
                  <c:y val="6.7618676112829803E-17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D-48DC-B3AE-B485A4362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презентация ЕПЖ и ДПЖ средно'!$A$2:$A$30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'За презентация ЕПЖ и ДПЖ средно'!$B$2:$B$30</c:f>
              <c:numCache>
                <c:formatCode>General</c:formatCode>
                <c:ptCount val="29"/>
                <c:pt idx="0">
                  <c:v>32</c:v>
                </c:pt>
                <c:pt idx="1">
                  <c:v>40</c:v>
                </c:pt>
                <c:pt idx="2">
                  <c:v>40</c:v>
                </c:pt>
                <c:pt idx="3">
                  <c:v>42</c:v>
                </c:pt>
                <c:pt idx="4">
                  <c:v>30</c:v>
                </c:pt>
                <c:pt idx="5">
                  <c:v>30</c:v>
                </c:pt>
                <c:pt idx="6">
                  <c:v>32</c:v>
                </c:pt>
                <c:pt idx="7">
                  <c:v>59</c:v>
                </c:pt>
                <c:pt idx="8">
                  <c:v>18</c:v>
                </c:pt>
                <c:pt idx="9">
                  <c:v>27</c:v>
                </c:pt>
                <c:pt idx="10">
                  <c:v>32</c:v>
                </c:pt>
                <c:pt idx="11">
                  <c:v>30</c:v>
                </c:pt>
                <c:pt idx="12">
                  <c:v>25</c:v>
                </c:pt>
                <c:pt idx="13">
                  <c:v>20</c:v>
                </c:pt>
                <c:pt idx="14">
                  <c:v>33</c:v>
                </c:pt>
                <c:pt idx="15">
                  <c:v>38</c:v>
                </c:pt>
                <c:pt idx="16">
                  <c:v>50</c:v>
                </c:pt>
                <c:pt idx="17">
                  <c:v>32</c:v>
                </c:pt>
                <c:pt idx="18">
                  <c:v>29</c:v>
                </c:pt>
                <c:pt idx="19">
                  <c:v>30</c:v>
                </c:pt>
                <c:pt idx="20">
                  <c:v>41</c:v>
                </c:pt>
                <c:pt idx="21">
                  <c:v>19</c:v>
                </c:pt>
                <c:pt idx="22">
                  <c:v>29</c:v>
                </c:pt>
                <c:pt idx="23">
                  <c:v>44</c:v>
                </c:pt>
                <c:pt idx="24">
                  <c:v>43</c:v>
                </c:pt>
                <c:pt idx="25">
                  <c:v>27</c:v>
                </c:pt>
                <c:pt idx="26">
                  <c:v>33</c:v>
                </c:pt>
                <c:pt idx="27">
                  <c:v>30</c:v>
                </c:pt>
                <c:pt idx="28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FD-48DC-B3AE-B485A4362C80}"/>
            </c:ext>
          </c:extLst>
        </c:ser>
        <c:ser>
          <c:idx val="1"/>
          <c:order val="1"/>
          <c:tx>
            <c:strRef>
              <c:f>'За презентация ЕПЖ и ДПЖ средно'!$C$1</c:f>
              <c:strCache>
                <c:ptCount val="1"/>
                <c:pt idx="0">
                  <c:v>Дребни преживни животни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2BFD-48DC-B3AE-B485A4362C80}"/>
              </c:ext>
            </c:extLst>
          </c:dPt>
          <c:dLbls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'За презентация ЕПЖ и ДПЖ средно'!$A$2:$A$30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'За презентация ЕПЖ и ДПЖ средно'!$C$2:$C$30</c:f>
              <c:numCache>
                <c:formatCode>General</c:formatCode>
                <c:ptCount val="29"/>
                <c:pt idx="0">
                  <c:v>78</c:v>
                </c:pt>
                <c:pt idx="1">
                  <c:v>127</c:v>
                </c:pt>
                <c:pt idx="2">
                  <c:v>118</c:v>
                </c:pt>
                <c:pt idx="3">
                  <c:v>112</c:v>
                </c:pt>
                <c:pt idx="4">
                  <c:v>82</c:v>
                </c:pt>
                <c:pt idx="5">
                  <c:v>108</c:v>
                </c:pt>
                <c:pt idx="6">
                  <c:v>86</c:v>
                </c:pt>
                <c:pt idx="7">
                  <c:v>127</c:v>
                </c:pt>
                <c:pt idx="8">
                  <c:v>83</c:v>
                </c:pt>
                <c:pt idx="9">
                  <c:v>78</c:v>
                </c:pt>
                <c:pt idx="10">
                  <c:v>92</c:v>
                </c:pt>
                <c:pt idx="11">
                  <c:v>89</c:v>
                </c:pt>
                <c:pt idx="12">
                  <c:v>89</c:v>
                </c:pt>
                <c:pt idx="13">
                  <c:v>61</c:v>
                </c:pt>
                <c:pt idx="14">
                  <c:v>104</c:v>
                </c:pt>
                <c:pt idx="15">
                  <c:v>122</c:v>
                </c:pt>
                <c:pt idx="16">
                  <c:v>134</c:v>
                </c:pt>
                <c:pt idx="17">
                  <c:v>113</c:v>
                </c:pt>
                <c:pt idx="18">
                  <c:v>119</c:v>
                </c:pt>
                <c:pt idx="19">
                  <c:v>122</c:v>
                </c:pt>
                <c:pt idx="20">
                  <c:v>126</c:v>
                </c:pt>
                <c:pt idx="21">
                  <c:v>87</c:v>
                </c:pt>
                <c:pt idx="22">
                  <c:v>76</c:v>
                </c:pt>
                <c:pt idx="23">
                  <c:v>117</c:v>
                </c:pt>
                <c:pt idx="24">
                  <c:v>120</c:v>
                </c:pt>
                <c:pt idx="25">
                  <c:v>127</c:v>
                </c:pt>
                <c:pt idx="26">
                  <c:v>116</c:v>
                </c:pt>
                <c:pt idx="27">
                  <c:v>103</c:v>
                </c:pt>
                <c:pt idx="28">
                  <c:v>126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BFD-48DC-B3AE-B485A4362C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9037184"/>
        <c:axId val="99038720"/>
      </c:barChart>
      <c:catAx>
        <c:axId val="99037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9038720"/>
        <c:crosses val="autoZero"/>
        <c:auto val="1"/>
        <c:lblAlgn val="ctr"/>
        <c:lblOffset val="100"/>
        <c:noMultiLvlLbl val="0"/>
      </c:catAx>
      <c:valAx>
        <c:axId val="9903872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9037184"/>
        <c:crosses val="autoZero"/>
        <c:crossBetween val="between"/>
      </c:valAx>
      <c:spPr>
        <a:noFill/>
      </c:spPr>
    </c:plotArea>
    <c:legend>
      <c:legendPos val="r"/>
      <c:legendEntry>
        <c:idx val="0"/>
        <c:txPr>
          <a:bodyPr/>
          <a:lstStyle/>
          <a:p>
            <a:pPr>
              <a:defRPr sz="1200" b="1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/>
            </a:pPr>
            <a:endParaRPr lang="en-US"/>
          </a:p>
        </c:txPr>
      </c:legendEntry>
      <c:layout>
        <c:manualLayout>
          <c:xMode val="edge"/>
          <c:yMode val="edge"/>
          <c:x val="0.70390694037664148"/>
          <c:y val="1.3821694045275702E-2"/>
          <c:w val="0.24640469802022408"/>
          <c:h val="0.1993778702820124"/>
        </c:manualLayout>
      </c:layout>
      <c:overlay val="1"/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title>
      <c:layout>
        <c:manualLayout>
          <c:xMode val="edge"/>
          <c:yMode val="edge"/>
          <c:x val="4.8838290150158704E-2"/>
          <c:y val="2.6431653882695489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'Плод зеленчук за презентация'!$L$1</c:f>
              <c:strCache>
                <c:ptCount val="1"/>
                <c:pt idx="0">
                  <c:v>Средно декларирана площ за стопанство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Pt>
            <c:idx val="7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CD8-488A-B244-2C4F3199DC55}"/>
              </c:ext>
            </c:extLst>
          </c:dPt>
          <c:dLbls>
            <c:dLbl>
              <c:idx val="7"/>
              <c:layout>
                <c:manualLayout>
                  <c:x val="0"/>
                  <c:y val="-4.40527564711591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'Плод зеленчук за презентация'!$K$2:$K$30</c:f>
              <c:strCache>
                <c:ptCount val="29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България</c:v>
                </c:pt>
                <c:pt idx="15">
                  <c:v>Плевен</c:v>
                </c:pt>
                <c:pt idx="16">
                  <c:v>Пловдив</c:v>
                </c:pt>
                <c:pt idx="17">
                  <c:v>Разград</c:v>
                </c:pt>
                <c:pt idx="18">
                  <c:v>Русе</c:v>
                </c:pt>
                <c:pt idx="19">
                  <c:v>Силистра</c:v>
                </c:pt>
                <c:pt idx="20">
                  <c:v>Сливен</c:v>
                </c:pt>
                <c:pt idx="21">
                  <c:v>Смолян</c:v>
                </c:pt>
                <c:pt idx="22">
                  <c:v>София (област)</c:v>
                </c:pt>
                <c:pt idx="23">
                  <c:v>София (столица)</c:v>
                </c:pt>
                <c:pt idx="24">
                  <c:v>Стара Загора</c:v>
                </c:pt>
                <c:pt idx="25">
                  <c:v>Търговище</c:v>
                </c:pt>
                <c:pt idx="26">
                  <c:v>Хасково</c:v>
                </c:pt>
                <c:pt idx="27">
                  <c:v>Шумен</c:v>
                </c:pt>
                <c:pt idx="28">
                  <c:v>Ямбол</c:v>
                </c:pt>
              </c:strCache>
            </c:strRef>
          </c:cat>
          <c:val>
            <c:numRef>
              <c:f>'Плод зеленчук за презентация'!$L$2:$L$30</c:f>
              <c:numCache>
                <c:formatCode>General</c:formatCode>
                <c:ptCount val="29"/>
                <c:pt idx="0">
                  <c:v>1.58</c:v>
                </c:pt>
                <c:pt idx="1">
                  <c:v>3.32</c:v>
                </c:pt>
                <c:pt idx="2">
                  <c:v>4.21</c:v>
                </c:pt>
                <c:pt idx="3">
                  <c:v>2.36</c:v>
                </c:pt>
                <c:pt idx="4">
                  <c:v>2.82</c:v>
                </c:pt>
                <c:pt idx="5">
                  <c:v>4.2300000000000004</c:v>
                </c:pt>
                <c:pt idx="6">
                  <c:v>3.79</c:v>
                </c:pt>
                <c:pt idx="7">
                  <c:v>4.25</c:v>
                </c:pt>
                <c:pt idx="8">
                  <c:v>1.7</c:v>
                </c:pt>
                <c:pt idx="9">
                  <c:v>2.84</c:v>
                </c:pt>
                <c:pt idx="10">
                  <c:v>5.03</c:v>
                </c:pt>
                <c:pt idx="11">
                  <c:v>4.03</c:v>
                </c:pt>
                <c:pt idx="12">
                  <c:v>2.93</c:v>
                </c:pt>
                <c:pt idx="13">
                  <c:v>4.5199999999999996</c:v>
                </c:pt>
                <c:pt idx="14">
                  <c:v>3.17</c:v>
                </c:pt>
                <c:pt idx="15">
                  <c:v>2.77</c:v>
                </c:pt>
                <c:pt idx="16">
                  <c:v>2.94</c:v>
                </c:pt>
                <c:pt idx="17">
                  <c:v>3.4</c:v>
                </c:pt>
                <c:pt idx="18">
                  <c:v>3.1</c:v>
                </c:pt>
                <c:pt idx="19">
                  <c:v>3.56</c:v>
                </c:pt>
                <c:pt idx="20">
                  <c:v>2.4900000000000002</c:v>
                </c:pt>
                <c:pt idx="21">
                  <c:v>1.0900000000000001</c:v>
                </c:pt>
                <c:pt idx="22">
                  <c:v>5.47</c:v>
                </c:pt>
                <c:pt idx="23">
                  <c:v>2.74</c:v>
                </c:pt>
                <c:pt idx="24">
                  <c:v>3.69</c:v>
                </c:pt>
                <c:pt idx="25">
                  <c:v>4.03</c:v>
                </c:pt>
                <c:pt idx="26">
                  <c:v>3.76</c:v>
                </c:pt>
                <c:pt idx="27">
                  <c:v>2.38</c:v>
                </c:pt>
                <c:pt idx="28">
                  <c:v>4.01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D8-488A-B244-2C4F3199DC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52096"/>
        <c:axId val="112053632"/>
      </c:barChart>
      <c:catAx>
        <c:axId val="11205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2053632"/>
        <c:crosses val="autoZero"/>
        <c:auto val="1"/>
        <c:lblAlgn val="ctr"/>
        <c:lblOffset val="100"/>
        <c:noMultiLvlLbl val="0"/>
      </c:catAx>
      <c:valAx>
        <c:axId val="11205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052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layout>
        <c:manualLayout>
          <c:xMode val="edge"/>
          <c:yMode val="edge"/>
          <c:x val="4.9154253807446063E-2"/>
          <c:y val="2.5548898983274525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'Плод зеленчук за презентация'!$B$41</c:f>
              <c:strCache>
                <c:ptCount val="1"/>
                <c:pt idx="0">
                  <c:v>Брой Кандидати</c:v>
                </c:pt>
              </c:strCache>
            </c:strRef>
          </c:tx>
          <c:invertIfNegative val="0"/>
          <c:dPt>
            <c:idx val="7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7"/>
              <c:layout>
                <c:manualLayout>
                  <c:x val="0"/>
                  <c:y val="-1.2240602044855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stdDev"/>
            <c:noEndCap val="0"/>
            <c:val val="1.0000000000000003E-4"/>
            <c:spPr>
              <a:ln w="19050" cap="rnd" cmpd="sng">
                <a:solidFill>
                  <a:srgbClr val="FF0000"/>
                </a:solidFill>
                <a:bevel/>
              </a:ln>
              <a:effectLst>
                <a:glow rad="25400">
                  <a:schemeClr val="accent2">
                    <a:satMod val="175000"/>
                    <a:alpha val="40000"/>
                  </a:schemeClr>
                </a:glow>
              </a:effectLst>
            </c:spPr>
          </c:errBars>
          <c:cat>
            <c:strRef>
              <c:f>'Плод зеленчук за презентация'!$A$42:$A$69</c:f>
              <c:strCache>
                <c:ptCount val="28"/>
                <c:pt idx="0">
                  <c:v>Благоевград</c:v>
                </c:pt>
                <c:pt idx="1">
                  <c:v>Бургас</c:v>
                </c:pt>
                <c:pt idx="2">
                  <c:v>Варна</c:v>
                </c:pt>
                <c:pt idx="3">
                  <c:v>Велико Търново</c:v>
                </c:pt>
                <c:pt idx="4">
                  <c:v>Видин</c:v>
                </c:pt>
                <c:pt idx="5">
                  <c:v>Враца</c:v>
                </c:pt>
                <c:pt idx="6">
                  <c:v>Габрово</c:v>
                </c:pt>
                <c:pt idx="7">
                  <c:v>Добрич</c:v>
                </c:pt>
                <c:pt idx="8">
                  <c:v>Кърджали</c:v>
                </c:pt>
                <c:pt idx="9">
                  <c:v>Кюстендил</c:v>
                </c:pt>
                <c:pt idx="10">
                  <c:v>Ловеч</c:v>
                </c:pt>
                <c:pt idx="11">
                  <c:v>Монтана</c:v>
                </c:pt>
                <c:pt idx="12">
                  <c:v>Пазарджик</c:v>
                </c:pt>
                <c:pt idx="13">
                  <c:v>Перник</c:v>
                </c:pt>
                <c:pt idx="14">
                  <c:v>Плевен</c:v>
                </c:pt>
                <c:pt idx="15">
                  <c:v>Пловдив</c:v>
                </c:pt>
                <c:pt idx="16">
                  <c:v>Разград</c:v>
                </c:pt>
                <c:pt idx="17">
                  <c:v>Русе</c:v>
                </c:pt>
                <c:pt idx="18">
                  <c:v>Силистра</c:v>
                </c:pt>
                <c:pt idx="19">
                  <c:v>Сливен</c:v>
                </c:pt>
                <c:pt idx="20">
                  <c:v>Смолян</c:v>
                </c:pt>
                <c:pt idx="21">
                  <c:v>София (област)</c:v>
                </c:pt>
                <c:pt idx="22">
                  <c:v>София (столица)</c:v>
                </c:pt>
                <c:pt idx="23">
                  <c:v>Стара Загора</c:v>
                </c:pt>
                <c:pt idx="24">
                  <c:v>Търговище</c:v>
                </c:pt>
                <c:pt idx="25">
                  <c:v>Хасково</c:v>
                </c:pt>
                <c:pt idx="26">
                  <c:v>Шумен</c:v>
                </c:pt>
                <c:pt idx="27">
                  <c:v>Ямбол</c:v>
                </c:pt>
              </c:strCache>
            </c:strRef>
          </c:cat>
          <c:val>
            <c:numRef>
              <c:f>'Плод зеленчук за презентация'!$B$42:$B$69</c:f>
              <c:numCache>
                <c:formatCode>General</c:formatCode>
                <c:ptCount val="28"/>
                <c:pt idx="0">
                  <c:v>1535</c:v>
                </c:pt>
                <c:pt idx="1">
                  <c:v>1512</c:v>
                </c:pt>
                <c:pt idx="2">
                  <c:v>235</c:v>
                </c:pt>
                <c:pt idx="3">
                  <c:v>287</c:v>
                </c:pt>
                <c:pt idx="4">
                  <c:v>74</c:v>
                </c:pt>
                <c:pt idx="5">
                  <c:v>90</c:v>
                </c:pt>
                <c:pt idx="6">
                  <c:v>149</c:v>
                </c:pt>
                <c:pt idx="7">
                  <c:v>680</c:v>
                </c:pt>
                <c:pt idx="8">
                  <c:v>334</c:v>
                </c:pt>
                <c:pt idx="9">
                  <c:v>1227</c:v>
                </c:pt>
                <c:pt idx="10">
                  <c:v>338</c:v>
                </c:pt>
                <c:pt idx="11">
                  <c:v>135</c:v>
                </c:pt>
                <c:pt idx="12">
                  <c:v>1462</c:v>
                </c:pt>
                <c:pt idx="13">
                  <c:v>156</c:v>
                </c:pt>
                <c:pt idx="14">
                  <c:v>339</c:v>
                </c:pt>
                <c:pt idx="15">
                  <c:v>3977</c:v>
                </c:pt>
                <c:pt idx="16">
                  <c:v>371</c:v>
                </c:pt>
                <c:pt idx="17">
                  <c:v>457</c:v>
                </c:pt>
                <c:pt idx="18">
                  <c:v>1125</c:v>
                </c:pt>
                <c:pt idx="19">
                  <c:v>1497</c:v>
                </c:pt>
                <c:pt idx="20">
                  <c:v>103</c:v>
                </c:pt>
                <c:pt idx="21">
                  <c:v>631</c:v>
                </c:pt>
                <c:pt idx="22">
                  <c:v>50</c:v>
                </c:pt>
                <c:pt idx="23">
                  <c:v>704</c:v>
                </c:pt>
                <c:pt idx="24">
                  <c:v>563</c:v>
                </c:pt>
                <c:pt idx="25">
                  <c:v>1759</c:v>
                </c:pt>
                <c:pt idx="26">
                  <c:v>455</c:v>
                </c:pt>
                <c:pt idx="27">
                  <c:v>462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29D-4513-AD41-B03B67828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128448"/>
        <c:axId val="99129984"/>
      </c:barChart>
      <c:catAx>
        <c:axId val="99128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129984"/>
        <c:crosses val="autoZero"/>
        <c:auto val="1"/>
        <c:lblAlgn val="ctr"/>
        <c:lblOffset val="100"/>
        <c:noMultiLvlLbl val="0"/>
      </c:catAx>
      <c:valAx>
        <c:axId val="99129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128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0.05856</cdr:x>
      <cdr:y>0.54325</cdr:y>
    </cdr:from>
    <cdr:to>
      <cdr:x>0.99116</cdr:x>
      <cdr:y>0.54325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="" xmlns:a16="http://schemas.microsoft.com/office/drawing/2014/main" id="{69CEF394-A067-4375-BCA7-89CF92FA9BAF}"/>
            </a:ext>
          </a:extLst>
        </cdr:cNvPr>
        <cdr:cNvCxnSpPr/>
      </cdr:nvCxnSpPr>
      <cdr:spPr>
        <a:xfrm xmlns:a="http://schemas.openxmlformats.org/drawingml/2006/main">
          <a:off x="504826" y="2990850"/>
          <a:ext cx="80391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0.05856</cdr:x>
      <cdr:y>0.54325</cdr:y>
    </cdr:from>
    <cdr:to>
      <cdr:x>0.99116</cdr:x>
      <cdr:y>0.54325</cdr:y>
    </cdr:to>
    <cdr:cxnSp macro="">
      <cdr:nvCxnSpPr>
        <cdr:cNvPr id="6" name="Straight Connector 4">
          <a:extLst xmlns:a="http://schemas.openxmlformats.org/drawingml/2006/main">
            <a:ext uri="{FF2B5EF4-FFF2-40B4-BE49-F238E27FC236}">
              <a16:creationId xmlns="" xmlns:a16="http://schemas.microsoft.com/office/drawing/2014/main" id="{2CE8E9C4-9815-4385-BEE0-A53077BE476E}"/>
            </a:ext>
          </a:extLst>
        </cdr:cNvPr>
        <cdr:cNvCxnSpPr/>
      </cdr:nvCxnSpPr>
      <cdr:spPr>
        <a:xfrm xmlns:a="http://schemas.openxmlformats.org/drawingml/2006/main">
          <a:off x="504826" y="2990850"/>
          <a:ext cx="8039100" cy="0"/>
        </a:xfrm>
        <a:prstGeom xmlns:a="http://schemas.openxmlformats.org/drawingml/2006/main" prst="line">
          <a:avLst/>
        </a:prstGeom>
        <a:effectLst xmlns:a="http://schemas.openxmlformats.org/drawingml/2006/main">
          <a:glow rad="254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0.05855</cdr:x>
      <cdr:y>0.55891</cdr:y>
    </cdr:from>
    <cdr:to>
      <cdr:x>0.97991</cdr:x>
      <cdr:y>0.55891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="" xmlns:a16="http://schemas.microsoft.com/office/drawing/2014/main" id="{CB1A6312-10B3-41BD-AA2B-0809068465B4}"/>
            </a:ext>
          </a:extLst>
        </cdr:cNvPr>
        <cdr:cNvCxnSpPr/>
      </cdr:nvCxnSpPr>
      <cdr:spPr>
        <a:xfrm xmlns:a="http://schemas.openxmlformats.org/drawingml/2006/main">
          <a:off x="503378" y="1474796"/>
          <a:ext cx="7920880" cy="0"/>
        </a:xfrm>
        <a:prstGeom xmlns:a="http://schemas.openxmlformats.org/drawingml/2006/main" prst="line">
          <a:avLst/>
        </a:prstGeom>
        <a:effectLst xmlns:a="http://schemas.openxmlformats.org/drawingml/2006/main">
          <a:glow rad="25400">
            <a:schemeClr val="accent5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0.05855</cdr:x>
      <cdr:y>0.36789</cdr:y>
    </cdr:from>
    <cdr:to>
      <cdr:x>0.97991</cdr:x>
      <cdr:y>0.36789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="" xmlns:a16="http://schemas.microsoft.com/office/drawing/2014/main" id="{976CD6AF-5C7F-4E18-A4CE-B9432D4CF06D}"/>
            </a:ext>
          </a:extLst>
        </cdr:cNvPr>
        <cdr:cNvCxnSpPr/>
      </cdr:nvCxnSpPr>
      <cdr:spPr>
        <a:xfrm xmlns:a="http://schemas.openxmlformats.org/drawingml/2006/main">
          <a:off x="503378" y="970740"/>
          <a:ext cx="7920880" cy="0"/>
        </a:xfrm>
        <a:prstGeom xmlns:a="http://schemas.openxmlformats.org/drawingml/2006/main" prst="line">
          <a:avLst/>
        </a:prstGeom>
        <a:ln xmlns:a="http://schemas.openxmlformats.org/drawingml/2006/main"/>
        <a:effectLst xmlns:a="http://schemas.openxmlformats.org/drawingml/2006/main">
          <a:glow rad="254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C84C5-D162-424F-9999-91F4725AE747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24CAC-7762-44A7-8B25-A2518B9B3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2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53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6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57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7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5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3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58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377F9-A14C-4A26-A911-ED88ADB703DC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A7F8E-9E77-448E-9202-93021EABC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0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Relationship Id="rId9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3491880" y="176256"/>
            <a:ext cx="4248472" cy="1105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16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земеделието, храните и  горите </a:t>
            </a: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22" y="485480"/>
            <a:ext cx="1800225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135" y="1953918"/>
            <a:ext cx="931862" cy="158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72" y="1944393"/>
            <a:ext cx="90011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" y="498180"/>
            <a:ext cx="1692275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7" y="3539830"/>
            <a:ext cx="1854200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8110" y="3539830"/>
            <a:ext cx="1639887" cy="278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3787997" y="2204864"/>
            <a:ext cx="5356003" cy="1762497"/>
          </a:xfrm>
          <a:solidFill>
            <a:schemeClr val="bg1"/>
          </a:solidFill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ДИРЕКТНИ ПЛАЩАНИЯ </a:t>
            </a:r>
            <a:b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bg-BG" altLang="bg-BG" sz="2000" b="1" cap="none" dirty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изменения за Кампания 2020</a:t>
            </a:r>
            <a:endParaRPr lang="bg-BG" altLang="en-US" sz="2000" b="1" cap="none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 bwMode="auto">
          <a:xfrm>
            <a:off x="4860032" y="5577780"/>
            <a:ext cx="384703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Font typeface="Arial" charset="0"/>
              <a:buNone/>
            </a:pP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Дирекция „Директни плащания“</a:t>
            </a:r>
          </a:p>
          <a:p>
            <a:pPr algn="r" eaLnBrk="1" hangingPunct="1">
              <a:buFont typeface="Arial" charset="0"/>
              <a:buNone/>
            </a:pP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Февруари 20</a:t>
            </a:r>
            <a:r>
              <a:rPr lang="en-US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bg-BG" altLang="en-US" sz="13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219037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2443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42373" y="186607"/>
            <a:ext cx="803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животни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Запазват се прилаганите  схеми за обвързано подпомагане за животни;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Запазва се изискването за реализация на мляко и/или млечни продукти и реализация на животни по всички схеми с изключение на планинските;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Изменения: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Намалява се изискването за реализация на </a:t>
            </a:r>
            <a:r>
              <a:rPr lang="ru-RU" dirty="0" err="1">
                <a:solidFill>
                  <a:srgbClr val="C00000"/>
                </a:solidFill>
              </a:rPr>
              <a:t>мляко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b="1" u="sng" dirty="0" err="1">
                <a:solidFill>
                  <a:srgbClr val="C00000"/>
                </a:solidFill>
              </a:rPr>
              <a:t>млечни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крави</a:t>
            </a:r>
            <a:r>
              <a:rPr lang="ru-RU" b="1" u="sng" dirty="0">
                <a:solidFill>
                  <a:srgbClr val="C00000"/>
                </a:solidFill>
              </a:rPr>
              <a:t> в </a:t>
            </a:r>
            <a:r>
              <a:rPr lang="ru-RU" b="1" u="sng" dirty="0" err="1">
                <a:solidFill>
                  <a:srgbClr val="C00000"/>
                </a:solidFill>
              </a:rPr>
              <a:t>преход</a:t>
            </a:r>
            <a:r>
              <a:rPr lang="ru-RU" b="1" u="sng" dirty="0">
                <a:solidFill>
                  <a:srgbClr val="C00000"/>
                </a:solidFill>
              </a:rPr>
              <a:t> или </a:t>
            </a:r>
            <a:r>
              <a:rPr lang="ru-RU" b="1" u="sng" dirty="0" err="1">
                <a:solidFill>
                  <a:srgbClr val="C00000"/>
                </a:solidFill>
              </a:rPr>
              <a:t>преминала</a:t>
            </a:r>
            <a:r>
              <a:rPr lang="ru-RU" b="1" u="sng" dirty="0">
                <a:solidFill>
                  <a:srgbClr val="C00000"/>
                </a:solidFill>
              </a:rPr>
              <a:t> период на </a:t>
            </a:r>
            <a:r>
              <a:rPr lang="ru-RU" b="1" u="sng" dirty="0" err="1">
                <a:solidFill>
                  <a:srgbClr val="C00000"/>
                </a:solidFill>
              </a:rPr>
              <a:t>преход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към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err="1">
                <a:solidFill>
                  <a:srgbClr val="C00000"/>
                </a:solidFill>
              </a:rPr>
              <a:t>биологично</a:t>
            </a:r>
            <a:r>
              <a:rPr lang="ru-RU" b="1" u="sng" dirty="0">
                <a:solidFill>
                  <a:srgbClr val="C00000"/>
                </a:solidFill>
              </a:rPr>
              <a:t> производство – най-малко 1500 кг </a:t>
            </a:r>
            <a:r>
              <a:rPr lang="ru-RU" b="1" u="sng" dirty="0" err="1">
                <a:solidFill>
                  <a:srgbClr val="C00000"/>
                </a:solidFill>
              </a:rPr>
              <a:t>мляко</a:t>
            </a:r>
            <a:r>
              <a:rPr lang="ru-RU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Въвежда се </a:t>
            </a:r>
            <a:r>
              <a:rPr lang="ru-RU" b="1" u="sng" dirty="0">
                <a:solidFill>
                  <a:srgbClr val="C00000"/>
                </a:solidFill>
              </a:rPr>
              <a:t>модулиран размер</a:t>
            </a:r>
            <a:r>
              <a:rPr lang="ru-RU" dirty="0">
                <a:solidFill>
                  <a:srgbClr val="C00000"/>
                </a:solidFill>
              </a:rPr>
              <a:t> на подпомагането по всички схеми, с изключение на планинските в съотношение </a:t>
            </a:r>
            <a:r>
              <a:rPr lang="ru-RU" sz="2000" b="1" dirty="0">
                <a:solidFill>
                  <a:srgbClr val="C00000"/>
                </a:solidFill>
              </a:rPr>
              <a:t>1,25 : 1</a:t>
            </a:r>
            <a:r>
              <a:rPr lang="ru-RU" sz="2000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90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72" y="535636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69252" y="153280"/>
            <a:ext cx="80310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животни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2694" y="1039705"/>
            <a:ext cx="849582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</a:t>
            </a:r>
            <a:endParaRPr lang="ru-RU" b="1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млечни крави;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млечни крави под селекционен контрол;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месодайни крави и/или юници;</a:t>
            </a:r>
          </a:p>
          <a:p>
            <a:pPr marL="742950" lvl="3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месодайни крави под селекционен контрол;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C00000"/>
                </a:solidFill>
              </a:rPr>
              <a:t>Променя се броят на животните, за които земеделските стопани ще получават по-висок размер на подпомагането </a:t>
            </a:r>
            <a:r>
              <a:rPr lang="ru-RU" b="1" u="sng" dirty="0">
                <a:solidFill>
                  <a:srgbClr val="C00000"/>
                </a:solidFill>
              </a:rPr>
              <a:t>50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dirty="0">
                <a:solidFill>
                  <a:srgbClr val="C00000"/>
                </a:solidFill>
              </a:rPr>
              <a:t>; 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биволи;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rgbClr val="C00000"/>
                </a:solidFill>
              </a:rPr>
              <a:t>50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u="sng" dirty="0">
                <a:solidFill>
                  <a:srgbClr val="C00000"/>
                </a:solidFill>
              </a:rPr>
              <a:t>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Завишена възраст за женски животни, допустими за </a:t>
            </a:r>
            <a:r>
              <a:rPr lang="bg-BG" dirty="0">
                <a:solidFill>
                  <a:srgbClr val="C00000"/>
                </a:solidFill>
              </a:rPr>
              <a:t>подпомагане</a:t>
            </a:r>
            <a:r>
              <a:rPr lang="ru-RU" dirty="0">
                <a:solidFill>
                  <a:srgbClr val="C00000"/>
                </a:solidFill>
              </a:rPr>
              <a:t>  по схемата на „</a:t>
            </a:r>
            <a:r>
              <a:rPr lang="ru-RU" b="1" u="sng" dirty="0">
                <a:solidFill>
                  <a:srgbClr val="C00000"/>
                </a:solidFill>
              </a:rPr>
              <a:t>27 месеца и повече</a:t>
            </a:r>
            <a:r>
              <a:rPr lang="ru-RU" dirty="0">
                <a:solidFill>
                  <a:srgbClr val="C00000"/>
                </a:solidFill>
              </a:rPr>
              <a:t>“;</a:t>
            </a:r>
            <a:endParaRPr lang="bg-BG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dirty="0">
              <a:solidFill>
                <a:srgbClr val="FF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Схема за обвързано подпомагане за овце-майки и/или кози-майки под селекционен контрол;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ru-RU" b="1" u="sng" dirty="0">
                <a:solidFill>
                  <a:srgbClr val="C00000"/>
                </a:solidFill>
              </a:rPr>
              <a:t>200 бр. </a:t>
            </a:r>
            <a:r>
              <a:rPr lang="ru-RU" b="1" u="sng" dirty="0" err="1">
                <a:solidFill>
                  <a:srgbClr val="C00000"/>
                </a:solidFill>
              </a:rPr>
              <a:t>животни</a:t>
            </a:r>
            <a:r>
              <a:rPr lang="ru-RU" b="1" u="sng" dirty="0">
                <a:solidFill>
                  <a:srgbClr val="C00000"/>
                </a:solidFill>
              </a:rPr>
              <a:t>;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36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Схеми за обвързано с производството подпомагане за плодове и зеленчуци 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3644" y="1700808"/>
            <a:ext cx="849582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За Кампания 2020 се запазват условията по прилаганите схеми за плодове и зеленчуци;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dirty="0"/>
              <a:t>Запазват  се проверките за съответствието на вида култура с начина на трайно ползване на физическия блок, в който попада културата;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dirty="0"/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</a:t>
            </a:r>
          </a:p>
          <a:p>
            <a:pPr marL="285750" lvl="2" indent="-285750" algn="just">
              <a:buFont typeface="Wingdings" panose="05000000000000000000" pitchFamily="2" charset="2"/>
              <a:buChar char="Ø"/>
            </a:pPr>
            <a:endParaRPr lang="ru-RU" b="1" u="sng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C00000"/>
                </a:solidFill>
              </a:rPr>
              <a:t>Въвежда се изискване за спазване на минималните агротехнически мероприятия;</a:t>
            </a: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endParaRPr lang="ru-RU" dirty="0">
              <a:solidFill>
                <a:srgbClr val="C00000"/>
              </a:solidFill>
            </a:endParaRPr>
          </a:p>
          <a:p>
            <a:pPr marL="742950" lvl="3" indent="-285750" algn="just">
              <a:buFont typeface="Wingdings" panose="05000000000000000000" pitchFamily="2" charset="2"/>
              <a:buChar char="ü"/>
            </a:pPr>
            <a:r>
              <a:rPr lang="bg-BG" dirty="0">
                <a:solidFill>
                  <a:srgbClr val="C00000"/>
                </a:solidFill>
              </a:rPr>
              <a:t>Площи, заявени по схемите за обвързано подпомагане, на които се установи различна култура от заявената, ще </a:t>
            </a:r>
            <a:r>
              <a:rPr lang="bg-BG" u="sng" dirty="0">
                <a:solidFill>
                  <a:srgbClr val="C00000"/>
                </a:solidFill>
              </a:rPr>
              <a:t>се </a:t>
            </a:r>
            <a:r>
              <a:rPr lang="bg-BG" u="sng" dirty="0" err="1">
                <a:solidFill>
                  <a:srgbClr val="C00000"/>
                </a:solidFill>
              </a:rPr>
              <a:t>наддекларират</a:t>
            </a:r>
            <a:r>
              <a:rPr lang="bg-BG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0116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Система за електронни услуги (СЕУ)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4008" y="980728"/>
            <a:ext cx="433073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dirty="0"/>
              <a:t>За да получите достъп до функционалностите на </a:t>
            </a:r>
            <a:r>
              <a:rPr lang="bg-BG" b="1" dirty="0"/>
              <a:t>системата за електронни услуги (СЕУ) </a:t>
            </a:r>
            <a:r>
              <a:rPr lang="bg-BG" dirty="0"/>
              <a:t>трябва да имате регистрация. Може да я заявите онлайн, след което следва да потвърдите вашата заявка лично в ДФЗ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bg-BG" b="1" dirty="0"/>
              <a:t>В СЕУ Може: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подавате електронни заявки;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изготвяте справки за данни, за които имате достъп;</a:t>
            </a:r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endParaRPr lang="bg-BG" b="1" dirty="0"/>
          </a:p>
          <a:p>
            <a:pPr marL="742950" lvl="1" indent="-285750" algn="just">
              <a:buFont typeface="Wingdings" panose="05000000000000000000" pitchFamily="2" charset="2"/>
              <a:buChar char="ü"/>
            </a:pPr>
            <a:r>
              <a:rPr lang="bg-BG" b="1" dirty="0"/>
              <a:t>Да подавате и управлявате вашите </a:t>
            </a:r>
            <a:r>
              <a:rPr lang="bg-BG" b="1" dirty="0" err="1"/>
              <a:t>гео-пространствени</a:t>
            </a:r>
            <a:r>
              <a:rPr lang="bg-BG" b="1" dirty="0"/>
              <a:t> данни.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54" y="980728"/>
            <a:ext cx="4167657" cy="53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844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27584" y="105337"/>
            <a:ext cx="590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Система за електронни услуги (СЕУ)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Кампания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356992"/>
            <a:ext cx="5076502" cy="2824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26" y="980728"/>
            <a:ext cx="6983773" cy="246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18"/>
          <p:cNvSpPr txBox="1"/>
          <p:nvPr/>
        </p:nvSpPr>
        <p:spPr>
          <a:xfrm>
            <a:off x="5415731" y="2911682"/>
            <a:ext cx="3600400" cy="42474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bg-BG" dirty="0">
                <a:effectLst/>
                <a:latin typeface="Calibri"/>
                <a:ea typeface="Calibri"/>
                <a:cs typeface="Times New Roman"/>
              </a:rPr>
              <a:t>Зареждане на *.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shp</a:t>
            </a:r>
            <a:r>
              <a:rPr lang="bg-BG" dirty="0">
                <a:effectLst/>
                <a:latin typeface="Calibri"/>
                <a:ea typeface="Calibri"/>
                <a:cs typeface="Times New Roman"/>
              </a:rPr>
              <a:t> файлове.</a:t>
            </a:r>
            <a:endParaRPr lang="en-US" sz="2400" dirty="0">
              <a:effectLst/>
              <a:latin typeface="Calibri"/>
              <a:ea typeface="Calibri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372355" y="1484784"/>
            <a:ext cx="5813091" cy="138882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382" y="3451564"/>
            <a:ext cx="3353098" cy="2353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03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348880"/>
            <a:ext cx="4430290" cy="1302563"/>
          </a:xfrm>
        </p:spPr>
        <p:txBody>
          <a:bodyPr>
            <a:normAutofit fontScale="90000"/>
          </a:bodyPr>
          <a:lstStyle/>
          <a:p>
            <a:pPr algn="ctr"/>
            <a:r>
              <a:rPr lang="bg-BG" b="1" dirty="0">
                <a:solidFill>
                  <a:schemeClr val="accent3">
                    <a:lumMod val="50000"/>
                  </a:schemeClr>
                </a:solidFill>
              </a:rPr>
              <a:t>Благодаря за вниманието!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8198" y="4579286"/>
            <a:ext cx="6686550" cy="838200"/>
          </a:xfrm>
        </p:spPr>
        <p:txBody>
          <a:bodyPr/>
          <a:lstStyle/>
          <a:p>
            <a:r>
              <a:rPr lang="bg-BG" b="1" dirty="0"/>
              <a:t>ДИРЕКЦИЯ „ДИРЕКТНИ ПЛАЩАНИЯ“</a:t>
            </a:r>
            <a:endParaRPr lang="en-US" b="1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203673" y="3172949"/>
            <a:ext cx="6858000" cy="512103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2" name="Subtitle 2"/>
          <p:cNvSpPr txBox="1">
            <a:spLocks/>
          </p:cNvSpPr>
          <p:nvPr/>
        </p:nvSpPr>
        <p:spPr bwMode="auto">
          <a:xfrm>
            <a:off x="478922" y="145279"/>
            <a:ext cx="6912768" cy="1123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indent="-1825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730250" indent="-182563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004888" indent="-1825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1187450" indent="-136525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446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1018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590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016250" indent="-136525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 typeface="Arial" charset="0"/>
              <a:buNone/>
            </a:pPr>
            <a:r>
              <a:rPr lang="bg-BG" altLang="en-US" sz="2800" b="1" dirty="0">
                <a:solidFill>
                  <a:srgbClr val="ACA73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Министерство на земеделието, храните и  горите </a:t>
            </a:r>
          </a:p>
        </p:txBody>
      </p:sp>
    </p:spTree>
    <p:extLst>
      <p:ext uri="{BB962C8B-B14F-4D97-AF65-F5344CB8AC3E}">
        <p14:creationId xmlns:p14="http://schemas.microsoft.com/office/powerpoint/2010/main" val="218561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439" y="20312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9478" y="764704"/>
            <a:ext cx="8865045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180975"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bg-BG" sz="7200" dirty="0" smtClean="0">
                <a:solidFill>
                  <a:schemeClr val="accent3">
                    <a:lumMod val="50000"/>
                  </a:schemeClr>
                </a:solidFill>
              </a:rPr>
              <a:t>Аграрният отрасъл – от особено значение за икономиката в областта – формира </a:t>
            </a:r>
            <a:r>
              <a:rPr lang="bg-BG" sz="7200" u="sng" dirty="0" smtClean="0">
                <a:solidFill>
                  <a:schemeClr val="accent3">
                    <a:lumMod val="50000"/>
                  </a:schemeClr>
                </a:solidFill>
              </a:rPr>
              <a:t>около 14% </a:t>
            </a:r>
            <a:r>
              <a:rPr lang="en-US" sz="7200" u="sng" dirty="0" smtClean="0">
                <a:solidFill>
                  <a:schemeClr val="accent3">
                    <a:lumMod val="50000"/>
                  </a:schemeClr>
                </a:solidFill>
              </a:rPr>
              <a:t>% </a:t>
            </a:r>
            <a:r>
              <a:rPr lang="bg-BG" sz="7200" u="sng" dirty="0">
                <a:solidFill>
                  <a:schemeClr val="accent3">
                    <a:lumMod val="50000"/>
                  </a:schemeClr>
                </a:solidFill>
              </a:rPr>
              <a:t>от общата БДС на областта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през 2018 г. (</a:t>
            </a:r>
            <a:r>
              <a:rPr lang="ru-RU" sz="7200" dirty="0">
                <a:solidFill>
                  <a:schemeClr val="accent3">
                    <a:lumMod val="50000"/>
                  </a:schemeClr>
                </a:solidFill>
              </a:rPr>
              <a:t>съществено над средното за страната – 3,9%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bg-BG" sz="7200" dirty="0" smtClean="0">
                <a:solidFill>
                  <a:schemeClr val="accent3">
                    <a:lumMod val="50000"/>
                  </a:schemeClr>
                </a:solidFill>
              </a:rPr>
              <a:t>Обработваемата земя заема над 90% от ИЗП (7,3% от ИЗП на страната)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bg-BG" sz="7200" dirty="0" smtClean="0">
                <a:solidFill>
                  <a:schemeClr val="accent3">
                    <a:lumMod val="50000"/>
                  </a:schemeClr>
                </a:solidFill>
              </a:rPr>
              <a:t> В сектор Растениевъдство</a:t>
            </a: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Силен </a:t>
            </a:r>
            <a:r>
              <a:rPr lang="bg-BG" sz="6800" dirty="0" err="1" smtClean="0">
                <a:solidFill>
                  <a:schemeClr val="accent3">
                    <a:lumMod val="50000"/>
                  </a:schemeClr>
                </a:solidFill>
              </a:rPr>
              <a:t>зърнопроизводствен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 сектор – 94% от обработваемата земя през 2019 г. е заета със зърнени и маслодайни култури (основно пшеница, царевица, слънчоглед и рапица)</a:t>
            </a: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Сериозно 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застъпено отглеждането на технически 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култури 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(вкл. тютюн)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, зеленчуци и 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трайни насаждения 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– седем пъти 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увеличение на 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площите с 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технически култури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, два пъти – със зеленчуци, </a:t>
            </a:r>
            <a:r>
              <a:rPr lang="ru-RU" sz="6800" dirty="0">
                <a:solidFill>
                  <a:schemeClr val="accent3">
                    <a:lumMod val="50000"/>
                  </a:schemeClr>
                </a:solidFill>
              </a:rPr>
              <a:t>15</a:t>
            </a:r>
            <a:r>
              <a:rPr lang="ru-RU" sz="6800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с  </a:t>
            </a:r>
            <a:r>
              <a:rPr lang="ru-RU" sz="6800" dirty="0" smtClean="0">
                <a:solidFill>
                  <a:schemeClr val="accent3">
                    <a:lumMod val="50000"/>
                  </a:schemeClr>
                </a:solidFill>
              </a:rPr>
              <a:t>трайни насаждения (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периода 2014 – 2019)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bg-BG" sz="7200" dirty="0" smtClean="0">
                <a:solidFill>
                  <a:schemeClr val="accent3">
                    <a:lumMod val="50000"/>
                  </a:schemeClr>
                </a:solidFill>
              </a:rPr>
              <a:t> В сектор Животновъдство </a:t>
            </a: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ru-RU" sz="6800" dirty="0">
                <a:solidFill>
                  <a:schemeClr val="accent3">
                    <a:lumMod val="50000"/>
                  </a:schemeClr>
                </a:solidFill>
              </a:rPr>
              <a:t>Близо пет </a:t>
            </a:r>
            <a:r>
              <a:rPr lang="ru-RU" sz="6800" dirty="0" smtClean="0">
                <a:solidFill>
                  <a:schemeClr val="accent3">
                    <a:lumMod val="50000"/>
                  </a:schemeClr>
                </a:solidFill>
              </a:rPr>
              <a:t>пъти увеличение в броят </a:t>
            </a:r>
            <a:r>
              <a:rPr lang="ru-RU" sz="68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6800" dirty="0" smtClean="0">
                <a:solidFill>
                  <a:schemeClr val="accent3">
                    <a:lumMod val="50000"/>
                  </a:schemeClr>
                </a:solidFill>
              </a:rPr>
              <a:t>свинете, </a:t>
            </a:r>
            <a:r>
              <a:rPr lang="ru-RU" sz="6800" dirty="0">
                <a:solidFill>
                  <a:schemeClr val="accent3">
                    <a:lumMod val="50000"/>
                  </a:schemeClr>
                </a:solidFill>
              </a:rPr>
              <a:t>на птиците - с 18%, </a:t>
            </a:r>
            <a:r>
              <a:rPr lang="ru-RU" sz="6800" dirty="0" smtClean="0">
                <a:solidFill>
                  <a:schemeClr val="accent3">
                    <a:lumMod val="50000"/>
                  </a:schemeClr>
                </a:solidFill>
              </a:rPr>
              <a:t>говеда </a:t>
            </a:r>
            <a:r>
              <a:rPr lang="ru-RU" sz="6800" dirty="0">
                <a:solidFill>
                  <a:schemeClr val="accent3">
                    <a:lumMod val="50000"/>
                  </a:schemeClr>
                </a:solidFill>
              </a:rPr>
              <a:t>- с 3</a:t>
            </a:r>
            <a:r>
              <a:rPr lang="ru-RU" sz="6800" dirty="0" smtClean="0">
                <a:solidFill>
                  <a:schemeClr val="accent3">
                    <a:lumMod val="50000"/>
                  </a:schemeClr>
                </a:solidFill>
              </a:rPr>
              <a:t>%</a:t>
            </a: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ru-RU" sz="6800" dirty="0" smtClean="0">
                <a:solidFill>
                  <a:schemeClr val="accent3">
                    <a:lumMod val="50000"/>
                  </a:schemeClr>
                </a:solidFill>
              </a:rPr>
              <a:t>44</a:t>
            </a:r>
            <a:r>
              <a:rPr lang="ru-RU" sz="6800" dirty="0">
                <a:solidFill>
                  <a:schemeClr val="accent3">
                    <a:lumMod val="50000"/>
                  </a:schemeClr>
                </a:solidFill>
              </a:rPr>
              <a:t>% </a:t>
            </a:r>
            <a:r>
              <a:rPr lang="ru-RU" sz="6800" dirty="0" smtClean="0">
                <a:solidFill>
                  <a:schemeClr val="accent3">
                    <a:lumMod val="50000"/>
                  </a:schemeClr>
                </a:solidFill>
              </a:rPr>
              <a:t>увеличение при броя на пчелните </a:t>
            </a:r>
            <a:r>
              <a:rPr lang="ru-RU" sz="6800" dirty="0">
                <a:solidFill>
                  <a:schemeClr val="accent3">
                    <a:lumMod val="50000"/>
                  </a:schemeClr>
                </a:solidFill>
              </a:rPr>
              <a:t>семейства </a:t>
            </a:r>
            <a:r>
              <a:rPr lang="ru-RU" sz="68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8% 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от пчелните семейства в страната се намират 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в областта)</a:t>
            </a:r>
            <a:endParaRPr lang="bg-BG" sz="6800" dirty="0">
              <a:solidFill>
                <a:schemeClr val="accent3">
                  <a:lumMod val="50000"/>
                </a:schemeClr>
              </a:solidFill>
            </a:endParaRP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Тенденция на увеличение </a:t>
            </a:r>
            <a:r>
              <a:rPr lang="ru-RU" sz="6800" dirty="0" smtClean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6800" dirty="0">
                <a:solidFill>
                  <a:schemeClr val="accent3">
                    <a:lumMod val="50000"/>
                  </a:schemeClr>
                </a:solidFill>
              </a:rPr>
              <a:t>заявените за директна подкрепа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 животни – с 10% повече овце и кози и с 4% повече говеда</a:t>
            </a:r>
          </a:p>
          <a:p>
            <a:pPr indent="180975"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bg-BG" sz="7200" dirty="0" smtClean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кампания 2018 г. спрямо 2014 г. по СЕПП са заявени </a:t>
            </a: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Пет пъти </a:t>
            </a:r>
            <a:r>
              <a:rPr lang="bg-BG" sz="6800" dirty="0">
                <a:solidFill>
                  <a:schemeClr val="accent3">
                    <a:lumMod val="50000"/>
                  </a:schemeClr>
                </a:solidFill>
              </a:rPr>
              <a:t>повече площи 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с лавандула (</a:t>
            </a:r>
            <a:r>
              <a:rPr lang="bg-BG" sz="6800" dirty="0" err="1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прибл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  <a:cs typeface="Vrinda"/>
              </a:rPr>
              <a:t>. </a:t>
            </a: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40% от заявената лавандула в страната)</a:t>
            </a:r>
          </a:p>
          <a:p>
            <a:pPr marL="720725" lvl="1" indent="-263525" algn="just">
              <a:buFont typeface="Wingdings" panose="05000000000000000000" pitchFamily="2" charset="2"/>
              <a:buChar char="Ø"/>
            </a:pPr>
            <a:r>
              <a:rPr lang="bg-BG" sz="6800" dirty="0" smtClean="0">
                <a:solidFill>
                  <a:schemeClr val="accent3">
                    <a:lumMod val="50000"/>
                  </a:schemeClr>
                </a:solidFill>
              </a:rPr>
              <a:t>85% повече заявените площи с орехи и значително нарастване на площите с протеинови култури (грах за зърно, леща и фасул)</a:t>
            </a:r>
            <a:endParaRPr lang="ru-RU" sz="6800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1" indent="180975" algn="just">
              <a:buFont typeface="Wingdings" panose="05000000000000000000" pitchFamily="2" charset="2"/>
              <a:buChar char="ü"/>
            </a:pP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За периода </a:t>
            </a:r>
            <a:r>
              <a:rPr lang="bg-BG" sz="7200" dirty="0" smtClean="0">
                <a:solidFill>
                  <a:schemeClr val="accent3">
                    <a:lumMod val="50000"/>
                  </a:schemeClr>
                </a:solidFill>
              </a:rPr>
              <a:t>2014-2019г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. земеделските </a:t>
            </a:r>
            <a:r>
              <a:rPr lang="bg-BG" sz="7200" dirty="0" smtClean="0">
                <a:solidFill>
                  <a:schemeClr val="accent3">
                    <a:lumMod val="50000"/>
                  </a:schemeClr>
                </a:solidFill>
              </a:rPr>
              <a:t>стопани са 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получили финансова подкрепа в размер на </a:t>
            </a:r>
            <a:r>
              <a:rPr lang="bg-BG" sz="7200" u="sng" dirty="0">
                <a:solidFill>
                  <a:schemeClr val="accent3">
                    <a:lumMod val="50000"/>
                  </a:schemeClr>
                </a:solidFill>
              </a:rPr>
              <a:t>927,1 млн. лв.</a:t>
            </a:r>
            <a:r>
              <a:rPr lang="bg-BG" sz="7200" dirty="0">
                <a:solidFill>
                  <a:schemeClr val="accent3">
                    <a:lumMod val="50000"/>
                  </a:schemeClr>
                </a:solidFill>
              </a:rPr>
              <a:t> (над 6% от общите средства за земеделие в страната)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62130" y="-99392"/>
            <a:ext cx="597011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Област Добрич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18859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619318" y="254848"/>
            <a:ext cx="47543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Брой кандидати през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2" name="Char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80367"/>
              </p:ext>
            </p:extLst>
          </p:nvPr>
        </p:nvGraphicFramePr>
        <p:xfrm>
          <a:off x="187847" y="785068"/>
          <a:ext cx="8813105" cy="528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7873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10399" y="302495"/>
            <a:ext cx="2918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СЕПП -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207690"/>
              </p:ext>
            </p:extLst>
          </p:nvPr>
        </p:nvGraphicFramePr>
        <p:xfrm>
          <a:off x="553914" y="826477"/>
          <a:ext cx="7978525" cy="3106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0362400"/>
              </p:ext>
            </p:extLst>
          </p:nvPr>
        </p:nvGraphicFramePr>
        <p:xfrm>
          <a:off x="561158" y="3809242"/>
          <a:ext cx="7919671" cy="258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769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759492" y="222360"/>
            <a:ext cx="29186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СЕПП -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Char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738907"/>
              </p:ext>
            </p:extLst>
          </p:nvPr>
        </p:nvGraphicFramePr>
        <p:xfrm>
          <a:off x="261937" y="676275"/>
          <a:ext cx="8620126" cy="5505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283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69173" y="164328"/>
            <a:ext cx="6776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Животновъдство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4394005"/>
              </p:ext>
            </p:extLst>
          </p:nvPr>
        </p:nvGraphicFramePr>
        <p:xfrm>
          <a:off x="295497" y="826477"/>
          <a:ext cx="8562975" cy="303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979597"/>
              </p:ext>
            </p:extLst>
          </p:nvPr>
        </p:nvGraphicFramePr>
        <p:xfrm>
          <a:off x="324206" y="3754404"/>
          <a:ext cx="8596983" cy="263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4757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99" y="164328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20184" y="132675"/>
            <a:ext cx="67768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Плодове и зеленчуци Кампания 2019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490900"/>
              </p:ext>
            </p:extLst>
          </p:nvPr>
        </p:nvGraphicFramePr>
        <p:xfrm>
          <a:off x="292933" y="3510175"/>
          <a:ext cx="8681815" cy="2882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8298301"/>
              </p:ext>
            </p:extLst>
          </p:nvPr>
        </p:nvGraphicFramePr>
        <p:xfrm>
          <a:off x="314733" y="608128"/>
          <a:ext cx="8611871" cy="3112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755576" y="4725144"/>
            <a:ext cx="8136904" cy="0"/>
          </a:xfrm>
          <a:prstGeom prst="line">
            <a:avLst/>
          </a:prstGeom>
          <a:effectLst>
            <a:glow rad="254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57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83" y="456851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275012" y="243277"/>
            <a:ext cx="7739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одпомагане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на земеделските стопани с 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директни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плащания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ампания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Запазват се условията за подпомагане при площните мерки: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bg-BG" dirty="0"/>
              <a:t>П</a:t>
            </a:r>
            <a:r>
              <a:rPr lang="ru-RU" dirty="0"/>
              <a:t>одпомагане по СЕПП;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Преразпределително плащане за първите 30 ха от всички стопанства;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ru-RU" dirty="0"/>
              <a:t>Зелени директни плащания: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диверсификация на културите;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запазване на постоянно затревените площи;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екологично насочени площи (ЕНП) и запазване на елементите на ландшафта;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ru-RU" dirty="0"/>
              <a:t>създаване на площи с междинни и азотфиксиращи култури.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 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От 2020 г. периодът на задържане на полето на междинните култури за целите на изпълнение на изискванията </a:t>
            </a:r>
            <a:r>
              <a:rPr lang="ru-RU" b="1" u="sng" dirty="0">
                <a:solidFill>
                  <a:srgbClr val="C00000"/>
                </a:solidFill>
              </a:rPr>
              <a:t>за (ЕНП) ще бъде от 1 септември до 1 ноември </a:t>
            </a:r>
            <a:r>
              <a:rPr lang="ru-RU" dirty="0">
                <a:solidFill>
                  <a:srgbClr val="C00000"/>
                </a:solidFill>
              </a:rPr>
              <a:t>на годината на кандидатстване. Добавя се изискване междинните култури да бъдат засети преди 1 септември на годината на кандидатстване;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2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58637" y="3327913"/>
            <a:ext cx="6858000" cy="202175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32" y="445107"/>
            <a:ext cx="154304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295497" y="6393082"/>
            <a:ext cx="183425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53915" y="6393082"/>
            <a:ext cx="76493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71451" y="186607"/>
            <a:ext cx="78408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2200" b="1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2200" b="1" dirty="0" err="1">
                <a:solidFill>
                  <a:schemeClr val="accent3">
                    <a:lumMod val="50000"/>
                  </a:schemeClr>
                </a:solidFill>
              </a:rPr>
              <a:t>одпомагане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 на земеделските стопани с директни плащания</a:t>
            </a:r>
          </a:p>
          <a:p>
            <a:pPr algn="ctr"/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промени за </a:t>
            </a:r>
            <a:r>
              <a:rPr lang="en-US" sz="2200" b="1" dirty="0">
                <a:solidFill>
                  <a:schemeClr val="accent3">
                    <a:lumMod val="50000"/>
                  </a:schemeClr>
                </a:solidFill>
              </a:rPr>
              <a:t>K</a:t>
            </a:r>
            <a:r>
              <a:rPr lang="ru-RU" sz="2200" b="1" dirty="0">
                <a:solidFill>
                  <a:schemeClr val="accent3">
                    <a:lumMod val="50000"/>
                  </a:schemeClr>
                </a:solidFill>
              </a:rPr>
              <a:t>ампания 2020</a:t>
            </a:r>
            <a:endParaRPr lang="en-US" sz="2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8922" y="1268760"/>
            <a:ext cx="83631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Схема за млади земеделски стопани – подпомагане с 50 % по-висок размер на плащането  по СЕПП за първите 30 ха.;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Схема за дребни земеделски стопани - подкрепа в размер до 1 250 евро, при облекчени условия за изпълнение на зелените изисквания и контрола на изискванията за кръстосано съответствие;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/>
              <a:t>Специално плащане за памук;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Изменение: 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C00000"/>
                </a:solidFill>
              </a:rPr>
              <a:t>От Кампания 2020 по </a:t>
            </a:r>
            <a:r>
              <a:rPr lang="ru-RU" dirty="0" err="1">
                <a:solidFill>
                  <a:srgbClr val="C00000"/>
                </a:solidFill>
              </a:rPr>
              <a:t>схемата</a:t>
            </a:r>
            <a:r>
              <a:rPr lang="ru-RU" dirty="0">
                <a:solidFill>
                  <a:srgbClr val="C00000"/>
                </a:solidFill>
              </a:rPr>
              <a:t> за </a:t>
            </a:r>
            <a:r>
              <a:rPr lang="ru-RU" dirty="0" err="1">
                <a:solidFill>
                  <a:srgbClr val="C00000"/>
                </a:solidFill>
              </a:rPr>
              <a:t>памук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земеделските</a:t>
            </a:r>
            <a:r>
              <a:rPr lang="ru-RU" dirty="0">
                <a:solidFill>
                  <a:srgbClr val="C00000"/>
                </a:solidFill>
              </a:rPr>
              <a:t> стопани трябва да предоставят </a:t>
            </a:r>
            <a:r>
              <a:rPr lang="ru-RU" b="1" u="sng" dirty="0">
                <a:solidFill>
                  <a:srgbClr val="C00000"/>
                </a:solidFill>
              </a:rPr>
              <a:t>официалните етикети от опаковките на семената</a:t>
            </a:r>
            <a:r>
              <a:rPr lang="ru-RU" dirty="0">
                <a:solidFill>
                  <a:srgbClr val="C00000"/>
                </a:solidFill>
              </a:rPr>
              <a:t>, използвани за посев, като отпада изискването за предоставяне на сертификат за използваните семена; </a:t>
            </a:r>
            <a:r>
              <a:rPr lang="ru-RU" dirty="0" err="1">
                <a:solidFill>
                  <a:srgbClr val="C00000"/>
                </a:solidFill>
              </a:rPr>
              <a:t>Официалните</a:t>
            </a:r>
            <a:r>
              <a:rPr lang="ru-RU" dirty="0">
                <a:solidFill>
                  <a:srgbClr val="C00000"/>
                </a:solidFill>
              </a:rPr>
              <a:t> етикети остават към екземпляра на заявлението за подпомагане;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dirty="0">
              <a:solidFill>
                <a:srgbClr val="C00000"/>
              </a:solidFill>
            </a:endParaRP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b="1" u="sng" dirty="0">
                <a:solidFill>
                  <a:srgbClr val="C00000"/>
                </a:solidFill>
              </a:rPr>
              <a:t>Допълнителни изисквания при отглеждане на коноп:</a:t>
            </a:r>
            <a:r>
              <a:rPr lang="ru-RU" dirty="0">
                <a:solidFill>
                  <a:srgbClr val="C00000"/>
                </a:solidFill>
              </a:rPr>
              <a:t> представяне на оригинални етикети на семената; разрешение за отглеждане; наддеклариране на площи над разрешените.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1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856</Words>
  <Application>Microsoft Office PowerPoint</Application>
  <PresentationFormat>On-screen Show (4:3)</PresentationFormat>
  <Paragraphs>160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ДИРЕКТНИ ПЛАЩАНИЯ   изменения за Кампания 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 Vasilev</dc:creator>
  <cp:lastModifiedBy>Georgi Vasilev</cp:lastModifiedBy>
  <cp:revision>52</cp:revision>
  <dcterms:created xsi:type="dcterms:W3CDTF">2020-01-28T09:29:27Z</dcterms:created>
  <dcterms:modified xsi:type="dcterms:W3CDTF">2020-02-05T13:40:30Z</dcterms:modified>
</cp:coreProperties>
</file>