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59" r:id="rId22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72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3F15B6-ED73-4752-8844-351B062EC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20EFE6-84A1-40EC-B4D3-AAEAEAB67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2F18E4-3493-4B45-919D-569BFF305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D46AF4A-EA45-411D-B039-2F21DEB4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8800F4-67D7-4489-A91C-93559AC3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363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7623B0-54EE-4AA2-95B4-9C01A9A07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C21C216-D4E5-4572-888C-024FDF3B2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9C25D3-9D87-4B82-BAC4-1E602D2BB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633EE4-20FD-4364-91AF-B7EDA7539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54E013-E0B2-4DF2-B765-ACB45923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85867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7B29A5-1FB9-446E-8EFD-1CD2CE13A1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90DD17C-B535-4B21-BA36-3CD36278F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BA01D0-71F4-4799-A4DF-51C7C604D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A0DAB0-6C37-4182-8723-10A25F11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488BE7-0A4E-4F52-905A-D3E41877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2121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396ACB-5B33-4D1D-A79A-0B4EF8167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81B2EF-0B2E-4077-BFBA-BF5780DA4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A3F4DF1-A26E-4972-9219-65E140F32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08FDF2-175D-49C7-9F39-62EBAC6B5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B2A5A3-95F1-49F7-B960-75A5831DC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8788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701175-6531-47CF-B6B0-F593D9C2D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2D565D-1FDD-439A-BEDE-463B7BA83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118D074-78BC-4779-9F7C-9829AC1CC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C3093B-2C09-40BF-9804-099449634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6125CD-FDEF-4C4C-9499-1F9555862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6982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EB2DBF-A4B6-4D11-8638-0F82BC76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553963-7B13-4F14-99A0-21FCFC1FF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95059D-CAA7-4459-BAB9-828B7CFBC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6F20A2B-2767-4936-823E-9A04C4771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F8DFEA-C3B6-4683-B542-8096484C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87E145-FDA2-46EA-B47B-6CAB01FD7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393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489EDF-54D6-48FC-A349-C5F98AD73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41CDA7-C860-4D02-B37F-F15A126B7E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E34258-730D-4A47-B590-41A267266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29FBDE5-2BFD-49BA-B46A-6FAAA8B317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0D9C459-BDF2-4F94-8D98-216557C61E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942506B-BF1C-49C6-AC9C-AC538A713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9427DAB-A189-490B-A446-19472EA9C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BFBD371-A5A6-45A5-846D-2010A3726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6854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300C2D-7C5A-4739-9A8B-1B4BCF93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45B7A56-3C52-40AD-951A-1E522399A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61B045-C5BD-46C2-9BE2-ABF665AA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83521-23A4-4999-95CF-534F14716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674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3101D2B-3167-4B0B-881E-B01364C6E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A1FFB0E-394F-4C50-9F16-AEFA53A94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F2290A-2BE3-47FF-BF54-4E0FE62F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431776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E60A23-F8E1-4E0E-B899-BB06EF38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5568D1E-401C-497C-B64D-DA7D67B51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529366-B59F-4EFF-912D-F8A06DAC28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E31528-D1FC-4C36-9A10-ACDEA90BA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8E622D-1806-4C80-8318-D51C40B8E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6748DE-8469-418F-8EE7-E459ECA90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914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3C0F7-DE81-4A63-A4A0-207DF8EC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331ACB1-C8DC-4450-9369-ED8E14484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98136B7-54E8-438F-8E61-2DA25142B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CF12574-8649-4E92-BA4F-ECFD0EE36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D059FF-72A9-45F3-9F96-B5CB3B98D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0B36B1-5F8E-49C7-9F36-EA07A6D9A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0118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33B93FE-7F24-43E0-B0D1-2C3E2B8CA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bg-B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A3C852-9323-447D-BCE8-2E5071B84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06EAF0-B156-4263-832B-32201410C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1DAB8-2763-4A47-9D3B-D38DB9A8EA88}" type="datetimeFigureOut">
              <a:rPr lang="bg-BG" smtClean="0"/>
              <a:t>02.02.2018</a:t>
            </a:fld>
            <a:endParaRPr lang="bg-B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C9AA20E-19E9-4038-9499-5792C6DE9A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27DF4B-65A1-4946-BAE4-864373384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A3F34-E101-4917-84BF-D1066A203FC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5502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67F0511-8285-433F-BE6F-8C6EBEA8D8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1292" y="855783"/>
            <a:ext cx="8862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rgbClr val="00B050"/>
                </a:solidFill>
              </a:rPr>
              <a:t>МИНИСТЕРСТВО НА ЗЕМЕДЕЛИЕТО, ХРАНИТЕ И ГОРИТЕ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88827" y="2113795"/>
            <a:ext cx="65532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400" dirty="0" smtClean="0"/>
              <a:t>ПРОГРАМА ЗА РАЗВИТИЕ НА СЕЛСКИТЕ РАЙОНИ 2014-2020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23813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880" y="252230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6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технологии за лесовъдство и 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преработката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мобилизирането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търговията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горски продукти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500 хил.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50% от допустимите разходи за селски райони и до 40% за други</a:t>
              </a:r>
              <a:r>
                <a:rPr lang="en-US" b="1" dirty="0" smtClean="0"/>
                <a:t>;</a:t>
              </a:r>
              <a:endParaRPr lang="bg-BG" b="1" dirty="0" smtClean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 за проекти в: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Община </a:t>
              </a:r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висока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лесистост</a:t>
              </a:r>
              <a:r>
                <a:rPr lang="ru-RU" sz="1600" b="1" dirty="0">
                  <a:solidFill>
                    <a:schemeClr val="bg1"/>
                  </a:solidFill>
                </a:rPr>
                <a:t> (от 30% до 60% и над 60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%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)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>
                  <a:solidFill>
                    <a:schemeClr val="bg1"/>
                  </a:solidFill>
                </a:rPr>
                <a:t>С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пециализирана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горска</a:t>
              </a:r>
              <a:r>
                <a:rPr lang="ru-RU" sz="1600" b="1" dirty="0">
                  <a:solidFill>
                    <a:schemeClr val="bg1"/>
                  </a:solidFill>
                </a:rPr>
                <a:t> техника,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притежава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сертификат </a:t>
              </a:r>
              <a:r>
                <a:rPr lang="ru-RU" sz="1600" b="1" dirty="0">
                  <a:solidFill>
                    <a:schemeClr val="bg1"/>
                  </a:solidFill>
                </a:rPr>
                <a:t>за одобрение на типа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Европейската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общност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Устойчива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заетост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04563" y="3318641"/>
              <a:ext cx="552250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изграждане, придобиване или подобрение на сгради и други недвижими активи необходими за първичната преработка на дървесина;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закупуването нови машини и оборудване:</a:t>
              </a:r>
            </a:p>
            <a:p>
              <a:pPr algn="just"/>
              <a:r>
                <a:rPr lang="bg-BG" sz="1600" b="1" dirty="0" smtClean="0"/>
                <a:t>- за първична преработка на дървесината, за преработка на недървесни горски продукти, за специализирана горска техника и оборудване за сеч, извоз, товарене и транспорт на дървесина;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bg-BG" sz="1600" b="1" dirty="0" smtClean="0"/>
                <a:t>отгледни сечи във високостъблени и семенно възобновени издънкови гори до 40 годишна възраст;</a:t>
              </a:r>
              <a:endParaRPr lang="bg-BG" sz="1600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ФЛ, ЕТ, ЮЛ, Местни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 – собственици на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min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0,5 ха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собственици на </a:t>
              </a:r>
              <a:r>
                <a:rPr lang="en-US" sz="1600" b="1" dirty="0" smtClean="0">
                  <a:solidFill>
                    <a:schemeClr val="bg1"/>
                  </a:solidFill>
                </a:rPr>
                <a:t>min 10 </a:t>
              </a:r>
              <a:r>
                <a:rPr lang="bg-BG" sz="1600" b="1" dirty="0" smtClean="0">
                  <a:solidFill>
                    <a:schemeClr val="bg1"/>
                  </a:solidFill>
                </a:rPr>
                <a:t>ха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горски територии;</a:t>
              </a:r>
            </a:p>
            <a:p>
              <a:pPr algn="ctr"/>
              <a:r>
                <a:rPr lang="bg-BG" sz="1600" b="1" dirty="0" smtClean="0">
                  <a:solidFill>
                    <a:schemeClr val="bg1"/>
                  </a:solidFill>
                </a:rPr>
                <a:t>МСП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Горски стопани, доставчици на услуги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14853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22707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0712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8880" y="252230"/>
            <a:ext cx="1092092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1.1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Професионално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обучение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придобиване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умения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Юли - Октомври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За 1 курс: 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150 </a:t>
              </a:r>
              <a:r>
                <a:rPr lang="ru-RU" b="1" dirty="0">
                  <a:solidFill>
                    <a:schemeClr val="bg1"/>
                  </a:solidFill>
                </a:rPr>
                <a:t>часа - 1 987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</a:t>
              </a: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100 </a:t>
              </a:r>
              <a:r>
                <a:rPr lang="ru-RU" b="1" dirty="0">
                  <a:solidFill>
                    <a:schemeClr val="bg1"/>
                  </a:solidFill>
                </a:rPr>
                <a:t>часа - 1 385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</a:t>
              </a:r>
              <a:r>
                <a:rPr lang="ru-RU" b="1" dirty="0">
                  <a:solidFill>
                    <a:schemeClr val="bg1"/>
                  </a:solidFill>
                </a:rPr>
                <a:t>; </a:t>
              </a:r>
              <a:endParaRPr lang="ru-RU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 smtClean="0">
                  <a:solidFill>
                    <a:schemeClr val="bg1"/>
                  </a:solidFill>
                </a:rPr>
                <a:t>30 </a:t>
              </a:r>
              <a:r>
                <a:rPr lang="ru-RU" b="1" dirty="0">
                  <a:solidFill>
                    <a:schemeClr val="bg1"/>
                  </a:solidFill>
                </a:rPr>
                <a:t>часа - 583 </a:t>
              </a:r>
              <a:r>
                <a:rPr lang="ru-RU" b="1" dirty="0" smtClean="0">
                  <a:solidFill>
                    <a:schemeClr val="bg1"/>
                  </a:solidFill>
                </a:rPr>
                <a:t>евро/обучаем;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1 семинар 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8 часа -  280 евро/обучаем; 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18 часа -  386 евро/обучаем.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 Оценка на </a:t>
              </a:r>
              <a:r>
                <a:rPr lang="ru-RU" b="1" dirty="0" err="1">
                  <a:solidFill>
                    <a:schemeClr val="bg1"/>
                  </a:solidFill>
                </a:rPr>
                <a:t>учебната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програма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  <a:endParaRPr lang="ru-RU" b="1" dirty="0">
                <a:solidFill>
                  <a:schemeClr val="bg1"/>
                </a:solidFill>
              </a:endParaRP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</a:t>
              </a:r>
              <a:r>
                <a:rPr lang="ru-RU" b="1" dirty="0" smtClean="0">
                  <a:solidFill>
                    <a:schemeClr val="bg1"/>
                  </a:solidFill>
                </a:rPr>
                <a:t>Оценка </a:t>
              </a:r>
              <a:r>
                <a:rPr lang="ru-RU" b="1" dirty="0">
                  <a:solidFill>
                    <a:schemeClr val="bg1"/>
                  </a:solidFill>
                </a:rPr>
                <a:t>на </a:t>
              </a:r>
              <a:r>
                <a:rPr lang="ru-RU" b="1" dirty="0" err="1">
                  <a:solidFill>
                    <a:schemeClr val="bg1"/>
                  </a:solidFill>
                </a:rPr>
                <a:t>специфичния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професионален</a:t>
              </a:r>
              <a:r>
                <a:rPr lang="ru-RU" b="1" dirty="0">
                  <a:solidFill>
                    <a:schemeClr val="bg1"/>
                  </a:solidFill>
                </a:rPr>
                <a:t> опит на </a:t>
              </a:r>
              <a:r>
                <a:rPr lang="ru-RU" b="1" dirty="0" err="1">
                  <a:solidFill>
                    <a:schemeClr val="bg1"/>
                  </a:solidFill>
                </a:rPr>
                <a:t>лекторите</a:t>
              </a:r>
              <a:r>
                <a:rPr lang="ru-RU" b="1" dirty="0">
                  <a:solidFill>
                    <a:schemeClr val="bg1"/>
                  </a:solidFill>
                </a:rPr>
                <a:t>, които </a:t>
              </a:r>
              <a:r>
                <a:rPr lang="ru-RU" b="1" dirty="0" err="1">
                  <a:solidFill>
                    <a:schemeClr val="bg1"/>
                  </a:solidFill>
                </a:rPr>
                <a:t>провеждат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обучението</a:t>
              </a:r>
              <a:r>
                <a:rPr lang="ru-RU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•      Оценка на </a:t>
              </a:r>
              <a:r>
                <a:rPr lang="ru-RU" b="1" dirty="0" err="1">
                  <a:solidFill>
                    <a:schemeClr val="bg1"/>
                  </a:solidFill>
                </a:rPr>
                <a:t>методите</a:t>
              </a:r>
              <a:r>
                <a:rPr lang="ru-RU" b="1" dirty="0">
                  <a:solidFill>
                    <a:schemeClr val="bg1"/>
                  </a:solidFill>
                </a:rPr>
                <a:t> и </a:t>
              </a:r>
              <a:r>
                <a:rPr lang="ru-RU" b="1" dirty="0" err="1">
                  <a:solidFill>
                    <a:schemeClr val="bg1"/>
                  </a:solidFill>
                </a:rPr>
                <a:t>формите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smtClean="0">
                  <a:solidFill>
                    <a:schemeClr val="bg1"/>
                  </a:solidFill>
                </a:rPr>
                <a:t>обучение;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91647" y="3318641"/>
              <a:ext cx="552250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Стандартни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разходи за един обучаем </a:t>
              </a:r>
              <a:r>
                <a:rPr lang="ru-RU" sz="1600" b="1" dirty="0" err="1" smtClean="0"/>
                <a:t>включват</a:t>
              </a:r>
              <a:r>
                <a:rPr lang="ru-RU" sz="1600" b="1" dirty="0" smtClean="0"/>
                <a:t>: </a:t>
              </a:r>
            </a:p>
            <a:p>
              <a:pPr marL="285750" indent="-285750" algn="just">
                <a:buFontTx/>
                <a:buChar char="-"/>
              </a:pPr>
              <a:r>
                <a:rPr lang="ru-RU" sz="1600" b="1" dirty="0" smtClean="0"/>
                <a:t>разходи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обучаващата</a:t>
              </a:r>
              <a:r>
                <a:rPr lang="ru-RU" sz="1600" b="1" dirty="0"/>
                <a:t> организация, </a:t>
              </a:r>
              <a:r>
                <a:rPr lang="ru-RU" sz="1600" b="1" dirty="0" err="1"/>
                <a:t>свързани</a:t>
              </a:r>
              <a:r>
                <a:rPr lang="ru-RU" sz="1600" b="1" dirty="0"/>
                <a:t> с </a:t>
              </a:r>
              <a:r>
                <a:rPr lang="ru-RU" sz="1600" b="1" dirty="0" err="1"/>
                <a:t>обучението</a:t>
              </a:r>
              <a:r>
                <a:rPr lang="ru-RU" sz="1600" b="1" dirty="0"/>
                <a:t> (</a:t>
              </a:r>
              <a:r>
                <a:rPr lang="ru-RU" sz="1600" b="1" dirty="0" err="1"/>
                <a:t>нощувки</a:t>
              </a:r>
              <a:r>
                <a:rPr lang="ru-RU" sz="1600" b="1" dirty="0"/>
                <a:t>, </a:t>
              </a:r>
              <a:r>
                <a:rPr lang="ru-RU" sz="1600" b="1" dirty="0" err="1"/>
                <a:t>дневни</a:t>
              </a:r>
              <a:r>
                <a:rPr lang="ru-RU" sz="1600" b="1" dirty="0"/>
                <a:t> и </a:t>
              </a:r>
              <a:r>
                <a:rPr lang="ru-RU" sz="1600" b="1" dirty="0" err="1"/>
                <a:t>пътни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земеделските</a:t>
              </a:r>
              <a:r>
                <a:rPr lang="ru-RU" sz="1600" b="1" dirty="0"/>
                <a:t> производители, </a:t>
              </a:r>
              <a:r>
                <a:rPr lang="ru-RU" sz="1600" b="1" dirty="0" err="1"/>
                <a:t>хонорари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лекторите</a:t>
              </a:r>
              <a:r>
                <a:rPr lang="ru-RU" sz="1600" b="1" dirty="0"/>
                <a:t> и </a:t>
              </a:r>
              <a:r>
                <a:rPr lang="ru-RU" sz="1600" b="1" dirty="0" err="1"/>
                <a:t>организационни</a:t>
              </a:r>
              <a:r>
                <a:rPr lang="ru-RU" sz="1600" b="1" dirty="0"/>
                <a:t> дейности). </a:t>
              </a:r>
              <a:endParaRPr lang="ru-RU" sz="1600" b="1" dirty="0" smtClean="0"/>
            </a:p>
            <a:p>
              <a:pPr marL="285750" indent="-285750" algn="just">
                <a:buFontTx/>
                <a:buChar char="-"/>
              </a:pPr>
              <a:r>
                <a:rPr lang="ru-RU" sz="1600" b="1" dirty="0" smtClean="0"/>
                <a:t>Разходи </a:t>
              </a:r>
              <a:r>
                <a:rPr lang="ru-RU" sz="1600" b="1" dirty="0"/>
                <a:t>се </a:t>
              </a:r>
              <a:r>
                <a:rPr lang="ru-RU" sz="1600" b="1" dirty="0" err="1"/>
                <a:t>изплащат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бенефициента</a:t>
              </a:r>
              <a:r>
                <a:rPr lang="ru-RU" sz="1600" b="1" dirty="0"/>
                <a:t> по </a:t>
              </a:r>
              <a:r>
                <a:rPr lang="ru-RU" sz="1600" b="1" dirty="0" err="1"/>
                <a:t>подмярката</a:t>
              </a:r>
              <a:r>
                <a:rPr lang="ru-RU" sz="1600" b="1" dirty="0"/>
                <a:t>. </a:t>
              </a:r>
              <a:endParaRPr lang="ru-RU" sz="1600" b="1" dirty="0" smtClean="0"/>
            </a:p>
            <a:p>
              <a:pPr marL="285750" indent="-285750" algn="just">
                <a:buFontTx/>
                <a:buChar char="-"/>
              </a:pPr>
              <a:r>
                <a:rPr lang="ru-RU" sz="1600" b="1" dirty="0" err="1" smtClean="0"/>
                <a:t>Максималният</a:t>
              </a:r>
              <a:r>
                <a:rPr lang="ru-RU" sz="1600" b="1" dirty="0" smtClean="0"/>
                <a:t> </a:t>
              </a:r>
              <a:r>
                <a:rPr lang="ru-RU" sz="1600" b="1" dirty="0" err="1"/>
                <a:t>интензитет</a:t>
              </a:r>
              <a:r>
                <a:rPr lang="ru-RU" sz="1600" b="1" dirty="0"/>
                <a:t> на </a:t>
              </a:r>
              <a:r>
                <a:rPr lang="ru-RU" sz="1600" b="1" dirty="0" err="1"/>
                <a:t>помощта</a:t>
              </a:r>
              <a:r>
                <a:rPr lang="ru-RU" sz="1600" b="1" dirty="0"/>
                <a:t> е 100</a:t>
              </a:r>
              <a:r>
                <a:rPr lang="ru-RU" sz="1600" b="1" dirty="0" smtClean="0"/>
                <a:t>%.</a:t>
              </a:r>
            </a:p>
            <a:p>
              <a:pPr marL="285750" indent="-285750" algn="just">
                <a:buFontTx/>
                <a:buChar char="-"/>
              </a:pPr>
              <a:r>
                <a:rPr lang="ru-RU" sz="1600" b="1" dirty="0" err="1" smtClean="0">
                  <a:solidFill>
                    <a:schemeClr val="tx1"/>
                  </a:solidFill>
                </a:rPr>
                <a:t>Участието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</a:rPr>
                <a:t>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земеделските</a:t>
              </a:r>
              <a:r>
                <a:rPr lang="ru-RU" sz="1600" b="1" dirty="0">
                  <a:solidFill>
                    <a:schemeClr val="tx1"/>
                  </a:solidFill>
                </a:rPr>
                <a:t> стопани в </a:t>
              </a:r>
              <a:r>
                <a:rPr lang="ru-RU" sz="1600" b="1" dirty="0" err="1">
                  <a:solidFill>
                    <a:schemeClr val="tx1"/>
                  </a:solidFill>
                </a:rPr>
                <a:t>обучението</a:t>
              </a:r>
              <a:r>
                <a:rPr lang="ru-RU" sz="1600" b="1" dirty="0">
                  <a:solidFill>
                    <a:schemeClr val="tx1"/>
                  </a:solidFill>
                </a:rPr>
                <a:t> е </a:t>
              </a:r>
              <a:r>
                <a:rPr lang="ru-RU" sz="1600" b="1" dirty="0" err="1">
                  <a:solidFill>
                    <a:schemeClr val="tx1"/>
                  </a:solidFill>
                </a:rPr>
                <a:t>напълно</a:t>
              </a:r>
              <a:r>
                <a:rPr lang="ru-RU" sz="1600" b="1" dirty="0">
                  <a:solidFill>
                    <a:schemeClr val="tx1"/>
                  </a:solidFill>
                </a:rPr>
                <a:t> </a:t>
              </a:r>
              <a:r>
                <a:rPr lang="ru-RU" sz="1600" b="1" dirty="0" err="1">
                  <a:solidFill>
                    <a:schemeClr val="tx1"/>
                  </a:solidFill>
                </a:rPr>
                <a:t>безплатно</a:t>
              </a:r>
              <a:r>
                <a:rPr lang="ru-RU" sz="1600" b="1" dirty="0">
                  <a:solidFill>
                    <a:schemeClr val="tx1"/>
                  </a:solidFill>
                </a:rPr>
                <a:t>.</a:t>
              </a:r>
              <a:endParaRPr lang="bg-BG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Обучаващи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организации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университети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 </a:t>
              </a: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професионални</a:t>
              </a:r>
              <a:r>
                <a:rPr lang="ru-RU" sz="1600" b="1" dirty="0">
                  <a:solidFill>
                    <a:schemeClr val="bg1"/>
                  </a:solidFill>
                </a:rPr>
                <a:t> гимназии; </a:t>
              </a: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ЦПО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лиценз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професии</a:t>
              </a:r>
              <a:r>
                <a:rPr lang="ru-RU" sz="1600" b="1" dirty="0">
                  <a:solidFill>
                    <a:schemeClr val="bg1"/>
                  </a:solidFill>
                </a:rPr>
                <a:t>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областта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стопанство</a:t>
              </a:r>
              <a:r>
                <a:rPr lang="ru-RU" sz="1600" b="1" dirty="0">
                  <a:solidFill>
                    <a:schemeClr val="bg1"/>
                  </a:solidFill>
                </a:rPr>
                <a:t>;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Tx/>
                <a:buChar char="-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научни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институти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  <a:endParaRPr lang="bg-BG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14853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331200" y="4808483"/>
              <a:ext cx="33991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1382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6731" y="252230"/>
            <a:ext cx="11321575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16.1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Подкрепа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сформиране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функциониране на </a:t>
            </a:r>
            <a:r>
              <a:rPr lang="ru-RU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оперативни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групи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рамките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ЕПИ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Май - Юли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 </a:t>
              </a:r>
              <a:r>
                <a:rPr lang="bg-BG" b="1" dirty="0" smtClean="0">
                  <a:solidFill>
                    <a:schemeClr val="tx1"/>
                  </a:solidFill>
                </a:rPr>
                <a:t>фаза </a:t>
              </a:r>
              <a:r>
                <a:rPr lang="bg-BG" b="1" dirty="0" smtClean="0">
                  <a:solidFill>
                    <a:schemeClr val="bg1"/>
                  </a:solidFill>
                </a:rPr>
                <a:t>– 15 хил. евро;</a:t>
              </a:r>
            </a:p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II </a:t>
              </a:r>
              <a:r>
                <a:rPr lang="bg-BG" b="1" dirty="0" smtClean="0">
                  <a:solidFill>
                    <a:schemeClr val="tx1"/>
                  </a:solidFill>
                </a:rPr>
                <a:t>фаза </a:t>
              </a:r>
              <a:r>
                <a:rPr lang="bg-BG" b="1" dirty="0" smtClean="0">
                  <a:solidFill>
                    <a:schemeClr val="bg1"/>
                  </a:solidFill>
                </a:rPr>
                <a:t>– 35 хил. евро;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Финансиране до 100%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Преки </a:t>
              </a:r>
              <a:r>
                <a:rPr lang="ru-RU" b="1" dirty="0" smtClean="0">
                  <a:solidFill>
                    <a:schemeClr val="tx1"/>
                  </a:solidFill>
                </a:rPr>
                <a:t>разходи, </a:t>
              </a:r>
              <a:r>
                <a:rPr lang="ru-RU" b="1" dirty="0" err="1">
                  <a:solidFill>
                    <a:schemeClr val="tx1"/>
                  </a:solidFill>
                </a:rPr>
                <a:t>включително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</a:rPr>
                <a:t>за </a:t>
              </a:r>
              <a:r>
                <a:rPr lang="ru-RU" b="1" dirty="0">
                  <a:solidFill>
                    <a:schemeClr val="tx1"/>
                  </a:solidFill>
                </a:rPr>
                <a:t>инвестиции </a:t>
              </a:r>
              <a:r>
                <a:rPr lang="ru-RU" b="1" dirty="0" smtClean="0">
                  <a:solidFill>
                    <a:schemeClr val="tx1"/>
                  </a:solidFill>
                </a:rPr>
                <a:t>– до </a:t>
              </a:r>
              <a:r>
                <a:rPr lang="ru-RU" b="1" dirty="0">
                  <a:solidFill>
                    <a:schemeClr val="tx1"/>
                  </a:solidFill>
                </a:rPr>
                <a:t>70</a:t>
              </a:r>
              <a:r>
                <a:rPr lang="ru-RU" b="1" dirty="0" smtClean="0">
                  <a:solidFill>
                    <a:schemeClr val="tx1"/>
                  </a:solidFill>
                </a:rPr>
                <a:t>%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Максимален размер за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една</a:t>
              </a:r>
              <a:r>
                <a:rPr lang="ru-RU" b="1" dirty="0" smtClean="0">
                  <a:solidFill>
                    <a:schemeClr val="tx1"/>
                  </a:solidFill>
                </a:rPr>
                <a:t> ОГ – 1 </a:t>
              </a:r>
              <a:r>
                <a:rPr lang="ru-RU" b="1" dirty="0" err="1" smtClean="0">
                  <a:solidFill>
                    <a:schemeClr val="tx1"/>
                  </a:solidFill>
                </a:rPr>
                <a:t>млн.евро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150 хил. евро – </a:t>
              </a:r>
              <a:r>
                <a:rPr lang="en-US" b="1" dirty="0">
                  <a:solidFill>
                    <a:schemeClr val="bg1"/>
                  </a:solidFill>
                </a:rPr>
                <a:t>I </a:t>
              </a:r>
              <a:r>
                <a:rPr lang="bg-BG" b="1" dirty="0">
                  <a:solidFill>
                    <a:schemeClr val="bg1"/>
                  </a:solidFill>
                </a:rPr>
                <a:t>фаза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9,85 млн. евро – </a:t>
              </a:r>
              <a:r>
                <a:rPr lang="en-US" b="1" dirty="0" smtClean="0">
                  <a:solidFill>
                    <a:schemeClr val="bg1"/>
                  </a:solidFill>
                </a:rPr>
                <a:t>II </a:t>
              </a:r>
              <a:r>
                <a:rPr lang="bg-BG" b="1" dirty="0" smtClean="0">
                  <a:solidFill>
                    <a:schemeClr val="bg1"/>
                  </a:solidFill>
                </a:rPr>
                <a:t>фаза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680360" y="3578770"/>
              <a:ext cx="314244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Оценка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степента</a:t>
              </a:r>
              <a:r>
                <a:rPr lang="ru-RU" sz="1600" b="1" dirty="0">
                  <a:solidFill>
                    <a:schemeClr val="bg1"/>
                  </a:solidFill>
                </a:rPr>
                <a:t> на принос на иновативния проект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прилагане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разпространение</a:t>
              </a:r>
              <a:r>
                <a:rPr lang="ru-RU" sz="1600" b="1" dirty="0">
                  <a:solidFill>
                    <a:schemeClr val="bg1"/>
                  </a:solidFill>
                </a:rPr>
                <a:t> на нови продукти,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процеси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практики;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Оценка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капацитета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ОГ за </a:t>
              </a:r>
              <a:r>
                <a:rPr lang="ru-RU" sz="1600" b="1" dirty="0">
                  <a:solidFill>
                    <a:schemeClr val="bg1"/>
                  </a:solidFill>
                </a:rPr>
                <a:t>изпълнението на целите на иновативния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проект;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3318641"/>
              <a:ext cx="5415631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Фаза </a:t>
              </a:r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r>
                <a:rPr lang="en-US" b="1" dirty="0">
                  <a:solidFill>
                    <a:schemeClr val="tx1"/>
                  </a:solidFill>
                </a:rPr>
                <a:t> 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проучване </a:t>
              </a:r>
              <a:r>
                <a:rPr lang="ru-RU" b="1" dirty="0">
                  <a:solidFill>
                    <a:schemeClr val="bg1"/>
                  </a:solidFill>
                </a:rPr>
                <a:t>за приложимостта на </a:t>
              </a:r>
              <a:r>
                <a:rPr lang="ru-RU" b="1" dirty="0" smtClean="0">
                  <a:solidFill>
                    <a:schemeClr val="bg1"/>
                  </a:solidFill>
                </a:rPr>
                <a:t>проект</a:t>
              </a:r>
              <a:r>
                <a:rPr lang="bg-BG" b="1" dirty="0">
                  <a:solidFill>
                    <a:schemeClr val="bg1"/>
                  </a:solidFill>
                </a:rPr>
                <a:t>а</a:t>
              </a:r>
              <a:r>
                <a:rPr lang="ru-RU" b="1" dirty="0" smtClean="0">
                  <a:solidFill>
                    <a:schemeClr val="bg1"/>
                  </a:solidFill>
                </a:rPr>
                <a:t>; </a:t>
              </a:r>
              <a:endParaRPr lang="en-US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анализ на производствени методи</a:t>
              </a:r>
              <a:r>
                <a:rPr lang="bg-BG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семинари</a:t>
              </a:r>
              <a:r>
                <a:rPr lang="ru-RU" b="1" dirty="0">
                  <a:solidFill>
                    <a:schemeClr val="bg1"/>
                  </a:solidFill>
                </a:rPr>
                <a:t>, </a:t>
              </a:r>
              <a:r>
                <a:rPr lang="ru-RU" b="1" dirty="0" smtClean="0">
                  <a:solidFill>
                    <a:schemeClr val="bg1"/>
                  </a:solidFill>
                </a:rPr>
                <a:t>срещи</a:t>
              </a:r>
              <a:r>
                <a:rPr lang="en-US" b="1" dirty="0">
                  <a:solidFill>
                    <a:schemeClr val="bg1"/>
                  </a:solidFill>
                </a:rPr>
                <a:t>/</a:t>
              </a:r>
              <a:r>
                <a:rPr lang="ru-RU" b="1" dirty="0" smtClean="0">
                  <a:solidFill>
                    <a:schemeClr val="bg1"/>
                  </a:solidFill>
                </a:rPr>
                <a:t>информационни </a:t>
              </a:r>
              <a:r>
                <a:rPr lang="ru-RU" b="1" dirty="0">
                  <a:solidFill>
                    <a:schemeClr val="bg1"/>
                  </a:solidFill>
                </a:rPr>
                <a:t>дейности. </a:t>
              </a:r>
            </a:p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Фаза </a:t>
              </a:r>
              <a:r>
                <a:rPr lang="en-US" b="1" dirty="0" smtClean="0">
                  <a:solidFill>
                    <a:schemeClr val="tx1"/>
                  </a:solidFill>
                </a:rPr>
                <a:t>I</a:t>
              </a:r>
              <a:r>
                <a:rPr lang="en-US" b="1" dirty="0">
                  <a:solidFill>
                    <a:schemeClr val="tx1"/>
                  </a:solidFill>
                </a:rPr>
                <a:t>I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- </a:t>
              </a:r>
              <a:r>
                <a:rPr lang="ru-RU" b="1" dirty="0">
                  <a:solidFill>
                    <a:schemeClr val="bg1"/>
                  </a:solidFill>
                </a:rPr>
                <a:t>функциониране на </a:t>
              </a:r>
              <a:r>
                <a:rPr lang="bg-BG" b="1" dirty="0" smtClean="0">
                  <a:solidFill>
                    <a:schemeClr val="bg1"/>
                  </a:solidFill>
                </a:rPr>
                <a:t>ОГ 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>
                  <a:solidFill>
                    <a:schemeClr val="bg1"/>
                  </a:solidFill>
                </a:rPr>
                <a:t>а</a:t>
              </a:r>
              <a:r>
                <a:rPr lang="ru-RU" b="1" dirty="0" smtClean="0">
                  <a:solidFill>
                    <a:schemeClr val="bg1"/>
                  </a:solidFill>
                </a:rPr>
                <a:t>нализи, преки 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>
                  <a:solidFill>
                    <a:schemeClr val="bg1"/>
                  </a:solidFill>
                </a:rPr>
                <a:t>з</a:t>
              </a:r>
              <a:r>
                <a:rPr lang="ru-RU" b="1" dirty="0" smtClean="0">
                  <a:solidFill>
                    <a:schemeClr val="bg1"/>
                  </a:solidFill>
                </a:rPr>
                <a:t>аплати, информационни дейности;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инвестиции </a:t>
              </a:r>
              <a:r>
                <a:rPr lang="ru-RU" b="1" dirty="0">
                  <a:solidFill>
                    <a:schemeClr val="bg1"/>
                  </a:solidFill>
                </a:rPr>
                <a:t>за изпълнение на иновативния проект.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Оперативни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групи</a:t>
              </a:r>
              <a:r>
                <a:rPr lang="ru-RU" sz="1600" b="1" dirty="0">
                  <a:solidFill>
                    <a:schemeClr val="bg1"/>
                  </a:solidFill>
                </a:rPr>
                <a:t>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рамките</a:t>
              </a:r>
              <a:r>
                <a:rPr lang="ru-RU" sz="1600" b="1" dirty="0">
                  <a:solidFill>
                    <a:schemeClr val="bg1"/>
                  </a:solidFill>
                </a:rPr>
                <a:t> на ЕПИ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Участници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</a:t>
              </a:r>
              <a:r>
                <a:rPr lang="ru-RU" sz="1600" b="1" dirty="0">
                  <a:solidFill>
                    <a:schemeClr val="tx1"/>
                  </a:solidFill>
                </a:rPr>
                <a:t>в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ОГ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са</a:t>
              </a:r>
              <a:r>
                <a:rPr lang="ru-RU" sz="1600" b="1" dirty="0">
                  <a:solidFill>
                    <a:schemeClr val="tx1"/>
                  </a:solidFill>
                </a:rPr>
                <a:t>: </a:t>
              </a:r>
              <a:endParaRPr lang="ru-RU" sz="1600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аграрни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научни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институти</a:t>
              </a:r>
              <a:r>
                <a:rPr lang="ru-RU" sz="1600" b="1" dirty="0">
                  <a:solidFill>
                    <a:schemeClr val="bg1"/>
                  </a:solidFill>
                </a:rPr>
                <a:t> 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опитни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станции;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висши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училища,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НПО</a:t>
              </a:r>
              <a:r>
                <a:rPr lang="ru-RU" sz="1600" b="1" dirty="0">
                  <a:solidFill>
                    <a:schemeClr val="bg1"/>
                  </a:solidFill>
                </a:rPr>
                <a:t>, земеделски стопани,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МСП </a:t>
              </a:r>
              <a:r>
                <a:rPr lang="ru-RU" sz="1600" b="1" dirty="0">
                  <a:solidFill>
                    <a:schemeClr val="bg1"/>
                  </a:solidFill>
                </a:rPr>
                <a:t>в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областта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ХВП;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консултантски </a:t>
              </a:r>
              <a:r>
                <a:rPr lang="ru-RU" sz="1600" b="1" dirty="0">
                  <a:solidFill>
                    <a:schemeClr val="bg1"/>
                  </a:solidFill>
                </a:rPr>
                <a:t>организации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bg-BG" sz="16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651" y="3173747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22707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1907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6.4.1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в подкрепа на неземеделски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дейности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230176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600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>
                  <a:solidFill>
                    <a:srgbClr val="FF0000"/>
                  </a:solidFill>
                </a:rPr>
                <a:t>До 50% от одобрените разходи по </a:t>
              </a:r>
              <a:r>
                <a:rPr lang="bg-BG" b="1" dirty="0" smtClean="0">
                  <a:solidFill>
                    <a:srgbClr val="FF0000"/>
                  </a:solidFill>
                </a:rPr>
                <a:t>проекта</a:t>
              </a:r>
            </a:p>
            <a:p>
              <a:pPr algn="ctr"/>
              <a:r>
                <a:rPr lang="bg-BG" b="1" dirty="0" smtClean="0">
                  <a:solidFill>
                    <a:srgbClr val="FF0000"/>
                  </a:solidFill>
                </a:rPr>
                <a:t>Не повече от 200 хил. евро;</a:t>
              </a:r>
            </a:p>
            <a:p>
              <a:pPr algn="ctr"/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207081" y="3578770"/>
              <a:ext cx="3606477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Проекти, за развитие на „зелена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икономика</a:t>
              </a:r>
              <a:r>
                <a:rPr lang="bg-BG" sz="1600" b="1" dirty="0">
                  <a:solidFill>
                    <a:schemeClr val="bg1"/>
                  </a:solidFill>
                </a:rPr>
                <a:t>“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Иновации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заетост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Туризъм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Опит или образование;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Кандидати</a:t>
              </a:r>
              <a:r>
                <a:rPr lang="ru-RU" sz="1600" b="1" dirty="0">
                  <a:solidFill>
                    <a:schemeClr val="bg1"/>
                  </a:solidFill>
                </a:rPr>
                <a:t>,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дейност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най-малко</a:t>
              </a:r>
              <a:r>
                <a:rPr lang="ru-RU" sz="1600" b="1" dirty="0">
                  <a:solidFill>
                    <a:schemeClr val="bg1"/>
                  </a:solidFill>
                </a:rPr>
                <a:t> 3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години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Секторите</a:t>
              </a:r>
              <a:r>
                <a:rPr lang="ru-RU" sz="1600" b="1" dirty="0">
                  <a:solidFill>
                    <a:schemeClr val="bg1"/>
                  </a:solidFill>
                </a:rPr>
                <a:t> от НСН на МСП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Северен</a:t>
              </a:r>
              <a:r>
                <a:rPr lang="ru-RU" sz="1600" b="1" dirty="0">
                  <a:solidFill>
                    <a:schemeClr val="bg1"/>
                  </a:solidFill>
                </a:rPr>
                <a:t> централен район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Производствени дейности;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3318641"/>
              <a:ext cx="4936999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Производство </a:t>
              </a:r>
              <a:r>
                <a:rPr lang="ru-RU" sz="1600" b="1" dirty="0">
                  <a:solidFill>
                    <a:schemeClr val="bg1"/>
                  </a:solidFill>
                </a:rPr>
                <a:t>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продажба</a:t>
              </a:r>
              <a:r>
                <a:rPr lang="ru-RU" sz="1600" b="1" dirty="0">
                  <a:solidFill>
                    <a:schemeClr val="bg1"/>
                  </a:solidFill>
                </a:rPr>
                <a:t> на продукти, които не </a:t>
              </a:r>
              <a:r>
                <a:rPr lang="ru-RU" sz="1600" b="1" dirty="0" err="1">
                  <a:solidFill>
                    <a:schemeClr val="bg1"/>
                  </a:solidFill>
                </a:rPr>
                <a:t>са</a:t>
              </a:r>
              <a:r>
                <a:rPr lang="ru-RU" sz="1600" b="1" dirty="0">
                  <a:solidFill>
                    <a:schemeClr val="bg1"/>
                  </a:solidFill>
                </a:rPr>
                <a:t> включени в Приложение 1 от Договора за функциониране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ЕС;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Развитие </a:t>
              </a:r>
              <a:r>
                <a:rPr lang="ru-RU" sz="1600" b="1" dirty="0">
                  <a:solidFill>
                    <a:schemeClr val="bg1"/>
                  </a:solidFill>
                </a:rPr>
                <a:t>на услуги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във</a:t>
              </a:r>
              <a:r>
                <a:rPr lang="ru-RU" sz="1600" b="1" dirty="0">
                  <a:solidFill>
                    <a:schemeClr val="bg1"/>
                  </a:solidFill>
                </a:rPr>
                <a:t> всички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сектори</a:t>
              </a:r>
              <a:r>
                <a:rPr lang="ru-RU" sz="1600" b="1" dirty="0">
                  <a:solidFill>
                    <a:schemeClr val="bg1"/>
                  </a:solidFill>
                </a:rPr>
                <a:t> (</a:t>
              </a:r>
              <a:r>
                <a:rPr lang="ru-RU" sz="1600" b="1" dirty="0" err="1">
                  <a:solidFill>
                    <a:schemeClr val="bg1"/>
                  </a:solidFill>
                </a:rPr>
                <a:t>грижи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деца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възрастни</a:t>
              </a:r>
              <a:r>
                <a:rPr lang="ru-RU" sz="1600" b="1" dirty="0">
                  <a:solidFill>
                    <a:schemeClr val="bg1"/>
                  </a:solidFill>
                </a:rPr>
                <a:t> хора, хора с </a:t>
              </a:r>
              <a:r>
                <a:rPr lang="ru-RU" sz="1600" b="1" dirty="0" err="1">
                  <a:solidFill>
                    <a:schemeClr val="bg1"/>
                  </a:solidFill>
                </a:rPr>
                <a:t>увреждания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здравни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счетоводство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одиторски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</a:t>
              </a:r>
              <a:r>
                <a:rPr lang="ru-RU" sz="1600" b="1" dirty="0" err="1">
                  <a:solidFill>
                    <a:schemeClr val="bg1"/>
                  </a:solidFill>
                </a:rPr>
                <a:t>ветеринарни</a:t>
              </a:r>
              <a:r>
                <a:rPr lang="ru-RU" sz="1600" b="1" dirty="0">
                  <a:solidFill>
                    <a:schemeClr val="bg1"/>
                  </a:solidFill>
                </a:rPr>
                <a:t> дейности и услуги </a:t>
              </a:r>
              <a:r>
                <a:rPr lang="ru-RU" sz="1600" b="1" dirty="0" err="1">
                  <a:solidFill>
                    <a:schemeClr val="bg1"/>
                  </a:solidFill>
                </a:rPr>
                <a:t>базирани</a:t>
              </a:r>
              <a:r>
                <a:rPr lang="ru-RU" sz="1600" b="1" dirty="0">
                  <a:solidFill>
                    <a:schemeClr val="bg1"/>
                  </a:solidFill>
                </a:rPr>
                <a:t> на ИТ и др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.);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Развитие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занаяти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други</a:t>
              </a:r>
              <a:r>
                <a:rPr lang="ru-RU" sz="1600" b="1" dirty="0">
                  <a:solidFill>
                    <a:schemeClr val="bg1"/>
                  </a:solidFill>
                </a:rPr>
                <a:t> неземеделски дейности;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Микропредприятия;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Земеделски стопани – СПО над 8000 евро;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Регистрирани ЕТ </a:t>
              </a:r>
              <a:r>
                <a:rPr lang="ru-RU" sz="1600" b="1" dirty="0">
                  <a:solidFill>
                    <a:schemeClr val="bg1"/>
                  </a:solidFill>
                </a:rPr>
                <a:t>или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ЮЛ </a:t>
              </a:r>
              <a:r>
                <a:rPr lang="ru-RU" sz="1600" b="1" dirty="0">
                  <a:solidFill>
                    <a:schemeClr val="bg1"/>
                  </a:solidFill>
                </a:rPr>
                <a:t>по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ТЗ, ЗК </a:t>
              </a:r>
              <a:r>
                <a:rPr lang="ru-RU" sz="1600" b="1" dirty="0">
                  <a:solidFill>
                    <a:schemeClr val="bg1"/>
                  </a:solidFill>
                </a:rPr>
                <a:t>или Закона за вероизповеданията,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ФЛ - по </a:t>
              </a:r>
              <a:r>
                <a:rPr lang="ru-RU" sz="1600" b="1" dirty="0">
                  <a:solidFill>
                    <a:schemeClr val="bg1"/>
                  </a:solidFill>
                </a:rPr>
                <a:t>Закона за занаятите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Седалище или постоянен адрес на територията на селски район. 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651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48524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5296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7.2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създаването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подобряването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или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разширяването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всички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видове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малка по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мащаби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инфраструктура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833240"/>
            <a:chOff x="540609" y="756745"/>
            <a:chExt cx="11282197" cy="583324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194328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7570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До 100% от одобрените разходи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1943284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939284" y="2041633"/>
              <a:ext cx="2874274" cy="45483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>
                  <a:solidFill>
                    <a:schemeClr val="bg1"/>
                  </a:solidFill>
                </a:rPr>
                <a:t> район;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Общини </a:t>
              </a:r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високо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ниво</a:t>
              </a:r>
              <a:r>
                <a:rPr lang="ru-RU" sz="1600" b="1" dirty="0">
                  <a:solidFill>
                    <a:schemeClr val="bg1"/>
                  </a:solidFill>
                </a:rPr>
                <a:t> на безработица;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Инфраструктура,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осигурява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директна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свързаност</a:t>
              </a:r>
              <a:r>
                <a:rPr lang="ru-RU" sz="1600" b="1" dirty="0">
                  <a:solidFill>
                    <a:schemeClr val="bg1"/>
                  </a:solidFill>
                </a:rPr>
                <a:t> на населено </a:t>
              </a:r>
              <a:r>
                <a:rPr lang="ru-RU" sz="1600" b="1" dirty="0" err="1">
                  <a:solidFill>
                    <a:schemeClr val="bg1"/>
                  </a:solidFill>
                </a:rPr>
                <a:t>място</a:t>
              </a:r>
              <a:r>
                <a:rPr lang="ru-RU" sz="1600" b="1" dirty="0">
                  <a:solidFill>
                    <a:schemeClr val="bg1"/>
                  </a:solidFill>
                </a:rPr>
                <a:t>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по-висок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клас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републикански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пътища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Брой</a:t>
              </a:r>
              <a:r>
                <a:rPr lang="ru-RU" sz="1600" b="1" dirty="0">
                  <a:solidFill>
                    <a:schemeClr val="bg1"/>
                  </a:solidFill>
                </a:rPr>
                <a:t> население,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което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ще</a:t>
              </a:r>
              <a:r>
                <a:rPr lang="ru-RU" sz="1600" b="1" dirty="0">
                  <a:solidFill>
                    <a:schemeClr val="bg1"/>
                  </a:solidFill>
                </a:rPr>
                <a:t> се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възползва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подобрените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услуги;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Проекти,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създаващи</a:t>
              </a:r>
              <a:r>
                <a:rPr lang="ru-RU" sz="1600" b="1" dirty="0">
                  <a:solidFill>
                    <a:schemeClr val="bg1"/>
                  </a:solidFill>
                </a:rPr>
                <a:t> работни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места;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Образователна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инфраструктура, одобрена от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МОН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784143" y="1619839"/>
              <a:ext cx="5964076" cy="4970146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sz="1600" b="1" dirty="0" err="1">
                  <a:solidFill>
                    <a:schemeClr val="bg1"/>
                  </a:solidFill>
                </a:rPr>
                <a:t>О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бщински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улици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тротоари</a:t>
              </a:r>
              <a:r>
                <a:rPr lang="ru-RU" sz="1600" b="1" dirty="0">
                  <a:solidFill>
                    <a:schemeClr val="bg1"/>
                  </a:solidFill>
                </a:rPr>
                <a:t>,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съоръженията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принадлежностите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към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тях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 smtClean="0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  -  600 хил. </a:t>
              </a:r>
              <a:r>
                <a:rPr lang="ru-RU" sz="1600" b="1" dirty="0">
                  <a:solidFill>
                    <a:schemeClr val="tx1"/>
                  </a:solidFill>
                </a:rPr>
                <a:t>е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вро;</a:t>
              </a:r>
              <a:endParaRPr lang="ru-RU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Площи</a:t>
              </a:r>
              <a:r>
                <a:rPr lang="ru-RU" sz="1600" b="1" dirty="0">
                  <a:solidFill>
                    <a:schemeClr val="bg1"/>
                  </a:solidFill>
                </a:rPr>
                <a:t>, за широко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обществено</a:t>
              </a:r>
              <a:r>
                <a:rPr lang="ru-RU" sz="1600" b="1" dirty="0">
                  <a:solidFill>
                    <a:schemeClr val="bg1"/>
                  </a:solidFill>
                </a:rPr>
                <a:t> ползване,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предназначени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трайно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задоволяване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обществени</a:t>
              </a:r>
              <a:r>
                <a:rPr lang="ru-RU" sz="1600" b="1" dirty="0">
                  <a:solidFill>
                    <a:schemeClr val="bg1"/>
                  </a:solidFill>
                </a:rPr>
                <a:t> потребности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общинско</a:t>
              </a:r>
              <a:r>
                <a:rPr lang="ru-RU" sz="1600" b="1" dirty="0">
                  <a:solidFill>
                    <a:schemeClr val="bg1"/>
                  </a:solidFill>
                </a:rPr>
                <a:t> значение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400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Реконструкция</a:t>
              </a:r>
              <a:r>
                <a:rPr lang="ru-RU" sz="1600" b="1" dirty="0">
                  <a:solidFill>
                    <a:schemeClr val="bg1"/>
                  </a:solidFill>
                </a:rPr>
                <a:t>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образователна</a:t>
              </a:r>
              <a:r>
                <a:rPr lang="ru-RU" sz="1600" b="1" dirty="0">
                  <a:solidFill>
                    <a:schemeClr val="bg1"/>
                  </a:solidFill>
                </a:rPr>
                <a:t> инфраструктура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</a:t>
              </a:r>
              <a:r>
                <a:rPr lang="ru-RU" sz="1600" b="1" dirty="0">
                  <a:solidFill>
                    <a:schemeClr val="bg1"/>
                  </a:solidFill>
                </a:rPr>
                <a:t> значение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райони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500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Изграждане</a:t>
              </a:r>
              <a:r>
                <a:rPr lang="ru-RU" sz="1600" b="1" dirty="0">
                  <a:solidFill>
                    <a:schemeClr val="bg1"/>
                  </a:solidFill>
                </a:rPr>
                <a:t>, реконструкция,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спортна</a:t>
              </a:r>
              <a:r>
                <a:rPr lang="ru-RU" sz="1600" b="1" dirty="0">
                  <a:solidFill>
                    <a:schemeClr val="bg1"/>
                  </a:solidFill>
                </a:rPr>
                <a:t> инфраструктура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50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Реконструкция </a:t>
              </a:r>
              <a:r>
                <a:rPr lang="ru-RU" sz="1600" b="1" dirty="0">
                  <a:solidFill>
                    <a:schemeClr val="bg1"/>
                  </a:solidFill>
                </a:rPr>
                <a:t>и/или ремонт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общински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сгради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обществени</a:t>
              </a:r>
              <a:r>
                <a:rPr lang="ru-RU" sz="1600" b="1" dirty="0">
                  <a:solidFill>
                    <a:schemeClr val="bg1"/>
                  </a:solidFill>
                </a:rPr>
                <a:t> услуги, с цел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ЕЕ;</a:t>
              </a:r>
            </a:p>
            <a:p>
              <a:pPr algn="ctr"/>
              <a:r>
                <a:rPr lang="ru-RU" sz="1600" b="1" dirty="0">
                  <a:solidFill>
                    <a:schemeClr val="tx1"/>
                  </a:solidFill>
                </a:rPr>
                <a:t>Максимален размер на </a:t>
              </a:r>
              <a:r>
                <a:rPr lang="ru-RU" sz="1600" b="1" dirty="0" err="1">
                  <a:solidFill>
                    <a:schemeClr val="tx1"/>
                  </a:solidFill>
                </a:rPr>
                <a:t>разходите</a:t>
              </a:r>
              <a:r>
                <a:rPr lang="ru-RU" sz="1600" b="1" dirty="0">
                  <a:solidFill>
                    <a:schemeClr val="tx1"/>
                  </a:solidFill>
                </a:rPr>
                <a:t>  - 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250 </a:t>
              </a:r>
              <a:r>
                <a:rPr lang="ru-RU" sz="1600" b="1" dirty="0">
                  <a:solidFill>
                    <a:schemeClr val="tx1"/>
                  </a:solidFill>
                </a:rPr>
                <a:t>хил. </a:t>
              </a:r>
              <a:r>
                <a:rPr lang="ru-RU" sz="1600" b="1" dirty="0" smtClean="0">
                  <a:solidFill>
                    <a:schemeClr val="tx1"/>
                  </a:solidFill>
                </a:rPr>
                <a:t>евро</a:t>
              </a:r>
              <a:r>
                <a:rPr lang="ru-RU" sz="1600" b="1" dirty="0">
                  <a:solidFill>
                    <a:schemeClr val="tx1"/>
                  </a:solidFill>
                </a:rPr>
                <a:t>;</a:t>
              </a:r>
            </a:p>
            <a:p>
              <a:pPr algn="ctr"/>
              <a:endParaRPr lang="ru-RU" sz="1600" b="1" dirty="0">
                <a:solidFill>
                  <a:schemeClr val="bg1"/>
                </a:solidFill>
              </a:endParaRP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212239" y="756745"/>
              <a:ext cx="2610567" cy="8630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от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райони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ru-RU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483893" y="1187217"/>
              <a:ext cx="1173998" cy="2649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483893" y="2587657"/>
              <a:ext cx="300250" cy="189726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0555" y="1135286"/>
              <a:ext cx="1471684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376421" y="1647498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62606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7.5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за публично ползване в инфраструктура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отдих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туристическа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инфраструктура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Септември-Декември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756745"/>
              <a:ext cx="408266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50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До 100% от одобрените </a:t>
              </a:r>
              <a:r>
                <a:rPr lang="bg-BG" b="1" dirty="0" smtClean="0">
                  <a:solidFill>
                    <a:schemeClr val="bg1"/>
                  </a:solidFill>
                </a:rPr>
                <a:t>разходи;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060701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481848" y="2899500"/>
              <a:ext cx="3331710" cy="362742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Брой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население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населените</a:t>
              </a:r>
              <a:r>
                <a:rPr lang="ru-RU" sz="1600" b="1" dirty="0">
                  <a:solidFill>
                    <a:schemeClr val="bg1"/>
                  </a:solidFill>
                </a:rPr>
                <a:t> места,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обхванати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от проекта;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в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Северозападен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район;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създаващи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работни;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Проекти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осигуряващи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постигащи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екологичен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ефект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въздействие</a:t>
              </a:r>
              <a:r>
                <a:rPr lang="ru-RU" sz="1600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596421"/>
              <a:ext cx="5373159" cy="393050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Изграждане</a:t>
              </a:r>
              <a:r>
                <a:rPr lang="ru-RU" sz="1600" b="1" dirty="0">
                  <a:solidFill>
                    <a:schemeClr val="bg1"/>
                  </a:solidFill>
                </a:rPr>
                <a:t>, реконструкция, ремонт,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закупуване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оборудване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обзавеждане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информационни </a:t>
              </a:r>
              <a:r>
                <a:rPr lang="ru-RU" sz="1600" b="1" dirty="0" err="1">
                  <a:solidFill>
                    <a:schemeClr val="bg1"/>
                  </a:solidFill>
                </a:rPr>
                <a:t>центрове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посетителските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центрове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представяне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експониране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наследство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центровете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изкуство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занаяти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съоръжения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атракции</a:t>
              </a:r>
              <a:r>
                <a:rPr lang="ru-RU" sz="1600" b="1" dirty="0">
                  <a:solidFill>
                    <a:schemeClr val="bg1"/>
                  </a:solidFill>
                </a:rPr>
                <a:t>, 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са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свързани</a:t>
              </a:r>
              <a:r>
                <a:rPr lang="ru-RU" sz="1600" b="1" dirty="0">
                  <a:solidFill>
                    <a:schemeClr val="bg1"/>
                  </a:solidFill>
                </a:rPr>
                <a:t> с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местното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природно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културно</a:t>
              </a:r>
              <a:r>
                <a:rPr lang="ru-RU" sz="1600" b="1" dirty="0">
                  <a:solidFill>
                    <a:schemeClr val="bg1"/>
                  </a:solidFill>
                </a:rPr>
                <a:t> и/или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историческо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наследство;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туристическа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инфраструктура (информационни табели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пътепоказатели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туристическите</a:t>
              </a:r>
              <a:r>
                <a:rPr lang="ru-RU" sz="1600" b="1" dirty="0">
                  <a:solidFill>
                    <a:schemeClr val="bg1"/>
                  </a:solidFill>
                </a:rPr>
                <a:t> места и </a:t>
              </a:r>
              <a:r>
                <a:rPr lang="ru-RU" sz="1600" b="1" dirty="0" err="1">
                  <a:solidFill>
                    <a:schemeClr val="bg1"/>
                  </a:solidFill>
                </a:rPr>
                <a:t>маршрути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съоръжения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безопасност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велоалеи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>
                  <a:solidFill>
                    <a:schemeClr val="bg1"/>
                  </a:solidFill>
                </a:rPr>
                <a:t>туристически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пътеки</a:t>
              </a:r>
              <a:r>
                <a:rPr lang="ru-RU" sz="1600" b="1" dirty="0">
                  <a:solidFill>
                    <a:schemeClr val="bg1"/>
                  </a:solidFill>
                </a:rPr>
                <a:t>). 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6"/>
              <a:ext cx="3638207" cy="1733666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Общини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селските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райони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ЮЛНЦ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601310" y="2702432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399579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073951" y="250536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184598" y="4836071"/>
              <a:ext cx="297250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427534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4685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7.6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Проучвания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инвестиции,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свързани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с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поддържане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,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възстановяване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подобряване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културното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природното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наследство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селата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9"/>
            <a:chOff x="540609" y="756745"/>
            <a:chExt cx="11282197" cy="5770179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Юни - Август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914400"/>
              <a:ext cx="4082664" cy="168202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Максимален размер на разходите по проекта 400 хил.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От 75% до </a:t>
              </a:r>
              <a:r>
                <a:rPr lang="bg-BG" b="1" dirty="0">
                  <a:solidFill>
                    <a:schemeClr val="bg1"/>
                  </a:solidFill>
                </a:rPr>
                <a:t>100% от одобрените </a:t>
              </a:r>
              <a:r>
                <a:rPr lang="bg-BG" b="1" dirty="0" smtClean="0">
                  <a:solidFill>
                    <a:schemeClr val="bg1"/>
                  </a:solidFill>
                </a:rPr>
                <a:t>разходи;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060701" cy="140313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481848" y="2596422"/>
              <a:ext cx="3331710" cy="393050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err="1" smtClean="0">
                  <a:solidFill>
                    <a:schemeClr val="bg1"/>
                  </a:solidFill>
                </a:rPr>
                <a:t>Брой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>
                  <a:solidFill>
                    <a:schemeClr val="bg1"/>
                  </a:solidFill>
                </a:rPr>
                <a:t>население, </a:t>
              </a:r>
              <a:r>
                <a:rPr lang="ru-RU" b="1" dirty="0" err="1">
                  <a:solidFill>
                    <a:schemeClr val="bg1"/>
                  </a:solidFill>
                </a:rPr>
                <a:t>което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ще</a:t>
              </a:r>
              <a:r>
                <a:rPr lang="ru-RU" b="1" dirty="0">
                  <a:solidFill>
                    <a:schemeClr val="bg1"/>
                  </a:solidFill>
                </a:rPr>
                <a:t> се </a:t>
              </a:r>
              <a:r>
                <a:rPr lang="ru-RU" b="1" dirty="0" err="1">
                  <a:solidFill>
                    <a:schemeClr val="bg1"/>
                  </a:solidFill>
                </a:rPr>
                <a:t>възползва</a:t>
              </a:r>
              <a:r>
                <a:rPr lang="ru-RU" b="1" dirty="0">
                  <a:solidFill>
                    <a:schemeClr val="bg1"/>
                  </a:solidFill>
                </a:rPr>
                <a:t> от </a:t>
              </a:r>
              <a:r>
                <a:rPr lang="ru-RU" b="1" dirty="0" err="1">
                  <a:solidFill>
                    <a:schemeClr val="bg1"/>
                  </a:solidFill>
                </a:rPr>
                <a:t>допустимите</a:t>
              </a:r>
              <a:r>
                <a:rPr lang="ru-RU" b="1" dirty="0">
                  <a:solidFill>
                    <a:schemeClr val="bg1"/>
                  </a:solidFill>
                </a:rPr>
                <a:t> 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</a:rPr>
                <a:t>Проекти </a:t>
              </a:r>
              <a:r>
                <a:rPr lang="ru-RU" b="1" dirty="0">
                  <a:solidFill>
                    <a:schemeClr val="bg1"/>
                  </a:solidFill>
                </a:rPr>
                <a:t>с включени инвестиции </a:t>
              </a:r>
              <a:r>
                <a:rPr lang="ru-RU" b="1" dirty="0" err="1">
                  <a:solidFill>
                    <a:schemeClr val="bg1"/>
                  </a:solidFill>
                </a:rPr>
                <a:t>според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културната</a:t>
              </a:r>
              <a:r>
                <a:rPr lang="ru-RU" b="1" dirty="0">
                  <a:solidFill>
                    <a:schemeClr val="bg1"/>
                  </a:solidFill>
                </a:rPr>
                <a:t> и </a:t>
              </a:r>
              <a:r>
                <a:rPr lang="ru-RU" b="1" dirty="0" err="1">
                  <a:solidFill>
                    <a:schemeClr val="bg1"/>
                  </a:solidFill>
                </a:rPr>
                <a:t>обществената</a:t>
              </a:r>
              <a:r>
                <a:rPr lang="ru-RU" b="1" dirty="0">
                  <a:solidFill>
                    <a:schemeClr val="bg1"/>
                  </a:solidFill>
                </a:rPr>
                <a:t> </a:t>
              </a:r>
              <a:r>
                <a:rPr lang="ru-RU" b="1" dirty="0" err="1">
                  <a:solidFill>
                    <a:schemeClr val="bg1"/>
                  </a:solidFill>
                </a:rPr>
                <a:t>значимост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err="1">
                  <a:solidFill>
                    <a:schemeClr val="bg1"/>
                  </a:solidFill>
                </a:rPr>
                <a:t>обекта</a:t>
              </a:r>
              <a:r>
                <a:rPr lang="ru-RU" b="1" dirty="0">
                  <a:solidFill>
                    <a:schemeClr val="bg1"/>
                  </a:solidFill>
                </a:rPr>
                <a:t>.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940253"/>
              <a:ext cx="5373159" cy="309792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Възстановяване</a:t>
              </a:r>
              <a:r>
                <a:rPr lang="ru-RU" b="1" dirty="0">
                  <a:solidFill>
                    <a:schemeClr val="bg1"/>
                  </a:solidFill>
                </a:rPr>
                <a:t>, реставрация, ремонт и/или реконструкция на </a:t>
              </a:r>
              <a:r>
                <a:rPr lang="ru-RU" b="1" dirty="0" err="1">
                  <a:solidFill>
                    <a:schemeClr val="bg1"/>
                  </a:solidFill>
                </a:rPr>
                <a:t>сгради</a:t>
              </a:r>
              <a:r>
                <a:rPr lang="ru-RU" b="1" dirty="0">
                  <a:solidFill>
                    <a:schemeClr val="bg1"/>
                  </a:solidFill>
                </a:rPr>
                <a:t> с религиозно значение, в </a:t>
              </a:r>
              <a:r>
                <a:rPr lang="ru-RU" b="1" dirty="0" err="1">
                  <a:solidFill>
                    <a:schemeClr val="bg1"/>
                  </a:solidFill>
                </a:rPr>
                <a:t>това</a:t>
              </a:r>
              <a:r>
                <a:rPr lang="ru-RU" b="1" dirty="0">
                  <a:solidFill>
                    <a:schemeClr val="bg1"/>
                  </a:solidFill>
                </a:rPr>
                <a:t> число и дейности по </a:t>
              </a:r>
              <a:r>
                <a:rPr lang="ru-RU" b="1" dirty="0" err="1">
                  <a:solidFill>
                    <a:schemeClr val="bg1"/>
                  </a:solidFill>
                </a:rPr>
                <a:t>вертикалната</a:t>
              </a:r>
              <a:r>
                <a:rPr lang="ru-RU" b="1" dirty="0">
                  <a:solidFill>
                    <a:schemeClr val="bg1"/>
                  </a:solidFill>
                </a:rPr>
                <a:t> планировка и </a:t>
              </a:r>
              <a:r>
                <a:rPr lang="ru-RU" b="1" dirty="0" err="1">
                  <a:solidFill>
                    <a:schemeClr val="bg1"/>
                  </a:solidFill>
                </a:rPr>
                <a:t>подобряване</a:t>
              </a:r>
              <a:r>
                <a:rPr lang="ru-RU" b="1" dirty="0">
                  <a:solidFill>
                    <a:schemeClr val="bg1"/>
                  </a:solidFill>
                </a:rPr>
                <a:t> на </a:t>
              </a:r>
              <a:r>
                <a:rPr lang="ru-RU" b="1" dirty="0" err="1">
                  <a:solidFill>
                    <a:schemeClr val="bg1"/>
                  </a:solidFill>
                </a:rPr>
                <a:t>прилежащите</a:t>
              </a:r>
              <a:r>
                <a:rPr lang="ru-RU" b="1" dirty="0">
                  <a:solidFill>
                    <a:schemeClr val="bg1"/>
                  </a:solidFill>
                </a:rPr>
                <a:t> пространства.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6"/>
              <a:ext cx="3638207" cy="139089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b="1" dirty="0">
                  <a:solidFill>
                    <a:schemeClr val="bg1"/>
                  </a:solidFill>
                </a:rPr>
                <a:t>Местни поделения на вероизповеданията</a:t>
              </a:r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615824" y="3203392"/>
              <a:ext cx="210129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399579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073951" y="2174278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8170084" y="4836071"/>
              <a:ext cx="297250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764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19.3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„Подготовка 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изпълнение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дейности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за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сътрудничество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местни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инициативни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групи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“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4"/>
            <a:ext cx="11282197" cy="2853560"/>
            <a:chOff x="540609" y="756744"/>
            <a:chExt cx="11282197" cy="285356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1943284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r>
                <a:rPr lang="bg-BG" b="1" dirty="0">
                  <a:solidFill>
                    <a:schemeClr val="tx1"/>
                  </a:solidFill>
                </a:rPr>
                <a:t> </a:t>
              </a:r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Февруари - 2018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070892" y="756744"/>
              <a:ext cx="6278060" cy="267225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помощ:</a:t>
              </a:r>
            </a:p>
            <a:p>
              <a:pPr algn="ctr"/>
              <a:r>
                <a:rPr lang="bg-BG" sz="1600" b="1" dirty="0" smtClean="0">
                  <a:solidFill>
                    <a:schemeClr val="bg1"/>
                  </a:solidFill>
                </a:rPr>
                <a:t>До 100% от одобрените разходи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подготвителни дейности: 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До 10 000 евро за проекти за вътрешнотериториално сътрудничество;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До 25 000 евро за проекти за транснационално сътрудничество.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вътрешнотериториално сътрудничество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До </a:t>
              </a:r>
              <a:r>
                <a:rPr lang="ru-RU" sz="1600" b="1" dirty="0">
                  <a:solidFill>
                    <a:schemeClr val="bg1"/>
                  </a:solidFill>
                </a:rPr>
                <a:t>50 000 евро </a:t>
              </a:r>
            </a:p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За транснационално </a:t>
              </a:r>
              <a:r>
                <a:rPr lang="ru-RU" b="1" dirty="0" smtClean="0">
                  <a:solidFill>
                    <a:schemeClr val="tx1"/>
                  </a:solidFill>
                </a:rPr>
                <a:t>сътрудничество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До </a:t>
              </a:r>
              <a:r>
                <a:rPr lang="ru-RU" sz="1600" b="1" dirty="0">
                  <a:solidFill>
                    <a:schemeClr val="bg1"/>
                  </a:solidFill>
                </a:rPr>
                <a:t>100 000 евро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1943284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До 6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601199" y="756745"/>
              <a:ext cx="2221607" cy="179685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МИГ, </a:t>
              </a:r>
              <a:r>
                <a:rPr lang="ru-RU" sz="1600" b="1" dirty="0">
                  <a:solidFill>
                    <a:schemeClr val="bg1"/>
                  </a:solidFill>
                </a:rPr>
                <a:t>сключила споразумение за изпълнение на стратегия за ВОМР</a:t>
              </a:r>
              <a:endParaRPr lang="ru-RU" sz="1600" b="1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483893" y="1187217"/>
              <a:ext cx="586999" cy="2649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10544209" y="2553599"/>
              <a:ext cx="318231" cy="1056705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9348952" y="1773427"/>
            <a:ext cx="252247" cy="31944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9" name="Rounded Rectangle 18"/>
          <p:cNvSpPr/>
          <p:nvPr/>
        </p:nvSpPr>
        <p:spPr>
          <a:xfrm>
            <a:off x="2971996" y="3610304"/>
            <a:ext cx="8850811" cy="312157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bg-BG" b="1" dirty="0" smtClean="0">
              <a:solidFill>
                <a:schemeClr val="tx1"/>
              </a:solidFill>
            </a:endParaRPr>
          </a:p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Подпомагани  подготвителни дейности: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провеждане</a:t>
            </a:r>
            <a:r>
              <a:rPr lang="ru-RU" sz="1600" b="1" dirty="0">
                <a:solidFill>
                  <a:schemeClr val="bg1"/>
                </a:solidFill>
              </a:rPr>
              <a:t> на срещи с </a:t>
            </a:r>
            <a:r>
              <a:rPr lang="ru-RU" sz="1600" b="1" dirty="0" err="1">
                <a:solidFill>
                  <a:schemeClr val="bg1"/>
                </a:solidFill>
              </a:rPr>
              <a:t>потенциални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партньори</a:t>
            </a:r>
            <a:r>
              <a:rPr lang="ru-RU" sz="1600" b="1" dirty="0">
                <a:solidFill>
                  <a:schemeClr val="bg1"/>
                </a:solidFill>
              </a:rPr>
              <a:t>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solidFill>
                  <a:schemeClr val="bg1"/>
                </a:solidFill>
              </a:rPr>
              <a:t>провеждане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smtClean="0">
                <a:solidFill>
                  <a:schemeClr val="bg1"/>
                </a:solidFill>
              </a:rPr>
              <a:t>мероприятия </a:t>
            </a:r>
            <a:r>
              <a:rPr lang="ru-RU" sz="1600" b="1" dirty="0">
                <a:solidFill>
                  <a:schemeClr val="bg1"/>
                </a:solidFill>
              </a:rPr>
              <a:t>за </a:t>
            </a:r>
            <a:r>
              <a:rPr lang="ru-RU" sz="1600" b="1" dirty="0" err="1">
                <a:solidFill>
                  <a:schemeClr val="bg1"/>
                </a:solidFill>
              </a:rPr>
              <a:t>планиране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дейностите</a:t>
            </a:r>
            <a:r>
              <a:rPr lang="ru-RU" sz="1600" b="1" dirty="0">
                <a:solidFill>
                  <a:schemeClr val="bg1"/>
                </a:solidFill>
              </a:rPr>
              <a:t> по </a:t>
            </a:r>
            <a:r>
              <a:rPr lang="ru-RU" sz="1600" b="1" dirty="0" smtClean="0">
                <a:solidFill>
                  <a:schemeClr val="bg1"/>
                </a:solidFill>
              </a:rPr>
              <a:t>проекта;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</a:rPr>
              <a:t>подготовка </a:t>
            </a:r>
            <a:r>
              <a:rPr lang="ru-RU" sz="1600" b="1" dirty="0">
                <a:solidFill>
                  <a:schemeClr val="bg1"/>
                </a:solidFill>
              </a:rPr>
              <a:t>и </a:t>
            </a:r>
            <a:r>
              <a:rPr lang="ru-RU" sz="1600" b="1" dirty="0" err="1">
                <a:solidFill>
                  <a:schemeClr val="bg1"/>
                </a:solidFill>
              </a:rPr>
              <a:t>разработване</a:t>
            </a:r>
            <a:r>
              <a:rPr lang="ru-RU" sz="1600" b="1" dirty="0">
                <a:solidFill>
                  <a:schemeClr val="bg1"/>
                </a:solidFill>
              </a:rPr>
              <a:t> на проект </a:t>
            </a:r>
            <a:r>
              <a:rPr lang="ru-RU" sz="1600" b="1" dirty="0" smtClean="0">
                <a:solidFill>
                  <a:schemeClr val="bg1"/>
                </a:solidFill>
              </a:rPr>
              <a:t>за сътрудничество;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chemeClr val="bg1"/>
                </a:solidFill>
              </a:rPr>
              <a:t>публичност </a:t>
            </a:r>
            <a:r>
              <a:rPr lang="ru-RU" sz="1600" b="1" dirty="0">
                <a:solidFill>
                  <a:schemeClr val="bg1"/>
                </a:solidFill>
              </a:rPr>
              <a:t>и информираност;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Подпомагани дейности: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р</a:t>
            </a:r>
            <a:r>
              <a:rPr lang="ru-RU" sz="1600" b="1" dirty="0" err="1" smtClean="0">
                <a:solidFill>
                  <a:schemeClr val="bg1"/>
                </a:solidFill>
              </a:rPr>
              <a:t>азработване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</a:rPr>
              <a:t>съвместен</a:t>
            </a:r>
            <a:r>
              <a:rPr lang="ru-RU" sz="1600" b="1" dirty="0">
                <a:solidFill>
                  <a:schemeClr val="bg1"/>
                </a:solidFill>
              </a:rPr>
              <a:t> продукт/услуга, </a:t>
            </a:r>
            <a:r>
              <a:rPr lang="ru-RU" sz="1600" b="1" dirty="0" err="1" smtClean="0">
                <a:solidFill>
                  <a:schemeClr val="bg1"/>
                </a:solidFill>
              </a:rPr>
              <a:t>придобиване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</a:t>
            </a:r>
            <a:r>
              <a:rPr lang="ru-RU" sz="1600" b="1" dirty="0" err="1">
                <a:solidFill>
                  <a:schemeClr val="bg1"/>
                </a:solidFill>
              </a:rPr>
              <a:t>активи</a:t>
            </a:r>
            <a:r>
              <a:rPr lang="ru-RU" sz="1600" b="1" dirty="0">
                <a:solidFill>
                  <a:schemeClr val="bg1"/>
                </a:solidFill>
              </a:rPr>
              <a:t>, </a:t>
            </a:r>
            <a:r>
              <a:rPr lang="ru-RU" sz="1600" b="1" dirty="0" smtClean="0">
                <a:solidFill>
                  <a:schemeClr val="bg1"/>
                </a:solidFill>
              </a:rPr>
              <a:t>СМР на </a:t>
            </a:r>
            <a:r>
              <a:rPr lang="ru-RU" sz="1600" b="1" dirty="0">
                <a:solidFill>
                  <a:schemeClr val="bg1"/>
                </a:solidFill>
              </a:rPr>
              <a:t>територията на партньорите от </a:t>
            </a:r>
            <a:r>
              <a:rPr lang="ru-RU" sz="1600" b="1" dirty="0" err="1">
                <a:solidFill>
                  <a:schemeClr val="bg1"/>
                </a:solidFill>
              </a:rPr>
              <a:t>Република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България</a:t>
            </a:r>
            <a:r>
              <a:rPr lang="ru-RU" sz="1600" b="1" dirty="0">
                <a:solidFill>
                  <a:schemeClr val="bg1"/>
                </a:solidFill>
              </a:rPr>
              <a:t> за целите на </a:t>
            </a:r>
            <a:r>
              <a:rPr lang="ru-RU" sz="1600" b="1" dirty="0" smtClean="0">
                <a:solidFill>
                  <a:schemeClr val="bg1"/>
                </a:solidFill>
              </a:rPr>
              <a:t>проекта;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 smtClean="0">
                <a:solidFill>
                  <a:schemeClr val="bg1"/>
                </a:solidFill>
              </a:rPr>
              <a:t>изследвания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и </a:t>
            </a:r>
            <a:r>
              <a:rPr lang="ru-RU" sz="1600" b="1" dirty="0" err="1">
                <a:solidFill>
                  <a:schemeClr val="bg1"/>
                </a:solidFill>
              </a:rPr>
              <a:t>пазарни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проучвания</a:t>
            </a:r>
            <a:r>
              <a:rPr lang="ru-RU" sz="1600" b="1" dirty="0" smtClean="0">
                <a:solidFill>
                  <a:schemeClr val="bg1"/>
                </a:solidFill>
              </a:rPr>
              <a:t>;</a:t>
            </a:r>
          </a:p>
          <a:p>
            <a:pPr algn="ctr"/>
            <a:r>
              <a:rPr lang="ru-RU" sz="1600" b="1" dirty="0" err="1">
                <a:solidFill>
                  <a:schemeClr val="bg1"/>
                </a:solidFill>
              </a:rPr>
              <a:t>п</a:t>
            </a:r>
            <a:r>
              <a:rPr lang="ru-RU" sz="1600" b="1" dirty="0" err="1" smtClean="0">
                <a:solidFill>
                  <a:schemeClr val="bg1"/>
                </a:solidFill>
              </a:rPr>
              <a:t>ромоционални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или </a:t>
            </a:r>
            <a:r>
              <a:rPr lang="ru-RU" sz="1600" b="1" dirty="0" err="1">
                <a:solidFill>
                  <a:schemeClr val="bg1"/>
                </a:solidFill>
              </a:rPr>
              <a:t>маркетингови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smtClean="0">
                <a:solidFill>
                  <a:schemeClr val="bg1"/>
                </a:solidFill>
              </a:rPr>
              <a:t>кампании;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 err="1">
                <a:solidFill>
                  <a:schemeClr val="bg1"/>
                </a:solidFill>
              </a:rPr>
              <a:t>п</a:t>
            </a:r>
            <a:r>
              <a:rPr lang="ru-RU" sz="1600" b="1" dirty="0" err="1" smtClean="0">
                <a:solidFill>
                  <a:schemeClr val="bg1"/>
                </a:solidFill>
              </a:rPr>
              <a:t>ровеждане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>
                <a:solidFill>
                  <a:schemeClr val="bg1"/>
                </a:solidFill>
              </a:rPr>
              <a:t>на обучения, семинари, </a:t>
            </a:r>
            <a:r>
              <a:rPr lang="ru-RU" sz="1600" b="1" dirty="0" smtClean="0">
                <a:solidFill>
                  <a:schemeClr val="bg1"/>
                </a:solidFill>
              </a:rPr>
              <a:t>срещи </a:t>
            </a:r>
            <a:r>
              <a:rPr lang="ru-RU" sz="1600" b="1" dirty="0">
                <a:solidFill>
                  <a:schemeClr val="bg1"/>
                </a:solidFill>
              </a:rPr>
              <a:t>и др.;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chemeClr val="bg1"/>
                </a:solidFill>
              </a:rPr>
              <a:t>д</a:t>
            </a:r>
            <a:r>
              <a:rPr lang="ru-RU" sz="1600" b="1" dirty="0" smtClean="0">
                <a:solidFill>
                  <a:schemeClr val="bg1"/>
                </a:solidFill>
              </a:rPr>
              <a:t>ейности </a:t>
            </a:r>
            <a:r>
              <a:rPr lang="ru-RU" sz="1600" b="1" dirty="0">
                <a:solidFill>
                  <a:schemeClr val="bg1"/>
                </a:solidFill>
              </a:rPr>
              <a:t>по публичност и информираност;</a:t>
            </a:r>
          </a:p>
          <a:p>
            <a:pPr algn="ctr"/>
            <a:r>
              <a:rPr lang="ru-RU" sz="1600" b="1" dirty="0">
                <a:solidFill>
                  <a:schemeClr val="bg1"/>
                </a:solidFill>
              </a:rPr>
              <a:t>∙	</a:t>
            </a:r>
          </a:p>
          <a:p>
            <a:pPr algn="ctr"/>
            <a:endParaRPr lang="bg-BG" b="1" dirty="0" smtClean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2491153" y="2558793"/>
            <a:ext cx="586999" cy="2649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842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02909" y="843835"/>
            <a:ext cx="10567986" cy="5368279"/>
            <a:chOff x="573785" y="1289530"/>
            <a:chExt cx="6301584" cy="5237393"/>
          </a:xfrm>
        </p:grpSpPr>
        <p:sp>
          <p:nvSpPr>
            <p:cNvPr id="8" name="Rounded Rectangle 7"/>
            <p:cNvSpPr/>
            <p:nvPr/>
          </p:nvSpPr>
          <p:spPr>
            <a:xfrm>
              <a:off x="573785" y="1509976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090160" y="1289530"/>
              <a:ext cx="3095710" cy="4408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Мярка 10 „</a:t>
              </a:r>
              <a:r>
                <a:rPr lang="ru-RU" b="1" dirty="0" err="1">
                  <a:solidFill>
                    <a:schemeClr val="tx1"/>
                  </a:solidFill>
                </a:rPr>
                <a:t>Агроекология</a:t>
              </a:r>
              <a:r>
                <a:rPr lang="ru-RU" b="1" dirty="0">
                  <a:solidFill>
                    <a:schemeClr val="tx1"/>
                  </a:solidFill>
                </a:rPr>
                <a:t> и климат“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40" y="2651866"/>
              <a:ext cx="4063929" cy="387505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Основни изисквания при поети ангажименти: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Да се спазват базовите изисквания и условията по управление по отделните направления и дейности по мярката;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По направленията, които имат изискване за географско припокриване, да се спазва изискването за 90% покритие на първоначално одобрената площ по направлението;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По направленията свързани с подпомагане на животни, кандидатите трябва да спазват гъстота на животинските единици  на единица площ и да не се променя първоначално предназначение на животното (за мляко или за месо);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 smtClean="0">
                  <a:solidFill>
                    <a:schemeClr val="bg1"/>
                  </a:solidFill>
                </a:rPr>
                <a:t>По направленията и дейностите по биологично земеделие е необходимо да се спазва определения в Наредба № 1 период за преход;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bg-BG" sz="1600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bg-BG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bg-BG" sz="1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733173" y="1505175"/>
            <a:ext cx="4082664" cy="425939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dirty="0">
                <a:solidFill>
                  <a:schemeClr val="tx1"/>
                </a:solidFill>
              </a:rPr>
              <a:t>Мярка 11 „Биологично земеделие“</a:t>
            </a:r>
            <a:endParaRPr lang="bg-BG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3"/>
            <a:ext cx="6653847" cy="5367640"/>
            <a:chOff x="540609" y="756743"/>
            <a:chExt cx="6653847" cy="536764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4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- Юни 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11440" y="756743"/>
              <a:ext cx="4383015" cy="98315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>
                  <a:solidFill>
                    <a:schemeClr val="tx1"/>
                  </a:solidFill>
                </a:rPr>
                <a:t>Мярка 12 Плащания по „Натура 2000“ за земеделски </a:t>
              </a:r>
              <a:r>
                <a:rPr lang="ru-RU" b="1" dirty="0" err="1">
                  <a:solidFill>
                    <a:schemeClr val="tx1"/>
                  </a:solidFill>
                </a:rPr>
                <a:t>площи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40" y="2281490"/>
              <a:ext cx="4383016" cy="384289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Обхватът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мярката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включва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земеделски </a:t>
              </a:r>
              <a:r>
                <a:rPr lang="ru-RU" sz="1600" b="1" dirty="0" err="1">
                  <a:solidFill>
                    <a:schemeClr val="bg1"/>
                  </a:solidFill>
                </a:rPr>
                <a:t>земи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в </a:t>
              </a:r>
              <a:r>
                <a:rPr lang="ru-RU" sz="1600" b="1" dirty="0">
                  <a:solidFill>
                    <a:schemeClr val="bg1"/>
                  </a:solidFill>
                </a:rPr>
                <a:t>обхвата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защитените</a:t>
              </a:r>
              <a:r>
                <a:rPr lang="ru-RU" sz="1600" b="1" dirty="0">
                  <a:solidFill>
                    <a:schemeClr val="bg1"/>
                  </a:solidFill>
                </a:rPr>
                <a:t> територии по Натура 2000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издадени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заповеди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обявяването</a:t>
              </a:r>
              <a:r>
                <a:rPr lang="ru-RU" sz="1600" b="1" dirty="0">
                  <a:solidFill>
                    <a:schemeClr val="bg1"/>
                  </a:solidFill>
                </a:rPr>
                <a:t> им, с </a:t>
              </a:r>
              <a:r>
                <a:rPr lang="ru-RU" sz="1600" b="1" dirty="0" err="1">
                  <a:solidFill>
                    <a:schemeClr val="bg1"/>
                  </a:solidFill>
                </a:rPr>
                <a:t>разписани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конкретни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режими</a:t>
              </a:r>
              <a:r>
                <a:rPr lang="ru-RU" sz="1600" b="1" dirty="0">
                  <a:solidFill>
                    <a:schemeClr val="bg1"/>
                  </a:solidFill>
                </a:rPr>
                <a:t>/ограничения/забрани за земеделски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дейности;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 smtClean="0">
                  <a:solidFill>
                    <a:schemeClr val="bg1"/>
                  </a:solidFill>
                </a:rPr>
                <a:t>Годишно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плащане</a:t>
              </a:r>
              <a:r>
                <a:rPr lang="ru-RU" sz="1600" b="1" dirty="0">
                  <a:solidFill>
                    <a:schemeClr val="bg1"/>
                  </a:solidFill>
                </a:rPr>
                <a:t>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спазване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забраните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земеделска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дейност</a:t>
              </a:r>
              <a:r>
                <a:rPr lang="ru-RU" sz="1600" b="1" dirty="0">
                  <a:solidFill>
                    <a:schemeClr val="bg1"/>
                  </a:solidFill>
                </a:rPr>
                <a:t>, включени в </a:t>
              </a:r>
              <a:r>
                <a:rPr lang="ru-RU" sz="1600" b="1" dirty="0" err="1">
                  <a:solidFill>
                    <a:schemeClr val="bg1"/>
                  </a:solidFill>
                </a:rPr>
                <a:t>издадените</a:t>
              </a:r>
              <a:r>
                <a:rPr lang="ru-RU" sz="1600" b="1" dirty="0">
                  <a:solidFill>
                    <a:schemeClr val="bg1"/>
                  </a:solidFill>
                </a:rPr>
                <a:t>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министъра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 и водите заповеди за </a:t>
              </a:r>
              <a:r>
                <a:rPr lang="ru-RU" sz="1600" b="1" dirty="0" err="1">
                  <a:solidFill>
                    <a:schemeClr val="bg1"/>
                  </a:solidFill>
                </a:rPr>
                <a:t>обявяване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съответната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защитена</a:t>
              </a:r>
              <a:r>
                <a:rPr lang="ru-RU" sz="1600" b="1" dirty="0">
                  <a:solidFill>
                    <a:schemeClr val="bg1"/>
                  </a:solidFill>
                </a:rPr>
                <a:t> зона.</a:t>
              </a:r>
              <a:endParaRPr lang="bg-BG" sz="1600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7455191" y="757183"/>
            <a:ext cx="4082664" cy="96820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Мярка 13 Плащания за </a:t>
            </a:r>
            <a:r>
              <a:rPr lang="ru-RU" b="1" dirty="0" err="1">
                <a:solidFill>
                  <a:schemeClr val="tx1"/>
                </a:solidFill>
              </a:rPr>
              <a:t>райони</a:t>
            </a:r>
            <a:r>
              <a:rPr lang="ru-RU" b="1" dirty="0">
                <a:solidFill>
                  <a:schemeClr val="tx1"/>
                </a:solidFill>
              </a:rPr>
              <a:t> с природни или </a:t>
            </a:r>
            <a:r>
              <a:rPr lang="ru-RU" b="1" dirty="0" err="1">
                <a:solidFill>
                  <a:schemeClr val="tx1"/>
                </a:solidFill>
              </a:rPr>
              <a:t>други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err="1">
                <a:solidFill>
                  <a:schemeClr val="tx1"/>
                </a:solidFill>
              </a:rPr>
              <a:t>специфични</a:t>
            </a:r>
            <a:r>
              <a:rPr lang="ru-RU" b="1" dirty="0">
                <a:solidFill>
                  <a:schemeClr val="tx1"/>
                </a:solidFill>
              </a:rPr>
              <a:t> ограничения</a:t>
            </a:r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7455191" y="2281490"/>
            <a:ext cx="4082664" cy="3519783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dirty="0" smtClean="0">
                <a:solidFill>
                  <a:schemeClr val="tx1"/>
                </a:solidFill>
              </a:rPr>
              <a:t>Подпомагани дейности:</a:t>
            </a:r>
          </a:p>
          <a:p>
            <a:pPr algn="ctr"/>
            <a:r>
              <a:rPr lang="ru-RU" sz="1600" b="1" dirty="0" err="1">
                <a:solidFill>
                  <a:schemeClr val="bg1"/>
                </a:solidFill>
              </a:rPr>
              <a:t>Финансова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помощ</a:t>
            </a:r>
            <a:r>
              <a:rPr lang="ru-RU" sz="1600" b="1" dirty="0">
                <a:solidFill>
                  <a:schemeClr val="bg1"/>
                </a:solidFill>
              </a:rPr>
              <a:t> по </a:t>
            </a:r>
            <a:r>
              <a:rPr lang="ru-RU" sz="1600" b="1" dirty="0" err="1">
                <a:solidFill>
                  <a:schemeClr val="bg1"/>
                </a:solidFill>
              </a:rPr>
              <a:t>тази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мярка</a:t>
            </a:r>
            <a:r>
              <a:rPr lang="ru-RU" sz="1600" b="1" dirty="0">
                <a:solidFill>
                  <a:schemeClr val="bg1"/>
                </a:solidFill>
              </a:rPr>
              <a:t> се </a:t>
            </a:r>
            <a:r>
              <a:rPr lang="ru-RU" sz="1600" b="1" dirty="0" err="1">
                <a:solidFill>
                  <a:schemeClr val="bg1"/>
                </a:solidFill>
              </a:rPr>
              <a:t>предоставя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кандидати</a:t>
            </a:r>
            <a:r>
              <a:rPr lang="ru-RU" sz="1600" b="1" dirty="0">
                <a:solidFill>
                  <a:schemeClr val="bg1"/>
                </a:solidFill>
              </a:rPr>
              <a:t>, които </a:t>
            </a:r>
            <a:r>
              <a:rPr lang="ru-RU" sz="1600" b="1" dirty="0" err="1">
                <a:solidFill>
                  <a:schemeClr val="bg1"/>
                </a:solidFill>
              </a:rPr>
              <a:t>извършват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земеделска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дейност</a:t>
            </a:r>
            <a:r>
              <a:rPr lang="ru-RU" sz="1600" b="1" dirty="0">
                <a:solidFill>
                  <a:schemeClr val="bg1"/>
                </a:solidFill>
              </a:rPr>
              <a:t> в </a:t>
            </a:r>
            <a:r>
              <a:rPr lang="ru-RU" sz="1600" b="1" dirty="0" err="1">
                <a:solidFill>
                  <a:schemeClr val="bg1"/>
                </a:solidFill>
              </a:rPr>
              <a:t>необлагодетелствани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райони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съгласно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Наредбата</a:t>
            </a:r>
            <a:r>
              <a:rPr lang="ru-RU" sz="1600" b="1" dirty="0">
                <a:solidFill>
                  <a:schemeClr val="bg1"/>
                </a:solidFill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</a:rPr>
              <a:t>определяне</a:t>
            </a:r>
            <a:r>
              <a:rPr lang="ru-RU" sz="1600" b="1" dirty="0">
                <a:solidFill>
                  <a:schemeClr val="bg1"/>
                </a:solidFill>
              </a:rPr>
              <a:t> на </a:t>
            </a:r>
            <a:r>
              <a:rPr lang="ru-RU" sz="1600" b="1" dirty="0" err="1">
                <a:solidFill>
                  <a:schemeClr val="bg1"/>
                </a:solidFill>
              </a:rPr>
              <a:t>критериите</a:t>
            </a:r>
            <a:r>
              <a:rPr lang="ru-RU" sz="1600" b="1" dirty="0">
                <a:solidFill>
                  <a:schemeClr val="bg1"/>
                </a:solidFill>
              </a:rPr>
              <a:t> за </a:t>
            </a:r>
            <a:r>
              <a:rPr lang="ru-RU" sz="1600" b="1" dirty="0" err="1">
                <a:solidFill>
                  <a:schemeClr val="bg1"/>
                </a:solidFill>
              </a:rPr>
              <a:t>необлагодетелстваните</a:t>
            </a:r>
            <a:r>
              <a:rPr lang="ru-RU" sz="1600" b="1" dirty="0">
                <a:solidFill>
                  <a:schemeClr val="bg1"/>
                </a:solidFill>
              </a:rPr>
              <a:t> </a:t>
            </a:r>
            <a:r>
              <a:rPr lang="ru-RU" sz="1600" b="1" dirty="0" err="1">
                <a:solidFill>
                  <a:schemeClr val="bg1"/>
                </a:solidFill>
              </a:rPr>
              <a:t>райони</a:t>
            </a:r>
            <a:r>
              <a:rPr lang="ru-RU" sz="1600" b="1" dirty="0">
                <a:solidFill>
                  <a:schemeClr val="bg1"/>
                </a:solidFill>
              </a:rPr>
              <a:t> и </a:t>
            </a:r>
            <a:r>
              <a:rPr lang="ru-RU" sz="1600" b="1" dirty="0" err="1">
                <a:solidFill>
                  <a:schemeClr val="bg1"/>
                </a:solidFill>
              </a:rPr>
              <a:t>териториалния</a:t>
            </a:r>
            <a:r>
              <a:rPr lang="ru-RU" sz="1600" b="1" dirty="0">
                <a:solidFill>
                  <a:schemeClr val="bg1"/>
                </a:solidFill>
              </a:rPr>
              <a:t> им обхват, </a:t>
            </a:r>
            <a:r>
              <a:rPr lang="ru-RU" sz="1600" b="1" dirty="0" err="1">
                <a:solidFill>
                  <a:schemeClr val="bg1"/>
                </a:solidFill>
              </a:rPr>
              <a:t>приета</a:t>
            </a:r>
            <a:r>
              <a:rPr lang="ru-RU" sz="1600" b="1" dirty="0">
                <a:solidFill>
                  <a:schemeClr val="bg1"/>
                </a:solidFill>
              </a:rPr>
              <a:t> с ПМС № 30 от 2008 г. (ДВ, </a:t>
            </a:r>
            <a:r>
              <a:rPr lang="ru-RU" sz="1600" b="1" dirty="0" err="1">
                <a:solidFill>
                  <a:schemeClr val="bg1"/>
                </a:solidFill>
              </a:rPr>
              <a:t>бр</a:t>
            </a:r>
            <a:r>
              <a:rPr lang="ru-RU" sz="1600" b="1" dirty="0">
                <a:solidFill>
                  <a:schemeClr val="bg1"/>
                </a:solidFill>
              </a:rPr>
              <a:t>. 20 от 2008 г.).</a:t>
            </a:r>
            <a:endParaRPr lang="bg-BG" b="1" dirty="0" smtClean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814260" y="1739901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9307836" y="1725854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06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3" y="343"/>
            <a:ext cx="12192000" cy="6857657"/>
          </a:xfrm>
          <a:prstGeom prst="rect">
            <a:avLst/>
          </a:prstGeom>
          <a:solidFill>
            <a:schemeClr val="accent1">
              <a:hueOff val="0"/>
              <a:satOff val="0"/>
              <a:lumOff val="0"/>
            </a:schemeClr>
          </a:solidFill>
        </p:spPr>
      </p:pic>
      <p:sp>
        <p:nvSpPr>
          <p:cNvPr id="4" name="TextBox 3"/>
          <p:cNvSpPr txBox="1"/>
          <p:nvPr/>
        </p:nvSpPr>
        <p:spPr>
          <a:xfrm>
            <a:off x="211014" y="144331"/>
            <a:ext cx="1178169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dirty="0"/>
              <a:t>Индикативна Годишна Работна Програма 2018 </a:t>
            </a:r>
          </a:p>
        </p:txBody>
      </p:sp>
      <p:pic>
        <p:nvPicPr>
          <p:cNvPr id="5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838" y="4968184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/>
          <p:cNvGrpSpPr/>
          <p:nvPr/>
        </p:nvGrpSpPr>
        <p:grpSpPr>
          <a:xfrm>
            <a:off x="511275" y="871533"/>
            <a:ext cx="3298390" cy="2042402"/>
            <a:chOff x="620644" y="895790"/>
            <a:chExt cx="3599663" cy="2533381"/>
          </a:xfrm>
        </p:grpSpPr>
        <p:sp>
          <p:nvSpPr>
            <p:cNvPr id="7" name="Rounded Rectangle 6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ФЕВРУАРИ</a:t>
              </a:r>
              <a:endParaRPr lang="bg-BG" b="1" dirty="0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620644" y="1603765"/>
              <a:ext cx="3599663" cy="1825406"/>
              <a:chOff x="620644" y="1603765"/>
              <a:chExt cx="3599663" cy="1825406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4.2  </a:t>
                </a:r>
                <a:r>
                  <a:rPr lang="bg-BG" sz="1600" dirty="0" smtClean="0"/>
                  <a:t>(</a:t>
                </a:r>
                <a:r>
                  <a:rPr lang="bg-BG" sz="1600" dirty="0" smtClean="0">
                    <a:solidFill>
                      <a:srgbClr val="FF0000"/>
                    </a:solidFill>
                  </a:rPr>
                  <a:t>ФЕВРУАРИ – МАЙ</a:t>
                </a:r>
                <a:r>
                  <a:rPr lang="bg-BG" sz="1600" dirty="0" smtClean="0"/>
                  <a:t>)</a:t>
                </a:r>
                <a:endParaRPr lang="bg-BG" sz="1600" dirty="0"/>
              </a:p>
            </p:txBody>
          </p:sp>
          <p:sp>
            <p:nvSpPr>
              <p:cNvPr id="15" name="Rounded Rectangle 14"/>
              <p:cNvSpPr/>
              <p:nvPr/>
            </p:nvSpPr>
            <p:spPr>
              <a:xfrm>
                <a:off x="620645" y="2060965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6.1 </a:t>
                </a:r>
                <a:r>
                  <a:rPr lang="bg-BG" sz="1600" dirty="0" smtClean="0"/>
                  <a:t>(ФЕВРУАРИ – МАЙ)</a:t>
                </a:r>
                <a:endParaRPr lang="bg-BG" sz="1600" dirty="0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20645" y="256075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7.2 </a:t>
                </a:r>
                <a:r>
                  <a:rPr lang="bg-BG" sz="1600" dirty="0" smtClean="0"/>
                  <a:t>(ФЕВРУАРИ-ЮНИ)</a:t>
                </a:r>
                <a:endParaRPr lang="bg-BG" sz="1600" dirty="0"/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20645" y="305173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19.3 (ЛИДЕР</a:t>
                </a:r>
                <a:r>
                  <a:rPr lang="bg-BG" sz="1600" dirty="0" smtClean="0"/>
                  <a:t>) ТЕКУЩО </a:t>
                </a:r>
                <a:endParaRPr lang="bg-BG" sz="1600" dirty="0"/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8019267" y="893374"/>
            <a:ext cx="3598302" cy="2074807"/>
            <a:chOff x="434433" y="895790"/>
            <a:chExt cx="3785874" cy="2344663"/>
          </a:xfrm>
        </p:grpSpPr>
        <p:sp>
          <p:nvSpPr>
            <p:cNvPr id="49" name="Rounded Rectangle 48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/>
                <a:t>АПРИЛ</a:t>
              </a:r>
            </a:p>
          </p:txBody>
        </p:sp>
        <p:grpSp>
          <p:nvGrpSpPr>
            <p:cNvPr id="50" name="Group 49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51" name="Rounded Rectangle 50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4.1.2  (АПРИЛ-ЮЛИ)</a:t>
                </a:r>
                <a:endParaRPr lang="bg-BG" sz="1600" dirty="0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620645" y="2060965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6.4.1 (АПРИЛ-ЮНИ)</a:t>
                </a:r>
                <a:endParaRPr lang="bg-BG" sz="1600" dirty="0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620645" y="2560756"/>
                <a:ext cx="3599662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9</a:t>
                </a:r>
                <a:r>
                  <a:rPr lang="bg-BG" sz="1600" dirty="0" smtClean="0"/>
                  <a:t> (АПРИЛ-ЮЛИ)</a:t>
                </a:r>
                <a:endParaRPr lang="bg-BG" sz="1600" dirty="0"/>
              </a:p>
            </p:txBody>
          </p:sp>
          <p:cxnSp>
            <p:nvCxnSpPr>
              <p:cNvPr id="55" name="Straight Connector 54"/>
              <p:cNvCxnSpPr>
                <a:endCxn id="49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6" name="Straight Connector 55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7" name="Straight Arrow Connector 56"/>
              <p:cNvCxnSpPr>
                <a:endCxn id="51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8" name="Straight Arrow Connector 57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59" name="Straight Arrow Connector 58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60" name="Straight Arrow Connector 59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01" name="Group 100"/>
          <p:cNvGrpSpPr/>
          <p:nvPr/>
        </p:nvGrpSpPr>
        <p:grpSpPr>
          <a:xfrm>
            <a:off x="8040582" y="3059720"/>
            <a:ext cx="3598302" cy="1890257"/>
            <a:chOff x="434433" y="895790"/>
            <a:chExt cx="3785874" cy="2344663"/>
          </a:xfrm>
        </p:grpSpPr>
        <p:sp>
          <p:nvSpPr>
            <p:cNvPr id="102" name="Rounded Rectangle 101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ЮНИ</a:t>
              </a:r>
              <a:endParaRPr lang="bg-BG" b="1" dirty="0"/>
            </a:p>
          </p:txBody>
        </p:sp>
        <p:grpSp>
          <p:nvGrpSpPr>
            <p:cNvPr id="103" name="Group 102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06" name="Rounded Rectangle 105"/>
              <p:cNvSpPr/>
              <p:nvPr/>
            </p:nvSpPr>
            <p:spPr>
              <a:xfrm>
                <a:off x="620645" y="1622066"/>
                <a:ext cx="3599662" cy="377434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7.6 (ЮНИ-АВГУСТ)</a:t>
                </a:r>
                <a:endParaRPr lang="bg-BG" sz="1600" dirty="0"/>
              </a:p>
            </p:txBody>
          </p:sp>
          <p:cxnSp>
            <p:nvCxnSpPr>
              <p:cNvPr id="108" name="Straight Connector 107"/>
              <p:cNvCxnSpPr>
                <a:endCxn id="102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0" name="Straight Arrow Connector 109"/>
              <p:cNvCxnSpPr/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1" name="Straight Arrow Connector 110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2" name="Straight Arrow Connector 111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13" name="Straight Arrow Connector 112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14" name="Group 113"/>
          <p:cNvGrpSpPr/>
          <p:nvPr/>
        </p:nvGrpSpPr>
        <p:grpSpPr>
          <a:xfrm>
            <a:off x="2692503" y="4173041"/>
            <a:ext cx="3598302" cy="1890257"/>
            <a:chOff x="434433" y="895790"/>
            <a:chExt cx="3785874" cy="2344663"/>
          </a:xfrm>
        </p:grpSpPr>
        <p:sp>
          <p:nvSpPr>
            <p:cNvPr id="115" name="Rounded Rectangle 114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ЮЛИ</a:t>
              </a:r>
              <a:endParaRPr lang="bg-BG" b="1" dirty="0"/>
            </a:p>
          </p:txBody>
        </p:sp>
        <p:grpSp>
          <p:nvGrpSpPr>
            <p:cNvPr id="116" name="Group 115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17" name="Rounded Rectangle 116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1.1  (ЮЛИ </a:t>
                </a:r>
                <a:r>
                  <a:rPr lang="bg-BG" sz="1600" dirty="0"/>
                  <a:t>– </a:t>
                </a:r>
                <a:r>
                  <a:rPr lang="bg-BG" sz="1600" dirty="0" smtClean="0"/>
                  <a:t>ОКТОВМРИ)</a:t>
                </a:r>
                <a:endParaRPr lang="bg-BG" sz="1600" dirty="0"/>
              </a:p>
            </p:txBody>
          </p:sp>
          <p:cxnSp>
            <p:nvCxnSpPr>
              <p:cNvPr id="121" name="Straight Connector 120"/>
              <p:cNvCxnSpPr>
                <a:endCxn id="115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3" name="Straight Arrow Connector 122"/>
              <p:cNvCxnSpPr>
                <a:endCxn id="117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4" name="Straight Arrow Connector 123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26" name="Straight Arrow Connector 125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27" name="Group 126"/>
          <p:cNvGrpSpPr/>
          <p:nvPr/>
        </p:nvGrpSpPr>
        <p:grpSpPr>
          <a:xfrm>
            <a:off x="4160869" y="3059721"/>
            <a:ext cx="3598302" cy="1890257"/>
            <a:chOff x="434433" y="895790"/>
            <a:chExt cx="3785874" cy="2344663"/>
          </a:xfrm>
        </p:grpSpPr>
        <p:sp>
          <p:nvSpPr>
            <p:cNvPr id="128" name="Rounded Rectangle 127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МАЙ</a:t>
              </a:r>
              <a:endParaRPr lang="bg-BG" b="1" dirty="0"/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434433" y="1198171"/>
              <a:ext cx="3785874" cy="2042282"/>
              <a:chOff x="434433" y="1198171"/>
              <a:chExt cx="3785874" cy="2042282"/>
            </a:xfrm>
          </p:grpSpPr>
          <p:sp>
            <p:nvSpPr>
              <p:cNvPr id="130" name="Rounded Rectangle 129"/>
              <p:cNvSpPr/>
              <p:nvPr/>
            </p:nvSpPr>
            <p:spPr>
              <a:xfrm>
                <a:off x="620644" y="1603765"/>
                <a:ext cx="3599663" cy="377435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16.1  (МАЙ-ЮЛИ)</a:t>
                </a:r>
                <a:endParaRPr lang="bg-BG" sz="1600" dirty="0"/>
              </a:p>
            </p:txBody>
          </p:sp>
          <p:cxnSp>
            <p:nvCxnSpPr>
              <p:cNvPr id="134" name="Straight Connector 133"/>
              <p:cNvCxnSpPr>
                <a:endCxn id="128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6" name="Straight Arrow Connector 135"/>
              <p:cNvCxnSpPr>
                <a:endCxn id="130" idx="1"/>
              </p:cNvCxnSpPr>
              <p:nvPr/>
            </p:nvCxnSpPr>
            <p:spPr>
              <a:xfrm>
                <a:off x="445477" y="179248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7" name="Straight Arrow Connector 136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8" name="Straight Arrow Connector 137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39" name="Straight Arrow Connector 138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grpSp>
        <p:nvGrpSpPr>
          <p:cNvPr id="140" name="Group 139"/>
          <p:cNvGrpSpPr/>
          <p:nvPr/>
        </p:nvGrpSpPr>
        <p:grpSpPr>
          <a:xfrm>
            <a:off x="6606357" y="4173042"/>
            <a:ext cx="3729388" cy="1890257"/>
            <a:chOff x="296515" y="895790"/>
            <a:chExt cx="3923793" cy="2344663"/>
          </a:xfrm>
        </p:grpSpPr>
        <p:sp>
          <p:nvSpPr>
            <p:cNvPr id="141" name="Rounded Rectangle 140"/>
            <p:cNvSpPr/>
            <p:nvPr/>
          </p:nvSpPr>
          <p:spPr>
            <a:xfrm>
              <a:off x="984056" y="895790"/>
              <a:ext cx="2017048" cy="604763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/>
                <a:t>СЕПТЕМВРИ</a:t>
              </a:r>
              <a:endParaRPr lang="bg-BG" b="1" dirty="0"/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296515" y="1198171"/>
              <a:ext cx="3923793" cy="2042282"/>
              <a:chOff x="296515" y="1198171"/>
              <a:chExt cx="3923793" cy="2042282"/>
            </a:xfrm>
          </p:grpSpPr>
          <p:sp>
            <p:nvSpPr>
              <p:cNvPr id="143" name="Rounded Rectangle 142"/>
              <p:cNvSpPr/>
              <p:nvPr/>
            </p:nvSpPr>
            <p:spPr>
              <a:xfrm>
                <a:off x="296515" y="1603765"/>
                <a:ext cx="3923793" cy="377434"/>
              </a:xfrm>
              <a:prstGeom prst="roundRect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/>
                <a:r>
                  <a:rPr lang="bg-BG" sz="1600" dirty="0"/>
                  <a:t>Подмярка </a:t>
                </a:r>
                <a:r>
                  <a:rPr lang="bg-BG" sz="1600" dirty="0" smtClean="0"/>
                  <a:t>7.5  (СЕПТЕМВРИ-ДЕКЕМВРИ)</a:t>
                </a:r>
                <a:endParaRPr lang="bg-BG" sz="1600" dirty="0"/>
              </a:p>
            </p:txBody>
          </p:sp>
          <p:cxnSp>
            <p:nvCxnSpPr>
              <p:cNvPr id="144" name="Straight Connector 143"/>
              <p:cNvCxnSpPr>
                <a:endCxn id="141" idx="1"/>
              </p:cNvCxnSpPr>
              <p:nvPr/>
            </p:nvCxnSpPr>
            <p:spPr>
              <a:xfrm>
                <a:off x="445477" y="1198171"/>
                <a:ext cx="538579" cy="1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445477" y="1209894"/>
                <a:ext cx="0" cy="2030559"/>
              </a:xfrm>
              <a:prstGeom prst="line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6" name="Straight Arrow Connector 145"/>
              <p:cNvCxnSpPr>
                <a:endCxn id="143" idx="1"/>
              </p:cNvCxnSpPr>
              <p:nvPr/>
            </p:nvCxnSpPr>
            <p:spPr>
              <a:xfrm flipH="1">
                <a:off x="296515" y="1792482"/>
                <a:ext cx="148962" cy="0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7" name="Straight Arrow Connector 146"/>
              <p:cNvCxnSpPr/>
              <p:nvPr/>
            </p:nvCxnSpPr>
            <p:spPr>
              <a:xfrm>
                <a:off x="445477" y="22123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8" name="Straight Arrow Connector 147"/>
              <p:cNvCxnSpPr/>
              <p:nvPr/>
            </p:nvCxnSpPr>
            <p:spPr>
              <a:xfrm>
                <a:off x="456859" y="2736601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  <p:cxnSp>
            <p:nvCxnSpPr>
              <p:cNvPr id="149" name="Straight Arrow Connector 148"/>
              <p:cNvCxnSpPr/>
              <p:nvPr/>
            </p:nvCxnSpPr>
            <p:spPr>
              <a:xfrm>
                <a:off x="434433" y="3240452"/>
                <a:ext cx="175167" cy="1"/>
              </a:xfrm>
              <a:prstGeom prst="straightConnector1">
                <a:avLst/>
              </a:prstGeom>
              <a:gradFill>
                <a:gsLst>
                  <a:gs pos="100000">
                    <a:srgbClr val="00B050"/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</a:gra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</p:cxnSp>
        </p:grpSp>
      </p:grpSp>
      <p:sp>
        <p:nvSpPr>
          <p:cNvPr id="8" name="Right Arrow 7"/>
          <p:cNvSpPr/>
          <p:nvPr/>
        </p:nvSpPr>
        <p:spPr>
          <a:xfrm>
            <a:off x="3136065" y="1076731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0" name="Right Arrow 149"/>
          <p:cNvSpPr/>
          <p:nvPr/>
        </p:nvSpPr>
        <p:spPr>
          <a:xfrm>
            <a:off x="7088071" y="1071471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1" name="Right Arrow 150"/>
          <p:cNvSpPr/>
          <p:nvPr/>
        </p:nvSpPr>
        <p:spPr>
          <a:xfrm>
            <a:off x="6955688" y="3197367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152" name="Right Arrow 151"/>
          <p:cNvSpPr/>
          <p:nvPr/>
        </p:nvSpPr>
        <p:spPr>
          <a:xfrm>
            <a:off x="5641730" y="4331755"/>
            <a:ext cx="1106209" cy="21202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4138929" y="895791"/>
            <a:ext cx="3706081" cy="2018144"/>
            <a:chOff x="4138929" y="895791"/>
            <a:chExt cx="3706081" cy="2018144"/>
          </a:xfrm>
        </p:grpSpPr>
        <p:grpSp>
          <p:nvGrpSpPr>
            <p:cNvPr id="35" name="Group 34"/>
            <p:cNvGrpSpPr/>
            <p:nvPr/>
          </p:nvGrpSpPr>
          <p:grpSpPr>
            <a:xfrm>
              <a:off x="4138929" y="895791"/>
              <a:ext cx="3703809" cy="1890257"/>
              <a:chOff x="434433" y="895790"/>
              <a:chExt cx="3785874" cy="2344663"/>
            </a:xfrm>
          </p:grpSpPr>
          <p:sp>
            <p:nvSpPr>
              <p:cNvPr id="36" name="Rounded Rectangle 35"/>
              <p:cNvSpPr/>
              <p:nvPr/>
            </p:nvSpPr>
            <p:spPr>
              <a:xfrm>
                <a:off x="984056" y="895790"/>
                <a:ext cx="2017048" cy="604763"/>
              </a:xfrm>
              <a:prstGeom prst="round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ctr" anchorCtr="0"/>
              <a:lstStyle/>
              <a:p>
                <a:pPr algn="ctr"/>
                <a:r>
                  <a:rPr lang="bg-BG" b="1" dirty="0"/>
                  <a:t>МАРТ</a:t>
                </a:r>
              </a:p>
            </p:txBody>
          </p:sp>
          <p:grpSp>
            <p:nvGrpSpPr>
              <p:cNvPr id="37" name="Group 36"/>
              <p:cNvGrpSpPr/>
              <p:nvPr/>
            </p:nvGrpSpPr>
            <p:grpSpPr>
              <a:xfrm>
                <a:off x="434433" y="1198171"/>
                <a:ext cx="3785874" cy="2042282"/>
                <a:chOff x="434433" y="1198171"/>
                <a:chExt cx="3785874" cy="2042282"/>
              </a:xfrm>
            </p:grpSpPr>
            <p:sp>
              <p:nvSpPr>
                <p:cNvPr id="38" name="Rounded Rectangle 37"/>
                <p:cNvSpPr/>
                <p:nvPr/>
              </p:nvSpPr>
              <p:spPr>
                <a:xfrm>
                  <a:off x="620644" y="1603765"/>
                  <a:ext cx="3599663" cy="377435"/>
                </a:xfrm>
                <a:prstGeom prst="roundRect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bg-BG" sz="1600" dirty="0"/>
                    <a:t>Подмярка </a:t>
                  </a:r>
                  <a:r>
                    <a:rPr lang="bg-BG" sz="1600" dirty="0" smtClean="0"/>
                    <a:t>8.3;8.4;8.6  (МАРТ-ЮНИ)</a:t>
                  </a:r>
                  <a:endParaRPr lang="bg-BG" sz="1600" dirty="0"/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620645" y="2110967"/>
                  <a:ext cx="3599662" cy="377436"/>
                </a:xfrm>
                <a:prstGeom prst="roundRect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  <p:txBody>
                <a:bodyPr/>
                <a:lstStyle/>
                <a:p>
                  <a:pPr algn="ctr"/>
                  <a:r>
                    <a:rPr lang="bg-BG" sz="1600" dirty="0"/>
                    <a:t>Подмярка </a:t>
                  </a:r>
                  <a:r>
                    <a:rPr lang="bg-BG" sz="1600" dirty="0" smtClean="0"/>
                    <a:t>7.3 (МАРТ-ЮНИ)</a:t>
                  </a:r>
                  <a:endParaRPr lang="bg-BG" sz="1600" dirty="0"/>
                </a:p>
              </p:txBody>
            </p:sp>
            <p:cxnSp>
              <p:nvCxnSpPr>
                <p:cNvPr id="42" name="Straight Connector 41"/>
                <p:cNvCxnSpPr>
                  <a:endCxn id="36" idx="1"/>
                </p:cNvCxnSpPr>
                <p:nvPr/>
              </p:nvCxnSpPr>
              <p:spPr>
                <a:xfrm>
                  <a:off x="445477" y="1198171"/>
                  <a:ext cx="538579" cy="1"/>
                </a:xfrm>
                <a:prstGeom prst="line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445477" y="1209894"/>
                  <a:ext cx="0" cy="2030559"/>
                </a:xfrm>
                <a:prstGeom prst="line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4" name="Straight Arrow Connector 43"/>
                <p:cNvCxnSpPr>
                  <a:endCxn id="38" idx="1"/>
                </p:cNvCxnSpPr>
                <p:nvPr/>
              </p:nvCxnSpPr>
              <p:spPr>
                <a:xfrm>
                  <a:off x="445477" y="1792482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5" name="Straight Arrow Connector 44"/>
                <p:cNvCxnSpPr/>
                <p:nvPr/>
              </p:nvCxnSpPr>
              <p:spPr>
                <a:xfrm>
                  <a:off x="445477" y="2212301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6" name="Straight Arrow Connector 45"/>
                <p:cNvCxnSpPr/>
                <p:nvPr/>
              </p:nvCxnSpPr>
              <p:spPr>
                <a:xfrm>
                  <a:off x="456859" y="2736601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  <p:cxnSp>
              <p:nvCxnSpPr>
                <p:cNvPr id="47" name="Straight Arrow Connector 46"/>
                <p:cNvCxnSpPr/>
                <p:nvPr/>
              </p:nvCxnSpPr>
              <p:spPr>
                <a:xfrm>
                  <a:off x="434433" y="3240452"/>
                  <a:ext cx="175167" cy="1"/>
                </a:xfrm>
                <a:prstGeom prst="straightConnector1">
                  <a:avLst/>
                </a:prstGeom>
                <a:gradFill>
                  <a:gsLst>
                    <a:gs pos="100000">
                      <a:srgbClr val="00B050"/>
                    </a:gs>
                    <a:gs pos="100000">
                      <a:schemeClr val="accent2">
                        <a:lumMod val="99000"/>
                        <a:satMod val="120000"/>
                        <a:shade val="78000"/>
                      </a:schemeClr>
                    </a:gs>
                  </a:gsLst>
                </a:gradFill>
              </p:spPr>
              <p:style>
                <a:lnRef idx="0">
                  <a:schemeClr val="accent2"/>
                </a:lnRef>
                <a:fillRef idx="3">
                  <a:schemeClr val="accent2"/>
                </a:fillRef>
                <a:effectRef idx="3">
                  <a:schemeClr val="accent2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9" name="Rounded Rectangle 78"/>
            <p:cNvSpPr/>
            <p:nvPr/>
          </p:nvSpPr>
          <p:spPr>
            <a:xfrm>
              <a:off x="4323377" y="2287173"/>
              <a:ext cx="3521633" cy="62676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sz="1600" dirty="0" smtClean="0"/>
                <a:t>Компенсаторни мерки от ПРСР(МАРТ-ЮНИ)</a:t>
              </a:r>
              <a:endParaRPr lang="bg-BG" sz="1600" dirty="0"/>
            </a:p>
          </p:txBody>
        </p:sp>
      </p:grpSp>
      <p:sp>
        <p:nvSpPr>
          <p:cNvPr id="81" name="Rounded Rectangle 80"/>
          <p:cNvSpPr/>
          <p:nvPr/>
        </p:nvSpPr>
        <p:spPr>
          <a:xfrm>
            <a:off x="2971722" y="5389925"/>
            <a:ext cx="6446223" cy="1087384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Индикативен бюджет над 425 млн. евро</a:t>
            </a: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13 инвестиционни мерки/</a:t>
            </a:r>
            <a:r>
              <a:rPr lang="bg-BG" b="1" kern="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подмерки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4 компенсаторни мерки</a:t>
            </a: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0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0" grpId="0" animBg="1"/>
      <p:bldP spid="151" grpId="0" animBg="1"/>
      <p:bldP spid="152" grpId="0" animBg="1"/>
      <p:bldP spid="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6479" y="115750"/>
            <a:ext cx="1190084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Мерки/</a:t>
            </a:r>
            <a:r>
              <a:rPr lang="bg-BG" b="1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подмерки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от ПРСР 2014-2020 свързани с плащания на площ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3"/>
            <a:ext cx="10475734" cy="4062000"/>
            <a:chOff x="540609" y="756743"/>
            <a:chExt cx="10475734" cy="4062000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4"/>
              <a:ext cx="1707291" cy="173366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2018 г.</a:t>
              </a: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2811440" y="756743"/>
              <a:ext cx="8204903" cy="983157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ru-RU" b="1" dirty="0" err="1">
                  <a:solidFill>
                    <a:schemeClr val="tx1"/>
                  </a:solidFill>
                </a:rPr>
                <a:t>Мярка</a:t>
              </a:r>
              <a:r>
                <a:rPr lang="ru-RU" b="1" dirty="0">
                  <a:solidFill>
                    <a:schemeClr val="tx1"/>
                  </a:solidFill>
                </a:rPr>
                <a:t> </a:t>
              </a:r>
              <a:r>
                <a:rPr lang="ru-RU" b="1" dirty="0" smtClean="0">
                  <a:solidFill>
                    <a:schemeClr val="tx1"/>
                  </a:solidFill>
                </a:rPr>
                <a:t>1</a:t>
              </a:r>
              <a:r>
                <a:rPr lang="en-US" b="1" dirty="0" smtClean="0">
                  <a:solidFill>
                    <a:schemeClr val="tx1"/>
                  </a:solidFill>
                </a:rPr>
                <a:t>4</a:t>
              </a:r>
              <a:r>
                <a:rPr lang="ru-RU" b="1" dirty="0" smtClean="0">
                  <a:solidFill>
                    <a:schemeClr val="tx1"/>
                  </a:solidFill>
                </a:rPr>
                <a:t> </a:t>
              </a:r>
              <a:r>
                <a:rPr lang="bg-BG" b="1" dirty="0" smtClean="0">
                  <a:solidFill>
                    <a:schemeClr val="tx1"/>
                  </a:solidFill>
                </a:rPr>
                <a:t>Хуманно отношение към животните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9" y="2281490"/>
              <a:ext cx="8204903" cy="25372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</a:t>
              </a:r>
            </a:p>
            <a:p>
              <a:pPr algn="ctr"/>
              <a:r>
                <a:rPr lang="ru-RU" b="1" dirty="0" err="1" smtClean="0">
                  <a:solidFill>
                    <a:schemeClr val="bg1"/>
                  </a:solidFill>
                </a:rPr>
                <a:t>Предоставя</a:t>
              </a:r>
              <a:r>
                <a:rPr lang="ru-RU" b="1" dirty="0" smtClean="0">
                  <a:solidFill>
                    <a:schemeClr val="bg1"/>
                  </a:solidFill>
                </a:rPr>
                <a:t> се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подпомагане</a:t>
              </a:r>
              <a:r>
                <a:rPr lang="ru-RU" b="1" dirty="0" smtClean="0">
                  <a:solidFill>
                    <a:schemeClr val="bg1"/>
                  </a:solidFill>
                </a:rPr>
                <a:t> за ЕПЖ и ДПЖ за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изпълнение</a:t>
              </a:r>
              <a:r>
                <a:rPr lang="ru-RU" b="1" dirty="0" smtClean="0">
                  <a:solidFill>
                    <a:schemeClr val="bg1"/>
                  </a:solidFill>
                </a:rPr>
                <a:t> 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изисквания</a:t>
              </a:r>
              <a:r>
                <a:rPr lang="ru-RU" b="1" dirty="0" smtClean="0">
                  <a:solidFill>
                    <a:schemeClr val="bg1"/>
                  </a:solidFill>
                </a:rPr>
                <a:t> над </a:t>
              </a:r>
              <a:r>
                <a:rPr lang="ru-RU" b="1" dirty="0" err="1" smtClean="0">
                  <a:solidFill>
                    <a:schemeClr val="bg1"/>
                  </a:solidFill>
                </a:rPr>
                <a:t>установените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задължетилни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стандарати</a:t>
              </a:r>
              <a:endParaRPr lang="ru-RU" b="1" dirty="0" smtClean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err="1" smtClean="0">
                  <a:solidFill>
                    <a:schemeClr val="bg1"/>
                  </a:solidFill>
                </a:rPr>
                <a:t>Дейности</a:t>
              </a:r>
              <a:r>
                <a:rPr lang="ru-RU" b="1" dirty="0" smtClean="0">
                  <a:solidFill>
                    <a:schemeClr val="bg1"/>
                  </a:solidFill>
                </a:rPr>
                <a:t> по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осигуряване</a:t>
              </a:r>
              <a:r>
                <a:rPr lang="ru-RU" b="1" dirty="0" smtClean="0">
                  <a:solidFill>
                    <a:schemeClr val="bg1"/>
                  </a:solidFill>
                </a:rPr>
                <a:t> 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допълнителна</a:t>
              </a:r>
              <a:r>
                <a:rPr lang="ru-RU" b="1" dirty="0" smtClean="0">
                  <a:solidFill>
                    <a:schemeClr val="bg1"/>
                  </a:solidFill>
                </a:rPr>
                <a:t> свободна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подова</a:t>
              </a:r>
              <a:r>
                <a:rPr lang="ru-RU" b="1" dirty="0" smtClean="0">
                  <a:solidFill>
                    <a:schemeClr val="bg1"/>
                  </a:solidFill>
                </a:rPr>
                <a:t>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площ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b="1" dirty="0" err="1" smtClean="0">
                  <a:solidFill>
                    <a:schemeClr val="bg1"/>
                  </a:solidFill>
                </a:rPr>
                <a:t>Дейности</a:t>
              </a:r>
              <a:r>
                <a:rPr lang="ru-RU" b="1" dirty="0" smtClean="0">
                  <a:solidFill>
                    <a:schemeClr val="bg1"/>
                  </a:solidFill>
                </a:rPr>
                <a:t> по свободно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отглеждане</a:t>
              </a:r>
              <a:r>
                <a:rPr lang="ru-RU" b="1" dirty="0" smtClean="0">
                  <a:solidFill>
                    <a:schemeClr val="bg1"/>
                  </a:solidFill>
                </a:rPr>
                <a:t> на </a:t>
              </a:r>
              <a:r>
                <a:rPr lang="ru-RU" b="1" dirty="0" err="1" smtClean="0">
                  <a:solidFill>
                    <a:schemeClr val="bg1"/>
                  </a:solidFill>
                </a:rPr>
                <a:t>открито</a:t>
              </a:r>
              <a:r>
                <a:rPr lang="ru-RU" b="1" dirty="0" smtClean="0">
                  <a:solidFill>
                    <a:schemeClr val="bg1"/>
                  </a:solidFill>
                </a:rPr>
                <a:t>;</a:t>
              </a:r>
              <a:endParaRPr lang="bg-BG" b="1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725204" y="1739901"/>
            <a:ext cx="377373" cy="54159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2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205D9BC-0534-4EAE-B4D2-857D9CA92E8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pic>
        <p:nvPicPr>
          <p:cNvPr id="4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890" y="5515740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97313" y="1084559"/>
            <a:ext cx="7997371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sz="4000" dirty="0"/>
              <a:t>БЛАГОДАРЯ ЗА </a:t>
            </a:r>
            <a:r>
              <a:rPr lang="bg-BG" sz="4000" dirty="0" smtClean="0"/>
              <a:t>ВНИМАНИЕТО!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47098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6760" y="30035"/>
            <a:ext cx="11781693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defPPr>
              <a:defRPr lang="bg-BG"/>
            </a:defPPr>
            <a:lvl1pPr algn="ctr">
              <a:defRPr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defRPr>
            </a:lvl1pPr>
          </a:lstStyle>
          <a:p>
            <a:r>
              <a:rPr lang="bg-BG" dirty="0"/>
              <a:t>Какво ново ни очаква през 2018 г.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4287" y="667555"/>
            <a:ext cx="1114561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bg-BG" sz="2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g-BG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0" y="491700"/>
            <a:ext cx="12173607" cy="8037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УРЕЖДАНЕ НА ПРАВИЛА ЗА ПРИЛАГАНЕ НА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ИНВЕСТИЦИОННИТЕ МЕРКИТЕ </a:t>
            </a:r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ОТ ПРСР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2014-2020 ЧРЕЗ </a:t>
            </a:r>
          </a:p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НАСОКИ ЗА КАНДИДАТСТВАНЕ И ИЗПЪЛНЕНИЕ </a:t>
            </a: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ctr"/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6760" y="1605559"/>
            <a:ext cx="3276939" cy="1276860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Електронно подаване на проектни предложения</a:t>
            </a:r>
            <a:r>
              <a:rPr lang="en-US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чрез „ИСУН“ с  </a:t>
            </a:r>
            <a:r>
              <a:rPr lang="bg-BG" b="1" dirty="0"/>
              <a:t>електронен формуляр за кандидатстване 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896298" y="3111901"/>
            <a:ext cx="4052414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Възможност за възражение по предварителна оценка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652351" y="3111902"/>
            <a:ext cx="3842127" cy="634191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Минимален срок за един прием от 60 дни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896298" y="1605559"/>
            <a:ext cx="4072154" cy="1332622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Осигуряване на повече публичност за подадените, разглежданите и одобрени проекти по отделните </a:t>
            </a:r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процедури</a:t>
            </a:r>
            <a:endParaRPr lang="bg-BG" b="1" kern="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-2714032" y="1782521"/>
            <a:ext cx="394138" cy="69419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20" name="Rounded Rectangle 19"/>
          <p:cNvSpPr/>
          <p:nvPr/>
        </p:nvSpPr>
        <p:spPr>
          <a:xfrm>
            <a:off x="721893" y="3057467"/>
            <a:ext cx="2261937" cy="120171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Квалифициран </a:t>
            </a:r>
            <a:r>
              <a:rPr lang="ru-RU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електронен </a:t>
            </a:r>
            <a:r>
              <a:rPr lang="ru-RU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подпис"КЕП</a:t>
            </a:r>
            <a:r>
              <a:rPr lang="ru-RU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"</a:t>
            </a:r>
            <a:endParaRPr lang="bg-BG" b="1" kern="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52351" y="1605559"/>
            <a:ext cx="3842127" cy="1332622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Кореспонденция с ДФЗ от  електронният профил на кандидата в ИСУН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636584" y="3890209"/>
            <a:ext cx="3842127" cy="1016875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Възможност за предоставяне на разяснения на кандидатите до 3 седмици преди края на приема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620818" y="5120063"/>
            <a:ext cx="3842127" cy="945784"/>
          </a:xfrm>
          <a:prstGeom prst="roundRect">
            <a:avLst/>
          </a:prstGeom>
          <a:gradFill>
            <a:gsLst>
              <a:gs pos="100000">
                <a:srgbClr val="00B050"/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Оценка на проектните предложения от оценителна комисия</a:t>
            </a:r>
          </a:p>
          <a:p>
            <a:pPr algn="ctr"/>
            <a:endParaRPr lang="bg-BG" b="1" dirty="0">
              <a:solidFill>
                <a:schemeClr val="bg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7896296" y="3927569"/>
            <a:ext cx="4052416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Административно съответствие и допустимост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7896298" y="4730396"/>
            <a:ext cx="4085291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bg-BG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Техническа и финансова оценка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077606" y="7511534"/>
            <a:ext cx="45733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/>
              <a:t>списък</a:t>
            </a:r>
            <a:r>
              <a:rPr lang="ru-RU" dirty="0"/>
              <a:t> с </a:t>
            </a:r>
            <a:r>
              <a:rPr lang="ru-RU" dirty="0" err="1"/>
              <a:t>резервните</a:t>
            </a:r>
            <a:r>
              <a:rPr lang="ru-RU" dirty="0"/>
              <a:t> </a:t>
            </a:r>
            <a:r>
              <a:rPr lang="ru-RU" dirty="0" err="1"/>
              <a:t>проектни</a:t>
            </a:r>
            <a:r>
              <a:rPr lang="ru-RU" dirty="0"/>
              <a:t> предложения</a:t>
            </a:r>
            <a:endParaRPr lang="bg-BG" dirty="0"/>
          </a:p>
        </p:txBody>
      </p:sp>
      <p:sp>
        <p:nvSpPr>
          <p:cNvPr id="27" name="Rounded Rectangle 26"/>
          <p:cNvSpPr/>
          <p:nvPr/>
        </p:nvSpPr>
        <p:spPr>
          <a:xfrm>
            <a:off x="7892994" y="5549413"/>
            <a:ext cx="4026143" cy="634191"/>
          </a:xfrm>
          <a:prstGeom prst="round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bg-BG" b="1" kern="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Списък с резервни проектни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36087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03586" y="252231"/>
            <a:ext cx="994804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4.2 </a:t>
            </a:r>
            <a:r>
              <a:rPr lang="bg-BG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В ПРЕРАБОТКА/МАРКЕТИНГ НА СЕЛСКОСТОПАНСКИ ПРОДУКТИ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– Май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</a:t>
              </a:r>
              <a:endParaRPr lang="en-US" b="1" dirty="0" smtClean="0"/>
            </a:p>
            <a:p>
              <a:pPr algn="ctr"/>
              <a:r>
                <a:rPr lang="bg-BG" b="1" dirty="0" smtClean="0"/>
                <a:t>2 млн.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50 % от за МСП</a:t>
              </a:r>
              <a:r>
                <a:rPr lang="en-US" b="1" dirty="0" smtClean="0"/>
                <a:t>;</a:t>
              </a:r>
            </a:p>
            <a:p>
              <a:pPr algn="ctr"/>
              <a:r>
                <a:rPr lang="bg-BG" b="1" dirty="0" smtClean="0"/>
                <a:t> 40 % за големи предприятия</a:t>
              </a:r>
              <a:endParaRPr lang="bg-BG" b="1" dirty="0"/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100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Селски райони, </a:t>
              </a:r>
              <a:endParaRPr lang="en-US" b="1" dirty="0" smtClean="0"/>
            </a:p>
            <a:p>
              <a:pPr algn="ctr"/>
              <a:r>
                <a:rPr lang="en-US" b="1" dirty="0" smtClean="0"/>
                <a:t>EE</a:t>
              </a:r>
              <a:r>
                <a:rPr lang="bg-BG" b="1" dirty="0" smtClean="0"/>
                <a:t>, Заетост,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Биопроизводство, Стандарти на ЕС,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Иновации,  Северозападен район, Износители,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Кандидати с над 3 години история</a:t>
              </a:r>
              <a:endParaRPr lang="bg-BG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СМР, </a:t>
              </a:r>
              <a:endParaRPr lang="en-US" b="1" dirty="0"/>
            </a:p>
            <a:p>
              <a:pPr algn="ctr"/>
              <a:r>
                <a:rPr lang="bg-BG" b="1" dirty="0" smtClean="0"/>
                <a:t>машини, съоръжения и оборудване, закупуване на земя  и сгради в селските райони),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софтуер,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специализирани транспортни средства,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мобилни преработвателни съоръжения, общи разходи и др.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стопани, предприятия от ХВП, групи/организации на производители</a:t>
              </a:r>
            </a:p>
            <a:p>
              <a:pPr algn="ctr"/>
              <a:r>
                <a:rPr lang="bg-BG" b="1" dirty="0"/>
                <a:t>На територията на цялата страна</a:t>
              </a:r>
            </a:p>
            <a:p>
              <a:pPr algn="ctr"/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  <p:sp>
        <p:nvSpPr>
          <p:cNvPr id="7" name="Left Arrow 6"/>
          <p:cNvSpPr/>
          <p:nvPr/>
        </p:nvSpPr>
        <p:spPr>
          <a:xfrm>
            <a:off x="7724789" y="4808483"/>
            <a:ext cx="444043" cy="24436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3428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4.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2 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Инвестиции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 земеделски стопанства по Тематична подпрограма за развитие на малки стопанства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– Юли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</a:t>
              </a:r>
              <a:endParaRPr lang="en-US" b="1" dirty="0" smtClean="0"/>
            </a:p>
            <a:p>
              <a:pPr algn="ctr"/>
              <a:r>
                <a:rPr lang="bg-BG" b="1" dirty="0" smtClean="0"/>
                <a:t>25 000 евро и 70 000 евро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70 % от одобрените 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12,5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</a:t>
              </a:r>
            </a:p>
            <a:p>
              <a:pPr algn="ctr"/>
              <a:r>
                <a:rPr lang="en-US" b="1" dirty="0" smtClean="0"/>
                <a:t>EE</a:t>
              </a:r>
              <a:r>
                <a:rPr lang="bg-BG" b="1" dirty="0" smtClean="0"/>
                <a:t>, </a:t>
              </a:r>
            </a:p>
            <a:p>
              <a:pPr algn="ctr"/>
              <a:r>
                <a:rPr lang="bg-BG" b="1" dirty="0" smtClean="0"/>
                <a:t>Биопроизводство, Стандарти на ЕС,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Иновации,  </a:t>
              </a:r>
            </a:p>
            <a:p>
              <a:pPr algn="ctr"/>
              <a:r>
                <a:rPr lang="bg-BG" b="1" dirty="0" smtClean="0"/>
                <a:t>НР, </a:t>
              </a:r>
            </a:p>
            <a:p>
              <a:pPr algn="ctr"/>
              <a:r>
                <a:rPr lang="bg-BG" b="1" dirty="0" smtClean="0"/>
                <a:t>Напояване</a:t>
              </a:r>
              <a:endParaRPr lang="bg-BG" b="1" dirty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СМР, </a:t>
              </a:r>
              <a:endParaRPr lang="en-US" b="1" dirty="0"/>
            </a:p>
            <a:p>
              <a:pPr algn="ctr"/>
              <a:r>
                <a:rPr lang="bg-BG" b="1" dirty="0" smtClean="0"/>
                <a:t>машини, съоръжения и оборудване, </a:t>
              </a:r>
            </a:p>
            <a:p>
              <a:pPr algn="ctr"/>
              <a:r>
                <a:rPr lang="bg-BG" b="1" dirty="0" smtClean="0"/>
                <a:t>закупуване на земя  и сгради в селските райони),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софтуер, </a:t>
              </a:r>
              <a:endParaRPr lang="en-US" b="1" dirty="0" smtClean="0"/>
            </a:p>
            <a:p>
              <a:pPr algn="ctr"/>
              <a:r>
                <a:rPr lang="bg-BG" b="1" dirty="0"/>
                <a:t>т</a:t>
              </a:r>
              <a:r>
                <a:rPr lang="bg-BG" b="1" dirty="0" smtClean="0"/>
                <a:t>райни насаждения, </a:t>
              </a:r>
              <a:endParaRPr lang="en-US" b="1" dirty="0" smtClean="0"/>
            </a:p>
            <a:p>
              <a:pPr algn="ctr"/>
              <a:r>
                <a:rPr lang="bg-BG" b="1" dirty="0" smtClean="0"/>
                <a:t>напояване, общи разходи и др.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 със СПО от 6 000 – 7 999 евро;</a:t>
              </a:r>
            </a:p>
            <a:p>
              <a:pPr algn="ctr"/>
              <a:r>
                <a:rPr lang="bg-BG" b="1" dirty="0"/>
                <a:t>На територията на цялата страна</a:t>
              </a:r>
            </a:p>
            <a:p>
              <a:pPr algn="ctr"/>
              <a:r>
                <a:rPr lang="bg-BG" b="1" dirty="0" smtClean="0"/>
                <a:t>Животновъдство  - само в НР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5086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1.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СТАРТОВА ПОМОЩ ЗА МЛАДИ ЗЕМЕДЕЛСКИ СТОПАНИ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Февруари – Май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12 500 евро – първо плащане;</a:t>
              </a:r>
            </a:p>
            <a:p>
              <a:pPr algn="ctr"/>
              <a:r>
                <a:rPr lang="bg-BG" b="1" dirty="0" smtClean="0"/>
                <a:t>12 500 евро – второ плащане;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25 000 евро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22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Приоритетни сектори, </a:t>
              </a:r>
            </a:p>
            <a:p>
              <a:pPr algn="ctr"/>
              <a:r>
                <a:rPr lang="bg-BG" b="1" dirty="0" smtClean="0"/>
                <a:t>Образование, </a:t>
              </a:r>
            </a:p>
            <a:p>
              <a:pPr algn="ctr"/>
              <a:r>
                <a:rPr lang="bg-BG" b="1" dirty="0" smtClean="0"/>
                <a:t>Биопроизводство, </a:t>
              </a:r>
            </a:p>
            <a:p>
              <a:pPr algn="ctr"/>
              <a:r>
                <a:rPr lang="bg-BG" b="1" dirty="0" smtClean="0"/>
                <a:t>Заетост, </a:t>
              </a:r>
              <a:endParaRPr lang="en-US" b="1" dirty="0" smtClean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Подпомагането се предоставя за максимален срок от 5 години само.</a:t>
              </a:r>
            </a:p>
            <a:p>
              <a:pPr algn="ctr"/>
              <a:r>
                <a:rPr lang="bg-BG" b="1" dirty="0" smtClean="0"/>
                <a:t>Подпомагане за коректно изпълнение на бизнес плана и осъществена инвестиция в дълготрайни материални и/или нематериални активи с единична цена не по-малка от 700 лева</a:t>
              </a:r>
              <a:r>
                <a:rPr lang="ru-RU" b="1" dirty="0" smtClean="0"/>
                <a:t>.</a:t>
              </a:r>
              <a:endParaRPr lang="ru-RU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Земеделски стопани  от 18 до 40 г. със СПО от 8 000 – 16 000 евро;</a:t>
              </a:r>
            </a:p>
            <a:p>
              <a:pPr algn="ctr"/>
              <a:r>
                <a:rPr lang="bg-BG" b="1" dirty="0" smtClean="0"/>
                <a:t>ФЛ, ЕТ, ЕООД по ТЗ</a:t>
              </a:r>
            </a:p>
            <a:p>
              <a:pPr algn="ctr"/>
              <a:r>
                <a:rPr lang="bg-BG" b="1" dirty="0" smtClean="0"/>
                <a:t>На територията на цялата страна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18587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bg-BG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9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СЪЗДАВАНЕ НА ГРУПИ И ОРГАНИЗАЦИИ НА ПРОИЗВОДИТЕЛИПОМОЩ ЗА МЛАДИ ЗЕМЕДЕЛСКИ СТОПАНИ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1024759"/>
            <a:ext cx="10920929" cy="5502164"/>
            <a:chOff x="540609" y="1024759"/>
            <a:chExt cx="10920929" cy="5502164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1024759"/>
              <a:ext cx="2735652" cy="86939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Април – Юли 2018 г.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Не повече от 100 000 евро/годишно;</a:t>
              </a:r>
            </a:p>
            <a:p>
              <a:pPr algn="ctr"/>
              <a:r>
                <a:rPr lang="bg-BG" b="1" dirty="0" smtClean="0"/>
                <a:t>За период от 5 години;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10% от оборота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7,8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84598" y="3578770"/>
              <a:ext cx="3276939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 </a:t>
              </a:r>
            </a:p>
            <a:p>
              <a:pPr algn="ctr"/>
              <a:r>
                <a:rPr lang="bg-BG" b="1" dirty="0" smtClean="0"/>
                <a:t>Животновъдство, </a:t>
              </a:r>
            </a:p>
            <a:p>
              <a:pPr algn="ctr"/>
              <a:r>
                <a:rPr lang="bg-BG" b="1" dirty="0" smtClean="0"/>
                <a:t>Плодове и зеленчуци, </a:t>
              </a:r>
            </a:p>
            <a:p>
              <a:pPr algn="ctr"/>
              <a:r>
                <a:rPr lang="bg-BG" b="1" dirty="0" smtClean="0"/>
                <a:t>50% млади фермери,</a:t>
              </a:r>
            </a:p>
            <a:p>
              <a:pPr algn="ctr"/>
              <a:r>
                <a:rPr lang="bg-BG" b="1" dirty="0" smtClean="0"/>
                <a:t>50% малки стопанства </a:t>
              </a:r>
            </a:p>
            <a:p>
              <a:pPr algn="ctr"/>
              <a:r>
                <a:rPr lang="bg-BG" b="1" dirty="0" smtClean="0"/>
                <a:t>Обмяна на опит, </a:t>
              </a:r>
              <a:endParaRPr lang="en-US" b="1" dirty="0" smtClean="0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665774" y="3578771"/>
              <a:ext cx="4082664" cy="29481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algn="ctr"/>
              <a:r>
                <a:rPr lang="bg-BG" b="1" dirty="0" smtClean="0"/>
                <a:t>Адаптиране към пазарните изисквания на продукцията;</a:t>
              </a:r>
            </a:p>
            <a:p>
              <a:pPr algn="ctr"/>
              <a:r>
                <a:rPr lang="bg-BG" b="1" dirty="0" smtClean="0"/>
                <a:t>Съвместно пускане на стоки на пазара;</a:t>
              </a:r>
            </a:p>
            <a:p>
              <a:pPr algn="ctr"/>
              <a:r>
                <a:rPr lang="bg-BG" b="1" dirty="0" smtClean="0"/>
                <a:t>Установяване на общи правила за информация за продукцията;</a:t>
              </a:r>
            </a:p>
            <a:p>
              <a:pPr algn="ctr"/>
              <a:r>
                <a:rPr lang="bg-BG" b="1" dirty="0" smtClean="0"/>
                <a:t>Други дейности;</a:t>
              </a:r>
              <a:endParaRPr lang="bg-BG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1024759"/>
              <a:ext cx="3276939" cy="2033751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bg-BG" b="1" dirty="0" smtClean="0"/>
                <a:t>Признати групи/организации на земеделски производители</a:t>
              </a:r>
            </a:p>
            <a:p>
              <a:pPr algn="ctr"/>
              <a:r>
                <a:rPr lang="bg-BG" b="1" dirty="0" smtClean="0"/>
                <a:t>На територията на цялата страна</a:t>
              </a:r>
              <a:endParaRPr lang="bg-BG" b="1" dirty="0"/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616966" y="3058510"/>
              <a:ext cx="206102" cy="520260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24789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54021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8.3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Предотвратяване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щети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по горите от горски пожари, природни бедствия и катастрофични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събития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9"/>
            <a:chOff x="540609" y="756745"/>
            <a:chExt cx="11282197" cy="5770179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Целеви прием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 </a:t>
              </a:r>
              <a:r>
                <a:rPr lang="bg-BG" b="1" dirty="0" smtClean="0">
                  <a:solidFill>
                    <a:schemeClr val="bg1"/>
                  </a:solidFill>
                </a:rPr>
                <a:t>Община </a:t>
              </a:r>
              <a:r>
                <a:rPr lang="bg-BG" b="1" dirty="0">
                  <a:solidFill>
                    <a:schemeClr val="bg1"/>
                  </a:solidFill>
                </a:rPr>
                <a:t>Симитли и Кресна </a:t>
              </a:r>
              <a:r>
                <a:rPr lang="bg-BG" b="1" dirty="0" smtClean="0">
                  <a:solidFill>
                    <a:schemeClr val="bg1"/>
                  </a:solidFill>
                </a:rPr>
                <a:t> - 4,5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1,5 млн.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100% от допустимите по проекта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12,6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93434" y="3429000"/>
              <a:ext cx="3629372" cy="3097924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 за проекти: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В община, с висок или среден риск от горски пожари;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предвиждат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опазване</a:t>
              </a:r>
              <a:r>
                <a:rPr lang="ru-RU" sz="1600" b="1" dirty="0">
                  <a:solidFill>
                    <a:schemeClr val="bg1"/>
                  </a:solidFill>
                </a:rPr>
                <a:t> 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по-голяма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площ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противопожарни</a:t>
              </a:r>
              <a:r>
                <a:rPr lang="ru-RU" sz="1600" b="1" dirty="0">
                  <a:solidFill>
                    <a:schemeClr val="bg1"/>
                  </a:solidFill>
                </a:rPr>
                <a:t> мерки, по </a:t>
              </a:r>
              <a:r>
                <a:rPr lang="ru-RU" sz="1600" b="1" dirty="0" err="1">
                  <a:solidFill>
                    <a:schemeClr val="bg1"/>
                  </a:solidFill>
                </a:rPr>
                <a:t>утвърден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горскостопански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и/или </a:t>
              </a:r>
              <a:r>
                <a:rPr lang="ru-RU" sz="1600" b="1" dirty="0">
                  <a:solidFill>
                    <a:schemeClr val="bg1"/>
                  </a:solidFill>
                </a:rPr>
                <a:t>по </a:t>
              </a:r>
              <a:r>
                <a:rPr lang="ru-RU" sz="1600" b="1" dirty="0" err="1">
                  <a:solidFill>
                    <a:schemeClr val="bg1"/>
                  </a:solidFill>
                </a:rPr>
                <a:t>лесоустройствен</a:t>
              </a:r>
              <a:r>
                <a:rPr lang="ru-RU" sz="1600" b="1" dirty="0">
                  <a:solidFill>
                    <a:schemeClr val="bg1"/>
                  </a:solidFill>
                </a:rPr>
                <a:t> проект, план или </a:t>
              </a:r>
              <a:r>
                <a:rPr lang="ru-RU" sz="1600" b="1" dirty="0" err="1">
                  <a:solidFill>
                    <a:schemeClr val="bg1"/>
                  </a:solidFill>
                </a:rPr>
                <a:t>програма</a:t>
              </a:r>
              <a:r>
                <a:rPr lang="ru-RU" sz="1600" b="1" dirty="0">
                  <a:solidFill>
                    <a:schemeClr val="bg1"/>
                  </a:solidFill>
                </a:rPr>
                <a:t>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С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превантивни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дейности, които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нанасят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най-малко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щети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върху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околната</a:t>
              </a:r>
              <a:r>
                <a:rPr lang="ru-RU" sz="1600" b="1" dirty="0">
                  <a:solidFill>
                    <a:schemeClr val="bg1"/>
                  </a:solidFill>
                </a:rPr>
                <a:t> среда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3029803" y="3318641"/>
              <a:ext cx="4718635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противопожарна</a:t>
              </a:r>
              <a:r>
                <a:rPr lang="ru-RU" b="1" dirty="0" smtClean="0"/>
                <a:t> инфраструктура;</a:t>
              </a:r>
              <a:endParaRPr lang="ru-RU" b="1" dirty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изграждане</a:t>
              </a:r>
              <a:r>
                <a:rPr lang="ru-RU" b="1" dirty="0" smtClean="0"/>
                <a:t>/</a:t>
              </a:r>
              <a:r>
                <a:rPr lang="ru-RU" b="1" dirty="0" err="1" smtClean="0"/>
                <a:t>подобряване</a:t>
              </a:r>
              <a:r>
                <a:rPr lang="ru-RU" b="1" dirty="0" smtClean="0"/>
                <a:t> на: </a:t>
              </a:r>
              <a:r>
                <a:rPr lang="ru-RU" b="1" dirty="0" err="1"/>
                <a:t>хеликоптерни</a:t>
              </a:r>
              <a:r>
                <a:rPr lang="ru-RU" b="1" dirty="0"/>
                <a:t> </a:t>
              </a:r>
              <a:r>
                <a:rPr lang="ru-RU" b="1" dirty="0" smtClean="0"/>
                <a:t>площадки, </a:t>
              </a:r>
              <a:r>
                <a:rPr lang="ru-RU" b="1" dirty="0" err="1" smtClean="0"/>
                <a:t>водоизточници</a:t>
              </a:r>
              <a:r>
                <a:rPr lang="ru-RU" b="1" dirty="0" smtClean="0"/>
                <a:t>, </a:t>
              </a:r>
              <a:r>
                <a:rPr lang="ru-RU" b="1" dirty="0" err="1" smtClean="0"/>
                <a:t>наблюдателни</a:t>
              </a:r>
              <a:r>
                <a:rPr lang="ru-RU" b="1" dirty="0" smtClean="0"/>
                <a:t> </a:t>
              </a:r>
              <a:r>
                <a:rPr lang="ru-RU" b="1" dirty="0" err="1" smtClean="0"/>
                <a:t>пунктове</a:t>
              </a:r>
              <a:r>
                <a:rPr lang="ru-RU" b="1" dirty="0" smtClean="0"/>
                <a:t>, горски </a:t>
              </a:r>
              <a:r>
                <a:rPr lang="ru-RU" b="1" dirty="0" err="1" smtClean="0"/>
                <a:t>пътища</a:t>
              </a:r>
              <a:r>
                <a:rPr lang="ru-RU" b="1" dirty="0" smtClean="0"/>
                <a:t>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b="1" dirty="0" err="1" smtClean="0"/>
                <a:t>закупуване</a:t>
              </a:r>
              <a:r>
                <a:rPr lang="ru-RU" b="1" dirty="0" smtClean="0"/>
                <a:t> на: </a:t>
              </a:r>
              <a:r>
                <a:rPr lang="ru-RU" b="1" dirty="0" err="1"/>
                <a:t>комуникационно</a:t>
              </a:r>
              <a:r>
                <a:rPr lang="ru-RU" b="1" dirty="0"/>
                <a:t> </a:t>
              </a:r>
              <a:r>
                <a:rPr lang="ru-RU" b="1" dirty="0" err="1" smtClean="0"/>
                <a:t>оборудване</a:t>
              </a:r>
              <a:r>
                <a:rPr lang="ru-RU" b="1" dirty="0" smtClean="0"/>
                <a:t>, средства </a:t>
              </a:r>
              <a:r>
                <a:rPr lang="ru-RU" b="1" dirty="0"/>
                <a:t>за </a:t>
              </a:r>
              <a:r>
                <a:rPr lang="ru-RU" b="1" dirty="0" smtClean="0"/>
                <a:t>наблюдение, средства </a:t>
              </a:r>
              <a:r>
                <a:rPr lang="ru-RU" b="1" dirty="0"/>
                <a:t>за наблюдение на вредители и </a:t>
              </a:r>
              <a:r>
                <a:rPr lang="ru-RU" b="1" dirty="0" err="1" smtClean="0"/>
                <a:t>болести</a:t>
              </a:r>
              <a:r>
                <a:rPr lang="ru-RU" b="1" dirty="0" smtClean="0"/>
                <a:t>, лабораторно </a:t>
              </a:r>
              <a:r>
                <a:rPr lang="ru-RU" b="1" dirty="0"/>
                <a:t>и </a:t>
              </a:r>
              <a:r>
                <a:rPr lang="ru-RU" b="1" dirty="0" err="1"/>
                <a:t>друго</a:t>
              </a:r>
              <a:r>
                <a:rPr lang="ru-RU" b="1" dirty="0"/>
                <a:t> </a:t>
              </a:r>
              <a:r>
                <a:rPr lang="ru-RU" b="1" dirty="0" err="1"/>
                <a:t>специализирано</a:t>
              </a:r>
              <a:r>
                <a:rPr lang="ru-RU" b="1" dirty="0"/>
                <a:t> </a:t>
              </a:r>
              <a:r>
                <a:rPr lang="ru-RU" b="1" dirty="0" err="1"/>
                <a:t>оборудване</a:t>
              </a:r>
              <a:endParaRPr lang="ru-RU" b="1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err="1" smtClean="0">
                  <a:solidFill>
                    <a:schemeClr val="bg1"/>
                  </a:solidFill>
                </a:rPr>
                <a:t>ФЛ,ЕТ,ЮЛ,Общини,Местни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вероизповеданията-собственици </a:t>
              </a:r>
              <a:r>
                <a:rPr lang="ru-RU" sz="1600" b="1" dirty="0">
                  <a:solidFill>
                    <a:schemeClr val="bg1"/>
                  </a:solidFill>
                </a:rPr>
                <a:t>на горски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Държавни предприятия </a:t>
              </a:r>
              <a:r>
                <a:rPr lang="ru-RU" sz="1600" b="1" dirty="0">
                  <a:solidFill>
                    <a:schemeClr val="bg1"/>
                  </a:solidFill>
                </a:rPr>
                <a:t>по смисъла на чл. 163, ал. 1 от ЗГ,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Лесозащитни </a:t>
              </a:r>
              <a:r>
                <a:rPr lang="ru-RU" sz="1600" b="1" dirty="0">
                  <a:solidFill>
                    <a:schemeClr val="bg1"/>
                  </a:solidFill>
                </a:rPr>
                <a:t>станции (ЛЗС) </a:t>
              </a:r>
              <a:r>
                <a:rPr lang="ru-RU" sz="1600" b="1" dirty="0" err="1">
                  <a:solidFill>
                    <a:schemeClr val="bg1"/>
                  </a:solidFill>
                </a:rPr>
                <a:t>към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ИАГ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Регионални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дирекции по горите.</a:t>
              </a: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898991" y="3179502"/>
              <a:ext cx="209422" cy="24436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49390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20256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0A6FF56-A5D7-4112-B77D-FDC7CCB7A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3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0609" y="252231"/>
            <a:ext cx="1092092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ПОДМЯРКА </a:t>
            </a:r>
            <a:r>
              <a:rPr lang="en-US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8.</a:t>
            </a:r>
            <a:r>
              <a:rPr lang="bg-BG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4 </a:t>
            </a:r>
            <a:r>
              <a:rPr lang="ru-RU" cap="all" dirty="0" err="1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Възстановяване</a:t>
            </a:r>
            <a:r>
              <a:rPr lang="ru-RU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на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щети</a:t>
            </a:r>
            <a:r>
              <a:rPr lang="ru-RU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по горите от горски пожари, природни бедствия и катастрофични </a:t>
            </a:r>
            <a:r>
              <a:rPr lang="ru-RU" cap="all" dirty="0" err="1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събития</a:t>
            </a:r>
            <a:r>
              <a:rPr lang="bg-BG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endParaRPr lang="bg-BG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40609" y="756745"/>
            <a:ext cx="11282197" cy="5770178"/>
            <a:chOff x="540609" y="756745"/>
            <a:chExt cx="11282197" cy="5770178"/>
          </a:xfrm>
        </p:grpSpPr>
        <p:sp>
          <p:nvSpPr>
            <p:cNvPr id="8" name="Rounded Rectangle 7"/>
            <p:cNvSpPr/>
            <p:nvPr/>
          </p:nvSpPr>
          <p:spPr>
            <a:xfrm>
              <a:off x="540609" y="756745"/>
              <a:ext cx="2735652" cy="139090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 anchorCtr="0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Период на прием:</a:t>
              </a:r>
              <a:endParaRPr lang="bg-BG" b="1" dirty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Март – Юни 2018 г.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Целеви прием</a:t>
              </a:r>
            </a:p>
            <a:p>
              <a:pPr algn="ctr"/>
              <a:r>
                <a:rPr lang="bg-BG" b="1" dirty="0">
                  <a:solidFill>
                    <a:schemeClr val="bg1"/>
                  </a:solidFill>
                </a:rPr>
                <a:t> </a:t>
              </a:r>
              <a:r>
                <a:rPr lang="bg-BG" b="1" dirty="0" smtClean="0">
                  <a:solidFill>
                    <a:schemeClr val="bg1"/>
                  </a:solidFill>
                </a:rPr>
                <a:t>Община </a:t>
              </a:r>
              <a:r>
                <a:rPr lang="bg-BG" b="1" dirty="0">
                  <a:solidFill>
                    <a:schemeClr val="bg1"/>
                  </a:solidFill>
                </a:rPr>
                <a:t>Симитли и </a:t>
              </a:r>
              <a:r>
                <a:rPr lang="bg-BG" b="1" dirty="0" smtClean="0">
                  <a:solidFill>
                    <a:schemeClr val="bg1"/>
                  </a:solidFill>
                </a:rPr>
                <a:t>Кресна – 1,6 млн. евро 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3657891" y="1024759"/>
              <a:ext cx="4082664" cy="2033750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Финансови условия:</a:t>
              </a:r>
            </a:p>
            <a:p>
              <a:pPr algn="ctr"/>
              <a:r>
                <a:rPr lang="bg-BG" b="1" dirty="0" smtClean="0"/>
                <a:t>Максимален размер на разходите по проект за целия период – 1 млн. евро;</a:t>
              </a:r>
            </a:p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Финансова помощ</a:t>
              </a:r>
              <a:endParaRPr lang="en-US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bg-BG" b="1" dirty="0" smtClean="0"/>
                <a:t> До 100% от допустимите по проекта разходи</a:t>
              </a:r>
              <a:r>
                <a:rPr lang="en-US" b="1" dirty="0" smtClean="0"/>
                <a:t>;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540609" y="2301765"/>
              <a:ext cx="2735652" cy="756745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Бюджет:</a:t>
              </a:r>
            </a:p>
            <a:p>
              <a:pPr algn="ctr"/>
              <a:r>
                <a:rPr lang="bg-BG" b="1" dirty="0" smtClean="0">
                  <a:solidFill>
                    <a:schemeClr val="bg1"/>
                  </a:solidFill>
                </a:rPr>
                <a:t>6,4 млн. евро</a:t>
              </a:r>
              <a:endParaRPr lang="bg-BG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8193433" y="3578770"/>
              <a:ext cx="3620125" cy="2948153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Приоритети: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bg-BG" sz="1600" b="1" dirty="0">
                  <a:solidFill>
                    <a:schemeClr val="bg1"/>
                  </a:solidFill>
                </a:rPr>
                <a:t>Р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иска </a:t>
              </a:r>
              <a:r>
                <a:rPr lang="ru-RU" sz="1600" b="1" dirty="0">
                  <a:solidFill>
                    <a:schemeClr val="bg1"/>
                  </a:solidFill>
                </a:rPr>
                <a:t>от горски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пожари;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Увреденост </a:t>
              </a:r>
              <a:r>
                <a:rPr lang="ru-RU" sz="1600" b="1" dirty="0">
                  <a:solidFill>
                    <a:schemeClr val="bg1"/>
                  </a:solidFill>
                </a:rPr>
                <a:t>на горския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потенциал;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smtClean="0">
                  <a:solidFill>
                    <a:schemeClr val="bg1"/>
                  </a:solidFill>
                </a:rPr>
                <a:t>Риск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ерозия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  <a:endParaRPr lang="ru-RU" sz="1600" b="1" dirty="0">
                <a:solidFill>
                  <a:schemeClr val="bg1"/>
                </a:solidFill>
              </a:endParaRP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>
                  <a:solidFill>
                    <a:schemeClr val="bg1"/>
                  </a:solidFill>
                </a:rPr>
                <a:t>Н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аклон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терена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en-US" sz="1600" b="1" dirty="0">
                  <a:solidFill>
                    <a:schemeClr val="bg1"/>
                  </a:solidFill>
                </a:rPr>
                <a:t>&gt;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25</a:t>
              </a:r>
              <a:r>
                <a:rPr lang="ru-RU" sz="1600" b="1" dirty="0">
                  <a:solidFill>
                    <a:schemeClr val="bg1"/>
                  </a:solidFill>
                </a:rPr>
                <a:t>°;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И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зползване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залесителен</a:t>
              </a:r>
              <a:r>
                <a:rPr lang="ru-RU" sz="1600" b="1" dirty="0">
                  <a:solidFill>
                    <a:schemeClr val="bg1"/>
                  </a:solidFill>
                </a:rPr>
                <a:t> материал от </a:t>
              </a:r>
              <a:r>
                <a:rPr lang="ru-RU" sz="1600" b="1" dirty="0" err="1">
                  <a:solidFill>
                    <a:schemeClr val="bg1"/>
                  </a:solidFill>
                </a:rPr>
                <a:t>местни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err="1">
                  <a:solidFill>
                    <a:schemeClr val="bg1"/>
                  </a:solidFill>
                </a:rPr>
                <a:t>видове</a:t>
              </a:r>
              <a:r>
                <a:rPr lang="ru-RU" sz="1600" b="1" dirty="0">
                  <a:solidFill>
                    <a:schemeClr val="bg1"/>
                  </a:solidFill>
                </a:rPr>
                <a:t> и 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произходи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;</a:t>
              </a:r>
            </a:p>
            <a:p>
              <a:pPr marL="285750" indent="-285750" algn="ctr">
                <a:buFont typeface="Arial" panose="020B0604020202020204" pitchFamily="34" charset="0"/>
                <a:buChar char="•"/>
              </a:pPr>
              <a:r>
                <a:rPr lang="ru-RU" sz="1600" b="1" dirty="0" err="1">
                  <a:solidFill>
                    <a:schemeClr val="bg1"/>
                  </a:solidFill>
                </a:rPr>
                <a:t>Г</a:t>
              </a:r>
              <a:r>
                <a:rPr lang="ru-RU" sz="1600" b="1" dirty="0" err="1" smtClean="0">
                  <a:solidFill>
                    <a:schemeClr val="bg1"/>
                  </a:solidFill>
                </a:rPr>
                <a:t>олемина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 </a:t>
              </a:r>
              <a:r>
                <a:rPr lang="ru-RU" sz="1600" b="1" dirty="0">
                  <a:solidFill>
                    <a:schemeClr val="bg1"/>
                  </a:solidFill>
                </a:rPr>
                <a:t>на </a:t>
              </a:r>
              <a:r>
                <a:rPr lang="ru-RU" sz="1600" b="1" dirty="0" err="1">
                  <a:solidFill>
                    <a:schemeClr val="bg1"/>
                  </a:solidFill>
                </a:rPr>
                <a:t>площта</a:t>
              </a:r>
              <a:r>
                <a:rPr lang="ru-RU" sz="1600" b="1" dirty="0">
                  <a:solidFill>
                    <a:schemeClr val="bg1"/>
                  </a:solidFill>
                </a:rPr>
                <a:t>, </a:t>
              </a:r>
              <a:r>
                <a:rPr lang="ru-RU" sz="1600" b="1" dirty="0" err="1">
                  <a:solidFill>
                    <a:schemeClr val="bg1"/>
                  </a:solidFill>
                </a:rPr>
                <a:t>която</a:t>
              </a:r>
              <a:r>
                <a:rPr lang="ru-RU" sz="1600" b="1" dirty="0">
                  <a:solidFill>
                    <a:schemeClr val="bg1"/>
                  </a:solidFill>
                </a:rPr>
                <a:t> се </a:t>
              </a:r>
              <a:r>
                <a:rPr lang="ru-RU" sz="1600" b="1" dirty="0" err="1">
                  <a:solidFill>
                    <a:schemeClr val="bg1"/>
                  </a:solidFill>
                </a:rPr>
                <a:t>възстановява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.</a:t>
              </a:r>
              <a:endParaRPr lang="ru-RU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2811435" y="3318641"/>
              <a:ext cx="4923067" cy="3208282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Подпомагани дейности: 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почистване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площи</a:t>
              </a:r>
              <a:r>
                <a:rPr lang="ru-RU" sz="1600" b="1" dirty="0"/>
                <a:t> в гори, пострадали от пожари, природни бедствия, катастрофични </a:t>
              </a:r>
              <a:r>
                <a:rPr lang="ru-RU" sz="1600" b="1" dirty="0" err="1"/>
                <a:t>събития</a:t>
              </a:r>
              <a:r>
                <a:rPr lang="ru-RU" sz="1600" b="1" dirty="0"/>
                <a:t>, </a:t>
              </a:r>
              <a:r>
                <a:rPr lang="ru-RU" sz="1600" b="1" dirty="0" err="1"/>
                <a:t>болести</a:t>
              </a:r>
              <a:r>
                <a:rPr lang="ru-RU" sz="1600" b="1" dirty="0"/>
                <a:t> и вредители, с цел </a:t>
              </a:r>
              <a:r>
                <a:rPr lang="ru-RU" sz="1600" b="1" dirty="0" err="1"/>
                <a:t>тяхното</a:t>
              </a:r>
              <a:r>
                <a:rPr lang="ru-RU" sz="1600" b="1" dirty="0"/>
                <a:t> </a:t>
              </a:r>
              <a:r>
                <a:rPr lang="ru-RU" sz="1600" b="1" dirty="0" err="1"/>
                <a:t>изкуствено</a:t>
              </a:r>
              <a:r>
                <a:rPr lang="ru-RU" sz="1600" b="1" dirty="0"/>
                <a:t> </a:t>
              </a:r>
              <a:r>
                <a:rPr lang="ru-RU" sz="1600" b="1" dirty="0" err="1"/>
                <a:t>възобновяване</a:t>
              </a:r>
              <a:r>
                <a:rPr lang="ru-RU" sz="1600" b="1" dirty="0"/>
                <a:t>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презалесяване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пострадалите</a:t>
              </a:r>
              <a:r>
                <a:rPr lang="ru-RU" sz="1600" b="1" dirty="0"/>
                <a:t> </a:t>
              </a:r>
              <a:r>
                <a:rPr lang="ru-RU" sz="1600" b="1" dirty="0" smtClean="0"/>
                <a:t>гори;</a:t>
              </a:r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изготвяне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технологичен план за </a:t>
              </a:r>
              <a:r>
                <a:rPr lang="ru-RU" sz="1600" b="1" dirty="0" err="1" smtClean="0"/>
                <a:t>залесяване</a:t>
              </a:r>
              <a:r>
                <a:rPr lang="ru-RU" sz="1600" b="1" dirty="0"/>
                <a:t>;</a:t>
              </a:r>
              <a:endParaRPr lang="ru-RU" sz="1600" b="1" dirty="0" smtClean="0"/>
            </a:p>
            <a:p>
              <a:pPr marL="285750" indent="-285750" algn="just">
                <a:buFont typeface="Arial" panose="020B0604020202020204" pitchFamily="34" charset="0"/>
                <a:buChar char="•"/>
              </a:pPr>
              <a:r>
                <a:rPr lang="ru-RU" sz="1600" b="1" dirty="0" err="1" smtClean="0"/>
                <a:t>почвоподготовка</a:t>
              </a:r>
              <a:r>
                <a:rPr lang="ru-RU" sz="1600" b="1" dirty="0" smtClean="0"/>
                <a:t>, </a:t>
              </a:r>
              <a:r>
                <a:rPr lang="ru-RU" sz="1600" b="1" dirty="0" err="1" smtClean="0"/>
                <a:t>закупуване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залесителен</a:t>
              </a:r>
              <a:r>
                <a:rPr lang="ru-RU" sz="1600" b="1" dirty="0"/>
                <a:t> </a:t>
              </a:r>
              <a:r>
                <a:rPr lang="ru-RU" sz="1600" b="1" dirty="0" smtClean="0"/>
                <a:t>материал, </a:t>
              </a:r>
              <a:r>
                <a:rPr lang="ru-RU" sz="1600" b="1" dirty="0" err="1" smtClean="0"/>
                <a:t>засаждане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фиданките</a:t>
              </a:r>
              <a:r>
                <a:rPr lang="ru-RU" sz="1600" b="1" dirty="0"/>
                <a:t> или </a:t>
              </a:r>
              <a:r>
                <a:rPr lang="ru-RU" sz="1600" b="1" dirty="0" err="1"/>
                <a:t>засяване</a:t>
              </a:r>
              <a:r>
                <a:rPr lang="ru-RU" sz="1600" b="1" dirty="0"/>
                <a:t> на </a:t>
              </a:r>
              <a:r>
                <a:rPr lang="ru-RU" sz="1600" b="1" dirty="0" err="1" smtClean="0"/>
                <a:t>семената</a:t>
              </a:r>
              <a:r>
                <a:rPr lang="ru-RU" sz="1600" b="1" dirty="0" smtClean="0"/>
                <a:t>, </a:t>
              </a:r>
              <a:r>
                <a:rPr lang="ru-RU" sz="1600" b="1" dirty="0" err="1" smtClean="0"/>
                <a:t>попълване</a:t>
              </a:r>
              <a:r>
                <a:rPr lang="ru-RU" sz="1600" b="1" dirty="0" smtClean="0"/>
                <a:t> </a:t>
              </a:r>
              <a:r>
                <a:rPr lang="ru-RU" sz="1600" b="1" dirty="0"/>
                <a:t>на </a:t>
              </a:r>
              <a:r>
                <a:rPr lang="ru-RU" sz="1600" b="1" dirty="0" err="1"/>
                <a:t>новосъздадени</a:t>
              </a:r>
              <a:r>
                <a:rPr lang="ru-RU" sz="1600" b="1" dirty="0"/>
                <a:t> горски </a:t>
              </a:r>
              <a:r>
                <a:rPr lang="ru-RU" sz="1600" b="1" dirty="0" err="1" smtClean="0"/>
                <a:t>култури</a:t>
              </a:r>
              <a:r>
                <a:rPr lang="ru-RU" sz="1600" b="1" dirty="0" smtClean="0"/>
                <a:t>.</a:t>
              </a: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8184599" y="756745"/>
              <a:ext cx="3638207" cy="2427889"/>
            </a:xfrm>
            <a:prstGeom prst="roundRect">
              <a:avLst/>
            </a:prstGeom>
            <a:gradFill>
              <a:gsLst>
                <a:gs pos="100000">
                  <a:srgbClr val="00B050"/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bg-BG" b="1" dirty="0" smtClean="0">
                  <a:solidFill>
                    <a:schemeClr val="tx1"/>
                  </a:solidFill>
                </a:rPr>
                <a:t>Кандидати: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ФЛ, ЕТ, ЮЛ, Местни поделения</a:t>
              </a:r>
              <a:r>
                <a:rPr lang="ru-RU" sz="1600" b="1" dirty="0">
                  <a:solidFill>
                    <a:schemeClr val="bg1"/>
                  </a:solidFill>
                </a:rPr>
                <a:t> </a:t>
              </a:r>
              <a:r>
                <a:rPr lang="ru-RU" sz="1600" b="1" dirty="0" smtClean="0">
                  <a:solidFill>
                    <a:schemeClr val="bg1"/>
                  </a:solidFill>
                </a:rPr>
                <a:t>на вероизповеданията – собственици на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Общини собственици или стопанисващи горски територии;</a:t>
              </a:r>
            </a:p>
            <a:p>
              <a:pPr algn="ctr"/>
              <a:r>
                <a:rPr lang="ru-RU" sz="1600" b="1" dirty="0" smtClean="0">
                  <a:solidFill>
                    <a:schemeClr val="bg1"/>
                  </a:solidFill>
                </a:rPr>
                <a:t>Държавни предприятия </a:t>
              </a:r>
              <a:r>
                <a:rPr lang="ru-RU" sz="1600" b="1" dirty="0">
                  <a:solidFill>
                    <a:schemeClr val="bg1"/>
                  </a:solidFill>
                </a:rPr>
                <a:t>по смисъла на чл. 163, ал. 1 от ЗГ, </a:t>
              </a:r>
              <a:endParaRPr lang="ru-RU" sz="1600" b="1" dirty="0" smtClean="0">
                <a:solidFill>
                  <a:schemeClr val="bg1"/>
                </a:solidFill>
              </a:endParaRPr>
            </a:p>
            <a:p>
              <a:pPr algn="ctr"/>
              <a:endParaRPr lang="bg-BG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3276261" y="1407817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3276261" y="2490411"/>
              <a:ext cx="389513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7748438" y="1935623"/>
              <a:ext cx="436160" cy="21202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2" name="Down Arrow 1"/>
            <p:cNvSpPr/>
            <p:nvPr/>
          </p:nvSpPr>
          <p:spPr>
            <a:xfrm>
              <a:off x="9900444" y="3184634"/>
              <a:ext cx="206102" cy="394136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  <p:sp>
          <p:nvSpPr>
            <p:cNvPr id="7" name="Left Arrow 6"/>
            <p:cNvSpPr/>
            <p:nvPr/>
          </p:nvSpPr>
          <p:spPr>
            <a:xfrm>
              <a:off x="7735742" y="4808483"/>
              <a:ext cx="444043" cy="244363"/>
            </a:xfrm>
            <a:prstGeom prst="lef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6731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3033</Words>
  <Application>Microsoft Office PowerPoint</Application>
  <PresentationFormat>Custom</PresentationFormat>
  <Paragraphs>442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per.sempre</dc:creator>
  <cp:lastModifiedBy>Evgeniya Balkanska</cp:lastModifiedBy>
  <cp:revision>79</cp:revision>
  <dcterms:created xsi:type="dcterms:W3CDTF">2017-09-19T19:10:17Z</dcterms:created>
  <dcterms:modified xsi:type="dcterms:W3CDTF">2018-02-02T09:20:58Z</dcterms:modified>
</cp:coreProperties>
</file>