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59" r:id="rId21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2304" y="-12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3F15B6-ED73-4752-8844-351B062EC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220EFE6-84A1-40EC-B4D3-AAEAEAB67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E2F18E4-3493-4B45-919D-569BFF305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23.01.2018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46AF4A-EA45-411D-B039-2F21DEB41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8800F4-67D7-4489-A91C-93559AC3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4363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7623B0-54EE-4AA2-95B4-9C01A9A07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C21C216-D4E5-4572-888C-024FDF3B2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9C25D3-9D87-4B82-BAC4-1E602D2BB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23.01.2018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633EE4-20FD-4364-91AF-B7EDA7539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354E013-E0B2-4DF2-B765-ACB45923C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8586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37B29A5-1FB9-446E-8EFD-1CD2CE13A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90DD17C-B535-4B21-BA36-3CD36278F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BA01D0-71F4-4799-A4DF-51C7C604D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23.01.2018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5A0DAB0-6C37-4182-8723-10A25F11E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488BE7-0A4E-4F52-905A-D3E418775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5212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396ACB-5B33-4D1D-A79A-0B4EF8167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481B2EF-0B2E-4077-BFBA-BF5780DA4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A3F4DF1-A26E-4972-9219-65E140F32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23.01.2018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08FDF2-175D-49C7-9F39-62EBAC6B5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CB2A5A3-95F1-49F7-B960-75A5831DC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8788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701175-6531-47CF-B6B0-F593D9C2D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D2D565D-1FDD-439A-BEDE-463B7BA83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118D074-78BC-4779-9F7C-9829AC1CC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23.01.2018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C3093B-2C09-40BF-9804-099449634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6125CD-FDEF-4C4C-9499-1F955586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698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EB2DBF-A4B6-4D11-8638-0F82BC76D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C553963-7B13-4F14-99A0-21FCFC1FF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E95059D-CAA7-4459-BAB9-828B7CFBC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6F20A2B-2767-4936-823E-9A04C477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23.01.2018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2F8DFEA-C3B6-4683-B542-8096484C1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687E145-FDA2-46EA-B47B-6CAB01FD7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3932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489EDF-54D6-48FC-A349-C5F98AD73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541CDA7-C860-4D02-B37F-F15A126B7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FE34258-730D-4A47-B590-41A267266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29FBDE5-2BFD-49BA-B46A-6FAAA8B31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0D9C459-BDF2-4F94-8D98-216557C61E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942506B-BF1C-49C6-AC9C-AC538A713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23.01.2018 г.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9427DAB-A189-490B-A446-19472EA9C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BFBD371-A5A6-45A5-846D-2010A3726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6854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300C2D-7C5A-4739-9A8B-1B4BCF938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45B7A56-3C52-40AD-951A-1E522399A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23.01.2018 г.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661B045-C5BD-46C2-9BE2-ABF665AA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C183521-23A4-4999-95CF-534F14716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742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3101D2B-3167-4B0B-881E-B01364C6E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23.01.2018 г.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A1FFB0E-394F-4C50-9F16-AEFA53A94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0F2290A-2BE3-47FF-BF54-4E0FE62F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177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E60A23-F8E1-4E0E-B899-BB06EF38E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568D1E-401C-497C-B64D-DA7D67B51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F529366-B59F-4EFF-912D-F8A06DAC2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CE31528-D1FC-4C36-9A10-ACDEA90BA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23.01.2018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08E622D-1806-4C80-8318-D51C40B8E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56748DE-8469-418F-8EE7-E459ECA90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1914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E3C0F7-DE81-4A63-A4A0-207DF8EC7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331ACB1-C8DC-4450-9369-ED8E144842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98136B7-54E8-438F-8E61-2DA25142B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CF12574-8649-4E92-BA4F-ECFD0EE36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23.01.2018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DD059FF-72A9-45F3-9F96-B5CB3B98D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30B36B1-5F8E-49C7-9F36-EA07A6D9A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0118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3B93FE-7F24-43E0-B0D1-2C3E2B8CA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6A3C852-9323-447D-BCE8-2E5071B84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806EAF0-B156-4263-832B-32201410CD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1DAB8-2763-4A47-9D3B-D38DB9A8EA88}" type="datetimeFigureOut">
              <a:rPr lang="bg-BG" smtClean="0"/>
              <a:t>23.01.2018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C9AA20E-19E9-4038-9499-5792C6DE9A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27DF4B-65A1-4946-BAE4-864373384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5502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67F0511-8285-433F-BE6F-8C6EBEA8D8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"/>
            <a:ext cx="12192000" cy="68576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61292" y="855783"/>
            <a:ext cx="8862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rgbClr val="00B050"/>
                </a:solidFill>
              </a:rPr>
              <a:t>МИНИСТЕРСТВО НА ЗЕМЕДЕЛИЕТО, ХРАНИТЕ И ГОРИТЕ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88827" y="2113795"/>
            <a:ext cx="65532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dirty="0" smtClean="0"/>
              <a:t>ПРОГРАМА ЗА РАЗВИТИЕ НА СЕЛСКИТЕ РАЙОНИ 2014-2020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23813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8880" y="252230"/>
            <a:ext cx="1092092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</a:t>
            </a:r>
            <a:r>
              <a:rPr lang="en-US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8.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6 </a:t>
            </a:r>
            <a:r>
              <a:rPr lang="ru-RU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Инвестиции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 технологии за лесовъдство и в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преработката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мобилизирането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търговията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горски продукти</a:t>
            </a:r>
            <a:r>
              <a:rPr lang="bg-BG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8"/>
            <a:chOff x="540609" y="756745"/>
            <a:chExt cx="11282197" cy="5770178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Март – Юни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1024759"/>
              <a:ext cx="4082664" cy="203375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/>
                <a:t>Максимален размер на разходите по проект за целия период – 500 хил. евро;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/>
                <a:t> До 50% от допустимите разходи за селски райони и до 40% за други</a:t>
              </a:r>
              <a:r>
                <a:rPr lang="en-US" b="1" dirty="0" smtClean="0"/>
                <a:t>;</a:t>
              </a:r>
              <a:endParaRPr lang="bg-BG" b="1" dirty="0" smtClean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18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680360" y="3578770"/>
              <a:ext cx="3142445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 за проекти в: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Община </a:t>
              </a:r>
              <a:r>
                <a:rPr lang="ru-RU" sz="1600" b="1" dirty="0">
                  <a:solidFill>
                    <a:schemeClr val="bg1"/>
                  </a:solidFill>
                </a:rPr>
                <a:t>с </a:t>
              </a:r>
              <a:r>
                <a:rPr lang="ru-RU" sz="1600" b="1" dirty="0" err="1">
                  <a:solidFill>
                    <a:schemeClr val="bg1"/>
                  </a:solidFill>
                </a:rPr>
                <a:t>висока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лесистост</a:t>
              </a:r>
              <a:r>
                <a:rPr lang="ru-RU" sz="1600" b="1" dirty="0">
                  <a:solidFill>
                    <a:schemeClr val="bg1"/>
                  </a:solidFill>
                </a:rPr>
                <a:t> (от 30% до 60% и над 60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%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)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bg-BG" sz="1600" b="1" dirty="0">
                  <a:solidFill>
                    <a:schemeClr val="bg1"/>
                  </a:solidFill>
                </a:rPr>
                <a:t>С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пециализирана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горска</a:t>
              </a:r>
              <a:r>
                <a:rPr lang="ru-RU" sz="1600" b="1" dirty="0">
                  <a:solidFill>
                    <a:schemeClr val="bg1"/>
                  </a:solidFill>
                </a:rPr>
                <a:t> техника, </a:t>
              </a:r>
              <a:r>
                <a:rPr lang="ru-RU" sz="1600" b="1" dirty="0" err="1">
                  <a:solidFill>
                    <a:schemeClr val="bg1"/>
                  </a:solidFill>
                </a:rPr>
                <a:t>която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притежава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сертификат </a:t>
              </a:r>
              <a:r>
                <a:rPr lang="ru-RU" sz="1600" b="1" dirty="0">
                  <a:solidFill>
                    <a:schemeClr val="bg1"/>
                  </a:solidFill>
                </a:rPr>
                <a:t>за одобрение на типа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Европейската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общност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Устойчива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заетост</a:t>
              </a:r>
              <a:r>
                <a:rPr lang="ru-RU" sz="1600" b="1" dirty="0">
                  <a:solidFill>
                    <a:schemeClr val="bg1"/>
                  </a:solidFill>
                </a:rPr>
                <a:t>.</a:t>
              </a: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704563" y="3318641"/>
              <a:ext cx="5522507" cy="320828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bg-BG" sz="1600" b="1" dirty="0" smtClean="0"/>
                <a:t>изграждане, придобиване или подобрение на сгради и други недвижими активи необходими за първичната преработка на дървесина;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bg-BG" sz="1600" b="1" dirty="0" smtClean="0"/>
                <a:t>закупуването нови машини и оборудване:</a:t>
              </a:r>
            </a:p>
            <a:p>
              <a:pPr algn="just"/>
              <a:r>
                <a:rPr lang="bg-BG" sz="1600" b="1" dirty="0" smtClean="0"/>
                <a:t>- за първична преработка на дървесината, за преработка на недървесни горски продукти, за специализирана горска техника и оборудване за сеч, извоз, товарене и транспорт на дървесина;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bg-BG" sz="1600" b="1" dirty="0" smtClean="0"/>
                <a:t>отгледни сечи във високостъблени и семенно възобновени издънкови гори до 40 годишна възраст;</a:t>
              </a:r>
              <a:endParaRPr lang="bg-BG" sz="1600" b="1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5"/>
              <a:ext cx="3638207" cy="2427889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ФЛ, ЕТ, ЮЛ, Местни поделения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на вероизповеданията – собственици на 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min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0,5 ха горски територии;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Общини собственици на 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min 10 </a:t>
              </a:r>
              <a:r>
                <a:rPr lang="bg-BG" sz="1600" b="1" dirty="0" smtClean="0">
                  <a:solidFill>
                    <a:schemeClr val="bg1"/>
                  </a:solidFill>
                </a:rPr>
                <a:t>ха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горски територии;</a:t>
              </a:r>
            </a:p>
            <a:p>
              <a:pPr algn="ctr"/>
              <a:r>
                <a:rPr lang="bg-BG" sz="1600" b="1" dirty="0" smtClean="0">
                  <a:solidFill>
                    <a:schemeClr val="bg1"/>
                  </a:solidFill>
                </a:rPr>
                <a:t>МСП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Горски стопани, доставчици на услуги</a:t>
              </a: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10148531" y="3184634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8227070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30712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8880" y="252230"/>
            <a:ext cx="10920929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1.1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Професионално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обучение 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придобиване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умения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8"/>
            <a:chOff x="540609" y="756745"/>
            <a:chExt cx="11282197" cy="5770178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Юли - Октомври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756745"/>
              <a:ext cx="4082664" cy="2301764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За 1 курс: </a:t>
              </a: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150 </a:t>
              </a:r>
              <a:r>
                <a:rPr lang="ru-RU" b="1" dirty="0">
                  <a:solidFill>
                    <a:schemeClr val="bg1"/>
                  </a:solidFill>
                </a:rPr>
                <a:t>часа - 1 987 </a:t>
              </a:r>
              <a:r>
                <a:rPr lang="ru-RU" b="1" dirty="0" smtClean="0">
                  <a:solidFill>
                    <a:schemeClr val="bg1"/>
                  </a:solidFill>
                </a:rPr>
                <a:t>евро/обучаем</a:t>
              </a: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100 </a:t>
              </a:r>
              <a:r>
                <a:rPr lang="ru-RU" b="1" dirty="0">
                  <a:solidFill>
                    <a:schemeClr val="bg1"/>
                  </a:solidFill>
                </a:rPr>
                <a:t>часа - 1 385 </a:t>
              </a:r>
              <a:r>
                <a:rPr lang="ru-RU" b="1" dirty="0" smtClean="0">
                  <a:solidFill>
                    <a:schemeClr val="bg1"/>
                  </a:solidFill>
                </a:rPr>
                <a:t>евро/обучаем</a:t>
              </a:r>
              <a:r>
                <a:rPr lang="ru-RU" b="1" dirty="0">
                  <a:solidFill>
                    <a:schemeClr val="bg1"/>
                  </a:solidFill>
                </a:rPr>
                <a:t>; </a:t>
              </a:r>
              <a:endParaRPr lang="ru-RU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30 </a:t>
              </a:r>
              <a:r>
                <a:rPr lang="ru-RU" b="1" dirty="0">
                  <a:solidFill>
                    <a:schemeClr val="bg1"/>
                  </a:solidFill>
                </a:rPr>
                <a:t>часа - 583 </a:t>
              </a:r>
              <a:r>
                <a:rPr lang="ru-RU" b="1" dirty="0" smtClean="0">
                  <a:solidFill>
                    <a:schemeClr val="bg1"/>
                  </a:solidFill>
                </a:rPr>
                <a:t>евро/обучаем;</a:t>
              </a:r>
            </a:p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За 1 семинар </a:t>
              </a:r>
            </a:p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8 часа -  280 евро/обучаем; </a:t>
              </a:r>
            </a:p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18 часа -  386 евро/обучаем. 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8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680360" y="3578770"/>
              <a:ext cx="3142445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</a:t>
              </a:r>
            </a:p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•      Оценка на </a:t>
              </a:r>
              <a:r>
                <a:rPr lang="ru-RU" b="1" dirty="0" err="1">
                  <a:solidFill>
                    <a:schemeClr val="bg1"/>
                  </a:solidFill>
                </a:rPr>
                <a:t>учебната</a:t>
              </a:r>
              <a:r>
                <a:rPr lang="ru-RU" b="1" dirty="0">
                  <a:solidFill>
                    <a:schemeClr val="bg1"/>
                  </a:solidFill>
                </a:rPr>
                <a:t>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програма</a:t>
              </a:r>
              <a:r>
                <a:rPr lang="ru-RU" b="1" dirty="0" smtClean="0">
                  <a:solidFill>
                    <a:schemeClr val="bg1"/>
                  </a:solidFill>
                </a:rPr>
                <a:t>;</a:t>
              </a:r>
              <a:endParaRPr lang="ru-RU" b="1" dirty="0">
                <a:solidFill>
                  <a:schemeClr val="bg1"/>
                </a:solidFill>
              </a:endParaRPr>
            </a:p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•     </a:t>
              </a:r>
              <a:r>
                <a:rPr lang="ru-RU" b="1" dirty="0" smtClean="0">
                  <a:solidFill>
                    <a:schemeClr val="bg1"/>
                  </a:solidFill>
                </a:rPr>
                <a:t>Оценка </a:t>
              </a:r>
              <a:r>
                <a:rPr lang="ru-RU" b="1" dirty="0">
                  <a:solidFill>
                    <a:schemeClr val="bg1"/>
                  </a:solidFill>
                </a:rPr>
                <a:t>на </a:t>
              </a:r>
              <a:r>
                <a:rPr lang="ru-RU" b="1" dirty="0" err="1">
                  <a:solidFill>
                    <a:schemeClr val="bg1"/>
                  </a:solidFill>
                </a:rPr>
                <a:t>специфичния</a:t>
              </a:r>
              <a:r>
                <a:rPr lang="ru-RU" b="1" dirty="0">
                  <a:solidFill>
                    <a:schemeClr val="bg1"/>
                  </a:solidFill>
                </a:rPr>
                <a:t> </a:t>
              </a:r>
              <a:r>
                <a:rPr lang="ru-RU" b="1" dirty="0" err="1">
                  <a:solidFill>
                    <a:schemeClr val="bg1"/>
                  </a:solidFill>
                </a:rPr>
                <a:t>професионален</a:t>
              </a:r>
              <a:r>
                <a:rPr lang="ru-RU" b="1" dirty="0">
                  <a:solidFill>
                    <a:schemeClr val="bg1"/>
                  </a:solidFill>
                </a:rPr>
                <a:t> опит на </a:t>
              </a:r>
              <a:r>
                <a:rPr lang="ru-RU" b="1" dirty="0" err="1">
                  <a:solidFill>
                    <a:schemeClr val="bg1"/>
                  </a:solidFill>
                </a:rPr>
                <a:t>лекторите</a:t>
              </a:r>
              <a:r>
                <a:rPr lang="ru-RU" b="1" dirty="0">
                  <a:solidFill>
                    <a:schemeClr val="bg1"/>
                  </a:solidFill>
                </a:rPr>
                <a:t>, които </a:t>
              </a:r>
              <a:r>
                <a:rPr lang="ru-RU" b="1" dirty="0" err="1">
                  <a:solidFill>
                    <a:schemeClr val="bg1"/>
                  </a:solidFill>
                </a:rPr>
                <a:t>провеждат</a:t>
              </a:r>
              <a:r>
                <a:rPr lang="ru-RU" b="1" dirty="0">
                  <a:solidFill>
                    <a:schemeClr val="bg1"/>
                  </a:solidFill>
                </a:rPr>
                <a:t> </a:t>
              </a:r>
              <a:r>
                <a:rPr lang="ru-RU" b="1" dirty="0" err="1">
                  <a:solidFill>
                    <a:schemeClr val="bg1"/>
                  </a:solidFill>
                </a:rPr>
                <a:t>обучението</a:t>
              </a:r>
              <a:r>
                <a:rPr lang="ru-RU" b="1" dirty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•      Оценка на </a:t>
              </a:r>
              <a:r>
                <a:rPr lang="ru-RU" b="1" dirty="0" err="1">
                  <a:solidFill>
                    <a:schemeClr val="bg1"/>
                  </a:solidFill>
                </a:rPr>
                <a:t>методите</a:t>
              </a:r>
              <a:r>
                <a:rPr lang="ru-RU" b="1" dirty="0">
                  <a:solidFill>
                    <a:schemeClr val="bg1"/>
                  </a:solidFill>
                </a:rPr>
                <a:t> и </a:t>
              </a:r>
              <a:r>
                <a:rPr lang="ru-RU" b="1" dirty="0" err="1">
                  <a:solidFill>
                    <a:schemeClr val="bg1"/>
                  </a:solidFill>
                </a:rPr>
                <a:t>формите</a:t>
              </a:r>
              <a:r>
                <a:rPr lang="ru-RU" b="1" dirty="0">
                  <a:solidFill>
                    <a:schemeClr val="bg1"/>
                  </a:solidFill>
                </a:rPr>
                <a:t> на </a:t>
              </a:r>
              <a:r>
                <a:rPr lang="ru-RU" b="1" dirty="0" smtClean="0">
                  <a:solidFill>
                    <a:schemeClr val="bg1"/>
                  </a:solidFill>
                </a:rPr>
                <a:t>обучение;</a:t>
              </a:r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791647" y="3318641"/>
              <a:ext cx="5522507" cy="320828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1600" b="1" dirty="0" err="1" smtClean="0"/>
                <a:t>Стандартни</a:t>
              </a:r>
              <a:r>
                <a:rPr lang="ru-RU" sz="1600" b="1" dirty="0" smtClean="0"/>
                <a:t> </a:t>
              </a:r>
              <a:r>
                <a:rPr lang="ru-RU" sz="1600" b="1" dirty="0"/>
                <a:t>разходи за един обучаем </a:t>
              </a:r>
              <a:r>
                <a:rPr lang="ru-RU" sz="1600" b="1" dirty="0" err="1" smtClean="0"/>
                <a:t>включват</a:t>
              </a:r>
              <a:r>
                <a:rPr lang="ru-RU" sz="1600" b="1" dirty="0" smtClean="0"/>
                <a:t>: </a:t>
              </a:r>
            </a:p>
            <a:p>
              <a:pPr marL="285750" indent="-285750" algn="just">
                <a:buFontTx/>
                <a:buChar char="-"/>
              </a:pPr>
              <a:r>
                <a:rPr lang="ru-RU" sz="1600" b="1" dirty="0" smtClean="0"/>
                <a:t>разходи </a:t>
              </a:r>
              <a:r>
                <a:rPr lang="ru-RU" sz="1600" b="1" dirty="0"/>
                <a:t>на </a:t>
              </a:r>
              <a:r>
                <a:rPr lang="ru-RU" sz="1600" b="1" dirty="0" err="1"/>
                <a:t>обучаващата</a:t>
              </a:r>
              <a:r>
                <a:rPr lang="ru-RU" sz="1600" b="1" dirty="0"/>
                <a:t> организация, </a:t>
              </a:r>
              <a:r>
                <a:rPr lang="ru-RU" sz="1600" b="1" dirty="0" err="1"/>
                <a:t>свързани</a:t>
              </a:r>
              <a:r>
                <a:rPr lang="ru-RU" sz="1600" b="1" dirty="0"/>
                <a:t> с </a:t>
              </a:r>
              <a:r>
                <a:rPr lang="ru-RU" sz="1600" b="1" dirty="0" err="1"/>
                <a:t>обучението</a:t>
              </a:r>
              <a:r>
                <a:rPr lang="ru-RU" sz="1600" b="1" dirty="0"/>
                <a:t> (</a:t>
              </a:r>
              <a:r>
                <a:rPr lang="ru-RU" sz="1600" b="1" dirty="0" err="1"/>
                <a:t>нощувки</a:t>
              </a:r>
              <a:r>
                <a:rPr lang="ru-RU" sz="1600" b="1" dirty="0"/>
                <a:t>, </a:t>
              </a:r>
              <a:r>
                <a:rPr lang="ru-RU" sz="1600" b="1" dirty="0" err="1"/>
                <a:t>дневни</a:t>
              </a:r>
              <a:r>
                <a:rPr lang="ru-RU" sz="1600" b="1" dirty="0"/>
                <a:t> и </a:t>
              </a:r>
              <a:r>
                <a:rPr lang="ru-RU" sz="1600" b="1" dirty="0" err="1"/>
                <a:t>пътни</a:t>
              </a:r>
              <a:r>
                <a:rPr lang="ru-RU" sz="1600" b="1" dirty="0"/>
                <a:t> на </a:t>
              </a:r>
              <a:r>
                <a:rPr lang="ru-RU" sz="1600" b="1" dirty="0" err="1"/>
                <a:t>земеделските</a:t>
              </a:r>
              <a:r>
                <a:rPr lang="ru-RU" sz="1600" b="1" dirty="0"/>
                <a:t> производители, </a:t>
              </a:r>
              <a:r>
                <a:rPr lang="ru-RU" sz="1600" b="1" dirty="0" err="1"/>
                <a:t>хонорари</a:t>
              </a:r>
              <a:r>
                <a:rPr lang="ru-RU" sz="1600" b="1" dirty="0"/>
                <a:t> на </a:t>
              </a:r>
              <a:r>
                <a:rPr lang="ru-RU" sz="1600" b="1" dirty="0" err="1"/>
                <a:t>лекторите</a:t>
              </a:r>
              <a:r>
                <a:rPr lang="ru-RU" sz="1600" b="1" dirty="0"/>
                <a:t> и </a:t>
              </a:r>
              <a:r>
                <a:rPr lang="ru-RU" sz="1600" b="1" dirty="0" err="1"/>
                <a:t>организационни</a:t>
              </a:r>
              <a:r>
                <a:rPr lang="ru-RU" sz="1600" b="1" dirty="0"/>
                <a:t> дейности). </a:t>
              </a:r>
              <a:endParaRPr lang="ru-RU" sz="1600" b="1" dirty="0" smtClean="0"/>
            </a:p>
            <a:p>
              <a:pPr marL="285750" indent="-285750" algn="just">
                <a:buFontTx/>
                <a:buChar char="-"/>
              </a:pPr>
              <a:r>
                <a:rPr lang="ru-RU" sz="1600" b="1" dirty="0" smtClean="0"/>
                <a:t>Разходи </a:t>
              </a:r>
              <a:r>
                <a:rPr lang="ru-RU" sz="1600" b="1" dirty="0"/>
                <a:t>се </a:t>
              </a:r>
              <a:r>
                <a:rPr lang="ru-RU" sz="1600" b="1" dirty="0" err="1"/>
                <a:t>изплащат</a:t>
              </a:r>
              <a:r>
                <a:rPr lang="ru-RU" sz="1600" b="1" dirty="0"/>
                <a:t> на </a:t>
              </a:r>
              <a:r>
                <a:rPr lang="ru-RU" sz="1600" b="1" dirty="0" err="1"/>
                <a:t>бенефициента</a:t>
              </a:r>
              <a:r>
                <a:rPr lang="ru-RU" sz="1600" b="1" dirty="0"/>
                <a:t> по </a:t>
              </a:r>
              <a:r>
                <a:rPr lang="ru-RU" sz="1600" b="1" dirty="0" err="1"/>
                <a:t>подмярката</a:t>
              </a:r>
              <a:r>
                <a:rPr lang="ru-RU" sz="1600" b="1" dirty="0"/>
                <a:t>. </a:t>
              </a:r>
              <a:endParaRPr lang="ru-RU" sz="1600" b="1" dirty="0" smtClean="0"/>
            </a:p>
            <a:p>
              <a:pPr marL="285750" indent="-285750" algn="just">
                <a:buFontTx/>
                <a:buChar char="-"/>
              </a:pPr>
              <a:r>
                <a:rPr lang="ru-RU" sz="1600" b="1" dirty="0" err="1" smtClean="0"/>
                <a:t>Максималният</a:t>
              </a:r>
              <a:r>
                <a:rPr lang="ru-RU" sz="1600" b="1" dirty="0" smtClean="0"/>
                <a:t> </a:t>
              </a:r>
              <a:r>
                <a:rPr lang="ru-RU" sz="1600" b="1" dirty="0" err="1"/>
                <a:t>интензитет</a:t>
              </a:r>
              <a:r>
                <a:rPr lang="ru-RU" sz="1600" b="1" dirty="0"/>
                <a:t> на </a:t>
              </a:r>
              <a:r>
                <a:rPr lang="ru-RU" sz="1600" b="1" dirty="0" err="1"/>
                <a:t>помощта</a:t>
              </a:r>
              <a:r>
                <a:rPr lang="ru-RU" sz="1600" b="1" dirty="0"/>
                <a:t> е 100</a:t>
              </a:r>
              <a:r>
                <a:rPr lang="ru-RU" sz="1600" b="1" dirty="0" smtClean="0"/>
                <a:t>%.</a:t>
              </a:r>
            </a:p>
            <a:p>
              <a:pPr marL="285750" indent="-285750" algn="just">
                <a:buFontTx/>
                <a:buChar char="-"/>
              </a:pPr>
              <a:r>
                <a:rPr lang="ru-RU" sz="1600" b="1" dirty="0" err="1" smtClean="0">
                  <a:solidFill>
                    <a:schemeClr val="tx1"/>
                  </a:solidFill>
                </a:rPr>
                <a:t>Участието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</a:rPr>
                <a:t>на </a:t>
              </a:r>
              <a:r>
                <a:rPr lang="ru-RU" sz="1600" b="1" dirty="0" err="1">
                  <a:solidFill>
                    <a:schemeClr val="tx1"/>
                  </a:solidFill>
                </a:rPr>
                <a:t>земеделските</a:t>
              </a:r>
              <a:r>
                <a:rPr lang="ru-RU" sz="1600" b="1" dirty="0">
                  <a:solidFill>
                    <a:schemeClr val="tx1"/>
                  </a:solidFill>
                </a:rPr>
                <a:t> стопани в </a:t>
              </a:r>
              <a:r>
                <a:rPr lang="ru-RU" sz="1600" b="1" dirty="0" err="1">
                  <a:solidFill>
                    <a:schemeClr val="tx1"/>
                  </a:solidFill>
                </a:rPr>
                <a:t>обучението</a:t>
              </a:r>
              <a:r>
                <a:rPr lang="ru-RU" sz="1600" b="1" dirty="0">
                  <a:solidFill>
                    <a:schemeClr val="tx1"/>
                  </a:solidFill>
                </a:rPr>
                <a:t> е </a:t>
              </a:r>
              <a:r>
                <a:rPr lang="ru-RU" sz="1600" b="1" dirty="0" err="1">
                  <a:solidFill>
                    <a:schemeClr val="tx1"/>
                  </a:solidFill>
                </a:rPr>
                <a:t>напълно</a:t>
              </a:r>
              <a:r>
                <a:rPr lang="ru-RU" sz="1600" b="1" dirty="0">
                  <a:solidFill>
                    <a:schemeClr val="tx1"/>
                  </a:solidFill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</a:rPr>
                <a:t>безплатно</a:t>
              </a:r>
              <a:r>
                <a:rPr lang="ru-RU" sz="1600" b="1" dirty="0">
                  <a:solidFill>
                    <a:schemeClr val="tx1"/>
                  </a:solidFill>
                </a:rPr>
                <a:t>.</a:t>
              </a:r>
              <a:endParaRPr lang="bg-BG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5"/>
              <a:ext cx="3638207" cy="2427889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 err="1" smtClean="0">
                  <a:solidFill>
                    <a:schemeClr val="bg1"/>
                  </a:solidFill>
                </a:rPr>
                <a:t>Обучаващи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организации 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marL="285750" indent="-285750" algn="ctr">
                <a:buFontTx/>
                <a:buChar char="-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аграрни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университети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 </a:t>
              </a:r>
            </a:p>
            <a:p>
              <a:pPr marL="285750" indent="-285750" algn="ctr">
                <a:buFontTx/>
                <a:buChar char="-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аграрни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професионални</a:t>
              </a:r>
              <a:r>
                <a:rPr lang="ru-RU" sz="1600" b="1" dirty="0">
                  <a:solidFill>
                    <a:schemeClr val="bg1"/>
                  </a:solidFill>
                </a:rPr>
                <a:t> гимназии; </a:t>
              </a:r>
            </a:p>
            <a:p>
              <a:pPr marL="285750" indent="-285750" algn="ctr">
                <a:buFontTx/>
                <a:buChar char="-"/>
              </a:pPr>
              <a:r>
                <a:rPr lang="ru-RU" sz="1600" b="1" dirty="0" smtClean="0">
                  <a:solidFill>
                    <a:schemeClr val="bg1"/>
                  </a:solidFill>
                </a:rPr>
                <a:t>ЦПО с </a:t>
              </a:r>
              <a:r>
                <a:rPr lang="ru-RU" sz="1600" b="1" dirty="0" err="1">
                  <a:solidFill>
                    <a:schemeClr val="bg1"/>
                  </a:solidFill>
                </a:rPr>
                <a:t>лиценз</a:t>
              </a:r>
              <a:r>
                <a:rPr lang="ru-RU" sz="1600" b="1" dirty="0">
                  <a:solidFill>
                    <a:schemeClr val="bg1"/>
                  </a:solidFill>
                </a:rPr>
                <a:t>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професии</a:t>
              </a:r>
              <a:r>
                <a:rPr lang="ru-RU" sz="1600" b="1" dirty="0">
                  <a:solidFill>
                    <a:schemeClr val="bg1"/>
                  </a:solidFill>
                </a:rPr>
                <a:t> в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областта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селското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стопанство</a:t>
              </a:r>
              <a:r>
                <a:rPr lang="ru-RU" sz="1600" b="1" dirty="0">
                  <a:solidFill>
                    <a:schemeClr val="bg1"/>
                  </a:solidFill>
                </a:rPr>
                <a:t>; 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marL="285750" indent="-285750" algn="ctr">
                <a:buFontTx/>
                <a:buChar char="-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аграрни </a:t>
              </a:r>
              <a:r>
                <a:rPr lang="ru-RU" sz="1600" b="1" dirty="0" err="1">
                  <a:solidFill>
                    <a:schemeClr val="bg1"/>
                  </a:solidFill>
                </a:rPr>
                <a:t>научни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институти</a:t>
              </a:r>
              <a:r>
                <a:rPr lang="ru-RU" sz="1600" b="1" dirty="0">
                  <a:solidFill>
                    <a:schemeClr val="bg1"/>
                  </a:solidFill>
                </a:rPr>
                <a:t>.</a:t>
              </a:r>
              <a:endParaRPr lang="bg-BG" sz="1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10148531" y="3184634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8331200" y="4808483"/>
              <a:ext cx="33991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413821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6731" y="252230"/>
            <a:ext cx="11321575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16.1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Подкрепа за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сформиране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 функциониране на </a:t>
            </a:r>
            <a:r>
              <a:rPr lang="ru-RU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оперативни</a:t>
            </a:r>
            <a:r>
              <a:rPr lang="ru-RU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групи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в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рамките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ЕПИ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8"/>
            <a:chOff x="540609" y="756745"/>
            <a:chExt cx="11282197" cy="5770178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Май - Юли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756745"/>
              <a:ext cx="4082664" cy="2301764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 </a:t>
              </a:r>
              <a:r>
                <a:rPr lang="bg-BG" b="1" dirty="0" smtClean="0">
                  <a:solidFill>
                    <a:schemeClr val="tx1"/>
                  </a:solidFill>
                </a:rPr>
                <a:t>фаза </a:t>
              </a:r>
              <a:r>
                <a:rPr lang="bg-BG" b="1" dirty="0" smtClean="0">
                  <a:solidFill>
                    <a:schemeClr val="bg1"/>
                  </a:solidFill>
                </a:rPr>
                <a:t>– 15 хил. евро;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II </a:t>
              </a:r>
              <a:r>
                <a:rPr lang="bg-BG" b="1" dirty="0" smtClean="0">
                  <a:solidFill>
                    <a:schemeClr val="tx1"/>
                  </a:solidFill>
                </a:rPr>
                <a:t>фаза </a:t>
              </a:r>
              <a:r>
                <a:rPr lang="bg-BG" b="1" dirty="0" smtClean="0">
                  <a:solidFill>
                    <a:schemeClr val="bg1"/>
                  </a:solidFill>
                </a:rPr>
                <a:t>– 35 хил. евро;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Финансиране до 100%</a:t>
              </a:r>
            </a:p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Преки </a:t>
              </a:r>
              <a:r>
                <a:rPr lang="ru-RU" b="1" dirty="0" smtClean="0">
                  <a:solidFill>
                    <a:schemeClr val="tx1"/>
                  </a:solidFill>
                </a:rPr>
                <a:t>разходи, </a:t>
              </a:r>
              <a:r>
                <a:rPr lang="ru-RU" b="1" dirty="0" err="1">
                  <a:solidFill>
                    <a:schemeClr val="tx1"/>
                  </a:solidFill>
                </a:rPr>
                <a:t>включително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smtClean="0">
                  <a:solidFill>
                    <a:schemeClr val="tx1"/>
                  </a:solidFill>
                </a:rPr>
                <a:t>за </a:t>
              </a:r>
              <a:r>
                <a:rPr lang="ru-RU" b="1" dirty="0">
                  <a:solidFill>
                    <a:schemeClr val="tx1"/>
                  </a:solidFill>
                </a:rPr>
                <a:t>инвестиции </a:t>
              </a:r>
              <a:r>
                <a:rPr lang="ru-RU" b="1" dirty="0" smtClean="0">
                  <a:solidFill>
                    <a:schemeClr val="tx1"/>
                  </a:solidFill>
                </a:rPr>
                <a:t>– до </a:t>
              </a:r>
              <a:r>
                <a:rPr lang="ru-RU" b="1" dirty="0">
                  <a:solidFill>
                    <a:schemeClr val="tx1"/>
                  </a:solidFill>
                </a:rPr>
                <a:t>70</a:t>
              </a:r>
              <a:r>
                <a:rPr lang="ru-RU" b="1" dirty="0" smtClean="0">
                  <a:solidFill>
                    <a:schemeClr val="tx1"/>
                  </a:solidFill>
                </a:rPr>
                <a:t>%</a:t>
              </a:r>
            </a:p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Максимален размер за </a:t>
              </a:r>
              <a:r>
                <a:rPr lang="ru-RU" b="1" dirty="0" err="1" smtClean="0">
                  <a:solidFill>
                    <a:schemeClr val="tx1"/>
                  </a:solidFill>
                </a:rPr>
                <a:t>една</a:t>
              </a:r>
              <a:r>
                <a:rPr lang="ru-RU" b="1" dirty="0" smtClean="0">
                  <a:solidFill>
                    <a:schemeClr val="tx1"/>
                  </a:solidFill>
                </a:rPr>
                <a:t> ОГ – 1 </a:t>
              </a:r>
              <a:r>
                <a:rPr lang="ru-RU" b="1" dirty="0" err="1" smtClean="0">
                  <a:solidFill>
                    <a:schemeClr val="tx1"/>
                  </a:solidFill>
                </a:rPr>
                <a:t>млн.евро</a:t>
              </a:r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>
                  <a:solidFill>
                    <a:schemeClr val="bg1"/>
                  </a:solidFill>
                </a:rPr>
                <a:t>150 хил. евро – </a:t>
              </a:r>
              <a:r>
                <a:rPr lang="en-US" b="1" dirty="0">
                  <a:solidFill>
                    <a:schemeClr val="bg1"/>
                  </a:solidFill>
                </a:rPr>
                <a:t>I </a:t>
              </a:r>
              <a:r>
                <a:rPr lang="bg-BG" b="1" dirty="0">
                  <a:solidFill>
                    <a:schemeClr val="bg1"/>
                  </a:solidFill>
                </a:rPr>
                <a:t>фаза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9,85 млн. евро – </a:t>
              </a:r>
              <a:r>
                <a:rPr lang="en-US" b="1" dirty="0" smtClean="0">
                  <a:solidFill>
                    <a:schemeClr val="bg1"/>
                  </a:solidFill>
                </a:rPr>
                <a:t>II </a:t>
              </a:r>
              <a:r>
                <a:rPr lang="bg-BG" b="1" dirty="0" smtClean="0">
                  <a:solidFill>
                    <a:schemeClr val="bg1"/>
                  </a:solidFill>
                </a:rPr>
                <a:t>фаза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680360" y="3578770"/>
              <a:ext cx="3142445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Оценка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степента</a:t>
              </a:r>
              <a:r>
                <a:rPr lang="ru-RU" sz="1600" b="1" dirty="0">
                  <a:solidFill>
                    <a:schemeClr val="bg1"/>
                  </a:solidFill>
                </a:rPr>
                <a:t> на принос на иновативния проект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прилагане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>
                  <a:solidFill>
                    <a:schemeClr val="bg1"/>
                  </a:solidFill>
                </a:rPr>
                <a:t>разпространение</a:t>
              </a:r>
              <a:r>
                <a:rPr lang="ru-RU" sz="1600" b="1" dirty="0">
                  <a:solidFill>
                    <a:schemeClr val="bg1"/>
                  </a:solidFill>
                </a:rPr>
                <a:t> на нови продукти,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процеси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практики;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Оценка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капацитета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ОГ за </a:t>
              </a:r>
              <a:r>
                <a:rPr lang="ru-RU" sz="1600" b="1" dirty="0">
                  <a:solidFill>
                    <a:schemeClr val="bg1"/>
                  </a:solidFill>
                </a:rPr>
                <a:t>изпълнението на целите на иновативния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проект;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1439" y="3318641"/>
              <a:ext cx="5415631" cy="320828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Фаза </a:t>
              </a:r>
              <a:r>
                <a:rPr lang="en-US" b="1" dirty="0" smtClean="0">
                  <a:solidFill>
                    <a:schemeClr val="tx1"/>
                  </a:solidFill>
                </a:rPr>
                <a:t>I</a:t>
              </a:r>
              <a:r>
                <a:rPr lang="en-US" b="1" dirty="0">
                  <a:solidFill>
                    <a:schemeClr val="tx1"/>
                  </a:solidFill>
                </a:rPr>
                <a:t> 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</a:rPr>
                <a:t>проучване </a:t>
              </a:r>
              <a:r>
                <a:rPr lang="ru-RU" b="1" dirty="0">
                  <a:solidFill>
                    <a:schemeClr val="bg1"/>
                  </a:solidFill>
                </a:rPr>
                <a:t>за приложимостта на </a:t>
              </a:r>
              <a:r>
                <a:rPr lang="ru-RU" b="1" dirty="0" smtClean="0">
                  <a:solidFill>
                    <a:schemeClr val="bg1"/>
                  </a:solidFill>
                </a:rPr>
                <a:t>проект</a:t>
              </a:r>
              <a:r>
                <a:rPr lang="bg-BG" b="1" dirty="0">
                  <a:solidFill>
                    <a:schemeClr val="bg1"/>
                  </a:solidFill>
                </a:rPr>
                <a:t>а</a:t>
              </a:r>
              <a:r>
                <a:rPr lang="ru-RU" b="1" dirty="0" smtClean="0">
                  <a:solidFill>
                    <a:schemeClr val="bg1"/>
                  </a:solidFill>
                </a:rPr>
                <a:t>; </a:t>
              </a:r>
              <a:endParaRPr lang="en-US" b="1" dirty="0" smtClean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</a:rPr>
                <a:t>анализ на производствени методи</a:t>
              </a:r>
              <a:r>
                <a:rPr lang="bg-BG" b="1" dirty="0" smtClean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</a:rPr>
                <a:t>семинари</a:t>
              </a:r>
              <a:r>
                <a:rPr lang="ru-RU" b="1" dirty="0">
                  <a:solidFill>
                    <a:schemeClr val="bg1"/>
                  </a:solidFill>
                </a:rPr>
                <a:t>, </a:t>
              </a:r>
              <a:r>
                <a:rPr lang="ru-RU" b="1" dirty="0" smtClean="0">
                  <a:solidFill>
                    <a:schemeClr val="bg1"/>
                  </a:solidFill>
                </a:rPr>
                <a:t>срещи</a:t>
              </a:r>
              <a:r>
                <a:rPr lang="en-US" b="1" dirty="0">
                  <a:solidFill>
                    <a:schemeClr val="bg1"/>
                  </a:solidFill>
                </a:rPr>
                <a:t>/</a:t>
              </a:r>
              <a:r>
                <a:rPr lang="ru-RU" b="1" dirty="0" smtClean="0">
                  <a:solidFill>
                    <a:schemeClr val="bg1"/>
                  </a:solidFill>
                </a:rPr>
                <a:t>информационни </a:t>
              </a:r>
              <a:r>
                <a:rPr lang="ru-RU" b="1" dirty="0">
                  <a:solidFill>
                    <a:schemeClr val="bg1"/>
                  </a:solidFill>
                </a:rPr>
                <a:t>дейности. </a:t>
              </a:r>
            </a:p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Фаза </a:t>
              </a:r>
              <a:r>
                <a:rPr lang="en-US" b="1" dirty="0" smtClean="0">
                  <a:solidFill>
                    <a:schemeClr val="tx1"/>
                  </a:solidFill>
                </a:rPr>
                <a:t>I</a:t>
              </a:r>
              <a:r>
                <a:rPr lang="en-US" b="1" dirty="0">
                  <a:solidFill>
                    <a:schemeClr val="tx1"/>
                  </a:solidFill>
                </a:rPr>
                <a:t>I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</a:rPr>
                <a:t>- </a:t>
              </a:r>
              <a:r>
                <a:rPr lang="ru-RU" b="1" dirty="0">
                  <a:solidFill>
                    <a:schemeClr val="bg1"/>
                  </a:solidFill>
                </a:rPr>
                <a:t>функциониране на </a:t>
              </a:r>
              <a:r>
                <a:rPr lang="bg-BG" b="1" dirty="0" smtClean="0">
                  <a:solidFill>
                    <a:schemeClr val="bg1"/>
                  </a:solidFill>
                </a:rPr>
                <a:t>ОГ </a:t>
              </a:r>
              <a:r>
                <a:rPr lang="ru-RU" b="1" dirty="0" smtClean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>
                  <a:solidFill>
                    <a:schemeClr val="bg1"/>
                  </a:solidFill>
                </a:rPr>
                <a:t>а</a:t>
              </a:r>
              <a:r>
                <a:rPr lang="ru-RU" b="1" dirty="0" smtClean="0">
                  <a:solidFill>
                    <a:schemeClr val="bg1"/>
                  </a:solidFill>
                </a:rPr>
                <a:t>нализи, преки дейности;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>
                  <a:solidFill>
                    <a:schemeClr val="bg1"/>
                  </a:solidFill>
                </a:rPr>
                <a:t>з</a:t>
              </a:r>
              <a:r>
                <a:rPr lang="ru-RU" b="1" dirty="0" smtClean="0">
                  <a:solidFill>
                    <a:schemeClr val="bg1"/>
                  </a:solidFill>
                </a:rPr>
                <a:t>аплати, информационни дейности; 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</a:rPr>
                <a:t>инвестиции </a:t>
              </a:r>
              <a:r>
                <a:rPr lang="ru-RU" b="1" dirty="0">
                  <a:solidFill>
                    <a:schemeClr val="bg1"/>
                  </a:solidFill>
                </a:rPr>
                <a:t>за изпълнение на иновативния проект.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5"/>
              <a:ext cx="3638207" cy="2427889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Оперативни </a:t>
              </a:r>
              <a:r>
                <a:rPr lang="ru-RU" sz="1600" b="1" dirty="0" err="1">
                  <a:solidFill>
                    <a:schemeClr val="bg1"/>
                  </a:solidFill>
                </a:rPr>
                <a:t>групи</a:t>
              </a:r>
              <a:r>
                <a:rPr lang="ru-RU" sz="1600" b="1" dirty="0">
                  <a:solidFill>
                    <a:schemeClr val="bg1"/>
                  </a:solidFill>
                </a:rPr>
                <a:t> в </a:t>
              </a:r>
              <a:r>
                <a:rPr lang="ru-RU" sz="1600" b="1" dirty="0" err="1">
                  <a:solidFill>
                    <a:schemeClr val="bg1"/>
                  </a:solidFill>
                </a:rPr>
                <a:t>рамките</a:t>
              </a:r>
              <a:r>
                <a:rPr lang="ru-RU" sz="1600" b="1" dirty="0">
                  <a:solidFill>
                    <a:schemeClr val="bg1"/>
                  </a:solidFill>
                </a:rPr>
                <a:t> на ЕПИ </a:t>
              </a:r>
              <a:r>
                <a:rPr lang="ru-RU" sz="1600" b="1" dirty="0" err="1" smtClean="0">
                  <a:solidFill>
                    <a:schemeClr val="tx1"/>
                  </a:solidFill>
                </a:rPr>
                <a:t>Участници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</a:rPr>
                <a:t>в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ОГ </a:t>
              </a:r>
              <a:r>
                <a:rPr lang="ru-RU" sz="1600" b="1" dirty="0" err="1" smtClean="0">
                  <a:solidFill>
                    <a:schemeClr val="tx1"/>
                  </a:solidFill>
                </a:rPr>
                <a:t>са</a:t>
              </a:r>
              <a:r>
                <a:rPr lang="ru-RU" sz="1600" b="1" dirty="0">
                  <a:solidFill>
                    <a:schemeClr val="tx1"/>
                  </a:solidFill>
                </a:rPr>
                <a:t>: </a:t>
              </a:r>
              <a:endParaRPr lang="ru-RU" sz="1600" b="1" dirty="0" smtClean="0">
                <a:solidFill>
                  <a:schemeClr val="tx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аграрни </a:t>
              </a:r>
              <a:r>
                <a:rPr lang="ru-RU" sz="1600" b="1" dirty="0" err="1">
                  <a:solidFill>
                    <a:schemeClr val="bg1"/>
                  </a:solidFill>
                </a:rPr>
                <a:t>научни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институти</a:t>
              </a:r>
              <a:r>
                <a:rPr lang="ru-RU" sz="1600" b="1" dirty="0">
                  <a:solidFill>
                    <a:schemeClr val="bg1"/>
                  </a:solidFill>
                </a:rPr>
                <a:t> 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опитни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станции;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висши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училища, 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НПО</a:t>
              </a:r>
              <a:r>
                <a:rPr lang="ru-RU" sz="1600" b="1" dirty="0">
                  <a:solidFill>
                    <a:schemeClr val="bg1"/>
                  </a:solidFill>
                </a:rPr>
                <a:t>, земеделски стопани, 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МСП </a:t>
              </a:r>
              <a:r>
                <a:rPr lang="ru-RU" sz="1600" b="1" dirty="0">
                  <a:solidFill>
                    <a:schemeClr val="bg1"/>
                  </a:solidFill>
                </a:rPr>
                <a:t>в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областта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ХВП;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консултантски </a:t>
              </a:r>
              <a:r>
                <a:rPr lang="ru-RU" sz="1600" b="1" dirty="0">
                  <a:solidFill>
                    <a:schemeClr val="bg1"/>
                  </a:solidFill>
                </a:rPr>
                <a:t>организации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.</a:t>
              </a:r>
              <a:endParaRPr lang="bg-BG" sz="1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900651" y="3173747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8227070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319073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6.4.1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Инвестиции в подкрепа на неземеделски </a:t>
            </a:r>
            <a:r>
              <a:rPr lang="ru-RU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дейности 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8"/>
            <a:chOff x="540609" y="756745"/>
            <a:chExt cx="11282197" cy="5770178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Април - Юни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756745"/>
              <a:ext cx="4082664" cy="2301764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Максимален размер на разходите по проекта 600 хил. евро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помощ:</a:t>
              </a:r>
            </a:p>
            <a:p>
              <a:pPr algn="ctr"/>
              <a:r>
                <a:rPr lang="bg-BG" b="1" dirty="0">
                  <a:solidFill>
                    <a:srgbClr val="FF0000"/>
                  </a:solidFill>
                </a:rPr>
                <a:t>До 50% от одобрените разходи по </a:t>
              </a:r>
              <a:r>
                <a:rPr lang="bg-BG" b="1" dirty="0" smtClean="0">
                  <a:solidFill>
                    <a:srgbClr val="FF0000"/>
                  </a:solidFill>
                </a:rPr>
                <a:t>проекта</a:t>
              </a:r>
            </a:p>
            <a:p>
              <a:pPr algn="ctr"/>
              <a:r>
                <a:rPr lang="bg-BG" b="1" dirty="0" smtClean="0">
                  <a:solidFill>
                    <a:srgbClr val="FF0000"/>
                  </a:solidFill>
                </a:rPr>
                <a:t>Не повече от 200 хил. евро;</a:t>
              </a:r>
            </a:p>
            <a:p>
              <a:pPr algn="ctr"/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100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207081" y="3578770"/>
              <a:ext cx="3606477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Проекти, за развитие на „зелена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икономика</a:t>
              </a:r>
              <a:r>
                <a:rPr lang="bg-BG" sz="1600" b="1" dirty="0">
                  <a:solidFill>
                    <a:schemeClr val="bg1"/>
                  </a:solidFill>
                </a:rPr>
                <a:t>“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Иновации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заетост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Туризъм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Опит или образование;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Кандидати</a:t>
              </a:r>
              <a:r>
                <a:rPr lang="ru-RU" sz="1600" b="1" dirty="0">
                  <a:solidFill>
                    <a:schemeClr val="bg1"/>
                  </a:solidFill>
                </a:rPr>
                <a:t>, с </a:t>
              </a:r>
              <a:r>
                <a:rPr lang="ru-RU" sz="1600" b="1" dirty="0" err="1">
                  <a:solidFill>
                    <a:schemeClr val="bg1"/>
                  </a:solidFill>
                </a:rPr>
                <a:t>дейност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най-малко</a:t>
              </a:r>
              <a:r>
                <a:rPr lang="ru-RU" sz="1600" b="1" dirty="0">
                  <a:solidFill>
                    <a:schemeClr val="bg1"/>
                  </a:solidFill>
                </a:rPr>
                <a:t> 3 </a:t>
              </a:r>
              <a:r>
                <a:rPr lang="ru-RU" sz="1600" b="1" dirty="0" err="1">
                  <a:solidFill>
                    <a:schemeClr val="bg1"/>
                  </a:solidFill>
                </a:rPr>
                <a:t>години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Секторите</a:t>
              </a:r>
              <a:r>
                <a:rPr lang="ru-RU" sz="1600" b="1" dirty="0">
                  <a:solidFill>
                    <a:schemeClr val="bg1"/>
                  </a:solidFill>
                </a:rPr>
                <a:t> от НСН на МСП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Северозападен</a:t>
              </a:r>
              <a:r>
                <a:rPr lang="ru-RU" sz="1600" b="1" dirty="0">
                  <a:solidFill>
                    <a:schemeClr val="bg1"/>
                  </a:solidFill>
                </a:rPr>
                <a:t> и/или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Северен</a:t>
              </a:r>
              <a:r>
                <a:rPr lang="ru-RU" sz="1600" b="1" dirty="0">
                  <a:solidFill>
                    <a:schemeClr val="bg1"/>
                  </a:solidFill>
                </a:rPr>
                <a:t> централен район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Производствени дейности;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1439" y="3318641"/>
              <a:ext cx="4936999" cy="320828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Производство </a:t>
              </a:r>
              <a:r>
                <a:rPr lang="ru-RU" sz="1600" b="1" dirty="0">
                  <a:solidFill>
                    <a:schemeClr val="bg1"/>
                  </a:solidFill>
                </a:rPr>
                <a:t>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продажба</a:t>
              </a:r>
              <a:r>
                <a:rPr lang="ru-RU" sz="1600" b="1" dirty="0">
                  <a:solidFill>
                    <a:schemeClr val="bg1"/>
                  </a:solidFill>
                </a:rPr>
                <a:t> на продукти, които не </a:t>
              </a:r>
              <a:r>
                <a:rPr lang="ru-RU" sz="1600" b="1" dirty="0" err="1">
                  <a:solidFill>
                    <a:schemeClr val="bg1"/>
                  </a:solidFill>
                </a:rPr>
                <a:t>са</a:t>
              </a:r>
              <a:r>
                <a:rPr lang="ru-RU" sz="1600" b="1" dirty="0">
                  <a:solidFill>
                    <a:schemeClr val="bg1"/>
                  </a:solidFill>
                </a:rPr>
                <a:t> включени в Приложение 1 от Договора за функциониране на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ЕС;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Развитие </a:t>
              </a:r>
              <a:r>
                <a:rPr lang="ru-RU" sz="1600" b="1" dirty="0">
                  <a:solidFill>
                    <a:schemeClr val="bg1"/>
                  </a:solidFill>
                </a:rPr>
                <a:t>на услуги </a:t>
              </a:r>
              <a:r>
                <a:rPr lang="ru-RU" sz="1600" b="1" dirty="0" err="1">
                  <a:solidFill>
                    <a:schemeClr val="bg1"/>
                  </a:solidFill>
                </a:rPr>
                <a:t>във</a:t>
              </a:r>
              <a:r>
                <a:rPr lang="ru-RU" sz="1600" b="1" dirty="0">
                  <a:solidFill>
                    <a:schemeClr val="bg1"/>
                  </a:solidFill>
                </a:rPr>
                <a:t> всички </a:t>
              </a:r>
              <a:r>
                <a:rPr lang="ru-RU" sz="1600" b="1" dirty="0" err="1">
                  <a:solidFill>
                    <a:schemeClr val="bg1"/>
                  </a:solidFill>
                </a:rPr>
                <a:t>сектори</a:t>
              </a:r>
              <a:r>
                <a:rPr lang="ru-RU" sz="1600" b="1" dirty="0">
                  <a:solidFill>
                    <a:schemeClr val="bg1"/>
                  </a:solidFill>
                </a:rPr>
                <a:t> (</a:t>
              </a:r>
              <a:r>
                <a:rPr lang="ru-RU" sz="1600" b="1" dirty="0" err="1">
                  <a:solidFill>
                    <a:schemeClr val="bg1"/>
                  </a:solidFill>
                </a:rPr>
                <a:t>грижи</a:t>
              </a:r>
              <a:r>
                <a:rPr lang="ru-RU" sz="1600" b="1" dirty="0">
                  <a:solidFill>
                    <a:schemeClr val="bg1"/>
                  </a:solidFill>
                </a:rPr>
                <a:t>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деца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възрастни</a:t>
              </a:r>
              <a:r>
                <a:rPr lang="ru-RU" sz="1600" b="1" dirty="0">
                  <a:solidFill>
                    <a:schemeClr val="bg1"/>
                  </a:solidFill>
                </a:rPr>
                <a:t> хора, хора с </a:t>
              </a:r>
              <a:r>
                <a:rPr lang="ru-RU" sz="1600" b="1" dirty="0" err="1">
                  <a:solidFill>
                    <a:schemeClr val="bg1"/>
                  </a:solidFill>
                </a:rPr>
                <a:t>увреждания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здравни</a:t>
              </a:r>
              <a:r>
                <a:rPr lang="ru-RU" sz="1600" b="1" dirty="0">
                  <a:solidFill>
                    <a:schemeClr val="bg1"/>
                  </a:solidFill>
                </a:rPr>
                <a:t> услуги, счетоводство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одиторски</a:t>
              </a:r>
              <a:r>
                <a:rPr lang="ru-RU" sz="1600" b="1" dirty="0">
                  <a:solidFill>
                    <a:schemeClr val="bg1"/>
                  </a:solidFill>
                </a:rPr>
                <a:t> услуги, </a:t>
              </a:r>
              <a:r>
                <a:rPr lang="ru-RU" sz="1600" b="1" dirty="0" err="1">
                  <a:solidFill>
                    <a:schemeClr val="bg1"/>
                  </a:solidFill>
                </a:rPr>
                <a:t>ветеринарни</a:t>
              </a:r>
              <a:r>
                <a:rPr lang="ru-RU" sz="1600" b="1" dirty="0">
                  <a:solidFill>
                    <a:schemeClr val="bg1"/>
                  </a:solidFill>
                </a:rPr>
                <a:t> дейности и услуги </a:t>
              </a:r>
              <a:r>
                <a:rPr lang="ru-RU" sz="1600" b="1" dirty="0" err="1">
                  <a:solidFill>
                    <a:schemeClr val="bg1"/>
                  </a:solidFill>
                </a:rPr>
                <a:t>базирани</a:t>
              </a:r>
              <a:r>
                <a:rPr lang="ru-RU" sz="1600" b="1" dirty="0">
                  <a:solidFill>
                    <a:schemeClr val="bg1"/>
                  </a:solidFill>
                </a:rPr>
                <a:t> на ИТ и др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.);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Развитие </a:t>
              </a:r>
              <a:r>
                <a:rPr lang="ru-RU" sz="1600" b="1" dirty="0">
                  <a:solidFill>
                    <a:schemeClr val="bg1"/>
                  </a:solidFill>
                </a:rPr>
                <a:t>на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занаяти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други</a:t>
              </a:r>
              <a:r>
                <a:rPr lang="ru-RU" sz="1600" b="1" dirty="0">
                  <a:solidFill>
                    <a:schemeClr val="bg1"/>
                  </a:solidFill>
                </a:rPr>
                <a:t> неземеделски дейности;</a:t>
              </a: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5"/>
              <a:ext cx="3638207" cy="2427889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Микропредприятия;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Земеделски стопани – СПО над 8000 евро;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Регистрирани ЕТ </a:t>
              </a:r>
              <a:r>
                <a:rPr lang="ru-RU" sz="1600" b="1" dirty="0">
                  <a:solidFill>
                    <a:schemeClr val="bg1"/>
                  </a:solidFill>
                </a:rPr>
                <a:t>или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ЮЛ </a:t>
              </a:r>
              <a:r>
                <a:rPr lang="ru-RU" sz="1600" b="1" dirty="0">
                  <a:solidFill>
                    <a:schemeClr val="bg1"/>
                  </a:solidFill>
                </a:rPr>
                <a:t>по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ТЗ, ЗК </a:t>
              </a:r>
              <a:r>
                <a:rPr lang="ru-RU" sz="1600" b="1" dirty="0">
                  <a:solidFill>
                    <a:schemeClr val="bg1"/>
                  </a:solidFill>
                </a:rPr>
                <a:t>или Закона за вероизповеданията,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ФЛ - по </a:t>
              </a:r>
              <a:r>
                <a:rPr lang="ru-RU" sz="1600" b="1" dirty="0">
                  <a:solidFill>
                    <a:schemeClr val="bg1"/>
                  </a:solidFill>
                </a:rPr>
                <a:t>Закона за занаятите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.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Седалище или постоянен адрес на територията на селски район. </a:t>
              </a: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900651" y="3184634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7748524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5296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7.2 </a:t>
            </a:r>
            <a:r>
              <a:rPr lang="ru-RU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Инвестиции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създаването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подобряването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или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разширяването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всички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видове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малка по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мащаби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инфраструктура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833240"/>
            <a:chOff x="540609" y="756745"/>
            <a:chExt cx="11282197" cy="5833240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1943284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Февруари - Юни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756745"/>
              <a:ext cx="4082664" cy="75708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До 100% от одобрените разходи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1943284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100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939284" y="2041633"/>
              <a:ext cx="2874274" cy="45483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Общини в </a:t>
              </a:r>
              <a:r>
                <a:rPr lang="ru-RU" sz="1600" b="1" dirty="0" err="1">
                  <a:solidFill>
                    <a:schemeClr val="bg1"/>
                  </a:solidFill>
                </a:rPr>
                <a:t>Северозападен</a:t>
              </a:r>
              <a:r>
                <a:rPr lang="ru-RU" sz="1600" b="1" dirty="0">
                  <a:solidFill>
                    <a:schemeClr val="bg1"/>
                  </a:solidFill>
                </a:rPr>
                <a:t> район;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Общини </a:t>
              </a:r>
              <a:r>
                <a:rPr lang="ru-RU" sz="1600" b="1" dirty="0">
                  <a:solidFill>
                    <a:schemeClr val="bg1"/>
                  </a:solidFill>
                </a:rPr>
                <a:t>с </a:t>
              </a:r>
              <a:r>
                <a:rPr lang="ru-RU" sz="1600" b="1" dirty="0" err="1">
                  <a:solidFill>
                    <a:schemeClr val="bg1"/>
                  </a:solidFill>
                </a:rPr>
                <a:t>високо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ниво</a:t>
              </a:r>
              <a:r>
                <a:rPr lang="ru-RU" sz="1600" b="1" dirty="0">
                  <a:solidFill>
                    <a:schemeClr val="bg1"/>
                  </a:solidFill>
                </a:rPr>
                <a:t> на безработица;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Инфраструктура, </a:t>
              </a:r>
              <a:r>
                <a:rPr lang="ru-RU" sz="1600" b="1" dirty="0" err="1">
                  <a:solidFill>
                    <a:schemeClr val="bg1"/>
                  </a:solidFill>
                </a:rPr>
                <a:t>която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осигурява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директна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свързаност</a:t>
              </a:r>
              <a:r>
                <a:rPr lang="ru-RU" sz="1600" b="1" dirty="0">
                  <a:solidFill>
                    <a:schemeClr val="bg1"/>
                  </a:solidFill>
                </a:rPr>
                <a:t> на населено </a:t>
              </a:r>
              <a:r>
                <a:rPr lang="ru-RU" sz="1600" b="1" dirty="0" err="1">
                  <a:solidFill>
                    <a:schemeClr val="bg1"/>
                  </a:solidFill>
                </a:rPr>
                <a:t>място</a:t>
              </a:r>
              <a:r>
                <a:rPr lang="ru-RU" sz="1600" b="1" dirty="0">
                  <a:solidFill>
                    <a:schemeClr val="bg1"/>
                  </a:solidFill>
                </a:rPr>
                <a:t> с </a:t>
              </a:r>
              <a:r>
                <a:rPr lang="ru-RU" sz="1600" b="1" dirty="0" err="1">
                  <a:solidFill>
                    <a:schemeClr val="bg1"/>
                  </a:solidFill>
                </a:rPr>
                <a:t>по-висок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клас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републикански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пътища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Брой</a:t>
              </a:r>
              <a:r>
                <a:rPr lang="ru-RU" sz="1600" b="1" dirty="0">
                  <a:solidFill>
                    <a:schemeClr val="bg1"/>
                  </a:solidFill>
                </a:rPr>
                <a:t> население, </a:t>
              </a:r>
              <a:r>
                <a:rPr lang="ru-RU" sz="1600" b="1" dirty="0" err="1">
                  <a:solidFill>
                    <a:schemeClr val="bg1"/>
                  </a:solidFill>
                </a:rPr>
                <a:t>което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ще</a:t>
              </a:r>
              <a:r>
                <a:rPr lang="ru-RU" sz="1600" b="1" dirty="0">
                  <a:solidFill>
                    <a:schemeClr val="bg1"/>
                  </a:solidFill>
                </a:rPr>
                <a:t> се </a:t>
              </a:r>
              <a:r>
                <a:rPr lang="ru-RU" sz="1600" b="1" dirty="0" err="1">
                  <a:solidFill>
                    <a:schemeClr val="bg1"/>
                  </a:solidFill>
                </a:rPr>
                <a:t>възползва</a:t>
              </a:r>
              <a:r>
                <a:rPr lang="ru-RU" sz="1600" b="1" dirty="0">
                  <a:solidFill>
                    <a:schemeClr val="bg1"/>
                  </a:solidFill>
                </a:rPr>
                <a:t> от </a:t>
              </a:r>
              <a:r>
                <a:rPr lang="ru-RU" sz="1600" b="1" dirty="0" err="1">
                  <a:solidFill>
                    <a:schemeClr val="bg1"/>
                  </a:solidFill>
                </a:rPr>
                <a:t>подобрените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услуги;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Проекти, </a:t>
              </a:r>
              <a:r>
                <a:rPr lang="ru-RU" sz="1600" b="1" dirty="0" err="1">
                  <a:solidFill>
                    <a:schemeClr val="bg1"/>
                  </a:solidFill>
                </a:rPr>
                <a:t>създаващи</a:t>
              </a:r>
              <a:r>
                <a:rPr lang="ru-RU" sz="1600" b="1" dirty="0">
                  <a:solidFill>
                    <a:schemeClr val="bg1"/>
                  </a:solidFill>
                </a:rPr>
                <a:t> работни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места;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Образователна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инфраструктура, одобрена от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МОН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784143" y="1619839"/>
              <a:ext cx="5964076" cy="4970146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algn="ctr"/>
              <a:r>
                <a:rPr lang="ru-RU" sz="1600" b="1" dirty="0" err="1">
                  <a:solidFill>
                    <a:schemeClr val="bg1"/>
                  </a:solidFill>
                </a:rPr>
                <a:t>О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бщински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улици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тротоари</a:t>
              </a:r>
              <a:r>
                <a:rPr lang="ru-RU" sz="1600" b="1" dirty="0">
                  <a:solidFill>
                    <a:schemeClr val="bg1"/>
                  </a:solidFill>
                </a:rPr>
                <a:t>, и </a:t>
              </a:r>
              <a:r>
                <a:rPr lang="ru-RU" sz="1600" b="1" dirty="0" err="1">
                  <a:solidFill>
                    <a:schemeClr val="bg1"/>
                  </a:solidFill>
                </a:rPr>
                <a:t>съоръженията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принадлежностите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към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тях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Максимален размер на </a:t>
              </a:r>
              <a:r>
                <a:rPr lang="ru-RU" sz="1600" b="1" dirty="0" err="1" smtClean="0">
                  <a:solidFill>
                    <a:schemeClr val="tx1"/>
                  </a:solidFill>
                </a:rPr>
                <a:t>разходите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  -  600 хил. </a:t>
              </a:r>
              <a:r>
                <a:rPr lang="ru-RU" sz="1600" b="1" dirty="0">
                  <a:solidFill>
                    <a:schemeClr val="tx1"/>
                  </a:solidFill>
                </a:rPr>
                <a:t>е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вро;</a:t>
              </a:r>
              <a:endParaRPr lang="ru-RU" sz="1600" b="1" dirty="0">
                <a:solidFill>
                  <a:schemeClr val="tx1"/>
                </a:solidFill>
              </a:endParaRPr>
            </a:p>
            <a:p>
              <a:pPr algn="ctr"/>
              <a:r>
                <a:rPr lang="ru-RU" sz="1600" b="1" dirty="0" err="1" smtClean="0">
                  <a:solidFill>
                    <a:schemeClr val="bg1"/>
                  </a:solidFill>
                </a:rPr>
                <a:t>Площи</a:t>
              </a:r>
              <a:r>
                <a:rPr lang="ru-RU" sz="1600" b="1" dirty="0">
                  <a:solidFill>
                    <a:schemeClr val="bg1"/>
                  </a:solidFill>
                </a:rPr>
                <a:t>, за широко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обществено</a:t>
              </a:r>
              <a:r>
                <a:rPr lang="ru-RU" sz="1600" b="1" dirty="0">
                  <a:solidFill>
                    <a:schemeClr val="bg1"/>
                  </a:solidFill>
                </a:rPr>
                <a:t> ползване,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предназначени</a:t>
              </a:r>
              <a:r>
                <a:rPr lang="ru-RU" sz="1600" b="1" dirty="0">
                  <a:solidFill>
                    <a:schemeClr val="bg1"/>
                  </a:solidFill>
                </a:rPr>
                <a:t>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трайно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задоволяване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обществени</a:t>
              </a:r>
              <a:r>
                <a:rPr lang="ru-RU" sz="1600" b="1" dirty="0">
                  <a:solidFill>
                    <a:schemeClr val="bg1"/>
                  </a:solidFill>
                </a:rPr>
                <a:t> потребности от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общинско</a:t>
              </a:r>
              <a:r>
                <a:rPr lang="ru-RU" sz="1600" b="1" dirty="0">
                  <a:solidFill>
                    <a:schemeClr val="bg1"/>
                  </a:solidFill>
                </a:rPr>
                <a:t> значение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</a:rPr>
                <a:t>Максимален размер на </a:t>
              </a:r>
              <a:r>
                <a:rPr lang="ru-RU" sz="1600" b="1" dirty="0" err="1">
                  <a:solidFill>
                    <a:schemeClr val="tx1"/>
                  </a:solidFill>
                </a:rPr>
                <a:t>разходите</a:t>
              </a:r>
              <a:r>
                <a:rPr lang="ru-RU" sz="1600" b="1" dirty="0">
                  <a:solidFill>
                    <a:schemeClr val="tx1"/>
                  </a:solidFill>
                </a:rPr>
                <a:t>  - 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400 </a:t>
              </a:r>
              <a:r>
                <a:rPr lang="ru-RU" sz="1600" b="1" dirty="0">
                  <a:solidFill>
                    <a:schemeClr val="tx1"/>
                  </a:solidFill>
                </a:rPr>
                <a:t>хил.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евро</a:t>
              </a:r>
              <a:r>
                <a:rPr lang="ru-RU" sz="1600" b="1" dirty="0">
                  <a:solidFill>
                    <a:schemeClr val="tx1"/>
                  </a:solidFill>
                </a:rPr>
                <a:t>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Реконструкция</a:t>
              </a:r>
              <a:r>
                <a:rPr lang="ru-RU" sz="1600" b="1" dirty="0">
                  <a:solidFill>
                    <a:schemeClr val="bg1"/>
                  </a:solidFill>
                </a:rPr>
                <a:t>, ремонт,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оборудване</a:t>
              </a:r>
              <a:r>
                <a:rPr lang="ru-RU" sz="1600" b="1" dirty="0">
                  <a:solidFill>
                    <a:schemeClr val="bg1"/>
                  </a:solidFill>
                </a:rPr>
                <a:t> и/или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обзавеждане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общинска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образователна</a:t>
              </a:r>
              <a:r>
                <a:rPr lang="ru-RU" sz="1600" b="1" dirty="0">
                  <a:solidFill>
                    <a:schemeClr val="bg1"/>
                  </a:solidFill>
                </a:rPr>
                <a:t> инфраструктура с </a:t>
              </a:r>
              <a:r>
                <a:rPr lang="ru-RU" sz="1600" b="1" dirty="0" err="1">
                  <a:solidFill>
                    <a:schemeClr val="bg1"/>
                  </a:solidFill>
                </a:rPr>
                <a:t>местно</a:t>
              </a:r>
              <a:r>
                <a:rPr lang="ru-RU" sz="1600" b="1" dirty="0">
                  <a:solidFill>
                    <a:schemeClr val="bg1"/>
                  </a:solidFill>
                </a:rPr>
                <a:t> значение в </a:t>
              </a:r>
              <a:r>
                <a:rPr lang="ru-RU" sz="1600" b="1" dirty="0" err="1">
                  <a:solidFill>
                    <a:schemeClr val="bg1"/>
                  </a:solidFill>
                </a:rPr>
                <a:t>селските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райони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</a:rPr>
                <a:t>Максимален размер на </a:t>
              </a:r>
              <a:r>
                <a:rPr lang="ru-RU" sz="1600" b="1" dirty="0" err="1">
                  <a:solidFill>
                    <a:schemeClr val="tx1"/>
                  </a:solidFill>
                </a:rPr>
                <a:t>разходите</a:t>
              </a:r>
              <a:r>
                <a:rPr lang="ru-RU" sz="1600" b="1" dirty="0">
                  <a:solidFill>
                    <a:schemeClr val="tx1"/>
                  </a:solidFill>
                </a:rPr>
                <a:t>  - 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500 </a:t>
              </a:r>
              <a:r>
                <a:rPr lang="ru-RU" sz="1600" b="1" dirty="0">
                  <a:solidFill>
                    <a:schemeClr val="tx1"/>
                  </a:solidFill>
                </a:rPr>
                <a:t>хил.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евро</a:t>
              </a:r>
              <a:r>
                <a:rPr lang="ru-RU" sz="1600" b="1" dirty="0">
                  <a:solidFill>
                    <a:schemeClr val="tx1"/>
                  </a:solidFill>
                </a:rPr>
                <a:t>;</a:t>
              </a:r>
            </a:p>
            <a:p>
              <a:pPr algn="ctr"/>
              <a:r>
                <a:rPr lang="ru-RU" sz="1600" b="1" dirty="0" err="1" smtClean="0">
                  <a:solidFill>
                    <a:schemeClr val="bg1"/>
                  </a:solidFill>
                </a:rPr>
                <a:t>Изграждане</a:t>
              </a:r>
              <a:r>
                <a:rPr lang="ru-RU" sz="1600" b="1" dirty="0">
                  <a:solidFill>
                    <a:schemeClr val="bg1"/>
                  </a:solidFill>
                </a:rPr>
                <a:t>, реконструкция, ремонт,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оборудване</a:t>
              </a:r>
              <a:r>
                <a:rPr lang="ru-RU" sz="1600" b="1" dirty="0">
                  <a:solidFill>
                    <a:schemeClr val="bg1"/>
                  </a:solidFill>
                </a:rPr>
                <a:t> и/или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обзавеждане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спортна</a:t>
              </a:r>
              <a:r>
                <a:rPr lang="ru-RU" sz="1600" b="1" dirty="0">
                  <a:solidFill>
                    <a:schemeClr val="bg1"/>
                  </a:solidFill>
                </a:rPr>
                <a:t> инфраструктура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</a:rPr>
                <a:t>Максимален размер на </a:t>
              </a:r>
              <a:r>
                <a:rPr lang="ru-RU" sz="1600" b="1" dirty="0" err="1">
                  <a:solidFill>
                    <a:schemeClr val="tx1"/>
                  </a:solidFill>
                </a:rPr>
                <a:t>разходите</a:t>
              </a:r>
              <a:r>
                <a:rPr lang="ru-RU" sz="1600" b="1" dirty="0">
                  <a:solidFill>
                    <a:schemeClr val="tx1"/>
                  </a:solidFill>
                </a:rPr>
                <a:t>  - 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50 </a:t>
              </a:r>
              <a:r>
                <a:rPr lang="ru-RU" sz="1600" b="1" dirty="0">
                  <a:solidFill>
                    <a:schemeClr val="tx1"/>
                  </a:solidFill>
                </a:rPr>
                <a:t>хил.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евро</a:t>
              </a:r>
              <a:r>
                <a:rPr lang="ru-RU" sz="1600" b="1" dirty="0">
                  <a:solidFill>
                    <a:schemeClr val="tx1"/>
                  </a:solidFill>
                </a:rPr>
                <a:t>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Реконструкция </a:t>
              </a:r>
              <a:r>
                <a:rPr lang="ru-RU" sz="1600" b="1" dirty="0">
                  <a:solidFill>
                    <a:schemeClr val="bg1"/>
                  </a:solidFill>
                </a:rPr>
                <a:t>и/или ремонт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общински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сгради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обществени</a:t>
              </a:r>
              <a:r>
                <a:rPr lang="ru-RU" sz="1600" b="1" dirty="0">
                  <a:solidFill>
                    <a:schemeClr val="bg1"/>
                  </a:solidFill>
                </a:rPr>
                <a:t> услуги, с цел </a:t>
              </a:r>
              <a:r>
                <a:rPr lang="ru-RU" sz="1600" b="1" dirty="0" err="1">
                  <a:solidFill>
                    <a:schemeClr val="bg1"/>
                  </a:solidFill>
                </a:rPr>
                <a:t>подобряване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ЕЕ;</a:t>
              </a: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</a:rPr>
                <a:t>Максимален размер на </a:t>
              </a:r>
              <a:r>
                <a:rPr lang="ru-RU" sz="1600" b="1" dirty="0" err="1">
                  <a:solidFill>
                    <a:schemeClr val="tx1"/>
                  </a:solidFill>
                </a:rPr>
                <a:t>разходите</a:t>
              </a:r>
              <a:r>
                <a:rPr lang="ru-RU" sz="1600" b="1" dirty="0">
                  <a:solidFill>
                    <a:schemeClr val="tx1"/>
                  </a:solidFill>
                </a:rPr>
                <a:t>  - 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250 </a:t>
              </a:r>
              <a:r>
                <a:rPr lang="ru-RU" sz="1600" b="1" dirty="0">
                  <a:solidFill>
                    <a:schemeClr val="tx1"/>
                  </a:solidFill>
                </a:rPr>
                <a:t>хил.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евро</a:t>
              </a:r>
              <a:r>
                <a:rPr lang="ru-RU" sz="1600" b="1" dirty="0">
                  <a:solidFill>
                    <a:schemeClr val="tx1"/>
                  </a:solidFill>
                </a:rPr>
                <a:t>;</a:t>
              </a:r>
            </a:p>
            <a:p>
              <a:pPr algn="ctr"/>
              <a:endParaRPr lang="ru-RU" sz="1600" b="1" dirty="0">
                <a:solidFill>
                  <a:schemeClr val="bg1"/>
                </a:solidFill>
              </a:endParaRP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212239" y="756745"/>
              <a:ext cx="2610567" cy="86309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Общини от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селските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райони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algn="ctr"/>
              <a:endParaRPr lang="ru-RU" sz="16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2483893" y="1187217"/>
              <a:ext cx="1173998" cy="26497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2483893" y="2587657"/>
              <a:ext cx="300250" cy="189726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0555" y="1135286"/>
              <a:ext cx="1471684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10376421" y="1647498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362606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7.5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Инвестиции за публично ползване в инфраструктура за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отдих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туристическа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инфраструктура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8"/>
            <a:chOff x="540609" y="756745"/>
            <a:chExt cx="11282197" cy="5770178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Септември-Декември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756745"/>
              <a:ext cx="4082664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Максимален размер на разходите по проекта 50 хил. евро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помощ:</a:t>
              </a:r>
            </a:p>
            <a:p>
              <a:pPr algn="ctr"/>
              <a:r>
                <a:rPr lang="bg-BG" b="1" dirty="0">
                  <a:solidFill>
                    <a:schemeClr val="bg1"/>
                  </a:solidFill>
                </a:rPr>
                <a:t>До 100% от одобрените </a:t>
              </a:r>
              <a:r>
                <a:rPr lang="bg-BG" b="1" dirty="0" smtClean="0">
                  <a:solidFill>
                    <a:schemeClr val="bg1"/>
                  </a:solidFill>
                </a:rPr>
                <a:t>разходи;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060701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10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481848" y="2899500"/>
              <a:ext cx="3331710" cy="362742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Брой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население в </a:t>
              </a:r>
              <a:r>
                <a:rPr lang="ru-RU" sz="1600" b="1" dirty="0" err="1">
                  <a:solidFill>
                    <a:schemeClr val="bg1"/>
                  </a:solidFill>
                </a:rPr>
                <a:t>населените</a:t>
              </a:r>
              <a:r>
                <a:rPr lang="ru-RU" sz="1600" b="1" dirty="0">
                  <a:solidFill>
                    <a:schemeClr val="bg1"/>
                  </a:solidFill>
                </a:rPr>
                <a:t> места,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обхванати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от проекта;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Проекти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в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Северозападен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район;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Проекти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създаващи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работни;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Проекти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осигуряващи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подобряване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околната</a:t>
              </a:r>
              <a:r>
                <a:rPr lang="ru-RU" sz="1600" b="1" dirty="0">
                  <a:solidFill>
                    <a:schemeClr val="bg1"/>
                  </a:solidFill>
                </a:rPr>
                <a:t> среда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постигащи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екологичен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ефект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въздействие</a:t>
              </a:r>
              <a:r>
                <a:rPr lang="ru-RU" sz="1600" b="1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1439" y="2596421"/>
              <a:ext cx="5373159" cy="393050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Изграждане</a:t>
              </a:r>
              <a:r>
                <a:rPr lang="ru-RU" sz="1600" b="1" dirty="0">
                  <a:solidFill>
                    <a:schemeClr val="bg1"/>
                  </a:solidFill>
                </a:rPr>
                <a:t>, реконструкция, ремонт,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закупуване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оборудване</a:t>
              </a:r>
              <a:r>
                <a:rPr lang="ru-RU" sz="1600" b="1" dirty="0">
                  <a:solidFill>
                    <a:schemeClr val="bg1"/>
                  </a:solidFill>
                </a:rPr>
                <a:t> и/или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обзавеждане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туристически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информационни </a:t>
              </a:r>
              <a:r>
                <a:rPr lang="ru-RU" sz="1600" b="1" dirty="0" err="1">
                  <a:solidFill>
                    <a:schemeClr val="bg1"/>
                  </a:solidFill>
                </a:rPr>
                <a:t>центрове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посетителските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центрове</a:t>
              </a:r>
              <a:r>
                <a:rPr lang="ru-RU" sz="1600" b="1" dirty="0">
                  <a:solidFill>
                    <a:schemeClr val="bg1"/>
                  </a:solidFill>
                </a:rPr>
                <a:t>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представяне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експониране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местното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наследство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центровете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изкуство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занаяти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съоръжения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туристически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атракции</a:t>
              </a:r>
              <a:r>
                <a:rPr lang="ru-RU" sz="1600" b="1" dirty="0">
                  <a:solidFill>
                    <a:schemeClr val="bg1"/>
                  </a:solidFill>
                </a:rPr>
                <a:t>, които </a:t>
              </a:r>
              <a:r>
                <a:rPr lang="ru-RU" sz="1600" b="1" dirty="0" err="1">
                  <a:solidFill>
                    <a:schemeClr val="bg1"/>
                  </a:solidFill>
                </a:rPr>
                <a:t>са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свързани</a:t>
              </a:r>
              <a:r>
                <a:rPr lang="ru-RU" sz="1600" b="1" dirty="0">
                  <a:solidFill>
                    <a:schemeClr val="bg1"/>
                  </a:solidFill>
                </a:rPr>
                <a:t> с </a:t>
              </a:r>
              <a:r>
                <a:rPr lang="ru-RU" sz="1600" b="1" dirty="0" err="1">
                  <a:solidFill>
                    <a:schemeClr val="bg1"/>
                  </a:solidFill>
                </a:rPr>
                <a:t>местното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природно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културно</a:t>
              </a:r>
              <a:r>
                <a:rPr lang="ru-RU" sz="1600" b="1" dirty="0">
                  <a:solidFill>
                    <a:schemeClr val="bg1"/>
                  </a:solidFill>
                </a:rPr>
                <a:t> и/или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историческо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наследство;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туристическа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инфраструктура (информационни табели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пътепоказатели</a:t>
              </a:r>
              <a:r>
                <a:rPr lang="ru-RU" sz="1600" b="1" dirty="0">
                  <a:solidFill>
                    <a:schemeClr val="bg1"/>
                  </a:solidFill>
                </a:rPr>
                <a:t>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туристическите</a:t>
              </a:r>
              <a:r>
                <a:rPr lang="ru-RU" sz="1600" b="1" dirty="0">
                  <a:solidFill>
                    <a:schemeClr val="bg1"/>
                  </a:solidFill>
                </a:rPr>
                <a:t> места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маршрути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съоръжения</a:t>
              </a:r>
              <a:r>
                <a:rPr lang="ru-RU" sz="1600" b="1" dirty="0">
                  <a:solidFill>
                    <a:schemeClr val="bg1"/>
                  </a:solidFill>
                </a:rPr>
                <a:t>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безопасност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велоалеи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>
                  <a:solidFill>
                    <a:schemeClr val="bg1"/>
                  </a:solidFill>
                </a:rPr>
                <a:t>туристически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пътеки</a:t>
              </a:r>
              <a:r>
                <a:rPr lang="ru-RU" sz="1600" b="1" dirty="0">
                  <a:solidFill>
                    <a:schemeClr val="bg1"/>
                  </a:solidFill>
                </a:rPr>
                <a:t>). </a:t>
              </a: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6"/>
              <a:ext cx="3638207" cy="1733666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Общини в </a:t>
              </a:r>
              <a:r>
                <a:rPr lang="ru-RU" sz="1600" b="1" dirty="0" err="1">
                  <a:solidFill>
                    <a:schemeClr val="bg1"/>
                  </a:solidFill>
                </a:rPr>
                <a:t>селските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райони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ЮЛНЦ</a:t>
              </a:r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2601310" y="2702432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399579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10073951" y="2505364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8184598" y="4836071"/>
              <a:ext cx="297250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427534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4685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7.6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Проучвания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 инвестиции,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свързани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с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поддържане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възстановяване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подобряване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културното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природното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наследство на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селата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9"/>
            <a:chOff x="540609" y="756745"/>
            <a:chExt cx="11282197" cy="5770179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Юни - Август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914400"/>
              <a:ext cx="4082664" cy="168202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Максимален размер на разходите по проекта 400 хил. евро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От 75% до </a:t>
              </a:r>
              <a:r>
                <a:rPr lang="bg-BG" b="1" dirty="0">
                  <a:solidFill>
                    <a:schemeClr val="bg1"/>
                  </a:solidFill>
                </a:rPr>
                <a:t>100% от одобрените </a:t>
              </a:r>
              <a:r>
                <a:rPr lang="bg-BG" b="1" dirty="0" smtClean="0">
                  <a:solidFill>
                    <a:schemeClr val="bg1"/>
                  </a:solidFill>
                </a:rPr>
                <a:t>разходи;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060701" cy="140313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15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481848" y="2596422"/>
              <a:ext cx="3331710" cy="393050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err="1" smtClean="0">
                  <a:solidFill>
                    <a:schemeClr val="bg1"/>
                  </a:solidFill>
                </a:rPr>
                <a:t>Брой</a:t>
              </a:r>
              <a:r>
                <a:rPr lang="ru-RU" b="1" dirty="0" smtClean="0">
                  <a:solidFill>
                    <a:schemeClr val="bg1"/>
                  </a:solidFill>
                </a:rPr>
                <a:t> </a:t>
              </a:r>
              <a:r>
                <a:rPr lang="ru-RU" b="1" dirty="0">
                  <a:solidFill>
                    <a:schemeClr val="bg1"/>
                  </a:solidFill>
                </a:rPr>
                <a:t>население, </a:t>
              </a:r>
              <a:r>
                <a:rPr lang="ru-RU" b="1" dirty="0" err="1">
                  <a:solidFill>
                    <a:schemeClr val="bg1"/>
                  </a:solidFill>
                </a:rPr>
                <a:t>което</a:t>
              </a:r>
              <a:r>
                <a:rPr lang="ru-RU" b="1" dirty="0">
                  <a:solidFill>
                    <a:schemeClr val="bg1"/>
                  </a:solidFill>
                </a:rPr>
                <a:t> </a:t>
              </a:r>
              <a:r>
                <a:rPr lang="ru-RU" b="1" dirty="0" err="1">
                  <a:solidFill>
                    <a:schemeClr val="bg1"/>
                  </a:solidFill>
                </a:rPr>
                <a:t>ще</a:t>
              </a:r>
              <a:r>
                <a:rPr lang="ru-RU" b="1" dirty="0">
                  <a:solidFill>
                    <a:schemeClr val="bg1"/>
                  </a:solidFill>
                </a:rPr>
                <a:t> се </a:t>
              </a:r>
              <a:r>
                <a:rPr lang="ru-RU" b="1" dirty="0" err="1">
                  <a:solidFill>
                    <a:schemeClr val="bg1"/>
                  </a:solidFill>
                </a:rPr>
                <a:t>възползва</a:t>
              </a:r>
              <a:r>
                <a:rPr lang="ru-RU" b="1" dirty="0">
                  <a:solidFill>
                    <a:schemeClr val="bg1"/>
                  </a:solidFill>
                </a:rPr>
                <a:t> от </a:t>
              </a:r>
              <a:r>
                <a:rPr lang="ru-RU" b="1" dirty="0" err="1">
                  <a:solidFill>
                    <a:schemeClr val="bg1"/>
                  </a:solidFill>
                </a:rPr>
                <a:t>допустимите</a:t>
              </a:r>
              <a:r>
                <a:rPr lang="ru-RU" b="1" dirty="0">
                  <a:solidFill>
                    <a:schemeClr val="bg1"/>
                  </a:solidFill>
                </a:rPr>
                <a:t> дейности;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</a:rPr>
                <a:t>Проекти </a:t>
              </a:r>
              <a:r>
                <a:rPr lang="ru-RU" b="1" dirty="0">
                  <a:solidFill>
                    <a:schemeClr val="bg1"/>
                  </a:solidFill>
                </a:rPr>
                <a:t>с включени инвестиции </a:t>
              </a:r>
              <a:r>
                <a:rPr lang="ru-RU" b="1" dirty="0" err="1">
                  <a:solidFill>
                    <a:schemeClr val="bg1"/>
                  </a:solidFill>
                </a:rPr>
                <a:t>според</a:t>
              </a:r>
              <a:r>
                <a:rPr lang="ru-RU" b="1" dirty="0">
                  <a:solidFill>
                    <a:schemeClr val="bg1"/>
                  </a:solidFill>
                </a:rPr>
                <a:t> </a:t>
              </a:r>
              <a:r>
                <a:rPr lang="ru-RU" b="1" dirty="0" err="1">
                  <a:solidFill>
                    <a:schemeClr val="bg1"/>
                  </a:solidFill>
                </a:rPr>
                <a:t>културната</a:t>
              </a:r>
              <a:r>
                <a:rPr lang="ru-RU" b="1" dirty="0">
                  <a:solidFill>
                    <a:schemeClr val="bg1"/>
                  </a:solidFill>
                </a:rPr>
                <a:t> и </a:t>
              </a:r>
              <a:r>
                <a:rPr lang="ru-RU" b="1" dirty="0" err="1">
                  <a:solidFill>
                    <a:schemeClr val="bg1"/>
                  </a:solidFill>
                </a:rPr>
                <a:t>обществената</a:t>
              </a:r>
              <a:r>
                <a:rPr lang="ru-RU" b="1" dirty="0">
                  <a:solidFill>
                    <a:schemeClr val="bg1"/>
                  </a:solidFill>
                </a:rPr>
                <a:t> </a:t>
              </a:r>
              <a:r>
                <a:rPr lang="ru-RU" b="1" dirty="0" err="1">
                  <a:solidFill>
                    <a:schemeClr val="bg1"/>
                  </a:solidFill>
                </a:rPr>
                <a:t>значимост</a:t>
              </a:r>
              <a:r>
                <a:rPr lang="ru-RU" b="1" dirty="0">
                  <a:solidFill>
                    <a:schemeClr val="bg1"/>
                  </a:solidFill>
                </a:rPr>
                <a:t> на </a:t>
              </a:r>
              <a:r>
                <a:rPr lang="ru-RU" b="1" dirty="0" err="1">
                  <a:solidFill>
                    <a:schemeClr val="bg1"/>
                  </a:solidFill>
                </a:rPr>
                <a:t>обекта</a:t>
              </a:r>
              <a:r>
                <a:rPr lang="ru-RU" b="1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1439" y="2940253"/>
              <a:ext cx="5373159" cy="3097924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algn="ctr"/>
              <a:r>
                <a:rPr lang="ru-RU" b="1" dirty="0" err="1" smtClean="0">
                  <a:solidFill>
                    <a:schemeClr val="bg1"/>
                  </a:solidFill>
                </a:rPr>
                <a:t>Възстановяване</a:t>
              </a:r>
              <a:r>
                <a:rPr lang="ru-RU" b="1" dirty="0">
                  <a:solidFill>
                    <a:schemeClr val="bg1"/>
                  </a:solidFill>
                </a:rPr>
                <a:t>, реставрация, ремонт и/или реконструкция на </a:t>
              </a:r>
              <a:r>
                <a:rPr lang="ru-RU" b="1" dirty="0" err="1">
                  <a:solidFill>
                    <a:schemeClr val="bg1"/>
                  </a:solidFill>
                </a:rPr>
                <a:t>сгради</a:t>
              </a:r>
              <a:r>
                <a:rPr lang="ru-RU" b="1" dirty="0">
                  <a:solidFill>
                    <a:schemeClr val="bg1"/>
                  </a:solidFill>
                </a:rPr>
                <a:t> с религиозно значение, в </a:t>
              </a:r>
              <a:r>
                <a:rPr lang="ru-RU" b="1" dirty="0" err="1">
                  <a:solidFill>
                    <a:schemeClr val="bg1"/>
                  </a:solidFill>
                </a:rPr>
                <a:t>това</a:t>
              </a:r>
              <a:r>
                <a:rPr lang="ru-RU" b="1" dirty="0">
                  <a:solidFill>
                    <a:schemeClr val="bg1"/>
                  </a:solidFill>
                </a:rPr>
                <a:t> число и дейности по </a:t>
              </a:r>
              <a:r>
                <a:rPr lang="ru-RU" b="1" dirty="0" err="1">
                  <a:solidFill>
                    <a:schemeClr val="bg1"/>
                  </a:solidFill>
                </a:rPr>
                <a:t>вертикалната</a:t>
              </a:r>
              <a:r>
                <a:rPr lang="ru-RU" b="1" dirty="0">
                  <a:solidFill>
                    <a:schemeClr val="bg1"/>
                  </a:solidFill>
                </a:rPr>
                <a:t> планировка и </a:t>
              </a:r>
              <a:r>
                <a:rPr lang="ru-RU" b="1" dirty="0" err="1">
                  <a:solidFill>
                    <a:schemeClr val="bg1"/>
                  </a:solidFill>
                </a:rPr>
                <a:t>подобряване</a:t>
              </a:r>
              <a:r>
                <a:rPr lang="ru-RU" b="1" dirty="0">
                  <a:solidFill>
                    <a:schemeClr val="bg1"/>
                  </a:solidFill>
                </a:rPr>
                <a:t> на </a:t>
              </a:r>
              <a:r>
                <a:rPr lang="ru-RU" b="1" dirty="0" err="1">
                  <a:solidFill>
                    <a:schemeClr val="bg1"/>
                  </a:solidFill>
                </a:rPr>
                <a:t>прилежащите</a:t>
              </a:r>
              <a:r>
                <a:rPr lang="ru-RU" b="1" dirty="0">
                  <a:solidFill>
                    <a:schemeClr val="bg1"/>
                  </a:solidFill>
                </a:rPr>
                <a:t> пространства.</a:t>
              </a:r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6"/>
              <a:ext cx="3638207" cy="1390899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Местни поделения на вероизповеданията</a:t>
              </a:r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2615824" y="3203392"/>
              <a:ext cx="210129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399579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10073951" y="2174278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8170084" y="4836071"/>
              <a:ext cx="297250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17644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</a:t>
            </a:r>
            <a:r>
              <a:rPr lang="en-US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19.3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„Подготовка 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изпълнение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дейности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за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сътрудничество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местни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инициативни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групи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“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4"/>
            <a:ext cx="11282197" cy="2853560"/>
            <a:chOff x="540609" y="756744"/>
            <a:chExt cx="11282197" cy="2853560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1943284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r>
                <a:rPr lang="bg-BG" b="1" dirty="0">
                  <a:solidFill>
                    <a:schemeClr val="tx1"/>
                  </a:solidFill>
                </a:rPr>
                <a:t> </a:t>
              </a:r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>
                  <a:solidFill>
                    <a:schemeClr val="bg1"/>
                  </a:solidFill>
                </a:rPr>
                <a:t>Февруари - 2018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070892" y="756744"/>
              <a:ext cx="6278060" cy="267225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помощ:</a:t>
              </a:r>
            </a:p>
            <a:p>
              <a:pPr algn="ctr"/>
              <a:r>
                <a:rPr lang="bg-BG" sz="1600" b="1" dirty="0" smtClean="0">
                  <a:solidFill>
                    <a:schemeClr val="bg1"/>
                  </a:solidFill>
                </a:rPr>
                <a:t>До 100% от одобрените разходи</a:t>
              </a:r>
            </a:p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За подготвителни дейности: </a:t>
              </a:r>
            </a:p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До 10 000 евро за проекти за вътрешнотериториално сътрудничество;</a:t>
              </a:r>
            </a:p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До 25 000 евро за проекти за транснационално сътрудничество.</a:t>
              </a:r>
            </a:p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За вътрешнотериториално сътрудничество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До </a:t>
              </a:r>
              <a:r>
                <a:rPr lang="ru-RU" sz="1600" b="1" dirty="0">
                  <a:solidFill>
                    <a:schemeClr val="bg1"/>
                  </a:solidFill>
                </a:rPr>
                <a:t>50 000 евро </a:t>
              </a:r>
            </a:p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За транснационално </a:t>
              </a:r>
              <a:r>
                <a:rPr lang="ru-RU" b="1" dirty="0" smtClean="0">
                  <a:solidFill>
                    <a:schemeClr val="tx1"/>
                  </a:solidFill>
                </a:rPr>
                <a:t>сътрудничество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До </a:t>
              </a:r>
              <a:r>
                <a:rPr lang="ru-RU" sz="1600" b="1" dirty="0">
                  <a:solidFill>
                    <a:schemeClr val="bg1"/>
                  </a:solidFill>
                </a:rPr>
                <a:t>100 000 евро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.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1943284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До 6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601199" y="756745"/>
              <a:ext cx="2221607" cy="1796854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МИГ, </a:t>
              </a:r>
              <a:r>
                <a:rPr lang="ru-RU" sz="1600" b="1" dirty="0">
                  <a:solidFill>
                    <a:schemeClr val="bg1"/>
                  </a:solidFill>
                </a:rPr>
                <a:t>сключила споразумение за изпълнение на стратегия за ВОМР</a:t>
              </a:r>
              <a:endParaRPr lang="ru-RU" sz="16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2483893" y="1187217"/>
              <a:ext cx="586999" cy="26497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10544209" y="2553599"/>
              <a:ext cx="318231" cy="1056705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8" name="Right Arrow 17"/>
          <p:cNvSpPr/>
          <p:nvPr/>
        </p:nvSpPr>
        <p:spPr>
          <a:xfrm>
            <a:off x="9348952" y="1773427"/>
            <a:ext cx="252247" cy="31944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9" name="Rounded Rectangle 18"/>
          <p:cNvSpPr/>
          <p:nvPr/>
        </p:nvSpPr>
        <p:spPr>
          <a:xfrm>
            <a:off x="2971996" y="3610304"/>
            <a:ext cx="8850811" cy="3121572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bg-BG" b="1" dirty="0" smtClean="0">
              <a:solidFill>
                <a:schemeClr val="tx1"/>
              </a:solidFill>
            </a:endParaRPr>
          </a:p>
          <a:p>
            <a:pPr algn="ctr"/>
            <a:r>
              <a:rPr lang="bg-BG" b="1" dirty="0" smtClean="0">
                <a:solidFill>
                  <a:schemeClr val="tx1"/>
                </a:solidFill>
              </a:rPr>
              <a:t>Подпомагани  подготвителни дейности: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err="1">
                <a:solidFill>
                  <a:schemeClr val="bg1"/>
                </a:solidFill>
              </a:rPr>
              <a:t>провеждане</a:t>
            </a:r>
            <a:r>
              <a:rPr lang="ru-RU" sz="1600" b="1" dirty="0">
                <a:solidFill>
                  <a:schemeClr val="bg1"/>
                </a:solidFill>
              </a:rPr>
              <a:t> на срещи с </a:t>
            </a:r>
            <a:r>
              <a:rPr lang="ru-RU" sz="1600" b="1" dirty="0" err="1">
                <a:solidFill>
                  <a:schemeClr val="bg1"/>
                </a:solidFill>
              </a:rPr>
              <a:t>потенциални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партньори</a:t>
            </a:r>
            <a:r>
              <a:rPr lang="ru-RU" sz="1600" b="1" dirty="0">
                <a:solidFill>
                  <a:schemeClr val="bg1"/>
                </a:solidFill>
              </a:rPr>
              <a:t>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err="1" smtClean="0">
                <a:solidFill>
                  <a:schemeClr val="bg1"/>
                </a:solidFill>
              </a:rPr>
              <a:t>провеждане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на </a:t>
            </a:r>
            <a:r>
              <a:rPr lang="ru-RU" sz="1600" b="1" dirty="0" smtClean="0">
                <a:solidFill>
                  <a:schemeClr val="bg1"/>
                </a:solidFill>
              </a:rPr>
              <a:t>мероприятия </a:t>
            </a:r>
            <a:r>
              <a:rPr lang="ru-RU" sz="1600" b="1" dirty="0">
                <a:solidFill>
                  <a:schemeClr val="bg1"/>
                </a:solidFill>
              </a:rPr>
              <a:t>за </a:t>
            </a:r>
            <a:r>
              <a:rPr lang="ru-RU" sz="1600" b="1" dirty="0" err="1">
                <a:solidFill>
                  <a:schemeClr val="bg1"/>
                </a:solidFill>
              </a:rPr>
              <a:t>планиране</a:t>
            </a:r>
            <a:r>
              <a:rPr lang="ru-RU" sz="1600" b="1" dirty="0">
                <a:solidFill>
                  <a:schemeClr val="bg1"/>
                </a:solidFill>
              </a:rPr>
              <a:t> на </a:t>
            </a:r>
            <a:r>
              <a:rPr lang="ru-RU" sz="1600" b="1" dirty="0" err="1">
                <a:solidFill>
                  <a:schemeClr val="bg1"/>
                </a:solidFill>
              </a:rPr>
              <a:t>дейностите</a:t>
            </a:r>
            <a:r>
              <a:rPr lang="ru-RU" sz="1600" b="1" dirty="0">
                <a:solidFill>
                  <a:schemeClr val="bg1"/>
                </a:solidFill>
              </a:rPr>
              <a:t> по </a:t>
            </a:r>
            <a:r>
              <a:rPr lang="ru-RU" sz="1600" b="1" dirty="0" smtClean="0">
                <a:solidFill>
                  <a:schemeClr val="bg1"/>
                </a:solidFill>
              </a:rPr>
              <a:t>проекта;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</a:rPr>
              <a:t>подготовка </a:t>
            </a:r>
            <a:r>
              <a:rPr lang="ru-RU" sz="1600" b="1" dirty="0">
                <a:solidFill>
                  <a:schemeClr val="bg1"/>
                </a:solidFill>
              </a:rPr>
              <a:t>и </a:t>
            </a:r>
            <a:r>
              <a:rPr lang="ru-RU" sz="1600" b="1" dirty="0" err="1">
                <a:solidFill>
                  <a:schemeClr val="bg1"/>
                </a:solidFill>
              </a:rPr>
              <a:t>разработване</a:t>
            </a:r>
            <a:r>
              <a:rPr lang="ru-RU" sz="1600" b="1" dirty="0">
                <a:solidFill>
                  <a:schemeClr val="bg1"/>
                </a:solidFill>
              </a:rPr>
              <a:t> на проект </a:t>
            </a:r>
            <a:r>
              <a:rPr lang="ru-RU" sz="1600" b="1" dirty="0" smtClean="0">
                <a:solidFill>
                  <a:schemeClr val="bg1"/>
                </a:solidFill>
              </a:rPr>
              <a:t>за сътрудничество;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</a:rPr>
              <a:t>публичност </a:t>
            </a:r>
            <a:r>
              <a:rPr lang="ru-RU" sz="1600" b="1" dirty="0">
                <a:solidFill>
                  <a:schemeClr val="bg1"/>
                </a:solidFill>
              </a:rPr>
              <a:t>и информираност;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Подпомагани дейности: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err="1">
                <a:solidFill>
                  <a:schemeClr val="bg1"/>
                </a:solidFill>
              </a:rPr>
              <a:t>р</a:t>
            </a:r>
            <a:r>
              <a:rPr lang="ru-RU" sz="1600" b="1" dirty="0" err="1" smtClean="0">
                <a:solidFill>
                  <a:schemeClr val="bg1"/>
                </a:solidFill>
              </a:rPr>
              <a:t>азработване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на </a:t>
            </a:r>
            <a:r>
              <a:rPr lang="ru-RU" sz="1600" b="1" dirty="0" err="1">
                <a:solidFill>
                  <a:schemeClr val="bg1"/>
                </a:solidFill>
              </a:rPr>
              <a:t>съвместен</a:t>
            </a:r>
            <a:r>
              <a:rPr lang="ru-RU" sz="1600" b="1" dirty="0">
                <a:solidFill>
                  <a:schemeClr val="bg1"/>
                </a:solidFill>
              </a:rPr>
              <a:t> продукт/услуга, </a:t>
            </a:r>
            <a:r>
              <a:rPr lang="ru-RU" sz="1600" b="1" dirty="0" err="1" smtClean="0">
                <a:solidFill>
                  <a:schemeClr val="bg1"/>
                </a:solidFill>
              </a:rPr>
              <a:t>придобиване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на </a:t>
            </a:r>
            <a:r>
              <a:rPr lang="ru-RU" sz="1600" b="1" dirty="0" err="1">
                <a:solidFill>
                  <a:schemeClr val="bg1"/>
                </a:solidFill>
              </a:rPr>
              <a:t>активи</a:t>
            </a:r>
            <a:r>
              <a:rPr lang="ru-RU" sz="1600" b="1" dirty="0">
                <a:solidFill>
                  <a:schemeClr val="bg1"/>
                </a:solidFill>
              </a:rPr>
              <a:t>, </a:t>
            </a:r>
            <a:r>
              <a:rPr lang="ru-RU" sz="1600" b="1" dirty="0" smtClean="0">
                <a:solidFill>
                  <a:schemeClr val="bg1"/>
                </a:solidFill>
              </a:rPr>
              <a:t>СМР на </a:t>
            </a:r>
            <a:r>
              <a:rPr lang="ru-RU" sz="1600" b="1" dirty="0">
                <a:solidFill>
                  <a:schemeClr val="bg1"/>
                </a:solidFill>
              </a:rPr>
              <a:t>територията на партньорите от </a:t>
            </a:r>
            <a:r>
              <a:rPr lang="ru-RU" sz="1600" b="1" dirty="0" err="1">
                <a:solidFill>
                  <a:schemeClr val="bg1"/>
                </a:solidFill>
              </a:rPr>
              <a:t>Република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България</a:t>
            </a:r>
            <a:r>
              <a:rPr lang="ru-RU" sz="1600" b="1" dirty="0">
                <a:solidFill>
                  <a:schemeClr val="bg1"/>
                </a:solidFill>
              </a:rPr>
              <a:t> за целите на </a:t>
            </a:r>
            <a:r>
              <a:rPr lang="ru-RU" sz="1600" b="1" dirty="0" smtClean="0">
                <a:solidFill>
                  <a:schemeClr val="bg1"/>
                </a:solidFill>
              </a:rPr>
              <a:t>проекта;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err="1" smtClean="0">
                <a:solidFill>
                  <a:schemeClr val="bg1"/>
                </a:solidFill>
              </a:rPr>
              <a:t>изследвания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и </a:t>
            </a:r>
            <a:r>
              <a:rPr lang="ru-RU" sz="1600" b="1" dirty="0" err="1">
                <a:solidFill>
                  <a:schemeClr val="bg1"/>
                </a:solidFill>
              </a:rPr>
              <a:t>пазарни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проучвания</a:t>
            </a:r>
            <a:r>
              <a:rPr lang="ru-RU" sz="1600" b="1" dirty="0" smtClean="0">
                <a:solidFill>
                  <a:schemeClr val="bg1"/>
                </a:solidFill>
              </a:rPr>
              <a:t>;</a:t>
            </a:r>
          </a:p>
          <a:p>
            <a:pPr algn="ctr"/>
            <a:r>
              <a:rPr lang="ru-RU" sz="1600" b="1" dirty="0" err="1">
                <a:solidFill>
                  <a:schemeClr val="bg1"/>
                </a:solidFill>
              </a:rPr>
              <a:t>п</a:t>
            </a:r>
            <a:r>
              <a:rPr lang="ru-RU" sz="1600" b="1" dirty="0" err="1" smtClean="0">
                <a:solidFill>
                  <a:schemeClr val="bg1"/>
                </a:solidFill>
              </a:rPr>
              <a:t>ромоционални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или </a:t>
            </a:r>
            <a:r>
              <a:rPr lang="ru-RU" sz="1600" b="1" dirty="0" err="1">
                <a:solidFill>
                  <a:schemeClr val="bg1"/>
                </a:solidFill>
              </a:rPr>
              <a:t>маркетингови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кампании;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err="1">
                <a:solidFill>
                  <a:schemeClr val="bg1"/>
                </a:solidFill>
              </a:rPr>
              <a:t>п</a:t>
            </a:r>
            <a:r>
              <a:rPr lang="ru-RU" sz="1600" b="1" dirty="0" err="1" smtClean="0">
                <a:solidFill>
                  <a:schemeClr val="bg1"/>
                </a:solidFill>
              </a:rPr>
              <a:t>ровеждане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на обучения, семинари, </a:t>
            </a:r>
            <a:r>
              <a:rPr lang="ru-RU" sz="1600" b="1" dirty="0" smtClean="0">
                <a:solidFill>
                  <a:schemeClr val="bg1"/>
                </a:solidFill>
              </a:rPr>
              <a:t>срещи </a:t>
            </a:r>
            <a:r>
              <a:rPr lang="ru-RU" sz="1600" b="1" dirty="0">
                <a:solidFill>
                  <a:schemeClr val="bg1"/>
                </a:solidFill>
              </a:rPr>
              <a:t>и др.;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д</a:t>
            </a:r>
            <a:r>
              <a:rPr lang="ru-RU" sz="1600" b="1" dirty="0" smtClean="0">
                <a:solidFill>
                  <a:schemeClr val="bg1"/>
                </a:solidFill>
              </a:rPr>
              <a:t>ейности </a:t>
            </a:r>
            <a:r>
              <a:rPr lang="ru-RU" sz="1600" b="1" dirty="0">
                <a:solidFill>
                  <a:schemeClr val="bg1"/>
                </a:solidFill>
              </a:rPr>
              <a:t>по публичност и информираност;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∙	</a:t>
            </a:r>
          </a:p>
          <a:p>
            <a:pPr algn="ctr"/>
            <a:endParaRPr lang="bg-BG" b="1" dirty="0" smtClean="0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491153" y="2558793"/>
            <a:ext cx="586999" cy="26497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842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Мерки/</a:t>
            </a:r>
            <a:r>
              <a:rPr lang="bg-BG" b="1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подмерки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bg-BG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от ПРСР 2014-2020 свързани с плащания на площ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3"/>
            <a:ext cx="7180991" cy="5770180"/>
            <a:chOff x="540609" y="756743"/>
            <a:chExt cx="7180991" cy="5770180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4"/>
              <a:ext cx="1707291" cy="1733667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Март - Юни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111791" y="756743"/>
              <a:ext cx="4082664" cy="44089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Мярка 10 „</a:t>
              </a:r>
              <a:r>
                <a:rPr lang="ru-RU" b="1" dirty="0" err="1">
                  <a:solidFill>
                    <a:schemeClr val="tx1"/>
                  </a:solidFill>
                </a:rPr>
                <a:t>Агроекология</a:t>
              </a:r>
              <a:r>
                <a:rPr lang="ru-RU" b="1" dirty="0">
                  <a:solidFill>
                    <a:schemeClr val="tx1"/>
                  </a:solidFill>
                </a:rPr>
                <a:t> и климат“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1440" y="1623576"/>
              <a:ext cx="4910160" cy="4903347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Възстановяване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и </a:t>
              </a:r>
              <a:r>
                <a:rPr lang="ru-RU" sz="1600" b="1" dirty="0" err="1">
                  <a:solidFill>
                    <a:schemeClr val="bg1"/>
                  </a:solidFill>
                </a:rPr>
                <a:t>поддържане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затревени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площи</a:t>
              </a:r>
              <a:r>
                <a:rPr lang="ru-RU" sz="1600" b="1" dirty="0">
                  <a:solidFill>
                    <a:schemeClr val="bg1"/>
                  </a:solidFill>
                </a:rPr>
                <a:t> с </a:t>
              </a:r>
              <a:r>
                <a:rPr lang="ru-RU" sz="1600" b="1" dirty="0" err="1">
                  <a:solidFill>
                    <a:schemeClr val="bg1"/>
                  </a:solidFill>
                </a:rPr>
                <a:t>висока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природна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стойност</a:t>
              </a:r>
              <a:r>
                <a:rPr lang="ru-RU" sz="1600" b="1" dirty="0">
                  <a:solidFill>
                    <a:schemeClr val="bg1"/>
                  </a:solidFill>
                </a:rPr>
                <a:t> (ВПС 1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);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Поддържане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местообитанията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защитени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видове</a:t>
              </a:r>
              <a:r>
                <a:rPr lang="ru-RU" sz="1600" b="1" dirty="0">
                  <a:solidFill>
                    <a:schemeClr val="bg1"/>
                  </a:solidFill>
                </a:rPr>
                <a:t> в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обработваеми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земи</a:t>
              </a:r>
              <a:r>
                <a:rPr lang="ru-RU" sz="1600" b="1" dirty="0">
                  <a:solidFill>
                    <a:schemeClr val="bg1"/>
                  </a:solidFill>
                </a:rPr>
                <a:t> в с </a:t>
              </a:r>
              <a:r>
                <a:rPr lang="ru-RU" sz="1600" b="1" dirty="0" err="1">
                  <a:solidFill>
                    <a:schemeClr val="bg1"/>
                  </a:solidFill>
                </a:rPr>
                <a:t>орнитологично</a:t>
              </a:r>
              <a:r>
                <a:rPr lang="ru-RU" sz="1600" b="1" dirty="0">
                  <a:solidFill>
                    <a:schemeClr val="bg1"/>
                  </a:solidFill>
                </a:rPr>
                <a:t> значение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- ВПС 4;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Контрол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почвената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ерозия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Направление «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Традиционни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практики за сезонна паша (</a:t>
              </a:r>
              <a:r>
                <a:rPr lang="ru-RU" sz="1600" b="1" dirty="0" err="1">
                  <a:solidFill>
                    <a:schemeClr val="bg1"/>
                  </a:solidFill>
                </a:rPr>
                <a:t>Пасторализъм</a:t>
              </a:r>
              <a:r>
                <a:rPr lang="ru-RU" sz="1600" b="1" dirty="0">
                  <a:solidFill>
                    <a:schemeClr val="bg1"/>
                  </a:solidFill>
                </a:rPr>
                <a:t>)»;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Опазване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застрашените</a:t>
              </a:r>
              <a:r>
                <a:rPr lang="ru-RU" sz="1600" b="1" dirty="0">
                  <a:solidFill>
                    <a:schemeClr val="bg1"/>
                  </a:solidFill>
                </a:rPr>
                <a:t> от </a:t>
              </a:r>
              <a:r>
                <a:rPr lang="ru-RU" sz="1600" b="1" dirty="0" err="1">
                  <a:solidFill>
                    <a:schemeClr val="bg1"/>
                  </a:solidFill>
                </a:rPr>
                <a:t>изчезване</a:t>
              </a:r>
              <a:r>
                <a:rPr lang="ru-RU" sz="1600" b="1" dirty="0">
                  <a:solidFill>
                    <a:schemeClr val="bg1"/>
                  </a:solidFill>
                </a:rPr>
                <a:t> породи </a:t>
              </a:r>
              <a:r>
                <a:rPr lang="ru-RU" sz="1600" b="1" dirty="0" err="1">
                  <a:solidFill>
                    <a:schemeClr val="bg1"/>
                  </a:solidFill>
                </a:rPr>
                <a:t>животни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Опазване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застрашените</a:t>
              </a:r>
              <a:r>
                <a:rPr lang="ru-RU" sz="1600" b="1" dirty="0">
                  <a:solidFill>
                    <a:schemeClr val="bg1"/>
                  </a:solidFill>
                </a:rPr>
                <a:t> от </a:t>
              </a:r>
              <a:r>
                <a:rPr lang="ru-RU" sz="1600" b="1" dirty="0" err="1">
                  <a:solidFill>
                    <a:schemeClr val="bg1"/>
                  </a:solidFill>
                </a:rPr>
                <a:t>изчезване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сортове</a:t>
              </a:r>
              <a:r>
                <a:rPr lang="ru-RU" sz="1600" b="1" dirty="0">
                  <a:solidFill>
                    <a:schemeClr val="bg1"/>
                  </a:solidFill>
                </a:rPr>
                <a:t> растения;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Подсигуряване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на разнообразна паша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пчелите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осигуряване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естествено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опрашване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По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мярката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се поема пет </a:t>
              </a:r>
              <a:r>
                <a:rPr lang="ru-RU" sz="1600" b="1" dirty="0" err="1">
                  <a:solidFill>
                    <a:schemeClr val="bg1"/>
                  </a:solidFill>
                </a:rPr>
                <a:t>годишен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агроекологичен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ангажимент</a:t>
              </a:r>
              <a:endParaRPr lang="bg-BG" sz="1600" b="1" dirty="0" smtClean="0">
                <a:solidFill>
                  <a:schemeClr val="bg1"/>
                </a:solidFill>
              </a:endParaRPr>
            </a:p>
            <a:p>
              <a:pPr algn="ctr"/>
              <a:endParaRPr lang="bg-BG" sz="16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7455191" y="771697"/>
            <a:ext cx="4082664" cy="425939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b="1" dirty="0">
                <a:solidFill>
                  <a:schemeClr val="tx1"/>
                </a:solidFill>
              </a:rPr>
              <a:t>Мярка 11 „Биологично земеделие“</a:t>
            </a:r>
            <a:endParaRPr lang="bg-BG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287656" y="2029977"/>
            <a:ext cx="3613055" cy="4356309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</a:rPr>
              <a:t>Подпомагани дейности: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• </a:t>
            </a:r>
            <a:r>
              <a:rPr lang="ru-RU" b="1" dirty="0" err="1" smtClean="0">
                <a:solidFill>
                  <a:schemeClr val="bg1"/>
                </a:solidFill>
              </a:rPr>
              <a:t>биологично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растениевъдство</a:t>
            </a:r>
            <a:r>
              <a:rPr lang="ru-RU" b="1" dirty="0">
                <a:solidFill>
                  <a:schemeClr val="bg1"/>
                </a:solidFill>
              </a:rPr>
              <a:t>;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• </a:t>
            </a:r>
            <a:r>
              <a:rPr lang="ru-RU" b="1" dirty="0" err="1" smtClean="0">
                <a:solidFill>
                  <a:schemeClr val="bg1"/>
                </a:solidFill>
              </a:rPr>
              <a:t>биологично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пчеларство</a:t>
            </a:r>
            <a:r>
              <a:rPr lang="ru-RU" b="1" dirty="0">
                <a:solidFill>
                  <a:schemeClr val="bg1"/>
                </a:solidFill>
              </a:rPr>
              <a:t>;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•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биологично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животновъдство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bg-BG" b="1" dirty="0">
                <a:solidFill>
                  <a:schemeClr val="bg1"/>
                </a:solidFill>
              </a:rPr>
              <a:t>По направленията от мярката земеделските стопани поемат пет годишен ангажимент, като ежегодно се подава заявление за плащане от 1 март до 9 юни по време на кампанията за подаване на заявления по схеми и мерки за директни плащания</a:t>
            </a:r>
            <a:r>
              <a:rPr lang="bg-BG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5036457" y="1197636"/>
            <a:ext cx="230063" cy="42594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9381491" y="1197636"/>
            <a:ext cx="230063" cy="42594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9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Мерки/</a:t>
            </a:r>
            <a:r>
              <a:rPr lang="bg-BG" b="1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подмерки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bg-BG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от ПРСР 2014-2020 свързани с плащания на площ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3"/>
            <a:ext cx="6653847" cy="5367640"/>
            <a:chOff x="540609" y="756743"/>
            <a:chExt cx="6653847" cy="5367640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4"/>
              <a:ext cx="1707291" cy="1733667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Март - Юни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11440" y="756743"/>
              <a:ext cx="4383015" cy="983157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Мярка 12 Плащания по „Натура 2000“ за земеделски </a:t>
              </a:r>
              <a:r>
                <a:rPr lang="ru-RU" b="1" dirty="0" err="1">
                  <a:solidFill>
                    <a:schemeClr val="tx1"/>
                  </a:solidFill>
                </a:rPr>
                <a:t>площи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1440" y="2281490"/>
              <a:ext cx="4383016" cy="384289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Обхватът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мярката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включва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земеделски </a:t>
              </a:r>
              <a:r>
                <a:rPr lang="ru-RU" sz="1600" b="1" dirty="0" err="1">
                  <a:solidFill>
                    <a:schemeClr val="bg1"/>
                  </a:solidFill>
                </a:rPr>
                <a:t>земи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в </a:t>
              </a:r>
              <a:r>
                <a:rPr lang="ru-RU" sz="1600" b="1" dirty="0">
                  <a:solidFill>
                    <a:schemeClr val="bg1"/>
                  </a:solidFill>
                </a:rPr>
                <a:t>обхвата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защитените</a:t>
              </a:r>
              <a:r>
                <a:rPr lang="ru-RU" sz="1600" b="1" dirty="0">
                  <a:solidFill>
                    <a:schemeClr val="bg1"/>
                  </a:solidFill>
                </a:rPr>
                <a:t> територии по Натура 2000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с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издадени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заповеди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обявяването</a:t>
              </a:r>
              <a:r>
                <a:rPr lang="ru-RU" sz="1600" b="1" dirty="0">
                  <a:solidFill>
                    <a:schemeClr val="bg1"/>
                  </a:solidFill>
                </a:rPr>
                <a:t> им, с </a:t>
              </a:r>
              <a:r>
                <a:rPr lang="ru-RU" sz="1600" b="1" dirty="0" err="1">
                  <a:solidFill>
                    <a:schemeClr val="bg1"/>
                  </a:solidFill>
                </a:rPr>
                <a:t>разписани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конкретни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режими</a:t>
              </a:r>
              <a:r>
                <a:rPr lang="ru-RU" sz="1600" b="1" dirty="0">
                  <a:solidFill>
                    <a:schemeClr val="bg1"/>
                  </a:solidFill>
                </a:rPr>
                <a:t>/ограничения/забрани за земеделски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дейности;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Годишно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плащане</a:t>
              </a:r>
              <a:r>
                <a:rPr lang="ru-RU" sz="1600" b="1" dirty="0">
                  <a:solidFill>
                    <a:schemeClr val="bg1"/>
                  </a:solidFill>
                </a:rPr>
                <a:t>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спазване</a:t>
              </a:r>
              <a:r>
                <a:rPr lang="ru-RU" sz="1600" b="1" dirty="0">
                  <a:solidFill>
                    <a:schemeClr val="bg1"/>
                  </a:solidFill>
                </a:rPr>
                <a:t> на забраните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земеделска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дейност</a:t>
              </a:r>
              <a:r>
                <a:rPr lang="ru-RU" sz="1600" b="1" dirty="0">
                  <a:solidFill>
                    <a:schemeClr val="bg1"/>
                  </a:solidFill>
                </a:rPr>
                <a:t>, включени в </a:t>
              </a:r>
              <a:r>
                <a:rPr lang="ru-RU" sz="1600" b="1" dirty="0" err="1">
                  <a:solidFill>
                    <a:schemeClr val="bg1"/>
                  </a:solidFill>
                </a:rPr>
                <a:t>издадените</a:t>
              </a:r>
              <a:r>
                <a:rPr lang="ru-RU" sz="1600" b="1" dirty="0">
                  <a:solidFill>
                    <a:schemeClr val="bg1"/>
                  </a:solidFill>
                </a:rPr>
                <a:t> от </a:t>
              </a:r>
              <a:r>
                <a:rPr lang="ru-RU" sz="1600" b="1" dirty="0" err="1">
                  <a:solidFill>
                    <a:schemeClr val="bg1"/>
                  </a:solidFill>
                </a:rPr>
                <a:t>министъра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околната</a:t>
              </a:r>
              <a:r>
                <a:rPr lang="ru-RU" sz="1600" b="1" dirty="0">
                  <a:solidFill>
                    <a:schemeClr val="bg1"/>
                  </a:solidFill>
                </a:rPr>
                <a:t> среда и водите заповеди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обявяване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съответната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защитена</a:t>
              </a:r>
              <a:r>
                <a:rPr lang="ru-RU" sz="1600" b="1" dirty="0">
                  <a:solidFill>
                    <a:schemeClr val="bg1"/>
                  </a:solidFill>
                </a:rPr>
                <a:t> зона.</a:t>
              </a:r>
              <a:endParaRPr lang="bg-BG" sz="16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7455191" y="757183"/>
            <a:ext cx="4082664" cy="968203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Мярка 13 Плащания за </a:t>
            </a:r>
            <a:r>
              <a:rPr lang="ru-RU" b="1" dirty="0" err="1">
                <a:solidFill>
                  <a:schemeClr val="tx1"/>
                </a:solidFill>
              </a:rPr>
              <a:t>райони</a:t>
            </a:r>
            <a:r>
              <a:rPr lang="ru-RU" b="1" dirty="0">
                <a:solidFill>
                  <a:schemeClr val="tx1"/>
                </a:solidFill>
              </a:rPr>
              <a:t> с природни или </a:t>
            </a:r>
            <a:r>
              <a:rPr lang="ru-RU" b="1" dirty="0" err="1">
                <a:solidFill>
                  <a:schemeClr val="tx1"/>
                </a:solidFill>
              </a:rPr>
              <a:t>други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специфични</a:t>
            </a:r>
            <a:r>
              <a:rPr lang="ru-RU" b="1" dirty="0">
                <a:solidFill>
                  <a:schemeClr val="tx1"/>
                </a:solidFill>
              </a:rPr>
              <a:t> ограничения</a:t>
            </a:r>
            <a:endParaRPr lang="bg-BG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455191" y="2281490"/>
            <a:ext cx="4082664" cy="3519783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</a:rPr>
              <a:t>Подпомагани дейности:</a:t>
            </a:r>
          </a:p>
          <a:p>
            <a:pPr algn="ctr"/>
            <a:r>
              <a:rPr lang="ru-RU" sz="1600" b="1" dirty="0" err="1">
                <a:solidFill>
                  <a:schemeClr val="bg1"/>
                </a:solidFill>
              </a:rPr>
              <a:t>Финансова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помощ</a:t>
            </a:r>
            <a:r>
              <a:rPr lang="ru-RU" sz="1600" b="1" dirty="0">
                <a:solidFill>
                  <a:schemeClr val="bg1"/>
                </a:solidFill>
              </a:rPr>
              <a:t> по </a:t>
            </a:r>
            <a:r>
              <a:rPr lang="ru-RU" sz="1600" b="1" dirty="0" err="1">
                <a:solidFill>
                  <a:schemeClr val="bg1"/>
                </a:solidFill>
              </a:rPr>
              <a:t>тази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мярка</a:t>
            </a:r>
            <a:r>
              <a:rPr lang="ru-RU" sz="1600" b="1" dirty="0">
                <a:solidFill>
                  <a:schemeClr val="bg1"/>
                </a:solidFill>
              </a:rPr>
              <a:t> се </a:t>
            </a:r>
            <a:r>
              <a:rPr lang="ru-RU" sz="1600" b="1" dirty="0" err="1">
                <a:solidFill>
                  <a:schemeClr val="bg1"/>
                </a:solidFill>
              </a:rPr>
              <a:t>предоставя</a:t>
            </a:r>
            <a:r>
              <a:rPr lang="ru-RU" sz="1600" b="1" dirty="0">
                <a:solidFill>
                  <a:schemeClr val="bg1"/>
                </a:solidFill>
              </a:rPr>
              <a:t> на </a:t>
            </a:r>
            <a:r>
              <a:rPr lang="ru-RU" sz="1600" b="1" dirty="0" err="1">
                <a:solidFill>
                  <a:schemeClr val="bg1"/>
                </a:solidFill>
              </a:rPr>
              <a:t>кандидати</a:t>
            </a:r>
            <a:r>
              <a:rPr lang="ru-RU" sz="1600" b="1" dirty="0">
                <a:solidFill>
                  <a:schemeClr val="bg1"/>
                </a:solidFill>
              </a:rPr>
              <a:t>, които </a:t>
            </a:r>
            <a:r>
              <a:rPr lang="ru-RU" sz="1600" b="1" dirty="0" err="1">
                <a:solidFill>
                  <a:schemeClr val="bg1"/>
                </a:solidFill>
              </a:rPr>
              <a:t>извършват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земеделска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дейност</a:t>
            </a:r>
            <a:r>
              <a:rPr lang="ru-RU" sz="1600" b="1" dirty="0">
                <a:solidFill>
                  <a:schemeClr val="bg1"/>
                </a:solidFill>
              </a:rPr>
              <a:t> в </a:t>
            </a:r>
            <a:r>
              <a:rPr lang="ru-RU" sz="1600" b="1" dirty="0" err="1">
                <a:solidFill>
                  <a:schemeClr val="bg1"/>
                </a:solidFill>
              </a:rPr>
              <a:t>необлагодетелствани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райони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съгласно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Наредбата</a:t>
            </a:r>
            <a:r>
              <a:rPr lang="ru-RU" sz="1600" b="1" dirty="0">
                <a:solidFill>
                  <a:schemeClr val="bg1"/>
                </a:solidFill>
              </a:rPr>
              <a:t> за </a:t>
            </a:r>
            <a:r>
              <a:rPr lang="ru-RU" sz="1600" b="1" dirty="0" err="1">
                <a:solidFill>
                  <a:schemeClr val="bg1"/>
                </a:solidFill>
              </a:rPr>
              <a:t>определяне</a:t>
            </a:r>
            <a:r>
              <a:rPr lang="ru-RU" sz="1600" b="1" dirty="0">
                <a:solidFill>
                  <a:schemeClr val="bg1"/>
                </a:solidFill>
              </a:rPr>
              <a:t> на </a:t>
            </a:r>
            <a:r>
              <a:rPr lang="ru-RU" sz="1600" b="1" dirty="0" err="1">
                <a:solidFill>
                  <a:schemeClr val="bg1"/>
                </a:solidFill>
              </a:rPr>
              <a:t>критериите</a:t>
            </a:r>
            <a:r>
              <a:rPr lang="ru-RU" sz="1600" b="1" dirty="0">
                <a:solidFill>
                  <a:schemeClr val="bg1"/>
                </a:solidFill>
              </a:rPr>
              <a:t> за </a:t>
            </a:r>
            <a:r>
              <a:rPr lang="ru-RU" sz="1600" b="1" dirty="0" err="1">
                <a:solidFill>
                  <a:schemeClr val="bg1"/>
                </a:solidFill>
              </a:rPr>
              <a:t>необлагодетелстваните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райони</a:t>
            </a:r>
            <a:r>
              <a:rPr lang="ru-RU" sz="1600" b="1" dirty="0">
                <a:solidFill>
                  <a:schemeClr val="bg1"/>
                </a:solidFill>
              </a:rPr>
              <a:t> и </a:t>
            </a:r>
            <a:r>
              <a:rPr lang="ru-RU" sz="1600" b="1" dirty="0" err="1">
                <a:solidFill>
                  <a:schemeClr val="bg1"/>
                </a:solidFill>
              </a:rPr>
              <a:t>териториалния</a:t>
            </a:r>
            <a:r>
              <a:rPr lang="ru-RU" sz="1600" b="1" dirty="0">
                <a:solidFill>
                  <a:schemeClr val="bg1"/>
                </a:solidFill>
              </a:rPr>
              <a:t> им обхват, </a:t>
            </a:r>
            <a:r>
              <a:rPr lang="ru-RU" sz="1600" b="1" dirty="0" err="1">
                <a:solidFill>
                  <a:schemeClr val="bg1"/>
                </a:solidFill>
              </a:rPr>
              <a:t>приета</a:t>
            </a:r>
            <a:r>
              <a:rPr lang="ru-RU" sz="1600" b="1" dirty="0">
                <a:solidFill>
                  <a:schemeClr val="bg1"/>
                </a:solidFill>
              </a:rPr>
              <a:t> с ПМС № 30 от 2008 г. (ДВ, </a:t>
            </a:r>
            <a:r>
              <a:rPr lang="ru-RU" sz="1600" b="1" dirty="0" err="1">
                <a:solidFill>
                  <a:schemeClr val="bg1"/>
                </a:solidFill>
              </a:rPr>
              <a:t>бр</a:t>
            </a:r>
            <a:r>
              <a:rPr lang="ru-RU" sz="1600" b="1" dirty="0">
                <a:solidFill>
                  <a:schemeClr val="bg1"/>
                </a:solidFill>
              </a:rPr>
              <a:t>. 20 от 2008 г.).</a:t>
            </a:r>
            <a:endParaRPr lang="bg-BG" b="1" dirty="0" smtClean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814260" y="1739901"/>
            <a:ext cx="377373" cy="5415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9307836" y="1725854"/>
            <a:ext cx="377373" cy="5415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06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3" y="343"/>
            <a:ext cx="12192000" cy="6857657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</p:spPr>
      </p:pic>
      <p:sp>
        <p:nvSpPr>
          <p:cNvPr id="4" name="TextBox 3"/>
          <p:cNvSpPr txBox="1"/>
          <p:nvPr/>
        </p:nvSpPr>
        <p:spPr>
          <a:xfrm>
            <a:off x="211014" y="144331"/>
            <a:ext cx="11781693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bg-BG"/>
            </a:defPPr>
            <a:lvl1pPr algn="ctr">
              <a:defRPr b="1" cap="all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defRPr>
            </a:lvl1pPr>
          </a:lstStyle>
          <a:p>
            <a:r>
              <a:rPr lang="bg-BG" dirty="0"/>
              <a:t>Индикативна Годишна Работна Програма 2018 </a:t>
            </a:r>
          </a:p>
        </p:txBody>
      </p:sp>
      <p:pic>
        <p:nvPicPr>
          <p:cNvPr id="5" name="Picture 2" descr="C:\Users\mmkrastev.MZG\Desktop\лого–мзх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3838" y="4968184"/>
            <a:ext cx="1740219" cy="109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511275" y="871533"/>
            <a:ext cx="3298390" cy="2042402"/>
            <a:chOff x="620644" y="895790"/>
            <a:chExt cx="3599663" cy="2533381"/>
          </a:xfrm>
        </p:grpSpPr>
        <p:sp>
          <p:nvSpPr>
            <p:cNvPr id="7" name="Rounded Rectangle 6"/>
            <p:cNvSpPr/>
            <p:nvPr/>
          </p:nvSpPr>
          <p:spPr>
            <a:xfrm>
              <a:off x="984056" y="895790"/>
              <a:ext cx="2017048" cy="604763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/>
                <a:t>ФЕВРУАРИ</a:t>
              </a:r>
              <a:endParaRPr lang="bg-BG" b="1" dirty="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620644" y="1603765"/>
              <a:ext cx="3599663" cy="1825406"/>
              <a:chOff x="620644" y="1603765"/>
              <a:chExt cx="3599663" cy="1825406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620644" y="1603765"/>
                <a:ext cx="3599663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4.2  </a:t>
                </a:r>
                <a:r>
                  <a:rPr lang="bg-BG" sz="1600" dirty="0" smtClean="0"/>
                  <a:t>(</a:t>
                </a:r>
                <a:r>
                  <a:rPr lang="bg-BG" sz="1600" dirty="0" smtClean="0">
                    <a:solidFill>
                      <a:srgbClr val="FF0000"/>
                    </a:solidFill>
                  </a:rPr>
                  <a:t>ФЕВРУАРИ – МАЙ</a:t>
                </a:r>
                <a:r>
                  <a:rPr lang="bg-BG" sz="1600" dirty="0" smtClean="0"/>
                  <a:t>)</a:t>
                </a:r>
                <a:endParaRPr lang="bg-BG" sz="1600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620645" y="2060965"/>
                <a:ext cx="3599662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6.1 </a:t>
                </a:r>
                <a:r>
                  <a:rPr lang="bg-BG" sz="1600" dirty="0" smtClean="0"/>
                  <a:t>(ФЕВРУАРИ – МАЙ)</a:t>
                </a:r>
                <a:endParaRPr lang="bg-BG" sz="1600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20645" y="2560756"/>
                <a:ext cx="3599662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7.2 </a:t>
                </a:r>
                <a:r>
                  <a:rPr lang="bg-BG" sz="1600" dirty="0" smtClean="0"/>
                  <a:t>(ФЕВРУАРИ-ЮНИ)</a:t>
                </a:r>
                <a:endParaRPr lang="bg-BG" sz="1600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620645" y="3051736"/>
                <a:ext cx="3599662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19.3 (ЛИДЕР</a:t>
                </a:r>
                <a:r>
                  <a:rPr lang="bg-BG" sz="1600" dirty="0" smtClean="0"/>
                  <a:t>) ТЕКУЩО </a:t>
                </a:r>
                <a:endParaRPr lang="bg-BG" sz="1600" dirty="0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8019267" y="893374"/>
            <a:ext cx="3598302" cy="2074807"/>
            <a:chOff x="434433" y="895790"/>
            <a:chExt cx="3785874" cy="2344663"/>
          </a:xfrm>
        </p:grpSpPr>
        <p:sp>
          <p:nvSpPr>
            <p:cNvPr id="49" name="Rounded Rectangle 48"/>
            <p:cNvSpPr/>
            <p:nvPr/>
          </p:nvSpPr>
          <p:spPr>
            <a:xfrm>
              <a:off x="984056" y="895790"/>
              <a:ext cx="2017048" cy="604763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/>
                <a:t>АПРИЛ</a:t>
              </a: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434433" y="1198171"/>
              <a:ext cx="3785874" cy="2042282"/>
              <a:chOff x="434433" y="1198171"/>
              <a:chExt cx="3785874" cy="2042282"/>
            </a:xfrm>
          </p:grpSpPr>
          <p:sp>
            <p:nvSpPr>
              <p:cNvPr id="51" name="Rounded Rectangle 50"/>
              <p:cNvSpPr/>
              <p:nvPr/>
            </p:nvSpPr>
            <p:spPr>
              <a:xfrm>
                <a:off x="620644" y="1603765"/>
                <a:ext cx="3599663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</a:t>
                </a:r>
                <a:r>
                  <a:rPr lang="bg-BG" sz="1600" dirty="0" smtClean="0"/>
                  <a:t>4.1.2  (АПРИЛ-ЮЛИ)</a:t>
                </a:r>
                <a:endParaRPr lang="bg-BG" sz="1600" dirty="0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620645" y="2060965"/>
                <a:ext cx="3599662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</a:t>
                </a:r>
                <a:r>
                  <a:rPr lang="bg-BG" sz="1600" dirty="0" smtClean="0"/>
                  <a:t>6.4.1 (АПРИЛ-ЮНИ)</a:t>
                </a:r>
                <a:endParaRPr lang="bg-BG" sz="1600" dirty="0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620645" y="2560756"/>
                <a:ext cx="3599662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9</a:t>
                </a:r>
                <a:r>
                  <a:rPr lang="bg-BG" sz="1600" dirty="0" smtClean="0"/>
                  <a:t> (АПРИЛ-ЮЛИ)</a:t>
                </a:r>
                <a:endParaRPr lang="bg-BG" sz="1600" dirty="0"/>
              </a:p>
            </p:txBody>
          </p:sp>
          <p:cxnSp>
            <p:nvCxnSpPr>
              <p:cNvPr id="55" name="Straight Connector 54"/>
              <p:cNvCxnSpPr>
                <a:endCxn id="49" idx="1"/>
              </p:cNvCxnSpPr>
              <p:nvPr/>
            </p:nvCxnSpPr>
            <p:spPr>
              <a:xfrm>
                <a:off x="445477" y="1198171"/>
                <a:ext cx="538579" cy="1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445477" y="1209894"/>
                <a:ext cx="0" cy="2030559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57" name="Straight Arrow Connector 56"/>
              <p:cNvCxnSpPr>
                <a:endCxn id="51" idx="1"/>
              </p:cNvCxnSpPr>
              <p:nvPr/>
            </p:nvCxnSpPr>
            <p:spPr>
              <a:xfrm>
                <a:off x="445477" y="179248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445477" y="22123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456859" y="27366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>
                <a:off x="434433" y="324045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</p:grpSp>
      </p:grpSp>
      <p:grpSp>
        <p:nvGrpSpPr>
          <p:cNvPr id="101" name="Group 100"/>
          <p:cNvGrpSpPr/>
          <p:nvPr/>
        </p:nvGrpSpPr>
        <p:grpSpPr>
          <a:xfrm>
            <a:off x="8040582" y="3059720"/>
            <a:ext cx="3598302" cy="1890257"/>
            <a:chOff x="434433" y="895790"/>
            <a:chExt cx="3785874" cy="2344663"/>
          </a:xfrm>
        </p:grpSpPr>
        <p:sp>
          <p:nvSpPr>
            <p:cNvPr id="102" name="Rounded Rectangle 101"/>
            <p:cNvSpPr/>
            <p:nvPr/>
          </p:nvSpPr>
          <p:spPr>
            <a:xfrm>
              <a:off x="984056" y="895790"/>
              <a:ext cx="2017048" cy="604763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/>
                <a:t>ЮНИ</a:t>
              </a:r>
              <a:endParaRPr lang="bg-BG" b="1" dirty="0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434433" y="1198171"/>
              <a:ext cx="3785874" cy="2042282"/>
              <a:chOff x="434433" y="1198171"/>
              <a:chExt cx="3785874" cy="2042282"/>
            </a:xfrm>
          </p:grpSpPr>
          <p:sp>
            <p:nvSpPr>
              <p:cNvPr id="106" name="Rounded Rectangle 105"/>
              <p:cNvSpPr/>
              <p:nvPr/>
            </p:nvSpPr>
            <p:spPr>
              <a:xfrm>
                <a:off x="620645" y="1622066"/>
                <a:ext cx="3599662" cy="377434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</a:t>
                </a:r>
                <a:r>
                  <a:rPr lang="bg-BG" sz="1600" dirty="0" smtClean="0"/>
                  <a:t>7.6 (ЮНИ-АВГУСТ)</a:t>
                </a:r>
                <a:endParaRPr lang="bg-BG" sz="1600" dirty="0"/>
              </a:p>
            </p:txBody>
          </p:sp>
          <p:cxnSp>
            <p:nvCxnSpPr>
              <p:cNvPr id="108" name="Straight Connector 107"/>
              <p:cNvCxnSpPr>
                <a:endCxn id="102" idx="1"/>
              </p:cNvCxnSpPr>
              <p:nvPr/>
            </p:nvCxnSpPr>
            <p:spPr>
              <a:xfrm>
                <a:off x="445477" y="1198171"/>
                <a:ext cx="538579" cy="1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445477" y="1209894"/>
                <a:ext cx="0" cy="2030559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10" name="Straight Arrow Connector 109"/>
              <p:cNvCxnSpPr/>
              <p:nvPr/>
            </p:nvCxnSpPr>
            <p:spPr>
              <a:xfrm>
                <a:off x="445477" y="179248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11" name="Straight Arrow Connector 110"/>
              <p:cNvCxnSpPr/>
              <p:nvPr/>
            </p:nvCxnSpPr>
            <p:spPr>
              <a:xfrm>
                <a:off x="445477" y="22123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12" name="Straight Arrow Connector 111"/>
              <p:cNvCxnSpPr/>
              <p:nvPr/>
            </p:nvCxnSpPr>
            <p:spPr>
              <a:xfrm>
                <a:off x="456859" y="27366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13" name="Straight Arrow Connector 112"/>
              <p:cNvCxnSpPr/>
              <p:nvPr/>
            </p:nvCxnSpPr>
            <p:spPr>
              <a:xfrm>
                <a:off x="434433" y="324045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</p:grpSp>
      </p:grpSp>
      <p:grpSp>
        <p:nvGrpSpPr>
          <p:cNvPr id="114" name="Group 113"/>
          <p:cNvGrpSpPr/>
          <p:nvPr/>
        </p:nvGrpSpPr>
        <p:grpSpPr>
          <a:xfrm>
            <a:off x="2692503" y="4173041"/>
            <a:ext cx="3598302" cy="1890257"/>
            <a:chOff x="434433" y="895790"/>
            <a:chExt cx="3785874" cy="2344663"/>
          </a:xfrm>
        </p:grpSpPr>
        <p:sp>
          <p:nvSpPr>
            <p:cNvPr id="115" name="Rounded Rectangle 114"/>
            <p:cNvSpPr/>
            <p:nvPr/>
          </p:nvSpPr>
          <p:spPr>
            <a:xfrm>
              <a:off x="984056" y="895790"/>
              <a:ext cx="2017048" cy="604763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/>
                <a:t>ЮЛИ</a:t>
              </a:r>
              <a:endParaRPr lang="bg-BG" b="1" dirty="0"/>
            </a:p>
          </p:txBody>
        </p:sp>
        <p:grpSp>
          <p:nvGrpSpPr>
            <p:cNvPr id="116" name="Group 115"/>
            <p:cNvGrpSpPr/>
            <p:nvPr/>
          </p:nvGrpSpPr>
          <p:grpSpPr>
            <a:xfrm>
              <a:off x="434433" y="1198171"/>
              <a:ext cx="3785874" cy="2042282"/>
              <a:chOff x="434433" y="1198171"/>
              <a:chExt cx="3785874" cy="2042282"/>
            </a:xfrm>
          </p:grpSpPr>
          <p:sp>
            <p:nvSpPr>
              <p:cNvPr id="117" name="Rounded Rectangle 116"/>
              <p:cNvSpPr/>
              <p:nvPr/>
            </p:nvSpPr>
            <p:spPr>
              <a:xfrm>
                <a:off x="620644" y="1603765"/>
                <a:ext cx="3599663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</a:t>
                </a:r>
                <a:r>
                  <a:rPr lang="bg-BG" sz="1600" dirty="0" smtClean="0"/>
                  <a:t>1.1  (ЮЛИ </a:t>
                </a:r>
                <a:r>
                  <a:rPr lang="bg-BG" sz="1600" dirty="0"/>
                  <a:t>– </a:t>
                </a:r>
                <a:r>
                  <a:rPr lang="bg-BG" sz="1600" dirty="0" smtClean="0"/>
                  <a:t>ОКТОВМРИ)</a:t>
                </a:r>
                <a:endParaRPr lang="bg-BG" sz="1600" dirty="0"/>
              </a:p>
            </p:txBody>
          </p:sp>
          <p:cxnSp>
            <p:nvCxnSpPr>
              <p:cNvPr id="121" name="Straight Connector 120"/>
              <p:cNvCxnSpPr>
                <a:endCxn id="115" idx="1"/>
              </p:cNvCxnSpPr>
              <p:nvPr/>
            </p:nvCxnSpPr>
            <p:spPr>
              <a:xfrm>
                <a:off x="445477" y="1198171"/>
                <a:ext cx="538579" cy="1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445477" y="1209894"/>
                <a:ext cx="0" cy="2030559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23" name="Straight Arrow Connector 122"/>
              <p:cNvCxnSpPr>
                <a:endCxn id="117" idx="1"/>
              </p:cNvCxnSpPr>
              <p:nvPr/>
            </p:nvCxnSpPr>
            <p:spPr>
              <a:xfrm>
                <a:off x="445477" y="179248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24" name="Straight Arrow Connector 123"/>
              <p:cNvCxnSpPr/>
              <p:nvPr/>
            </p:nvCxnSpPr>
            <p:spPr>
              <a:xfrm>
                <a:off x="445477" y="22123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>
              <a:xfrm>
                <a:off x="456859" y="27366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26" name="Straight Arrow Connector 125"/>
              <p:cNvCxnSpPr/>
              <p:nvPr/>
            </p:nvCxnSpPr>
            <p:spPr>
              <a:xfrm>
                <a:off x="434433" y="324045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</p:grpSp>
      </p:grpSp>
      <p:grpSp>
        <p:nvGrpSpPr>
          <p:cNvPr id="127" name="Group 126"/>
          <p:cNvGrpSpPr/>
          <p:nvPr/>
        </p:nvGrpSpPr>
        <p:grpSpPr>
          <a:xfrm>
            <a:off x="4160869" y="3059721"/>
            <a:ext cx="3598302" cy="1890257"/>
            <a:chOff x="434433" y="895790"/>
            <a:chExt cx="3785874" cy="2344663"/>
          </a:xfrm>
        </p:grpSpPr>
        <p:sp>
          <p:nvSpPr>
            <p:cNvPr id="128" name="Rounded Rectangle 127"/>
            <p:cNvSpPr/>
            <p:nvPr/>
          </p:nvSpPr>
          <p:spPr>
            <a:xfrm>
              <a:off x="984056" y="895790"/>
              <a:ext cx="2017048" cy="604763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/>
                <a:t>МАЙ</a:t>
              </a:r>
              <a:endParaRPr lang="bg-BG" b="1" dirty="0"/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434433" y="1198171"/>
              <a:ext cx="3785874" cy="2042282"/>
              <a:chOff x="434433" y="1198171"/>
              <a:chExt cx="3785874" cy="2042282"/>
            </a:xfrm>
          </p:grpSpPr>
          <p:sp>
            <p:nvSpPr>
              <p:cNvPr id="130" name="Rounded Rectangle 129"/>
              <p:cNvSpPr/>
              <p:nvPr/>
            </p:nvSpPr>
            <p:spPr>
              <a:xfrm>
                <a:off x="620644" y="1603765"/>
                <a:ext cx="3599663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</a:t>
                </a:r>
                <a:r>
                  <a:rPr lang="bg-BG" sz="1600" dirty="0" smtClean="0"/>
                  <a:t>16.1  (МАЙ-ЮЛИ)</a:t>
                </a:r>
                <a:endParaRPr lang="bg-BG" sz="1600" dirty="0"/>
              </a:p>
            </p:txBody>
          </p:sp>
          <p:cxnSp>
            <p:nvCxnSpPr>
              <p:cNvPr id="134" name="Straight Connector 133"/>
              <p:cNvCxnSpPr>
                <a:endCxn id="128" idx="1"/>
              </p:cNvCxnSpPr>
              <p:nvPr/>
            </p:nvCxnSpPr>
            <p:spPr>
              <a:xfrm>
                <a:off x="445477" y="1198171"/>
                <a:ext cx="538579" cy="1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445477" y="1209894"/>
                <a:ext cx="0" cy="2030559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36" name="Straight Arrow Connector 135"/>
              <p:cNvCxnSpPr>
                <a:endCxn id="130" idx="1"/>
              </p:cNvCxnSpPr>
              <p:nvPr/>
            </p:nvCxnSpPr>
            <p:spPr>
              <a:xfrm>
                <a:off x="445477" y="179248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37" name="Straight Arrow Connector 136"/>
              <p:cNvCxnSpPr/>
              <p:nvPr/>
            </p:nvCxnSpPr>
            <p:spPr>
              <a:xfrm>
                <a:off x="445477" y="22123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38" name="Straight Arrow Connector 137"/>
              <p:cNvCxnSpPr/>
              <p:nvPr/>
            </p:nvCxnSpPr>
            <p:spPr>
              <a:xfrm>
                <a:off x="456859" y="27366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39" name="Straight Arrow Connector 138"/>
              <p:cNvCxnSpPr/>
              <p:nvPr/>
            </p:nvCxnSpPr>
            <p:spPr>
              <a:xfrm>
                <a:off x="434433" y="324045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</p:grpSp>
      </p:grpSp>
      <p:grpSp>
        <p:nvGrpSpPr>
          <p:cNvPr id="140" name="Group 139"/>
          <p:cNvGrpSpPr/>
          <p:nvPr/>
        </p:nvGrpSpPr>
        <p:grpSpPr>
          <a:xfrm>
            <a:off x="6606357" y="4173042"/>
            <a:ext cx="3729388" cy="1890257"/>
            <a:chOff x="296515" y="895790"/>
            <a:chExt cx="3923793" cy="2344663"/>
          </a:xfrm>
        </p:grpSpPr>
        <p:sp>
          <p:nvSpPr>
            <p:cNvPr id="141" name="Rounded Rectangle 140"/>
            <p:cNvSpPr/>
            <p:nvPr/>
          </p:nvSpPr>
          <p:spPr>
            <a:xfrm>
              <a:off x="984056" y="895790"/>
              <a:ext cx="2017048" cy="604763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/>
                <a:t>СЕПТЕМВРИ</a:t>
              </a:r>
              <a:endParaRPr lang="bg-BG" b="1" dirty="0"/>
            </a:p>
          </p:txBody>
        </p:sp>
        <p:grpSp>
          <p:nvGrpSpPr>
            <p:cNvPr id="142" name="Group 141"/>
            <p:cNvGrpSpPr/>
            <p:nvPr/>
          </p:nvGrpSpPr>
          <p:grpSpPr>
            <a:xfrm>
              <a:off x="296515" y="1198171"/>
              <a:ext cx="3923793" cy="2042282"/>
              <a:chOff x="296515" y="1198171"/>
              <a:chExt cx="3923793" cy="2042282"/>
            </a:xfrm>
          </p:grpSpPr>
          <p:sp>
            <p:nvSpPr>
              <p:cNvPr id="143" name="Rounded Rectangle 142"/>
              <p:cNvSpPr/>
              <p:nvPr/>
            </p:nvSpPr>
            <p:spPr>
              <a:xfrm>
                <a:off x="296515" y="1603765"/>
                <a:ext cx="3923793" cy="377434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</a:t>
                </a:r>
                <a:r>
                  <a:rPr lang="bg-BG" sz="1600" dirty="0" smtClean="0"/>
                  <a:t>7.5  (СЕПТЕМВРИ-ДЕКЕМВРИ)</a:t>
                </a:r>
                <a:endParaRPr lang="bg-BG" sz="1600" dirty="0"/>
              </a:p>
            </p:txBody>
          </p:sp>
          <p:cxnSp>
            <p:nvCxnSpPr>
              <p:cNvPr id="144" name="Straight Connector 143"/>
              <p:cNvCxnSpPr>
                <a:endCxn id="141" idx="1"/>
              </p:cNvCxnSpPr>
              <p:nvPr/>
            </p:nvCxnSpPr>
            <p:spPr>
              <a:xfrm>
                <a:off x="445477" y="1198171"/>
                <a:ext cx="538579" cy="1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445477" y="1209894"/>
                <a:ext cx="0" cy="2030559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46" name="Straight Arrow Connector 145"/>
              <p:cNvCxnSpPr>
                <a:endCxn id="143" idx="1"/>
              </p:cNvCxnSpPr>
              <p:nvPr/>
            </p:nvCxnSpPr>
            <p:spPr>
              <a:xfrm flipH="1">
                <a:off x="296515" y="1792482"/>
                <a:ext cx="148962" cy="0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47" name="Straight Arrow Connector 146"/>
              <p:cNvCxnSpPr/>
              <p:nvPr/>
            </p:nvCxnSpPr>
            <p:spPr>
              <a:xfrm>
                <a:off x="445477" y="22123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48" name="Straight Arrow Connector 147"/>
              <p:cNvCxnSpPr/>
              <p:nvPr/>
            </p:nvCxnSpPr>
            <p:spPr>
              <a:xfrm>
                <a:off x="456859" y="27366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49" name="Straight Arrow Connector 148"/>
              <p:cNvCxnSpPr/>
              <p:nvPr/>
            </p:nvCxnSpPr>
            <p:spPr>
              <a:xfrm>
                <a:off x="434433" y="324045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</p:grpSp>
      </p:grpSp>
      <p:sp>
        <p:nvSpPr>
          <p:cNvPr id="8" name="Right Arrow 7"/>
          <p:cNvSpPr/>
          <p:nvPr/>
        </p:nvSpPr>
        <p:spPr>
          <a:xfrm>
            <a:off x="3136065" y="1076731"/>
            <a:ext cx="1106209" cy="21202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0" name="Right Arrow 149"/>
          <p:cNvSpPr/>
          <p:nvPr/>
        </p:nvSpPr>
        <p:spPr>
          <a:xfrm>
            <a:off x="7088071" y="1071471"/>
            <a:ext cx="1106209" cy="21202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1" name="Right Arrow 150"/>
          <p:cNvSpPr/>
          <p:nvPr/>
        </p:nvSpPr>
        <p:spPr>
          <a:xfrm>
            <a:off x="6955688" y="3197367"/>
            <a:ext cx="1106209" cy="21202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2" name="Right Arrow 151"/>
          <p:cNvSpPr/>
          <p:nvPr/>
        </p:nvSpPr>
        <p:spPr>
          <a:xfrm>
            <a:off x="5641730" y="4331755"/>
            <a:ext cx="1106209" cy="21202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2" name="Group 1"/>
          <p:cNvGrpSpPr/>
          <p:nvPr/>
        </p:nvGrpSpPr>
        <p:grpSpPr>
          <a:xfrm>
            <a:off x="4138929" y="895791"/>
            <a:ext cx="3706081" cy="2018144"/>
            <a:chOff x="4138929" y="895791"/>
            <a:chExt cx="3706081" cy="2018144"/>
          </a:xfrm>
        </p:grpSpPr>
        <p:grpSp>
          <p:nvGrpSpPr>
            <p:cNvPr id="35" name="Group 34"/>
            <p:cNvGrpSpPr/>
            <p:nvPr/>
          </p:nvGrpSpPr>
          <p:grpSpPr>
            <a:xfrm>
              <a:off x="4138929" y="895791"/>
              <a:ext cx="3703809" cy="1890257"/>
              <a:chOff x="434433" y="895790"/>
              <a:chExt cx="3785874" cy="2344663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984056" y="895790"/>
                <a:ext cx="2017048" cy="604763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 anchorCtr="0"/>
              <a:lstStyle/>
              <a:p>
                <a:pPr algn="ctr"/>
                <a:r>
                  <a:rPr lang="bg-BG" b="1" dirty="0"/>
                  <a:t>МАРТ</a:t>
                </a: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434433" y="1198171"/>
                <a:ext cx="3785874" cy="2042282"/>
                <a:chOff x="434433" y="1198171"/>
                <a:chExt cx="3785874" cy="2042282"/>
              </a:xfrm>
            </p:grpSpPr>
            <p:sp>
              <p:nvSpPr>
                <p:cNvPr id="38" name="Rounded Rectangle 37"/>
                <p:cNvSpPr/>
                <p:nvPr/>
              </p:nvSpPr>
              <p:spPr>
                <a:xfrm>
                  <a:off x="620644" y="1603765"/>
                  <a:ext cx="3599663" cy="377435"/>
                </a:xfrm>
                <a:prstGeom prst="roundRect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/>
                  <a:r>
                    <a:rPr lang="bg-BG" sz="1600" dirty="0"/>
                    <a:t>Подмярка </a:t>
                  </a:r>
                  <a:r>
                    <a:rPr lang="bg-BG" sz="1600" dirty="0" smtClean="0"/>
                    <a:t>8.3;8.4;8.6  (МАРТ-ЮНИ)</a:t>
                  </a:r>
                  <a:endParaRPr lang="bg-BG" sz="1600" dirty="0"/>
                </a:p>
              </p:txBody>
            </p:sp>
            <p:sp>
              <p:nvSpPr>
                <p:cNvPr id="40" name="Rounded Rectangle 39"/>
                <p:cNvSpPr/>
                <p:nvPr/>
              </p:nvSpPr>
              <p:spPr>
                <a:xfrm>
                  <a:off x="620645" y="2110967"/>
                  <a:ext cx="3599662" cy="377436"/>
                </a:xfrm>
                <a:prstGeom prst="roundRect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/>
                  <a:r>
                    <a:rPr lang="bg-BG" sz="1600" dirty="0"/>
                    <a:t>Подмярка </a:t>
                  </a:r>
                  <a:r>
                    <a:rPr lang="bg-BG" sz="1600" dirty="0" smtClean="0"/>
                    <a:t>7.3 (МАРТ-ЮНИ)</a:t>
                  </a:r>
                  <a:endParaRPr lang="bg-BG" sz="1600" dirty="0"/>
                </a:p>
              </p:txBody>
            </p:sp>
            <p:cxnSp>
              <p:nvCxnSpPr>
                <p:cNvPr id="42" name="Straight Connector 41"/>
                <p:cNvCxnSpPr>
                  <a:endCxn id="36" idx="1"/>
                </p:cNvCxnSpPr>
                <p:nvPr/>
              </p:nvCxnSpPr>
              <p:spPr>
                <a:xfrm>
                  <a:off x="445477" y="1198171"/>
                  <a:ext cx="538579" cy="1"/>
                </a:xfrm>
                <a:prstGeom prst="line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445477" y="1209894"/>
                  <a:ext cx="0" cy="2030559"/>
                </a:xfrm>
                <a:prstGeom prst="line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44" name="Straight Arrow Connector 43"/>
                <p:cNvCxnSpPr>
                  <a:endCxn id="38" idx="1"/>
                </p:cNvCxnSpPr>
                <p:nvPr/>
              </p:nvCxnSpPr>
              <p:spPr>
                <a:xfrm>
                  <a:off x="445477" y="1792482"/>
                  <a:ext cx="175167" cy="1"/>
                </a:xfrm>
                <a:prstGeom prst="straightConnector1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45" name="Straight Arrow Connector 44"/>
                <p:cNvCxnSpPr/>
                <p:nvPr/>
              </p:nvCxnSpPr>
              <p:spPr>
                <a:xfrm>
                  <a:off x="445477" y="2212301"/>
                  <a:ext cx="175167" cy="1"/>
                </a:xfrm>
                <a:prstGeom prst="straightConnector1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46" name="Straight Arrow Connector 45"/>
                <p:cNvCxnSpPr/>
                <p:nvPr/>
              </p:nvCxnSpPr>
              <p:spPr>
                <a:xfrm>
                  <a:off x="456859" y="2736601"/>
                  <a:ext cx="175167" cy="1"/>
                </a:xfrm>
                <a:prstGeom prst="straightConnector1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47" name="Straight Arrow Connector 46"/>
                <p:cNvCxnSpPr/>
                <p:nvPr/>
              </p:nvCxnSpPr>
              <p:spPr>
                <a:xfrm>
                  <a:off x="434433" y="3240452"/>
                  <a:ext cx="175167" cy="1"/>
                </a:xfrm>
                <a:prstGeom prst="straightConnector1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9" name="Rounded Rectangle 78"/>
            <p:cNvSpPr/>
            <p:nvPr/>
          </p:nvSpPr>
          <p:spPr>
            <a:xfrm>
              <a:off x="4323377" y="2287173"/>
              <a:ext cx="3521633" cy="62676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sz="1600" dirty="0" smtClean="0"/>
                <a:t>Компенсаторни мерки от ПРСР(МАРТ-ЮНИ)</a:t>
              </a:r>
              <a:endParaRPr lang="bg-BG" sz="1600" dirty="0"/>
            </a:p>
          </p:txBody>
        </p:sp>
      </p:grpSp>
      <p:sp>
        <p:nvSpPr>
          <p:cNvPr id="81" name="Rounded Rectangle 80"/>
          <p:cNvSpPr/>
          <p:nvPr/>
        </p:nvSpPr>
        <p:spPr>
          <a:xfrm>
            <a:off x="2971722" y="5389925"/>
            <a:ext cx="6446223" cy="108738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Индикативен бюджет над 425 млн. евро</a:t>
            </a:r>
          </a:p>
          <a:p>
            <a:pPr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13 инвестиционни мерки/</a:t>
            </a:r>
            <a:r>
              <a:rPr lang="bg-BG" b="1" kern="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подмерки</a:t>
            </a:r>
            <a:endParaRPr lang="bg-BG" b="1" kern="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4 компенсаторни мерки</a:t>
            </a:r>
          </a:p>
          <a:p>
            <a:pPr algn="ctr"/>
            <a:endParaRPr lang="bg-BG" b="1" kern="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endParaRPr lang="bg-BG" b="1" kern="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08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0" grpId="0" animBg="1"/>
      <p:bldP spid="151" grpId="0" animBg="1"/>
      <p:bldP spid="152" grpId="0" animBg="1"/>
      <p:bldP spid="8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205D9BC-0534-4EAE-B4D2-857D9CA92E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"/>
            <a:ext cx="12192000" cy="6857657"/>
          </a:xfrm>
          <a:prstGeom prst="rect">
            <a:avLst/>
          </a:prstGeom>
        </p:spPr>
      </p:pic>
      <p:pic>
        <p:nvPicPr>
          <p:cNvPr id="4" name="Picture 2" descr="C:\Users\mmkrastev.MZG\Desktop\лого–мзх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890" y="5515740"/>
            <a:ext cx="1740219" cy="109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97313" y="1084559"/>
            <a:ext cx="7997371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bg-BG"/>
            </a:defPPr>
            <a:lvl1pPr algn="ctr">
              <a:defRPr b="1" cap="all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defRPr>
            </a:lvl1pPr>
          </a:lstStyle>
          <a:p>
            <a:r>
              <a:rPr lang="bg-BG" sz="4000" dirty="0"/>
              <a:t>БЛАГОДАРЯ ЗА </a:t>
            </a:r>
            <a:r>
              <a:rPr lang="bg-BG" sz="4000" dirty="0" smtClean="0"/>
              <a:t>ВНИМАНИЕТО!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4709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6760" y="30035"/>
            <a:ext cx="11781693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bg-BG"/>
            </a:defPPr>
            <a:lvl1pPr algn="ctr">
              <a:defRPr b="1" cap="all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defRPr>
            </a:lvl1pPr>
          </a:lstStyle>
          <a:p>
            <a:r>
              <a:rPr lang="bg-BG" dirty="0"/>
              <a:t>Какво ново ни очаква през 2018 г.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4287" y="667555"/>
            <a:ext cx="111456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bg-BG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491700"/>
            <a:ext cx="12173607" cy="8037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g-BG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УРЕЖДАНЕ НА ПРАВИЛА ЗА ПРИЛАГАНЕ НА </a:t>
            </a:r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ИНВЕСТИЦИОННИТЕ МЕРКИТЕ </a:t>
            </a:r>
            <a:r>
              <a:rPr lang="bg-BG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ОТ ПРСР </a:t>
            </a:r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2014-2020 ЧРЕЗ </a:t>
            </a:r>
          </a:p>
          <a:p>
            <a:pPr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НАСОКИ ЗА КАНДИДАТСТВАНЕ И ИЗПЪЛНЕНИЕ </a:t>
            </a:r>
          </a:p>
          <a:p>
            <a:pPr algn="ctr"/>
            <a:endParaRPr lang="bg-BG" b="1" kern="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endParaRPr lang="bg-BG" b="1" kern="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6760" y="1605559"/>
            <a:ext cx="3276939" cy="1276860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Електронно подаване на проектни предложения</a:t>
            </a:r>
            <a:r>
              <a:rPr lang="en-US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чрез „ИСУН“ с  </a:t>
            </a:r>
            <a:r>
              <a:rPr lang="bg-BG" b="1" dirty="0"/>
              <a:t>електронен формуляр за кандидатстване </a:t>
            </a:r>
            <a:endParaRPr lang="bg-BG" b="1" kern="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896298" y="3111901"/>
            <a:ext cx="4052414" cy="634191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Възможност за възражение по предварителна оценка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652351" y="3111902"/>
            <a:ext cx="3842127" cy="634191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Минимален срок за един прием от 60 дни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896298" y="1605559"/>
            <a:ext cx="4072154" cy="1332622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Осигуряване на повече публичност за подадените, разглежданите и одобрени проекти по отделните </a:t>
            </a:r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процедури</a:t>
            </a:r>
            <a:endParaRPr lang="bg-BG" b="1" kern="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-2714032" y="1782521"/>
            <a:ext cx="394138" cy="69419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0" name="Rounded Rectangle 19"/>
          <p:cNvSpPr/>
          <p:nvPr/>
        </p:nvSpPr>
        <p:spPr>
          <a:xfrm>
            <a:off x="721893" y="3057467"/>
            <a:ext cx="2261937" cy="1201712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Квалифициран </a:t>
            </a:r>
            <a:r>
              <a:rPr lang="ru-RU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електронен </a:t>
            </a:r>
            <a:r>
              <a:rPr lang="ru-RU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подпис"КЕП</a:t>
            </a:r>
            <a:r>
              <a:rPr lang="ru-RU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"</a:t>
            </a:r>
            <a:endParaRPr lang="bg-BG" b="1" kern="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652351" y="1605559"/>
            <a:ext cx="3842127" cy="1332622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Кореспонденция с ДФЗ от  електронният профил на кандидата в ИСУН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636584" y="3890209"/>
            <a:ext cx="3842127" cy="1016875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Възможност за предоставяне на разяснения на кандидатите до 3 седмици преди края на приема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620818" y="5120063"/>
            <a:ext cx="3842127" cy="945784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Оценка на проектните предложения от оценителна комисия</a:t>
            </a:r>
          </a:p>
          <a:p>
            <a:pPr algn="ctr"/>
            <a:endParaRPr lang="bg-BG" b="1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896296" y="3927569"/>
            <a:ext cx="4052416" cy="634191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Административно съответствие и допустимост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896298" y="4730396"/>
            <a:ext cx="4085291" cy="634191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Техническа и финансова оценка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077606" y="7511534"/>
            <a:ext cx="4573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списък</a:t>
            </a:r>
            <a:r>
              <a:rPr lang="ru-RU" dirty="0"/>
              <a:t> с </a:t>
            </a:r>
            <a:r>
              <a:rPr lang="ru-RU" dirty="0" err="1"/>
              <a:t>резервните</a:t>
            </a:r>
            <a:r>
              <a:rPr lang="ru-RU" dirty="0"/>
              <a:t> </a:t>
            </a:r>
            <a:r>
              <a:rPr lang="ru-RU" dirty="0" err="1"/>
              <a:t>проектни</a:t>
            </a:r>
            <a:r>
              <a:rPr lang="ru-RU" dirty="0"/>
              <a:t> предложения</a:t>
            </a:r>
            <a:endParaRPr lang="bg-BG" dirty="0"/>
          </a:p>
        </p:txBody>
      </p:sp>
      <p:sp>
        <p:nvSpPr>
          <p:cNvPr id="27" name="Rounded Rectangle 26"/>
          <p:cNvSpPr/>
          <p:nvPr/>
        </p:nvSpPr>
        <p:spPr>
          <a:xfrm>
            <a:off x="7892994" y="5549413"/>
            <a:ext cx="4026143" cy="634191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Списък с резервни проектни предложения</a:t>
            </a:r>
          </a:p>
        </p:txBody>
      </p:sp>
    </p:spTree>
    <p:extLst>
      <p:ext uri="{BB962C8B-B14F-4D97-AF65-F5344CB8AC3E}">
        <p14:creationId xmlns:p14="http://schemas.microsoft.com/office/powerpoint/2010/main" val="36087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03586" y="252231"/>
            <a:ext cx="994804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</a:t>
            </a:r>
            <a:r>
              <a:rPr lang="bg-BG" b="1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4.2 </a:t>
            </a:r>
            <a:r>
              <a:rPr lang="bg-BG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ИНВЕСТИЦИИ В ПРЕРАБОТКА/МАРКЕТИНГ НА СЕЛСКОСТОПАНСКИ ПРОДУКТИ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40609" y="1024759"/>
            <a:ext cx="10920929" cy="5502164"/>
            <a:chOff x="540609" y="1024759"/>
            <a:chExt cx="10920929" cy="5502164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1024759"/>
              <a:ext cx="2735652" cy="86939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Февруари – Май 2018 г. 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1024759"/>
              <a:ext cx="4082664" cy="203375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/>
                <a:t>Максимален размер на разходите</a:t>
              </a:r>
              <a:endParaRPr lang="en-US" b="1" dirty="0" smtClean="0"/>
            </a:p>
            <a:p>
              <a:pPr algn="ctr"/>
              <a:r>
                <a:rPr lang="bg-BG" b="1" dirty="0" smtClean="0"/>
                <a:t>2 млн. евро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/>
                <a:t> 50 % от за МСП</a:t>
              </a:r>
              <a:r>
                <a:rPr lang="en-US" b="1" dirty="0" smtClean="0"/>
                <a:t>;</a:t>
              </a:r>
            </a:p>
            <a:p>
              <a:pPr algn="ctr"/>
              <a:r>
                <a:rPr lang="bg-BG" b="1" dirty="0" smtClean="0"/>
                <a:t> 40 % за големи предприятия</a:t>
              </a:r>
              <a:endParaRPr lang="bg-BG" b="1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100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84598" y="3578770"/>
              <a:ext cx="3276939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 </a:t>
              </a:r>
            </a:p>
            <a:p>
              <a:pPr algn="ctr"/>
              <a:r>
                <a:rPr lang="bg-BG" b="1" dirty="0" smtClean="0"/>
                <a:t>Приоритетни сектори, Селски райони, </a:t>
              </a:r>
              <a:endParaRPr lang="en-US" b="1" dirty="0" smtClean="0"/>
            </a:p>
            <a:p>
              <a:pPr algn="ctr"/>
              <a:r>
                <a:rPr lang="en-US" b="1" dirty="0" smtClean="0"/>
                <a:t>EE</a:t>
              </a:r>
              <a:r>
                <a:rPr lang="bg-BG" b="1" dirty="0" smtClean="0"/>
                <a:t>, Заетост,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Биопроизводство, Стандарти на ЕС,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Иновации,  Северозападен район, Износители,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Кандидати с над 3 години история</a:t>
              </a:r>
              <a:endParaRPr lang="bg-BG" b="1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665774" y="3578771"/>
              <a:ext cx="4082664" cy="29481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algn="ctr"/>
              <a:r>
                <a:rPr lang="bg-BG" b="1" dirty="0" smtClean="0"/>
                <a:t>СМР, </a:t>
              </a:r>
              <a:endParaRPr lang="en-US" b="1" dirty="0"/>
            </a:p>
            <a:p>
              <a:pPr algn="ctr"/>
              <a:r>
                <a:rPr lang="bg-BG" b="1" dirty="0" smtClean="0"/>
                <a:t>машини, съоръжения и оборудване, закупуване на земя  и сгради в селските райони),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софтуер,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специализирани транспортни средства,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мобилни преработвателни съоръжения, общи разходи и др.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1024759"/>
              <a:ext cx="3276939" cy="20337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bg-BG" b="1" dirty="0" smtClean="0"/>
                <a:t>Земеделски стопани, предприятия от ХВП, групи/организации на производители</a:t>
              </a:r>
            </a:p>
            <a:p>
              <a:pPr algn="ctr"/>
              <a:r>
                <a:rPr lang="bg-BG" b="1" dirty="0"/>
                <a:t>На територията на цялата страна</a:t>
              </a:r>
            </a:p>
            <a:p>
              <a:pPr algn="ctr"/>
              <a:endParaRPr lang="bg-BG" b="1" dirty="0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616966" y="3058510"/>
              <a:ext cx="206102" cy="52026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7" name="Left Arrow 6"/>
          <p:cNvSpPr/>
          <p:nvPr/>
        </p:nvSpPr>
        <p:spPr>
          <a:xfrm>
            <a:off x="7724789" y="4808483"/>
            <a:ext cx="444043" cy="244363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3428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609" y="252231"/>
            <a:ext cx="1092092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4.</a:t>
            </a:r>
            <a:r>
              <a:rPr lang="en-US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1.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 </a:t>
            </a:r>
            <a:r>
              <a:rPr lang="ru-RU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Инвестиции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 земеделски стопанства по Тематична подпрограма за развитие на малки стопанства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1024759"/>
            <a:ext cx="10920929" cy="5502164"/>
            <a:chOff x="540609" y="1024759"/>
            <a:chExt cx="10920929" cy="5502164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1024759"/>
              <a:ext cx="2735652" cy="86939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Април – Юли 2018 г. 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1024759"/>
              <a:ext cx="4082664" cy="203375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/>
                <a:t>Максимален размер на разходите</a:t>
              </a:r>
              <a:endParaRPr lang="en-US" b="1" dirty="0" smtClean="0"/>
            </a:p>
            <a:p>
              <a:pPr algn="ctr"/>
              <a:r>
                <a:rPr lang="bg-BG" b="1" dirty="0" smtClean="0"/>
                <a:t>25 000 евро и 70 000 евро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/>
                <a:t> 70 % от одобрените  разходи</a:t>
              </a:r>
              <a:r>
                <a:rPr lang="en-US" b="1" dirty="0" smtClean="0"/>
                <a:t>;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12,5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84598" y="3578770"/>
              <a:ext cx="3276939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 </a:t>
              </a:r>
            </a:p>
            <a:p>
              <a:pPr algn="ctr"/>
              <a:r>
                <a:rPr lang="bg-BG" b="1" dirty="0" smtClean="0"/>
                <a:t>Приоритетни сектори, </a:t>
              </a:r>
            </a:p>
            <a:p>
              <a:pPr algn="ctr"/>
              <a:r>
                <a:rPr lang="en-US" b="1" dirty="0" smtClean="0"/>
                <a:t>EE</a:t>
              </a:r>
              <a:r>
                <a:rPr lang="bg-BG" b="1" dirty="0" smtClean="0"/>
                <a:t>, </a:t>
              </a:r>
            </a:p>
            <a:p>
              <a:pPr algn="ctr"/>
              <a:r>
                <a:rPr lang="bg-BG" b="1" dirty="0" smtClean="0"/>
                <a:t>Биопроизводство, Стандарти на ЕС,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Иновации,  </a:t>
              </a:r>
            </a:p>
            <a:p>
              <a:pPr algn="ctr"/>
              <a:r>
                <a:rPr lang="bg-BG" b="1" dirty="0" smtClean="0"/>
                <a:t>НР, </a:t>
              </a:r>
            </a:p>
            <a:p>
              <a:pPr algn="ctr"/>
              <a:r>
                <a:rPr lang="bg-BG" b="1" dirty="0" smtClean="0"/>
                <a:t>Напояване</a:t>
              </a:r>
              <a:endParaRPr lang="bg-BG" b="1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665774" y="3578771"/>
              <a:ext cx="4082664" cy="29481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algn="ctr"/>
              <a:r>
                <a:rPr lang="bg-BG" b="1" dirty="0" smtClean="0"/>
                <a:t>СМР, </a:t>
              </a:r>
              <a:endParaRPr lang="en-US" b="1" dirty="0"/>
            </a:p>
            <a:p>
              <a:pPr algn="ctr"/>
              <a:r>
                <a:rPr lang="bg-BG" b="1" dirty="0" smtClean="0"/>
                <a:t>машини, съоръжения и оборудване, </a:t>
              </a:r>
            </a:p>
            <a:p>
              <a:pPr algn="ctr"/>
              <a:r>
                <a:rPr lang="bg-BG" b="1" dirty="0" smtClean="0"/>
                <a:t>закупуване на земя  и сгради в селските райони),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софтуер, </a:t>
              </a:r>
              <a:endParaRPr lang="en-US" b="1" dirty="0" smtClean="0"/>
            </a:p>
            <a:p>
              <a:pPr algn="ctr"/>
              <a:r>
                <a:rPr lang="bg-BG" b="1" dirty="0"/>
                <a:t>т</a:t>
              </a:r>
              <a:r>
                <a:rPr lang="bg-BG" b="1" dirty="0" smtClean="0"/>
                <a:t>райни насаждения,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напояване, общи разходи и др.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1024759"/>
              <a:ext cx="3276939" cy="20337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bg-BG" b="1" dirty="0" smtClean="0"/>
                <a:t>Земеделски стопани със СПО от 6 000 – 7 999 евро;</a:t>
              </a:r>
            </a:p>
            <a:p>
              <a:pPr algn="ctr"/>
              <a:r>
                <a:rPr lang="bg-BG" b="1" dirty="0"/>
                <a:t>На територията на цялата страна</a:t>
              </a:r>
            </a:p>
            <a:p>
              <a:pPr algn="ctr"/>
              <a:r>
                <a:rPr lang="bg-BG" b="1" dirty="0" smtClean="0"/>
                <a:t>Животновъдство  - само в НР</a:t>
              </a:r>
              <a:endParaRPr lang="bg-BG" b="1" dirty="0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616966" y="3058510"/>
              <a:ext cx="206102" cy="52026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7724789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250862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609" y="252231"/>
            <a:ext cx="10920929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</a:t>
            </a:r>
            <a:r>
              <a:rPr lang="bg-BG" b="1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6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r>
              <a:rPr lang="en-US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1.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СТАРТОВА ПОМОЩ ЗА МЛАДИ ЗЕМЕДЕЛСКИ СТОПАНИ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1024759"/>
            <a:ext cx="10920929" cy="5502164"/>
            <a:chOff x="540609" y="1024759"/>
            <a:chExt cx="10920929" cy="5502164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1024759"/>
              <a:ext cx="2735652" cy="86939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Февруари – Май 2018 г. 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1024759"/>
              <a:ext cx="4082664" cy="203375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/>
                <a:t>12 500 евро – първо плащане;</a:t>
              </a:r>
            </a:p>
            <a:p>
              <a:pPr algn="ctr"/>
              <a:r>
                <a:rPr lang="bg-BG" b="1" dirty="0" smtClean="0"/>
                <a:t>12 500 евро – второ плащане;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/>
                <a:t> 25 000 евро</a:t>
              </a:r>
              <a:r>
                <a:rPr lang="en-US" b="1" dirty="0" smtClean="0"/>
                <a:t>;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22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84598" y="3578770"/>
              <a:ext cx="3276939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 </a:t>
              </a:r>
            </a:p>
            <a:p>
              <a:pPr algn="ctr"/>
              <a:r>
                <a:rPr lang="bg-BG" b="1" dirty="0" smtClean="0"/>
                <a:t>Приоритетни сектори, </a:t>
              </a:r>
            </a:p>
            <a:p>
              <a:pPr algn="ctr"/>
              <a:r>
                <a:rPr lang="bg-BG" b="1" dirty="0" smtClean="0"/>
                <a:t>Образование, </a:t>
              </a:r>
            </a:p>
            <a:p>
              <a:pPr algn="ctr"/>
              <a:r>
                <a:rPr lang="bg-BG" b="1" dirty="0" smtClean="0"/>
                <a:t>Биопроизводство, </a:t>
              </a:r>
            </a:p>
            <a:p>
              <a:pPr algn="ctr"/>
              <a:r>
                <a:rPr lang="bg-BG" b="1" dirty="0" smtClean="0"/>
                <a:t>Заетост, </a:t>
              </a:r>
              <a:endParaRPr lang="en-US" b="1" dirty="0" smtClean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665774" y="3578771"/>
              <a:ext cx="4082664" cy="29481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algn="ctr"/>
              <a:r>
                <a:rPr lang="bg-BG" b="1" dirty="0" smtClean="0"/>
                <a:t>Подпомагането се предоставя за максимален срок от 5 години само.</a:t>
              </a:r>
            </a:p>
            <a:p>
              <a:pPr algn="ctr"/>
              <a:r>
                <a:rPr lang="bg-BG" b="1" dirty="0" smtClean="0"/>
                <a:t>Подпомагане за коректно изпълнение на бизнес плана и осъществена инвестиция в дълготрайни материални и/или нематериални активи с единична цена не по-малка от 700 лева</a:t>
              </a:r>
              <a:r>
                <a:rPr lang="ru-RU" b="1" dirty="0" smtClean="0"/>
                <a:t>.</a:t>
              </a:r>
              <a:endParaRPr lang="ru-RU" b="1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1024759"/>
              <a:ext cx="3276939" cy="20337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bg-BG" b="1" dirty="0" smtClean="0"/>
                <a:t>Земеделски стопани  от 18 до 40 г. със СПО от 8 000 – 16 000 евро;</a:t>
              </a:r>
            </a:p>
            <a:p>
              <a:pPr algn="ctr"/>
              <a:r>
                <a:rPr lang="bg-BG" b="1" dirty="0" smtClean="0"/>
                <a:t>ФЛ, ЕТ, ЕООД по ТЗ</a:t>
              </a:r>
            </a:p>
            <a:p>
              <a:pPr algn="ctr"/>
              <a:r>
                <a:rPr lang="bg-BG" b="1" dirty="0" smtClean="0"/>
                <a:t>На територията на цялата страна</a:t>
              </a:r>
              <a:endParaRPr lang="bg-BG" b="1" dirty="0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616966" y="3058510"/>
              <a:ext cx="206102" cy="52026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7724789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185878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609" y="252231"/>
            <a:ext cx="1092092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</a:t>
            </a:r>
            <a:r>
              <a:rPr lang="bg-BG" b="1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9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СЪЗДАВАНЕ НА ГРУПИ И ОРГАНИЗАЦИИ НА ПРОИЗВОДИТЕЛИПОМОЩ ЗА МЛАДИ ЗЕМЕДЕЛСКИ СТОПАНИ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1024759"/>
            <a:ext cx="10920929" cy="5502164"/>
            <a:chOff x="540609" y="1024759"/>
            <a:chExt cx="10920929" cy="5502164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1024759"/>
              <a:ext cx="2735652" cy="86939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Април – Юли 2018 г. 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1024759"/>
              <a:ext cx="4082664" cy="203375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/>
                <a:t>Не повече от 100 000 евро/годишно;</a:t>
              </a:r>
            </a:p>
            <a:p>
              <a:pPr algn="ctr"/>
              <a:r>
                <a:rPr lang="bg-BG" b="1" dirty="0" smtClean="0"/>
                <a:t>За период от 5 години;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/>
                <a:t> До 10% от оборота</a:t>
              </a:r>
              <a:r>
                <a:rPr lang="en-US" b="1" dirty="0" smtClean="0"/>
                <a:t>;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7,8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84598" y="3578770"/>
              <a:ext cx="3276939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 </a:t>
              </a:r>
            </a:p>
            <a:p>
              <a:pPr algn="ctr"/>
              <a:r>
                <a:rPr lang="bg-BG" b="1" dirty="0" smtClean="0"/>
                <a:t>Животновъдство, </a:t>
              </a:r>
            </a:p>
            <a:p>
              <a:pPr algn="ctr"/>
              <a:r>
                <a:rPr lang="bg-BG" b="1" dirty="0" smtClean="0"/>
                <a:t>Плодове и зеленчуци, </a:t>
              </a:r>
            </a:p>
            <a:p>
              <a:pPr algn="ctr"/>
              <a:r>
                <a:rPr lang="bg-BG" b="1" dirty="0" smtClean="0"/>
                <a:t>50% млади фермери,</a:t>
              </a:r>
            </a:p>
            <a:p>
              <a:pPr algn="ctr"/>
              <a:r>
                <a:rPr lang="bg-BG" b="1" dirty="0" smtClean="0"/>
                <a:t>50% малки стопанства </a:t>
              </a:r>
            </a:p>
            <a:p>
              <a:pPr algn="ctr"/>
              <a:r>
                <a:rPr lang="bg-BG" b="1" dirty="0" smtClean="0"/>
                <a:t>Обмяна на опит, </a:t>
              </a:r>
              <a:endParaRPr lang="en-US" b="1" dirty="0" smtClean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665774" y="3578771"/>
              <a:ext cx="4082664" cy="29481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algn="ctr"/>
              <a:r>
                <a:rPr lang="bg-BG" b="1" dirty="0" smtClean="0"/>
                <a:t>Адаптиране към пазарните изисквания на продукцията;</a:t>
              </a:r>
            </a:p>
            <a:p>
              <a:pPr algn="ctr"/>
              <a:r>
                <a:rPr lang="bg-BG" b="1" dirty="0" smtClean="0"/>
                <a:t>Съвместно пускане на стоки на пазара;</a:t>
              </a:r>
            </a:p>
            <a:p>
              <a:pPr algn="ctr"/>
              <a:r>
                <a:rPr lang="bg-BG" b="1" dirty="0" smtClean="0"/>
                <a:t>Установяване на общи правила за информация за продукцията;</a:t>
              </a:r>
            </a:p>
            <a:p>
              <a:pPr algn="ctr"/>
              <a:r>
                <a:rPr lang="bg-BG" b="1" dirty="0" smtClean="0"/>
                <a:t>Други дейности;</a:t>
              </a:r>
              <a:endParaRPr lang="bg-BG" b="1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1024759"/>
              <a:ext cx="3276939" cy="20337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bg-BG" b="1" dirty="0" smtClean="0"/>
                <a:t>Признати групи/организации на земеделски производители</a:t>
              </a:r>
            </a:p>
            <a:p>
              <a:pPr algn="ctr"/>
              <a:r>
                <a:rPr lang="bg-BG" b="1" dirty="0" smtClean="0"/>
                <a:t>На територията на цялата страна</a:t>
              </a:r>
              <a:endParaRPr lang="bg-BG" b="1" dirty="0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616966" y="3058510"/>
              <a:ext cx="206102" cy="52026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7724789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54021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609" y="252231"/>
            <a:ext cx="1092092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</a:t>
            </a:r>
            <a:r>
              <a:rPr lang="en-US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8.3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Предотвратяване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щети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по горите от горски пожари, природни бедствия и катастрофични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събития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9"/>
            <a:chOff x="540609" y="756745"/>
            <a:chExt cx="11282197" cy="5770179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Март – Юни 2018 г.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Целеви прием</a:t>
              </a:r>
            </a:p>
            <a:p>
              <a:pPr algn="ctr"/>
              <a:r>
                <a:rPr lang="bg-BG" b="1" dirty="0">
                  <a:solidFill>
                    <a:schemeClr val="bg1"/>
                  </a:solidFill>
                </a:rPr>
                <a:t> </a:t>
              </a:r>
              <a:r>
                <a:rPr lang="bg-BG" b="1" dirty="0" smtClean="0">
                  <a:solidFill>
                    <a:schemeClr val="bg1"/>
                  </a:solidFill>
                </a:rPr>
                <a:t>Община </a:t>
              </a:r>
              <a:r>
                <a:rPr lang="bg-BG" b="1" dirty="0">
                  <a:solidFill>
                    <a:schemeClr val="bg1"/>
                  </a:solidFill>
                </a:rPr>
                <a:t>Симитли и Кресна </a:t>
              </a:r>
              <a:r>
                <a:rPr lang="bg-BG" b="1" dirty="0" smtClean="0">
                  <a:solidFill>
                    <a:schemeClr val="bg1"/>
                  </a:solidFill>
                </a:rPr>
                <a:t> - 4,5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1024759"/>
              <a:ext cx="4082664" cy="203375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/>
                <a:t>Максимален размер на разходите по проект за целия период – 1,5 млн. евро;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/>
                <a:t> До 100% от допустимите по проекта разходи</a:t>
              </a:r>
              <a:r>
                <a:rPr lang="en-US" b="1" dirty="0" smtClean="0"/>
                <a:t>;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12,6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93434" y="3429000"/>
              <a:ext cx="3629372" cy="3097924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 за проекти:</a:t>
              </a:r>
            </a:p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В община, с висок или среден риск от горски пожари;</a:t>
              </a:r>
            </a:p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Които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предвиждат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опазване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по-голяма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площ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С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противопожарни</a:t>
              </a:r>
              <a:r>
                <a:rPr lang="ru-RU" sz="1600" b="1" dirty="0">
                  <a:solidFill>
                    <a:schemeClr val="bg1"/>
                  </a:solidFill>
                </a:rPr>
                <a:t> мерки, по </a:t>
              </a:r>
              <a:r>
                <a:rPr lang="ru-RU" sz="1600" b="1" dirty="0" err="1">
                  <a:solidFill>
                    <a:schemeClr val="bg1"/>
                  </a:solidFill>
                </a:rPr>
                <a:t>утвърден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горскостопански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и/или </a:t>
              </a:r>
              <a:r>
                <a:rPr lang="ru-RU" sz="1600" b="1" dirty="0">
                  <a:solidFill>
                    <a:schemeClr val="bg1"/>
                  </a:solidFill>
                </a:rPr>
                <a:t>по </a:t>
              </a:r>
              <a:r>
                <a:rPr lang="ru-RU" sz="1600" b="1" dirty="0" err="1">
                  <a:solidFill>
                    <a:schemeClr val="bg1"/>
                  </a:solidFill>
                </a:rPr>
                <a:t>лесоустройствен</a:t>
              </a:r>
              <a:r>
                <a:rPr lang="ru-RU" sz="1600" b="1" dirty="0">
                  <a:solidFill>
                    <a:schemeClr val="bg1"/>
                  </a:solidFill>
                </a:rPr>
                <a:t> проект, план 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програма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С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превантивни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дейности, които </a:t>
              </a:r>
              <a:r>
                <a:rPr lang="ru-RU" sz="1600" b="1" dirty="0" err="1">
                  <a:solidFill>
                    <a:schemeClr val="bg1"/>
                  </a:solidFill>
                </a:rPr>
                <a:t>нанасят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най-малко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щети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върху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околната</a:t>
              </a:r>
              <a:r>
                <a:rPr lang="ru-RU" sz="1600" b="1" dirty="0">
                  <a:solidFill>
                    <a:schemeClr val="bg1"/>
                  </a:solidFill>
                </a:rPr>
                <a:t> среда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.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029803" y="3318641"/>
              <a:ext cx="4718635" cy="320828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b="1" dirty="0" err="1" smtClean="0"/>
                <a:t>противопожарна</a:t>
              </a:r>
              <a:r>
                <a:rPr lang="ru-RU" b="1" dirty="0" smtClean="0"/>
                <a:t> инфраструктура;</a:t>
              </a:r>
              <a:endParaRPr lang="ru-RU" b="1" dirty="0"/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b="1" dirty="0" err="1" smtClean="0"/>
                <a:t>изграждане</a:t>
              </a:r>
              <a:r>
                <a:rPr lang="ru-RU" b="1" dirty="0" smtClean="0"/>
                <a:t>/</a:t>
              </a:r>
              <a:r>
                <a:rPr lang="ru-RU" b="1" dirty="0" err="1" smtClean="0"/>
                <a:t>подобряване</a:t>
              </a:r>
              <a:r>
                <a:rPr lang="ru-RU" b="1" dirty="0" smtClean="0"/>
                <a:t> на: </a:t>
              </a:r>
              <a:r>
                <a:rPr lang="ru-RU" b="1" dirty="0" err="1"/>
                <a:t>хеликоптерни</a:t>
              </a:r>
              <a:r>
                <a:rPr lang="ru-RU" b="1" dirty="0"/>
                <a:t> </a:t>
              </a:r>
              <a:r>
                <a:rPr lang="ru-RU" b="1" dirty="0" smtClean="0"/>
                <a:t>площадки, </a:t>
              </a:r>
              <a:r>
                <a:rPr lang="ru-RU" b="1" dirty="0" err="1" smtClean="0"/>
                <a:t>водоизточници</a:t>
              </a:r>
              <a:r>
                <a:rPr lang="ru-RU" b="1" dirty="0" smtClean="0"/>
                <a:t>, </a:t>
              </a:r>
              <a:r>
                <a:rPr lang="ru-RU" b="1" dirty="0" err="1" smtClean="0"/>
                <a:t>наблюдателни</a:t>
              </a:r>
              <a:r>
                <a:rPr lang="ru-RU" b="1" dirty="0" smtClean="0"/>
                <a:t> </a:t>
              </a:r>
              <a:r>
                <a:rPr lang="ru-RU" b="1" dirty="0" err="1" smtClean="0"/>
                <a:t>пунктове</a:t>
              </a:r>
              <a:r>
                <a:rPr lang="ru-RU" b="1" dirty="0" smtClean="0"/>
                <a:t>, горски </a:t>
              </a:r>
              <a:r>
                <a:rPr lang="ru-RU" b="1" dirty="0" err="1" smtClean="0"/>
                <a:t>пътища</a:t>
              </a:r>
              <a:r>
                <a:rPr lang="ru-RU" b="1" dirty="0" smtClean="0"/>
                <a:t>;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b="1" dirty="0" err="1" smtClean="0"/>
                <a:t>закупуване</a:t>
              </a:r>
              <a:r>
                <a:rPr lang="ru-RU" b="1" dirty="0" smtClean="0"/>
                <a:t> на: </a:t>
              </a:r>
              <a:r>
                <a:rPr lang="ru-RU" b="1" dirty="0" err="1"/>
                <a:t>комуникационно</a:t>
              </a:r>
              <a:r>
                <a:rPr lang="ru-RU" b="1" dirty="0"/>
                <a:t> </a:t>
              </a:r>
              <a:r>
                <a:rPr lang="ru-RU" b="1" dirty="0" err="1" smtClean="0"/>
                <a:t>оборудване</a:t>
              </a:r>
              <a:r>
                <a:rPr lang="ru-RU" b="1" dirty="0" smtClean="0"/>
                <a:t>, средства </a:t>
              </a:r>
              <a:r>
                <a:rPr lang="ru-RU" b="1" dirty="0"/>
                <a:t>за </a:t>
              </a:r>
              <a:r>
                <a:rPr lang="ru-RU" b="1" dirty="0" smtClean="0"/>
                <a:t>наблюдение, средства </a:t>
              </a:r>
              <a:r>
                <a:rPr lang="ru-RU" b="1" dirty="0"/>
                <a:t>за наблюдение на вредители и </a:t>
              </a:r>
              <a:r>
                <a:rPr lang="ru-RU" b="1" dirty="0" err="1" smtClean="0"/>
                <a:t>болести</a:t>
              </a:r>
              <a:r>
                <a:rPr lang="ru-RU" b="1" dirty="0" smtClean="0"/>
                <a:t>, лабораторно </a:t>
              </a:r>
              <a:r>
                <a:rPr lang="ru-RU" b="1" dirty="0"/>
                <a:t>и </a:t>
              </a:r>
              <a:r>
                <a:rPr lang="ru-RU" b="1" dirty="0" err="1"/>
                <a:t>друго</a:t>
              </a:r>
              <a:r>
                <a:rPr lang="ru-RU" b="1" dirty="0"/>
                <a:t> </a:t>
              </a:r>
              <a:r>
                <a:rPr lang="ru-RU" b="1" dirty="0" err="1"/>
                <a:t>специализирано</a:t>
              </a:r>
              <a:r>
                <a:rPr lang="ru-RU" b="1" dirty="0"/>
                <a:t> </a:t>
              </a:r>
              <a:r>
                <a:rPr lang="ru-RU" b="1" dirty="0" err="1"/>
                <a:t>оборудване</a:t>
              </a:r>
              <a:endParaRPr lang="ru-RU" b="1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5"/>
              <a:ext cx="3638207" cy="2427889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 err="1" smtClean="0">
                  <a:solidFill>
                    <a:schemeClr val="bg1"/>
                  </a:solidFill>
                </a:rPr>
                <a:t>ФЛ,ЕТ,ЮЛ,Общини,Местни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поделения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на вероизповеданията-собственици </a:t>
              </a:r>
              <a:r>
                <a:rPr lang="ru-RU" sz="1600" b="1" dirty="0">
                  <a:solidFill>
                    <a:schemeClr val="bg1"/>
                  </a:solidFill>
                </a:rPr>
                <a:t>на горски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територии;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Държавни предприятия </a:t>
              </a:r>
              <a:r>
                <a:rPr lang="ru-RU" sz="1600" b="1" dirty="0">
                  <a:solidFill>
                    <a:schemeClr val="bg1"/>
                  </a:solidFill>
                </a:rPr>
                <a:t>по смисъла на чл. 163, ал. 1 от ЗГ, 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Лесозащитни </a:t>
              </a:r>
              <a:r>
                <a:rPr lang="ru-RU" sz="1600" b="1" dirty="0">
                  <a:solidFill>
                    <a:schemeClr val="bg1"/>
                  </a:solidFill>
                </a:rPr>
                <a:t>станции (ЛЗС) </a:t>
              </a:r>
              <a:r>
                <a:rPr lang="ru-RU" sz="1600" b="1" dirty="0" err="1">
                  <a:solidFill>
                    <a:schemeClr val="bg1"/>
                  </a:solidFill>
                </a:rPr>
                <a:t>към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ИАГ и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Регионални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дирекции по горите.</a:t>
              </a: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898991" y="3179502"/>
              <a:ext cx="209422" cy="24436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7749390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202568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609" y="252231"/>
            <a:ext cx="1092092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</a:t>
            </a:r>
            <a:r>
              <a:rPr lang="en-US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8.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4 </a:t>
            </a:r>
            <a:r>
              <a:rPr lang="ru-RU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Възстановяване</a:t>
            </a:r>
            <a:r>
              <a:rPr lang="ru-RU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на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щети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по горите от горски пожари, природни бедствия и катастрофични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събития</a:t>
            </a:r>
            <a:r>
              <a:rPr lang="bg-BG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8"/>
            <a:chOff x="540609" y="756745"/>
            <a:chExt cx="11282197" cy="5770178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Март – Юни 2018 г.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Целеви прием</a:t>
              </a:r>
            </a:p>
            <a:p>
              <a:pPr algn="ctr"/>
              <a:r>
                <a:rPr lang="bg-BG" b="1" dirty="0">
                  <a:solidFill>
                    <a:schemeClr val="bg1"/>
                  </a:solidFill>
                </a:rPr>
                <a:t> </a:t>
              </a:r>
              <a:r>
                <a:rPr lang="bg-BG" b="1" dirty="0" smtClean="0">
                  <a:solidFill>
                    <a:schemeClr val="bg1"/>
                  </a:solidFill>
                </a:rPr>
                <a:t>Община </a:t>
              </a:r>
              <a:r>
                <a:rPr lang="bg-BG" b="1" dirty="0">
                  <a:solidFill>
                    <a:schemeClr val="bg1"/>
                  </a:solidFill>
                </a:rPr>
                <a:t>Симитли и </a:t>
              </a:r>
              <a:r>
                <a:rPr lang="bg-BG" b="1" dirty="0" smtClean="0">
                  <a:solidFill>
                    <a:schemeClr val="bg1"/>
                  </a:solidFill>
                </a:rPr>
                <a:t>Кресна – 1,6 млн. евро 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1024759"/>
              <a:ext cx="4082664" cy="203375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/>
                <a:t>Максимален размер на разходите по проект за целия период – 1 млн. евро;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/>
                <a:t> До 100% от допустимите по проекта разходи</a:t>
              </a:r>
              <a:r>
                <a:rPr lang="en-US" b="1" dirty="0" smtClean="0"/>
                <a:t>;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6,4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93433" y="3578770"/>
              <a:ext cx="3620125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bg-BG" sz="1600" b="1" dirty="0">
                  <a:solidFill>
                    <a:schemeClr val="bg1"/>
                  </a:solidFill>
                </a:rPr>
                <a:t>Р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иска </a:t>
              </a:r>
              <a:r>
                <a:rPr lang="ru-RU" sz="1600" b="1" dirty="0">
                  <a:solidFill>
                    <a:schemeClr val="bg1"/>
                  </a:solidFill>
                </a:rPr>
                <a:t>от горски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пожари;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Увреденост </a:t>
              </a:r>
              <a:r>
                <a:rPr lang="ru-RU" sz="1600" b="1" dirty="0">
                  <a:solidFill>
                    <a:schemeClr val="bg1"/>
                  </a:solidFill>
                </a:rPr>
                <a:t>на горския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потенциал;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Риск от </a:t>
              </a:r>
              <a:r>
                <a:rPr lang="ru-RU" sz="1600" b="1" dirty="0" err="1">
                  <a:solidFill>
                    <a:schemeClr val="bg1"/>
                  </a:solidFill>
                </a:rPr>
                <a:t>ерозия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Н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аклон </a:t>
              </a:r>
              <a:r>
                <a:rPr lang="ru-RU" sz="1600" b="1" dirty="0">
                  <a:solidFill>
                    <a:schemeClr val="bg1"/>
                  </a:solidFill>
                </a:rPr>
                <a:t>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терена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en-US" sz="1600" b="1" dirty="0">
                  <a:solidFill>
                    <a:schemeClr val="bg1"/>
                  </a:solidFill>
                </a:rPr>
                <a:t>&gt;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25</a:t>
              </a:r>
              <a:r>
                <a:rPr lang="ru-RU" sz="1600" b="1" dirty="0">
                  <a:solidFill>
                    <a:schemeClr val="bg1"/>
                  </a:solidFill>
                </a:rPr>
                <a:t>°;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И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зползване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залесителен</a:t>
              </a:r>
              <a:r>
                <a:rPr lang="ru-RU" sz="1600" b="1" dirty="0">
                  <a:solidFill>
                    <a:schemeClr val="bg1"/>
                  </a:solidFill>
                </a:rPr>
                <a:t> материал от </a:t>
              </a:r>
              <a:r>
                <a:rPr lang="ru-RU" sz="1600" b="1" dirty="0" err="1">
                  <a:solidFill>
                    <a:schemeClr val="bg1"/>
                  </a:solidFill>
                </a:rPr>
                <a:t>местни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видове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произходи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Г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олемина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площта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която</a:t>
              </a:r>
              <a:r>
                <a:rPr lang="ru-RU" sz="1600" b="1" dirty="0">
                  <a:solidFill>
                    <a:schemeClr val="bg1"/>
                  </a:solidFill>
                </a:rPr>
                <a:t> се </a:t>
              </a:r>
              <a:r>
                <a:rPr lang="ru-RU" sz="1600" b="1" dirty="0" err="1">
                  <a:solidFill>
                    <a:schemeClr val="bg1"/>
                  </a:solidFill>
                </a:rPr>
                <a:t>възстановява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.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1435" y="3318641"/>
              <a:ext cx="4923067" cy="320828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1600" b="1" dirty="0" err="1" smtClean="0"/>
                <a:t>почистване</a:t>
              </a:r>
              <a:r>
                <a:rPr lang="ru-RU" sz="1600" b="1" dirty="0" smtClean="0"/>
                <a:t> </a:t>
              </a:r>
              <a:r>
                <a:rPr lang="ru-RU" sz="1600" b="1" dirty="0"/>
                <a:t>на </a:t>
              </a:r>
              <a:r>
                <a:rPr lang="ru-RU" sz="1600" b="1" dirty="0" err="1"/>
                <a:t>площи</a:t>
              </a:r>
              <a:r>
                <a:rPr lang="ru-RU" sz="1600" b="1" dirty="0"/>
                <a:t> в гори, пострадали от пожари, природни бедствия, катастрофични </a:t>
              </a:r>
              <a:r>
                <a:rPr lang="ru-RU" sz="1600" b="1" dirty="0" err="1"/>
                <a:t>събития</a:t>
              </a:r>
              <a:r>
                <a:rPr lang="ru-RU" sz="1600" b="1" dirty="0"/>
                <a:t>, </a:t>
              </a:r>
              <a:r>
                <a:rPr lang="ru-RU" sz="1600" b="1" dirty="0" err="1"/>
                <a:t>болести</a:t>
              </a:r>
              <a:r>
                <a:rPr lang="ru-RU" sz="1600" b="1" dirty="0"/>
                <a:t> и вредители, с цел </a:t>
              </a:r>
              <a:r>
                <a:rPr lang="ru-RU" sz="1600" b="1" dirty="0" err="1"/>
                <a:t>тяхното</a:t>
              </a:r>
              <a:r>
                <a:rPr lang="ru-RU" sz="1600" b="1" dirty="0"/>
                <a:t> </a:t>
              </a:r>
              <a:r>
                <a:rPr lang="ru-RU" sz="1600" b="1" dirty="0" err="1"/>
                <a:t>изкуствено</a:t>
              </a:r>
              <a:r>
                <a:rPr lang="ru-RU" sz="1600" b="1" dirty="0"/>
                <a:t> </a:t>
              </a:r>
              <a:r>
                <a:rPr lang="ru-RU" sz="1600" b="1" dirty="0" err="1"/>
                <a:t>възобновяване</a:t>
              </a:r>
              <a:r>
                <a:rPr lang="ru-RU" sz="1600" b="1" dirty="0"/>
                <a:t>;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1600" b="1" dirty="0" err="1" smtClean="0"/>
                <a:t>презалесяване</a:t>
              </a:r>
              <a:r>
                <a:rPr lang="ru-RU" sz="1600" b="1" dirty="0" smtClean="0"/>
                <a:t> </a:t>
              </a:r>
              <a:r>
                <a:rPr lang="ru-RU" sz="1600" b="1" dirty="0"/>
                <a:t>на </a:t>
              </a:r>
              <a:r>
                <a:rPr lang="ru-RU" sz="1600" b="1" dirty="0" err="1"/>
                <a:t>пострадалите</a:t>
              </a:r>
              <a:r>
                <a:rPr lang="ru-RU" sz="1600" b="1" dirty="0"/>
                <a:t> </a:t>
              </a:r>
              <a:r>
                <a:rPr lang="ru-RU" sz="1600" b="1" dirty="0" smtClean="0"/>
                <a:t>гори;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1600" b="1" dirty="0" err="1" smtClean="0"/>
                <a:t>изготвяне</a:t>
              </a:r>
              <a:r>
                <a:rPr lang="ru-RU" sz="1600" b="1" dirty="0" smtClean="0"/>
                <a:t> </a:t>
              </a:r>
              <a:r>
                <a:rPr lang="ru-RU" sz="1600" b="1" dirty="0"/>
                <a:t>на технологичен план за </a:t>
              </a:r>
              <a:r>
                <a:rPr lang="ru-RU" sz="1600" b="1" dirty="0" err="1" smtClean="0"/>
                <a:t>залесяване</a:t>
              </a:r>
              <a:r>
                <a:rPr lang="ru-RU" sz="1600" b="1" dirty="0"/>
                <a:t>;</a:t>
              </a:r>
              <a:endParaRPr lang="ru-RU" sz="1600" b="1" dirty="0" smtClean="0"/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1600" b="1" dirty="0" err="1" smtClean="0"/>
                <a:t>почвоподготовка</a:t>
              </a:r>
              <a:r>
                <a:rPr lang="ru-RU" sz="1600" b="1" dirty="0" smtClean="0"/>
                <a:t>, </a:t>
              </a:r>
              <a:r>
                <a:rPr lang="ru-RU" sz="1600" b="1" dirty="0" err="1" smtClean="0"/>
                <a:t>закупуване</a:t>
              </a:r>
              <a:r>
                <a:rPr lang="ru-RU" sz="1600" b="1" dirty="0" smtClean="0"/>
                <a:t> </a:t>
              </a:r>
              <a:r>
                <a:rPr lang="ru-RU" sz="1600" b="1" dirty="0"/>
                <a:t>на </a:t>
              </a:r>
              <a:r>
                <a:rPr lang="ru-RU" sz="1600" b="1" dirty="0" err="1"/>
                <a:t>залесителен</a:t>
              </a:r>
              <a:r>
                <a:rPr lang="ru-RU" sz="1600" b="1" dirty="0"/>
                <a:t> </a:t>
              </a:r>
              <a:r>
                <a:rPr lang="ru-RU" sz="1600" b="1" dirty="0" smtClean="0"/>
                <a:t>материал, </a:t>
              </a:r>
              <a:r>
                <a:rPr lang="ru-RU" sz="1600" b="1" dirty="0" err="1" smtClean="0"/>
                <a:t>засаждане</a:t>
              </a:r>
              <a:r>
                <a:rPr lang="ru-RU" sz="1600" b="1" dirty="0" smtClean="0"/>
                <a:t> </a:t>
              </a:r>
              <a:r>
                <a:rPr lang="ru-RU" sz="1600" b="1" dirty="0"/>
                <a:t>на </a:t>
              </a:r>
              <a:r>
                <a:rPr lang="ru-RU" sz="1600" b="1" dirty="0" err="1"/>
                <a:t>фиданките</a:t>
              </a:r>
              <a:r>
                <a:rPr lang="ru-RU" sz="1600" b="1" dirty="0"/>
                <a:t> или </a:t>
              </a:r>
              <a:r>
                <a:rPr lang="ru-RU" sz="1600" b="1" dirty="0" err="1"/>
                <a:t>засяване</a:t>
              </a:r>
              <a:r>
                <a:rPr lang="ru-RU" sz="1600" b="1" dirty="0"/>
                <a:t> на </a:t>
              </a:r>
              <a:r>
                <a:rPr lang="ru-RU" sz="1600" b="1" dirty="0" err="1" smtClean="0"/>
                <a:t>семената</a:t>
              </a:r>
              <a:r>
                <a:rPr lang="ru-RU" sz="1600" b="1" dirty="0" smtClean="0"/>
                <a:t>, </a:t>
              </a:r>
              <a:r>
                <a:rPr lang="ru-RU" sz="1600" b="1" dirty="0" err="1" smtClean="0"/>
                <a:t>попълване</a:t>
              </a:r>
              <a:r>
                <a:rPr lang="ru-RU" sz="1600" b="1" dirty="0" smtClean="0"/>
                <a:t> </a:t>
              </a:r>
              <a:r>
                <a:rPr lang="ru-RU" sz="1600" b="1" dirty="0"/>
                <a:t>на </a:t>
              </a:r>
              <a:r>
                <a:rPr lang="ru-RU" sz="1600" b="1" dirty="0" err="1"/>
                <a:t>новосъздадени</a:t>
              </a:r>
              <a:r>
                <a:rPr lang="ru-RU" sz="1600" b="1" dirty="0"/>
                <a:t> горски </a:t>
              </a:r>
              <a:r>
                <a:rPr lang="ru-RU" sz="1600" b="1" dirty="0" err="1" smtClean="0"/>
                <a:t>култури</a:t>
              </a:r>
              <a:r>
                <a:rPr lang="ru-RU" sz="1600" b="1" dirty="0" smtClean="0"/>
                <a:t>.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5"/>
              <a:ext cx="3638207" cy="2427889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ФЛ, ЕТ, ЮЛ, Местни поделения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на вероизповеданията – собственици на горски територии;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Общини собственици или стопанисващи горски територии;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Държавни предприятия </a:t>
              </a:r>
              <a:r>
                <a:rPr lang="ru-RU" sz="1600" b="1" dirty="0">
                  <a:solidFill>
                    <a:schemeClr val="bg1"/>
                  </a:solidFill>
                </a:rPr>
                <a:t>по смисъла на чл. 163, ал. 1 от ЗГ, 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900444" y="3184634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7735742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67315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3011</Words>
  <Application>Microsoft Office PowerPoint</Application>
  <PresentationFormat>Custom</PresentationFormat>
  <Paragraphs>441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per.sempre</dc:creator>
  <cp:lastModifiedBy>Pavlina Damyanova</cp:lastModifiedBy>
  <cp:revision>76</cp:revision>
  <dcterms:created xsi:type="dcterms:W3CDTF">2017-09-19T19:10:17Z</dcterms:created>
  <dcterms:modified xsi:type="dcterms:W3CDTF">2018-01-23T08:25:23Z</dcterms:modified>
</cp:coreProperties>
</file>