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21"/>
  </p:notesMasterIdLst>
  <p:sldIdLst>
    <p:sldId id="256" r:id="rId2"/>
    <p:sldId id="295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4" r:id="rId17"/>
    <p:sldId id="293" r:id="rId18"/>
    <p:sldId id="296" r:id="rId19"/>
    <p:sldId id="27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FF3399"/>
    <a:srgbClr val="CC3399"/>
    <a:srgbClr val="C7ED4D"/>
    <a:srgbClr val="D7D401"/>
    <a:srgbClr val="BBCED8"/>
    <a:srgbClr val="96BD51"/>
    <a:srgbClr val="5BC4C6"/>
    <a:srgbClr val="E4B2B4"/>
    <a:srgbClr val="E9E4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441" autoAdjust="0"/>
    <p:restoredTop sz="91876" autoAdjust="0"/>
  </p:normalViewPr>
  <p:slideViewPr>
    <p:cSldViewPr snapToGrid="0" snapToObjects="1">
      <p:cViewPr>
        <p:scale>
          <a:sx n="110" d="100"/>
          <a:sy n="110" d="100"/>
        </p:scale>
        <p:origin x="-1170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71F350-2083-3848-975E-6985E709D5D5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0C662-205E-2248-A9A1-61FD2FA78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08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61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61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564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sp>
        <p:nvSpPr>
          <p:cNvPr id="21" name="Rectangle 20"/>
          <p:cNvSpPr/>
          <p:nvPr/>
        </p:nvSpPr>
        <p:spPr>
          <a:xfrm>
            <a:off x="961712" y="3339549"/>
            <a:ext cx="1045252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3200" b="1" i="0" u="none" strike="noStrike" kern="0" cap="none" spc="0" normalizeH="0" baseline="0" noProof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ИНВЕСТИЦИОННИ И </a:t>
            </a:r>
            <a:r>
              <a:rPr kumimoji="0" lang="bg-BG" sz="3200" b="1" i="0" u="none" strike="noStrike" kern="0" cap="none" spc="0" normalizeH="0" baseline="0" noProof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КОМПЕНСАТОРНИ МЕРКИ- ПРИЕМИ </a:t>
            </a:r>
            <a:r>
              <a:rPr kumimoji="0" lang="bg-BG" sz="3200" b="1" i="0" u="none" strike="noStrike" kern="0" cap="none" spc="0" normalizeH="0" baseline="0" noProof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2020</a:t>
            </a:r>
            <a:endParaRPr kumimoji="0" lang="en-US" sz="3200" b="1" i="0" u="none" strike="noStrike" kern="0" cap="none" spc="0" normalizeH="0" baseline="0" noProof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2" name="Picture 2" descr="Резултат с изображение за една посока много възможност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693" y="4777239"/>
            <a:ext cx="3006796" cy="113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Резултат с изображение за европейски съюз знам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8464" y="4777239"/>
            <a:ext cx="1623849" cy="113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695304" y="2249626"/>
            <a:ext cx="11137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92934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Европейски земеделски фонд за развитие на селските райони: Европа инвестира в селските райони</a:t>
            </a:r>
            <a:endParaRPr kumimoji="0" lang="bg-BG" sz="2000" b="0" i="0" u="none" strike="noStrike" kern="0" cap="none" spc="0" normalizeH="0" baseline="0" noProof="0" dirty="0">
              <a:ln>
                <a:noFill/>
              </a:ln>
              <a:solidFill>
                <a:srgbClr val="2929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46248" y="1027157"/>
            <a:ext cx="99089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ПРОГРАМА ЗА РАЗВИТИЕ НА СЕЛСКИТЕ РАЙОНИ 2014-2020</a:t>
            </a:r>
            <a:endParaRPr lang="en-GB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08252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65" y="1146198"/>
            <a:ext cx="5029954" cy="5291643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860547" y="3206317"/>
            <a:ext cx="2879466" cy="73866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ounded Rectangle 25"/>
          <p:cNvSpPr/>
          <p:nvPr/>
        </p:nvSpPr>
        <p:spPr>
          <a:xfrm>
            <a:off x="5265318" y="4701506"/>
            <a:ext cx="6312627" cy="1467091"/>
          </a:xfrm>
          <a:prstGeom prst="roundRect">
            <a:avLst/>
          </a:prstGeom>
          <a:gradFill flip="none" rotWithShape="1">
            <a:gsLst>
              <a:gs pos="0">
                <a:srgbClr val="FFD13F">
                  <a:shade val="30000"/>
                  <a:satMod val="115000"/>
                </a:srgbClr>
              </a:gs>
              <a:gs pos="50000">
                <a:srgbClr val="FFD13F">
                  <a:shade val="67500"/>
                  <a:satMod val="115000"/>
                </a:srgbClr>
              </a:gs>
              <a:gs pos="100000">
                <a:srgbClr val="FFD13F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ounded Rectangle 24"/>
          <p:cNvSpPr/>
          <p:nvPr/>
        </p:nvSpPr>
        <p:spPr>
          <a:xfrm>
            <a:off x="6778868" y="2994893"/>
            <a:ext cx="5336137" cy="1467091"/>
          </a:xfrm>
          <a:prstGeom prst="roundRect">
            <a:avLst/>
          </a:prstGeom>
          <a:gradFill flip="none" rotWithShape="1">
            <a:gsLst>
              <a:gs pos="0">
                <a:srgbClr val="FFE79B">
                  <a:shade val="30000"/>
                  <a:satMod val="115000"/>
                </a:srgbClr>
              </a:gs>
              <a:gs pos="50000">
                <a:srgbClr val="FFE79B">
                  <a:shade val="67500"/>
                  <a:satMod val="115000"/>
                </a:srgbClr>
              </a:gs>
              <a:gs pos="100000">
                <a:srgbClr val="FFE79B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ounded Rectangle 23"/>
          <p:cNvSpPr/>
          <p:nvPr/>
        </p:nvSpPr>
        <p:spPr>
          <a:xfrm>
            <a:off x="6145823" y="1289242"/>
            <a:ext cx="5435782" cy="1467091"/>
          </a:xfrm>
          <a:prstGeom prst="roundRect">
            <a:avLst/>
          </a:prstGeom>
          <a:gradFill flip="none" rotWithShape="1">
            <a:gsLst>
              <a:gs pos="0">
                <a:srgbClr val="FFF1C5">
                  <a:shade val="30000"/>
                  <a:satMod val="115000"/>
                </a:srgbClr>
              </a:gs>
              <a:gs pos="50000">
                <a:srgbClr val="FFF1C5">
                  <a:shade val="67500"/>
                  <a:satMod val="115000"/>
                </a:srgbClr>
              </a:gs>
              <a:gs pos="100000">
                <a:srgbClr val="FFF1C5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710509" y="-2"/>
            <a:ext cx="8670872" cy="1101643"/>
            <a:chOff x="555385" y="577"/>
            <a:chExt cx="7621522" cy="1160585"/>
          </a:xfrm>
        </p:grpSpPr>
        <p:sp>
          <p:nvSpPr>
            <p:cNvPr id="12" name="Rectangle 11"/>
            <p:cNvSpPr/>
            <p:nvPr/>
          </p:nvSpPr>
          <p:spPr>
            <a:xfrm>
              <a:off x="555385" y="577"/>
              <a:ext cx="7621522" cy="1160585"/>
            </a:xfrm>
            <a:prstGeom prst="rect">
              <a:avLst/>
            </a:prstGeom>
            <a:effectLst>
              <a:glow>
                <a:schemeClr val="accent1"/>
              </a:glow>
              <a:outerShdw blurRad="38100" dist="25400" dir="5400000" rotWithShape="0">
                <a:srgbClr val="000000">
                  <a:alpha val="25000"/>
                </a:srgb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g-BG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Подмярка 5.1 „Подкрепа за инвестиции в превантивни мерки, насочени към ограничаване на последствията от вероятни природни бедствия, неблагоприятни климатични явления и катастрофични събития</a:t>
              </a:r>
              <a:r>
                <a:rPr lang="bg-BG" b="1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“</a:t>
              </a:r>
              <a:endParaRPr lang="en-GB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7265" y="73094"/>
              <a:ext cx="7379529" cy="421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60547" y="3250277"/>
            <a:ext cx="2879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dirty="0">
                <a:latin typeface="Calibri" pitchFamily="34" charset="0"/>
                <a:cs typeface="Calibri" pitchFamily="34" charset="0"/>
              </a:rPr>
              <a:t>Приоритет ще се дава на  кандидати подали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:</a:t>
            </a:r>
            <a:endParaRPr lang="en-GB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78944" y="1422622"/>
            <a:ext cx="5176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bg-BG" dirty="0">
                <a:latin typeface="Calibri" pitchFamily="34" charset="0"/>
                <a:cs typeface="Calibri" pitchFamily="34" charset="0"/>
              </a:rPr>
              <a:t>Проектни предложения, които се реализират в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райони в по-голяма близост до зони, в които е възникнала епизоотична обстановка </a:t>
            </a:r>
            <a:r>
              <a:rPr lang="bg-BG" dirty="0">
                <a:latin typeface="Calibri" pitchFamily="34" charset="0"/>
                <a:cs typeface="Calibri" pitchFamily="34" charset="0"/>
              </a:rPr>
              <a:t>– населено място/община/административна област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;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42638" y="3263210"/>
            <a:ext cx="49236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bg-BG" dirty="0">
                <a:latin typeface="Calibri" pitchFamily="34" charset="0"/>
                <a:cs typeface="Calibri" pitchFamily="34" charset="0"/>
              </a:rPr>
              <a:t>Проектни предложения, които се реализират в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райони с по-висок риск от епизоотии  </a:t>
            </a:r>
            <a:r>
              <a:rPr lang="bg-BG" dirty="0">
                <a:latin typeface="Calibri" pitchFamily="34" charset="0"/>
                <a:cs typeface="Calibri" pitchFamily="34" charset="0"/>
              </a:rPr>
              <a:t>- според вида и броя на животинските единици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;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6931" y="4784444"/>
            <a:ext cx="6244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bg-BG" dirty="0">
                <a:latin typeface="Calibri" pitchFamily="34" charset="0"/>
                <a:cs typeface="Calibri" pitchFamily="34" charset="0"/>
              </a:rPr>
              <a:t>Проектни предложения, представени от земеделски стопани, чиито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животновъдни стопанства са пострадали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в резултат на усложнена епизоотична 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обстановка –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в 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зависимост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от степента на загуба в животновъдното 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стопанство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5336931" y="1688690"/>
            <a:ext cx="541502" cy="41549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22" name="Oval 21"/>
          <p:cNvSpPr/>
          <p:nvPr/>
        </p:nvSpPr>
        <p:spPr>
          <a:xfrm>
            <a:off x="5978769" y="3481110"/>
            <a:ext cx="533947" cy="41549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II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454263" y="5227302"/>
            <a:ext cx="591681" cy="41549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</a:t>
            </a:r>
            <a:r>
              <a:rPr lang="en-GB" dirty="0" smtClean="0">
                <a:solidFill>
                  <a:schemeClr val="tx1"/>
                </a:solidFill>
              </a:rPr>
              <a:t>II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80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8431823" y="1932781"/>
            <a:ext cx="3761568" cy="3456904"/>
            <a:chOff x="6400006" y="1094581"/>
            <a:chExt cx="5793385" cy="52578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7" name="Rounded Rectangle 16"/>
            <p:cNvSpPr/>
            <p:nvPr/>
          </p:nvSpPr>
          <p:spPr>
            <a:xfrm>
              <a:off x="9676607" y="1094581"/>
              <a:ext cx="2513806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9295606" y="1627981"/>
              <a:ext cx="2894806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8914606" y="2161381"/>
              <a:ext cx="3278785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8533606" y="2694781"/>
              <a:ext cx="3659785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8152606" y="3228181"/>
              <a:ext cx="4040785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7847806" y="3761581"/>
              <a:ext cx="4345585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7466806" y="4294981"/>
              <a:ext cx="4726585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7085806" y="4828381"/>
              <a:ext cx="5107585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6781006" y="5361781"/>
              <a:ext cx="5412385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6400006" y="5895181"/>
              <a:ext cx="5793385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710509" y="-2"/>
            <a:ext cx="8670872" cy="1101643"/>
            <a:chOff x="555385" y="577"/>
            <a:chExt cx="7621522" cy="1160585"/>
          </a:xfrm>
        </p:grpSpPr>
        <p:sp>
          <p:nvSpPr>
            <p:cNvPr id="12" name="Rectangle 11"/>
            <p:cNvSpPr/>
            <p:nvPr/>
          </p:nvSpPr>
          <p:spPr>
            <a:xfrm>
              <a:off x="555385" y="577"/>
              <a:ext cx="7621522" cy="1160585"/>
            </a:xfrm>
            <a:prstGeom prst="rect">
              <a:avLst/>
            </a:prstGeom>
            <a:effectLst>
              <a:glow>
                <a:schemeClr val="accent1"/>
              </a:glow>
              <a:outerShdw blurRad="38100" dist="25400" dir="5400000" rotWithShape="0">
                <a:srgbClr val="000000">
                  <a:alpha val="25000"/>
                </a:srgb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g-BG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Подмярка 5.2 „Инвестиции за възстановяване на потенциала на земеделските земи и на селскостопанския производствен потенциал, нарушени от природни бедствия, неблагоприятни климатични явления и катастрофични събития“</a:t>
              </a:r>
              <a:endParaRPr lang="en-GB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7265" y="73094"/>
              <a:ext cx="7379529" cy="421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93994" y="1323181"/>
            <a:ext cx="11796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Приемът по подмярка 5.2 е насочен към </a:t>
            </a:r>
            <a:r>
              <a:rPr lang="bg-BG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възстановяване на производствения потенциал</a:t>
            </a:r>
            <a:r>
              <a:rPr lang="bg-BG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, нарушен от остро заразни заболявания по свинете, дребните преживни животни /овце и кози/ и птиците</a:t>
            </a:r>
            <a:r>
              <a:rPr lang="bg-BG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.</a:t>
            </a:r>
            <a:endParaRPr lang="en-GB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3994" y="2008981"/>
            <a:ext cx="842469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bg-BG" b="1" dirty="0">
                <a:latin typeface="Calibri" pitchFamily="34" charset="0"/>
                <a:cs typeface="Calibri" pitchFamily="34" charset="0"/>
              </a:rPr>
              <a:t>Общ размер на БФП 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по процедурата 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е до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левовата равностойност на 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r>
              <a:rPr lang="bg-BG" b="1" dirty="0" smtClean="0">
                <a:latin typeface="Calibri" pitchFamily="34" charset="0"/>
                <a:cs typeface="Calibri" pitchFamily="34" charset="0"/>
              </a:rPr>
              <a:t>8 млн. евро.</a:t>
            </a:r>
            <a:r>
              <a:rPr lang="bg-BG" dirty="0">
                <a:latin typeface="Calibri" pitchFamily="34" charset="0"/>
                <a:cs typeface="Calibri" pitchFamily="34" charset="0"/>
              </a:rPr>
              <a:t> 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bg-BG" b="1" dirty="0">
                <a:latin typeface="Calibri" pitchFamily="34" charset="0"/>
                <a:cs typeface="Calibri" pitchFamily="34" charset="0"/>
              </a:rPr>
              <a:t>Допустими кандидати </a:t>
            </a:r>
            <a:endParaRPr lang="en-GB" b="1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bg-BG" b="1" dirty="0">
                <a:latin typeface="Calibri" pitchFamily="34" charset="0"/>
                <a:cs typeface="Calibri" pitchFamily="34" charset="0"/>
              </a:rPr>
              <a:t>Земеделски стопани</a:t>
            </a:r>
            <a:r>
              <a:rPr lang="bg-BG" dirty="0">
                <a:latin typeface="Calibri" pitchFamily="34" charset="0"/>
                <a:cs typeface="Calibri" pitchFamily="34" charset="0"/>
              </a:rPr>
              <a:t>, регистрирани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преди 1 януари 2018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г. и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извършващи животновъдна дейност преди тази дата</a:t>
            </a:r>
            <a:r>
              <a:rPr lang="bg-BG" dirty="0">
                <a:latin typeface="Calibri" pitchFamily="34" charset="0"/>
                <a:cs typeface="Calibri" pitchFamily="34" charset="0"/>
              </a:rPr>
              <a:t>, които са 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засегнати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от силно заразна болест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и това е довело до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унищожаване на най-малко 30%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от земеделският потенциал на стопанството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lang="bg-BG" dirty="0">
                <a:latin typeface="Calibri" pitchFamily="34" charset="0"/>
                <a:cs typeface="Calibri" pitchFamily="34" charset="0"/>
              </a:rPr>
              <a:t> 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bg-BG" b="1" dirty="0">
                <a:latin typeface="Calibri" pitchFamily="34" charset="0"/>
                <a:cs typeface="Calibri" pitchFamily="34" charset="0"/>
              </a:rPr>
              <a:t>Дата на обявяване на приема</a:t>
            </a:r>
            <a:r>
              <a:rPr lang="bg-BG" dirty="0">
                <a:latin typeface="Calibri" pitchFamily="34" charset="0"/>
                <a:cs typeface="Calibri" pitchFamily="34" charset="0"/>
              </a:rPr>
              <a:t> – май  2020 г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. 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bg-BG" b="1" dirty="0">
                <a:latin typeface="Calibri" pitchFamily="34" charset="0"/>
                <a:cs typeface="Calibri" pitchFamily="34" charset="0"/>
              </a:rPr>
              <a:t>Минимален размер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на проектите – 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няма</a:t>
            </a:r>
            <a:r>
              <a:rPr lang="bg-BG" dirty="0">
                <a:latin typeface="Calibri" pitchFamily="34" charset="0"/>
                <a:cs typeface="Calibri" pitchFamily="34" charset="0"/>
              </a:rPr>
              <a:t> 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bg-BG" b="1" dirty="0">
                <a:latin typeface="Calibri" pitchFamily="34" charset="0"/>
                <a:cs typeface="Calibri" pitchFamily="34" charset="0"/>
              </a:rPr>
              <a:t>Максимален размер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на проектите -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1 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млн. евро </a:t>
            </a:r>
            <a:r>
              <a:rPr lang="bg-BG" dirty="0">
                <a:latin typeface="Calibri" pitchFamily="34" charset="0"/>
                <a:cs typeface="Calibri" pitchFamily="34" charset="0"/>
              </a:rPr>
              <a:t>с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максимален интензитет на помощта 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100 %</a:t>
            </a:r>
            <a:r>
              <a:rPr lang="bg-BG" dirty="0">
                <a:latin typeface="Calibri" pitchFamily="34" charset="0"/>
                <a:cs typeface="Calibri" pitchFamily="34" charset="0"/>
              </a:rPr>
              <a:t> </a:t>
            </a:r>
            <a:endParaRPr lang="en-GB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bg-BG" b="1" i="1" dirty="0">
                <a:latin typeface="Calibri" pitchFamily="34" charset="0"/>
                <a:cs typeface="Calibri" pitchFamily="34" charset="0"/>
              </a:rPr>
              <a:t>Допустимите инвестиции трябва да бъдат насочени към възстановяване на производствения потенциал чрез закупуване на животни за разплод, както и за </a:t>
            </a:r>
            <a:r>
              <a:rPr lang="bg-BG" b="1" i="1" dirty="0" err="1">
                <a:latin typeface="Calibri" pitchFamily="34" charset="0"/>
                <a:cs typeface="Calibri" pitchFamily="34" charset="0"/>
              </a:rPr>
              <a:t>репопулация</a:t>
            </a:r>
            <a:r>
              <a:rPr lang="bg-BG" b="1" i="1" dirty="0">
                <a:latin typeface="Calibri" pitchFamily="34" charset="0"/>
                <a:cs typeface="Calibri" pitchFamily="34" charset="0"/>
              </a:rPr>
              <a:t> на засегнатите стопанства</a:t>
            </a:r>
            <a:r>
              <a:rPr lang="bg-BG" b="1" i="1" dirty="0" smtClean="0">
                <a:latin typeface="Calibri" pitchFamily="34" charset="0"/>
                <a:cs typeface="Calibri" pitchFamily="34" charset="0"/>
              </a:rPr>
              <a:t>.</a:t>
            </a:r>
            <a:endParaRPr lang="en-GB" b="1" i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0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223" y="3891628"/>
            <a:ext cx="1735989" cy="13966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094" y="1257375"/>
            <a:ext cx="1449906" cy="263425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039" y="5281238"/>
            <a:ext cx="1948962" cy="1568043"/>
          </a:xfrm>
          <a:prstGeom prst="rect">
            <a:avLst/>
          </a:prstGeom>
        </p:spPr>
      </p:pic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710509" y="-2"/>
            <a:ext cx="8670872" cy="1101643"/>
            <a:chOff x="555385" y="577"/>
            <a:chExt cx="7621522" cy="1160585"/>
          </a:xfrm>
        </p:grpSpPr>
        <p:sp>
          <p:nvSpPr>
            <p:cNvPr id="12" name="Rectangle 11"/>
            <p:cNvSpPr/>
            <p:nvPr/>
          </p:nvSpPr>
          <p:spPr>
            <a:xfrm>
              <a:off x="555385" y="577"/>
              <a:ext cx="7621522" cy="1160585"/>
            </a:xfrm>
            <a:prstGeom prst="rect">
              <a:avLst/>
            </a:prstGeom>
            <a:effectLst>
              <a:glow>
                <a:schemeClr val="accent1"/>
              </a:glow>
              <a:outerShdw blurRad="38100" dist="25400" dir="5400000" rotWithShape="0">
                <a:srgbClr val="000000">
                  <a:alpha val="25000"/>
                </a:srgb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7265" y="73094"/>
              <a:ext cx="7379529" cy="421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38553" y="366153"/>
            <a:ext cx="86428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Подмярка 6.3 „Стартова помощ за развитието на малки стопанства“ (ТПП)</a:t>
            </a:r>
            <a:endParaRPr lang="en-GB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3995" y="1103792"/>
            <a:ext cx="101567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Приемът по подмярка 6.3 ще бъде </a:t>
            </a:r>
            <a:r>
              <a:rPr lang="bg-BG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целеви прием </a:t>
            </a:r>
            <a:r>
              <a:rPr lang="bg-BG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с фокус върху </a:t>
            </a:r>
            <a:r>
              <a:rPr lang="bg-BG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развитието и укрепване </a:t>
            </a:r>
            <a:r>
              <a:rPr lang="bg-BG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на малки земеделски стопанства в </a:t>
            </a:r>
            <a:r>
              <a:rPr lang="bg-BG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сектор </a:t>
            </a:r>
            <a:r>
              <a:rPr lang="bg-BG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„Животновъдство“</a:t>
            </a:r>
            <a:r>
              <a:rPr lang="bg-BG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.</a:t>
            </a:r>
            <a:endParaRPr lang="en-GB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5315" y="1940952"/>
            <a:ext cx="905606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bg-BG" b="1" dirty="0">
                <a:latin typeface="Calibri" pitchFamily="34" charset="0"/>
                <a:cs typeface="Calibri" pitchFamily="34" charset="0"/>
              </a:rPr>
              <a:t>Общ размер на БФП 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по процедурата 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до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левовата равностойност на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6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млн. евро</a:t>
            </a:r>
            <a:endParaRPr lang="en-GB" b="1" dirty="0" smtClean="0">
              <a:latin typeface="Calibri" pitchFamily="34" charset="0"/>
              <a:cs typeface="Calibri" pitchFamily="34" charset="0"/>
            </a:endParaRPr>
          </a:p>
          <a:p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bg-BG" b="1" dirty="0" smtClean="0">
                <a:latin typeface="Calibri" pitchFamily="34" charset="0"/>
                <a:cs typeface="Calibri" pitchFamily="34" charset="0"/>
              </a:rPr>
              <a:t>Допустими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кандидати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:</a:t>
            </a:r>
            <a:r>
              <a:rPr lang="bg-BG" dirty="0">
                <a:latin typeface="Calibri" pitchFamily="34" charset="0"/>
                <a:cs typeface="Calibri" pitchFamily="34" charset="0"/>
              </a:rPr>
              <a:t> 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bg-BG" dirty="0">
                <a:latin typeface="Calibri" pitchFamily="34" charset="0"/>
                <a:cs typeface="Calibri" pitchFamily="34" charset="0"/>
              </a:rPr>
              <a:t>Земеделски стопанства  на физически лица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, еднолични </a:t>
            </a:r>
            <a:r>
              <a:rPr lang="bg-BG" dirty="0">
                <a:latin typeface="Calibri" pitchFamily="34" charset="0"/>
                <a:cs typeface="Calibri" pitchFamily="34" charset="0"/>
              </a:rPr>
              <a:t>търговци, ЕООД,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при които над 50 % от икономическия размер на стопанството</a:t>
            </a:r>
            <a:r>
              <a:rPr lang="bg-BG" dirty="0">
                <a:latin typeface="Calibri" pitchFamily="34" charset="0"/>
                <a:cs typeface="Calibri" pitchFamily="34" charset="0"/>
              </a:rPr>
              <a:t>, измерен в СПО се сформира от следните животински единици  -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свине</a:t>
            </a:r>
            <a:r>
              <a:rPr lang="bg-BG" dirty="0">
                <a:latin typeface="Calibri" pitchFamily="34" charset="0"/>
                <a:cs typeface="Calibri" pitchFamily="34" charset="0"/>
              </a:rPr>
              <a:t>,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овце</a:t>
            </a:r>
            <a:r>
              <a:rPr lang="bg-BG" dirty="0">
                <a:latin typeface="Calibri" pitchFamily="34" charset="0"/>
                <a:cs typeface="Calibri" pitchFamily="34" charset="0"/>
              </a:rPr>
              <a:t>,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кози</a:t>
            </a:r>
            <a:r>
              <a:rPr lang="bg-BG" dirty="0">
                <a:latin typeface="Calibri" pitchFamily="34" charset="0"/>
                <a:cs typeface="Calibri" pitchFamily="34" charset="0"/>
              </a:rPr>
              <a:t> и 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птици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Икономическият размер на земеделското стопанство може да бъде доказан и преди момента на настъпване на природното бедствие или усложнена  епизоотична обстановка (само за посочените 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животни),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в случай, че земеделското стопанство е било пряко засегнато от съответното събитие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lang="bg-BG" dirty="0">
                <a:latin typeface="Calibri" pitchFamily="34" charset="0"/>
                <a:cs typeface="Calibri" pitchFamily="34" charset="0"/>
              </a:rPr>
              <a:t> 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bg-BG" b="1" dirty="0" smtClean="0">
                <a:latin typeface="Calibri" pitchFamily="34" charset="0"/>
                <a:cs typeface="Calibri" pitchFamily="34" charset="0"/>
              </a:rPr>
              <a:t>Важно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bg-BG" dirty="0">
                <a:latin typeface="Calibri" pitchFamily="34" charset="0"/>
                <a:cs typeface="Calibri" pitchFamily="34" charset="0"/>
              </a:rPr>
              <a:t>– </a:t>
            </a:r>
            <a:r>
              <a:rPr lang="en-US" dirty="0">
                <a:latin typeface="Calibri" pitchFamily="34" charset="0"/>
                <a:cs typeface="Calibri" pitchFamily="34" charset="0"/>
              </a:rPr>
              <a:t>За</a:t>
            </a:r>
            <a:r>
              <a:rPr lang="bg-BG" dirty="0">
                <a:latin typeface="Calibri" pitchFamily="34" charset="0"/>
                <a:cs typeface="Calibri" pitchFamily="34" charset="0"/>
              </a:rPr>
              <a:t>  планирания прием през 2020 г. е  направена промяна в критериите за допустимост на кандидатите по подмярка 6.3 с цел облекчаване на земеделски стопани при кандидатстване, а именно - отпада изискването за доказване 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на минимум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33% доход</a:t>
            </a:r>
            <a:r>
              <a:rPr lang="bg-BG" dirty="0">
                <a:latin typeface="Calibri" pitchFamily="34" charset="0"/>
                <a:cs typeface="Calibri" pitchFamily="34" charset="0"/>
              </a:rPr>
              <a:t> от земеделска дейност към 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момента на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кандидатстване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.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06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9442938" y="1295767"/>
            <a:ext cx="2664070" cy="1693618"/>
            <a:chOff x="9043262" y="1295767"/>
            <a:chExt cx="3148738" cy="188336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3262" y="1295767"/>
              <a:ext cx="3148738" cy="1799126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9334442" y="2482653"/>
              <a:ext cx="2466465" cy="69648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g-BG" sz="1200" b="1" dirty="0">
                  <a:solidFill>
                    <a:srgbClr val="FF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Дата на обявяване на приема </a:t>
              </a:r>
              <a:r>
                <a:rPr lang="bg-BG" sz="1200" b="1" dirty="0" smtClean="0">
                  <a:solidFill>
                    <a:srgbClr val="FF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– февруари  2020г.</a:t>
              </a:r>
              <a:endParaRPr lang="en-GB" sz="12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0" name="Oval 19"/>
          <p:cNvSpPr/>
          <p:nvPr/>
        </p:nvSpPr>
        <p:spPr>
          <a:xfrm>
            <a:off x="9609992" y="4598377"/>
            <a:ext cx="2356338" cy="1389185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Максимален размер – 15 000 Евро</a:t>
            </a:r>
            <a:endParaRPr lang="en-GB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Oval 18"/>
          <p:cNvSpPr/>
          <p:nvPr/>
        </p:nvSpPr>
        <p:spPr>
          <a:xfrm>
            <a:off x="9609992" y="3314700"/>
            <a:ext cx="2356338" cy="128367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Минимален размер - НЯМА </a:t>
            </a:r>
            <a:endParaRPr lang="en-GB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710509" y="-2"/>
            <a:ext cx="8670872" cy="1101643"/>
            <a:chOff x="555385" y="577"/>
            <a:chExt cx="7621522" cy="1160585"/>
          </a:xfrm>
        </p:grpSpPr>
        <p:sp>
          <p:nvSpPr>
            <p:cNvPr id="12" name="Rectangle 11"/>
            <p:cNvSpPr/>
            <p:nvPr/>
          </p:nvSpPr>
          <p:spPr>
            <a:xfrm>
              <a:off x="555385" y="577"/>
              <a:ext cx="7621522" cy="1160585"/>
            </a:xfrm>
            <a:prstGeom prst="rect">
              <a:avLst/>
            </a:prstGeom>
            <a:effectLst>
              <a:glow>
                <a:schemeClr val="accent1"/>
              </a:glow>
              <a:outerShdw blurRad="38100" dist="25400" dir="5400000" rotWithShape="0">
                <a:srgbClr val="000000">
                  <a:alpha val="25000"/>
                </a:srgb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7265" y="73094"/>
              <a:ext cx="7379529" cy="421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738553" y="366153"/>
            <a:ext cx="86428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Подмярка 6.3 „Стартова помощ за развитието на малки стопанства“ (ТПП)</a:t>
            </a:r>
            <a:endParaRPr lang="en-GB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1136811"/>
            <a:ext cx="946069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bg-BG" b="1" dirty="0">
                <a:latin typeface="Calibri" pitchFamily="34" charset="0"/>
                <a:cs typeface="Calibri" pitchFamily="34" charset="0"/>
              </a:rPr>
              <a:t>Приоритет ще се дава 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на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: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r>
              <a:rPr lang="bg-BG" dirty="0">
                <a:latin typeface="Calibri" pitchFamily="34" charset="0"/>
                <a:cs typeface="Calibri" pitchFamily="34" charset="0"/>
              </a:rPr>
              <a:t> 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bg-BG" dirty="0" smtClean="0">
                <a:latin typeface="Calibri" pitchFamily="34" charset="0"/>
                <a:cs typeface="Calibri" pitchFamily="34" charset="0"/>
              </a:rPr>
              <a:t>Кандидатите, които имат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регистрирани животновъдни обекти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за 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дребни преживни животни, свине или птици</a:t>
            </a:r>
            <a:r>
              <a:rPr lang="bg-BG" dirty="0">
                <a:latin typeface="Calibri" pitchFamily="34" charset="0"/>
                <a:cs typeface="Calibri" pitchFamily="34" charset="0"/>
              </a:rPr>
              <a:t> с по-голям брой 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животни към датата на подаване на проекта.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bg-BG" dirty="0">
                <a:latin typeface="Calibri" pitchFamily="34" charset="0"/>
                <a:cs typeface="Calibri" pitchFamily="34" charset="0"/>
              </a:rPr>
              <a:t>Проектни предложения на земеделски стопани, чиито животни са били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унищожени (убити)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в следствие на заболяване от Африканска чума по свинете, Чума по дребните преживни животни и Инфлуенца (грип) по птиците.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bg-BG" dirty="0">
                <a:latin typeface="Calibri" pitchFamily="34" charset="0"/>
                <a:cs typeface="Calibri" pitchFamily="34" charset="0"/>
              </a:rPr>
              <a:t>Проектни предложения на земеделски стопани,  чиито животновъден обект/обекти към момента на подаване на проектното предложение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са разположени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в населено 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място/община/административна област с установено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огнище на заболяване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от: Африканска чума по свинете, Чума по дребните преживни животни и Инфлуенца (грип) по птиците;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bg-BG" dirty="0">
                <a:latin typeface="Calibri" pitchFamily="34" charset="0"/>
                <a:cs typeface="Calibri" pitchFamily="34" charset="0"/>
              </a:rPr>
              <a:t>Проектни предложения с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по- малък размер на СПО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на земеделското стопанство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bg-BG" dirty="0">
                <a:latin typeface="Calibri" pitchFamily="34" charset="0"/>
                <a:cs typeface="Calibri" pitchFamily="34" charset="0"/>
              </a:rPr>
              <a:t>Проектни предложения на кандидати, чиито земеделски 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стопанства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ru-RU" dirty="0">
                <a:latin typeface="Calibri" pitchFamily="34" charset="0"/>
                <a:cs typeface="Calibri" pitchFamily="34" charset="0"/>
              </a:rPr>
              <a:t>животновъден обект/обекти и използваните земеделски площи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), са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изцяло са разположени в планински район</a:t>
            </a:r>
            <a:r>
              <a:rPr lang="bg-BG" dirty="0">
                <a:latin typeface="Calibri" pitchFamily="34" charset="0"/>
                <a:cs typeface="Calibri" pitchFamily="34" charset="0"/>
              </a:rPr>
              <a:t> съгласно Наредбата за определяне на критериите за необлагодетелстваните райони и териториалния им обхват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bg-BG" dirty="0">
                <a:latin typeface="Calibri" pitchFamily="34" charset="0"/>
                <a:cs typeface="Calibri" pitchFamily="34" charset="0"/>
              </a:rPr>
              <a:t>Проектни предложения на кандидати с 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образование</a:t>
            </a:r>
            <a:r>
              <a:rPr lang="bg-BG" dirty="0">
                <a:latin typeface="Calibri" pitchFamily="34" charset="0"/>
                <a:cs typeface="Calibri" pitchFamily="34" charset="0"/>
              </a:rPr>
              <a:t> в областта на ветеринарната медицина и областта на 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животновъдството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6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stsekov\Desktop\Презентация инфо кампания\PIC\Sun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8208" y="1297012"/>
            <a:ext cx="1890072" cy="189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228601" y="4918229"/>
            <a:ext cx="11963399" cy="1939771"/>
            <a:chOff x="228601" y="1297619"/>
            <a:chExt cx="11963399" cy="1590675"/>
          </a:xfrm>
        </p:grpSpPr>
        <p:pic>
          <p:nvPicPr>
            <p:cNvPr id="19" name="Picture 5" descr="http://stiker.bg/userfiles/productlargeimages/product_1198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9500" y="1297619"/>
              <a:ext cx="4762500" cy="1590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5" descr="http://stiker.bg/userfiles/productlargeimages/product_1198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1" y="1297619"/>
              <a:ext cx="4762500" cy="1590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5" descr="http://stiker.bg/userfiles/productlargeimages/product_1198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1101" y="1297619"/>
              <a:ext cx="4762500" cy="1590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710509" y="-2"/>
            <a:ext cx="8670872" cy="1101643"/>
            <a:chOff x="555385" y="577"/>
            <a:chExt cx="7621522" cy="1160585"/>
          </a:xfrm>
        </p:grpSpPr>
        <p:sp>
          <p:nvSpPr>
            <p:cNvPr id="12" name="Rectangle 11"/>
            <p:cNvSpPr/>
            <p:nvPr/>
          </p:nvSpPr>
          <p:spPr>
            <a:xfrm>
              <a:off x="555385" y="577"/>
              <a:ext cx="7621522" cy="1160585"/>
            </a:xfrm>
            <a:prstGeom prst="rect">
              <a:avLst/>
            </a:prstGeom>
            <a:effectLst>
              <a:glow>
                <a:schemeClr val="accent1"/>
              </a:glow>
              <a:outerShdw blurRad="38100" dist="25400" dir="5400000" rotWithShape="0">
                <a:srgbClr val="000000">
                  <a:alpha val="25000"/>
                </a:srgb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7265" y="73094"/>
              <a:ext cx="7379529" cy="421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10509" y="268495"/>
            <a:ext cx="37340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Компенсаторни мерки</a:t>
            </a:r>
            <a:endParaRPr lang="en-GB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0509" y="1376077"/>
            <a:ext cx="107683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•</a:t>
            </a:r>
            <a:r>
              <a:rPr lang="ru-RU" dirty="0">
                <a:latin typeface="Calibri" pitchFamily="34" charset="0"/>
                <a:cs typeface="Calibri" pitchFamily="34" charset="0"/>
              </a:rPr>
              <a:t>	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Мярка 10</a:t>
            </a:r>
            <a:r>
              <a:rPr lang="ru-RU" dirty="0">
                <a:latin typeface="Calibri" pitchFamily="34" charset="0"/>
                <a:cs typeface="Calibri" pitchFamily="34" charset="0"/>
              </a:rPr>
              <a:t> „Агроекология и климат“, </a:t>
            </a:r>
          </a:p>
          <a:p>
            <a:r>
              <a:rPr lang="ru-RU" dirty="0">
                <a:latin typeface="Calibri" pitchFamily="34" charset="0"/>
                <a:cs typeface="Calibri" pitchFamily="34" charset="0"/>
              </a:rPr>
              <a:t>•	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Мярка 11</a:t>
            </a:r>
            <a:r>
              <a:rPr lang="ru-RU" dirty="0">
                <a:latin typeface="Calibri" pitchFamily="34" charset="0"/>
                <a:cs typeface="Calibri" pitchFamily="34" charset="0"/>
              </a:rPr>
              <a:t> „Биологично земеделие“, </a:t>
            </a:r>
          </a:p>
          <a:p>
            <a:r>
              <a:rPr lang="ru-RU" dirty="0">
                <a:latin typeface="Calibri" pitchFamily="34" charset="0"/>
                <a:cs typeface="Calibri" pitchFamily="34" charset="0"/>
              </a:rPr>
              <a:t>•	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Мярка 12 </a:t>
            </a:r>
            <a:r>
              <a:rPr lang="ru-RU" dirty="0">
                <a:latin typeface="Calibri" pitchFamily="34" charset="0"/>
                <a:cs typeface="Calibri" pitchFamily="34" charset="0"/>
              </a:rPr>
              <a:t>„Плащания по „Натура 2000” и Рамковата директива за водите“, </a:t>
            </a:r>
          </a:p>
          <a:p>
            <a:r>
              <a:rPr lang="ru-RU" dirty="0">
                <a:latin typeface="Calibri" pitchFamily="34" charset="0"/>
                <a:cs typeface="Calibri" pitchFamily="34" charset="0"/>
              </a:rPr>
              <a:t>•	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Мярка 13 </a:t>
            </a:r>
            <a:r>
              <a:rPr lang="ru-RU" dirty="0">
                <a:latin typeface="Calibri" pitchFamily="34" charset="0"/>
                <a:cs typeface="Calibri" pitchFamily="34" charset="0"/>
              </a:rPr>
              <a:t>„Плащания за райони, изправени пред природни или други специфични ограничения“ </a:t>
            </a:r>
          </a:p>
          <a:p>
            <a:r>
              <a:rPr lang="ru-RU" dirty="0">
                <a:latin typeface="Calibri" pitchFamily="34" charset="0"/>
                <a:cs typeface="Calibri" pitchFamily="34" charset="0"/>
              </a:rPr>
              <a:t>•	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Мярка 14 </a:t>
            </a:r>
            <a:r>
              <a:rPr lang="ru-RU" dirty="0">
                <a:latin typeface="Calibri" pitchFamily="34" charset="0"/>
                <a:cs typeface="Calibri" pitchFamily="34" charset="0"/>
              </a:rPr>
              <a:t>„Хуманно отношение към животните“</a:t>
            </a:r>
          </a:p>
          <a:p>
            <a:endParaRPr lang="ru-RU" dirty="0">
              <a:latin typeface="Calibri" pitchFamily="34" charset="0"/>
              <a:cs typeface="Calibri" pitchFamily="34" charset="0"/>
            </a:endParaRPr>
          </a:p>
          <a:p>
            <a:r>
              <a:rPr lang="ru-RU" b="1" dirty="0">
                <a:latin typeface="Calibri" pitchFamily="34" charset="0"/>
                <a:cs typeface="Calibri" pitchFamily="34" charset="0"/>
              </a:rPr>
              <a:t>Прием на заявления:</a:t>
            </a:r>
          </a:p>
          <a:p>
            <a:endParaRPr lang="ru-RU" dirty="0">
              <a:latin typeface="Calibri" pitchFamily="34" charset="0"/>
              <a:cs typeface="Calibri" pitchFamily="34" charset="0"/>
            </a:endParaRPr>
          </a:p>
          <a:p>
            <a:r>
              <a:rPr lang="ru-RU" dirty="0">
                <a:latin typeface="Calibri" pitchFamily="34" charset="0"/>
                <a:cs typeface="Calibri" pitchFamily="34" charset="0"/>
              </a:rPr>
              <a:t>•	Приемът на заявления по 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мерки 10, 11, 12 и 13</a:t>
            </a:r>
            <a:r>
              <a:rPr lang="ru-RU" dirty="0">
                <a:latin typeface="Calibri" pitchFamily="34" charset="0"/>
                <a:cs typeface="Calibri" pitchFamily="34" charset="0"/>
              </a:rPr>
              <a:t> се определя по реда на Наредба № 5 от 2009 г. за условията и реда за подаване на заявления по схеми и мерки за директни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плащания, </a:t>
            </a:r>
            <a:r>
              <a:rPr lang="ru-RU" dirty="0">
                <a:latin typeface="Calibri" pitchFamily="34" charset="0"/>
                <a:cs typeface="Calibri" pitchFamily="34" charset="0"/>
              </a:rPr>
              <a:t>ежегодно в периода между 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01 март – 15 май</a:t>
            </a:r>
            <a:r>
              <a:rPr lang="ru-RU" dirty="0"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ru-RU" dirty="0">
                <a:latin typeface="Calibri" pitchFamily="34" charset="0"/>
                <a:cs typeface="Calibri" pitchFamily="34" charset="0"/>
              </a:rPr>
              <a:t>•	Приемът на заявления по 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мярка 14 </a:t>
            </a:r>
            <a:r>
              <a:rPr lang="ru-RU" dirty="0">
                <a:latin typeface="Calibri" pitchFamily="34" charset="0"/>
                <a:cs typeface="Calibri" pitchFamily="34" charset="0"/>
              </a:rPr>
              <a:t>се определя по реда НАРЕДБА № 4 от 08.08.2017 г. за прилагане на мярка 14 „Хуманно отношение към животните" от Програмата за развитие на селските райони за периода 2014 - 2020 г.</a:t>
            </a:r>
          </a:p>
        </p:txBody>
      </p:sp>
    </p:spTree>
    <p:extLst>
      <p:ext uri="{BB962C8B-B14F-4D97-AF65-F5344CB8AC3E}">
        <p14:creationId xmlns:p14="http://schemas.microsoft.com/office/powerpoint/2010/main" val="332188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13" y="871249"/>
            <a:ext cx="11522585" cy="5986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710509" y="-1"/>
            <a:ext cx="8670872" cy="791716"/>
            <a:chOff x="555385" y="577"/>
            <a:chExt cx="7621522" cy="1160585"/>
          </a:xfrm>
        </p:grpSpPr>
        <p:sp>
          <p:nvSpPr>
            <p:cNvPr id="12" name="Rectangle 11"/>
            <p:cNvSpPr/>
            <p:nvPr/>
          </p:nvSpPr>
          <p:spPr>
            <a:xfrm>
              <a:off x="555385" y="577"/>
              <a:ext cx="7621522" cy="1160585"/>
            </a:xfrm>
            <a:prstGeom prst="rect">
              <a:avLst/>
            </a:prstGeom>
            <a:effectLst>
              <a:glow>
                <a:schemeClr val="accent1"/>
              </a:glow>
              <a:outerShdw blurRad="38100" dist="25400" dir="5400000" rotWithShape="0">
                <a:srgbClr val="000000">
                  <a:alpha val="25000"/>
                </a:srgb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7265" y="73094"/>
              <a:ext cx="7379529" cy="421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10509" y="93837"/>
            <a:ext cx="37340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Компенсаторни мерки</a:t>
            </a:r>
            <a:endParaRPr lang="en-GB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32760" y="836432"/>
            <a:ext cx="93273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Възможност за удължаване на ангажиментите </a:t>
            </a:r>
            <a:r>
              <a:rPr lang="bg-BG" sz="2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по мярка </a:t>
            </a:r>
            <a:r>
              <a:rPr lang="bg-BG" sz="2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10 „</a:t>
            </a:r>
            <a:r>
              <a:rPr lang="bg-BG" sz="22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Агроекология</a:t>
            </a:r>
            <a:r>
              <a:rPr lang="bg-BG" sz="2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 и климат“ през </a:t>
            </a:r>
            <a:r>
              <a:rPr lang="bg-BG" sz="2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кампания </a:t>
            </a:r>
            <a:r>
              <a:rPr lang="bg-BG" sz="2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2020 за следните направления и дейности:</a:t>
            </a:r>
            <a:endParaRPr lang="en-GB" sz="2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8562" y="1706210"/>
            <a:ext cx="1034801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itchFamily="34" charset="0"/>
              <a:buChar char="•"/>
            </a:pPr>
            <a:r>
              <a:rPr lang="ru-RU" sz="2200" dirty="0" err="1" smtClean="0">
                <a:latin typeface="Calibri" pitchFamily="34" charset="0"/>
                <a:cs typeface="Calibri" pitchFamily="34" charset="0"/>
              </a:rPr>
              <a:t>Възстановяване</a:t>
            </a:r>
            <a:r>
              <a:rPr lang="ru-RU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и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поддържане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на постоянно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затревени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площи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с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висока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природна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стойност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b="1" dirty="0">
                <a:latin typeface="Calibri" pitchFamily="34" charset="0"/>
                <a:cs typeface="Calibri" pitchFamily="34" charset="0"/>
              </a:rPr>
              <a:t>(ВПС</a:t>
            </a:r>
            <a:r>
              <a:rPr lang="ru-RU" sz="2200" b="1" dirty="0" smtClean="0">
                <a:latin typeface="Calibri" pitchFamily="34" charset="0"/>
                <a:cs typeface="Calibri" pitchFamily="34" charset="0"/>
              </a:rPr>
              <a:t>);</a:t>
            </a:r>
            <a:endParaRPr lang="ru-RU" sz="2200" b="1" dirty="0">
              <a:latin typeface="Calibri" pitchFamily="34" charset="0"/>
              <a:cs typeface="Calibri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2200" dirty="0" err="1" smtClean="0">
                <a:latin typeface="Calibri" pitchFamily="34" charset="0"/>
                <a:cs typeface="Calibri" pitchFamily="34" charset="0"/>
              </a:rPr>
              <a:t>Контрол</a:t>
            </a:r>
            <a:r>
              <a:rPr lang="ru-RU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на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почвената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ерозия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– </a:t>
            </a:r>
            <a:r>
              <a:rPr lang="ru-RU" sz="2200" b="1" dirty="0" err="1">
                <a:latin typeface="Calibri" pitchFamily="34" charset="0"/>
                <a:cs typeface="Calibri" pitchFamily="34" charset="0"/>
              </a:rPr>
              <a:t>дейност</a:t>
            </a:r>
            <a:r>
              <a:rPr lang="ru-RU" sz="2200" b="1" dirty="0">
                <a:latin typeface="Calibri" pitchFamily="34" charset="0"/>
                <a:cs typeface="Calibri" pitchFamily="34" charset="0"/>
              </a:rPr>
              <a:t> „</a:t>
            </a:r>
            <a:r>
              <a:rPr lang="ru-RU" sz="2200" b="1" dirty="0" err="1">
                <a:latin typeface="Calibri" pitchFamily="34" charset="0"/>
                <a:cs typeface="Calibri" pitchFamily="34" charset="0"/>
              </a:rPr>
              <a:t>Затревяване</a:t>
            </a:r>
            <a:r>
              <a:rPr lang="ru-RU" sz="2200" b="1" dirty="0">
                <a:latin typeface="Calibri" pitchFamily="34" charset="0"/>
                <a:cs typeface="Calibri" pitchFamily="34" charset="0"/>
              </a:rPr>
              <a:t> на </a:t>
            </a:r>
            <a:r>
              <a:rPr lang="ru-RU" sz="2200" b="1" dirty="0" err="1">
                <a:latin typeface="Calibri" pitchFamily="34" charset="0"/>
                <a:cs typeface="Calibri" pitchFamily="34" charset="0"/>
              </a:rPr>
              <a:t>междуредията</a:t>
            </a:r>
            <a:r>
              <a:rPr lang="ru-RU" sz="2200" b="1" dirty="0">
                <a:latin typeface="Calibri" pitchFamily="34" charset="0"/>
                <a:cs typeface="Calibri" pitchFamily="34" charset="0"/>
              </a:rPr>
              <a:t> на </a:t>
            </a:r>
            <a:r>
              <a:rPr lang="ru-RU" sz="2200" b="1" dirty="0" err="1">
                <a:latin typeface="Calibri" pitchFamily="34" charset="0"/>
                <a:cs typeface="Calibri" pitchFamily="34" charset="0"/>
              </a:rPr>
              <a:t>лозята</a:t>
            </a:r>
            <a:r>
              <a:rPr lang="ru-RU" sz="2200" b="1" dirty="0">
                <a:latin typeface="Calibri" pitchFamily="34" charset="0"/>
                <a:cs typeface="Calibri" pitchFamily="34" charset="0"/>
              </a:rPr>
              <a:t> и </a:t>
            </a:r>
            <a:r>
              <a:rPr lang="ru-RU" sz="2200" b="1" dirty="0" err="1">
                <a:latin typeface="Calibri" pitchFamily="34" charset="0"/>
                <a:cs typeface="Calibri" pitchFamily="34" charset="0"/>
              </a:rPr>
              <a:t>трайните</a:t>
            </a:r>
            <a:r>
              <a:rPr lang="ru-RU" sz="2200" b="1" dirty="0">
                <a:latin typeface="Calibri" pitchFamily="34" charset="0"/>
                <a:cs typeface="Calibri" pitchFamily="34" charset="0"/>
              </a:rPr>
              <a:t> насаждения</a:t>
            </a:r>
            <a:r>
              <a:rPr lang="ru-RU" sz="2200" b="1" dirty="0" smtClean="0">
                <a:latin typeface="Calibri" pitchFamily="34" charset="0"/>
                <a:cs typeface="Calibri" pitchFamily="34" charset="0"/>
              </a:rPr>
              <a:t>“</a:t>
            </a:r>
            <a:r>
              <a:rPr lang="ru-RU" sz="2200" dirty="0" smtClean="0">
                <a:latin typeface="Calibri" pitchFamily="34" charset="0"/>
                <a:cs typeface="Calibri" pitchFamily="34" charset="0"/>
              </a:rPr>
              <a:t>;</a:t>
            </a:r>
            <a:endParaRPr lang="ru-RU" sz="2200" dirty="0">
              <a:latin typeface="Calibri" pitchFamily="34" charset="0"/>
              <a:cs typeface="Calibri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2200" dirty="0" err="1" smtClean="0">
                <a:latin typeface="Calibri" pitchFamily="34" charset="0"/>
                <a:cs typeface="Calibri" pitchFamily="34" charset="0"/>
              </a:rPr>
              <a:t>Традиционни</a:t>
            </a:r>
            <a:r>
              <a:rPr lang="ru-RU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практики за сезонна паша </a:t>
            </a:r>
            <a:r>
              <a:rPr lang="ru-RU" sz="2200" b="1" dirty="0">
                <a:latin typeface="Calibri" pitchFamily="34" charset="0"/>
                <a:cs typeface="Calibri" pitchFamily="34" charset="0"/>
              </a:rPr>
              <a:t>(</a:t>
            </a:r>
            <a:r>
              <a:rPr lang="ru-RU" sz="2200" b="1" dirty="0" err="1">
                <a:latin typeface="Calibri" pitchFamily="34" charset="0"/>
                <a:cs typeface="Calibri" pitchFamily="34" charset="0"/>
              </a:rPr>
              <a:t>пасторализъм</a:t>
            </a:r>
            <a:r>
              <a:rPr lang="ru-RU" sz="2200" b="1" dirty="0" smtClean="0">
                <a:latin typeface="Calibri" pitchFamily="34" charset="0"/>
                <a:cs typeface="Calibri" pitchFamily="34" charset="0"/>
              </a:rPr>
              <a:t>);</a:t>
            </a:r>
            <a:endParaRPr lang="ru-RU" sz="2200" b="1" dirty="0">
              <a:latin typeface="Calibri" pitchFamily="34" charset="0"/>
              <a:cs typeface="Calibri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2200" dirty="0" err="1" smtClean="0">
                <a:latin typeface="Calibri" pitchFamily="34" charset="0"/>
                <a:cs typeface="Calibri" pitchFamily="34" charset="0"/>
              </a:rPr>
              <a:t>Опазване</a:t>
            </a:r>
            <a:r>
              <a:rPr lang="ru-RU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на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застрашени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от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изчезване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местни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b="1" dirty="0">
                <a:latin typeface="Calibri" pitchFamily="34" charset="0"/>
                <a:cs typeface="Calibri" pitchFamily="34" charset="0"/>
              </a:rPr>
              <a:t>породи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важни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за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селското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стопанство</a:t>
            </a:r>
            <a:r>
              <a:rPr lang="ru-RU" sz="2200" dirty="0" smtClean="0">
                <a:latin typeface="Calibri" pitchFamily="34" charset="0"/>
                <a:cs typeface="Calibri" pitchFamily="34" charset="0"/>
              </a:rPr>
              <a:t>;</a:t>
            </a:r>
            <a:endParaRPr lang="ru-RU" sz="2200" dirty="0">
              <a:latin typeface="Calibri" pitchFamily="34" charset="0"/>
              <a:cs typeface="Calibri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2200" dirty="0" err="1" smtClean="0">
                <a:latin typeface="Calibri" pitchFamily="34" charset="0"/>
                <a:cs typeface="Calibri" pitchFamily="34" charset="0"/>
              </a:rPr>
              <a:t>Опазване</a:t>
            </a:r>
            <a:r>
              <a:rPr lang="ru-RU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на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застрашени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от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изчезване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местни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b="1" dirty="0" err="1">
                <a:latin typeface="Calibri" pitchFamily="34" charset="0"/>
                <a:cs typeface="Calibri" pitchFamily="34" charset="0"/>
              </a:rPr>
              <a:t>сортове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важни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за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селското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  <a:cs typeface="Calibri" pitchFamily="34" charset="0"/>
              </a:rPr>
              <a:t>стопанство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.</a:t>
            </a:r>
            <a:endParaRPr lang="en-GB" sz="2200" dirty="0"/>
          </a:p>
        </p:txBody>
      </p:sp>
      <p:sp>
        <p:nvSpPr>
          <p:cNvPr id="17" name="AutoShape 4" descr="https://magazine.befit.bg/wp-content/uploads/2012/09/bio-certificats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02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13" y="871249"/>
            <a:ext cx="11522585" cy="5986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710509" y="-1"/>
            <a:ext cx="8670872" cy="791716"/>
            <a:chOff x="555385" y="577"/>
            <a:chExt cx="7621522" cy="1160585"/>
          </a:xfrm>
        </p:grpSpPr>
        <p:sp>
          <p:nvSpPr>
            <p:cNvPr id="12" name="Rectangle 11"/>
            <p:cNvSpPr/>
            <p:nvPr/>
          </p:nvSpPr>
          <p:spPr>
            <a:xfrm>
              <a:off x="555385" y="577"/>
              <a:ext cx="7621522" cy="1160585"/>
            </a:xfrm>
            <a:prstGeom prst="rect">
              <a:avLst/>
            </a:prstGeom>
            <a:effectLst>
              <a:glow>
                <a:schemeClr val="accent1"/>
              </a:glow>
              <a:outerShdw blurRad="38100" dist="25400" dir="5400000" rotWithShape="0">
                <a:srgbClr val="000000">
                  <a:alpha val="25000"/>
                </a:srgb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7265" y="73094"/>
              <a:ext cx="7379529" cy="421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10509" y="93837"/>
            <a:ext cx="37340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Компенсаторни мерки</a:t>
            </a:r>
            <a:endParaRPr lang="en-GB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9413" y="821942"/>
            <a:ext cx="9327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Промени в условията </a:t>
            </a:r>
            <a:r>
              <a:rPr lang="bg-BG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на мярка 11 „Биологично земеделие“ за кампания 2020</a:t>
            </a:r>
            <a:endParaRPr lang="en-GB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1193" y="1150719"/>
            <a:ext cx="1181025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itchFamily="34" charset="0"/>
              <a:buChar char="•"/>
            </a:pPr>
            <a:r>
              <a:rPr lang="bg-BG" dirty="0">
                <a:latin typeface="Calibri" pitchFamily="34" charset="0"/>
                <a:cs typeface="Calibri" pitchFamily="34" charset="0"/>
              </a:rPr>
              <a:t>Дава се възможност на кандидатите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да удължат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непосредствено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изтичащия им ангажимент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като 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продължават изпълнението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му с първоначално одобрените площи и/или добавят нови биологично сертифицирани площи, без да поемат нов ангажимент,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не по-късно от 2022 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година</a:t>
            </a:r>
            <a:r>
              <a:rPr lang="en-GB" dirty="0">
                <a:latin typeface="Calibri" pitchFamily="34" charset="0"/>
                <a:cs typeface="Calibri" pitchFamily="34" charset="0"/>
              </a:rPr>
              <a:t>;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bg-BG" dirty="0">
                <a:latin typeface="Calibri" pitchFamily="34" charset="0"/>
                <a:cs typeface="Calibri" pitchFamily="34" charset="0"/>
              </a:rPr>
              <a:t>Дава се възможност на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земеделски стопани</a:t>
            </a:r>
            <a:r>
              <a:rPr lang="bg-BG" dirty="0">
                <a:latin typeface="Calibri" pitchFamily="34" charset="0"/>
                <a:cs typeface="Calibri" pitchFamily="34" charset="0"/>
              </a:rPr>
              <a:t>, които до момента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не са били участници по мярка 11 „Биологично земеделие“</a:t>
            </a:r>
            <a:r>
              <a:rPr lang="bg-BG" dirty="0">
                <a:latin typeface="Calibri" pitchFamily="34" charset="0"/>
                <a:cs typeface="Calibri" pitchFamily="34" charset="0"/>
              </a:rPr>
              <a:t>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да поемат нови ангажименти</a:t>
            </a:r>
            <a:r>
              <a:rPr lang="bg-BG" dirty="0">
                <a:latin typeface="Calibri" pitchFamily="34" charset="0"/>
                <a:cs typeface="Calibri" pitchFamily="34" charset="0"/>
              </a:rPr>
              <a:t>. </a:t>
            </a:r>
            <a:r>
              <a:rPr lang="bg-BG" i="1" dirty="0">
                <a:latin typeface="Calibri" pitchFamily="34" charset="0"/>
                <a:cs typeface="Calibri" pitchFamily="34" charset="0"/>
              </a:rPr>
              <a:t>Няма да се допускат за участие в нови ангажименти площи, животни и пчелни семейства, за които земеделските стопани са изпълнявали ангажимент по мярка 11 „Биологично земеделие“ до момента</a:t>
            </a:r>
            <a:r>
              <a:rPr lang="bg-BG" dirty="0">
                <a:latin typeface="Calibri" pitchFamily="34" charset="0"/>
                <a:cs typeface="Calibri" pitchFamily="34" charset="0"/>
              </a:rPr>
              <a:t>;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bg-BG" dirty="0">
                <a:latin typeface="Calibri" pitchFamily="34" charset="0"/>
                <a:cs typeface="Calibri" pitchFamily="34" charset="0"/>
              </a:rPr>
              <a:t>През 2020 г.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няма да се подпомагат</a:t>
            </a:r>
            <a:r>
              <a:rPr lang="bg-BG" dirty="0">
                <a:latin typeface="Calibri" pitchFamily="34" charset="0"/>
                <a:cs typeface="Calibri" pitchFamily="34" charset="0"/>
              </a:rPr>
              <a:t> площи, животни и пчелни семейства, които са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в период на преход</a:t>
            </a:r>
            <a:r>
              <a:rPr lang="bg-BG" dirty="0">
                <a:latin typeface="Calibri" pitchFamily="34" charset="0"/>
                <a:cs typeface="Calibri" pitchFamily="34" charset="0"/>
              </a:rPr>
              <a:t>;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bg-BG" b="1" dirty="0">
                <a:latin typeface="Calibri" pitchFamily="34" charset="0"/>
                <a:cs typeface="Calibri" pitchFamily="34" charset="0"/>
              </a:rPr>
              <a:t>За кампания 2020 г.</a:t>
            </a:r>
            <a:r>
              <a:rPr lang="bg-BG" dirty="0">
                <a:latin typeface="Calibri" pitchFamily="34" charset="0"/>
                <a:cs typeface="Calibri" pitchFamily="34" charset="0"/>
              </a:rPr>
              <a:t> бенефициентите, които удължават поетия си многогодишен ангажимент или поемат нов такъв ще получат компенсаторно плащане за постоянно затревени площи по направление 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„Биологично растениевъдство</a:t>
            </a:r>
            <a:r>
              <a:rPr lang="bg-BG" dirty="0">
                <a:latin typeface="Calibri" pitchFamily="34" charset="0"/>
                <a:cs typeface="Calibri" pitchFamily="34" charset="0"/>
              </a:rPr>
              <a:t>“ при спазване на съотношението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минимум 1 ЖЕ 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= 2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ха</a:t>
            </a:r>
            <a:r>
              <a:rPr lang="bg-BG" dirty="0">
                <a:latin typeface="Calibri" pitchFamily="34" charset="0"/>
                <a:cs typeface="Calibri" pitchFamily="34" charset="0"/>
              </a:rPr>
              <a:t>., като животните следва да бъдат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биологично 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сертифицирани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“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;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bg-BG" dirty="0">
                <a:latin typeface="Calibri" pitchFamily="34" charset="0"/>
                <a:cs typeface="Calibri" pitchFamily="34" charset="0"/>
              </a:rPr>
              <a:t>Постоянно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затревени площи</a:t>
            </a:r>
            <a:r>
              <a:rPr lang="bg-BG" dirty="0">
                <a:latin typeface="Calibri" pitchFamily="34" charset="0"/>
                <a:cs typeface="Calibri" pitchFamily="34" charset="0"/>
              </a:rPr>
              <a:t>, заявени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без животни</a:t>
            </a:r>
            <a:r>
              <a:rPr lang="bg-BG" dirty="0">
                <a:latin typeface="Calibri" pitchFamily="34" charset="0"/>
                <a:cs typeface="Calibri" pitchFamily="34" charset="0"/>
              </a:rPr>
              <a:t>,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няма да се 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подпомагат</a:t>
            </a:r>
            <a:r>
              <a:rPr lang="en-GB" b="1" dirty="0" smtClean="0">
                <a:latin typeface="Calibri" pitchFamily="34" charset="0"/>
                <a:cs typeface="Calibri" pitchFamily="34" charset="0"/>
              </a:rPr>
              <a:t>;</a:t>
            </a:r>
            <a:endParaRPr lang="en-GB" b="1" dirty="0">
              <a:latin typeface="Calibri" pitchFamily="34" charset="0"/>
              <a:cs typeface="Calibri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bg-BG" dirty="0">
                <a:latin typeface="Calibri" pitchFamily="34" charset="0"/>
                <a:cs typeface="Calibri" pitchFamily="34" charset="0"/>
              </a:rPr>
              <a:t>Площи/животни/пчелни семейства,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участващи в продължаващ ангажимент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или с които се поема нов ангажимент по подмярката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трябва да са с биологичен статут към 31 декември 2019 г.</a:t>
            </a:r>
            <a:endParaRPr lang="en-GB" b="1" dirty="0">
              <a:latin typeface="Calibri" pitchFamily="34" charset="0"/>
              <a:cs typeface="Calibri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bg-BG" dirty="0" smtClean="0">
                <a:latin typeface="Calibri" pitchFamily="34" charset="0"/>
                <a:cs typeface="Calibri" pitchFamily="34" charset="0"/>
              </a:rPr>
              <a:t>Кандидати, които 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удължават ангажимента 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си или 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поемат нов такъв 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и заявяват култури от групите на полски култури, включително фуражни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,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 ароматни и медицински могат да получат 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100%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 от размера на изчислената ставка за 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първите 50 хектара 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от стопанството. За площите 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над 50 хектара 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ще се предоставя подпомагане в размер на 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5%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 от годишното плащане.</a:t>
            </a:r>
            <a:endParaRPr lang="en-GB" dirty="0" smtClean="0">
              <a:latin typeface="Calibri" pitchFamily="34" charset="0"/>
              <a:cs typeface="Calibri" pitchFamily="34" charset="0"/>
            </a:endParaRPr>
          </a:p>
          <a:p>
            <a:endParaRPr lang="en-GB" dirty="0"/>
          </a:p>
        </p:txBody>
      </p:sp>
      <p:sp>
        <p:nvSpPr>
          <p:cNvPr id="17" name="AutoShape 4" descr="https://magazine.befit.bg/wp-content/uploads/2012/09/bio-certificats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38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C:\Users\stsekov\Desktop\Презентация инфо кампания\PIC\Суша 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833636"/>
            <a:ext cx="11960225" cy="602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710509" y="-1"/>
            <a:ext cx="8670872" cy="791716"/>
            <a:chOff x="555385" y="577"/>
            <a:chExt cx="7621522" cy="1160585"/>
          </a:xfrm>
        </p:grpSpPr>
        <p:sp>
          <p:nvSpPr>
            <p:cNvPr id="12" name="Rectangle 11"/>
            <p:cNvSpPr/>
            <p:nvPr/>
          </p:nvSpPr>
          <p:spPr>
            <a:xfrm>
              <a:off x="555385" y="577"/>
              <a:ext cx="7621522" cy="1160585"/>
            </a:xfrm>
            <a:prstGeom prst="rect">
              <a:avLst/>
            </a:prstGeom>
            <a:effectLst>
              <a:glow>
                <a:schemeClr val="accent1"/>
              </a:glow>
              <a:outerShdw blurRad="38100" dist="25400" dir="5400000" rotWithShape="0">
                <a:srgbClr val="000000">
                  <a:alpha val="25000"/>
                </a:srgb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7265" y="73094"/>
              <a:ext cx="7379529" cy="421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10509" y="93837"/>
            <a:ext cx="37340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Компенсаторни мерки</a:t>
            </a:r>
            <a:endParaRPr lang="en-GB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9413" y="821942"/>
            <a:ext cx="11522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Промени </a:t>
            </a:r>
            <a:r>
              <a:rPr lang="bg-BG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по отношение </a:t>
            </a: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подмярка 13.2 „Компенсационни плащания за други райони, засегнати от значителни природни ограничения“</a:t>
            </a:r>
            <a:endParaRPr lang="en-GB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3995" y="1808279"/>
            <a:ext cx="1014729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itchFamily="2" charset="2"/>
              <a:buChar char="ü"/>
            </a:pPr>
            <a:r>
              <a:rPr lang="bg-BG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Определен е нов обхват на районите с природни ограничения, различни от планинските, подпомагани по подмярка 13.2</a:t>
            </a:r>
            <a:r>
              <a:rPr lang="bg-BG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:</a:t>
            </a:r>
          </a:p>
          <a:p>
            <a:pPr marL="285750" lvl="0" indent="-285750" algn="just">
              <a:buFont typeface="Wingdings" pitchFamily="2" charset="2"/>
              <a:buChar char="ü"/>
            </a:pPr>
            <a:endParaRPr lang="en-GB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Calibri" pitchFamily="34" charset="0"/>
              <a:cs typeface="Calibri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bg-BG" dirty="0">
                <a:latin typeface="Calibri" pitchFamily="34" charset="0"/>
                <a:cs typeface="Calibri" pitchFamily="34" charset="0"/>
              </a:rPr>
              <a:t>През 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2019 г</a:t>
            </a:r>
            <a:r>
              <a:rPr lang="bg-BG" dirty="0">
                <a:latin typeface="Calibri" pitchFamily="34" charset="0"/>
                <a:cs typeface="Calibri" pitchFamily="34" charset="0"/>
              </a:rPr>
              <a:t>. бе извършена 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актуализация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на териториалния обхват на районите с природни ограничения, различни от планинските в съответствие с чл. 32 от Регламент (ЕС) № 1305/2013, на база приложими за съответната държава биофизични критерии и допълнително прецизиране с цел изключване на райони, в които отчетените природните ограничения са преодолени;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bg-BG" dirty="0">
                <a:latin typeface="Calibri" pitchFamily="34" charset="0"/>
                <a:cs typeface="Calibri" pitchFamily="34" charset="0"/>
              </a:rPr>
              <a:t>В резултат на прецизирането в обхвата на подмярка 13.2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остават 340 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землища,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в които природните ограничения не са преодолени към момента и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категорията  на земята е между 6-та  и 10-та</a:t>
            </a:r>
            <a:r>
              <a:rPr lang="bg-BG" dirty="0">
                <a:latin typeface="Calibri" pitchFamily="34" charset="0"/>
                <a:cs typeface="Calibri" pitchFamily="34" charset="0"/>
              </a:rPr>
              <a:t>; 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bg-BG" dirty="0">
                <a:latin typeface="Calibri" pitchFamily="34" charset="0"/>
                <a:cs typeface="Calibri" pitchFamily="34" charset="0"/>
              </a:rPr>
              <a:t>Определеният нов обхват 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ще бъде одобрен 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с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Постановление на Министерския съвет за изменение и допълнение на Наредбата за определяне на критериите за необлагодетелстваните райони и териториалния им обхват;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bg-BG" dirty="0">
                <a:latin typeface="Calibri" pitchFamily="34" charset="0"/>
                <a:cs typeface="Calibri" pitchFamily="34" charset="0"/>
              </a:rPr>
              <a:t>За кандидати от райони, които вече не отговарят на условията за подпомагане съгласно новото 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определение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в съответствие с член 32, параграф 3 от Регламента е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предвидена преходна помощ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за кампания 2020 г. в размер на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25 EUR</a:t>
            </a:r>
            <a:r>
              <a:rPr lang="bg-BG" dirty="0">
                <a:latin typeface="Calibri" pitchFamily="34" charset="0"/>
                <a:cs typeface="Calibri" pitchFamily="34" charset="0"/>
              </a:rPr>
              <a:t>.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endParaRPr lang="en-GB" dirty="0"/>
          </a:p>
        </p:txBody>
      </p:sp>
      <p:sp>
        <p:nvSpPr>
          <p:cNvPr id="17" name="AutoShape 4" descr="https://magazine.befit.bg/wp-content/uploads/2012/09/bio-certificats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19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C:\Users\stsekov\Desktop\Презентация инфо кампания\PIC\Суша 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833636"/>
            <a:ext cx="11960225" cy="602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710509" y="-1"/>
            <a:ext cx="8670872" cy="791716"/>
            <a:chOff x="555385" y="577"/>
            <a:chExt cx="7621522" cy="1160585"/>
          </a:xfrm>
        </p:grpSpPr>
        <p:sp>
          <p:nvSpPr>
            <p:cNvPr id="12" name="Rectangle 11"/>
            <p:cNvSpPr/>
            <p:nvPr/>
          </p:nvSpPr>
          <p:spPr>
            <a:xfrm>
              <a:off x="555385" y="577"/>
              <a:ext cx="7621522" cy="1160585"/>
            </a:xfrm>
            <a:prstGeom prst="rect">
              <a:avLst/>
            </a:prstGeom>
            <a:effectLst>
              <a:glow>
                <a:schemeClr val="accent1"/>
              </a:glow>
              <a:outerShdw blurRad="38100" dist="25400" dir="5400000" rotWithShape="0">
                <a:srgbClr val="000000">
                  <a:alpha val="25000"/>
                </a:srgb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7265" y="73094"/>
              <a:ext cx="7379529" cy="421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10509" y="93837"/>
            <a:ext cx="37340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Компенсаторни мерки</a:t>
            </a:r>
            <a:endParaRPr lang="en-GB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3995" y="1808279"/>
            <a:ext cx="1014729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МЗХГ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взе</a:t>
            </a:r>
            <a:r>
              <a:rPr lang="ru-RU" dirty="0">
                <a:latin typeface="Calibri" pitchFamily="34" charset="0"/>
                <a:cs typeface="Calibri" pitchFamily="34" charset="0"/>
              </a:rPr>
              <a:t> решение да се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възползва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от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разпоредбите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на чл. 32, ал. 4 от Регламент 1305/2013 г.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като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разработи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и приложи нова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подмярка</a:t>
            </a:r>
            <a:r>
              <a:rPr lang="ru-RU" dirty="0">
                <a:latin typeface="Calibri" pitchFamily="34" charset="0"/>
                <a:cs typeface="Calibri" pitchFamily="34" charset="0"/>
              </a:rPr>
              <a:t> 13.3 за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райони</a:t>
            </a:r>
            <a:r>
              <a:rPr lang="ru-RU" dirty="0">
                <a:latin typeface="Calibri" pitchFamily="34" charset="0"/>
                <a:cs typeface="Calibri" pitchFamily="34" charset="0"/>
              </a:rPr>
              <a:t> с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други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специфични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ограничения, с цел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компенсиране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на ЗС от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отпадащите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от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новия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обхват землища по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подмярка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13.2; </a:t>
            </a:r>
            <a:endParaRPr lang="ru-RU" dirty="0">
              <a:latin typeface="Calibri" pitchFamily="34" charset="0"/>
              <a:cs typeface="Calibri" pitchFamily="34" charset="0"/>
            </a:endParaRPr>
          </a:p>
          <a:p>
            <a:pPr marL="285750" lvl="0" indent="-28575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ru-RU" dirty="0" err="1" smtClean="0">
                <a:latin typeface="Calibri" pitchFamily="34" charset="0"/>
                <a:cs typeface="Calibri" pitchFamily="34" charset="0"/>
              </a:rPr>
              <a:t>През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>
                <a:latin typeface="Calibri" pitchFamily="34" charset="0"/>
                <a:cs typeface="Calibri" pitchFamily="34" charset="0"/>
              </a:rPr>
              <a:t>2019 г.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започна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и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комуникацията</a:t>
            </a:r>
            <a:r>
              <a:rPr lang="ru-RU" dirty="0">
                <a:latin typeface="Calibri" pitchFamily="34" charset="0"/>
                <a:cs typeface="Calibri" pitchFamily="34" charset="0"/>
              </a:rPr>
              <a:t> с ЕК и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Съвместния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изследователски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център</a:t>
            </a:r>
            <a:r>
              <a:rPr lang="ru-RU" dirty="0">
                <a:latin typeface="Calibri" pitchFamily="34" charset="0"/>
                <a:cs typeface="Calibri" pitchFamily="34" charset="0"/>
              </a:rPr>
              <a:t> (JRC)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във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връзка</a:t>
            </a:r>
            <a:r>
              <a:rPr lang="ru-RU" dirty="0">
                <a:latin typeface="Calibri" pitchFamily="34" charset="0"/>
                <a:cs typeface="Calibri" pitchFamily="34" charset="0"/>
              </a:rPr>
              <a:t> с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използваните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от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научните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институти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критерии,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прагови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стойности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и комбинации от критерии за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определяне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на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обхвата на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подмярка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13.3.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Преговорният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процес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продължава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и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към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настоящия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момент;</a:t>
            </a:r>
          </a:p>
          <a:p>
            <a:pPr marL="285750" lvl="0" indent="-28575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ru-RU" dirty="0" err="1" smtClean="0">
                <a:latin typeface="Calibri" pitchFamily="34" charset="0"/>
                <a:cs typeface="Calibri" pitchFamily="34" charset="0"/>
              </a:rPr>
              <a:t>България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изпрати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позиция до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Хърватското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председателство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на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Съвета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на ЕС, с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която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поиска 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периодът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за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предоставяне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на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преходна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помощ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за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кандидати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от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отпадналите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от обхвата на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подмярка</a:t>
            </a:r>
            <a:r>
              <a:rPr lang="ru-RU" dirty="0">
                <a:latin typeface="Calibri" pitchFamily="34" charset="0"/>
                <a:cs typeface="Calibri" pitchFamily="34" charset="0"/>
              </a:rPr>
              <a:t> 13.2 землища да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бъде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удължен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и след 2020 г., с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продължителността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на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преходния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период,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съгласно</a:t>
            </a:r>
            <a:r>
              <a:rPr lang="ru-RU" dirty="0">
                <a:latin typeface="Calibri" pitchFamily="34" charset="0"/>
                <a:cs typeface="Calibri" pitchFamily="34" charset="0"/>
              </a:rPr>
              <a:t> регламента за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определяне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на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преходни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разпоредби</a:t>
            </a:r>
            <a:r>
              <a:rPr lang="ru-RU" dirty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en-GB" dirty="0"/>
          </a:p>
        </p:txBody>
      </p:sp>
      <p:sp>
        <p:nvSpPr>
          <p:cNvPr id="17" name="AutoShape 4" descr="https://magazine.befit.bg/wp-content/uploads/2012/09/bio-certificats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669413" y="821942"/>
            <a:ext cx="11522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Нови моменти и възможности по отношение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мярка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 13 </a:t>
            </a: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 „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Плащания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 за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райони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 с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природни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 или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други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специфични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 ограничения“ от ПРСР 2014 - 2020 г.</a:t>
            </a:r>
            <a:endParaRPr lang="en-GB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71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Благодаря за вниманието!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bg-BG" b="1" dirty="0" smtClean="0"/>
              <a:t>Дирекция „Развитие на селските райони“</a:t>
            </a:r>
            <a:endParaRPr lang="en-US" b="1" dirty="0"/>
          </a:p>
        </p:txBody>
      </p:sp>
      <p:sp>
        <p:nvSpPr>
          <p:cNvPr id="5" name="Rectangular Callout 4"/>
          <p:cNvSpPr/>
          <p:nvPr/>
        </p:nvSpPr>
        <p:spPr>
          <a:xfrm rot="16200000">
            <a:off x="-3128564" y="3087598"/>
            <a:ext cx="6858000" cy="682804"/>
          </a:xfrm>
          <a:prstGeom prst="wedgeRectCallout">
            <a:avLst>
              <a:gd name="adj1" fmla="val -21098"/>
              <a:gd name="adj2" fmla="val 111138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grpSp>
        <p:nvGrpSpPr>
          <p:cNvPr id="8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9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10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11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810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ular Callout 4"/>
          <p:cNvSpPr/>
          <p:nvPr/>
        </p:nvSpPr>
        <p:spPr>
          <a:xfrm rot="16200000">
            <a:off x="-3320085" y="3279120"/>
            <a:ext cx="6858000" cy="299760"/>
          </a:xfrm>
          <a:prstGeom prst="wedgeRectCallout">
            <a:avLst>
              <a:gd name="adj1" fmla="val -21098"/>
              <a:gd name="adj2" fmla="val 111138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grpSp>
        <p:nvGrpSpPr>
          <p:cNvPr id="8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9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10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11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74547" y="577"/>
            <a:ext cx="7621522" cy="1160585"/>
            <a:chOff x="555385" y="577"/>
            <a:chExt cx="7621522" cy="1160585"/>
          </a:xfrm>
        </p:grpSpPr>
        <p:sp>
          <p:nvSpPr>
            <p:cNvPr id="14" name="Rectangle 13"/>
            <p:cNvSpPr/>
            <p:nvPr/>
          </p:nvSpPr>
          <p:spPr>
            <a:xfrm>
              <a:off x="555385" y="577"/>
              <a:ext cx="7621522" cy="1160585"/>
            </a:xfrm>
            <a:prstGeom prst="rect">
              <a:avLst/>
            </a:prstGeom>
            <a:effectLst>
              <a:glow>
                <a:schemeClr val="accent1"/>
              </a:glow>
              <a:outerShdw blurRad="38100" dist="25400" dir="5400000" rotWithShape="0">
                <a:srgbClr val="000000">
                  <a:alpha val="25000"/>
                </a:srgb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87265" y="380814"/>
              <a:ext cx="73795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bg-BG" sz="2000" b="1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</a:rPr>
                <a:t>Област Благоевград</a:t>
              </a:r>
              <a:endParaRPr lang="en-GB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14586" y="1466491"/>
            <a:ext cx="8310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ПОДПОМАГАНЕ В ЗЕМЕДЕЛИЕТО - ОБЩО ПО ИНСТРУМЕНТИ И МЕРКИ</a:t>
            </a:r>
            <a:endParaRPr lang="en-GB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256643"/>
              </p:ext>
            </p:extLst>
          </p:nvPr>
        </p:nvGraphicFramePr>
        <p:xfrm>
          <a:off x="589611" y="2001326"/>
          <a:ext cx="10469453" cy="40086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5969"/>
                <a:gridCol w="1551029"/>
                <a:gridCol w="1650456"/>
                <a:gridCol w="1655426"/>
                <a:gridCol w="1590801"/>
                <a:gridCol w="1595772"/>
              </a:tblGrid>
              <a:tr h="24927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bg-BG" sz="1000" b="1" u="none" strike="noStrike" dirty="0">
                          <a:effectLst/>
                        </a:rPr>
                        <a:t>Години</a:t>
                      </a:r>
                      <a:endParaRPr lang="bg-BG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ПРОГРАМА ЗА РАЗВИТИЕ НА СЕЛСКИТЕ РАЙОНИ****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0211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bg-BG" sz="1000" b="1" u="none" strike="noStrike" dirty="0">
                          <a:effectLst/>
                        </a:rPr>
                        <a:t>ОБЩО ПЛАЩАНИЯ (лв.)</a:t>
                      </a:r>
                      <a:endParaRPr lang="bg-BG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bg-BG" sz="1000" b="1" u="none" strike="noStrike" dirty="0">
                          <a:effectLst/>
                        </a:rPr>
                        <a:t>В ТОВА ЧИСЛО:</a:t>
                      </a:r>
                      <a:endParaRPr lang="bg-BG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9749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Плащания с характер на директни плащания***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bg-BG" sz="1000" b="1" u="none" strike="noStrike" dirty="0">
                          <a:effectLst/>
                        </a:rPr>
                        <a:t>Плащания по останалите мерки</a:t>
                      </a:r>
                      <a:endParaRPr lang="bg-BG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63330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00" b="1" u="none" strike="noStrike">
                          <a:effectLst/>
                        </a:rPr>
                        <a:t>Брой </a:t>
                      </a:r>
                      <a:r>
                        <a:rPr lang="bg-BG" sz="1000" b="1" u="none" strike="noStrike" smtClean="0">
                          <a:effectLst/>
                        </a:rPr>
                        <a:t>бенефициенти</a:t>
                      </a:r>
                      <a:endParaRPr lang="bg-BG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00" b="1" u="none" strike="noStrike">
                          <a:effectLst/>
                        </a:rPr>
                        <a:t>Изплатена сума</a:t>
                      </a:r>
                      <a:br>
                        <a:rPr lang="bg-BG" sz="1000" b="1" u="none" strike="noStrike">
                          <a:effectLst/>
                        </a:rPr>
                      </a:br>
                      <a:r>
                        <a:rPr lang="bg-BG" sz="1000" b="1" u="none" strike="noStrike">
                          <a:effectLst/>
                        </a:rPr>
                        <a:t>(лв.)</a:t>
                      </a:r>
                      <a:endParaRPr lang="bg-BG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00" b="1" u="none" strike="noStrike" dirty="0">
                          <a:effectLst/>
                        </a:rPr>
                        <a:t>Брой </a:t>
                      </a:r>
                      <a:r>
                        <a:rPr lang="bg-BG" sz="1000" b="1" u="none" strike="noStrike" dirty="0" smtClean="0">
                          <a:effectLst/>
                        </a:rPr>
                        <a:t>бенефициенти</a:t>
                      </a:r>
                      <a:endParaRPr lang="bg-BG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00" b="1" u="none" strike="noStrike">
                          <a:effectLst/>
                        </a:rPr>
                        <a:t>Изплатена сума</a:t>
                      </a:r>
                      <a:br>
                        <a:rPr lang="bg-BG" sz="1000" b="1" u="none" strike="noStrike">
                          <a:effectLst/>
                        </a:rPr>
                      </a:br>
                      <a:r>
                        <a:rPr lang="bg-BG" sz="1000" b="1" u="none" strike="noStrike">
                          <a:effectLst/>
                        </a:rPr>
                        <a:t>(лв.)</a:t>
                      </a:r>
                      <a:endParaRPr lang="bg-BG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06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 dirty="0">
                          <a:effectLst/>
                        </a:rPr>
                        <a:t>2014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 dirty="0">
                          <a:effectLst/>
                        </a:rPr>
                        <a:t>43 231 389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 dirty="0">
                          <a:effectLst/>
                        </a:rPr>
                        <a:t>7 324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11 843 712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 dirty="0">
                          <a:effectLst/>
                        </a:rPr>
                        <a:t>563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31 387 677 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06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 dirty="0">
                          <a:effectLst/>
                        </a:rPr>
                        <a:t>2015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 dirty="0">
                          <a:effectLst/>
                        </a:rPr>
                        <a:t>117 348 398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 dirty="0">
                          <a:effectLst/>
                        </a:rPr>
                        <a:t>5 806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 dirty="0">
                          <a:effectLst/>
                        </a:rPr>
                        <a:t>11 480 400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 dirty="0">
                          <a:effectLst/>
                        </a:rPr>
                        <a:t>474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105 867 998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06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>
                          <a:effectLst/>
                        </a:rPr>
                        <a:t>2016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 dirty="0">
                          <a:effectLst/>
                        </a:rPr>
                        <a:t>23 935 771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5 593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 dirty="0">
                          <a:effectLst/>
                        </a:rPr>
                        <a:t>13 031 001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 dirty="0">
                          <a:effectLst/>
                        </a:rPr>
                        <a:t>462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 dirty="0">
                          <a:effectLst/>
                        </a:rPr>
                        <a:t>10 904 770 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06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>
                          <a:effectLst/>
                        </a:rPr>
                        <a:t>2017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 dirty="0">
                          <a:effectLst/>
                        </a:rPr>
                        <a:t>28 130 673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7 301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12 542 194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 dirty="0">
                          <a:effectLst/>
                        </a:rPr>
                        <a:t>363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 dirty="0">
                          <a:effectLst/>
                        </a:rPr>
                        <a:t>15 588 479 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06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>
                          <a:effectLst/>
                        </a:rPr>
                        <a:t>2018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 dirty="0">
                          <a:effectLst/>
                        </a:rPr>
                        <a:t>24 802 928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5 072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9 170 526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 dirty="0">
                          <a:effectLst/>
                        </a:rPr>
                        <a:t>251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 dirty="0">
                          <a:effectLst/>
                        </a:rPr>
                        <a:t>15 632 402 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06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>
                          <a:effectLst/>
                        </a:rPr>
                        <a:t>2019**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 dirty="0">
                          <a:effectLst/>
                        </a:rPr>
                        <a:t>41 700 335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4 686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12 513 734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 dirty="0">
                          <a:effectLst/>
                        </a:rPr>
                        <a:t>156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 dirty="0">
                          <a:effectLst/>
                        </a:rPr>
                        <a:t>29 186 601 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4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ОБЩО ЗА ОБЛАСТ БЛАГОЕВГРАД</a:t>
                      </a:r>
                      <a:br>
                        <a:rPr lang="ru-RU" sz="1000" b="1" u="none" strike="noStrike">
                          <a:effectLst/>
                        </a:rPr>
                      </a:br>
                      <a:r>
                        <a:rPr lang="ru-RU" sz="1000" b="1" u="none" strike="noStrike">
                          <a:effectLst/>
                        </a:rPr>
                        <a:t>(2014-2019 Г.)</a:t>
                      </a:r>
                      <a:endParaRPr lang="ru-RU" sz="1000" b="1" i="1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 dirty="0">
                          <a:effectLst/>
                        </a:rPr>
                        <a:t>279 149 495</a:t>
                      </a:r>
                      <a:endParaRPr lang="en-GB" sz="1000" b="1" i="1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 </a:t>
                      </a:r>
                      <a:endParaRPr lang="en-GB" sz="1000" b="1" i="1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70 581 568</a:t>
                      </a:r>
                      <a:endParaRPr lang="en-GB" sz="1000" b="1" i="1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 dirty="0">
                          <a:effectLst/>
                        </a:rPr>
                        <a:t> </a:t>
                      </a:r>
                      <a:endParaRPr lang="en-GB" sz="1000" b="1" i="1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 dirty="0">
                          <a:effectLst/>
                        </a:rPr>
                        <a:t>208 567 928</a:t>
                      </a:r>
                      <a:endParaRPr lang="en-GB" sz="1000" b="1" i="1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8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ОБЩО ЗА СТРАНАТА</a:t>
                      </a:r>
                      <a:br>
                        <a:rPr lang="ru-RU" sz="1000" b="1" u="none" strike="noStrike">
                          <a:effectLst/>
                        </a:rPr>
                      </a:br>
                      <a:r>
                        <a:rPr lang="ru-RU" sz="1000" b="1" u="none" strike="noStrike">
                          <a:effectLst/>
                        </a:rPr>
                        <a:t>(2014-2019 Г.)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 dirty="0">
                          <a:effectLst/>
                        </a:rPr>
                        <a:t>4 587 194 488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 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1 796 156 687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 dirty="0">
                          <a:effectLst/>
                        </a:rPr>
                        <a:t> 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 dirty="0">
                          <a:effectLst/>
                        </a:rPr>
                        <a:t>2 791 037 801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812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u="none" strike="noStrike">
                          <a:effectLst/>
                        </a:rPr>
                        <a:t>ОТНОСИТЕЛЕН ДЯЛ НА ОБЛАСТ БЛАГОЕВГРАД</a:t>
                      </a:r>
                      <a:endParaRPr lang="ru-RU" sz="1000" b="1" i="1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 dirty="0">
                          <a:effectLst/>
                        </a:rPr>
                        <a:t>6,09%</a:t>
                      </a:r>
                      <a:endParaRPr lang="en-GB" sz="1000" b="1" i="1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 dirty="0">
                          <a:effectLst/>
                        </a:rPr>
                        <a:t> </a:t>
                      </a:r>
                      <a:endParaRPr lang="en-GB" sz="1000" b="1" i="1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3,93%</a:t>
                      </a:r>
                      <a:endParaRPr lang="en-GB" sz="1000" b="1" i="1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 </a:t>
                      </a:r>
                      <a:endParaRPr lang="en-GB" sz="1000" b="1" i="1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 dirty="0">
                          <a:effectLst/>
                        </a:rPr>
                        <a:t>7,47%</a:t>
                      </a:r>
                      <a:endParaRPr lang="en-GB" sz="1000" b="1" i="1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509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7719646" y="2751992"/>
            <a:ext cx="4471559" cy="4116213"/>
            <a:chOff x="7466806" y="3075781"/>
            <a:chExt cx="4724400" cy="40386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3" name="Rectangle 12"/>
            <p:cNvSpPr/>
            <p:nvPr/>
          </p:nvSpPr>
          <p:spPr>
            <a:xfrm>
              <a:off x="11734006" y="3075781"/>
              <a:ext cx="457200" cy="403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1200606" y="3151981"/>
              <a:ext cx="457200" cy="396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667206" y="3304381"/>
              <a:ext cx="457200" cy="381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133806" y="3075781"/>
              <a:ext cx="457200" cy="403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600406" y="3151981"/>
              <a:ext cx="457200" cy="396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067006" y="3456781"/>
              <a:ext cx="457200" cy="3657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533606" y="3304381"/>
              <a:ext cx="457200" cy="381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000206" y="3456781"/>
              <a:ext cx="457200" cy="3657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466806" y="3075781"/>
              <a:ext cx="457200" cy="403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514587" y="1785394"/>
            <a:ext cx="1167661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bg-BG" b="1" dirty="0" smtClean="0"/>
              <a:t>Целеви </a:t>
            </a:r>
            <a:r>
              <a:rPr lang="bg-BG" b="1" dirty="0"/>
              <a:t>прием за земеделски стопани в </a:t>
            </a:r>
            <a:r>
              <a:rPr lang="bg-BG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сектор „</a:t>
            </a:r>
            <a:r>
              <a:rPr lang="bg-BG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Животновъдство“</a:t>
            </a:r>
          </a:p>
          <a:p>
            <a:pPr marL="342900" indent="-342900">
              <a:buFont typeface="Wingdings" pitchFamily="2" charset="2"/>
              <a:buChar char="q"/>
            </a:pPr>
            <a:endParaRPr lang="bg-BG" dirty="0"/>
          </a:p>
          <a:p>
            <a:pPr marL="342900" indent="-342900">
              <a:buFont typeface="Wingdings" pitchFamily="2" charset="2"/>
              <a:buChar char="q"/>
            </a:pPr>
            <a:r>
              <a:rPr lang="bg-BG" b="1" dirty="0" smtClean="0"/>
              <a:t>Дата </a:t>
            </a:r>
            <a:r>
              <a:rPr lang="bg-BG" b="1" dirty="0"/>
              <a:t>на обявяване</a:t>
            </a:r>
            <a:r>
              <a:rPr lang="bg-BG" dirty="0"/>
              <a:t> на приема – Март 2020 </a:t>
            </a:r>
            <a:r>
              <a:rPr lang="bg-BG" dirty="0" smtClean="0"/>
              <a:t>г;</a:t>
            </a:r>
          </a:p>
          <a:p>
            <a:pPr marL="342900" indent="-342900">
              <a:buFont typeface="Wingdings" pitchFamily="2" charset="2"/>
              <a:buChar char="q"/>
            </a:pPr>
            <a:endParaRPr lang="bg-BG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ru-RU" dirty="0"/>
              <a:t>Общ </a:t>
            </a:r>
            <a:r>
              <a:rPr lang="ru-RU" b="1" dirty="0"/>
              <a:t>размер на БФП</a:t>
            </a:r>
            <a:r>
              <a:rPr lang="ru-RU" dirty="0"/>
              <a:t>  по </a:t>
            </a:r>
            <a:r>
              <a:rPr lang="ru-RU" dirty="0" smtClean="0"/>
              <a:t>процедурата:</a:t>
            </a:r>
          </a:p>
          <a:p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около </a:t>
            </a: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30млн. евро след преразпределяне на финансови </a:t>
            </a: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средства</a:t>
            </a:r>
          </a:p>
          <a:p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 </a:t>
            </a: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отделните мерки по </a:t>
            </a: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ПРСР</a:t>
            </a:r>
          </a:p>
          <a:p>
            <a:endParaRPr lang="bg-BG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bg-BG" b="1" dirty="0" smtClean="0"/>
              <a:t>Минимален</a:t>
            </a:r>
            <a:r>
              <a:rPr lang="bg-BG" dirty="0" smtClean="0"/>
              <a:t> </a:t>
            </a:r>
            <a:r>
              <a:rPr lang="bg-BG" dirty="0"/>
              <a:t>размер на проектите – 15 000 </a:t>
            </a:r>
            <a:r>
              <a:rPr lang="bg-BG" dirty="0" smtClean="0"/>
              <a:t>евро;</a:t>
            </a:r>
          </a:p>
          <a:p>
            <a:pPr marL="342900" indent="-342900">
              <a:buFont typeface="Wingdings" pitchFamily="2" charset="2"/>
              <a:buChar char="q"/>
            </a:pPr>
            <a:endParaRPr lang="bg-BG" dirty="0"/>
          </a:p>
          <a:p>
            <a:pPr marL="342900" indent="-342900">
              <a:buFont typeface="Wingdings" pitchFamily="2" charset="2"/>
              <a:buChar char="q"/>
            </a:pPr>
            <a:r>
              <a:rPr lang="bg-BG" b="1" dirty="0" smtClean="0"/>
              <a:t>Максимален</a:t>
            </a:r>
            <a:r>
              <a:rPr lang="bg-BG" dirty="0" smtClean="0"/>
              <a:t> </a:t>
            </a:r>
            <a:r>
              <a:rPr lang="bg-BG" dirty="0"/>
              <a:t>размер на проектите  - 500 000 </a:t>
            </a:r>
            <a:r>
              <a:rPr lang="bg-BG" dirty="0" smtClean="0"/>
              <a:t>евро.</a:t>
            </a:r>
          </a:p>
          <a:p>
            <a:pPr marL="342900" indent="-342900">
              <a:buFont typeface="Wingdings" pitchFamily="2" charset="2"/>
              <a:buChar char="q"/>
            </a:pPr>
            <a:endParaRPr lang="en-GB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ru-RU" b="1" dirty="0" smtClean="0"/>
              <a:t>Максимален</a:t>
            </a:r>
            <a:r>
              <a:rPr lang="ru-RU" dirty="0" smtClean="0"/>
              <a:t> </a:t>
            </a:r>
            <a:r>
              <a:rPr lang="ru-RU" dirty="0"/>
              <a:t>интензитет на помощта </a:t>
            </a:r>
            <a:r>
              <a:rPr lang="ru-RU" dirty="0" smtClean="0"/>
              <a:t>50 %;</a:t>
            </a:r>
          </a:p>
          <a:p>
            <a:endParaRPr lang="bg-BG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bg-BG" i="1" dirty="0" smtClean="0"/>
              <a:t>Подпомагат </a:t>
            </a:r>
            <a:r>
              <a:rPr lang="bg-BG" i="1" dirty="0"/>
              <a:t>се проекти, които водят до подобряване </a:t>
            </a:r>
            <a:endParaRPr lang="bg-BG" i="1" dirty="0" smtClean="0"/>
          </a:p>
          <a:p>
            <a:r>
              <a:rPr lang="bg-BG" i="1" dirty="0" smtClean="0"/>
              <a:t>на </a:t>
            </a:r>
            <a:r>
              <a:rPr lang="bg-BG" i="1" dirty="0"/>
              <a:t>цялостната дейност на земеделското стопанство </a:t>
            </a:r>
            <a:endParaRPr lang="bg-BG" i="1" dirty="0" smtClean="0"/>
          </a:p>
          <a:p>
            <a:r>
              <a:rPr lang="bg-BG" i="1" dirty="0" smtClean="0"/>
              <a:t>в сектор „Животновъдство“.</a:t>
            </a:r>
            <a:endParaRPr lang="en-GB" i="1" dirty="0"/>
          </a:p>
        </p:txBody>
      </p:sp>
      <p:grpSp>
        <p:nvGrpSpPr>
          <p:cNvPr id="24" name="Group 23"/>
          <p:cNvGrpSpPr/>
          <p:nvPr/>
        </p:nvGrpSpPr>
        <p:grpSpPr>
          <a:xfrm>
            <a:off x="555385" y="577"/>
            <a:ext cx="7621522" cy="1160585"/>
            <a:chOff x="555385" y="577"/>
            <a:chExt cx="7621522" cy="1160585"/>
          </a:xfrm>
        </p:grpSpPr>
        <p:sp>
          <p:nvSpPr>
            <p:cNvPr id="22" name="Rectangle 21"/>
            <p:cNvSpPr/>
            <p:nvPr/>
          </p:nvSpPr>
          <p:spPr>
            <a:xfrm>
              <a:off x="555385" y="577"/>
              <a:ext cx="7621522" cy="1160585"/>
            </a:xfrm>
            <a:prstGeom prst="rect">
              <a:avLst/>
            </a:prstGeom>
            <a:effectLst>
              <a:glow>
                <a:schemeClr val="accent1"/>
              </a:glow>
              <a:outerShdw blurRad="38100" dist="25400" dir="5400000" rotWithShape="0">
                <a:srgbClr val="000000">
                  <a:alpha val="25000"/>
                </a:srgb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87265" y="380814"/>
              <a:ext cx="73795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bg-BG" sz="20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</a:rPr>
                <a:t>Подмярка 4.1 „Инвестиции в земеделски стопанства</a:t>
              </a:r>
              <a:r>
                <a:rPr lang="bg-BG" sz="2000" b="1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</a:rPr>
                <a:t>“</a:t>
              </a:r>
              <a:endParaRPr lang="en-GB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858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555385" y="577"/>
            <a:ext cx="7621522" cy="1160585"/>
            <a:chOff x="555385" y="577"/>
            <a:chExt cx="7621522" cy="1160585"/>
          </a:xfrm>
        </p:grpSpPr>
        <p:sp>
          <p:nvSpPr>
            <p:cNvPr id="13" name="Rectangle 12"/>
            <p:cNvSpPr/>
            <p:nvPr/>
          </p:nvSpPr>
          <p:spPr>
            <a:xfrm>
              <a:off x="555385" y="577"/>
              <a:ext cx="7621522" cy="1160585"/>
            </a:xfrm>
            <a:prstGeom prst="rect">
              <a:avLst/>
            </a:prstGeom>
            <a:effectLst>
              <a:glow>
                <a:schemeClr val="accent1"/>
              </a:glow>
              <a:outerShdw blurRad="38100" dist="25400" dir="5400000" rotWithShape="0">
                <a:srgbClr val="000000">
                  <a:alpha val="25000"/>
                </a:srgb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7265" y="380814"/>
              <a:ext cx="73795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20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</a:rPr>
                <a:t>Подмярка 4.1 „Инвестиции в земеделски стопанства</a:t>
              </a:r>
              <a:r>
                <a:rPr lang="bg-BG" sz="2000" b="1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</a:rPr>
                <a:t>“</a:t>
              </a:r>
              <a:endParaRPr lang="en-GB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endParaRPr>
            </a:p>
          </p:txBody>
        </p:sp>
      </p:grpSp>
      <p:sp>
        <p:nvSpPr>
          <p:cNvPr id="18" name="Title 1"/>
          <p:cNvSpPr txBox="1">
            <a:spLocks/>
          </p:cNvSpPr>
          <p:nvPr/>
        </p:nvSpPr>
        <p:spPr>
          <a:xfrm>
            <a:off x="555385" y="1257874"/>
            <a:ext cx="11635027" cy="6954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ea typeface="+mn-ea"/>
                <a:cs typeface="Calibri" pitchFamily="34" charset="0"/>
              </a:rPr>
              <a:t>Ще се подпомагат Земеделски стопани от сектор „Животновъдство“ като 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Calibri" pitchFamily="34" charset="0"/>
              </a:rPr>
              <a:t>приоритетни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ea typeface="+mn-ea"/>
                <a:cs typeface="Calibri" pitchFamily="34" charset="0"/>
              </a:rPr>
              <a:t>ще бъдат проекти на кандидати които:</a:t>
            </a:r>
            <a:endParaRPr lang="en-GB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254977" y="1965021"/>
            <a:ext cx="11939893" cy="42863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•     </a:t>
            </a:r>
            <a:r>
              <a:rPr lang="ru-RU" sz="1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Икономическият размер </a:t>
            </a:r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на земеделското им стопанство, измерен в СПО, към датата на подаване на проектното предложение е </a:t>
            </a:r>
            <a:r>
              <a:rPr lang="ru-RU" sz="1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под 38 00</a:t>
            </a:r>
            <a:r>
              <a:rPr lang="en-GB" sz="1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ru-RU" sz="1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евро</a:t>
            </a:r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;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•	</a:t>
            </a:r>
            <a:r>
              <a:rPr lang="ru-RU" sz="1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Не са получавали подпомагане</a:t>
            </a:r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по подмярка 4.1 „Инвестиции в земеделски стопанства;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•	Животните </a:t>
            </a:r>
            <a:r>
              <a:rPr lang="ru-RU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в животновъдния обект на кандидата, който е включен в инвестиционния проект, са </a:t>
            </a:r>
            <a:r>
              <a:rPr lang="ru-RU" sz="1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сертифицирани</a:t>
            </a:r>
            <a:r>
              <a:rPr lang="ru-RU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за </a:t>
            </a:r>
            <a:r>
              <a:rPr lang="ru-RU" sz="1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производство на биологични</a:t>
            </a:r>
            <a:r>
              <a:rPr lang="ru-RU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селскостопански продукти;</a:t>
            </a:r>
            <a:endParaRPr lang="ru-RU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•	Са </a:t>
            </a:r>
            <a:r>
              <a:rPr lang="ru-RU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на </a:t>
            </a:r>
            <a:r>
              <a:rPr lang="ru-RU" sz="1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земеделски стопани до 40 години</a:t>
            </a:r>
            <a:r>
              <a:rPr lang="ru-RU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включително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•	Инвестициите ще се изпълняват на територията на </a:t>
            </a:r>
            <a:r>
              <a:rPr lang="ru-RU" sz="1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Северозападен район </a:t>
            </a:r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на страната или в </a:t>
            </a:r>
            <a:r>
              <a:rPr lang="ru-RU" sz="1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необлагодетелствани райони </a:t>
            </a:r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 природни и други ограничения съгласно наредбата за определяне на критериите за необлагодетелстваните райони и териториалния им обхват;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•	Инвестициите </a:t>
            </a:r>
            <a:r>
              <a:rPr lang="ru-RU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ще се реализират в райони в </a:t>
            </a:r>
            <a:r>
              <a:rPr lang="ru-RU" sz="1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по-голяма близост до зони</a:t>
            </a:r>
            <a:r>
              <a:rPr lang="ru-RU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в които е възникнало </a:t>
            </a:r>
            <a:r>
              <a:rPr lang="ru-RU" sz="1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огнище на заразна болест </a:t>
            </a:r>
            <a:r>
              <a:rPr lang="ru-RU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 населено място/община/административна област, </a:t>
            </a:r>
            <a:r>
              <a:rPr lang="ru-RU" sz="1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след 01.01.2014 година</a:t>
            </a:r>
            <a:r>
              <a:rPr lang="ru-RU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за съответния вид </a:t>
            </a:r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животни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•	Ще </a:t>
            </a:r>
            <a:r>
              <a:rPr lang="ru-RU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заложат </a:t>
            </a:r>
            <a:r>
              <a:rPr lang="ru-RU" sz="1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най-малко 50 %</a:t>
            </a:r>
            <a:r>
              <a:rPr lang="ru-RU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от допустимите инвестиционни разходи по проекта </a:t>
            </a:r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в </a:t>
            </a:r>
            <a:r>
              <a:rPr lang="ru-RU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инвестиции за </a:t>
            </a:r>
            <a:r>
              <a:rPr lang="ru-RU" sz="1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подобряване на биосигурността </a:t>
            </a:r>
            <a:r>
              <a:rPr lang="ru-RU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в рамките на животновъдния обект/и</a:t>
            </a:r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•	Представят проекти на </a:t>
            </a:r>
            <a:r>
              <a:rPr lang="ru-RU" sz="1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признати групи/организации </a:t>
            </a:r>
            <a:r>
              <a:rPr lang="ru-RU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на производители</a:t>
            </a:r>
            <a:endParaRPr lang="ru-RU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7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8833181" y="1556534"/>
            <a:ext cx="3289800" cy="3892800"/>
            <a:chOff x="8298406" y="2085181"/>
            <a:chExt cx="3289800" cy="38928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6" name="Hexagon 15"/>
            <p:cNvSpPr/>
            <p:nvPr/>
          </p:nvSpPr>
          <p:spPr>
            <a:xfrm>
              <a:off x="11048206" y="20851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Hexagon 16"/>
            <p:cNvSpPr/>
            <p:nvPr/>
          </p:nvSpPr>
          <p:spPr>
            <a:xfrm>
              <a:off x="11048206" y="26881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Hexagon 17"/>
            <p:cNvSpPr/>
            <p:nvPr/>
          </p:nvSpPr>
          <p:spPr>
            <a:xfrm>
              <a:off x="11048206" y="32977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Hexagon 18"/>
            <p:cNvSpPr/>
            <p:nvPr/>
          </p:nvSpPr>
          <p:spPr>
            <a:xfrm>
              <a:off x="11048206" y="39073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Hexagon 19"/>
            <p:cNvSpPr/>
            <p:nvPr/>
          </p:nvSpPr>
          <p:spPr>
            <a:xfrm>
              <a:off x="11048206" y="45169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Hexagon 20"/>
            <p:cNvSpPr/>
            <p:nvPr/>
          </p:nvSpPr>
          <p:spPr>
            <a:xfrm>
              <a:off x="11048206" y="51265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Hexagon 21"/>
            <p:cNvSpPr/>
            <p:nvPr/>
          </p:nvSpPr>
          <p:spPr>
            <a:xfrm>
              <a:off x="10584406" y="29929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Hexagon 22"/>
            <p:cNvSpPr/>
            <p:nvPr/>
          </p:nvSpPr>
          <p:spPr>
            <a:xfrm>
              <a:off x="10584406" y="36025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Hexagon 23"/>
            <p:cNvSpPr/>
            <p:nvPr/>
          </p:nvSpPr>
          <p:spPr>
            <a:xfrm>
              <a:off x="10584406" y="42121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Hexagon 24"/>
            <p:cNvSpPr/>
            <p:nvPr/>
          </p:nvSpPr>
          <p:spPr>
            <a:xfrm>
              <a:off x="10584406" y="48217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Hexagon 25"/>
            <p:cNvSpPr/>
            <p:nvPr/>
          </p:nvSpPr>
          <p:spPr>
            <a:xfrm>
              <a:off x="10584406" y="54313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Hexagon 26"/>
            <p:cNvSpPr/>
            <p:nvPr/>
          </p:nvSpPr>
          <p:spPr>
            <a:xfrm>
              <a:off x="10127206" y="32977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Hexagon 27"/>
            <p:cNvSpPr/>
            <p:nvPr/>
          </p:nvSpPr>
          <p:spPr>
            <a:xfrm>
              <a:off x="10127206" y="39073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Hexagon 28"/>
            <p:cNvSpPr/>
            <p:nvPr/>
          </p:nvSpPr>
          <p:spPr>
            <a:xfrm>
              <a:off x="10127206" y="45169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Hexagon 29"/>
            <p:cNvSpPr/>
            <p:nvPr/>
          </p:nvSpPr>
          <p:spPr>
            <a:xfrm>
              <a:off x="10127206" y="51265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Hexagon 30"/>
            <p:cNvSpPr/>
            <p:nvPr/>
          </p:nvSpPr>
          <p:spPr>
            <a:xfrm>
              <a:off x="9670006" y="29995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Hexagon 31"/>
            <p:cNvSpPr/>
            <p:nvPr/>
          </p:nvSpPr>
          <p:spPr>
            <a:xfrm>
              <a:off x="9670006" y="36091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Hexagon 32"/>
            <p:cNvSpPr/>
            <p:nvPr/>
          </p:nvSpPr>
          <p:spPr>
            <a:xfrm>
              <a:off x="9670006" y="42187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Hexagon 33"/>
            <p:cNvSpPr/>
            <p:nvPr/>
          </p:nvSpPr>
          <p:spPr>
            <a:xfrm>
              <a:off x="9670006" y="48283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Hexagon 34"/>
            <p:cNvSpPr/>
            <p:nvPr/>
          </p:nvSpPr>
          <p:spPr>
            <a:xfrm>
              <a:off x="9670006" y="54379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Hexagon 35"/>
            <p:cNvSpPr/>
            <p:nvPr/>
          </p:nvSpPr>
          <p:spPr>
            <a:xfrm>
              <a:off x="9212806" y="33043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Hexagon 36"/>
            <p:cNvSpPr/>
            <p:nvPr/>
          </p:nvSpPr>
          <p:spPr>
            <a:xfrm>
              <a:off x="9212806" y="39139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Hexagon 37"/>
            <p:cNvSpPr/>
            <p:nvPr/>
          </p:nvSpPr>
          <p:spPr>
            <a:xfrm>
              <a:off x="9212806" y="45235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Hexagon 38"/>
            <p:cNvSpPr/>
            <p:nvPr/>
          </p:nvSpPr>
          <p:spPr>
            <a:xfrm>
              <a:off x="9212806" y="51331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Hexagon 39"/>
            <p:cNvSpPr/>
            <p:nvPr/>
          </p:nvSpPr>
          <p:spPr>
            <a:xfrm>
              <a:off x="10127206" y="26947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Hexagon 40"/>
            <p:cNvSpPr/>
            <p:nvPr/>
          </p:nvSpPr>
          <p:spPr>
            <a:xfrm>
              <a:off x="10584406" y="23899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Hexagon 41"/>
            <p:cNvSpPr/>
            <p:nvPr/>
          </p:nvSpPr>
          <p:spPr>
            <a:xfrm>
              <a:off x="8755606" y="36091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Hexagon 42"/>
            <p:cNvSpPr/>
            <p:nvPr/>
          </p:nvSpPr>
          <p:spPr>
            <a:xfrm>
              <a:off x="8755606" y="42187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Hexagon 43"/>
            <p:cNvSpPr/>
            <p:nvPr/>
          </p:nvSpPr>
          <p:spPr>
            <a:xfrm>
              <a:off x="8755606" y="48283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Hexagon 44"/>
            <p:cNvSpPr/>
            <p:nvPr/>
          </p:nvSpPr>
          <p:spPr>
            <a:xfrm>
              <a:off x="8298406" y="39073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Hexagon 45"/>
            <p:cNvSpPr/>
            <p:nvPr/>
          </p:nvSpPr>
          <p:spPr>
            <a:xfrm>
              <a:off x="8298406" y="45169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Hexagon 46"/>
            <p:cNvSpPr/>
            <p:nvPr/>
          </p:nvSpPr>
          <p:spPr>
            <a:xfrm>
              <a:off x="8298406" y="33043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Hexagon 47"/>
            <p:cNvSpPr/>
            <p:nvPr/>
          </p:nvSpPr>
          <p:spPr>
            <a:xfrm>
              <a:off x="8755606" y="29995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555385" y="577"/>
            <a:ext cx="7621522" cy="1160585"/>
            <a:chOff x="555385" y="577"/>
            <a:chExt cx="7621522" cy="1160585"/>
          </a:xfrm>
        </p:grpSpPr>
        <p:sp>
          <p:nvSpPr>
            <p:cNvPr id="12" name="Rectangle 11"/>
            <p:cNvSpPr/>
            <p:nvPr/>
          </p:nvSpPr>
          <p:spPr>
            <a:xfrm>
              <a:off x="555385" y="577"/>
              <a:ext cx="7621522" cy="1160585"/>
            </a:xfrm>
            <a:prstGeom prst="rect">
              <a:avLst/>
            </a:prstGeom>
            <a:effectLst>
              <a:glow>
                <a:schemeClr val="accent1"/>
              </a:glow>
              <a:outerShdw blurRad="38100" dist="25400" dir="5400000" rotWithShape="0">
                <a:srgbClr val="000000">
                  <a:alpha val="25000"/>
                </a:srgb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7265" y="248934"/>
              <a:ext cx="73795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20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latin typeface="Calibri" pitchFamily="34" charset="0"/>
                  <a:cs typeface="Calibri" pitchFamily="34" charset="0"/>
                </a:rPr>
                <a:t>Подмярка 4.1.2 "Инвестиции в земеделски стопанства по Тематична подпрограма за развитие на малки стопанства"</a:t>
              </a:r>
            </a:p>
          </p:txBody>
        </p:sp>
      </p:grpSp>
      <p:sp>
        <p:nvSpPr>
          <p:cNvPr id="14" name="Content Placeholder 2"/>
          <p:cNvSpPr txBox="1">
            <a:spLocks/>
          </p:cNvSpPr>
          <p:nvPr/>
        </p:nvSpPr>
        <p:spPr>
          <a:xfrm>
            <a:off x="228601" y="1185783"/>
            <a:ext cx="9618784" cy="51889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20000"/>
              </a:lnSpc>
              <a:buClrTx/>
              <a:buFont typeface="Wingdings" pitchFamily="2" charset="2"/>
              <a:buChar char="q"/>
            </a:pP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Общ размер на БФП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по процедурата е определена до левовата равностойност на  </a:t>
            </a: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5 000 000 евро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;</a:t>
            </a:r>
            <a:endParaRPr lang="en-GB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lnSpc>
                <a:spcPct val="120000"/>
              </a:lnSpc>
              <a:buClrTx/>
              <a:buFont typeface="Wingdings" pitchFamily="2" charset="2"/>
              <a:buChar char="q"/>
            </a:pP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Допустими кандидати -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Земеделски стопани, които имат икономически размер на стопанството </a:t>
            </a: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от 6 000 до 7 999 евро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измерен в </a:t>
            </a: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СПО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;</a:t>
            </a:r>
          </a:p>
          <a:p>
            <a:pPr>
              <a:lnSpc>
                <a:spcPct val="120000"/>
              </a:lnSpc>
              <a:buClrTx/>
              <a:buFont typeface="Wingdings" pitchFamily="2" charset="2"/>
              <a:buChar char="q"/>
            </a:pPr>
            <a:r>
              <a:rPr lang="en-GB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Дата </a:t>
            </a: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на 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обявяване на </a:t>
            </a: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приема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– Април 2020 г;</a:t>
            </a:r>
          </a:p>
          <a:p>
            <a:pPr>
              <a:lnSpc>
                <a:spcPct val="120000"/>
              </a:lnSpc>
              <a:buClrTx/>
              <a:buFont typeface="Wingdings" pitchFamily="2" charset="2"/>
              <a:buChar char="q"/>
            </a:pPr>
            <a:r>
              <a:rPr lang="en-GB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Минимален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размер на проектите – 1 250 евро;</a:t>
            </a:r>
          </a:p>
          <a:p>
            <a:pPr>
              <a:lnSpc>
                <a:spcPct val="120000"/>
              </a:lnSpc>
              <a:buClrTx/>
              <a:buFont typeface="Wingdings" pitchFamily="2" charset="2"/>
              <a:buChar char="q"/>
            </a:pPr>
            <a:r>
              <a:rPr lang="en-GB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Максимален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размер на проектите  - 25 000 евро.</a:t>
            </a:r>
          </a:p>
          <a:p>
            <a:pPr>
              <a:lnSpc>
                <a:spcPct val="120000"/>
              </a:lnSpc>
              <a:buClrTx/>
              <a:buFont typeface="Wingdings" pitchFamily="2" charset="2"/>
              <a:buChar char="ü"/>
            </a:pPr>
            <a:r>
              <a:rPr lang="en-GB" sz="20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ru-RU" sz="20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Важно</a:t>
            </a:r>
            <a:r>
              <a:rPr lang="ru-RU" sz="20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– За  планирания прием през 2020 г. е  направена промяна в критериите за допустимост на кандидатите по подмярка 4.1.2 с цел осигуряването на възможност за подпомагане на по – голям брой малки земеделски стопани, а именно - </a:t>
            </a:r>
            <a:r>
              <a:rPr lang="ru-RU" sz="2000" b="1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отпада изискването за доказване на минимум 33 % доход от земеделска дейност</a:t>
            </a:r>
            <a:r>
              <a:rPr lang="ru-RU" sz="20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към момента кандидатстване.</a:t>
            </a:r>
            <a:endParaRPr lang="ru-RU" sz="2000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52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710509" y="-2"/>
            <a:ext cx="8670872" cy="1101643"/>
            <a:chOff x="555385" y="577"/>
            <a:chExt cx="7621522" cy="1160585"/>
          </a:xfrm>
        </p:grpSpPr>
        <p:sp>
          <p:nvSpPr>
            <p:cNvPr id="12" name="Rectangle 11"/>
            <p:cNvSpPr/>
            <p:nvPr/>
          </p:nvSpPr>
          <p:spPr>
            <a:xfrm>
              <a:off x="555385" y="577"/>
              <a:ext cx="7621522" cy="1160585"/>
            </a:xfrm>
            <a:prstGeom prst="rect">
              <a:avLst/>
            </a:prstGeom>
            <a:effectLst>
              <a:glow>
                <a:schemeClr val="accent1"/>
              </a:glow>
              <a:outerShdw blurRad="38100" dist="25400" dir="5400000" rotWithShape="0">
                <a:srgbClr val="000000">
                  <a:alpha val="25000"/>
                </a:srgb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7265" y="73094"/>
              <a:ext cx="7379529" cy="856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20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latin typeface="Calibri" pitchFamily="34" charset="0"/>
                  <a:cs typeface="Calibri" pitchFamily="34" charset="0"/>
                </a:rPr>
                <a:t>Подмярка 5.1 „Подкрепа за инвестиции в превантивни мерки, насочени към ограничаване на последствията от вероятни природни бедствия, неблагоприятни климатични явления и катастрофични събития“</a:t>
              </a:r>
              <a:endParaRPr lang="en-GB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325315" y="1323181"/>
            <a:ext cx="118650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Приемът по подмярка 5.1 е </a:t>
            </a:r>
            <a:r>
              <a:rPr lang="bg-BG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насочен към превенция и ограничаване </a:t>
            </a:r>
            <a:r>
              <a:rPr lang="bg-BG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на възможностите за разпространението на </a:t>
            </a:r>
            <a:r>
              <a:rPr lang="bg-BG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епизоотии</a:t>
            </a:r>
            <a:r>
              <a:rPr lang="bg-BG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bg-BG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и масови </a:t>
            </a:r>
            <a:r>
              <a:rPr lang="bg-BG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заразни болести </a:t>
            </a:r>
            <a:r>
              <a:rPr lang="bg-BG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по селскостопанските животните, както и превенция от опасни метеорологични явления </a:t>
            </a:r>
            <a:r>
              <a:rPr lang="bg-BG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– </a:t>
            </a:r>
            <a:r>
              <a:rPr lang="bg-BG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градушки</a:t>
            </a:r>
            <a:r>
              <a:rPr lang="en-GB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.</a:t>
            </a:r>
            <a:endParaRPr lang="en-GB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83134" y="2384125"/>
            <a:ext cx="11734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>
                <a:latin typeface="Calibri" pitchFamily="34" charset="0"/>
                <a:cs typeface="Calibri" pitchFamily="34" charset="0"/>
              </a:rPr>
              <a:t>Общ размер на БФП  по процедурата</a:t>
            </a:r>
            <a:r>
              <a:rPr lang="bg-BG" dirty="0">
                <a:latin typeface="Calibri" pitchFamily="34" charset="0"/>
                <a:cs typeface="Calibri" pitchFamily="34" charset="0"/>
              </a:rPr>
              <a:t> 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е до левовата </a:t>
            </a:r>
            <a:r>
              <a:rPr lang="bg-BG" dirty="0">
                <a:latin typeface="Calibri" pitchFamily="34" charset="0"/>
                <a:cs typeface="Calibri" pitchFamily="34" charset="0"/>
              </a:rPr>
              <a:t>равностойност на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23 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млн. евро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;</a:t>
            </a:r>
          </a:p>
          <a:p>
            <a:endParaRPr lang="bg-BG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dirty="0">
                <a:latin typeface="Calibri" pitchFamily="34" charset="0"/>
                <a:cs typeface="Calibri" pitchFamily="34" charset="0"/>
              </a:rPr>
              <a:t>По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мярката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ще</a:t>
            </a:r>
            <a:r>
              <a:rPr lang="ru-RU" dirty="0">
                <a:latin typeface="Calibri" pitchFamily="34" charset="0"/>
                <a:cs typeface="Calibri" pitchFamily="34" charset="0"/>
              </a:rPr>
              <a:t> се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подпомагат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дейности, които се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отнасят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за епизоотии,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възникнали</a:t>
            </a:r>
            <a:r>
              <a:rPr lang="ru-RU" dirty="0">
                <a:latin typeface="Calibri" pitchFamily="34" charset="0"/>
                <a:cs typeface="Calibri" pitchFamily="34" charset="0"/>
              </a:rPr>
              <a:t> след 1 януари 2018 г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en-GB" dirty="0">
              <a:latin typeface="Calibri" pitchFamily="34" charset="0"/>
              <a:cs typeface="Calibri" pitchFamily="34" charset="0"/>
            </a:endParaRPr>
          </a:p>
          <a:p>
            <a:r>
              <a:rPr lang="bg-BG" b="1" u="sng" dirty="0" smtClean="0">
                <a:latin typeface="Calibri" pitchFamily="34" charset="0"/>
                <a:cs typeface="Calibri" pitchFamily="34" charset="0"/>
              </a:rPr>
              <a:t>Допустими кандидати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bg-BG" b="1" dirty="0" smtClean="0">
                <a:latin typeface="Calibri" pitchFamily="34" charset="0"/>
                <a:cs typeface="Calibri" pitchFamily="34" charset="0"/>
              </a:rPr>
              <a:t>Публични органи:</a:t>
            </a:r>
          </a:p>
          <a:p>
            <a:pPr marL="897404" lvl="1" indent="-342900">
              <a:buFont typeface="Arial" pitchFamily="34" charset="0"/>
              <a:buChar char="•"/>
            </a:pPr>
            <a:r>
              <a:rPr lang="bg-BG" dirty="0" smtClean="0">
                <a:latin typeface="Calibri" pitchFamily="34" charset="0"/>
                <a:cs typeface="Calibri" pitchFamily="34" charset="0"/>
              </a:rPr>
              <a:t>Българска агенция по безопасност на храните 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(БАБХ)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;</a:t>
            </a:r>
          </a:p>
          <a:p>
            <a:pPr marL="897404" lvl="1" indent="-342900">
              <a:buFont typeface="Arial" pitchFamily="34" charset="0"/>
              <a:buChar char="•"/>
            </a:pPr>
            <a:r>
              <a:rPr lang="bg-BG" dirty="0" smtClean="0">
                <a:latin typeface="Calibri" pitchFamily="34" charset="0"/>
                <a:cs typeface="Calibri" pitchFamily="34" charset="0"/>
              </a:rPr>
              <a:t>Изпълнителна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агенция борба с 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градушките 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(ИАБГ)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;</a:t>
            </a:r>
          </a:p>
          <a:p>
            <a:pPr marL="897404" lvl="1" indent="-342900">
              <a:buFont typeface="Arial" pitchFamily="34" charset="0"/>
              <a:buChar char="•"/>
            </a:pPr>
            <a:r>
              <a:rPr lang="bg-BG" dirty="0" smtClean="0">
                <a:latin typeface="Calibri" pitchFamily="34" charset="0"/>
                <a:cs typeface="Calibri" pitchFamily="34" charset="0"/>
              </a:rPr>
              <a:t>Националният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диагностичен научноизследователски ветеринарномедицински 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институт;</a:t>
            </a:r>
          </a:p>
          <a:p>
            <a:pPr marL="342900" indent="-342900">
              <a:buFont typeface="Arial" pitchFamily="34" charset="0"/>
              <a:buChar char="•"/>
            </a:pPr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bg-BG" b="1" dirty="0">
                <a:latin typeface="Calibri" pitchFamily="34" charset="0"/>
                <a:cs typeface="Calibri" pitchFamily="34" charset="0"/>
              </a:rPr>
              <a:t>Частни 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субекти:</a:t>
            </a:r>
          </a:p>
          <a:p>
            <a:pPr marL="897404" lvl="1" indent="-342900">
              <a:buFont typeface="Arial" pitchFamily="34" charset="0"/>
              <a:buChar char="•"/>
            </a:pPr>
            <a:r>
              <a:rPr lang="bg-BG" dirty="0" smtClean="0">
                <a:latin typeface="Calibri" pitchFamily="34" charset="0"/>
                <a:cs typeface="Calibri" pitchFamily="34" charset="0"/>
              </a:rPr>
              <a:t>Регистрирани Земеделски стопани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извършвали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земеделска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дейност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преди</a:t>
            </a:r>
            <a:r>
              <a:rPr lang="ru-RU" dirty="0">
                <a:latin typeface="Calibri" pitchFamily="34" charset="0"/>
                <a:cs typeface="Calibri" pitchFamily="34" charset="0"/>
              </a:rPr>
              <a:t> 01.01.2018 г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bg-BG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bg-BG" b="1" dirty="0" smtClean="0">
                <a:latin typeface="Calibri" pitchFamily="34" charset="0"/>
                <a:cs typeface="Calibri" pitchFamily="34" charset="0"/>
              </a:rPr>
              <a:t>Дата на обявяване на приема – февруари  2020 г.</a:t>
            </a:r>
            <a:endParaRPr lang="en-GB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8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710509" y="-2"/>
            <a:ext cx="8670872" cy="1101643"/>
            <a:chOff x="555385" y="577"/>
            <a:chExt cx="7621522" cy="1160585"/>
          </a:xfrm>
        </p:grpSpPr>
        <p:sp>
          <p:nvSpPr>
            <p:cNvPr id="12" name="Rectangle 11"/>
            <p:cNvSpPr/>
            <p:nvPr/>
          </p:nvSpPr>
          <p:spPr>
            <a:xfrm>
              <a:off x="555385" y="577"/>
              <a:ext cx="7621522" cy="1160585"/>
            </a:xfrm>
            <a:prstGeom prst="rect">
              <a:avLst/>
            </a:prstGeom>
            <a:effectLst>
              <a:glow>
                <a:schemeClr val="accent1"/>
              </a:glow>
              <a:outerShdw blurRad="38100" dist="25400" dir="5400000" rotWithShape="0">
                <a:srgbClr val="000000">
                  <a:alpha val="25000"/>
                </a:srgb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g-BG" sz="20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Подмярка 5.1 „Подкрепа за инвестиции в превантивни мерки, насочени към ограничаване на последствията от вероятни природни бедствия, неблагоприятни климатични явления и катастрофични събития</a:t>
              </a:r>
              <a:r>
                <a:rPr lang="bg-BG" sz="2000" b="1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“</a:t>
              </a:r>
              <a:endParaRPr lang="en-GB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7265" y="73094"/>
              <a:ext cx="7379529" cy="421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94846" y="1635311"/>
            <a:ext cx="1165780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bg-BG" b="1" dirty="0"/>
              <a:t>Минимален размер </a:t>
            </a:r>
            <a:r>
              <a:rPr lang="bg-BG" dirty="0"/>
              <a:t>на проектите – </a:t>
            </a:r>
            <a:r>
              <a:rPr lang="bg-BG" b="1" dirty="0" smtClean="0"/>
              <a:t>няма.</a:t>
            </a:r>
            <a:endParaRPr lang="en-GB" b="1" dirty="0"/>
          </a:p>
          <a:p>
            <a:r>
              <a:rPr lang="bg-BG" dirty="0"/>
              <a:t> </a:t>
            </a:r>
            <a:endParaRPr lang="en-GB" dirty="0"/>
          </a:p>
          <a:p>
            <a:pPr marL="342900" indent="-342900">
              <a:buFont typeface="Wingdings" pitchFamily="2" charset="2"/>
              <a:buChar char="q"/>
            </a:pPr>
            <a:r>
              <a:rPr lang="bg-BG" b="1" dirty="0"/>
              <a:t>Максимален размер </a:t>
            </a:r>
            <a:r>
              <a:rPr lang="bg-BG" dirty="0"/>
              <a:t>на проектите:  </a:t>
            </a:r>
            <a:endParaRPr lang="en-GB" dirty="0"/>
          </a:p>
          <a:p>
            <a:r>
              <a:rPr lang="bg-BG" dirty="0"/>
              <a:t> </a:t>
            </a:r>
            <a:endParaRPr lang="en-GB" dirty="0"/>
          </a:p>
          <a:p>
            <a:pPr marL="342900" indent="-342900">
              <a:buFont typeface="Wingdings" pitchFamily="2" charset="2"/>
              <a:buChar char="q"/>
            </a:pPr>
            <a:r>
              <a:rPr lang="bg-BG" dirty="0"/>
              <a:t>За </a:t>
            </a:r>
            <a:r>
              <a:rPr lang="bg-BG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публични субекти </a:t>
            </a:r>
            <a:r>
              <a:rPr lang="bg-BG" dirty="0"/>
              <a:t>– левовата равностойност на </a:t>
            </a:r>
            <a:r>
              <a:rPr lang="bg-BG" b="1" dirty="0"/>
              <a:t>2 </a:t>
            </a:r>
            <a:r>
              <a:rPr lang="bg-BG" b="1" dirty="0" smtClean="0"/>
              <a:t>млн. </a:t>
            </a:r>
            <a:r>
              <a:rPr lang="bg-BG" dirty="0"/>
              <a:t>евро с максимален </a:t>
            </a:r>
            <a:r>
              <a:rPr lang="bg-BG" b="1" dirty="0"/>
              <a:t>интензитет</a:t>
            </a:r>
            <a:r>
              <a:rPr lang="bg-BG" dirty="0"/>
              <a:t> на помощта </a:t>
            </a:r>
            <a:r>
              <a:rPr lang="bg-BG" b="1" dirty="0"/>
              <a:t>80</a:t>
            </a:r>
            <a:r>
              <a:rPr lang="bg-BG" b="1" dirty="0" smtClean="0"/>
              <a:t>%</a:t>
            </a:r>
            <a:r>
              <a:rPr lang="bg-BG" dirty="0"/>
              <a:t>.</a:t>
            </a:r>
            <a:endParaRPr lang="en-GB" dirty="0"/>
          </a:p>
          <a:p>
            <a:r>
              <a:rPr lang="bg-BG" dirty="0"/>
              <a:t> </a:t>
            </a:r>
            <a:endParaRPr lang="en-GB" dirty="0"/>
          </a:p>
          <a:p>
            <a:pPr marL="342900" indent="-342900">
              <a:buFont typeface="Wingdings" pitchFamily="2" charset="2"/>
              <a:buChar char="q"/>
            </a:pPr>
            <a:r>
              <a:rPr lang="bg-BG" dirty="0"/>
              <a:t>За </a:t>
            </a:r>
            <a:r>
              <a:rPr lang="bg-BG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частни субекти </a:t>
            </a:r>
            <a:r>
              <a:rPr lang="bg-BG" dirty="0"/>
              <a:t>– левовата равностойност на</a:t>
            </a:r>
            <a:r>
              <a:rPr lang="bg-BG" dirty="0" smtClean="0"/>
              <a:t>:</a:t>
            </a:r>
          </a:p>
          <a:p>
            <a:endParaRPr lang="en-GB" dirty="0"/>
          </a:p>
          <a:p>
            <a:pPr marL="897404" lvl="1" indent="-342900">
              <a:buFont typeface="Arial" pitchFamily="34" charset="0"/>
              <a:buChar char="•"/>
            </a:pPr>
            <a:r>
              <a:rPr lang="bg-BG" b="1" dirty="0"/>
              <a:t>700 000 евро за </a:t>
            </a:r>
            <a:r>
              <a:rPr lang="bg-BG" b="1" dirty="0" smtClean="0"/>
              <a:t>животновъден обект</a:t>
            </a:r>
            <a:r>
              <a:rPr lang="bg-BG" dirty="0"/>
              <a:t>, но не повече от 1 млн.евро на кандидат, отглеждащ </a:t>
            </a:r>
            <a:r>
              <a:rPr lang="bg-BG" b="1" dirty="0"/>
              <a:t>свине</a:t>
            </a:r>
            <a:r>
              <a:rPr lang="bg-BG" dirty="0"/>
              <a:t>;  </a:t>
            </a:r>
            <a:endParaRPr lang="en-GB" dirty="0"/>
          </a:p>
          <a:p>
            <a:pPr marL="897404" lvl="1" indent="-342900">
              <a:buFont typeface="Arial" pitchFamily="34" charset="0"/>
              <a:buChar char="•"/>
            </a:pPr>
            <a:r>
              <a:rPr lang="bg-BG" b="1" dirty="0"/>
              <a:t>500 000 евро </a:t>
            </a:r>
            <a:r>
              <a:rPr lang="bg-BG" dirty="0"/>
              <a:t>за кандидати отглеждащи </a:t>
            </a:r>
            <a:r>
              <a:rPr lang="bg-BG" b="1" dirty="0" smtClean="0"/>
              <a:t>птици</a:t>
            </a:r>
            <a:r>
              <a:rPr lang="bg-BG" dirty="0"/>
              <a:t>;</a:t>
            </a:r>
            <a:endParaRPr lang="en-GB" dirty="0"/>
          </a:p>
          <a:p>
            <a:pPr marL="897404" lvl="1" indent="-342900">
              <a:buFont typeface="Arial" pitchFamily="34" charset="0"/>
              <a:buChar char="•"/>
            </a:pPr>
            <a:r>
              <a:rPr lang="bg-BG" b="1" dirty="0"/>
              <a:t>200 000 евро </a:t>
            </a:r>
            <a:r>
              <a:rPr lang="bg-BG" dirty="0"/>
              <a:t>за кандидати отглеждащи </a:t>
            </a:r>
            <a:r>
              <a:rPr lang="bg-BG" b="1" dirty="0"/>
              <a:t>ДПЖ – овце и </a:t>
            </a:r>
            <a:r>
              <a:rPr lang="bg-BG" b="1" dirty="0" smtClean="0"/>
              <a:t>кози</a:t>
            </a:r>
            <a:r>
              <a:rPr lang="bg-BG" dirty="0"/>
              <a:t>.</a:t>
            </a:r>
            <a:endParaRPr lang="en-GB" dirty="0"/>
          </a:p>
          <a:p>
            <a:r>
              <a:rPr lang="bg-BG" dirty="0"/>
              <a:t> </a:t>
            </a:r>
            <a:endParaRPr lang="en-GB" dirty="0"/>
          </a:p>
          <a:p>
            <a:pPr marL="342900" indent="-342900">
              <a:buFont typeface="Wingdings" pitchFamily="2" charset="2"/>
              <a:buChar char="q"/>
            </a:pPr>
            <a:r>
              <a:rPr lang="bg-BG" b="1" dirty="0"/>
              <a:t>Максималният интензитет </a:t>
            </a:r>
            <a:r>
              <a:rPr lang="bg-BG" dirty="0"/>
              <a:t>на помощта за частни субекти е до </a:t>
            </a:r>
            <a:r>
              <a:rPr lang="bg-BG" b="1" dirty="0"/>
              <a:t>70</a:t>
            </a:r>
            <a:r>
              <a:rPr lang="bg-BG" b="1" dirty="0" smtClean="0"/>
              <a:t>%.</a:t>
            </a:r>
            <a:endParaRPr lang="en-GB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61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710509" y="-2"/>
            <a:ext cx="8670872" cy="1101643"/>
            <a:chOff x="555385" y="577"/>
            <a:chExt cx="7621522" cy="1160585"/>
          </a:xfrm>
        </p:grpSpPr>
        <p:sp>
          <p:nvSpPr>
            <p:cNvPr id="12" name="Rectangle 11"/>
            <p:cNvSpPr/>
            <p:nvPr/>
          </p:nvSpPr>
          <p:spPr>
            <a:xfrm>
              <a:off x="555385" y="577"/>
              <a:ext cx="7621522" cy="1160585"/>
            </a:xfrm>
            <a:prstGeom prst="rect">
              <a:avLst/>
            </a:prstGeom>
            <a:effectLst>
              <a:glow>
                <a:schemeClr val="accent1"/>
              </a:glow>
              <a:outerShdw blurRad="38100" dist="25400" dir="5400000" rotWithShape="0">
                <a:srgbClr val="000000">
                  <a:alpha val="25000"/>
                </a:srgb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g-BG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Подмярка 5.1 „Подкрепа за инвестиции в превантивни мерки, насочени към ограничаване на последствията от вероятни природни бедствия, неблагоприятни климатични явления и катастрофични събития</a:t>
              </a:r>
              <a:r>
                <a:rPr lang="bg-BG" b="1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“</a:t>
              </a:r>
              <a:endParaRPr lang="en-GB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7265" y="73094"/>
              <a:ext cx="7379529" cy="421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0546" y="1191301"/>
            <a:ext cx="2667001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15" name="TextBox 14"/>
          <p:cNvSpPr txBox="1"/>
          <p:nvPr/>
        </p:nvSpPr>
        <p:spPr>
          <a:xfrm>
            <a:off x="316523" y="2071818"/>
            <a:ext cx="11861024" cy="4247317"/>
          </a:xfrm>
          <a:prstGeom prst="rect">
            <a:avLst/>
          </a:prstGeom>
          <a:noFill/>
          <a:effectLst>
            <a:glow rad="127000">
              <a:schemeClr val="accent1"/>
            </a:glow>
            <a:reflection endPos="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bg-BG" b="1" dirty="0">
                <a:latin typeface="Calibri" pitchFamily="34" charset="0"/>
                <a:cs typeface="Calibri" pitchFamily="34" charset="0"/>
              </a:rPr>
              <a:t>Допустимите инвестиции за </a:t>
            </a:r>
            <a:r>
              <a:rPr lang="bg-BG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публични субекти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са 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следните:</a:t>
            </a:r>
            <a:endParaRPr lang="bg-BG" b="1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bg-BG" dirty="0" smtClean="0">
                <a:latin typeface="Calibri" pitchFamily="34" charset="0"/>
                <a:cs typeface="Calibri" pitchFamily="34" charset="0"/>
              </a:rPr>
              <a:t>Разходи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за закупуване на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оборудване, инструменти и съоръжения за лаборатории</a:t>
            </a:r>
            <a:r>
              <a:rPr lang="bg-BG" dirty="0">
                <a:latin typeface="Calibri" pitchFamily="34" charset="0"/>
                <a:cs typeface="Calibri" pitchFamily="34" charset="0"/>
              </a:rPr>
              <a:t>;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bg-BG" dirty="0" smtClean="0">
                <a:latin typeface="Calibri" pitchFamily="34" charset="0"/>
                <a:cs typeface="Calibri" pitchFamily="34" charset="0"/>
              </a:rPr>
              <a:t>Разходи за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закупуване на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специализирано мобилно оборудване за пренасяне на проби</a:t>
            </a:r>
            <a:r>
              <a:rPr lang="bg-BG" dirty="0">
                <a:latin typeface="Calibri" pitchFamily="34" charset="0"/>
                <a:cs typeface="Calibri" pitchFamily="34" charset="0"/>
              </a:rPr>
              <a:t>;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bg-BG" dirty="0" smtClean="0">
                <a:latin typeface="Calibri" pitchFamily="34" charset="0"/>
                <a:cs typeface="Calibri" pitchFamily="34" charset="0"/>
              </a:rPr>
              <a:t>Разходи за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инсталации, включително разходите за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монтаж и въвеждане в експлоатация на 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лаборатории </a:t>
            </a:r>
            <a:endParaRPr lang="en-GB" b="1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bg-BG" dirty="0" smtClean="0">
                <a:latin typeface="Calibri" pitchFamily="34" charset="0"/>
                <a:cs typeface="Calibri" pitchFamily="34" charset="0"/>
              </a:rPr>
              <a:t>Разходи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за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акредитация на лаборатории</a:t>
            </a:r>
            <a:r>
              <a:rPr lang="bg-BG" dirty="0">
                <a:latin typeface="Calibri" pitchFamily="34" charset="0"/>
                <a:cs typeface="Calibri" pitchFamily="34" charset="0"/>
              </a:rPr>
              <a:t>;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bg-BG" dirty="0" smtClean="0">
                <a:latin typeface="Calibri" pitchFamily="34" charset="0"/>
                <a:cs typeface="Calibri" pitchFamily="34" charset="0"/>
              </a:rPr>
              <a:t>Разходи за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закупуване на лицензи, придобиване и разработка на софтуер за лаборатории</a:t>
            </a:r>
            <a:r>
              <a:rPr lang="bg-BG" dirty="0">
                <a:latin typeface="Calibri" pitchFamily="34" charset="0"/>
                <a:cs typeface="Calibri" pitchFamily="34" charset="0"/>
              </a:rPr>
              <a:t>;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r>
              <a:rPr lang="bg-BG" dirty="0">
                <a:latin typeface="Calibri" pitchFamily="34" charset="0"/>
                <a:cs typeface="Calibri" pitchFamily="34" charset="0"/>
              </a:rPr>
              <a:t> 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bg-BG" b="1" dirty="0">
                <a:latin typeface="Calibri" pitchFamily="34" charset="0"/>
                <a:cs typeface="Calibri" pitchFamily="34" charset="0"/>
              </a:rPr>
              <a:t>За Изпълнителна агенция </a:t>
            </a:r>
            <a:r>
              <a:rPr lang="bg-BG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борба с градушките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/ИАБГ/:</a:t>
            </a:r>
            <a:endParaRPr lang="en-GB" b="1" dirty="0">
              <a:latin typeface="Calibri" pitchFamily="34" charset="0"/>
              <a:cs typeface="Calibri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bg-BG" dirty="0">
                <a:latin typeface="Calibri" pitchFamily="34" charset="0"/>
                <a:cs typeface="Calibri" pitchFamily="34" charset="0"/>
              </a:rPr>
              <a:t>Разходи за строително – монтажни дейности свързани с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изграждане на кули</a:t>
            </a:r>
            <a:r>
              <a:rPr lang="bg-BG" dirty="0">
                <a:latin typeface="Calibri" pitchFamily="34" charset="0"/>
                <a:cs typeface="Calibri" pitchFamily="34" charset="0"/>
              </a:rPr>
              <a:t>, използвани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за монтаж на радарни станции</a:t>
            </a:r>
            <a:r>
              <a:rPr lang="bg-BG" dirty="0">
                <a:latin typeface="Calibri" pitchFamily="34" charset="0"/>
                <a:cs typeface="Calibri" pitchFamily="34" charset="0"/>
              </a:rPr>
              <a:t>, вкл.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прилежаща инфраструктура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към тях; 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bg-BG" dirty="0">
                <a:latin typeface="Calibri" pitchFamily="34" charset="0"/>
                <a:cs typeface="Calibri" pitchFamily="34" charset="0"/>
              </a:rPr>
              <a:t>Разходи за закупуване на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радарни станции</a:t>
            </a:r>
            <a:r>
              <a:rPr lang="bg-BG" dirty="0">
                <a:latin typeface="Calibri" pitchFamily="34" charset="0"/>
                <a:cs typeface="Calibri" pitchFamily="34" charset="0"/>
              </a:rPr>
              <a:t>, вкл.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оборудване за анализ и съхранение на бази данни</a:t>
            </a:r>
            <a:r>
              <a:rPr lang="bg-BG" dirty="0">
                <a:latin typeface="Calibri" pitchFamily="34" charset="0"/>
                <a:cs typeface="Calibri" pitchFamily="34" charset="0"/>
              </a:rPr>
              <a:t>; 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bg-BG" dirty="0">
                <a:latin typeface="Calibri" pitchFamily="34" charset="0"/>
                <a:cs typeface="Calibri" pitchFamily="34" charset="0"/>
              </a:rPr>
              <a:t>Разходи за закупуване на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специализирани транспортни средства за превоз на противоградна техника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и специфични товари; 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bg-BG" dirty="0">
                <a:latin typeface="Calibri" pitchFamily="34" charset="0"/>
                <a:cs typeface="Calibri" pitchFamily="34" charset="0"/>
              </a:rPr>
              <a:t>Разходи за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инсталации</a:t>
            </a:r>
            <a:r>
              <a:rPr lang="bg-BG" dirty="0">
                <a:latin typeface="Calibri" pitchFamily="34" charset="0"/>
                <a:cs typeface="Calibri" pitchFamily="34" charset="0"/>
              </a:rPr>
              <a:t>, включително разходи за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монтаж и въвеждане в експлоатация на радарни станции</a:t>
            </a:r>
            <a:r>
              <a:rPr lang="bg-BG" dirty="0">
                <a:latin typeface="Calibri" pitchFamily="34" charset="0"/>
                <a:cs typeface="Calibri" pitchFamily="34" charset="0"/>
              </a:rPr>
              <a:t>. 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bg-BG" dirty="0">
                <a:latin typeface="Calibri" pitchFamily="34" charset="0"/>
                <a:cs typeface="Calibri" pitchFamily="34" charset="0"/>
              </a:rPr>
              <a:t>Разходи за закупуване на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лицензи</a:t>
            </a:r>
            <a:r>
              <a:rPr lang="bg-BG" dirty="0">
                <a:latin typeface="Calibri" pitchFamily="34" charset="0"/>
                <a:cs typeface="Calibri" pitchFamily="34" charset="0"/>
              </a:rPr>
              <a:t>,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придобиване и разработка на софтуер за противоградна защита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.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17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326" y="3877408"/>
            <a:ext cx="4504674" cy="2980592"/>
          </a:xfrm>
          <a:prstGeom prst="rect">
            <a:avLst/>
          </a:prstGeom>
        </p:spPr>
      </p:pic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710509" y="-2"/>
            <a:ext cx="8670872" cy="1101643"/>
            <a:chOff x="555385" y="577"/>
            <a:chExt cx="7621522" cy="1160585"/>
          </a:xfrm>
        </p:grpSpPr>
        <p:sp>
          <p:nvSpPr>
            <p:cNvPr id="12" name="Rectangle 11"/>
            <p:cNvSpPr/>
            <p:nvPr/>
          </p:nvSpPr>
          <p:spPr>
            <a:xfrm>
              <a:off x="555385" y="577"/>
              <a:ext cx="7621522" cy="1160585"/>
            </a:xfrm>
            <a:prstGeom prst="rect">
              <a:avLst/>
            </a:prstGeom>
            <a:effectLst>
              <a:glow>
                <a:schemeClr val="accent1"/>
              </a:glow>
              <a:outerShdw blurRad="38100" dist="25400" dir="5400000" rotWithShape="0">
                <a:srgbClr val="000000">
                  <a:alpha val="25000"/>
                </a:srgb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g-BG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Подмярка 5.1 „Подкрепа за инвестиции в превантивни мерки, насочени към ограничаване на последствията от вероятни природни бедствия, неблагоприятни климатични явления и катастрофични събития</a:t>
              </a:r>
              <a:r>
                <a:rPr lang="bg-BG" b="1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“</a:t>
              </a:r>
              <a:endParaRPr lang="en-GB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7265" y="73094"/>
              <a:ext cx="7379529" cy="421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43111" y="1419901"/>
            <a:ext cx="75842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bg-BG" b="1" dirty="0">
                <a:latin typeface="Calibri" pitchFamily="34" charset="0"/>
                <a:cs typeface="Calibri" pitchFamily="34" charset="0"/>
              </a:rPr>
              <a:t>Допустимите инвестиции за </a:t>
            </a:r>
            <a:r>
              <a:rPr lang="bg-BG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частни субекти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са следните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algn="just"/>
            <a:endParaRPr lang="en-GB" b="1" dirty="0">
              <a:latin typeface="Calibri" pitchFamily="34" charset="0"/>
              <a:cs typeface="Calibri" pitchFamily="34" charset="0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bg-BG" dirty="0">
                <a:latin typeface="Calibri" pitchFamily="34" charset="0"/>
                <a:cs typeface="Calibri" pitchFamily="34" charset="0"/>
              </a:rPr>
              <a:t>Разходи за закупуване на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съоръжения и оборудване за дезинфекция</a:t>
            </a:r>
            <a:r>
              <a:rPr lang="bg-BG" dirty="0">
                <a:latin typeface="Calibri" pitchFamily="34" charset="0"/>
                <a:cs typeface="Calibri" pitchFamily="34" charset="0"/>
              </a:rPr>
              <a:t>; 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bg-BG" dirty="0">
                <a:latin typeface="Calibri" pitchFamily="34" charset="0"/>
                <a:cs typeface="Calibri" pitchFamily="34" charset="0"/>
              </a:rPr>
              <a:t>Разходи за закупуване на инсталации,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оборудване за осигуряване на биосигурност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и инфраструктура, в т. ч. помещения за персонала (например изграждане и оборудване на филтъра с душове, съблекални и т.н.) в стопанствата; 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bg-BG" dirty="0">
                <a:latin typeface="Calibri" pitchFamily="34" charset="0"/>
                <a:cs typeface="Calibri" pitchFamily="34" charset="0"/>
              </a:rPr>
              <a:t>Разходи за изграждане на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огради или закупуване на преградни съоръжения</a:t>
            </a:r>
            <a:r>
              <a:rPr lang="bg-BG" dirty="0">
                <a:latin typeface="Calibri" pitchFamily="34" charset="0"/>
                <a:cs typeface="Calibri" pitchFamily="34" charset="0"/>
              </a:rPr>
              <a:t>; 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bg-BG" dirty="0">
                <a:latin typeface="Calibri" pitchFamily="34" charset="0"/>
                <a:cs typeface="Calibri" pitchFamily="34" charset="0"/>
              </a:rPr>
              <a:t>Разходи за изграждане </a:t>
            </a:r>
            <a:r>
              <a:rPr lang="bg-BG">
                <a:latin typeface="Calibri" pitchFamily="34" charset="0"/>
                <a:cs typeface="Calibri" pitchFamily="34" charset="0"/>
              </a:rPr>
              <a:t>или </a:t>
            </a:r>
            <a:r>
              <a:rPr lang="bg-BG" smtClean="0">
                <a:latin typeface="Calibri" pitchFamily="34" charset="0"/>
                <a:cs typeface="Calibri" pitchFamily="34" charset="0"/>
              </a:rPr>
              <a:t>закупуване 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на 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съоръжения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или 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системи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за 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повишаване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безопасността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при 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съхранение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на 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фуражи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; 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bg-BG" dirty="0">
                <a:latin typeface="Calibri" pitchFamily="34" charset="0"/>
                <a:cs typeface="Calibri" pitchFamily="34" charset="0"/>
              </a:rPr>
              <a:t>Разходи за закупуване на оборудване и изграждане на места, свързани със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съхранение на 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странични животински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продукти</a:t>
            </a:r>
            <a:r>
              <a:rPr lang="bg-BG" dirty="0">
                <a:latin typeface="Calibri" pitchFamily="34" charset="0"/>
                <a:cs typeface="Calibri" pitchFamily="34" charset="0"/>
              </a:rPr>
              <a:t>, вкл.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оборудване и съоръжения за инсинерация</a:t>
            </a:r>
            <a:r>
              <a:rPr lang="bg-BG" dirty="0">
                <a:latin typeface="Calibri" pitchFamily="34" charset="0"/>
                <a:cs typeface="Calibri" pitchFamily="34" charset="0"/>
              </a:rPr>
              <a:t>; 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bg-BG" dirty="0">
                <a:latin typeface="Calibri" pitchFamily="34" charset="0"/>
                <a:cs typeface="Calibri" pitchFamily="34" charset="0"/>
              </a:rPr>
              <a:t>Разходи за 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инсталиране на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оборудване</a:t>
            </a:r>
            <a:r>
              <a:rPr lang="bg-BG" dirty="0">
                <a:latin typeface="Calibri" pitchFamily="34" charset="0"/>
                <a:cs typeface="Calibri" pitchFamily="34" charset="0"/>
              </a:rPr>
              <a:t>, включително разходите за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монтаж и въвеждане в експлоатация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на 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същото.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65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22436</TotalTime>
  <Words>2170</Words>
  <Application>Microsoft Office PowerPoint</Application>
  <PresentationFormat>Custom</PresentationFormat>
  <Paragraphs>276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Благодаря за вниманието!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Новите моменти в пакета за ОСП 2021-2027</dc:title>
  <dc:creator>Maria Jordanova</dc:creator>
  <cp:lastModifiedBy>Milkana Gotseva</cp:lastModifiedBy>
  <cp:revision>207</cp:revision>
  <dcterms:created xsi:type="dcterms:W3CDTF">2019-07-16T18:57:03Z</dcterms:created>
  <dcterms:modified xsi:type="dcterms:W3CDTF">2020-02-05T09:07:35Z</dcterms:modified>
</cp:coreProperties>
</file>