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4" r:id="rId1"/>
  </p:sldMasterIdLst>
  <p:notesMasterIdLst>
    <p:notesMasterId r:id="rId14"/>
  </p:notesMasterIdLst>
  <p:handoutMasterIdLst>
    <p:handoutMasterId r:id="rId15"/>
  </p:handoutMasterIdLst>
  <p:sldIdLst>
    <p:sldId id="307" r:id="rId2"/>
    <p:sldId id="417" r:id="rId3"/>
    <p:sldId id="419" r:id="rId4"/>
    <p:sldId id="402" r:id="rId5"/>
    <p:sldId id="412" r:id="rId6"/>
    <p:sldId id="413" r:id="rId7"/>
    <p:sldId id="426" r:id="rId8"/>
    <p:sldId id="421" r:id="rId9"/>
    <p:sldId id="422" r:id="rId10"/>
    <p:sldId id="423" r:id="rId11"/>
    <p:sldId id="425" r:id="rId12"/>
    <p:sldId id="408" r:id="rId13"/>
  </p:sldIdLst>
  <p:sldSz cx="9144000" cy="6858000" type="screen4x3"/>
  <p:notesSz cx="6797675" cy="9926638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>
        <p:scale>
          <a:sx n="120" d="100"/>
          <a:sy n="120" d="100"/>
        </p:scale>
        <p:origin x="-13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369EA-8B31-4396-98E1-17EA564B835B}" type="datetimeFigureOut">
              <a:rPr lang="bg-BG" smtClean="0"/>
              <a:t>10.6.2019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A4CA-6B05-4F48-9527-0D9AFAD625E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858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9D3209-6804-490F-9CAC-A9D4C312B41A}" type="datetimeFigureOut">
              <a:rPr lang="bg-BG"/>
              <a:pPr>
                <a:defRPr/>
              </a:pPr>
              <a:t>10.6.2019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EF2600C-4148-4350-BE86-BDDF31E66E7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2383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2600C-4148-4350-BE86-BDDF31E66E79}" type="slidenum">
              <a:rPr lang="bg-BG" smtClean="0"/>
              <a:pPr>
                <a:defRPr/>
              </a:pPr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9279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2600C-4148-4350-BE86-BDDF31E66E79}" type="slidenum">
              <a:rPr lang="bg-BG" smtClean="0"/>
              <a:pPr>
                <a:defRPr/>
              </a:pPr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6013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F2600C-4148-4350-BE86-BDDF31E66E79}" type="slidenum">
              <a:rPr lang="bg-BG" smtClean="0"/>
              <a:pPr>
                <a:defRPr/>
              </a:pPr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601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46BF7F6-FD5E-411C-9E7B-7D0E4E8A78D1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ECC9E-94A4-49B8-8A1B-4AA59698486B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296520-E1F5-4958-93EA-1D82CA3CBCAF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82107-8BAF-4F30-9B86-0B3AA33FCDB9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9068B3E-B4EE-4A09-BF8A-60441F9E5C6C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B6F2E-2106-4AEC-8D12-2E5C101A0054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7A361-9924-4FF9-809B-8CFEF3490414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D6CDA-FE20-4BF2-B4A2-46B26850E562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29185-C642-4E16-9E15-1BB1B83079D3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54CB4-B843-4CE2-A274-9BE144223719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70F6F489-1125-4917-B6FB-0BB399E08004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EFC13FD-FB4A-4FCD-B92A-D5EB9ACC8B91}" type="slidenum">
              <a:rPr lang="bg-BG" smtClean="0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5" r:id="rId1"/>
    <p:sldLayoutId id="2147484306" r:id="rId2"/>
    <p:sldLayoutId id="2147484307" r:id="rId3"/>
    <p:sldLayoutId id="2147484308" r:id="rId4"/>
    <p:sldLayoutId id="2147484309" r:id="rId5"/>
    <p:sldLayoutId id="2147484310" r:id="rId6"/>
    <p:sldLayoutId id="2147484311" r:id="rId7"/>
    <p:sldLayoutId id="2147484312" r:id="rId8"/>
    <p:sldLayoutId id="2147484313" r:id="rId9"/>
    <p:sldLayoutId id="2147484314" r:id="rId10"/>
    <p:sldLayoutId id="214748431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952" y="3501008"/>
            <a:ext cx="7344816" cy="108012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bg-BG" sz="1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bg-BG" sz="1800" b="1" cap="all" dirty="0">
                <a:ln w="0"/>
                <a:solidFill>
                  <a:schemeClr val="accent3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Европейски земеделски фонд за развитие на селските райони (ЕЗФРСР)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bg-BG" sz="160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756220" y="1772817"/>
            <a:ext cx="7775575" cy="1440160"/>
          </a:xfrm>
        </p:spPr>
        <p:txBody>
          <a:bodyPr/>
          <a:lstStyle/>
          <a:p>
            <a:r>
              <a:rPr lang="bg-BG" sz="3200" b="1" spc="50" dirty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ПРОГРАМА ЗА РАЗВИТИЕ НА СЕЛСКИТЕ РАЙОНИ </a:t>
            </a:r>
            <a:r>
              <a:rPr lang="en-US" sz="32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55000" endA="50" endPos="85000" dir="5400000" sy="-100000" algn="bl" rotWithShape="0"/>
                </a:effectLst>
                <a:latin typeface="Arial Black" pitchFamily="34" charset="0"/>
              </a:rPr>
              <a:t>2014-2020</a:t>
            </a:r>
            <a:endParaRPr lang="bg-BG" sz="32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50" endPos="85000" dir="5400000" sy="-100000" algn="bl" rotWithShape="0"/>
              </a:effectLst>
              <a:latin typeface="Arial Black" pitchFamily="34" charset="0"/>
            </a:endParaRPr>
          </a:p>
        </p:txBody>
      </p:sp>
      <p:pic>
        <p:nvPicPr>
          <p:cNvPr id="6" name="Picture 2" descr="http://oralo.bg/wp-content/uploads/2012/10/лого–мзх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826395"/>
            <a:ext cx="1159380" cy="78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fahs.surrey.ac.uk/stress_impact/images/european-union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904524"/>
            <a:ext cx="1008112" cy="72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r>
              <a:rPr lang="bg-BG" sz="2400" b="1" u="sng" dirty="0">
                <a:solidFill>
                  <a:srgbClr val="696464"/>
                </a:solidFill>
              </a:rPr>
              <a:t>Мярка 14 „Хуманно отношение към животни“</a:t>
            </a:r>
            <a:endParaRPr lang="bg-BG" sz="24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55576" y="1052736"/>
            <a:ext cx="7772400" cy="4211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bg-BG" sz="2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поетите </a:t>
            </a: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 2017 г. 5-годишни ангажименти в преходни и заключителни разпоредби се уточнява, че з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одобрените за участие земеделски стопани по мярката, поели ангажимент, за срок от пет години, се прилага </a:t>
            </a:r>
            <a:r>
              <a:rPr lang="en-US" sz="22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досегашния</a:t>
            </a:r>
            <a:r>
              <a:rPr 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</a:t>
            </a: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във връзка с многогодишните ангажименти;</a:t>
            </a:r>
          </a:p>
          <a:p>
            <a:pPr algn="just"/>
            <a:endParaRPr lang="bg-BG" sz="2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периода на обществено обсъждане</a:t>
            </a: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НИД </a:t>
            </a: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към момента има постъпили бележки от ДФЗ-РА, НККДРА и дирекция „Животновъдство“ на МЗХГ</a:t>
            </a:r>
          </a:p>
          <a:p>
            <a:pPr algn="just"/>
            <a:endParaRPr lang="bg-BG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solidFill>
                  <a:srgbClr val="3E3D2D"/>
                </a:solidFill>
              </a:rPr>
              <a:t>Дирекция „Развитие на селските райони“ Министерство на </a:t>
            </a:r>
            <a:r>
              <a:rPr lang="ru-RU" sz="1000" dirty="0" err="1" smtClean="0">
                <a:solidFill>
                  <a:srgbClr val="3E3D2D"/>
                </a:solidFill>
              </a:rPr>
              <a:t>земеделието</a:t>
            </a:r>
            <a:r>
              <a:rPr lang="ru-RU" sz="1000" dirty="0" smtClean="0">
                <a:solidFill>
                  <a:srgbClr val="3E3D2D"/>
                </a:solidFill>
              </a:rPr>
              <a:t>, храните и горите</a:t>
            </a:r>
            <a:endParaRPr lang="bg-BG" sz="1000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1"/>
          <p:cNvSpPr>
            <a:spLocks noGrp="1"/>
          </p:cNvSpPr>
          <p:nvPr>
            <p:ph idx="1"/>
          </p:nvPr>
        </p:nvSpPr>
        <p:spPr>
          <a:xfrm>
            <a:off x="683568" y="1196752"/>
            <a:ext cx="8137276" cy="4713387"/>
          </a:xfrm>
        </p:spPr>
        <p:txBody>
          <a:bodyPr/>
          <a:lstStyle/>
          <a:p>
            <a:pPr marL="0" indent="0" algn="just">
              <a:buFont typeface="Symbol" pitchFamily="18" charset="2"/>
              <a:buNone/>
            </a:pPr>
            <a:endParaRPr lang="bg-BG" sz="2000" b="1" dirty="0" smtClean="0"/>
          </a:p>
          <a:p>
            <a:pPr marL="0" indent="0" algn="just">
              <a:buFont typeface="Symbol" pitchFamily="18" charset="2"/>
              <a:buNone/>
            </a:pPr>
            <a:endParaRPr lang="bg-BG" sz="2000" b="1" dirty="0" smtClean="0"/>
          </a:p>
        </p:txBody>
      </p:sp>
      <p:sp>
        <p:nvSpPr>
          <p:cNvPr id="36866" name="Tit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/>
          <a:lstStyle/>
          <a:p>
            <a:r>
              <a:rPr lang="bg-BG" sz="2400" b="1" u="sng" dirty="0">
                <a:solidFill>
                  <a:srgbClr val="696464"/>
                </a:solidFill>
              </a:rPr>
              <a:t>Мярка 14 „Хуманно отношение към животни“</a:t>
            </a:r>
            <a:endParaRPr lang="bg-BG" sz="2400" b="1" u="sng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1094" y="105273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60000"/>
                  <a:lumOff val="40000"/>
                </a:schemeClr>
              </a:buClr>
            </a:pPr>
            <a:r>
              <a:rPr lang="bg-BG" sz="24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План-график</a:t>
            </a:r>
          </a:p>
          <a:p>
            <a:pPr marL="342900" indent="-3429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endParaRPr lang="bg-BG" sz="2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Общественото </a:t>
            </a: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обсъждане на промените по Наредба 4 от 2017 г. за прилагане на мярка 14 „Хуманно отношение към животните“ ще приключи на 24 юни 2019 г.</a:t>
            </a:r>
          </a:p>
          <a:p>
            <a:pPr algn="just"/>
            <a:endParaRPr lang="bg-BG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Очаква се обнародване на наредбата в началото на месец юли 2019 г.</a:t>
            </a:r>
          </a:p>
          <a:p>
            <a:pPr algn="just"/>
            <a:endParaRPr lang="bg-BG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Очаква се стартиране на </a:t>
            </a: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 за 1 месец </a:t>
            </a: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кампания </a:t>
            </a: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след 20 </a:t>
            </a: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юли </a:t>
            </a:r>
            <a:r>
              <a:rPr lang="bg-BG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</a:t>
            </a:r>
            <a:r>
              <a:rPr lang="bg-BG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 бюджет 20 млн. евро</a:t>
            </a:r>
            <a:endParaRPr lang="bg-BG" sz="22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bg-BG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solidFill>
                  <a:srgbClr val="3E3D2D"/>
                </a:solidFill>
              </a:rPr>
              <a:t>Дирекция „Развитие на селските райони“ Министерство на </a:t>
            </a:r>
            <a:r>
              <a:rPr lang="ru-RU" sz="1000" dirty="0" err="1" smtClean="0">
                <a:solidFill>
                  <a:srgbClr val="3E3D2D"/>
                </a:solidFill>
              </a:rPr>
              <a:t>земеделието</a:t>
            </a:r>
            <a:r>
              <a:rPr lang="ru-RU" sz="1000" dirty="0" smtClean="0">
                <a:solidFill>
                  <a:srgbClr val="3E3D2D"/>
                </a:solidFill>
              </a:rPr>
              <a:t>, храните и горите</a:t>
            </a:r>
            <a:endParaRPr lang="bg-BG" sz="1000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7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569325" cy="4752975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Symbol" pitchFamily="18" charset="2"/>
              <a:buNone/>
              <a:defRPr/>
            </a:pPr>
            <a:endParaRPr lang="en-US" sz="1800" b="1" u="sng" dirty="0" smtClean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Font typeface="Symbol" pitchFamily="18" charset="2"/>
              <a:buNone/>
              <a:defRPr/>
            </a:pPr>
            <a:endParaRPr lang="en-US" sz="1800" b="1" u="sng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 algn="ctr">
              <a:lnSpc>
                <a:spcPct val="150000"/>
              </a:lnSpc>
              <a:buFont typeface="Symbol" pitchFamily="18" charset="2"/>
              <a:buNone/>
              <a:defRPr/>
            </a:pPr>
            <a:r>
              <a:rPr lang="bg-BG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ДИРЕКЦИЯ „РАЗВИТИЕ НА СЕЛСКИТЕ РАЙОНИ“</a:t>
            </a:r>
          </a:p>
          <a:p>
            <a:pPr marL="0" indent="0" algn="ctr">
              <a:lnSpc>
                <a:spcPct val="150000"/>
              </a:lnSpc>
              <a:buFont typeface="Symbol" pitchFamily="18" charset="2"/>
              <a:buNone/>
              <a:defRPr/>
            </a:pPr>
            <a:r>
              <a:rPr lang="bg-BG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МИНИСТЕРСТВО НА ЗЕМЕДЕЛИЕТО, ХРАНИТЕ И ГОРИТЕ</a:t>
            </a:r>
          </a:p>
          <a:p>
            <a:pPr marL="0" indent="0" algn="ctr">
              <a:lnSpc>
                <a:spcPct val="150000"/>
              </a:lnSpc>
              <a:buFont typeface="Symbol" pitchFamily="18" charset="2"/>
              <a:buNone/>
              <a:defRPr/>
            </a:pPr>
            <a:r>
              <a:rPr lang="bg-BG" sz="18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ТЕЛ.02 985 11 408</a:t>
            </a:r>
          </a:p>
          <a:p>
            <a:pPr marL="0" indent="0" algn="ctr">
              <a:lnSpc>
                <a:spcPct val="150000"/>
              </a:lnSpc>
              <a:buFont typeface="Symbol" pitchFamily="18" charset="2"/>
              <a:buNone/>
              <a:defRPr/>
            </a:pPr>
            <a:endParaRPr lang="bg-BG" sz="1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pPr lvl="1" algn="ctr">
              <a:defRPr/>
            </a:pPr>
            <a:r>
              <a:rPr lang="bg-BG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Благодаря за вниманието.</a:t>
            </a:r>
            <a:endParaRPr lang="bg-BG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75" y="6093296"/>
            <a:ext cx="3370213" cy="521817"/>
          </a:xfrm>
        </p:spPr>
        <p:txBody>
          <a:bodyPr/>
          <a:lstStyle/>
          <a:p>
            <a:pPr>
              <a:defRPr/>
            </a:pPr>
            <a:r>
              <a:rPr lang="ru-RU" sz="1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Дирекция „Развитие на селските райони“ </a:t>
            </a:r>
            <a:endParaRPr lang="en-US" sz="10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defRPr/>
            </a:pPr>
            <a:r>
              <a:rPr lang="ru-RU" sz="1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Министерство на </a:t>
            </a:r>
            <a:r>
              <a:rPr lang="ru-RU" sz="100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земеделието</a:t>
            </a:r>
            <a:r>
              <a:rPr lang="ru-RU" sz="10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храните и горите</a:t>
            </a:r>
            <a:endParaRPr lang="bg-BG" sz="10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575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562074"/>
          </a:xfrm>
        </p:spPr>
        <p:txBody>
          <a:bodyPr/>
          <a:lstStyle/>
          <a:p>
            <a:pPr algn="ctr"/>
            <a:r>
              <a:rPr lang="bg-BG" sz="2400" b="1" u="sng" dirty="0" smtClean="0"/>
              <a:t>Мярка 10 </a:t>
            </a:r>
            <a:r>
              <a:rPr lang="bg-BG" sz="2400" b="1" u="sng" dirty="0" err="1" smtClean="0"/>
              <a:t>Агроекология</a:t>
            </a:r>
            <a:r>
              <a:rPr lang="bg-BG" sz="2400" b="1" u="sng" dirty="0" smtClean="0"/>
              <a:t> и климат</a:t>
            </a:r>
            <a:endParaRPr lang="bg-BG" sz="2400" b="1" u="sn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z="1000" dirty="0" smtClean="0"/>
              <a:t>Дирекция „Развитие на селските райони“ Министерство на </a:t>
            </a:r>
            <a:r>
              <a:rPr lang="ru-RU" sz="1000" dirty="0" err="1" smtClean="0"/>
              <a:t>земеделието</a:t>
            </a:r>
            <a:r>
              <a:rPr lang="ru-RU" sz="1000" dirty="0" smtClean="0"/>
              <a:t>, храните и горите</a:t>
            </a:r>
            <a:endParaRPr lang="bg-BG" sz="1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375870"/>
              </p:ext>
            </p:extLst>
          </p:nvPr>
        </p:nvGraphicFramePr>
        <p:xfrm>
          <a:off x="251520" y="764704"/>
          <a:ext cx="8568952" cy="55649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7254"/>
                <a:gridCol w="1392425"/>
                <a:gridCol w="989033"/>
                <a:gridCol w="1008112"/>
                <a:gridCol w="1106783"/>
                <a:gridCol w="45345"/>
              </a:tblGrid>
              <a:tr h="417596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800" dirty="0">
                          <a:effectLst/>
                        </a:rPr>
                        <a:t>Приключващи ангажименти по направления от мярка 10 през 2019 г.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">
                          <a:effectLst/>
                        </a:rPr>
                        <a:t> </a:t>
                      </a:r>
                      <a:endParaRPr lang="en-US" sz="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88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Направление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Брой кандидати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Площ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ха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Животни</a:t>
                      </a:r>
                      <a:r>
                        <a:rPr lang="en-US" sz="1400" dirty="0">
                          <a:effectLst/>
                        </a:rPr>
                        <a:t> (ЖЕ)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Прогнозна искана сума </a:t>
                      </a:r>
                      <a:r>
                        <a:rPr lang="bg-BG" sz="1400" dirty="0" smtClean="0">
                          <a:effectLst/>
                        </a:rPr>
                        <a:t>2019 (лв.)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3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Възстановяване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поддържане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затревени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площи</a:t>
                      </a:r>
                      <a:r>
                        <a:rPr lang="en-US" sz="1400" dirty="0">
                          <a:effectLst/>
                        </a:rPr>
                        <a:t> с </a:t>
                      </a:r>
                      <a:r>
                        <a:rPr lang="en-US" sz="1400" dirty="0" err="1">
                          <a:effectLst/>
                        </a:rPr>
                        <a:t>висока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природна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стойност</a:t>
                      </a:r>
                      <a:r>
                        <a:rPr lang="en-US" sz="1400" dirty="0">
                          <a:effectLst/>
                        </a:rPr>
                        <a:t> (ВПС-1)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298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8 915.89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2 144 981.70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7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Традиционни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практики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сезонна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паша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животните</a:t>
                      </a:r>
                      <a:r>
                        <a:rPr lang="en-US" sz="1400" dirty="0">
                          <a:effectLst/>
                        </a:rPr>
                        <a:t> (</a:t>
                      </a:r>
                      <a:r>
                        <a:rPr lang="en-US" sz="1400" dirty="0" err="1">
                          <a:effectLst/>
                        </a:rPr>
                        <a:t>пасторализъм</a:t>
                      </a:r>
                      <a:r>
                        <a:rPr lang="en-US" sz="1400" dirty="0">
                          <a:effectLst/>
                        </a:rPr>
                        <a:t>)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19 674.49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6 891 278.61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22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Опазване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застрашени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от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изчезване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местни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породи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en-US" sz="1400" dirty="0" err="1">
                          <a:effectLst/>
                        </a:rPr>
                        <a:t>важни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селското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стопанство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27 146.95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9 040 351.60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1356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18,076,611.91</a:t>
                      </a: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4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Опазване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застрашени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от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изчезване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местни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сортове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741.41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1 067 997.25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70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Поддържане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местообитанията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на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зимуващите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видове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гъски</a:t>
                      </a:r>
                      <a:r>
                        <a:rPr lang="en-US" sz="1400" dirty="0">
                          <a:effectLst/>
                        </a:rPr>
                        <a:t> и </a:t>
                      </a:r>
                      <a:r>
                        <a:rPr lang="en-US" sz="1400" dirty="0" err="1">
                          <a:effectLst/>
                        </a:rPr>
                        <a:t>ливаден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блатар</a:t>
                      </a:r>
                      <a:r>
                        <a:rPr lang="en-US" sz="1400" dirty="0">
                          <a:effectLst/>
                        </a:rPr>
                        <a:t> в </a:t>
                      </a:r>
                      <a:r>
                        <a:rPr lang="en-US" sz="1400" dirty="0" err="1">
                          <a:effectLst/>
                        </a:rPr>
                        <a:t>обработваеми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земи</a:t>
                      </a:r>
                      <a:r>
                        <a:rPr lang="en-US" sz="1400" dirty="0">
                          <a:effectLst/>
                        </a:rPr>
                        <a:t> с </a:t>
                      </a:r>
                      <a:r>
                        <a:rPr lang="en-US" sz="1400" dirty="0" err="1">
                          <a:effectLst/>
                        </a:rPr>
                        <a:t>орнитологично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значение</a:t>
                      </a:r>
                      <a:r>
                        <a:rPr lang="en-US" sz="1400" dirty="0">
                          <a:effectLst/>
                        </a:rPr>
                        <a:t> (ВПС-4.1)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768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175 692.28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28 490 921.74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63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Поддържане на местообитанията на Царски орел и Египетски лешояд в обработваеми земи с орнитологично значение (ВПС-4.2)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15.68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8 525.41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6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Контрол на почвената ерозия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21 215.41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10 356 932.82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g-BG" sz="1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1669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39,924,377.22</a:t>
                      </a: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Общо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за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мярка</a:t>
                      </a:r>
                      <a:r>
                        <a:rPr lang="en-US" sz="1400" dirty="0">
                          <a:effectLst/>
                        </a:rPr>
                        <a:t> 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bg-BG" sz="1400" b="1" dirty="0" smtClean="0">
                          <a:effectLst/>
                        </a:rPr>
                        <a:t>3025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58 000 989.13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2608" marR="126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48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2400" cy="562074"/>
          </a:xfrm>
        </p:spPr>
        <p:txBody>
          <a:bodyPr>
            <a:noAutofit/>
          </a:bodyPr>
          <a:lstStyle/>
          <a:p>
            <a:pPr algn="ctr"/>
            <a:r>
              <a:rPr lang="bg-BG" sz="2800" b="1" u="sng" dirty="0" smtClean="0"/>
              <a:t>Мярка 10 </a:t>
            </a:r>
            <a:r>
              <a:rPr lang="bg-BG" sz="2800" b="1" u="sng" dirty="0" err="1" smtClean="0"/>
              <a:t>Агроекология</a:t>
            </a:r>
            <a:r>
              <a:rPr lang="bg-BG" sz="2800" b="1" u="sng" dirty="0" smtClean="0"/>
              <a:t> и климат</a:t>
            </a:r>
            <a:endParaRPr lang="bg-BG" sz="2800" b="1" u="sng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3568" y="1196752"/>
            <a:ext cx="8352928" cy="122899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Ангажименти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по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направленията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за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които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предлагаме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удължаване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с 1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год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на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изт</a:t>
            </a:r>
            <a:r>
              <a:rPr lang="bg-BG" sz="24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ичащия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през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2019 г.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пет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годишен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ангажимент</a:t>
            </a:r>
            <a:r>
              <a:rPr lang="bg-BG" sz="24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Arial" panose="020B0604020202020204" pitchFamily="34" charset="0"/>
              </a:rPr>
              <a:t>: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683568" y="2708920"/>
            <a:ext cx="7772400" cy="3528392"/>
          </a:xfrm>
        </p:spPr>
        <p:txBody>
          <a:bodyPr>
            <a:normAutofit/>
          </a:bodyPr>
          <a:lstStyle/>
          <a:p>
            <a:r>
              <a:rPr lang="en-US" sz="2400" b="1" i="1" dirty="0" err="1"/>
              <a:t>Възстановяване</a:t>
            </a:r>
            <a:r>
              <a:rPr lang="en-US" sz="2400" b="1" i="1" dirty="0"/>
              <a:t> и </a:t>
            </a:r>
            <a:r>
              <a:rPr lang="en-US" sz="2400" b="1" i="1" dirty="0" err="1"/>
              <a:t>поддържане</a:t>
            </a:r>
            <a:r>
              <a:rPr lang="en-US" sz="2400" b="1" i="1" dirty="0"/>
              <a:t> </a:t>
            </a:r>
            <a:r>
              <a:rPr lang="en-US" sz="2400" b="1" i="1" dirty="0" err="1"/>
              <a:t>на</a:t>
            </a:r>
            <a:r>
              <a:rPr lang="en-US" sz="2400" b="1" i="1" dirty="0"/>
              <a:t> </a:t>
            </a:r>
            <a:r>
              <a:rPr lang="en-US" sz="2400" b="1" i="1" dirty="0" err="1"/>
              <a:t>затревени</a:t>
            </a:r>
            <a:r>
              <a:rPr lang="en-US" sz="2400" b="1" i="1" dirty="0"/>
              <a:t> </a:t>
            </a:r>
            <a:r>
              <a:rPr lang="en-US" sz="2400" b="1" i="1" dirty="0" err="1"/>
              <a:t>площи</a:t>
            </a:r>
            <a:r>
              <a:rPr lang="en-US" sz="2400" b="1" i="1" dirty="0"/>
              <a:t> с </a:t>
            </a:r>
            <a:r>
              <a:rPr lang="en-US" sz="2400" b="1" i="1" dirty="0" err="1"/>
              <a:t>висока</a:t>
            </a:r>
            <a:r>
              <a:rPr lang="en-US" sz="2400" b="1" i="1" dirty="0"/>
              <a:t> </a:t>
            </a:r>
            <a:r>
              <a:rPr lang="en-US" sz="2400" b="1" i="1" dirty="0" err="1"/>
              <a:t>природна</a:t>
            </a:r>
            <a:r>
              <a:rPr lang="en-US" sz="2400" b="1" i="1" dirty="0"/>
              <a:t> </a:t>
            </a:r>
            <a:r>
              <a:rPr lang="en-US" sz="2400" b="1" i="1" dirty="0" err="1"/>
              <a:t>стойност</a:t>
            </a:r>
            <a:r>
              <a:rPr lang="en-US" sz="2400" b="1" i="1" dirty="0"/>
              <a:t> (ВПС-1</a:t>
            </a:r>
            <a:r>
              <a:rPr lang="en-US" sz="2400" b="1" i="1" dirty="0" smtClean="0"/>
              <a:t>)</a:t>
            </a:r>
            <a:r>
              <a:rPr lang="bg-BG" sz="2400" b="1" i="1" dirty="0" smtClean="0"/>
              <a:t>;</a:t>
            </a:r>
          </a:p>
          <a:p>
            <a:r>
              <a:rPr lang="bg-BG" dirty="0" smtClean="0"/>
              <a:t> </a:t>
            </a:r>
            <a:r>
              <a:rPr lang="en-US" sz="2400" b="1" i="1" dirty="0" err="1"/>
              <a:t>Опазване</a:t>
            </a:r>
            <a:r>
              <a:rPr lang="en-US" sz="2400" b="1" i="1" dirty="0"/>
              <a:t> </a:t>
            </a:r>
            <a:r>
              <a:rPr lang="en-US" sz="2400" b="1" i="1" dirty="0" err="1"/>
              <a:t>на</a:t>
            </a:r>
            <a:r>
              <a:rPr lang="en-US" sz="2400" b="1" i="1" dirty="0"/>
              <a:t> </a:t>
            </a:r>
            <a:r>
              <a:rPr lang="en-US" sz="2400" b="1" i="1" dirty="0" err="1"/>
              <a:t>застрашени</a:t>
            </a:r>
            <a:r>
              <a:rPr lang="en-US" sz="2400" b="1" i="1" dirty="0"/>
              <a:t> </a:t>
            </a:r>
            <a:r>
              <a:rPr lang="en-US" sz="2400" b="1" i="1" dirty="0" err="1"/>
              <a:t>от</a:t>
            </a:r>
            <a:r>
              <a:rPr lang="en-US" sz="2400" b="1" i="1" dirty="0"/>
              <a:t> </a:t>
            </a:r>
            <a:r>
              <a:rPr lang="en-US" sz="2400" b="1" i="1" dirty="0" err="1"/>
              <a:t>изчезване</a:t>
            </a:r>
            <a:r>
              <a:rPr lang="en-US" sz="2400" b="1" i="1" dirty="0"/>
              <a:t> </a:t>
            </a:r>
            <a:r>
              <a:rPr lang="en-US" sz="2400" b="1" i="1" dirty="0" err="1"/>
              <a:t>местни</a:t>
            </a:r>
            <a:r>
              <a:rPr lang="en-US" sz="2400" b="1" i="1" dirty="0"/>
              <a:t> </a:t>
            </a:r>
            <a:r>
              <a:rPr lang="en-US" sz="2400" b="1" i="1" dirty="0" err="1"/>
              <a:t>породи</a:t>
            </a:r>
            <a:r>
              <a:rPr lang="en-US" sz="2400" b="1" i="1" dirty="0"/>
              <a:t>, </a:t>
            </a:r>
            <a:r>
              <a:rPr lang="en-US" sz="2400" b="1" i="1" dirty="0" err="1"/>
              <a:t>важни</a:t>
            </a:r>
            <a:r>
              <a:rPr lang="en-US" sz="2400" b="1" i="1" dirty="0"/>
              <a:t> </a:t>
            </a:r>
            <a:r>
              <a:rPr lang="en-US" sz="2400" b="1" i="1" dirty="0" err="1"/>
              <a:t>за</a:t>
            </a:r>
            <a:r>
              <a:rPr lang="en-US" sz="2400" b="1" i="1" dirty="0"/>
              <a:t> </a:t>
            </a:r>
            <a:r>
              <a:rPr lang="en-US" sz="2400" b="1" i="1" dirty="0" err="1"/>
              <a:t>селското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стопанство</a:t>
            </a:r>
            <a:r>
              <a:rPr lang="bg-BG" sz="2400" b="1" i="1" dirty="0" smtClean="0"/>
              <a:t>;</a:t>
            </a:r>
          </a:p>
          <a:p>
            <a:r>
              <a:rPr lang="bg-BG" sz="2400" b="1" i="1" dirty="0"/>
              <a:t>Традиционни практики за сезонна </a:t>
            </a:r>
            <a:r>
              <a:rPr lang="bg-BG" sz="2400" b="1" i="1" dirty="0" err="1"/>
              <a:t>паша</a:t>
            </a:r>
            <a:r>
              <a:rPr lang="bg-BG" sz="2400" b="1" i="1" dirty="0"/>
              <a:t> на животните (</a:t>
            </a:r>
            <a:r>
              <a:rPr lang="bg-BG" sz="2400" b="1" i="1" dirty="0" err="1"/>
              <a:t>пасторализъм</a:t>
            </a:r>
            <a:r>
              <a:rPr lang="bg-BG" sz="2400" b="1" i="1" dirty="0" smtClean="0"/>
              <a:t>)</a:t>
            </a:r>
          </a:p>
          <a:p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solidFill>
                  <a:srgbClr val="3E3D2D"/>
                </a:solidFill>
              </a:rPr>
              <a:t>Дирекция „Развитие на селските райони“ Министерство на </a:t>
            </a:r>
            <a:r>
              <a:rPr lang="ru-RU" sz="1000" dirty="0" err="1" smtClean="0">
                <a:solidFill>
                  <a:srgbClr val="3E3D2D"/>
                </a:solidFill>
              </a:rPr>
              <a:t>земеделието</a:t>
            </a:r>
            <a:r>
              <a:rPr lang="ru-RU" sz="1000" dirty="0" smtClean="0">
                <a:solidFill>
                  <a:srgbClr val="3E3D2D"/>
                </a:solidFill>
              </a:rPr>
              <a:t>, храните и горите</a:t>
            </a:r>
            <a:endParaRPr lang="bg-BG" sz="1000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1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780928"/>
            <a:ext cx="7776864" cy="26642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Брой кандидати – 298 </a:t>
            </a:r>
            <a:endParaRPr lang="bg-BG" sz="28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sz="2800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Площ –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8 915.89</a:t>
            </a:r>
            <a:r>
              <a:rPr lang="bg-BG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ха</a:t>
            </a:r>
          </a:p>
          <a:p>
            <a:pPr marL="0" indent="0" algn="just">
              <a:buNone/>
            </a:pPr>
            <a:endParaRPr lang="bg-BG" sz="28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sz="28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Прогнозна искана сума за 2020 </a:t>
            </a:r>
            <a:r>
              <a:rPr lang="bg-BG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2 144 981.70</a:t>
            </a:r>
            <a:r>
              <a:rPr lang="bg-BG" sz="2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лв.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sz="1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sz="19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sz="1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196752"/>
            <a:ext cx="7992888" cy="1012974"/>
          </a:xfrm>
        </p:spPr>
        <p:txBody>
          <a:bodyPr>
            <a:noAutofit/>
          </a:bodyPr>
          <a:lstStyle/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/>
            </a:r>
            <a:br>
              <a:rPr lang="bg-BG" sz="2800" b="1" dirty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/>
            </a:r>
            <a:br>
              <a:rPr lang="bg-BG" sz="2800" b="1" dirty="0"/>
            </a:br>
            <a:r>
              <a:rPr lang="en-US" sz="2800" b="1" i="1" dirty="0" err="1" smtClean="0"/>
              <a:t>Възстановяване</a:t>
            </a:r>
            <a:r>
              <a:rPr lang="en-US" sz="2800" b="1" i="1" dirty="0" smtClean="0"/>
              <a:t> </a:t>
            </a:r>
            <a:r>
              <a:rPr lang="en-US" sz="2800" b="1" i="1" dirty="0"/>
              <a:t>и </a:t>
            </a:r>
            <a:r>
              <a:rPr lang="en-US" sz="2800" b="1" i="1" dirty="0" err="1"/>
              <a:t>поддържане</a:t>
            </a:r>
            <a:r>
              <a:rPr lang="en-US" sz="2800" b="1" i="1" dirty="0"/>
              <a:t> </a:t>
            </a:r>
            <a:r>
              <a:rPr lang="en-US" sz="2800" b="1" i="1" dirty="0" err="1"/>
              <a:t>на</a:t>
            </a:r>
            <a:r>
              <a:rPr lang="en-US" sz="2800" b="1" i="1" dirty="0"/>
              <a:t> </a:t>
            </a:r>
            <a:r>
              <a:rPr lang="en-US" sz="2800" b="1" i="1" dirty="0" err="1"/>
              <a:t>затревени</a:t>
            </a:r>
            <a:r>
              <a:rPr lang="en-US" sz="2800" b="1" i="1" dirty="0"/>
              <a:t> </a:t>
            </a:r>
            <a:r>
              <a:rPr lang="en-US" sz="2800" b="1" i="1" dirty="0" err="1"/>
              <a:t>площи</a:t>
            </a:r>
            <a:r>
              <a:rPr lang="en-US" sz="2800" b="1" i="1" dirty="0"/>
              <a:t> с </a:t>
            </a:r>
            <a:r>
              <a:rPr lang="en-US" sz="2800" b="1" i="1" dirty="0" err="1"/>
              <a:t>висока</a:t>
            </a:r>
            <a:r>
              <a:rPr lang="en-US" sz="2800" b="1" i="1" dirty="0"/>
              <a:t> </a:t>
            </a:r>
            <a:r>
              <a:rPr lang="en-US" sz="2800" b="1" i="1" dirty="0" err="1"/>
              <a:t>природна</a:t>
            </a:r>
            <a:r>
              <a:rPr lang="en-US" sz="2800" b="1" i="1" dirty="0"/>
              <a:t> </a:t>
            </a:r>
            <a:r>
              <a:rPr lang="en-US" sz="2800" b="1" i="1" dirty="0" err="1"/>
              <a:t>стойност</a:t>
            </a:r>
            <a:r>
              <a:rPr lang="en-US" sz="2800" b="1" i="1" dirty="0"/>
              <a:t> (ВПС-1</a:t>
            </a:r>
            <a:r>
              <a:rPr lang="en-US" sz="2800" b="1" i="1" dirty="0" smtClean="0"/>
              <a:t>)</a:t>
            </a:r>
            <a:endParaRPr lang="bg-BG" sz="28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z="1000" dirty="0" smtClean="0"/>
              <a:t>Дирекция „Развитие на селските райони“ Министерство на </a:t>
            </a:r>
            <a:r>
              <a:rPr lang="ru-RU" sz="1000" dirty="0" err="1" smtClean="0"/>
              <a:t>земеделието</a:t>
            </a:r>
            <a:r>
              <a:rPr lang="ru-RU" sz="1000" dirty="0" smtClean="0"/>
              <a:t>, храните и горите</a:t>
            </a:r>
            <a:endParaRPr lang="bg-BG" sz="1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27584" y="397417"/>
            <a:ext cx="7992888" cy="506487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u="sng" dirty="0" smtClean="0"/>
              <a:t>Ангажименти, които изтичат през 2019 г.</a:t>
            </a:r>
            <a:endParaRPr lang="bg-BG" sz="2800" b="1" u="sng" dirty="0"/>
          </a:p>
        </p:txBody>
      </p:sp>
    </p:spTree>
    <p:extLst>
      <p:ext uri="{BB962C8B-B14F-4D97-AF65-F5344CB8AC3E}">
        <p14:creationId xmlns:p14="http://schemas.microsoft.com/office/powerpoint/2010/main" val="1044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636912"/>
            <a:ext cx="806489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Брой кандидати – 819 </a:t>
            </a:r>
            <a:endParaRPr lang="bg-BG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Животни/ЖЕ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27 146.95</a:t>
            </a:r>
          </a:p>
          <a:p>
            <a:pPr marL="0" indent="0" algn="just">
              <a:buNone/>
            </a:pPr>
            <a:endParaRPr lang="bg-BG" b="1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Прогнозна искана сума за 2020 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9 040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351.60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лв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en-US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sz="1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sz="19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sz="1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340768"/>
            <a:ext cx="7992888" cy="1012974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/>
            </a:r>
            <a:br>
              <a:rPr lang="bg-BG" sz="2800" b="1" dirty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/>
            </a:r>
            <a:br>
              <a:rPr lang="bg-BG" sz="2800" b="1" dirty="0"/>
            </a:br>
            <a:r>
              <a:rPr lang="en-US" sz="2800" b="1" i="1" dirty="0" err="1"/>
              <a:t>Опазване</a:t>
            </a:r>
            <a:r>
              <a:rPr lang="en-US" sz="2800" b="1" i="1" dirty="0"/>
              <a:t> </a:t>
            </a:r>
            <a:r>
              <a:rPr lang="en-US" sz="2800" b="1" i="1" dirty="0" err="1"/>
              <a:t>на</a:t>
            </a:r>
            <a:r>
              <a:rPr lang="en-US" sz="2800" b="1" i="1" dirty="0"/>
              <a:t> </a:t>
            </a:r>
            <a:r>
              <a:rPr lang="en-US" sz="2800" b="1" i="1" dirty="0" err="1"/>
              <a:t>застрашени</a:t>
            </a:r>
            <a:r>
              <a:rPr lang="en-US" sz="2800" b="1" i="1" dirty="0"/>
              <a:t> </a:t>
            </a:r>
            <a:r>
              <a:rPr lang="en-US" sz="2800" b="1" i="1" dirty="0" err="1"/>
              <a:t>от</a:t>
            </a:r>
            <a:r>
              <a:rPr lang="en-US" sz="2800" b="1" i="1" dirty="0"/>
              <a:t> </a:t>
            </a:r>
            <a:r>
              <a:rPr lang="en-US" sz="2800" b="1" i="1" dirty="0" err="1"/>
              <a:t>изчезване</a:t>
            </a:r>
            <a:r>
              <a:rPr lang="en-US" sz="2800" b="1" i="1" dirty="0"/>
              <a:t> </a:t>
            </a:r>
            <a:r>
              <a:rPr lang="en-US" sz="2800" b="1" i="1" dirty="0" err="1"/>
              <a:t>местни</a:t>
            </a:r>
            <a:r>
              <a:rPr lang="en-US" sz="2800" b="1" i="1" dirty="0"/>
              <a:t> </a:t>
            </a:r>
            <a:r>
              <a:rPr lang="en-US" sz="2800" b="1" i="1" dirty="0" err="1"/>
              <a:t>породи</a:t>
            </a:r>
            <a:r>
              <a:rPr lang="en-US" sz="2800" b="1" i="1" dirty="0"/>
              <a:t>, </a:t>
            </a:r>
            <a:r>
              <a:rPr lang="en-US" sz="2800" b="1" i="1" dirty="0" err="1"/>
              <a:t>важни</a:t>
            </a:r>
            <a:r>
              <a:rPr lang="en-US" sz="2800" b="1" i="1" dirty="0"/>
              <a:t> </a:t>
            </a:r>
            <a:r>
              <a:rPr lang="en-US" sz="2800" b="1" i="1" dirty="0" err="1"/>
              <a:t>за</a:t>
            </a:r>
            <a:r>
              <a:rPr lang="en-US" sz="2800" b="1" i="1" dirty="0"/>
              <a:t> </a:t>
            </a:r>
            <a:r>
              <a:rPr lang="en-US" sz="2800" b="1" i="1" dirty="0" err="1"/>
              <a:t>селското</a:t>
            </a:r>
            <a:r>
              <a:rPr lang="en-US" sz="2800" b="1" i="1" dirty="0"/>
              <a:t> </a:t>
            </a:r>
            <a:r>
              <a:rPr lang="en-US" sz="2800" b="1" i="1" dirty="0" err="1"/>
              <a:t>стопанство</a:t>
            </a:r>
            <a:endParaRPr lang="en-US" sz="2800" b="1" i="1" dirty="0">
              <a:ea typeface="Calibri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z="1000" dirty="0" smtClean="0"/>
              <a:t>Дирекция „Развитие на селските райони“ Министерство на </a:t>
            </a:r>
            <a:r>
              <a:rPr lang="ru-RU" sz="1000" dirty="0" err="1" smtClean="0"/>
              <a:t>земеделието</a:t>
            </a:r>
            <a:r>
              <a:rPr lang="ru-RU" sz="1000" dirty="0" smtClean="0"/>
              <a:t>, храните и горите</a:t>
            </a:r>
            <a:endParaRPr lang="bg-BG" sz="1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27584" y="397417"/>
            <a:ext cx="7992888" cy="506487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u="sng" dirty="0" smtClean="0"/>
              <a:t>Ангажименти, които изтичат през 2019 г.</a:t>
            </a:r>
            <a:endParaRPr lang="bg-BG" sz="2800" b="1" u="sng" dirty="0"/>
          </a:p>
        </p:txBody>
      </p:sp>
    </p:spTree>
    <p:extLst>
      <p:ext uri="{BB962C8B-B14F-4D97-AF65-F5344CB8AC3E}">
        <p14:creationId xmlns:p14="http://schemas.microsoft.com/office/powerpoint/2010/main" val="353599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564904"/>
            <a:ext cx="806489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Брой кандидати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239</a:t>
            </a: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Площ 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19 674.49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ха</a:t>
            </a:r>
          </a:p>
          <a:p>
            <a:pPr marL="0" indent="0" algn="just">
              <a:buNone/>
            </a:pPr>
            <a:endParaRPr lang="bg-BG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Прогнозна искана сума за 2020 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–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6 891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278.61</a:t>
            </a:r>
            <a:r>
              <a:rPr lang="bg-BG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лв</a:t>
            </a:r>
            <a:r>
              <a:rPr lang="bg-BG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.</a:t>
            </a:r>
            <a:endParaRPr lang="en-US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bg-BG" sz="19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sz="19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bg-BG" sz="1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992888" cy="1012974"/>
          </a:xfrm>
        </p:spPr>
        <p:txBody>
          <a:bodyPr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/>
            </a:r>
            <a:br>
              <a:rPr lang="bg-BG" sz="2800" b="1" dirty="0"/>
            </a:br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dirty="0"/>
              <a:t/>
            </a:r>
            <a:br>
              <a:rPr lang="bg-BG" sz="2800" b="1" dirty="0"/>
            </a:br>
            <a:r>
              <a:rPr lang="bg-BG" sz="2800" b="1" i="1" dirty="0"/>
              <a:t>Традиционни практики за сезонна </a:t>
            </a:r>
            <a:r>
              <a:rPr lang="bg-BG" sz="2800" b="1" i="1" dirty="0" err="1"/>
              <a:t>паша</a:t>
            </a:r>
            <a:r>
              <a:rPr lang="bg-BG" sz="2800" b="1" i="1" dirty="0"/>
              <a:t> на животните (</a:t>
            </a:r>
            <a:r>
              <a:rPr lang="bg-BG" sz="2800" b="1" i="1" dirty="0" err="1"/>
              <a:t>пасторализъм</a:t>
            </a:r>
            <a:r>
              <a:rPr lang="bg-BG" sz="2800" b="1" i="1" dirty="0"/>
              <a:t>)</a:t>
            </a:r>
            <a:endParaRPr lang="en-US" sz="2800" b="1" i="1" dirty="0">
              <a:ea typeface="Calibri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z="1000" dirty="0" smtClean="0"/>
              <a:t>Дирекция „Развитие на селските райони“ Министерство на </a:t>
            </a:r>
            <a:r>
              <a:rPr lang="ru-RU" sz="1000" dirty="0" err="1" smtClean="0"/>
              <a:t>земеделието</a:t>
            </a:r>
            <a:r>
              <a:rPr lang="ru-RU" sz="1000" dirty="0" smtClean="0"/>
              <a:t>, храните и горите</a:t>
            </a:r>
            <a:endParaRPr lang="bg-BG" sz="1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827584" y="397417"/>
            <a:ext cx="7992888" cy="506487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2800" b="1" dirty="0" smtClean="0"/>
              <a:t/>
            </a:r>
            <a:br>
              <a:rPr lang="bg-BG" sz="2800" b="1" dirty="0" smtClean="0"/>
            </a:br>
            <a:r>
              <a:rPr lang="bg-BG" sz="2800" b="1" u="sng" dirty="0" smtClean="0"/>
              <a:t>Ангажименти, които изтичат през 2019 г.</a:t>
            </a:r>
            <a:endParaRPr lang="bg-BG" sz="2800" b="1" u="sng" dirty="0"/>
          </a:p>
        </p:txBody>
      </p:sp>
    </p:spTree>
    <p:extLst>
      <p:ext uri="{BB962C8B-B14F-4D97-AF65-F5344CB8AC3E}">
        <p14:creationId xmlns:p14="http://schemas.microsoft.com/office/powerpoint/2010/main" val="199976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72400" cy="634082"/>
          </a:xfrm>
        </p:spPr>
        <p:txBody>
          <a:bodyPr>
            <a:normAutofit/>
          </a:bodyPr>
          <a:lstStyle/>
          <a:p>
            <a:pPr algn="ctr"/>
            <a:r>
              <a:rPr lang="bg-BG" sz="2800" b="1" u="sng" dirty="0"/>
              <a:t>Мярка </a:t>
            </a:r>
            <a:r>
              <a:rPr lang="bg-BG" sz="2800" b="1" u="sng" dirty="0" smtClean="0"/>
              <a:t>11 Биологично земеделие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Дирекция „Развитие на селските райони“ Министерство на земеделието и храните</a:t>
            </a:r>
            <a:endParaRPr lang="bg-B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77845"/>
              </p:ext>
            </p:extLst>
          </p:nvPr>
        </p:nvGraphicFramePr>
        <p:xfrm>
          <a:off x="179512" y="1700808"/>
          <a:ext cx="8784976" cy="26642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1440160"/>
                <a:gridCol w="1512167"/>
                <a:gridCol w="1440161"/>
                <a:gridCol w="1440160"/>
                <a:gridCol w="1440160"/>
              </a:tblGrid>
              <a:tr h="144016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>
                          <a:effectLst/>
                        </a:rPr>
                        <a:t>Мярка от ПРСР 2014-2020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>
                          <a:effectLst/>
                        </a:rPr>
                        <a:t>Бюджет (лв.)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Изплатени</a:t>
                      </a:r>
                      <a:r>
                        <a:rPr lang="ru-RU" sz="1600" b="1" u="none" strike="noStrike" dirty="0">
                          <a:effectLst/>
                        </a:rPr>
                        <a:t> средства </a:t>
                      </a:r>
                      <a:r>
                        <a:rPr lang="ru-RU" sz="1600" b="1" u="none" strike="noStrike" dirty="0" err="1">
                          <a:effectLst/>
                        </a:rPr>
                        <a:t>към</a:t>
                      </a:r>
                      <a:r>
                        <a:rPr lang="ru-RU" sz="1600" b="1" u="none" strike="noStrike" dirty="0">
                          <a:effectLst/>
                        </a:rPr>
                        <a:t> 30.10.2018 г.  (</a:t>
                      </a:r>
                      <a:r>
                        <a:rPr lang="ru-RU" sz="1600" b="1" u="none" strike="noStrike" dirty="0" err="1">
                          <a:effectLst/>
                        </a:rPr>
                        <a:t>лв</a:t>
                      </a:r>
                      <a:r>
                        <a:rPr lang="ru-RU" sz="1600" b="1" u="none" strike="noStrike" dirty="0">
                          <a:effectLst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Искана сума до края на </a:t>
                      </a:r>
                      <a:r>
                        <a:rPr lang="ru-RU" sz="1600" b="1" u="none" strike="noStrike" dirty="0" err="1">
                          <a:effectLst/>
                        </a:rPr>
                        <a:t>поетите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err="1">
                          <a:effectLst/>
                        </a:rPr>
                        <a:t>ангажименти</a:t>
                      </a:r>
                      <a:r>
                        <a:rPr lang="ru-RU" sz="1600" b="1" u="none" strike="noStrike" dirty="0">
                          <a:effectLst/>
                        </a:rPr>
                        <a:t> (</a:t>
                      </a:r>
                      <a:r>
                        <a:rPr lang="ru-RU" sz="1600" b="1" u="none" strike="noStrike" dirty="0" err="1">
                          <a:effectLst/>
                        </a:rPr>
                        <a:t>лв</a:t>
                      </a:r>
                      <a:r>
                        <a:rPr lang="ru-RU" sz="1600" b="1" u="none" strike="noStrike" dirty="0">
                          <a:effectLst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Искана сума на </a:t>
                      </a:r>
                      <a:r>
                        <a:rPr lang="ru-RU" sz="1600" b="1" u="none" strike="noStrike" dirty="0" err="1">
                          <a:effectLst/>
                        </a:rPr>
                        <a:t>неприключени</a:t>
                      </a:r>
                      <a:r>
                        <a:rPr lang="ru-RU" sz="1600" b="1" u="none" strike="noStrike" dirty="0">
                          <a:effectLst/>
                        </a:rPr>
                        <a:t> заявления за 2017 (</a:t>
                      </a:r>
                      <a:r>
                        <a:rPr lang="ru-RU" sz="1600" b="1" u="none" strike="noStrike" dirty="0" err="1">
                          <a:effectLst/>
                        </a:rPr>
                        <a:t>лв</a:t>
                      </a:r>
                      <a:r>
                        <a:rPr lang="ru-RU" sz="1600" b="1" u="none" strike="noStrike" dirty="0">
                          <a:effectLst/>
                        </a:rPr>
                        <a:t>.)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u="none" strike="noStrike" dirty="0">
                          <a:effectLst/>
                        </a:rPr>
                        <a:t>Остатък</a:t>
                      </a:r>
                      <a:r>
                        <a:rPr lang="bg-BG" sz="1600" b="1" u="none" strike="noStrike" dirty="0" smtClean="0">
                          <a:effectLst/>
                        </a:rPr>
                        <a:t>/</a:t>
                      </a:r>
                    </a:p>
                    <a:p>
                      <a:pPr algn="ctr" fontAlgn="ctr"/>
                      <a:r>
                        <a:rPr lang="bg-BG" sz="1600" b="1" u="none" strike="noStrike" dirty="0" smtClean="0">
                          <a:effectLst/>
                        </a:rPr>
                        <a:t>Недостиг (лв.)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u="none" strike="noStrike" dirty="0">
                          <a:effectLst/>
                        </a:rPr>
                        <a:t>Мярка 11 "Биологично земеделие"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296,486,447.34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161,216,734.70  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145,673,246.69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3,647,600.89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-14,051,134.94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32" marR="7032" marT="703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12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bg-BG" sz="2400" b="1" u="sng" dirty="0">
                <a:solidFill>
                  <a:srgbClr val="696464"/>
                </a:solidFill>
              </a:rPr>
              <a:t>Мярка 14 „Хуманно отношение към животните“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12968" cy="457200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bg-BG" sz="1900" b="1" dirty="0" smtClean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петата нотификация на Програмата за развитие на селските райони 2014-2020 многогодишният ангажимент по мярка 14 „Хуманно отношение към животните“ се преобразува в едногодишен ангажимент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bg-BG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Новите кандидати по мярката е необходимо да с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пазва</a:t>
            </a:r>
            <a:r>
              <a:rPr lang="bg-BG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изискванията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поетите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ангажименти</a:t>
            </a:r>
            <a:r>
              <a:rPr lang="bg-BG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които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подлежат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900" b="1" dirty="0" err="1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</a:t>
            </a:r>
            <a:r>
              <a:rPr lang="en-GB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sz="1900" b="1" dirty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годината на </a:t>
            </a:r>
            <a:r>
              <a:rPr lang="bg-BG" sz="1900" b="1" dirty="0" smtClean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кандидатстване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bg-BG" sz="1900" b="1" dirty="0" smtClean="0">
                <a:solidFill>
                  <a:srgbClr val="D34817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Изготвен е проект на Наредба, който е качен за обществено обсъждане</a:t>
            </a:r>
            <a:endParaRPr lang="bg-BG" sz="1900" b="1" dirty="0">
              <a:solidFill>
                <a:srgbClr val="D34817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solidFill>
                  <a:srgbClr val="3E3D2D"/>
                </a:solidFill>
              </a:rPr>
              <a:t>Дирекция „Развитие на селските райони“ Министерство на </a:t>
            </a:r>
            <a:r>
              <a:rPr lang="ru-RU" sz="1000" dirty="0" err="1" smtClean="0">
                <a:solidFill>
                  <a:srgbClr val="3E3D2D"/>
                </a:solidFill>
              </a:rPr>
              <a:t>земеделието</a:t>
            </a:r>
            <a:r>
              <a:rPr lang="ru-RU" sz="1000" dirty="0" smtClean="0">
                <a:solidFill>
                  <a:srgbClr val="3E3D2D"/>
                </a:solidFill>
              </a:rPr>
              <a:t>, храните и горите</a:t>
            </a:r>
            <a:endParaRPr lang="bg-BG" sz="1000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562074"/>
          </a:xfrm>
        </p:spPr>
        <p:txBody>
          <a:bodyPr/>
          <a:lstStyle/>
          <a:p>
            <a:r>
              <a:rPr lang="bg-BG" sz="2400" b="1" u="sng" dirty="0" smtClean="0"/>
              <a:t>Мярка 14 „Хуманно отношение към животни“</a:t>
            </a:r>
            <a:endParaRPr lang="bg-BG" sz="24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424936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g-BG" sz="21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Промени в </a:t>
            </a:r>
            <a:r>
              <a:rPr lang="bg-BG" sz="21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Наредба </a:t>
            </a:r>
            <a:r>
              <a:rPr lang="bg-BG" sz="21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4 за прилагане на мярка 14 „Хуманно отношение на животните</a:t>
            </a:r>
            <a:r>
              <a:rPr lang="bg-BG" sz="21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0" indent="0" algn="just">
              <a:buNone/>
            </a:pPr>
            <a:endParaRPr lang="bg-BG" sz="21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bg-BG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редоставя се възможност част </a:t>
            </a:r>
            <a:r>
              <a:rPr lang="bg-BG" sz="21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задължителните 160 дни животните да бъдат отглеждани на двора, като за минимум 120 дни следва да им бъде осигурена паша, а 40 дни животните могат да бъдат отглеждани на двора на животновъдния </a:t>
            </a:r>
            <a:r>
              <a:rPr lang="bg-BG" sz="21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обект;</a:t>
            </a:r>
          </a:p>
          <a:p>
            <a:pPr algn="just"/>
            <a:endParaRPr lang="bg-BG" sz="21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bg-BG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Добавени са 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изисквания към съдържанието на водения дневник, като са включени идентификаторите на животните и ЕКАТТЕ на населените места, в които е извършвана дневната </a:t>
            </a:r>
            <a:r>
              <a:rPr lang="bg-BG" sz="2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паша</a:t>
            </a:r>
            <a:r>
              <a:rPr lang="bg-BG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endParaRPr lang="bg-BG" sz="21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914400" y="6172200"/>
            <a:ext cx="39624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1000" dirty="0" smtClean="0">
                <a:solidFill>
                  <a:srgbClr val="3E3D2D"/>
                </a:solidFill>
              </a:rPr>
              <a:t>Дирекция „Развитие на селските райони“ Министерство на </a:t>
            </a:r>
            <a:r>
              <a:rPr lang="ru-RU" sz="1000" dirty="0" err="1" smtClean="0">
                <a:solidFill>
                  <a:srgbClr val="3E3D2D"/>
                </a:solidFill>
              </a:rPr>
              <a:t>земеделието</a:t>
            </a:r>
            <a:r>
              <a:rPr lang="ru-RU" sz="1000" dirty="0" smtClean="0">
                <a:solidFill>
                  <a:srgbClr val="3E3D2D"/>
                </a:solidFill>
              </a:rPr>
              <a:t>, храните и горите</a:t>
            </a:r>
            <a:endParaRPr lang="bg-BG" sz="1000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7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4743</TotalTime>
  <Words>841</Words>
  <Application>Microsoft Office PowerPoint</Application>
  <PresentationFormat>On-screen Show (4:3)</PresentationFormat>
  <Paragraphs>147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ПРОГРАМА ЗА РАЗВИТИЕ НА СЕЛСКИТЕ РАЙОНИ 2014-2020</vt:lpstr>
      <vt:lpstr>Мярка 10 Агроекология и климат</vt:lpstr>
      <vt:lpstr>Мярка 10 Агроекология и климат</vt:lpstr>
      <vt:lpstr>    Възстановяване и поддържане на затревени площи с висока природна стойност (ВПС-1)</vt:lpstr>
      <vt:lpstr>    Опазване на застрашени от изчезване местни породи, важни за селското стопанство</vt:lpstr>
      <vt:lpstr>    Традиционни практики за сезонна паша на животните (пасторализъм)</vt:lpstr>
      <vt:lpstr>Мярка 11 Биологично земеделие</vt:lpstr>
      <vt:lpstr>Мярка 14 „Хуманно отношение към животните“</vt:lpstr>
      <vt:lpstr>Мярка 14 „Хуманно отношение към животни“</vt:lpstr>
      <vt:lpstr>Мярка 14 „Хуманно отношение към животни“</vt:lpstr>
      <vt:lpstr>Мярка 14 „Хуманно отношение към животни“</vt:lpstr>
      <vt:lpstr>Благодаря за вниманието.</vt:lpstr>
    </vt:vector>
  </TitlesOfParts>
  <Company>mzg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Maya</dc:creator>
  <cp:lastModifiedBy>Yuliya Lilyanova</cp:lastModifiedBy>
  <cp:revision>707</cp:revision>
  <cp:lastPrinted>2014-03-12T16:48:19Z</cp:lastPrinted>
  <dcterms:created xsi:type="dcterms:W3CDTF">2011-10-24T09:35:10Z</dcterms:created>
  <dcterms:modified xsi:type="dcterms:W3CDTF">2019-06-10T09:44:32Z</dcterms:modified>
</cp:coreProperties>
</file>