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4" r:id="rId6"/>
    <p:sldId id="259" r:id="rId7"/>
    <p:sldId id="263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791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</a:t>
            </a:r>
            <a:r>
              <a:rPr lang="bg-BG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земеделието, храните и горите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Дирекция „Животновъдство“</a:t>
            </a:r>
            <a:r>
              <a:rPr lang="bg-BG" sz="2200" dirty="0"/>
              <a:t/>
            </a:r>
            <a:br>
              <a:rPr lang="bg-BG" sz="2200" dirty="0"/>
            </a:b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b="1" dirty="0" smtClean="0"/>
              <a:t>Изменения и допълнения на  </a:t>
            </a:r>
            <a:r>
              <a:rPr lang="bg-BG" b="1" dirty="0"/>
              <a:t>Наредба № 44 от 2006 </a:t>
            </a:r>
            <a:r>
              <a:rPr lang="bg-BG" sz="3600" b="1" dirty="0"/>
              <a:t>г. </a:t>
            </a:r>
            <a:r>
              <a:rPr lang="bg-BG" b="1" dirty="0"/>
              <a:t>за ветеринарномедицинските изисквания към животновъдните обекти.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58417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5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400" b="1" dirty="0" smtClean="0"/>
              <a:t>Изисквания към животновъдни обекти за отглеждане на животни за лични нужди 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bg-BG" sz="2800" b="1" dirty="0" smtClean="0"/>
              <a:t>Прецизиране на </a:t>
            </a:r>
            <a:r>
              <a:rPr lang="bg-BG" sz="2800" b="1" dirty="0"/>
              <a:t>максимален брой </a:t>
            </a:r>
            <a:r>
              <a:rPr lang="bg-BG" sz="2800" b="1" dirty="0" smtClean="0"/>
              <a:t>на отглежданите ЕПЖ</a:t>
            </a:r>
            <a:r>
              <a:rPr lang="en-US" sz="2800" b="1" dirty="0"/>
              <a:t> </a:t>
            </a:r>
            <a:r>
              <a:rPr lang="bg-BG" sz="2800" b="1" dirty="0"/>
              <a:t>и</a:t>
            </a:r>
            <a:r>
              <a:rPr lang="bg-BG" sz="2800" b="1" dirty="0" smtClean="0"/>
              <a:t> ДПЖ с включени приплоди: </a:t>
            </a:r>
          </a:p>
          <a:p>
            <a:pPr marL="0" indent="0">
              <a:buNone/>
            </a:pPr>
            <a:r>
              <a:rPr lang="bg-BG" sz="2800" dirty="0" smtClean="0"/>
              <a:t>      </a:t>
            </a:r>
            <a:r>
              <a:rPr lang="bg-BG" sz="2600" dirty="0" smtClean="0"/>
              <a:t>- 3 </a:t>
            </a:r>
            <a:r>
              <a:rPr lang="bg-BG" sz="2600" dirty="0"/>
              <a:t>бр. ЕПЖ и приплодите им до 24-месечна възраст, но не повече от 9 бр. общо</a:t>
            </a:r>
            <a:r>
              <a:rPr lang="bg-BG" sz="2600" dirty="0" smtClean="0"/>
              <a:t>;</a:t>
            </a:r>
          </a:p>
          <a:p>
            <a:pPr marL="0" lvl="0" indent="0">
              <a:buNone/>
            </a:pPr>
            <a:r>
              <a:rPr lang="bg-BG" sz="2600" dirty="0" smtClean="0"/>
              <a:t>      - 10 </a:t>
            </a:r>
            <a:r>
              <a:rPr lang="bg-BG" sz="2600" dirty="0"/>
              <a:t>бр. ДПЖ с приплодите им до 12-месечна възраст, но не повече от 30 бр. </a:t>
            </a:r>
            <a:r>
              <a:rPr lang="bg-BG" sz="2600" dirty="0" smtClean="0"/>
              <a:t>общо.</a:t>
            </a:r>
          </a:p>
          <a:p>
            <a:pPr marL="0" lvl="0" indent="0">
              <a:buNone/>
            </a:pPr>
            <a:endParaRPr lang="en-US" sz="2600" dirty="0" smtClean="0"/>
          </a:p>
          <a:p>
            <a:r>
              <a:rPr lang="bg-BG" sz="2900" b="1" dirty="0" smtClean="0"/>
              <a:t>Прецизиране броя на свинете за угояване от 5 бр. на 3 бр., които са </a:t>
            </a:r>
            <a:r>
              <a:rPr lang="bg-BG" sz="2900" b="1" dirty="0"/>
              <a:t>различни от свине майки и некастрирани нерези</a:t>
            </a:r>
            <a:r>
              <a:rPr lang="bg-BG" sz="2900" b="1" dirty="0" smtClean="0"/>
              <a:t>;</a:t>
            </a:r>
          </a:p>
          <a:p>
            <a:pPr marL="0" indent="0">
              <a:buNone/>
            </a:pPr>
            <a:endParaRPr lang="bg-BG" sz="2800" dirty="0" smtClean="0"/>
          </a:p>
          <a:p>
            <a:pPr lvl="0"/>
            <a:r>
              <a:rPr lang="bg-BG" sz="2800" b="1" dirty="0" smtClean="0"/>
              <a:t>Изисквания към животновъдния обект да:</a:t>
            </a:r>
          </a:p>
          <a:p>
            <a:pPr lvl="1">
              <a:buFontTx/>
              <a:buChar char="-"/>
            </a:pPr>
            <a:r>
              <a:rPr lang="bg-BG" sz="2600" dirty="0"/>
              <a:t>б</a:t>
            </a:r>
            <a:r>
              <a:rPr lang="bg-BG" sz="2600" dirty="0" smtClean="0"/>
              <a:t>ъдат изградени съгласно изискванията за защита и хуманно отношение;</a:t>
            </a:r>
          </a:p>
          <a:p>
            <a:pPr lvl="1">
              <a:buFontTx/>
              <a:buChar char="-"/>
            </a:pPr>
            <a:r>
              <a:rPr lang="bg-BG" sz="2600" dirty="0"/>
              <a:t>с</a:t>
            </a:r>
            <a:r>
              <a:rPr lang="bg-BG" sz="2600" dirty="0" smtClean="0"/>
              <a:t>а снабдени постоянно с вода от собствен и/или обществен водоизточник;</a:t>
            </a:r>
          </a:p>
          <a:p>
            <a:pPr lvl="1">
              <a:buFontTx/>
              <a:buChar char="-"/>
            </a:pPr>
            <a:r>
              <a:rPr lang="bg-BG" sz="2600" dirty="0"/>
              <a:t>и</a:t>
            </a:r>
            <a:r>
              <a:rPr lang="bg-BG" sz="2600" dirty="0" smtClean="0"/>
              <a:t>мат ограда;</a:t>
            </a:r>
          </a:p>
          <a:p>
            <a:pPr lvl="1">
              <a:buFontTx/>
              <a:buChar char="-"/>
            </a:pPr>
            <a:r>
              <a:rPr lang="bg-BG" sz="2600" dirty="0"/>
              <a:t>и</a:t>
            </a:r>
            <a:r>
              <a:rPr lang="bg-BG" sz="2600" dirty="0" smtClean="0"/>
              <a:t>мат места и/или съоръжения за съхранение на фураж и постеля;</a:t>
            </a:r>
          </a:p>
          <a:p>
            <a:pPr lvl="1">
              <a:buFontTx/>
              <a:buChar char="-"/>
            </a:pPr>
            <a:r>
              <a:rPr lang="bg-BG" sz="2600" dirty="0"/>
              <a:t>и</a:t>
            </a:r>
            <a:r>
              <a:rPr lang="bg-BG" sz="2600" dirty="0" smtClean="0"/>
              <a:t>ма </a:t>
            </a:r>
            <a:r>
              <a:rPr lang="bg-BG" sz="2600" dirty="0"/>
              <a:t>обособено място за съхранение и обеззаразяване на </a:t>
            </a:r>
            <a:r>
              <a:rPr lang="bg-BG" sz="2600" dirty="0" smtClean="0"/>
              <a:t>тор. </a:t>
            </a:r>
          </a:p>
          <a:p>
            <a:pPr marL="457200" lvl="1" indent="0">
              <a:buNone/>
            </a:pPr>
            <a:endParaRPr lang="bg-BG" sz="2600" dirty="0" smtClean="0"/>
          </a:p>
          <a:p>
            <a:pPr marL="0" indent="0">
              <a:buNone/>
            </a:pPr>
            <a:r>
              <a:rPr lang="bg-BG" sz="2800" b="1" dirty="0" smtClean="0"/>
              <a:t>Категоризация на  свиневъдните обекти: 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- "Фамилна ферма“ е животновъден </a:t>
            </a:r>
            <a:r>
              <a:rPr lang="bg-BG" sz="2800" dirty="0"/>
              <a:t>обект с въведени мерки за </a:t>
            </a:r>
            <a:r>
              <a:rPr lang="bg-BG" sz="2800" dirty="0" err="1"/>
              <a:t>биосигурност</a:t>
            </a:r>
            <a:r>
              <a:rPr lang="bg-BG" sz="2800" dirty="0"/>
              <a:t> за отглеждане до 15 броя възрастни свине и приплодите им, но не повече от 200 броя свине общо.</a:t>
            </a:r>
            <a:endParaRPr lang="en-US" sz="2800" dirty="0"/>
          </a:p>
          <a:p>
            <a:pPr lvl="0"/>
            <a:endParaRPr lang="bg-BG" sz="2800" dirty="0" smtClean="0"/>
          </a:p>
          <a:p>
            <a:pPr lvl="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97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b="1" dirty="0" smtClean="0"/>
              <a:t>Изисквания към животновъдните обекти - пасища</a:t>
            </a:r>
            <a:r>
              <a:rPr lang="bg-BG" sz="2400" b="1" dirty="0"/>
              <a:t>, </a:t>
            </a:r>
            <a:r>
              <a:rPr lang="bg-BG" sz="2400" b="1" dirty="0" smtClean="0"/>
              <a:t>за отглеждане на </a:t>
            </a:r>
            <a:r>
              <a:rPr lang="bg-BG" sz="2400" b="1" dirty="0"/>
              <a:t>едри и/или дребни </a:t>
            </a:r>
            <a:r>
              <a:rPr lang="bg-BG" sz="2400" b="1" dirty="0" smtClean="0"/>
              <a:t>преживни.  </a:t>
            </a:r>
            <a:r>
              <a:rPr lang="en-US" b="1" dirty="0"/>
              <a:t/>
            </a:r>
            <a:br>
              <a:rPr lang="en-US" b="1" dirty="0"/>
            </a:br>
            <a:r>
              <a:rPr lang="bg-BG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bg-BG" dirty="0"/>
              <a:t>разполагат с </a:t>
            </a:r>
            <a:r>
              <a:rPr lang="bg-BG" dirty="0" err="1"/>
              <a:t>ограждение</a:t>
            </a:r>
            <a:r>
              <a:rPr lang="bg-BG" dirty="0"/>
              <a:t>, осигуряващо безопасност на обекта и непозволяващо свободното му преминаване от хора и други животни;</a:t>
            </a:r>
            <a:endParaRPr lang="en-US" dirty="0"/>
          </a:p>
          <a:p>
            <a:r>
              <a:rPr lang="bg-BG" dirty="0" smtClean="0"/>
              <a:t>разполагат </a:t>
            </a:r>
            <a:r>
              <a:rPr lang="bg-BG" dirty="0"/>
              <a:t>с площ от поне </a:t>
            </a:r>
            <a:r>
              <a:rPr lang="bg-BG" dirty="0" smtClean="0"/>
              <a:t>два декара </a:t>
            </a:r>
            <a:r>
              <a:rPr lang="bg-BG" dirty="0"/>
              <a:t>за една животинска единица; </a:t>
            </a:r>
            <a:endParaRPr lang="en-US" dirty="0"/>
          </a:p>
          <a:p>
            <a:r>
              <a:rPr lang="bg-BG" dirty="0" smtClean="0"/>
              <a:t>имат </a:t>
            </a:r>
            <a:r>
              <a:rPr lang="bg-BG" dirty="0"/>
              <a:t>осигурен постоянен достъп до вода и храна;</a:t>
            </a:r>
            <a:endParaRPr lang="en-US" dirty="0"/>
          </a:p>
          <a:p>
            <a:r>
              <a:rPr lang="bg-BG" dirty="0" smtClean="0"/>
              <a:t>имат </a:t>
            </a:r>
            <a:r>
              <a:rPr lang="bg-BG" dirty="0"/>
              <a:t>навес с минимум две съседни стени, който осигурява защита от неблагоприятни атмосферни влияния и други вредни въздействия върху здравословното състояние на животните; </a:t>
            </a:r>
            <a:endParaRPr lang="en-US" dirty="0"/>
          </a:p>
          <a:p>
            <a:r>
              <a:rPr lang="bg-BG" dirty="0" smtClean="0"/>
              <a:t>разполагат </a:t>
            </a:r>
            <a:r>
              <a:rPr lang="bg-BG" dirty="0"/>
              <a:t>с обособено място или съоръжение, което дава възможност за бързо залавяне и фиксиране на животните при извършване на ветеринарномедицински или зоотехнически манипулации; </a:t>
            </a:r>
            <a:endParaRPr lang="en-US" dirty="0"/>
          </a:p>
          <a:p>
            <a:r>
              <a:rPr lang="bg-BG" dirty="0" smtClean="0"/>
              <a:t>имат </a:t>
            </a:r>
            <a:r>
              <a:rPr lang="bg-BG" dirty="0"/>
              <a:t>поставена информационна табела на входа, съдържаща данни за идентификацията на обекта.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700" dirty="0" smtClean="0"/>
              <a:t/>
            </a:r>
            <a:br>
              <a:rPr lang="bg-BG" sz="2700" dirty="0" smtClean="0"/>
            </a:br>
            <a:r>
              <a:rPr lang="bg-BG" sz="2700" b="1" dirty="0" smtClean="0"/>
              <a:t>Изключения към животновъдните обекти – пасища: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bg-BG" sz="2500" dirty="0"/>
              <a:t>в които животните </a:t>
            </a:r>
            <a:r>
              <a:rPr lang="bg-BG" sz="2500" dirty="0" smtClean="0"/>
              <a:t>не се </a:t>
            </a:r>
            <a:r>
              <a:rPr lang="bg-BG" sz="2500" dirty="0"/>
              <a:t>отглеждат за периода от 15 ноември </a:t>
            </a:r>
            <a:r>
              <a:rPr lang="bg-BG" sz="2500" dirty="0" smtClean="0"/>
              <a:t>до 15 </a:t>
            </a:r>
            <a:r>
              <a:rPr lang="bg-BG" sz="2500" dirty="0"/>
              <a:t>март </a:t>
            </a:r>
            <a:r>
              <a:rPr lang="bg-BG" sz="2500" dirty="0" smtClean="0"/>
              <a:t>не </a:t>
            </a:r>
            <a:r>
              <a:rPr lang="bg-BG" sz="2500" dirty="0"/>
              <a:t>се изисква да има </a:t>
            </a:r>
            <a:r>
              <a:rPr lang="bg-BG" sz="2500" dirty="0" smtClean="0"/>
              <a:t>на </a:t>
            </a:r>
            <a:r>
              <a:rPr lang="bg-BG" sz="2500" dirty="0"/>
              <a:t>навес</a:t>
            </a:r>
            <a:r>
              <a:rPr lang="bg-BG" sz="2500" dirty="0" smtClean="0"/>
              <a:t>.</a:t>
            </a:r>
            <a:endParaRPr lang="en-US" sz="2500" dirty="0" smtClean="0"/>
          </a:p>
          <a:p>
            <a:pPr marL="0" lvl="0" indent="0">
              <a:buNone/>
            </a:pPr>
            <a:endParaRPr lang="en-US" sz="2500" dirty="0"/>
          </a:p>
          <a:p>
            <a:pPr lvl="0"/>
            <a:r>
              <a:rPr lang="bg-BG" sz="2500" dirty="0"/>
              <a:t>разположени в Националните паркове, собствениците на животните трябва да осигурят на животните постоянен достъп до вода и храна и </a:t>
            </a:r>
            <a:r>
              <a:rPr lang="bg-BG" sz="2500" dirty="0" smtClean="0"/>
              <a:t>да </a:t>
            </a:r>
            <a:r>
              <a:rPr lang="bg-BG" sz="2500" dirty="0"/>
              <a:t>има обособено място или съоръжение, което дава възможност за бързо залавяне и фиксиране на животните при извършване на ветеринарномедицински или зоотехнически манипулации.</a:t>
            </a:r>
            <a:endParaRPr lang="en-US" sz="25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66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bg-BG" sz="2700" b="1" dirty="0" smtClean="0"/>
              <a:t>Изисквания към животновъдни обекти за птици, свине и люпилни за птици. 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g-BG" sz="2000" dirty="0" smtClean="0"/>
          </a:p>
          <a:p>
            <a:r>
              <a:rPr lang="bg-BG" sz="2000" dirty="0" smtClean="0"/>
              <a:t>За повишаване </a:t>
            </a:r>
            <a:r>
              <a:rPr lang="bg-BG" sz="2000" dirty="0" err="1" smtClean="0"/>
              <a:t>биосигурност</a:t>
            </a:r>
            <a:r>
              <a:rPr lang="bg-BG" sz="2000" dirty="0" smtClean="0"/>
              <a:t> в обектите: </a:t>
            </a:r>
          </a:p>
          <a:p>
            <a:pPr marL="0" indent="0">
              <a:buNone/>
            </a:pPr>
            <a:r>
              <a:rPr lang="bg-BG" sz="2000" dirty="0" smtClean="0"/>
              <a:t>	- В бялата зона на </a:t>
            </a:r>
            <a:r>
              <a:rPr lang="bg-BG" sz="2000" dirty="0"/>
              <a:t>входа на всяка сграда </a:t>
            </a:r>
            <a:r>
              <a:rPr lang="bg-BG" sz="2000" dirty="0" smtClean="0"/>
              <a:t>да има </a:t>
            </a:r>
            <a:r>
              <a:rPr lang="bg-BG" sz="2000" dirty="0"/>
              <a:t>филтър за смяна на работното облекло, оборудван с вана за измиване и дезинфекция на обувките в </a:t>
            </a:r>
            <a:r>
              <a:rPr lang="bg-BG" sz="2000" dirty="0" smtClean="0"/>
              <a:t>случаите</a:t>
            </a:r>
            <a:r>
              <a:rPr lang="bg-BG" sz="2000" dirty="0"/>
              <a:t>, в които не се сменят и съоръжение за дезинфекция на ръцете</a:t>
            </a:r>
            <a:r>
              <a:rPr lang="bg-BG" sz="2000" dirty="0" smtClean="0"/>
              <a:t>;</a:t>
            </a:r>
          </a:p>
          <a:p>
            <a:pPr marL="0" indent="0">
              <a:buNone/>
            </a:pPr>
            <a:r>
              <a:rPr lang="bg-BG" sz="2000" dirty="0" smtClean="0"/>
              <a:t>	- В птицевъдните обекти да има помещение </a:t>
            </a:r>
            <a:r>
              <a:rPr lang="bg-BG" sz="2000" dirty="0"/>
              <a:t>или място на изхода, </a:t>
            </a:r>
            <a:r>
              <a:rPr lang="bg-BG" sz="2000" dirty="0" smtClean="0"/>
              <a:t>на което да се извършва почистване</a:t>
            </a:r>
            <a:r>
              <a:rPr lang="bg-BG" sz="2000" dirty="0"/>
              <a:t>, измиване и дезинфекция на транспортни средства, с необходимото </a:t>
            </a:r>
            <a:r>
              <a:rPr lang="bg-BG" sz="2000" dirty="0" smtClean="0"/>
              <a:t>оборудване;</a:t>
            </a:r>
          </a:p>
          <a:p>
            <a:pPr marL="0" indent="0">
              <a:buNone/>
            </a:pPr>
            <a:r>
              <a:rPr lang="bg-BG" sz="2000" dirty="0"/>
              <a:t>	</a:t>
            </a:r>
            <a:r>
              <a:rPr lang="bg-BG" sz="2000" dirty="0" smtClean="0"/>
              <a:t>- Допуска </a:t>
            </a:r>
            <a:r>
              <a:rPr lang="bg-BG" sz="2000" dirty="0"/>
              <a:t>се </a:t>
            </a:r>
            <a:r>
              <a:rPr lang="bg-BG" sz="2000" dirty="0" err="1"/>
              <a:t>инкубиране</a:t>
            </a:r>
            <a:r>
              <a:rPr lang="bg-BG" sz="2000" dirty="0"/>
              <a:t> и люпене на яйца за разплод в една люпилня само от един и същ разред </a:t>
            </a:r>
            <a:r>
              <a:rPr lang="bg-BG" sz="2000" dirty="0" smtClean="0"/>
              <a:t>птици</a:t>
            </a:r>
            <a:r>
              <a:rPr lang="bg-BG" sz="2000" dirty="0"/>
              <a:t>.</a:t>
            </a:r>
            <a:endParaRPr lang="en-US" sz="2000" dirty="0"/>
          </a:p>
          <a:p>
            <a:endParaRPr lang="en-US" sz="2000" dirty="0"/>
          </a:p>
          <a:p>
            <a:pPr lvl="0"/>
            <a:endParaRPr lang="en-US" sz="2000" dirty="0"/>
          </a:p>
          <a:p>
            <a:endParaRPr lang="bg-BG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54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bg-BG" sz="3200" b="1" dirty="0" smtClean="0"/>
              <a:t>Заключение :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За </a:t>
            </a:r>
            <a:r>
              <a:rPr lang="bg-BG" dirty="0"/>
              <a:t>привеждане на животновъдните обекти съгласно изискванията се поставя 4 месечен срок от влизане в сила на наредбата.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bg-BG" b="1" dirty="0" smtClean="0"/>
              <a:t>Благодаря за вниманието 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90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352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Министерство на земеделието, храните и горите Дирекция „Животновъдство“  Изменения и допълнения на  Наредба № 44 от 2006 г. за ветеринарномедицинските изисквания към животновъдните обекти. </vt:lpstr>
      <vt:lpstr>  Изисквания към животновъдни обекти за отглеждане на животни за лични нужди    </vt:lpstr>
      <vt:lpstr>  Изисквания към животновъдните обекти - пасища, за отглеждане на едри и/или дребни преживни.    : </vt:lpstr>
      <vt:lpstr> Изключения към животновъдните обекти – пасища:</vt:lpstr>
      <vt:lpstr>Изисквания към животновъдни обекти за птици, свине и люпилни за птици. </vt:lpstr>
      <vt:lpstr>Заключение 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Промени  в Наредба № 44 от 2006 г. за ветеринарномедицинските изисквания към животновъдните обекти. </dc:title>
  <dc:creator>Boryana Stanimirova</dc:creator>
  <cp:lastModifiedBy>Boryana Stanimirova</cp:lastModifiedBy>
  <cp:revision>34</cp:revision>
  <cp:lastPrinted>2019-06-10T07:03:05Z</cp:lastPrinted>
  <dcterms:created xsi:type="dcterms:W3CDTF">2006-08-16T00:00:00Z</dcterms:created>
  <dcterms:modified xsi:type="dcterms:W3CDTF">2019-06-10T09:27:15Z</dcterms:modified>
</cp:coreProperties>
</file>