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297" r:id="rId7"/>
    <p:sldId id="355" r:id="rId8"/>
    <p:sldId id="261" r:id="rId9"/>
    <p:sldId id="294" r:id="rId10"/>
    <p:sldId id="263" r:id="rId11"/>
    <p:sldId id="283" r:id="rId12"/>
    <p:sldId id="267" r:id="rId13"/>
    <p:sldId id="352" r:id="rId14"/>
    <p:sldId id="353" r:id="rId15"/>
    <p:sldId id="354" r:id="rId16"/>
    <p:sldId id="319" r:id="rId17"/>
    <p:sldId id="344" r:id="rId18"/>
    <p:sldId id="308" r:id="rId19"/>
    <p:sldId id="270" r:id="rId20"/>
    <p:sldId id="305" r:id="rId21"/>
    <p:sldId id="310" r:id="rId22"/>
    <p:sldId id="311" r:id="rId23"/>
    <p:sldId id="304" r:id="rId24"/>
    <p:sldId id="343" r:id="rId25"/>
    <p:sldId id="312" r:id="rId26"/>
    <p:sldId id="313" r:id="rId27"/>
    <p:sldId id="314" r:id="rId28"/>
    <p:sldId id="316" r:id="rId29"/>
    <p:sldId id="274" r:id="rId30"/>
    <p:sldId id="315" r:id="rId31"/>
    <p:sldId id="333" r:id="rId32"/>
    <p:sldId id="338" r:id="rId33"/>
    <p:sldId id="341" r:id="rId34"/>
    <p:sldId id="340" r:id="rId35"/>
    <p:sldId id="317" r:id="rId36"/>
    <p:sldId id="334" r:id="rId37"/>
    <p:sldId id="335" r:id="rId38"/>
    <p:sldId id="336" r:id="rId39"/>
    <p:sldId id="337" r:id="rId40"/>
    <p:sldId id="324" r:id="rId41"/>
    <p:sldId id="320" r:id="rId42"/>
    <p:sldId id="321" r:id="rId43"/>
    <p:sldId id="322" r:id="rId44"/>
    <p:sldId id="323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279" r:id="rId53"/>
    <p:sldId id="282" r:id="rId54"/>
  </p:sldIdLst>
  <p:sldSz cx="18288000" cy="10287000"/>
  <p:notesSz cx="6797675" cy="9926638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Public Sans Bold" panose="020B0604020202020204" charset="0"/>
      <p:regular r:id="rId61"/>
    </p:embeddedFont>
    <p:embeddedFont>
      <p:font typeface="Montserrat Extra-Bold Bold" panose="020B0604020202020204" charset="-52"/>
      <p:regular r:id="rId62"/>
    </p:embeddedFont>
    <p:embeddedFont>
      <p:font typeface="Montserrat Semi-Bold Bold" panose="020B0604020202020204" charset="-52"/>
      <p:regular r:id="rId63"/>
    </p:embeddedFont>
    <p:embeddedFont>
      <p:font typeface="Montserrat Ultra-Bold" panose="020B0604020202020204" charset="-52"/>
      <p:regular r:id="rId64"/>
    </p:embeddedFont>
    <p:embeddedFont>
      <p:font typeface="Inter Bold" panose="020B0604020202020204" charset="0"/>
      <p:regular r:id="rId65"/>
    </p:embeddedFont>
    <p:embeddedFont>
      <p:font typeface="Montserrat Heavy" panose="020B0604020202020204" charset="-52"/>
      <p:regular r:id="rId66"/>
    </p:embeddedFont>
    <p:embeddedFont>
      <p:font typeface="Montserrat Bold" panose="020B0604020202020204" charset="-52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47320"/>
    <a:srgbClr val="66CCFF"/>
    <a:srgbClr val="99FF33"/>
    <a:srgbClr val="CCFFFF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647" autoAdjust="0"/>
  </p:normalViewPr>
  <p:slideViewPr>
    <p:cSldViewPr>
      <p:cViewPr varScale="1">
        <p:scale>
          <a:sx n="69" d="100"/>
          <a:sy n="69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A9BAD-71A6-4E6E-8EDC-E107E7B7058A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1026E-FCDE-46CB-83B6-021D48D6B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1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96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1133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66616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11102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8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454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08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90237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69059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6937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665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5750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25226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4647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55687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33048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22386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52622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30998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86765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10293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11964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357176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672196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950037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6368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7623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982790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533940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818213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662248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918035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45092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484636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753223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9062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955222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40706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1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15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61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95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321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91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24" Type="http://schemas.openxmlformats.org/officeDocument/2006/relationships/image" Target="../media/image26.sv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image" Target="../media/image12.svg"/><Relationship Id="rId19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1215" y="2025600"/>
            <a:ext cx="14949592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bg-BG" sz="6999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ВИЗИЯТА НА ЕК ЗА</a:t>
            </a:r>
          </a:p>
          <a:p>
            <a:pPr>
              <a:lnSpc>
                <a:spcPts val="7699"/>
              </a:lnSpc>
            </a:pPr>
            <a:r>
              <a:rPr lang="en-US" sz="6999" b="1" dirty="0">
                <a:solidFill>
                  <a:srgbClr val="44732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ОСП СЛЕД 2027 Г.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8091833"/>
            <a:ext cx="18288000" cy="2195167"/>
          </a:xfrm>
          <a:custGeom>
            <a:avLst/>
            <a:gdLst/>
            <a:ahLst/>
            <a:cxnLst/>
            <a:rect l="l" t="t" r="r" b="b"/>
            <a:pathLst>
              <a:path w="18288000" h="2195167">
                <a:moveTo>
                  <a:pt x="0" y="0"/>
                </a:moveTo>
                <a:lnTo>
                  <a:pt x="18288000" y="0"/>
                </a:lnTo>
                <a:lnTo>
                  <a:pt x="18288000" y="2195167"/>
                </a:lnTo>
                <a:lnTo>
                  <a:pt x="0" y="219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16703944" y="1028700"/>
            <a:ext cx="555356" cy="555356"/>
            <a:chOff x="0" y="0"/>
            <a:chExt cx="740475" cy="740475"/>
          </a:xfrm>
        </p:grpSpPr>
        <p:grpSp>
          <p:nvGrpSpPr>
            <p:cNvPr id="5" name="Group 5"/>
            <p:cNvGrpSpPr/>
            <p:nvPr/>
          </p:nvGrpSpPr>
          <p:grpSpPr>
            <a:xfrm rot="5400000">
              <a:off x="0" y="0"/>
              <a:ext cx="740475" cy="740475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92622"/>
              </a:solidFill>
            </p:spPr>
          </p:sp>
        </p:grpSp>
        <p:sp>
          <p:nvSpPr>
            <p:cNvPr id="7" name="Freeform 7"/>
            <p:cNvSpPr/>
            <p:nvPr/>
          </p:nvSpPr>
          <p:spPr>
            <a:xfrm rot="5400000">
              <a:off x="198386" y="248008"/>
              <a:ext cx="343703" cy="244459"/>
            </a:xfrm>
            <a:custGeom>
              <a:avLst/>
              <a:gdLst/>
              <a:ahLst/>
              <a:cxnLst/>
              <a:rect l="l" t="t" r="r" b="b"/>
              <a:pathLst>
                <a:path w="343703" h="244459">
                  <a:moveTo>
                    <a:pt x="0" y="0"/>
                  </a:moveTo>
                  <a:lnTo>
                    <a:pt x="343703" y="0"/>
                  </a:lnTo>
                  <a:lnTo>
                    <a:pt x="343703" y="244459"/>
                  </a:lnTo>
                  <a:lnTo>
                    <a:pt x="0" y="244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33400" y="4207495"/>
            <a:ext cx="17526000" cy="3755405"/>
            <a:chOff x="0" y="0"/>
            <a:chExt cx="22019448" cy="56896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2019448" cy="5689600"/>
              <a:chOff x="0" y="0"/>
              <a:chExt cx="85085405" cy="2198519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5085405" cy="21985198"/>
              </a:xfrm>
              <a:custGeom>
                <a:avLst/>
                <a:gdLst/>
                <a:ahLst/>
                <a:cxnLst/>
                <a:rect l="l" t="t" r="r" b="b"/>
                <a:pathLst>
                  <a:path w="85085405" h="21985198">
                    <a:moveTo>
                      <a:pt x="0" y="0"/>
                    </a:moveTo>
                    <a:lnTo>
                      <a:pt x="0" y="21985198"/>
                    </a:lnTo>
                    <a:lnTo>
                      <a:pt x="85085405" y="21985198"/>
                    </a:lnTo>
                    <a:lnTo>
                      <a:pt x="85085405" y="0"/>
                    </a:lnTo>
                    <a:lnTo>
                      <a:pt x="0" y="0"/>
                    </a:lnTo>
                    <a:close/>
                    <a:moveTo>
                      <a:pt x="85024447" y="21924239"/>
                    </a:moveTo>
                    <a:lnTo>
                      <a:pt x="59690" y="21924239"/>
                    </a:lnTo>
                    <a:lnTo>
                      <a:pt x="59690" y="59690"/>
                    </a:lnTo>
                    <a:lnTo>
                      <a:pt x="85024447" y="59690"/>
                    </a:lnTo>
                    <a:lnTo>
                      <a:pt x="85024447" y="21924239"/>
                    </a:lnTo>
                    <a:close/>
                  </a:path>
                </a:pathLst>
              </a:custGeom>
              <a:solidFill>
                <a:srgbClr val="015E62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2380039" y="292100"/>
              <a:ext cx="19639409" cy="4898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1">
                <a:lnSpc>
                  <a:spcPts val="5066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ПРЕДЛОЖЕНИЕ НА ЕК ЗА РЕГЛАМЕНТ ОТНОСНО ЕВРОПЕЙСКИ ФОНД ЗА ИКОНОМИЧЕСКО, СОЦИАЛНО И ТЕРИТОРИАЛНО СБЛИЖАВАНЕ, </a:t>
              </a:r>
              <a:r>
                <a:rPr lang="en-US" sz="4000" b="1" dirty="0">
                  <a:solidFill>
                    <a:srgbClr val="44732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ЗЕМЕДЕЛИЕ</a:t>
              </a:r>
              <a:r>
                <a:rPr lang="en-US" sz="4000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, 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МОРСКО ДЕЛО И РИБАРСТВО</a:t>
              </a:r>
              <a:r>
                <a:rPr lang="en-US" sz="4000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, ПРОСПЕРИТЕТ И СИГУРНОСТ</a:t>
              </a:r>
              <a:endParaRPr lang="en-US" sz="4221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6700"/>
            <a:ext cx="2390775" cy="1409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19375" y="736312"/>
            <a:ext cx="129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Montserrat Extra-Bold Bold" panose="020B0604020202020204" charset="-52"/>
              </a:rPr>
              <a:t>Министерство на земеделието и храните</a:t>
            </a:r>
            <a:endParaRPr lang="en-US" sz="3200" b="1" dirty="0">
              <a:latin typeface="Montserrat Extra-Bold Bold" panose="020B060402020202020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44484" cy="10287000"/>
          </a:xfrm>
          <a:custGeom>
            <a:avLst/>
            <a:gdLst/>
            <a:ahLst/>
            <a:cxnLst/>
            <a:rect l="l" t="t" r="r" b="b"/>
            <a:pathLst>
              <a:path w="18544484" h="10287000">
                <a:moveTo>
                  <a:pt x="0" y="0"/>
                </a:moveTo>
                <a:lnTo>
                  <a:pt x="18544484" y="0"/>
                </a:lnTo>
                <a:lnTo>
                  <a:pt x="185444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3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34211" y="3898311"/>
            <a:ext cx="6477930" cy="3707631"/>
            <a:chOff x="0" y="0"/>
            <a:chExt cx="8637240" cy="494351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8637240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4400"/>
                </a:lnSpc>
                <a:spcBef>
                  <a:spcPct val="0"/>
                </a:spcBef>
              </a:pPr>
              <a:r>
                <a:rPr lang="en-US" sz="12000" b="1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03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2284"/>
              <a:ext cx="8637240" cy="2291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658"/>
                </a:lnSpc>
              </a:pPr>
              <a:r>
                <a:rPr lang="en-US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ПРЕДЛОЖЕНИЕ НА ЕК ЗА </a:t>
              </a:r>
              <a:r>
                <a:rPr lang="bg-BG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ОСП</a:t>
              </a:r>
              <a:endParaRPr lang="en-US" sz="5121" b="1" dirty="0">
                <a:solidFill>
                  <a:srgbClr val="FFFFFF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146105"/>
            <a:ext cx="16154400" cy="1143000"/>
          </a:xfrm>
          <a:noFill/>
        </p:spPr>
        <p:txBody>
          <a:bodyPr>
            <a:normAutofit/>
          </a:bodyPr>
          <a:lstStyle/>
          <a:p>
            <a:r>
              <a:rPr lang="bg-BG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ДВА РЕГЛАМЕНТА ЗА ОСП СЛЕД 2027 Г.</a:t>
            </a:r>
            <a:endParaRPr lang="en-US" sz="5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3100"/>
            <a:ext cx="7467600" cy="1981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Регламент за установяване на европейски фонд за икономически, териториален, социален, селски и морски устойчив просперитет и сигурност за периода 2028-2034 г.</a:t>
            </a:r>
            <a:r>
              <a:rPr lang="bg-B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 </a:t>
            </a:r>
            <a:endParaRPr lang="en-US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3930"/>
            <a:ext cx="7467600" cy="5181600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</a:rPr>
              <a:t>Регламентът предвижда обединяване в  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</a:rPr>
              <a:t>общ 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</a:rPr>
              <a:t>фонд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</a:rPr>
              <a:t> 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</a:rPr>
              <a:t>на: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lvl="1"/>
            <a:endParaRPr lang="en-GB" sz="1800" dirty="0">
              <a:latin typeface="Montserrat Bold" panose="020B0604020202020204" charset="-52"/>
            </a:endParaRPr>
          </a:p>
          <a:p>
            <a:pPr lvl="1"/>
            <a:r>
              <a:rPr lang="bg-BG" sz="1800" dirty="0">
                <a:latin typeface="Montserrat Bold" panose="020B0604020202020204" charset="-52"/>
              </a:rPr>
              <a:t>Структурните и кохезионни </a:t>
            </a:r>
            <a:r>
              <a:rPr lang="bg-BG" sz="1800" dirty="0" smtClean="0">
                <a:latin typeface="Montserrat Bold" panose="020B0604020202020204" charset="-52"/>
              </a:rPr>
              <a:t>фондове</a:t>
            </a:r>
          </a:p>
          <a:p>
            <a:pPr lvl="1"/>
            <a:endParaRPr lang="bg-BG" sz="1800" dirty="0" smtClean="0">
              <a:latin typeface="Montserrat Bold" panose="020B0604020202020204" charset="-52"/>
            </a:endParaRPr>
          </a:p>
          <a:p>
            <a:pPr lvl="1"/>
            <a:endParaRPr lang="bg-BG" sz="1800" dirty="0">
              <a:latin typeface="Montserrat Bold" panose="020B0604020202020204" charset="-52"/>
            </a:endParaRPr>
          </a:p>
          <a:p>
            <a:pPr lvl="1"/>
            <a:endParaRPr lang="bg-BG" sz="1800" dirty="0" smtClean="0">
              <a:latin typeface="Montserrat Bold" panose="020B0604020202020204" charset="-52"/>
            </a:endParaRPr>
          </a:p>
          <a:p>
            <a:pPr lvl="1"/>
            <a:r>
              <a:rPr lang="bg-BG" sz="1800" dirty="0" smtClean="0">
                <a:latin typeface="Montserrat Bold" panose="020B0604020202020204" charset="-52"/>
              </a:rPr>
              <a:t>Инструментите </a:t>
            </a:r>
            <a:r>
              <a:rPr lang="bg-BG" sz="1800" dirty="0">
                <a:latin typeface="Montserrat Bold" panose="020B0604020202020204" charset="-52"/>
              </a:rPr>
              <a:t>на Общата рибарска политика</a:t>
            </a:r>
          </a:p>
          <a:p>
            <a:pPr lvl="1"/>
            <a:r>
              <a:rPr lang="bg-BG" sz="1800" dirty="0">
                <a:latin typeface="Montserrat Bold" panose="020B0604020202020204" charset="-52"/>
              </a:rPr>
              <a:t>Инструментите финансирани от системата за търговия с вредни емисии (съгласно Директива 2003/87/ЕС)</a:t>
            </a:r>
          </a:p>
          <a:p>
            <a:pPr lvl="1"/>
            <a:r>
              <a:rPr lang="bg-BG" sz="1800" dirty="0">
                <a:latin typeface="Montserrat Bold" panose="020B0604020202020204" charset="-52"/>
              </a:rPr>
              <a:t>Финансирането на способностите за отбрана и сигурност</a:t>
            </a:r>
            <a:endParaRPr lang="en-GB" sz="1800" dirty="0">
              <a:latin typeface="Montserrat Bold" panose="020B0604020202020204" charset="-52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2"/>
              </a:solidFill>
              <a:latin typeface="Montserrat Bold" panose="020B0604020202020204" charset="-52"/>
            </a:endParaRPr>
          </a:p>
          <a:p>
            <a:pPr marL="0" indent="0">
              <a:buNone/>
            </a:pPr>
            <a:r>
              <a:rPr lang="bg-BG" sz="2000" b="1" dirty="0" smtClean="0">
                <a:solidFill>
                  <a:schemeClr val="tx2"/>
                </a:solidFill>
                <a:latin typeface="Montserrat Bold" panose="020B0604020202020204" charset="-52"/>
              </a:rPr>
              <a:t>Определя </a:t>
            </a:r>
            <a:r>
              <a:rPr lang="bg-BG" sz="2000" b="1" dirty="0">
                <a:solidFill>
                  <a:schemeClr val="tx2"/>
                </a:solidFill>
                <a:latin typeface="Montserrat Bold" panose="020B0604020202020204" charset="-52"/>
              </a:rPr>
              <a:t>правилата за финансиране на:</a:t>
            </a:r>
          </a:p>
          <a:p>
            <a:pPr lvl="1"/>
            <a:endParaRPr lang="bg-BG" b="1" dirty="0" smtClean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lvl="1"/>
            <a:r>
              <a:rPr lang="bg-BG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Националните </a:t>
            </a:r>
            <a:r>
              <a:rPr lang="bg-BG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и регионални планове за партньорство</a:t>
            </a:r>
          </a:p>
          <a:p>
            <a:pPr lvl="1"/>
            <a:endParaRPr lang="bg-BG" dirty="0" smtClean="0"/>
          </a:p>
          <a:p>
            <a:pPr lvl="1"/>
            <a:r>
              <a:rPr lang="bg-BG" dirty="0" smtClean="0"/>
              <a:t>Планът </a:t>
            </a:r>
            <a:r>
              <a:rPr lang="en-US" dirty="0"/>
              <a:t>INTERREG</a:t>
            </a:r>
          </a:p>
          <a:p>
            <a:pPr lvl="1"/>
            <a:r>
              <a:rPr lang="bg-BG" dirty="0"/>
              <a:t>Механизъм на ЕС за преодоляване на кризисни ситуации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525000" y="4073930"/>
            <a:ext cx="7772400" cy="5184370"/>
          </a:xfrm>
          <a:noFill/>
        </p:spPr>
        <p:txBody>
          <a:bodyPr/>
          <a:lstStyle/>
          <a:p>
            <a:pPr marL="0" indent="0">
              <a:buNone/>
            </a:pPr>
            <a:r>
              <a:rPr lang="bg-BG" sz="2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Конкретните условия за предоставяне на подкрепа в рамките на ОСП за периода 2028-2034 г.</a:t>
            </a:r>
            <a:endParaRPr lang="en-GB" sz="2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endParaRPr lang="en-GB" sz="2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endParaRPr lang="bg-BG" sz="2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marL="457200" lvl="1" indent="0">
              <a:buNone/>
            </a:pPr>
            <a:endParaRPr lang="en-GB" dirty="0">
              <a:latin typeface="Montserrat Bold" panose="020B0604020202020204" charset="-52"/>
            </a:endParaRPr>
          </a:p>
          <a:p>
            <a:pPr marL="457200" lvl="1" indent="0">
              <a:buNone/>
            </a:pPr>
            <a:r>
              <a:rPr lang="bg-BG" dirty="0">
                <a:latin typeface="Montserrat Bold" panose="020B0604020202020204" charset="-52"/>
              </a:rPr>
              <a:t>Финансирането от ОСП се предоставя в рамките на Националния и регионален фонд за партньорство</a:t>
            </a:r>
            <a:endParaRPr lang="en-US" dirty="0">
              <a:latin typeface="Montserrat Bold" panose="020B0604020202020204" charset="-52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25000" y="1844094"/>
            <a:ext cx="7483642" cy="2080205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>
            <a:noAutofit/>
          </a:bodyPr>
          <a:lstStyle/>
          <a:p>
            <a:pPr algn="ctr"/>
            <a:endParaRPr lang="en-GB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algn="ctr"/>
            <a:r>
              <a:rPr lang="bg-B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Регламент за установяване на условията за предоставяне на подкрепата на ЕС за ОСП през периода 2028-2034 г.</a:t>
            </a:r>
            <a:endParaRPr lang="en-US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</p:txBody>
      </p:sp>
      <p:sp>
        <p:nvSpPr>
          <p:cNvPr id="5" name="Cross 4"/>
          <p:cNvSpPr/>
          <p:nvPr/>
        </p:nvSpPr>
        <p:spPr>
          <a:xfrm>
            <a:off x="8610600" y="2324100"/>
            <a:ext cx="609600" cy="609600"/>
          </a:xfrm>
          <a:prstGeom prst="plus">
            <a:avLst>
              <a:gd name="adj" fmla="val 41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62050" y="7446118"/>
            <a:ext cx="6762750" cy="669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799275" y="5727926"/>
            <a:ext cx="7209367" cy="1166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ent Arrow 6"/>
          <p:cNvSpPr/>
          <p:nvPr/>
        </p:nvSpPr>
        <p:spPr>
          <a:xfrm rot="10800000">
            <a:off x="8458200" y="6894010"/>
            <a:ext cx="5486400" cy="1602288"/>
          </a:xfrm>
          <a:prstGeom prst="bentArrow">
            <a:avLst>
              <a:gd name="adj1" fmla="val 15269"/>
              <a:gd name="adj2" fmla="val 15259"/>
              <a:gd name="adj3" fmla="val 38889"/>
              <a:gd name="adj4" fmla="val 437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496800" y="9258300"/>
            <a:ext cx="6513695" cy="885860"/>
            <a:chOff x="381000" y="351102"/>
            <a:chExt cx="8229600" cy="14097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771775" y="428535"/>
              <a:ext cx="5838825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76400" y="5143500"/>
            <a:ext cx="49911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2"/>
              </a:solidFill>
              <a:latin typeface="Montserrat Bold" panose="020B0604020202020204" charset="-52"/>
            </a:endParaRPr>
          </a:p>
          <a:p>
            <a:r>
              <a:rPr lang="bg-BG" dirty="0" smtClean="0">
                <a:solidFill>
                  <a:schemeClr val="tx2"/>
                </a:solidFill>
                <a:latin typeface="Montserrat Bold" panose="020B0604020202020204" charset="-52"/>
              </a:rPr>
              <a:t>Инструментите </a:t>
            </a:r>
            <a:r>
              <a:rPr lang="bg-BG" dirty="0">
                <a:solidFill>
                  <a:schemeClr val="tx2"/>
                </a:solidFill>
                <a:latin typeface="Montserrat Bold" panose="020B0604020202020204" charset="-52"/>
              </a:rPr>
              <a:t>на ОСП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1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61474" y="3619500"/>
            <a:ext cx="6181880" cy="6005851"/>
            <a:chOff x="1703315" y="4014449"/>
            <a:chExt cx="6181880" cy="6005851"/>
          </a:xfrm>
        </p:grpSpPr>
        <p:grpSp>
          <p:nvGrpSpPr>
            <p:cNvPr id="2" name="Group 2"/>
            <p:cNvGrpSpPr/>
            <p:nvPr/>
          </p:nvGrpSpPr>
          <p:grpSpPr>
            <a:xfrm>
              <a:off x="1703315" y="4014449"/>
              <a:ext cx="2879560" cy="1257253"/>
              <a:chOff x="0" y="0"/>
              <a:chExt cx="812800" cy="35487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812800" cy="3548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487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54879"/>
                    </a:lnTo>
                    <a:lnTo>
                      <a:pt x="0" y="35487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3929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 dirty="0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КОХЕЗИОННА ПОЛИТИКА</a:t>
                </a: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5005635" y="4014449"/>
              <a:ext cx="2879560" cy="1257253"/>
              <a:chOff x="0" y="0"/>
              <a:chExt cx="812800" cy="3548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3548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487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54879"/>
                    </a:lnTo>
                    <a:lnTo>
                      <a:pt x="0" y="35487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3929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СОЦИАЛНА ПОЛИТИКА</a:t>
                </a: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703315" y="5552260"/>
              <a:ext cx="2879560" cy="1257253"/>
              <a:chOff x="0" y="0"/>
              <a:chExt cx="812800" cy="35487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3548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487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54879"/>
                    </a:lnTo>
                    <a:lnTo>
                      <a:pt x="0" y="354879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3929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СЕЛСКИ РАЙОНИ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5005635" y="5552260"/>
              <a:ext cx="2879560" cy="1257253"/>
              <a:chOff x="0" y="0"/>
              <a:chExt cx="812800" cy="35487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3548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487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54879"/>
                    </a:lnTo>
                    <a:lnTo>
                      <a:pt x="0" y="35487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3929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БЕЗОПАСНОСТ НА ХРАНИ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703315" y="7093915"/>
              <a:ext cx="2879560" cy="1257253"/>
              <a:chOff x="0" y="0"/>
              <a:chExt cx="812800" cy="35487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3548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487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54879"/>
                    </a:lnTo>
                    <a:lnTo>
                      <a:pt x="0" y="35487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812800" cy="3929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РИБАРСТВО И АКВАКУЛТУРИ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005635" y="7093915"/>
              <a:ext cx="2879560" cy="1257253"/>
              <a:chOff x="0" y="0"/>
              <a:chExt cx="812800" cy="35487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3548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487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54879"/>
                    </a:lnTo>
                    <a:lnTo>
                      <a:pt x="0" y="35487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3929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МИГРАЦИЯ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703315" y="8763047"/>
              <a:ext cx="2879560" cy="1257253"/>
              <a:chOff x="0" y="0"/>
              <a:chExt cx="812800" cy="35487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3548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487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54879"/>
                    </a:lnTo>
                    <a:lnTo>
                      <a:pt x="0" y="35487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3929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ГРАНИЧНА СИГУРНОСТ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005635" y="8763047"/>
              <a:ext cx="2879560" cy="1257253"/>
              <a:chOff x="0" y="0"/>
              <a:chExt cx="812800" cy="35487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3548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487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354879"/>
                    </a:lnTo>
                    <a:lnTo>
                      <a:pt x="0" y="35487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812800" cy="3929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ВЪТРЕШНА СИГУРНОСТ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962554" y="3619499"/>
            <a:ext cx="2879560" cy="6005851"/>
            <a:chOff x="9838488" y="4014449"/>
            <a:chExt cx="2879560" cy="5779590"/>
          </a:xfrm>
        </p:grpSpPr>
        <p:grpSp>
          <p:nvGrpSpPr>
            <p:cNvPr id="28" name="Group 28"/>
            <p:cNvGrpSpPr/>
            <p:nvPr/>
          </p:nvGrpSpPr>
          <p:grpSpPr>
            <a:xfrm>
              <a:off x="9838488" y="4014449"/>
              <a:ext cx="2879560" cy="1886947"/>
              <a:chOff x="0" y="0"/>
              <a:chExt cx="812800" cy="53262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53262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262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532620"/>
                    </a:lnTo>
                    <a:lnTo>
                      <a:pt x="0" y="532620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812800" cy="5707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 dirty="0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ОБЩИ ЕВРОПЕЙСКИ ЦЕЛИ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9838488" y="7848379"/>
              <a:ext cx="2879560" cy="1945660"/>
              <a:chOff x="0" y="0"/>
              <a:chExt cx="812800" cy="54919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54919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4919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549192"/>
                    </a:lnTo>
                    <a:lnTo>
                      <a:pt x="0" y="549192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587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FFFFFF"/>
                    </a:solidFill>
                    <a:latin typeface="Montserrat Extra-Bold Bold"/>
                    <a:ea typeface="Montserrat Extra-Bold Bold"/>
                    <a:cs typeface="Montserrat Extra-Bold Bold"/>
                    <a:sym typeface="Montserrat Extra-Bold Bold"/>
                  </a:rPr>
                  <a:t>РЕГИОНАЛНИ НУЖДИ</a:t>
                </a: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471575" y="6136582"/>
            <a:ext cx="1425655" cy="968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39" name="TextBox 39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178856" y="3878136"/>
            <a:ext cx="3799374" cy="839125"/>
            <a:chOff x="0" y="0"/>
            <a:chExt cx="34935873" cy="771589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4935874" cy="7715889"/>
            </a:xfrm>
            <a:custGeom>
              <a:avLst/>
              <a:gdLst/>
              <a:ahLst/>
              <a:cxnLst/>
              <a:rect l="l" t="t" r="r" b="b"/>
              <a:pathLst>
                <a:path w="34935874" h="7715889">
                  <a:moveTo>
                    <a:pt x="0" y="0"/>
                  </a:moveTo>
                  <a:lnTo>
                    <a:pt x="0" y="7715889"/>
                  </a:lnTo>
                  <a:lnTo>
                    <a:pt x="34935874" y="7715889"/>
                  </a:lnTo>
                  <a:lnTo>
                    <a:pt x="34935874" y="0"/>
                  </a:lnTo>
                  <a:lnTo>
                    <a:pt x="0" y="0"/>
                  </a:lnTo>
                  <a:close/>
                  <a:moveTo>
                    <a:pt x="34874913" y="7654930"/>
                  </a:moveTo>
                  <a:lnTo>
                    <a:pt x="59690" y="7654930"/>
                  </a:lnTo>
                  <a:lnTo>
                    <a:pt x="59690" y="59690"/>
                  </a:lnTo>
                  <a:lnTo>
                    <a:pt x="34874913" y="59690"/>
                  </a:lnTo>
                  <a:lnTo>
                    <a:pt x="34874913" y="765493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13178856" y="4049356"/>
            <a:ext cx="3799374" cy="44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</a:pPr>
            <a:r>
              <a:rPr lang="en-US" sz="2634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ФОКУСИРАНО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78856" y="4877663"/>
            <a:ext cx="3799374" cy="29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8"/>
              </a:lnSpc>
            </a:pPr>
            <a:r>
              <a:rPr lang="en-US" sz="1756" b="1">
                <a:solidFill>
                  <a:srgbClr val="004AA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РЕФОРМИ + ИНВЕСТИЦИИ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3345280" y="5763298"/>
            <a:ext cx="3799374" cy="746569"/>
            <a:chOff x="0" y="0"/>
            <a:chExt cx="34935873" cy="686482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4935874" cy="6864827"/>
            </a:xfrm>
            <a:custGeom>
              <a:avLst/>
              <a:gdLst/>
              <a:ahLst/>
              <a:cxnLst/>
              <a:rect l="l" t="t" r="r" b="b"/>
              <a:pathLst>
                <a:path w="34935874" h="6864827">
                  <a:moveTo>
                    <a:pt x="0" y="0"/>
                  </a:moveTo>
                  <a:lnTo>
                    <a:pt x="0" y="6864827"/>
                  </a:lnTo>
                  <a:lnTo>
                    <a:pt x="34935874" y="6864827"/>
                  </a:lnTo>
                  <a:lnTo>
                    <a:pt x="34935874" y="0"/>
                  </a:lnTo>
                  <a:lnTo>
                    <a:pt x="0" y="0"/>
                  </a:lnTo>
                  <a:close/>
                  <a:moveTo>
                    <a:pt x="34874913" y="6803867"/>
                  </a:moveTo>
                  <a:lnTo>
                    <a:pt x="59690" y="6803867"/>
                  </a:lnTo>
                  <a:lnTo>
                    <a:pt x="59690" y="59690"/>
                  </a:lnTo>
                  <a:lnTo>
                    <a:pt x="34874913" y="59690"/>
                  </a:lnTo>
                  <a:lnTo>
                    <a:pt x="34874913" y="6803867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3345280" y="5934517"/>
            <a:ext cx="3799374" cy="44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</a:pPr>
            <a:r>
              <a:rPr lang="en-US" sz="2634" b="1" dirty="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ОПРОСТЕНО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345280" y="6666837"/>
            <a:ext cx="3799374" cy="6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8"/>
              </a:lnSpc>
            </a:pPr>
            <a:r>
              <a:rPr lang="en-US" sz="1756" b="1">
                <a:solidFill>
                  <a:srgbClr val="004AA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ПО-МАЛКО ПРОГРАМНИ ДОКУМЕНТИ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3345280" y="7679691"/>
            <a:ext cx="3799374" cy="746569"/>
            <a:chOff x="0" y="0"/>
            <a:chExt cx="34935873" cy="686482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4935874" cy="6864827"/>
            </a:xfrm>
            <a:custGeom>
              <a:avLst/>
              <a:gdLst/>
              <a:ahLst/>
              <a:cxnLst/>
              <a:rect l="l" t="t" r="r" b="b"/>
              <a:pathLst>
                <a:path w="34935874" h="6864827">
                  <a:moveTo>
                    <a:pt x="0" y="0"/>
                  </a:moveTo>
                  <a:lnTo>
                    <a:pt x="0" y="6864827"/>
                  </a:lnTo>
                  <a:lnTo>
                    <a:pt x="34935874" y="6864827"/>
                  </a:lnTo>
                  <a:lnTo>
                    <a:pt x="34935874" y="0"/>
                  </a:lnTo>
                  <a:lnTo>
                    <a:pt x="0" y="0"/>
                  </a:lnTo>
                  <a:close/>
                  <a:moveTo>
                    <a:pt x="34874913" y="6803867"/>
                  </a:moveTo>
                  <a:lnTo>
                    <a:pt x="59690" y="6803867"/>
                  </a:lnTo>
                  <a:lnTo>
                    <a:pt x="59690" y="59690"/>
                  </a:lnTo>
                  <a:lnTo>
                    <a:pt x="34874913" y="59690"/>
                  </a:lnTo>
                  <a:lnTo>
                    <a:pt x="34874913" y="6803867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13345280" y="7850911"/>
            <a:ext cx="3799374" cy="44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</a:pPr>
            <a:r>
              <a:rPr lang="en-US" sz="2634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ЦЕЛЕНАСОЧЕНО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345280" y="8583231"/>
            <a:ext cx="3799374" cy="6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8"/>
              </a:lnSpc>
            </a:pPr>
            <a:r>
              <a:rPr lang="en-US" sz="1756" b="1">
                <a:solidFill>
                  <a:srgbClr val="004AA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ПОЛИТИКИ БАЗИРАНИ НА ЦЕЛИ И РЕЗУЛТАТИ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33400" y="683480"/>
            <a:ext cx="17068800" cy="164307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656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НАЦИОНАЛНИ И РЕГИОНАЛНИ ПЛАНОВЕ ЗА ПАРТНЬОРСТВО</a:t>
            </a:r>
          </a:p>
        </p:txBody>
      </p:sp>
      <p:sp>
        <p:nvSpPr>
          <p:cNvPr id="55" name="Right Brace 54"/>
          <p:cNvSpPr/>
          <p:nvPr/>
        </p:nvSpPr>
        <p:spPr>
          <a:xfrm>
            <a:off x="6934200" y="4049356"/>
            <a:ext cx="690071" cy="5349734"/>
          </a:xfrm>
          <a:prstGeom prst="rightBrace">
            <a:avLst>
              <a:gd name="adj1" fmla="val 54394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ross 57"/>
          <p:cNvSpPr/>
          <p:nvPr/>
        </p:nvSpPr>
        <p:spPr>
          <a:xfrm>
            <a:off x="8953154" y="6137972"/>
            <a:ext cx="914400" cy="906225"/>
          </a:xfrm>
          <a:prstGeom prst="plus">
            <a:avLst>
              <a:gd name="adj" fmla="val 41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251817"/>
            <a:ext cx="1505122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5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НАЦИОНАЛНИ И РЕГИОНАЛНИ ПЛАНОВЕ ЗА ПАРТНЬОРСТВО - 1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2095500"/>
            <a:ext cx="15610141" cy="6968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Всяка ДЧ трябва да разработи </a:t>
            </a:r>
            <a:r>
              <a:rPr lang="ru-RU" sz="3200" dirty="0">
                <a:solidFill>
                  <a:srgbClr val="004AAD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Национален и регионален план за партньорство (национален план)</a:t>
            </a:r>
            <a:r>
              <a:rPr lang="ru-RU" sz="3200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, който трябва да представи на ЕК. ЕК разглежда плана, финалното одобрение се извършва с решение на Съвета. В процеса на изпълнение на плановете,  ДЧ могат да поискат обосновано изменение на плана, в което да се посочи очакваното въздействие върху постигането на целите.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Комисията </a:t>
            </a:r>
            <a:r>
              <a:rPr lang="ru-RU" sz="3200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приема </a:t>
            </a:r>
            <a:r>
              <a:rPr lang="ru-RU" sz="3200" dirty="0">
                <a:solidFill>
                  <a:srgbClr val="004AAD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национални препоръки по ОСП</a:t>
            </a:r>
            <a:r>
              <a:rPr lang="ru-RU" sz="3200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, предоставящи насоки на всяка ДЧ за изпълнението на специфичните цели, свързани с ОСП. 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Националните планове трябва да адресират предизвикателствата, посочени в препоръките на ЕК към всяка ДЧ по отношение на ОСП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/>
          <p:cNvGrpSpPr/>
          <p:nvPr/>
        </p:nvGrpSpPr>
        <p:grpSpPr>
          <a:xfrm>
            <a:off x="10254342" y="9286840"/>
            <a:ext cx="5373889" cy="885860"/>
            <a:chOff x="381000" y="351102"/>
            <a:chExt cx="7326352" cy="140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27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251817"/>
            <a:ext cx="1505122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5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НАЦИОНАЛНИ И РЕГИОНАЛНИ ПЛАНОВЕ ЗА ПАРТНЬОРСТВО - 2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539" y="3358000"/>
            <a:ext cx="15610141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6" lvl="1">
              <a:lnSpc>
                <a:spcPts val="4200"/>
              </a:lnSpc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ВСЕКИ НАЦИОНАЛЕН ПЛАН ТРЯБВА ДА Е В СЪОТВЕТСТВИЕ </a:t>
            </a:r>
            <a:r>
              <a:rPr lang="ru-RU" sz="32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СЪС:</a:t>
            </a:r>
          </a:p>
          <a:p>
            <a:pPr marL="377826" lvl="1">
              <a:lnSpc>
                <a:spcPts val="42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</a:t>
            </a:r>
            <a:endParaRPr lang="ru-RU" sz="32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Национален средносрочен фискален структурен план 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Национален план за </a:t>
            </a:r>
            <a:r>
              <a:rPr lang="ru-RU" sz="3200" b="1" dirty="0">
                <a:solidFill>
                  <a:srgbClr val="004AAD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възстановяване на природата </a:t>
            </a: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– съгласно Регламент (ЕС) 2024/1991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Национален план за енергетика и климат – съгласно Регламент (ЕС) 2018/1999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Национална стратегическа пътна карта за цифровото десетилетие – съгласно Решение (ЕС) 2022/2481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/>
          <p:cNvGrpSpPr/>
          <p:nvPr/>
        </p:nvGrpSpPr>
        <p:grpSpPr>
          <a:xfrm>
            <a:off x="10254342" y="9286840"/>
            <a:ext cx="5373889" cy="885860"/>
            <a:chOff x="381000" y="351102"/>
            <a:chExt cx="7326352" cy="140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30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36820" y="-5489"/>
            <a:ext cx="3751180" cy="10287000"/>
          </a:xfrm>
          <a:custGeom>
            <a:avLst/>
            <a:gdLst/>
            <a:ahLst/>
            <a:cxnLst/>
            <a:rect l="l" t="t" r="r" b="b"/>
            <a:pathLst>
              <a:path w="3751180" h="10287000">
                <a:moveTo>
                  <a:pt x="0" y="0"/>
                </a:moveTo>
                <a:lnTo>
                  <a:pt x="3751180" y="0"/>
                </a:lnTo>
                <a:lnTo>
                  <a:pt x="3751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9053286" y="9267411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sp>
        <p:nvSpPr>
          <p:cNvPr id="9" name="TextBox 2"/>
          <p:cNvSpPr txBox="1"/>
          <p:nvPr/>
        </p:nvSpPr>
        <p:spPr>
          <a:xfrm>
            <a:off x="381000" y="251817"/>
            <a:ext cx="1415582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5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НАЦИОНАЛНИ ПЛАНОВЕ – БЮДЖЕТНА РАМКА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1" y="2095500"/>
            <a:ext cx="14427174" cy="6430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Бюджетът на европейско ниво за националните планове е в размер на 865 млрд. </a:t>
            </a:r>
            <a:endParaRPr lang="en-GB" sz="32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endParaRPr lang="ru-RU" sz="32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377826" lvl="1">
              <a:lnSpc>
                <a:spcPts val="4200"/>
              </a:lnSpc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ПРЕДЛОЖЕНИЕ ЗА БЮДЖЕТ ЗА ОСП: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Предварително e заделен бюджет на ниво ЕС от </a:t>
            </a:r>
            <a:r>
              <a:rPr lang="ru-RU" sz="3200" b="1" dirty="0">
                <a:solidFill>
                  <a:srgbClr val="004AAD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295.7 млрд. евро</a:t>
            </a: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, предназначен изцяло за подкрепа на </a:t>
            </a:r>
            <a:r>
              <a:rPr lang="ru-RU" sz="32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доходите </a:t>
            </a: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 кризисни мерки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Увеличаване на кризисния резерв на ЕС до </a:t>
            </a:r>
            <a:r>
              <a:rPr lang="ru-RU" sz="3200" b="1" dirty="0">
                <a:solidFill>
                  <a:srgbClr val="004AAD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6,3 млрд. евро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Ключов структурен елемент е </a:t>
            </a:r>
            <a:r>
              <a:rPr lang="ru-RU" sz="3200" b="1" dirty="0">
                <a:solidFill>
                  <a:srgbClr val="004AAD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сливането</a:t>
            </a: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на досегашните два фонда на ОСП в единен фонд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Опростяване, </a:t>
            </a:r>
            <a:r>
              <a:rPr lang="ru-RU" sz="3200" b="1" dirty="0">
                <a:solidFill>
                  <a:srgbClr val="004AAD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по-гъвкаво</a:t>
            </a: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програмиране и преминаване от система на условности към модел, базиран на стимули</a:t>
            </a:r>
          </a:p>
        </p:txBody>
      </p:sp>
    </p:spTree>
    <p:extLst>
      <p:ext uri="{BB962C8B-B14F-4D97-AF65-F5344CB8AC3E}">
        <p14:creationId xmlns:p14="http://schemas.microsoft.com/office/powerpoint/2010/main" val="391154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171700"/>
            <a:ext cx="15468600" cy="7174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29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Плановете включват </a:t>
            </a:r>
            <a:r>
              <a:rPr lang="bg-BG" sz="2900" b="1" dirty="0">
                <a:solidFill>
                  <a:schemeClr val="tx2"/>
                </a:solidFill>
                <a:latin typeface="Montserrat Extra-Bold Bold"/>
                <a:ea typeface="Montserrat Extra-Bold Bold"/>
                <a:cs typeface="Montserrat Extra-Bold Bold"/>
              </a:rPr>
              <a:t>реформи, инвестиции и други интервенции</a:t>
            </a:r>
            <a:endParaRPr lang="en-GB" sz="2900" b="1" dirty="0">
              <a:solidFill>
                <a:schemeClr val="tx2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9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Комисията </a:t>
            </a:r>
            <a:r>
              <a:rPr lang="ru-RU" sz="29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отменя всяка сума в плана за национални реформи, която не е била използвана за предварително финансиране или за която не е подадено заявление за плащане до 31 октомври на календарната година, следваща годината на </a:t>
            </a:r>
            <a:r>
              <a:rPr lang="ru-RU" sz="2900" b="1" dirty="0">
                <a:solidFill>
                  <a:schemeClr val="accent2"/>
                </a:solidFill>
                <a:latin typeface="Montserrat Extra-Bold Bold"/>
                <a:ea typeface="Montserrat Extra-Bold Bold"/>
                <a:cs typeface="Montserrat Extra-Bold Bold"/>
              </a:rPr>
              <a:t>бюджетните задължения (N+1).</a:t>
            </a:r>
            <a:r>
              <a:rPr lang="bg-BG" sz="2900" b="1" dirty="0">
                <a:solidFill>
                  <a:schemeClr val="accent2"/>
                </a:solidFill>
                <a:latin typeface="Montserrat Extra-Bold Bold"/>
                <a:ea typeface="Montserrat Extra-Bold Bold"/>
                <a:cs typeface="Montserrat Extra-Bold Bold"/>
              </a:rPr>
              <a:t> </a:t>
            </a:r>
            <a:endParaRPr lang="en-GB" sz="2900" b="1" dirty="0">
              <a:solidFill>
                <a:schemeClr val="accent2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Всяка държава членка определя един или повече управляващи органи, една или повече разплащателни агенции и един или повече одитни органи за Плана</a:t>
            </a:r>
            <a:endParaRPr lang="en-GB" sz="29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Управляващият орган може да определи едно или повече междинни звена, които да изпълняват определени задачи под тяхна отговорност. </a:t>
            </a:r>
            <a:endParaRPr lang="en-GB" sz="29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Всяка държава членка създава един или повече мониторингови комитети за една или повече глави от Плана за НПР,</a:t>
            </a:r>
            <a:endParaRPr lang="en-GB" sz="29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</p:txBody>
      </p:sp>
      <p:sp>
        <p:nvSpPr>
          <p:cNvPr id="4" name="TextBox 52"/>
          <p:cNvSpPr txBox="1"/>
          <p:nvPr/>
        </p:nvSpPr>
        <p:spPr>
          <a:xfrm>
            <a:off x="605589" y="647700"/>
            <a:ext cx="17068800" cy="78386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656"/>
              </a:lnSpc>
            </a:pPr>
            <a:r>
              <a:rPr lang="bg-BG" sz="4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УПРАВЛЕНИЕ</a:t>
            </a:r>
            <a:endParaRPr lang="en-US" sz="44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51042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171700"/>
            <a:ext cx="15468600" cy="6486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Плащанията от Комисията се извършват в съответствие с бюджетните кредити и в зависимост от наличното финансиране. Държавите членки подават до Комисията заявление за плащане. </a:t>
            </a:r>
            <a:endParaRPr lang="en-GB" sz="32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Сумите, включени в заявлението за плащане, съответстват на сумите, обосновани от изпълнението на </a:t>
            </a:r>
            <a:r>
              <a:rPr lang="ru-RU" sz="3200" b="1" dirty="0">
                <a:solidFill>
                  <a:schemeClr val="tx2"/>
                </a:solidFill>
                <a:latin typeface="Montserrat Extra-Bold Bold"/>
                <a:ea typeface="Montserrat Extra-Bold Bold"/>
                <a:cs typeface="Montserrat Extra-Bold Bold"/>
              </a:rPr>
              <a:t>етапните цели и целите, в съответствие с решението за одобряване на Плана </a:t>
            </a: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и въз основа на събраните и проверени от държавата членка доказателства. </a:t>
            </a:r>
            <a:endParaRPr lang="en-GB" sz="32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</a:rPr>
              <a:t>Заявленията за плащане се подават от държавите членки до Комисията шест пъти годишно до 31 октомври. </a:t>
            </a:r>
            <a:endParaRPr lang="en-GB" sz="32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605589" y="647700"/>
            <a:ext cx="17068800" cy="78386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656"/>
              </a:lnSpc>
            </a:pPr>
            <a:r>
              <a:rPr lang="bg-BG" sz="4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УПРАВЛЕНИЕ</a:t>
            </a:r>
            <a:endParaRPr lang="en-US" sz="44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16920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09700"/>
            <a:ext cx="3429000" cy="43875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800" dirty="0">
                <a:solidFill>
                  <a:schemeClr val="tx1"/>
                </a:solidFill>
                <a:latin typeface="Montserrat Bold" panose="020B0604020202020204" charset="-52"/>
              </a:rPr>
              <a:t>ЕС</a:t>
            </a:r>
            <a:endParaRPr lang="en-GB" dirty="0">
              <a:solidFill>
                <a:schemeClr val="tx1"/>
              </a:solidFill>
              <a:latin typeface="Montserrat Bold" panose="020B0604020202020204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284" y="6438900"/>
            <a:ext cx="3429000" cy="32224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800" dirty="0">
                <a:latin typeface="Montserrat Bold" panose="020B0604020202020204" charset="-52"/>
              </a:rPr>
              <a:t>ДЧ</a:t>
            </a:r>
            <a:endParaRPr lang="en-GB" dirty="0">
              <a:latin typeface="Montserrat Bold" panose="020B060402020202020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09700"/>
            <a:ext cx="113538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>
                <a:latin typeface="Montserrat Bold" panose="020B0604020202020204" charset="-52"/>
              </a:rPr>
              <a:t>Специфични цели в регламента</a:t>
            </a:r>
            <a:endParaRPr lang="en-GB" sz="4000" dirty="0">
              <a:latin typeface="Montserrat Bold" panose="020B0604020202020204" charset="-5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2552700"/>
            <a:ext cx="113538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>
                <a:latin typeface="Montserrat Bold" panose="020B0604020202020204" charset="-52"/>
              </a:rPr>
              <a:t>Индикатори</a:t>
            </a:r>
            <a:endParaRPr lang="en-GB" sz="4000" dirty="0">
              <a:latin typeface="Montserrat Bold" panose="020B0604020202020204" charset="-5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717758"/>
            <a:ext cx="113538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>
                <a:latin typeface="Montserrat Bold" panose="020B0604020202020204" charset="-52"/>
              </a:rPr>
              <a:t>Избор от интервенции за ОСП</a:t>
            </a:r>
            <a:endParaRPr lang="en-GB" sz="4000" dirty="0">
              <a:latin typeface="Montserrat Bold" panose="020B0604020202020204" charset="-5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882816"/>
            <a:ext cx="113538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>
                <a:latin typeface="Montserrat Bold" panose="020B0604020202020204" charset="-52"/>
              </a:rPr>
              <a:t>Препоръки на ЕК</a:t>
            </a:r>
            <a:endParaRPr lang="en-GB" sz="4000" dirty="0">
              <a:latin typeface="Montserrat Bold" panose="020B0604020202020204" charset="-5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6416842"/>
            <a:ext cx="113538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>
                <a:solidFill>
                  <a:sysClr val="windowText" lastClr="000000"/>
                </a:solidFill>
                <a:latin typeface="Montserrat Bold" panose="020B0604020202020204" charset="-52"/>
              </a:rPr>
              <a:t>Подготовка на национален план</a:t>
            </a:r>
            <a:endParaRPr lang="en-GB" sz="4000" dirty="0">
              <a:solidFill>
                <a:sysClr val="windowText" lastClr="000000"/>
              </a:solidFill>
              <a:latin typeface="Montserrat Bold" panose="020B0604020202020204" charset="-5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7581900"/>
            <a:ext cx="113538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>
                <a:solidFill>
                  <a:sysClr val="windowText" lastClr="000000"/>
                </a:solidFill>
                <a:latin typeface="Montserrat Bold" panose="020B0604020202020204" charset="-52"/>
              </a:rPr>
              <a:t>Интервенции съобразени с нуждите</a:t>
            </a:r>
            <a:endParaRPr lang="en-GB" sz="4000" dirty="0">
              <a:solidFill>
                <a:sysClr val="windowText" lastClr="000000"/>
              </a:solidFill>
              <a:latin typeface="Montserrat Bold" panose="020B0604020202020204" charset="-5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8746958"/>
            <a:ext cx="113538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>
                <a:solidFill>
                  <a:sysClr val="windowText" lastClr="000000"/>
                </a:solidFill>
                <a:latin typeface="Montserrat Bold" panose="020B0604020202020204" charset="-52"/>
              </a:rPr>
              <a:t>Изпълнение базирано на цели</a:t>
            </a:r>
            <a:endParaRPr lang="en-GB" sz="4000" dirty="0">
              <a:solidFill>
                <a:sysClr val="windowText" lastClr="000000"/>
              </a:solidFill>
              <a:latin typeface="Montserrat Bold" panose="020B0604020202020204" charset="-52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609600" y="316018"/>
            <a:ext cx="17068800" cy="78386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656"/>
              </a:lnSpc>
            </a:pPr>
            <a:r>
              <a:rPr lang="bg-BG" sz="4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УПРАВЛЕНИЕ</a:t>
            </a:r>
            <a:endParaRPr lang="en-US" sz="44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36995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48264" cy="10287000"/>
          </a:xfrm>
          <a:custGeom>
            <a:avLst/>
            <a:gdLst/>
            <a:ahLst/>
            <a:cxnLst/>
            <a:rect l="l" t="t" r="r" b="b"/>
            <a:pathLst>
              <a:path w="18548264" h="10287000">
                <a:moveTo>
                  <a:pt x="0" y="0"/>
                </a:moveTo>
                <a:lnTo>
                  <a:pt x="18548264" y="0"/>
                </a:lnTo>
                <a:lnTo>
                  <a:pt x="185482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34211" y="3060111"/>
            <a:ext cx="6477930" cy="4566841"/>
            <a:chOff x="0" y="0"/>
            <a:chExt cx="8637240" cy="608912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8637240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4400"/>
                </a:lnSpc>
                <a:spcBef>
                  <a:spcPct val="0"/>
                </a:spcBef>
              </a:pPr>
              <a:r>
                <a:rPr lang="en-US" sz="12000" b="1" dirty="0" smtClean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03</a:t>
              </a:r>
              <a:endParaRPr lang="en-US" sz="12000" b="1" dirty="0">
                <a:solidFill>
                  <a:srgbClr val="FFFFFF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2282"/>
              <a:ext cx="8637240" cy="3436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658"/>
                </a:lnSpc>
              </a:pPr>
              <a:r>
                <a:rPr lang="bg-BG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БЪДЕЩЕ</a:t>
              </a:r>
              <a:r>
                <a:rPr lang="en-US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 НА </a:t>
              </a:r>
              <a:r>
                <a:rPr lang="bg-BG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ПОДКРЕПАТА ПО ОСП</a:t>
              </a:r>
              <a:endParaRPr lang="en-US" sz="5121" b="1" dirty="0">
                <a:solidFill>
                  <a:srgbClr val="FFFFFF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3586" y="4296936"/>
            <a:ext cx="5307614" cy="1456164"/>
            <a:chOff x="0" y="0"/>
            <a:chExt cx="7076819" cy="1941551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"/>
              <a:ext cx="7076819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СЪДЪРЖАНИЕ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47310"/>
              <a:ext cx="7076819" cy="494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93"/>
                </a:lnSpc>
                <a:spcBef>
                  <a:spcPct val="0"/>
                </a:spcBef>
              </a:pPr>
              <a:r>
                <a:rPr lang="en-US" sz="2281" b="1" dirty="0">
                  <a:solidFill>
                    <a:srgbClr val="000000"/>
                  </a:solidFill>
                  <a:latin typeface="Montserrat Semi-Bold Bold"/>
                  <a:ea typeface="Montserrat Semi-Bold Bold"/>
                  <a:cs typeface="Montserrat Semi-Bold Bold"/>
                  <a:sym typeface="Montserrat Semi-Bold Bold"/>
                </a:rPr>
                <a:t>ОСНОВНИ ТЕМИ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69083" y="2019028"/>
            <a:ext cx="11014067" cy="1759365"/>
            <a:chOff x="0" y="-28575"/>
            <a:chExt cx="14685423" cy="1938695"/>
          </a:xfrm>
        </p:grpSpPr>
        <p:grpSp>
          <p:nvGrpSpPr>
            <p:cNvPr id="6" name="Group 6"/>
            <p:cNvGrpSpPr/>
            <p:nvPr/>
          </p:nvGrpSpPr>
          <p:grpSpPr>
            <a:xfrm>
              <a:off x="3436478" y="251617"/>
              <a:ext cx="11248945" cy="1658503"/>
              <a:chOff x="1" y="0"/>
              <a:chExt cx="38815478" cy="572281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" y="0"/>
                <a:ext cx="38815478" cy="5722811"/>
              </a:xfrm>
              <a:custGeom>
                <a:avLst/>
                <a:gdLst/>
                <a:ahLst/>
                <a:cxnLst/>
                <a:rect l="l" t="t" r="r" b="b"/>
                <a:pathLst>
                  <a:path w="38815479" h="5722811">
                    <a:moveTo>
                      <a:pt x="0" y="0"/>
                    </a:moveTo>
                    <a:lnTo>
                      <a:pt x="0" y="5722811"/>
                    </a:lnTo>
                    <a:lnTo>
                      <a:pt x="38815479" y="5722811"/>
                    </a:lnTo>
                    <a:lnTo>
                      <a:pt x="38815479" y="0"/>
                    </a:lnTo>
                    <a:lnTo>
                      <a:pt x="0" y="0"/>
                    </a:lnTo>
                    <a:close/>
                    <a:moveTo>
                      <a:pt x="38754518" y="5661851"/>
                    </a:moveTo>
                    <a:lnTo>
                      <a:pt x="59690" y="5661851"/>
                    </a:lnTo>
                    <a:lnTo>
                      <a:pt x="59690" y="59690"/>
                    </a:lnTo>
                    <a:lnTo>
                      <a:pt x="38754518" y="59690"/>
                    </a:lnTo>
                    <a:lnTo>
                      <a:pt x="38754518" y="5661851"/>
                    </a:lnTo>
                    <a:close/>
                  </a:path>
                </a:pathLst>
              </a:custGeom>
              <a:solidFill>
                <a:srgbClr val="292622"/>
              </a:solidFill>
            </p:spPr>
          </p:sp>
        </p:grpSp>
        <p:sp>
          <p:nvSpPr>
            <p:cNvPr id="8" name="AutoShape 8"/>
            <p:cNvSpPr/>
            <p:nvPr/>
          </p:nvSpPr>
          <p:spPr>
            <a:xfrm>
              <a:off x="1522844" y="1080868"/>
              <a:ext cx="1363090" cy="14222"/>
            </a:xfrm>
            <a:prstGeom prst="rect">
              <a:avLst/>
            </a:prstGeom>
            <a:solidFill>
              <a:srgbClr val="2926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651694"/>
              <a:ext cx="972300" cy="805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03"/>
                </a:lnSpc>
                <a:spcBef>
                  <a:spcPct val="0"/>
                </a:spcBef>
              </a:pPr>
              <a:r>
                <a:rPr lang="en-US" sz="3919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994590" y="-28575"/>
              <a:ext cx="10132721" cy="1450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67"/>
                </a:lnSpc>
              </a:pPr>
              <a:endParaRPr dirty="0"/>
            </a:p>
            <a:p>
              <a:pPr marL="0" lvl="0" indent="0" algn="l">
                <a:lnSpc>
                  <a:spcPts val="4367"/>
                </a:lnSpc>
                <a:spcBef>
                  <a:spcPct val="0"/>
                </a:spcBef>
              </a:pPr>
              <a:r>
                <a:rPr lang="en-US" sz="3359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ХРОНОЛОГИЯ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69083" y="3701436"/>
            <a:ext cx="11014067" cy="1759365"/>
            <a:chOff x="0" y="-28575"/>
            <a:chExt cx="14685423" cy="1938695"/>
          </a:xfrm>
        </p:grpSpPr>
        <p:grpSp>
          <p:nvGrpSpPr>
            <p:cNvPr id="13" name="Group 13"/>
            <p:cNvGrpSpPr/>
            <p:nvPr/>
          </p:nvGrpSpPr>
          <p:grpSpPr>
            <a:xfrm>
              <a:off x="3436478" y="251617"/>
              <a:ext cx="11248945" cy="1658503"/>
              <a:chOff x="0" y="0"/>
              <a:chExt cx="38815478" cy="572281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8815479" cy="5722811"/>
              </a:xfrm>
              <a:custGeom>
                <a:avLst/>
                <a:gdLst/>
                <a:ahLst/>
                <a:cxnLst/>
                <a:rect l="l" t="t" r="r" b="b"/>
                <a:pathLst>
                  <a:path w="38815479" h="5722811">
                    <a:moveTo>
                      <a:pt x="0" y="0"/>
                    </a:moveTo>
                    <a:lnTo>
                      <a:pt x="0" y="5722811"/>
                    </a:lnTo>
                    <a:lnTo>
                      <a:pt x="38815479" y="5722811"/>
                    </a:lnTo>
                    <a:lnTo>
                      <a:pt x="38815479" y="0"/>
                    </a:lnTo>
                    <a:lnTo>
                      <a:pt x="0" y="0"/>
                    </a:lnTo>
                    <a:close/>
                    <a:moveTo>
                      <a:pt x="38754518" y="5661851"/>
                    </a:moveTo>
                    <a:lnTo>
                      <a:pt x="59690" y="5661851"/>
                    </a:lnTo>
                    <a:lnTo>
                      <a:pt x="59690" y="59690"/>
                    </a:lnTo>
                    <a:lnTo>
                      <a:pt x="38754518" y="59690"/>
                    </a:lnTo>
                    <a:lnTo>
                      <a:pt x="38754518" y="5661851"/>
                    </a:lnTo>
                    <a:close/>
                  </a:path>
                </a:pathLst>
              </a:custGeom>
              <a:solidFill>
                <a:srgbClr val="292622"/>
              </a:solidFill>
            </p:spPr>
          </p:sp>
        </p:grpSp>
        <p:sp>
          <p:nvSpPr>
            <p:cNvPr id="15" name="AutoShape 15"/>
            <p:cNvSpPr/>
            <p:nvPr/>
          </p:nvSpPr>
          <p:spPr>
            <a:xfrm>
              <a:off x="1522844" y="1080868"/>
              <a:ext cx="1363090" cy="14222"/>
            </a:xfrm>
            <a:prstGeom prst="rect">
              <a:avLst/>
            </a:prstGeom>
            <a:solidFill>
              <a:srgbClr val="29262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672972"/>
              <a:ext cx="972300" cy="805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03"/>
                </a:lnSpc>
                <a:spcBef>
                  <a:spcPct val="0"/>
                </a:spcBef>
              </a:pPr>
              <a:r>
                <a:rPr lang="en-US" sz="3919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02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994589" y="-28575"/>
              <a:ext cx="10132722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67"/>
                </a:lnSpc>
              </a:pPr>
              <a:endParaRPr dirty="0"/>
            </a:p>
            <a:p>
              <a:pPr marL="0" lvl="0" indent="0" algn="l">
                <a:lnSpc>
                  <a:spcPts val="4367"/>
                </a:lnSpc>
                <a:spcBef>
                  <a:spcPct val="0"/>
                </a:spcBef>
              </a:pPr>
              <a:r>
                <a:rPr lang="en-US" sz="3359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МФР 2028-2034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81282" y="5524500"/>
            <a:ext cx="11001868" cy="1641706"/>
            <a:chOff x="16265" y="154993"/>
            <a:chExt cx="14669158" cy="1809041"/>
          </a:xfrm>
        </p:grpSpPr>
        <p:grpSp>
          <p:nvGrpSpPr>
            <p:cNvPr id="19" name="Group 19"/>
            <p:cNvGrpSpPr/>
            <p:nvPr/>
          </p:nvGrpSpPr>
          <p:grpSpPr>
            <a:xfrm>
              <a:off x="3436478" y="154993"/>
              <a:ext cx="11248945" cy="1658503"/>
              <a:chOff x="0" y="534816"/>
              <a:chExt cx="38815478" cy="572281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534816"/>
                <a:ext cx="38815478" cy="5722811"/>
              </a:xfrm>
              <a:custGeom>
                <a:avLst/>
                <a:gdLst/>
                <a:ahLst/>
                <a:cxnLst/>
                <a:rect l="l" t="t" r="r" b="b"/>
                <a:pathLst>
                  <a:path w="38815479" h="5722811">
                    <a:moveTo>
                      <a:pt x="0" y="0"/>
                    </a:moveTo>
                    <a:lnTo>
                      <a:pt x="0" y="5722811"/>
                    </a:lnTo>
                    <a:lnTo>
                      <a:pt x="38815479" y="5722811"/>
                    </a:lnTo>
                    <a:lnTo>
                      <a:pt x="38815479" y="0"/>
                    </a:lnTo>
                    <a:lnTo>
                      <a:pt x="0" y="0"/>
                    </a:lnTo>
                    <a:close/>
                    <a:moveTo>
                      <a:pt x="38754518" y="5661851"/>
                    </a:moveTo>
                    <a:lnTo>
                      <a:pt x="59690" y="5661851"/>
                    </a:lnTo>
                    <a:lnTo>
                      <a:pt x="59690" y="59690"/>
                    </a:lnTo>
                    <a:lnTo>
                      <a:pt x="38754518" y="59690"/>
                    </a:lnTo>
                    <a:lnTo>
                      <a:pt x="38754518" y="5661851"/>
                    </a:lnTo>
                    <a:close/>
                  </a:path>
                </a:pathLst>
              </a:custGeom>
              <a:solidFill>
                <a:srgbClr val="292622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16265" y="613744"/>
              <a:ext cx="972300" cy="805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03"/>
                </a:lnSpc>
                <a:spcBef>
                  <a:spcPct val="0"/>
                </a:spcBef>
              </a:pPr>
              <a:r>
                <a:rPr lang="en-US" sz="3919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994589" y="459349"/>
              <a:ext cx="10132722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67"/>
                </a:lnSpc>
              </a:pPr>
              <a:r>
                <a:rPr lang="en-US" sz="3359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ПРЕДЛОЖЕНИЕ НА ЕК ЗА ОСП</a:t>
              </a:r>
              <a:r>
                <a:rPr lang="bg-BG" sz="3359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 след 2027 г.</a:t>
              </a:r>
              <a:endParaRPr lang="en-US" sz="3359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endParaRP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522844" y="822141"/>
              <a:ext cx="1363090" cy="14222"/>
            </a:xfrm>
            <a:prstGeom prst="rect">
              <a:avLst/>
            </a:prstGeom>
            <a:solidFill>
              <a:srgbClr val="292622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869083" y="7089248"/>
            <a:ext cx="11014067" cy="1505092"/>
            <a:chOff x="0" y="0"/>
            <a:chExt cx="14685423" cy="1658503"/>
          </a:xfrm>
        </p:grpSpPr>
        <p:grpSp>
          <p:nvGrpSpPr>
            <p:cNvPr id="25" name="Group 25"/>
            <p:cNvGrpSpPr/>
            <p:nvPr/>
          </p:nvGrpSpPr>
          <p:grpSpPr>
            <a:xfrm>
              <a:off x="3436478" y="0"/>
              <a:ext cx="11248945" cy="1658503"/>
              <a:chOff x="0" y="0"/>
              <a:chExt cx="38815478" cy="572281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815479" cy="5722811"/>
              </a:xfrm>
              <a:custGeom>
                <a:avLst/>
                <a:gdLst/>
                <a:ahLst/>
                <a:cxnLst/>
                <a:rect l="l" t="t" r="r" b="b"/>
                <a:pathLst>
                  <a:path w="38815479" h="5722811">
                    <a:moveTo>
                      <a:pt x="0" y="0"/>
                    </a:moveTo>
                    <a:lnTo>
                      <a:pt x="0" y="5722811"/>
                    </a:lnTo>
                    <a:lnTo>
                      <a:pt x="38815479" y="5722811"/>
                    </a:lnTo>
                    <a:lnTo>
                      <a:pt x="38815479" y="0"/>
                    </a:lnTo>
                    <a:lnTo>
                      <a:pt x="0" y="0"/>
                    </a:lnTo>
                    <a:close/>
                    <a:moveTo>
                      <a:pt x="38754518" y="5661851"/>
                    </a:moveTo>
                    <a:lnTo>
                      <a:pt x="59690" y="5661851"/>
                    </a:lnTo>
                    <a:lnTo>
                      <a:pt x="59690" y="59690"/>
                    </a:lnTo>
                    <a:lnTo>
                      <a:pt x="38754518" y="59690"/>
                    </a:lnTo>
                    <a:lnTo>
                      <a:pt x="38754518" y="5661851"/>
                    </a:lnTo>
                    <a:close/>
                  </a:path>
                </a:pathLst>
              </a:custGeom>
              <a:solidFill>
                <a:srgbClr val="292622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421512"/>
              <a:ext cx="972300" cy="805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03"/>
                </a:lnSpc>
                <a:spcBef>
                  <a:spcPct val="0"/>
                </a:spcBef>
              </a:pPr>
              <a:r>
                <a:rPr lang="en-US" sz="3919" b="1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04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994590" y="459350"/>
              <a:ext cx="10132721" cy="711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67"/>
                </a:lnSpc>
              </a:pPr>
              <a:r>
                <a:rPr lang="en-US" sz="3359" b="1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ПРЕГОВОРИ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522844" y="822140"/>
              <a:ext cx="1363090" cy="14222"/>
            </a:xfrm>
            <a:prstGeom prst="rect">
              <a:avLst/>
            </a:prstGeom>
            <a:solidFill>
              <a:srgbClr val="292622"/>
            </a:solidFill>
          </p:spPr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6700"/>
            <a:ext cx="2390775" cy="14097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95929" y="729865"/>
            <a:ext cx="1384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Montserrat Extra-Bold Bold" panose="020B0604020202020204" charset="-52"/>
              </a:rPr>
              <a:t>Министерство на земеделието и храните</a:t>
            </a:r>
            <a:endParaRPr lang="en-US" sz="3200" b="1" dirty="0">
              <a:latin typeface="Montserrat Extra-Bold Bold" panose="020B0604020202020204" charset="-5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81000" y="254645"/>
            <a:ext cx="16992600" cy="107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Гарантиран </a:t>
            </a:r>
            <a:r>
              <a:rPr lang="ru-RU" sz="4000" b="1" dirty="0">
                <a:solidFill>
                  <a:schemeClr val="bg1"/>
                </a:solidFill>
                <a:latin typeface="Montserrat Extra-Bold Bold" panose="020B0604020202020204" charset="-52"/>
              </a:rPr>
              <a:t>бюджет за </a:t>
            </a:r>
            <a:r>
              <a:rPr lang="ru-RU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интервенциите- 295,7 </a:t>
            </a:r>
            <a:r>
              <a:rPr lang="ru-RU" sz="4000" b="1" dirty="0">
                <a:solidFill>
                  <a:schemeClr val="bg1"/>
                </a:solidFill>
                <a:latin typeface="Montserrat Extra-Bold Bold" panose="020B0604020202020204" charset="-52"/>
              </a:rPr>
              <a:t>млрд. евро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940020"/>
            <a:ext cx="3429000" cy="4572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latin typeface="Montserrat Extra-Bold Bold" panose="020B0604020202020204" charset="-52"/>
              </a:rPr>
              <a:t>Регламент за ОСП:</a:t>
            </a:r>
            <a:endParaRPr lang="en-US" dirty="0">
              <a:latin typeface="Montserrat Extra-Bold Bold" panose="020B0604020202020204" charset="-5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" y="3314700"/>
            <a:ext cx="56388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Национални препоръки и насоки за ОСП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3922772"/>
            <a:ext cx="56388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Управление на стопанствата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" y="4530845"/>
            <a:ext cx="5638800" cy="621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Приоритетни области за опазване на околната среда и климата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" y="5379740"/>
            <a:ext cx="5638800" cy="381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Видове подпомагане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" y="5987812"/>
            <a:ext cx="56388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Стратегия за обновяване на поколенията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" y="6595884"/>
            <a:ext cx="56388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Стартов пакет за млади стопани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" y="7075197"/>
            <a:ext cx="5638800" cy="6385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Компетентен орган за управление на данните от ОСП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" y="7796277"/>
            <a:ext cx="5638800" cy="6136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Мерки за преодоляване на специфични затруднения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" y="8602641"/>
            <a:ext cx="56388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Процедура за комитет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5026" y="1502525"/>
            <a:ext cx="5791200" cy="613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Дегресивно плащане на площ за подпомагане на доходите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73339" y="2280223"/>
            <a:ext cx="5791200" cy="4610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Обвързано подпомагане на доходите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73339" y="2924102"/>
            <a:ext cx="5791200" cy="4610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Специално плащане за култура «Памук»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3551971"/>
            <a:ext cx="5791200" cy="613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Плащания за райони с природни и други специфични за района ограничения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38702" y="4332434"/>
            <a:ext cx="5791200" cy="816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Плащания за специфични за района неблагоприятни аспекти, произтичащи от определени задължителни изисквания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73339" y="5334248"/>
            <a:ext cx="5791200" cy="4610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Агро-екологични и климатични действия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73339" y="5939302"/>
            <a:ext cx="5791200" cy="4610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Плащания за дребни земеделски стопани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88579" y="6556600"/>
            <a:ext cx="5791200" cy="4610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Инструменти за управление на риска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88579" y="7113438"/>
            <a:ext cx="5791200" cy="613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Инвестиции за земеделски стопани и собственици на гори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71360" y="7829574"/>
            <a:ext cx="5791200" cy="816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Установяване на млади и нови стопани, бизнес в селските райони и стартиращи предприятия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84422" y="9565518"/>
            <a:ext cx="5791200" cy="4610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Секторни интервенции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852044" y="1477586"/>
            <a:ext cx="5167362" cy="628502"/>
          </a:xfrm>
          <a:prstGeom prst="rect">
            <a:avLst/>
          </a:prstGeom>
          <a:solidFill>
            <a:srgbClr val="CCFFFF"/>
          </a:solidFill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ЛИДЕР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852044" y="2309655"/>
            <a:ext cx="5156476" cy="628502"/>
          </a:xfrm>
          <a:prstGeom prst="rect">
            <a:avLst/>
          </a:prstGeom>
          <a:solidFill>
            <a:srgbClr val="CCFFFF"/>
          </a:solidFill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Споделяне на знания и иновации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878115" y="3070861"/>
            <a:ext cx="5141291" cy="628502"/>
          </a:xfrm>
          <a:prstGeom prst="rect">
            <a:avLst/>
          </a:prstGeom>
          <a:solidFill>
            <a:srgbClr val="CCFFFF"/>
          </a:solidFill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Териториално и местно сътрудничество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878115" y="3919660"/>
            <a:ext cx="5141291" cy="628502"/>
          </a:xfrm>
          <a:prstGeom prst="rect">
            <a:avLst/>
          </a:prstGeom>
          <a:solidFill>
            <a:srgbClr val="CCFFFF"/>
          </a:solidFill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Училищна схема</a:t>
            </a:r>
            <a:endParaRPr lang="en-US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867229" y="4704739"/>
            <a:ext cx="5141291" cy="628502"/>
          </a:xfrm>
          <a:prstGeom prst="rect">
            <a:avLst/>
          </a:prstGeom>
          <a:solidFill>
            <a:srgbClr val="CCFFFF"/>
          </a:solidFill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 Extra-Bold Bold" panose="020B0604020202020204" charset="-52"/>
              </a:rPr>
              <a:t>Програми </a:t>
            </a:r>
            <a:r>
              <a:rPr lang="en-US" dirty="0">
                <a:solidFill>
                  <a:schemeClr val="tx1"/>
                </a:solidFill>
                <a:latin typeface="Montserrat Extra-Bold Bold" panose="020B0604020202020204" charset="-52"/>
              </a:rPr>
              <a:t>POSEI-SAI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852044" y="6595884"/>
            <a:ext cx="5156476" cy="4721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1700" dirty="0">
                <a:solidFill>
                  <a:schemeClr val="tx1"/>
                </a:solidFill>
                <a:latin typeface="Montserrat Extra-Bold Bold" panose="020B0604020202020204" charset="-52"/>
              </a:rPr>
              <a:t>Кризисни плащания за стопаните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7624" y="1414581"/>
            <a:ext cx="6142630" cy="8758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5898" y="9286840"/>
            <a:ext cx="5272229" cy="885860"/>
            <a:chOff x="-20056573" y="396519"/>
            <a:chExt cx="8373540" cy="14097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56573" y="396519"/>
              <a:ext cx="2390775" cy="14097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-17521858" y="492710"/>
              <a:ext cx="5838825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2752287" y="8962029"/>
            <a:ext cx="5366875" cy="6034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>
                <a:solidFill>
                  <a:schemeClr val="tx1"/>
                </a:solidFill>
                <a:latin typeface="Montserrat Extra-Bold Bold" panose="020B0604020202020204" charset="-52"/>
              </a:rPr>
              <a:t>Интервенции в обща политика по рибарство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2878115" y="7328151"/>
            <a:ext cx="5029200" cy="1081730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tserrat Bold" panose="020B0604020202020204" charset="-52"/>
              </a:rPr>
              <a:t>Гарантиран  </a:t>
            </a:r>
            <a:r>
              <a:rPr lang="ru-RU" dirty="0">
                <a:solidFill>
                  <a:schemeClr val="tx1"/>
                </a:solidFill>
                <a:latin typeface="Montserrat Bold" panose="020B0604020202020204" charset="-52"/>
              </a:rPr>
              <a:t>бюджет, изключен от бюджетната гъвкавост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845459" y="5734876"/>
            <a:ext cx="5163062" cy="47217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1700" dirty="0" smtClean="0">
                <a:solidFill>
                  <a:schemeClr val="tx1"/>
                </a:solidFill>
                <a:latin typeface="Montserrat Extra-Bold Bold" panose="020B0604020202020204" charset="-52"/>
              </a:rPr>
              <a:t>Интервенции за подкрепа на дохода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  <p:sp>
        <p:nvSpPr>
          <p:cNvPr id="46" name="Right Brace 45"/>
          <p:cNvSpPr/>
          <p:nvPr/>
        </p:nvSpPr>
        <p:spPr>
          <a:xfrm>
            <a:off x="12247182" y="1681902"/>
            <a:ext cx="470458" cy="8278373"/>
          </a:xfrm>
          <a:prstGeom prst="rightBrace">
            <a:avLst>
              <a:gd name="adj1" fmla="val 54394"/>
              <a:gd name="adj2" fmla="val 5190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284422" y="8766429"/>
            <a:ext cx="5791200" cy="705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Montserrat Extra-Bold Bold" panose="020B0604020202020204" charset="-52"/>
              </a:rPr>
              <a:t>У</a:t>
            </a:r>
            <a:r>
              <a:rPr lang="bg-BG" sz="1700" dirty="0" smtClean="0">
                <a:solidFill>
                  <a:schemeClr val="tx1"/>
                </a:solidFill>
                <a:latin typeface="Montserrat Extra-Bold Bold" panose="020B0604020202020204" charset="-52"/>
              </a:rPr>
              <a:t>слуги за подпомагане на земеделските стопанства</a:t>
            </a:r>
            <a:endParaRPr lang="en-US" sz="1700" dirty="0">
              <a:solidFill>
                <a:schemeClr val="tx1"/>
              </a:solidFill>
              <a:latin typeface="Montserrat Extra-Bold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9667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3400" y="1788765"/>
            <a:ext cx="15076741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Фиксиран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минимален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размер на бюджета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 подкрепа на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дохода,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като част от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ОСП;</a:t>
            </a:r>
            <a:endParaRPr lang="en-US" sz="24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1292226" lvl="2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100% финансирани от фонда 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ЕС: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835026" lvl="2">
              <a:lnSpc>
                <a:spcPts val="42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	- Дегресивното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подпомагане на доходите на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площ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от 130 до 240€/ха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;</a:t>
            </a:r>
          </a:p>
          <a:p>
            <a:pPr marL="835026" lvl="2">
              <a:lnSpc>
                <a:spcPts val="4200"/>
              </a:lnSpc>
            </a:pP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- Обвързано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 производството подпомагане на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доходите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20%+5%;</a:t>
            </a:r>
          </a:p>
          <a:p>
            <a:pPr marL="835026" lvl="2">
              <a:lnSpc>
                <a:spcPts val="4200"/>
              </a:lnSpc>
            </a:pP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-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пецифично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плащане за културата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памук; </a:t>
            </a:r>
          </a:p>
          <a:p>
            <a:pPr marL="835026" lvl="2">
              <a:lnSpc>
                <a:spcPts val="4200"/>
              </a:lnSpc>
            </a:pP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- Плащане за дребни земеделски стопани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 3000€ ;</a:t>
            </a:r>
          </a:p>
          <a:p>
            <a:pPr marL="1292226" lvl="2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националното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съфинансиране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от минимум 30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%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(вкл.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агро-екологичните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 климатични дейности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);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€ 200 000 </a:t>
            </a:r>
            <a:r>
              <a:rPr lang="ru-RU" sz="2400" b="1" dirty="0" smtClean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е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днократни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преходни плащания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подкрепа на фермери, преминаващи към по-устойчиви практики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.</a:t>
            </a:r>
            <a:endParaRPr lang="ru-RU" sz="24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1125200" y="8953500"/>
            <a:ext cx="4045831" cy="869426"/>
            <a:chOff x="381000" y="428535"/>
            <a:chExt cx="7326352" cy="14969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15749"/>
              <a:ext cx="2390776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381000" y="266700"/>
            <a:ext cx="15229141" cy="107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>
                <a:solidFill>
                  <a:schemeClr val="bg1"/>
                </a:solidFill>
                <a:latin typeface="Montserrat Extra-Bold Bold" panose="020B0604020202020204" charset="-52"/>
              </a:rPr>
              <a:t>И</a:t>
            </a:r>
            <a:r>
              <a:rPr lang="ru-RU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нтервенции за подкрепа на дохода</a:t>
            </a:r>
            <a:endParaRPr lang="ru-RU" sz="4000" b="1" dirty="0">
              <a:solidFill>
                <a:schemeClr val="bg1"/>
              </a:solidFill>
              <a:latin typeface="Montserrat Extra-Bold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7760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7420" y="1996335"/>
            <a:ext cx="14249400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6" lvl="1">
              <a:lnSpc>
                <a:spcPts val="4200"/>
              </a:lnSpc>
            </a:pP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Състои се от два елемента:</a:t>
            </a:r>
          </a:p>
          <a:p>
            <a:pPr marL="892176" lvl="1" indent="-514350">
              <a:lnSpc>
                <a:spcPts val="4200"/>
              </a:lnSpc>
              <a:buFont typeface="+mj-lt"/>
              <a:buAutoNum type="arabicParenR"/>
            </a:pP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Законоустановени изисквания за управление (ЗИУ, Анекс I – част А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)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 система за социална условност (Анекс I – част Б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)</a:t>
            </a:r>
            <a:r>
              <a:rPr lang="bg-BG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;</a:t>
            </a:r>
            <a:endParaRPr lang="ru-RU" sz="24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892176" lvl="1" indent="-514350">
              <a:lnSpc>
                <a:spcPts val="4200"/>
              </a:lnSpc>
              <a:buFont typeface="+mj-lt"/>
              <a:buAutoNum type="arabicParenR"/>
            </a:pP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Защитни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практики -  определят се на </a:t>
            </a: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национално ниво, обобщени в три групи (Анекс I – част В):</a:t>
            </a:r>
          </a:p>
          <a:p>
            <a:pPr marL="1292226" lvl="2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Защита на богати на въглерод почви, ландшафтни елементи и пасища (в НАТУРА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);</a:t>
            </a:r>
            <a:endParaRPr lang="ru-RU" sz="24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1292226" lvl="2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Защита от ерозия и на почвения потенциал – в чувствителни периоди, диверсификация или ротация на културите, опазване на органичното вещество в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почвата;</a:t>
            </a:r>
            <a:endParaRPr lang="ru-RU" sz="24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1292226" lvl="2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Опазване на водните басейни от </a:t>
            </a:r>
            <a:r>
              <a:rPr lang="ru-RU" sz="24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замърсяване.</a:t>
            </a:r>
            <a:endParaRPr lang="en-US" sz="2400" b="1" dirty="0">
              <a:solidFill>
                <a:srgbClr val="004AAD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536820" y="-5489"/>
            <a:ext cx="3751180" cy="10287000"/>
          </a:xfrm>
          <a:custGeom>
            <a:avLst/>
            <a:gdLst/>
            <a:ahLst/>
            <a:cxnLst/>
            <a:rect l="l" t="t" r="r" b="b"/>
            <a:pathLst>
              <a:path w="3751180" h="10287000">
                <a:moveTo>
                  <a:pt x="0" y="0"/>
                </a:moveTo>
                <a:lnTo>
                  <a:pt x="3751180" y="0"/>
                </a:lnTo>
                <a:lnTo>
                  <a:pt x="3751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9053286" y="9267411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19743" y="495300"/>
            <a:ext cx="13901057" cy="107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Управление на земеделските стопанствата 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(</a:t>
            </a:r>
            <a:r>
              <a:rPr lang="bg-BG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замества предварителната условност</a:t>
            </a:r>
            <a:r>
              <a:rPr lang="en-US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)</a:t>
            </a:r>
            <a:endParaRPr lang="ru-RU" sz="4000" b="1" dirty="0">
              <a:solidFill>
                <a:schemeClr val="bg1"/>
              </a:solidFill>
              <a:latin typeface="Montserrat Extra-Bold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163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254645"/>
            <a:ext cx="16992600" cy="107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>
                <a:solidFill>
                  <a:schemeClr val="bg1"/>
                </a:solidFill>
                <a:latin typeface="Montserrat Extra-Bold Bold" panose="020B0604020202020204" charset="-52"/>
              </a:rPr>
              <a:t>Новата зелена архитектура на ОСП</a:t>
            </a:r>
            <a:endParaRPr lang="ru-RU" sz="4000" b="1" dirty="0">
              <a:solidFill>
                <a:schemeClr val="bg1"/>
              </a:solidFill>
              <a:latin typeface="Montserrat Extra-Bold Bold" panose="020B0604020202020204" charset="-5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839195" y="2705100"/>
          <a:ext cx="8839205" cy="6934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626">
                  <a:extLst>
                    <a:ext uri="{9D8B030D-6E8A-4147-A177-3AD203B41FA5}">
                      <a16:colId xmlns:a16="http://schemas.microsoft.com/office/drawing/2014/main" val="2273901324"/>
                    </a:ext>
                  </a:extLst>
                </a:gridCol>
                <a:gridCol w="224726">
                  <a:extLst>
                    <a:ext uri="{9D8B030D-6E8A-4147-A177-3AD203B41FA5}">
                      <a16:colId xmlns:a16="http://schemas.microsoft.com/office/drawing/2014/main" val="2039396322"/>
                    </a:ext>
                  </a:extLst>
                </a:gridCol>
                <a:gridCol w="6095187">
                  <a:extLst>
                    <a:ext uri="{9D8B030D-6E8A-4147-A177-3AD203B41FA5}">
                      <a16:colId xmlns:a16="http://schemas.microsoft.com/office/drawing/2014/main" val="1266461486"/>
                    </a:ext>
                  </a:extLst>
                </a:gridCol>
                <a:gridCol w="232611">
                  <a:extLst>
                    <a:ext uri="{9D8B030D-6E8A-4147-A177-3AD203B41FA5}">
                      <a16:colId xmlns:a16="http://schemas.microsoft.com/office/drawing/2014/main" val="3005291493"/>
                    </a:ext>
                  </a:extLst>
                </a:gridCol>
                <a:gridCol w="1163055">
                  <a:extLst>
                    <a:ext uri="{9D8B030D-6E8A-4147-A177-3AD203B41FA5}">
                      <a16:colId xmlns:a16="http://schemas.microsoft.com/office/drawing/2014/main" val="3699713717"/>
                    </a:ext>
                  </a:extLst>
                </a:gridCol>
              </a:tblGrid>
              <a:tr h="372445">
                <a:tc rowSpan="4"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ДОБРОВОЛНИ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ЗА СТОПАНИТЕ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vert="vert27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ПРИОРИТЕТНИ ОБЛАСТИ ЗА </a:t>
                      </a:r>
                      <a:r>
                        <a:rPr lang="bg-BG" dirty="0">
                          <a:solidFill>
                            <a:srgbClr val="003399"/>
                          </a:solidFill>
                          <a:latin typeface="Montserrat Extra-Bold Bold" panose="020B0604020202020204" charset="-52"/>
                        </a:rPr>
                        <a:t>ЕС</a:t>
                      </a:r>
                      <a:endParaRPr lang="en-US" dirty="0">
                        <a:solidFill>
                          <a:srgbClr val="003399"/>
                        </a:solidFill>
                        <a:latin typeface="Montserrat Extra-Bold Bold" panose="020B0604020202020204" charset="-52"/>
                      </a:endParaRPr>
                    </a:p>
                  </a:txBody>
                  <a:tcPr vert="vert" anchor="ctr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6133973"/>
                  </a:ext>
                </a:extLst>
              </a:tr>
              <a:tr h="923483"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bg-BG" sz="280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АГРО-ЕКОЛОГИЧНИ И КЛИМАТИЧНИ ДЕЙНОСТИ</a:t>
                      </a:r>
                      <a:endParaRPr lang="en-US" sz="2800" dirty="0">
                        <a:solidFill>
                          <a:schemeClr val="bg1"/>
                        </a:solidFill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3340123"/>
                  </a:ext>
                </a:extLst>
              </a:tr>
              <a:tr h="923483"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393298"/>
                  </a:ext>
                </a:extLst>
              </a:tr>
              <a:tr h="1020853"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875532"/>
                  </a:ext>
                </a:extLst>
              </a:tr>
              <a:tr h="923483">
                <a:tc rowSpan="4"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ЗАДЪЛЖИТЕЛНИ ЗА СТОПАНИТЕ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vert="vert27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g-BG" sz="280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ЗАЩИТНИ ПРАКТИКИ</a:t>
                      </a:r>
                      <a:endParaRPr lang="en-US" sz="2800" dirty="0">
                        <a:solidFill>
                          <a:schemeClr val="bg1"/>
                        </a:solidFill>
                        <a:latin typeface="Montserrat Extra-Bold Bold" panose="020B0604020202020204" charset="-52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УПРАВЛЕНИЕ НА СТОПАНСТВАТА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vert="vert"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867804"/>
                  </a:ext>
                </a:extLst>
              </a:tr>
              <a:tr h="923483"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18563"/>
                  </a:ext>
                </a:extLst>
              </a:tr>
              <a:tr h="923483"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g-BG" sz="280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ЗИУ</a:t>
                      </a:r>
                      <a:endParaRPr lang="en-US" sz="2800" dirty="0">
                        <a:solidFill>
                          <a:schemeClr val="bg1"/>
                        </a:solidFill>
                        <a:latin typeface="Montserrat Extra-Bold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825179"/>
                  </a:ext>
                </a:extLst>
              </a:tr>
              <a:tr h="923483"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6471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705098"/>
          <a:ext cx="7010402" cy="6978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830174660"/>
                    </a:ext>
                  </a:extLst>
                </a:gridCol>
                <a:gridCol w="3009901">
                  <a:extLst>
                    <a:ext uri="{9D8B030D-6E8A-4147-A177-3AD203B41FA5}">
                      <a16:colId xmlns:a16="http://schemas.microsoft.com/office/drawing/2014/main" val="126086116"/>
                    </a:ext>
                  </a:extLst>
                </a:gridCol>
                <a:gridCol w="3009901">
                  <a:extLst>
                    <a:ext uri="{9D8B030D-6E8A-4147-A177-3AD203B41FA5}">
                      <a16:colId xmlns:a16="http://schemas.microsoft.com/office/drawing/2014/main" val="1984548357"/>
                    </a:ext>
                  </a:extLst>
                </a:gridCol>
              </a:tblGrid>
              <a:tr h="3369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>
                          <a:latin typeface="Montserrat Extra-Bold Bold" panose="020B0604020202020204" charset="-52"/>
                        </a:rPr>
                        <a:t>ДОБРОВОЛНИ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ЗА СТОПАНИТЕ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vert="vert27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ЕКО СХЕМИ В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 </a:t>
                      </a:r>
                    </a:p>
                    <a:p>
                      <a:pPr algn="ctr"/>
                      <a:r>
                        <a:rPr lang="bg-BG" baseline="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СТЪЛБ 1</a:t>
                      </a:r>
                    </a:p>
                    <a:p>
                      <a:pPr algn="ctr"/>
                      <a:endParaRPr lang="bg-BG" baseline="0" dirty="0">
                        <a:solidFill>
                          <a:schemeClr val="bg1"/>
                        </a:solidFill>
                        <a:latin typeface="Montserrat Extra-Bold Bold" panose="020B0604020202020204" charset="-52"/>
                      </a:endParaRPr>
                    </a:p>
                    <a:p>
                      <a:pPr algn="ctr"/>
                      <a:r>
                        <a:rPr lang="bg-BG" baseline="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(25% от ДП)</a:t>
                      </a:r>
                      <a:endParaRPr lang="en-US" dirty="0">
                        <a:solidFill>
                          <a:schemeClr val="bg1"/>
                        </a:solidFill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ЗАДЪЛЖЕНИЯ</a:t>
                      </a:r>
                      <a:r>
                        <a:rPr lang="bg-BG" baseline="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 В ОБЛАСТТА НА КЛИМАТА И ОКОЛНАТА СРЕДА</a:t>
                      </a:r>
                    </a:p>
                    <a:p>
                      <a:pPr algn="ctr"/>
                      <a:r>
                        <a:rPr lang="bg-BG" baseline="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Мерки от Стълб 2</a:t>
                      </a:r>
                    </a:p>
                    <a:p>
                      <a:pPr algn="ctr"/>
                      <a:endParaRPr lang="bg-BG" baseline="0" dirty="0">
                        <a:solidFill>
                          <a:schemeClr val="bg1"/>
                        </a:solidFill>
                        <a:latin typeface="Montserrat Extra-Bold Bold" panose="020B0604020202020204" charset="-52"/>
                      </a:endParaRPr>
                    </a:p>
                    <a:p>
                      <a:pPr algn="ctr"/>
                      <a:r>
                        <a:rPr lang="bg-BG" baseline="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(35% от ЕЗФРСР)</a:t>
                      </a:r>
                    </a:p>
                    <a:p>
                      <a:pPr algn="ctr"/>
                      <a:endParaRPr lang="bg-BG" baseline="0" dirty="0">
                        <a:solidFill>
                          <a:schemeClr val="bg1"/>
                        </a:solidFill>
                        <a:latin typeface="Montserrat Extra-Bold Bold" panose="020B0604020202020204" charset="-52"/>
                      </a:endParaRPr>
                    </a:p>
                    <a:p>
                      <a:pPr algn="ctr"/>
                      <a:r>
                        <a:rPr lang="bg-BG" sz="1400" baseline="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(</a:t>
                      </a:r>
                      <a:r>
                        <a:rPr lang="bg-BG" sz="1400" baseline="0" dirty="0" err="1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Агро</a:t>
                      </a:r>
                      <a:r>
                        <a:rPr lang="bg-BG" sz="1400" baseline="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-екологични и климатични мерки, горски мерки, инвестиционни мерки, и др.)</a:t>
                      </a:r>
                    </a:p>
                    <a:p>
                      <a:pPr algn="ctr"/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85146"/>
                  </a:ext>
                </a:extLst>
              </a:tr>
              <a:tr h="3565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>
                          <a:latin typeface="Montserrat Extra-Bold Bold" panose="020B0604020202020204" charset="-52"/>
                        </a:rPr>
                        <a:t>ЗАДЪЛЖИТЕЛНИ ЗА СТОПАНИТЕ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vert="vert27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2800" dirty="0">
                          <a:solidFill>
                            <a:schemeClr val="bg1"/>
                          </a:solidFill>
                          <a:latin typeface="Montserrat Extra-Bold Bold" panose="020B0604020202020204" charset="-52"/>
                        </a:rPr>
                        <a:t>ПОДОБРЕНА УСЛОВНОСТ</a:t>
                      </a:r>
                    </a:p>
                    <a:p>
                      <a:pPr algn="ctr"/>
                      <a:r>
                        <a:rPr lang="bg-BG" sz="1400" i="0" dirty="0">
                          <a:solidFill>
                            <a:schemeClr val="tx1"/>
                          </a:solidFill>
                          <a:latin typeface="Montserrat Extra-Bold Bold" panose="020B0604020202020204" charset="-52"/>
                        </a:rPr>
                        <a:t>(климатични и екологични практики,</a:t>
                      </a:r>
                      <a:r>
                        <a:rPr lang="bg-BG" sz="1400" i="0" baseline="0" dirty="0">
                          <a:solidFill>
                            <a:schemeClr val="tx1"/>
                          </a:solidFill>
                          <a:latin typeface="Montserrat Extra-Bold Bold" panose="020B0604020202020204" charset="-52"/>
                        </a:rPr>
                        <a:t> които надграждат минималните изисквания, които за заложени в стандартите за ДЗЕС (промяна на климата, води, почви, биоразнообразие и ландшафт) и изискванията за ЗИУ, произлизащи от Директивата за нитратите, Водната директива, Директивата за Натура 2000 и законодателството за пестицидите и защита на растенията.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Montserrat Extra-Bold Bold" panose="020B0604020202020204" charset="-52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329305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8382001" y="1866900"/>
            <a:ext cx="0" cy="777239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1409700"/>
            <a:ext cx="3124200" cy="369332"/>
          </a:xfrm>
          <a:prstGeom prst="rect">
            <a:avLst/>
          </a:prstGeom>
          <a:noFill/>
          <a:ln w="12700">
            <a:solidFill>
              <a:srgbClr val="00339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Montserrat Extra-Bold Bold" panose="020B0604020202020204" charset="-52"/>
              </a:rPr>
              <a:t>НИВО НА АМБИЦИЯТА</a:t>
            </a:r>
            <a:endParaRPr lang="en-US" dirty="0">
              <a:latin typeface="Montserrat Extra-Bold Bold" panose="020B060402020202020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905000"/>
            <a:ext cx="3124200" cy="52322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Montserrat Extra-Bold Bold" panose="020B0604020202020204" charset="-52"/>
              </a:rPr>
              <a:t>ОСП-2023-2027</a:t>
            </a:r>
            <a:endParaRPr lang="en-US" sz="2800" dirty="0">
              <a:latin typeface="Montserrat Extra-Bold Bold" panose="020B060402020202020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96697" y="1905000"/>
            <a:ext cx="3124200" cy="52322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atin typeface="Montserrat Extra-Bold Bold" panose="020B0604020202020204" charset="-52"/>
              </a:rPr>
              <a:t>НОВА ОСП</a:t>
            </a:r>
            <a:endParaRPr lang="en-US" sz="2800" dirty="0">
              <a:latin typeface="Montserrat Extra-Bold Bold" panose="020B0604020202020204" charset="-5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567" y="2857500"/>
            <a:ext cx="493033" cy="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254645"/>
            <a:ext cx="16992600" cy="107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>
                <a:solidFill>
                  <a:schemeClr val="bg1"/>
                </a:solidFill>
                <a:latin typeface="Montserrat Extra-Bold Bold" panose="020B0604020202020204" charset="-52"/>
              </a:rPr>
              <a:t>Нова система за управление на стопанствата</a:t>
            </a:r>
            <a:endParaRPr lang="ru-RU" sz="4000" b="1" dirty="0">
              <a:solidFill>
                <a:schemeClr val="bg1"/>
              </a:solidFill>
              <a:latin typeface="Montserrat Extra-Bold Bold" panose="020B060402020202020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" y="1775995"/>
            <a:ext cx="875823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atin typeface="Montserrat Extra-Bold Bold" panose="020B0604020202020204" charset="-52"/>
              </a:rPr>
              <a:t>14 Законоустановени изисквания за управление (ЗИУ)</a:t>
            </a:r>
            <a:endParaRPr lang="en-US" sz="2800" dirty="0">
              <a:latin typeface="Montserrat Extra-Bold Bold" panose="020B060402020202020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39287" y="1778183"/>
            <a:ext cx="78486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atin typeface="Montserrat Extra-Bold Bold" panose="020B0604020202020204" charset="-52"/>
              </a:rPr>
              <a:t>Защитни практики</a:t>
            </a:r>
          </a:p>
          <a:p>
            <a:pPr algn="ctr"/>
            <a:r>
              <a:rPr lang="bg-BG" sz="2800" dirty="0">
                <a:latin typeface="Montserrat Extra-Bold Bold" panose="020B0604020202020204" charset="-52"/>
              </a:rPr>
              <a:t>(вместо ДЗЕС) </a:t>
            </a:r>
            <a:endParaRPr lang="en-US" sz="2800" dirty="0">
              <a:latin typeface="Montserrat Extra-Bold Bold" panose="020B0604020202020204" charset="-5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009900"/>
          <a:ext cx="4267200" cy="6619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7710148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60625806"/>
                    </a:ext>
                  </a:extLst>
                </a:gridCol>
              </a:tblGrid>
              <a:tr h="728993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СФЕРА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ЗИУ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96089"/>
                  </a:ext>
                </a:extLst>
              </a:tr>
              <a:tr h="1734467"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Климат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и околна среда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Води (2)</a:t>
                      </a:r>
                    </a:p>
                    <a:p>
                      <a:endParaRPr lang="bg-BG" dirty="0">
                        <a:latin typeface="Montserrat Extra-Bold Bold" panose="020B0604020202020204" charset="-52"/>
                      </a:endParaRPr>
                    </a:p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Биоразнообразие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(2)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45897"/>
                  </a:ext>
                </a:extLst>
              </a:tr>
              <a:tr h="2421175"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Обществено здраве и здраве на растенията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Безопасност на храните (2)</a:t>
                      </a:r>
                    </a:p>
                    <a:p>
                      <a:endParaRPr lang="bg-BG" dirty="0">
                        <a:latin typeface="Montserrat Extra-Bold Bold" panose="020B0604020202020204" charset="-52"/>
                      </a:endParaRPr>
                    </a:p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Продукти за растителна защита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(2)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046726"/>
                  </a:ext>
                </a:extLst>
              </a:tr>
              <a:tr h="1734467"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Хуманно отношение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Хуманно отношение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(3)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4402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876800" y="3009900"/>
          <a:ext cx="4267200" cy="661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7710148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60625806"/>
                    </a:ext>
                  </a:extLst>
                </a:gridCol>
              </a:tblGrid>
              <a:tr h="751703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СФЕРА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ЗИУ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96089"/>
                  </a:ext>
                </a:extLst>
              </a:tr>
              <a:tr h="2930951">
                <a:tc rowSpan="2"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Заетост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на работниците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Работни условия (1)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45897"/>
                  </a:ext>
                </a:extLst>
              </a:tr>
              <a:tr h="2930951"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Безопасност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на работното място и здраве (2)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04672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539287" y="3009901"/>
          <a:ext cx="7848603" cy="658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13">
                  <a:extLst>
                    <a:ext uri="{9D8B030D-6E8A-4147-A177-3AD203B41FA5}">
                      <a16:colId xmlns:a16="http://schemas.microsoft.com/office/drawing/2014/main" val="1577101488"/>
                    </a:ext>
                  </a:extLst>
                </a:gridCol>
                <a:gridCol w="5348290">
                  <a:extLst>
                    <a:ext uri="{9D8B030D-6E8A-4147-A177-3AD203B41FA5}">
                      <a16:colId xmlns:a16="http://schemas.microsoft.com/office/drawing/2014/main" val="460625806"/>
                    </a:ext>
                  </a:extLst>
                </a:gridCol>
              </a:tblGrid>
              <a:tr h="622341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СФЕРА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Montserrat Extra-Bold Bold" panose="020B0604020202020204" charset="-52"/>
                        </a:rPr>
                        <a:t>ЗИУ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96089"/>
                  </a:ext>
                </a:extLst>
              </a:tr>
              <a:tr h="61364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>
                          <a:latin typeface="Montserrat Extra-Bold Bold" panose="020B0604020202020204" charset="-52"/>
                        </a:rPr>
                        <a:t>Климат</a:t>
                      </a:r>
                      <a:r>
                        <a:rPr lang="bg-BG" sz="1800" baseline="0" dirty="0">
                          <a:latin typeface="Montserrat Extra-Bold Bold" panose="020B0604020202020204" charset="-52"/>
                        </a:rPr>
                        <a:t> и биоразнообразие</a:t>
                      </a:r>
                      <a:endParaRPr lang="en-US" sz="1800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>
                          <a:latin typeface="Montserrat Extra-Bold Bold" panose="020B0604020202020204" charset="-52"/>
                        </a:rPr>
                        <a:t>Почви, богати на въглерод,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блата, торфища и елементи на пейзажа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61229"/>
                  </a:ext>
                </a:extLst>
              </a:tr>
              <a:tr h="794978">
                <a:tc vMerge="1">
                  <a:txBody>
                    <a:bodyPr/>
                    <a:lstStyle/>
                    <a:p>
                      <a:endParaRPr lang="en-US" sz="1400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Екологично чувствителни ПЗП върху селскостопански площи в Натура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2000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45897"/>
                  </a:ext>
                </a:extLst>
              </a:tr>
              <a:tr h="536608">
                <a:tc rowSpan="3"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Опазване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на почвите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Защита на почвите от ерозия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046726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Почвен потенциал (почвена покривка, ротация на културите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или диверсификация)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84322"/>
                  </a:ext>
                </a:extLst>
              </a:tr>
              <a:tr h="1216770">
                <a:tc vMerge="1">
                  <a:txBody>
                    <a:bodyPr/>
                    <a:lstStyle/>
                    <a:p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Органично вещество на почвата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(управление на отпадъците, забрана за изгаряне на стърнища)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749295"/>
                  </a:ext>
                </a:extLst>
              </a:tr>
              <a:tr h="1480714"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Води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latin typeface="Montserrat Extra-Bold Bold" panose="020B0604020202020204" charset="-52"/>
                        </a:rPr>
                        <a:t>Опазване на водни корита и повърхностни</a:t>
                      </a:r>
                      <a:r>
                        <a:rPr lang="bg-BG" baseline="0" dirty="0">
                          <a:latin typeface="Montserrat Extra-Bold Bold" panose="020B0604020202020204" charset="-52"/>
                        </a:rPr>
                        <a:t> води от замърсяване, оттоци (вкл. чрез използване на буферни ивици)</a:t>
                      </a:r>
                      <a:endParaRPr lang="en-US" dirty="0">
                        <a:latin typeface="Montserrat Extra-Bold Bold" panose="020B0604020202020204" charset="-5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44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4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" y="2019300"/>
            <a:ext cx="14706600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400" b="1" dirty="0" smtClean="0">
                <a:latin typeface="Montserrat Extra-Bold Bold" panose="020B0604020202020204" charset="-52"/>
              </a:rPr>
              <a:t>Подпомагат се земеделски </a:t>
            </a:r>
            <a:r>
              <a:rPr lang="ru-RU" sz="2400" b="1" dirty="0">
                <a:latin typeface="Montserrat Extra-Bold Bold" panose="020B0604020202020204" charset="-52"/>
              </a:rPr>
              <a:t>производители, които упражняват селскостопанска дейност в своето стопанство и активно допринасят за продоволствената сигурност. Малките земеделски производители, чиято основна дейност не е земеделие, но които се занимават с поне минимално ниво на селскостопанска дейност, както е определено от държавите членки, също се считат за земеделски производители.</a:t>
            </a:r>
            <a:endParaRPr lang="ru-RU" sz="2400" b="1" dirty="0" smtClean="0">
              <a:latin typeface="Montserrat Extra-Bold Bold" panose="020B0604020202020204" charset="-52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400" b="1" dirty="0" smtClean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Предоставя </a:t>
            </a:r>
            <a:r>
              <a:rPr lang="ru-RU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се на </a:t>
            </a:r>
            <a:r>
              <a:rPr lang="ru-RU" sz="2400" b="1" dirty="0" smtClean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допустим за подпомагане хектар; </a:t>
            </a: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bg-BG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</a:t>
            </a:r>
            <a:r>
              <a:rPr lang="ru-RU" sz="2400" b="1" dirty="0" smtClean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иференцира се плащането </a:t>
            </a:r>
            <a:r>
              <a:rPr lang="ru-RU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 групи фермери или региони, на базата на недискриминационни </a:t>
            </a:r>
            <a:r>
              <a:rPr lang="ru-RU" sz="2400" b="1" dirty="0" smtClean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критерии, на базата </a:t>
            </a:r>
            <a:r>
              <a:rPr lang="ru-RU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 доходите на фермерите от земеделска дейност в рамките на представителен референтен период.</a:t>
            </a: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400" b="1" dirty="0" smtClean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Таргетират се млади</a:t>
            </a:r>
            <a:r>
              <a:rPr lang="ru-RU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, нови фермери, жени, семейни или малки фермери, смесени стопанства и такива в НР.</a:t>
            </a: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400" b="1" dirty="0" smtClean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Има </a:t>
            </a:r>
            <a:r>
              <a:rPr lang="ru-RU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възможност плащането да се предоставя като единна годишна сума, която замества частично или напълно подкрепата на хектар.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42900"/>
            <a:ext cx="14935200" cy="107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Дегресивно подпомагане на доходите за площ - 1</a:t>
            </a:r>
            <a:endParaRPr lang="ru-RU" sz="4000" b="1" dirty="0">
              <a:solidFill>
                <a:schemeClr val="bg1"/>
              </a:solidFill>
              <a:latin typeface="Montserrat Extra-Bold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465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0999" y="1943100"/>
            <a:ext cx="14935201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Размерът на подкрепата на стопанство се намалява </a:t>
            </a:r>
            <a:r>
              <a:rPr lang="ru-RU" sz="30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 </a:t>
            </a:r>
            <a:r>
              <a:rPr lang="ru-RU" sz="3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следната скала:</a:t>
            </a:r>
          </a:p>
          <a:p>
            <a:pPr marL="1212851" lvl="2" indent="-377825">
              <a:lnSpc>
                <a:spcPts val="4200"/>
              </a:lnSpc>
              <a:buFont typeface="Montserrat Extra-Bold Bold" panose="020B0604020202020204" charset="-52"/>
              <a:buChar char="–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Годишен размер на подпомагането от 20 000€ до 50 000€– с 25%</a:t>
            </a:r>
          </a:p>
          <a:p>
            <a:pPr marL="1212851" lvl="2" indent="-377825">
              <a:lnSpc>
                <a:spcPts val="4200"/>
              </a:lnSpc>
              <a:buFont typeface="Montserrat Extra-Bold Bold" panose="020B0604020202020204" charset="-52"/>
              <a:buChar char="–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Годишен размер на подпомагането от 50 000€ до 75 000€ – с 50%</a:t>
            </a:r>
          </a:p>
          <a:p>
            <a:pPr marL="1212851" lvl="2" indent="-377825">
              <a:lnSpc>
                <a:spcPts val="4200"/>
              </a:lnSpc>
              <a:buFont typeface="Montserrat Extra-Bold Bold" panose="020B0604020202020204" charset="-52"/>
              <a:buChar char="–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Годишен размер на подпомагането над 75 000€ – със 75%</a:t>
            </a:r>
          </a:p>
          <a:p>
            <a:pPr marL="1212851" lvl="2" indent="-377825">
              <a:lnSpc>
                <a:spcPts val="4200"/>
              </a:lnSpc>
              <a:buFont typeface="Montserrat Extra-Bold Bold" panose="020B0604020202020204" charset="-52"/>
              <a:buChar char="–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Максимален размер на подкрепата на площ за стопанство е 100 000€.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endParaRPr lang="ru-RU" sz="3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30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Най-късно </a:t>
            </a:r>
            <a:r>
              <a:rPr lang="ru-RU" sz="3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 2032 г., </a:t>
            </a:r>
            <a:r>
              <a:rPr lang="ru-RU" sz="30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се изключват </a:t>
            </a:r>
            <a:r>
              <a:rPr lang="ru-RU" sz="3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от подпомагане фермери, достигнали пенсионна възраст и получаващи пенсия.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42900"/>
            <a:ext cx="14935200" cy="107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Дегресивно подпомагане на доходите за площ - </a:t>
            </a:r>
            <a:r>
              <a:rPr lang="en-US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2</a:t>
            </a:r>
            <a:endParaRPr lang="ru-RU" sz="4000" b="1" dirty="0">
              <a:solidFill>
                <a:schemeClr val="bg1"/>
              </a:solidFill>
              <a:latin typeface="Montserrat Extra-Bold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1431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7200" y="2247900"/>
            <a:ext cx="13792200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92176" lvl="1" indent="-51435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ru-RU" sz="3000" b="1" dirty="0" smtClean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892176" lvl="1" indent="-5143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Доброволна интервенция за земеделските стопани, която замества дегресивното подпомагане на площ, подкрепата за НР и обвързаната подкрепа;</a:t>
            </a:r>
          </a:p>
          <a:p>
            <a:pPr marL="892176" lvl="1" indent="-5143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Максимален </a:t>
            </a:r>
            <a:r>
              <a:rPr lang="ru-RU" sz="3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размер на подкрепата </a:t>
            </a:r>
            <a:r>
              <a:rPr lang="ru-RU" sz="30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  </a:t>
            </a:r>
            <a:r>
              <a:rPr lang="ru-RU" sz="30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3 000</a:t>
            </a:r>
            <a:r>
              <a:rPr lang="ru-RU" sz="30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€;</a:t>
            </a:r>
          </a:p>
          <a:p>
            <a:pPr marL="892176" lvl="1" indent="-51435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ru-RU" sz="3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892176" lvl="1" indent="-51435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ru-RU" sz="3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536820" y="-5489"/>
            <a:ext cx="3751180" cy="10287000"/>
          </a:xfrm>
          <a:custGeom>
            <a:avLst/>
            <a:gdLst/>
            <a:ahLst/>
            <a:cxnLst/>
            <a:rect l="l" t="t" r="r" b="b"/>
            <a:pathLst>
              <a:path w="3751180" h="10287000">
                <a:moveTo>
                  <a:pt x="0" y="0"/>
                </a:moveTo>
                <a:lnTo>
                  <a:pt x="3751180" y="0"/>
                </a:lnTo>
                <a:lnTo>
                  <a:pt x="3751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9067800" y="9267411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381000" y="342900"/>
            <a:ext cx="13335000" cy="107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Плащане за малки земеделски стопани</a:t>
            </a:r>
            <a:endParaRPr lang="ru-RU" sz="4000" b="1" dirty="0">
              <a:solidFill>
                <a:schemeClr val="bg1"/>
              </a:solidFill>
              <a:latin typeface="Montserrat Extra-Bold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8402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" y="1951583"/>
            <a:ext cx="140970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92176" lvl="1" indent="-51435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Може да се предоставя за </a:t>
            </a:r>
            <a:r>
              <a:rPr lang="ru-RU" sz="28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земеделски </a:t>
            </a: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сектори и продукти (Анекс 1 на Регламент 1308/2013</a:t>
            </a:r>
            <a:r>
              <a:rPr lang="ru-RU" sz="28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);</a:t>
            </a:r>
          </a:p>
          <a:p>
            <a:pPr marL="892176" lvl="1" indent="-51435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Запазва се изискването </a:t>
            </a: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секторите да са в затруднено положение и да имат социално-икономическо или екологично </a:t>
            </a:r>
            <a:r>
              <a:rPr lang="ru-RU" sz="28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значение;</a:t>
            </a:r>
            <a:endParaRPr lang="ru-RU" sz="28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892176" lvl="1" indent="-51435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Подпомагането може да бъде на </a:t>
            </a: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хектар или брой </a:t>
            </a:r>
            <a:r>
              <a:rPr lang="ru-RU" sz="28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животно/ ЖЕ.</a:t>
            </a:r>
          </a:p>
        </p:txBody>
      </p:sp>
      <p:sp>
        <p:nvSpPr>
          <p:cNvPr id="5" name="Freeform 5"/>
          <p:cNvSpPr/>
          <p:nvPr/>
        </p:nvSpPr>
        <p:spPr>
          <a:xfrm>
            <a:off x="14536820" y="-5489"/>
            <a:ext cx="3751180" cy="10287000"/>
          </a:xfrm>
          <a:custGeom>
            <a:avLst/>
            <a:gdLst/>
            <a:ahLst/>
            <a:cxnLst/>
            <a:rect l="l" t="t" r="r" b="b"/>
            <a:pathLst>
              <a:path w="3751180" h="10287000">
                <a:moveTo>
                  <a:pt x="0" y="0"/>
                </a:moveTo>
                <a:lnTo>
                  <a:pt x="3751180" y="0"/>
                </a:lnTo>
                <a:lnTo>
                  <a:pt x="3751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9067800" y="9267411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381000" y="342900"/>
            <a:ext cx="13335000" cy="10788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bg1"/>
                </a:solidFill>
                <a:latin typeface="Montserrat Extra-Bold Bold" panose="020B0604020202020204" charset="-52"/>
              </a:rPr>
              <a:t>Плащане за малки земеделски стопани</a:t>
            </a:r>
            <a:endParaRPr lang="ru-RU" sz="4000" b="1" dirty="0">
              <a:solidFill>
                <a:schemeClr val="bg1"/>
              </a:solidFill>
              <a:latin typeface="Montserrat Extra-Bold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7015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48264" cy="10287000"/>
          </a:xfrm>
          <a:custGeom>
            <a:avLst/>
            <a:gdLst/>
            <a:ahLst/>
            <a:cxnLst/>
            <a:rect l="l" t="t" r="r" b="b"/>
            <a:pathLst>
              <a:path w="18548264" h="10287000">
                <a:moveTo>
                  <a:pt x="0" y="0"/>
                </a:moveTo>
                <a:lnTo>
                  <a:pt x="18548264" y="0"/>
                </a:lnTo>
                <a:lnTo>
                  <a:pt x="185482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3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34211" y="3060111"/>
            <a:ext cx="7813090" cy="4566841"/>
            <a:chOff x="0" y="0"/>
            <a:chExt cx="10417453" cy="608912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0417453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4400"/>
                </a:lnSpc>
                <a:spcBef>
                  <a:spcPct val="0"/>
                </a:spcBef>
              </a:pPr>
              <a:r>
                <a:rPr lang="en-US" sz="12000" b="1" dirty="0" smtClean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03</a:t>
              </a:r>
              <a:endParaRPr lang="en-US" sz="12000" b="1" dirty="0">
                <a:solidFill>
                  <a:srgbClr val="FFFFFF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2283"/>
              <a:ext cx="10417453" cy="3436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658"/>
                </a:lnSpc>
              </a:pPr>
              <a:r>
                <a:rPr lang="bg-BG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ДРУГИ ИНТЕРВЕНЦИИ ОТ ПЛАНА</a:t>
              </a:r>
              <a:endParaRPr lang="en-US" sz="5121" b="1" dirty="0">
                <a:solidFill>
                  <a:srgbClr val="FFFFFF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34211" y="4317411"/>
            <a:ext cx="6477930" cy="2798083"/>
            <a:chOff x="0" y="0"/>
            <a:chExt cx="8637240" cy="3730778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8637240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4400"/>
                </a:lnSpc>
                <a:spcBef>
                  <a:spcPct val="0"/>
                </a:spcBef>
              </a:pPr>
              <a:r>
                <a:rPr lang="en-US" sz="12000" b="1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2283"/>
              <a:ext cx="8637240" cy="1078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658"/>
                </a:lnSpc>
              </a:pPr>
              <a:r>
                <a:rPr lang="en-US" sz="5121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ХРОНОЛОГИЯ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6359975" y="2789412"/>
            <a:ext cx="10788280" cy="2521760"/>
          </a:xfrm>
          <a:custGeom>
            <a:avLst/>
            <a:gdLst/>
            <a:ahLst/>
            <a:cxnLst/>
            <a:rect l="l" t="t" r="r" b="b"/>
            <a:pathLst>
              <a:path w="10788280" h="2521760">
                <a:moveTo>
                  <a:pt x="0" y="0"/>
                </a:moveTo>
                <a:lnTo>
                  <a:pt x="10788280" y="0"/>
                </a:lnTo>
                <a:lnTo>
                  <a:pt x="10788280" y="2521760"/>
                </a:lnTo>
                <a:lnTo>
                  <a:pt x="0" y="25217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547499" y="4199924"/>
            <a:ext cx="674276" cy="846814"/>
          </a:xfrm>
          <a:custGeom>
            <a:avLst/>
            <a:gdLst/>
            <a:ahLst/>
            <a:cxnLst/>
            <a:rect l="l" t="t" r="r" b="b"/>
            <a:pathLst>
              <a:path w="674276" h="846814">
                <a:moveTo>
                  <a:pt x="0" y="0"/>
                </a:moveTo>
                <a:lnTo>
                  <a:pt x="674276" y="0"/>
                </a:lnTo>
                <a:lnTo>
                  <a:pt x="674276" y="846814"/>
                </a:lnTo>
                <a:lnTo>
                  <a:pt x="0" y="84681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642389" y="4318719"/>
            <a:ext cx="484497" cy="4844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21" tIns="37321" rIns="37321" bIns="37321" rtlCol="0" anchor="ctr"/>
            <a:lstStyle/>
            <a:p>
              <a:pPr algn="ctr">
                <a:lnSpc>
                  <a:spcPts val="20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01205" y="3758853"/>
            <a:ext cx="1651362" cy="24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4"/>
              </a:lnSpc>
              <a:spcBef>
                <a:spcPct val="0"/>
              </a:spcBef>
            </a:pPr>
            <a:r>
              <a:rPr lang="en-US" sz="1474" b="1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Членство в ЕС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31836" y="4421898"/>
            <a:ext cx="305603" cy="24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4"/>
              </a:lnSpc>
              <a:spcBef>
                <a:spcPct val="0"/>
              </a:spcBef>
            </a:pPr>
            <a:r>
              <a:rPr lang="en-US" sz="1474" b="1">
                <a:solidFill>
                  <a:srgbClr val="4D4D4D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13711" y="3800707"/>
            <a:ext cx="2179039" cy="24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4"/>
              </a:lnSpc>
              <a:spcBef>
                <a:spcPct val="0"/>
              </a:spcBef>
            </a:pPr>
            <a:r>
              <a:rPr lang="bg-BG" sz="1474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ОСП</a:t>
            </a:r>
            <a:r>
              <a:rPr lang="en-US" sz="1474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2007-2013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469724" y="4165818"/>
            <a:ext cx="674276" cy="846814"/>
            <a:chOff x="8166178" y="4165818"/>
            <a:chExt cx="674276" cy="846814"/>
          </a:xfrm>
        </p:grpSpPr>
        <p:grpSp>
          <p:nvGrpSpPr>
            <p:cNvPr id="2" name="Group 1"/>
            <p:cNvGrpSpPr/>
            <p:nvPr/>
          </p:nvGrpSpPr>
          <p:grpSpPr>
            <a:xfrm>
              <a:off x="8166178" y="4165818"/>
              <a:ext cx="674276" cy="846814"/>
              <a:chOff x="8166178" y="4165818"/>
              <a:chExt cx="674276" cy="84681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8166178" y="4165818"/>
                <a:ext cx="674276" cy="846814"/>
              </a:xfrm>
              <a:custGeom>
                <a:avLst/>
                <a:gdLst/>
                <a:ahLst/>
                <a:cxnLst/>
                <a:rect l="l" t="t" r="r" b="b"/>
                <a:pathLst>
                  <a:path w="674276" h="846814">
                    <a:moveTo>
                      <a:pt x="0" y="0"/>
                    </a:moveTo>
                    <a:lnTo>
                      <a:pt x="674276" y="0"/>
                    </a:lnTo>
                    <a:lnTo>
                      <a:pt x="674276" y="846814"/>
                    </a:lnTo>
                    <a:lnTo>
                      <a:pt x="0" y="8468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</p:sp>
          <p:grpSp>
            <p:nvGrpSpPr>
              <p:cNvPr id="14" name="Group 14"/>
              <p:cNvGrpSpPr/>
              <p:nvPr/>
            </p:nvGrpSpPr>
            <p:grpSpPr>
              <a:xfrm>
                <a:off x="8261068" y="4284612"/>
                <a:ext cx="484497" cy="484497"/>
                <a:chOff x="0" y="0"/>
                <a:chExt cx="812800" cy="81280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37321" tIns="37321" rIns="37321" bIns="37321" rtlCol="0" anchor="ctr"/>
                <a:lstStyle/>
                <a:p>
                  <a:pPr algn="ctr">
                    <a:lnSpc>
                      <a:spcPts val="2099"/>
                    </a:lnSpc>
                  </a:pPr>
                  <a:endParaRPr/>
                </a:p>
              </p:txBody>
            </p:sp>
          </p:grpSp>
        </p:grpSp>
        <p:sp>
          <p:nvSpPr>
            <p:cNvPr id="18" name="TextBox 18"/>
            <p:cNvSpPr txBox="1"/>
            <p:nvPr/>
          </p:nvSpPr>
          <p:spPr>
            <a:xfrm>
              <a:off x="8350515" y="4373746"/>
              <a:ext cx="305603" cy="249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4"/>
                </a:lnSpc>
                <a:spcBef>
                  <a:spcPct val="0"/>
                </a:spcBef>
              </a:pPr>
              <a:r>
                <a:rPr lang="en-US" sz="1474" b="1">
                  <a:solidFill>
                    <a:srgbClr val="4D4D4D"/>
                  </a:solidFill>
                  <a:latin typeface="Inter Bold"/>
                  <a:ea typeface="Inter Bold"/>
                  <a:cs typeface="Inter Bold"/>
                  <a:sym typeface="Inter Bold"/>
                </a:rPr>
                <a:t>02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73694" y="2883809"/>
            <a:ext cx="674276" cy="846814"/>
          </a:xfrm>
          <a:custGeom>
            <a:avLst/>
            <a:gdLst/>
            <a:ahLst/>
            <a:cxnLst/>
            <a:rect l="l" t="t" r="r" b="b"/>
            <a:pathLst>
              <a:path w="674276" h="846814">
                <a:moveTo>
                  <a:pt x="0" y="0"/>
                </a:moveTo>
                <a:lnTo>
                  <a:pt x="674276" y="0"/>
                </a:lnTo>
                <a:lnTo>
                  <a:pt x="674276" y="846815"/>
                </a:lnTo>
                <a:lnTo>
                  <a:pt x="0" y="84681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0368584" y="3002604"/>
            <a:ext cx="484497" cy="48449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21" tIns="37321" rIns="37321" bIns="37321" rtlCol="0" anchor="ctr"/>
            <a:lstStyle/>
            <a:p>
              <a:pPr algn="ctr">
                <a:lnSpc>
                  <a:spcPts val="20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829800" y="2348103"/>
            <a:ext cx="146654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4"/>
              </a:lnSpc>
            </a:pPr>
            <a:r>
              <a:rPr lang="bg-BG" sz="1474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ОСП</a:t>
            </a:r>
            <a:r>
              <a:rPr lang="en-US" sz="1474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</a:t>
            </a:r>
          </a:p>
          <a:p>
            <a:pPr algn="ctr">
              <a:lnSpc>
                <a:spcPts val="2064"/>
              </a:lnSpc>
              <a:spcBef>
                <a:spcPct val="0"/>
              </a:spcBef>
            </a:pPr>
            <a:r>
              <a:rPr lang="en-US" sz="1474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2014-2020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458031" y="3091738"/>
            <a:ext cx="305603" cy="24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4"/>
              </a:lnSpc>
              <a:spcBef>
                <a:spcPct val="0"/>
              </a:spcBef>
            </a:pPr>
            <a:r>
              <a:rPr lang="en-US" sz="1474" b="1">
                <a:solidFill>
                  <a:srgbClr val="4D4D4D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  <p:sp>
        <p:nvSpPr>
          <p:cNvPr id="25" name="Freeform 25"/>
          <p:cNvSpPr/>
          <p:nvPr/>
        </p:nvSpPr>
        <p:spPr>
          <a:xfrm>
            <a:off x="12253324" y="2855856"/>
            <a:ext cx="674276" cy="846814"/>
          </a:xfrm>
          <a:custGeom>
            <a:avLst/>
            <a:gdLst/>
            <a:ahLst/>
            <a:cxnLst/>
            <a:rect l="l" t="t" r="r" b="b"/>
            <a:pathLst>
              <a:path w="674276" h="846814">
                <a:moveTo>
                  <a:pt x="0" y="0"/>
                </a:moveTo>
                <a:lnTo>
                  <a:pt x="674276" y="0"/>
                </a:lnTo>
                <a:lnTo>
                  <a:pt x="674276" y="846814"/>
                </a:lnTo>
                <a:lnTo>
                  <a:pt x="0" y="846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2348214" y="2974650"/>
            <a:ext cx="484497" cy="48449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21" tIns="37321" rIns="37321" bIns="37321" rtlCol="0" anchor="ctr"/>
            <a:lstStyle/>
            <a:p>
              <a:pPr algn="ctr">
                <a:lnSpc>
                  <a:spcPts val="209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2437661" y="3077830"/>
            <a:ext cx="305603" cy="24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4"/>
              </a:lnSpc>
              <a:spcBef>
                <a:spcPct val="0"/>
              </a:spcBef>
            </a:pPr>
            <a:r>
              <a:rPr lang="en-US" sz="1474" b="1">
                <a:solidFill>
                  <a:srgbClr val="4D4D4D"/>
                </a:solidFill>
                <a:latin typeface="Inter Bold"/>
                <a:ea typeface="Inter Bold"/>
                <a:cs typeface="Inter Bold"/>
                <a:sym typeface="Inter Bold"/>
              </a:rPr>
              <a:t>04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5331747" y="1943100"/>
            <a:ext cx="674276" cy="846814"/>
            <a:chOff x="15331747" y="2099687"/>
            <a:chExt cx="674276" cy="846814"/>
          </a:xfrm>
        </p:grpSpPr>
        <p:sp>
          <p:nvSpPr>
            <p:cNvPr id="30" name="Freeform 30"/>
            <p:cNvSpPr/>
            <p:nvPr/>
          </p:nvSpPr>
          <p:spPr>
            <a:xfrm>
              <a:off x="15331747" y="2099687"/>
              <a:ext cx="674276" cy="846814"/>
            </a:xfrm>
            <a:custGeom>
              <a:avLst/>
              <a:gdLst/>
              <a:ahLst/>
              <a:cxnLst/>
              <a:rect l="l" t="t" r="r" b="b"/>
              <a:pathLst>
                <a:path w="674276" h="846814">
                  <a:moveTo>
                    <a:pt x="0" y="0"/>
                  </a:moveTo>
                  <a:lnTo>
                    <a:pt x="674276" y="0"/>
                  </a:lnTo>
                  <a:lnTo>
                    <a:pt x="674276" y="846814"/>
                  </a:lnTo>
                  <a:lnTo>
                    <a:pt x="0" y="846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1" name="Group 50"/>
            <p:cNvGrpSpPr/>
            <p:nvPr/>
          </p:nvGrpSpPr>
          <p:grpSpPr>
            <a:xfrm>
              <a:off x="15426637" y="2218481"/>
              <a:ext cx="484497" cy="484497"/>
              <a:chOff x="15426637" y="2218481"/>
              <a:chExt cx="484497" cy="484497"/>
            </a:xfrm>
          </p:grpSpPr>
          <p:grpSp>
            <p:nvGrpSpPr>
              <p:cNvPr id="31" name="Group 31"/>
              <p:cNvGrpSpPr/>
              <p:nvPr/>
            </p:nvGrpSpPr>
            <p:grpSpPr>
              <a:xfrm>
                <a:off x="15426637" y="2218481"/>
                <a:ext cx="484497" cy="484497"/>
                <a:chOff x="0" y="0"/>
                <a:chExt cx="812800" cy="812800"/>
              </a:xfrm>
            </p:grpSpPr>
            <p:sp>
              <p:nvSpPr>
                <p:cNvPr id="32" name="Freeform 3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37321" tIns="37321" rIns="37321" bIns="37321" rtlCol="0" anchor="ctr"/>
                <a:lstStyle/>
                <a:p>
                  <a:pPr algn="ctr">
                    <a:lnSpc>
                      <a:spcPts val="2099"/>
                    </a:lnSpc>
                  </a:pPr>
                  <a:endParaRPr/>
                </a:p>
              </p:txBody>
            </p:sp>
          </p:grpSp>
          <p:sp>
            <p:nvSpPr>
              <p:cNvPr id="34" name="TextBox 34"/>
              <p:cNvSpPr txBox="1"/>
              <p:nvPr/>
            </p:nvSpPr>
            <p:spPr>
              <a:xfrm>
                <a:off x="15516084" y="2347932"/>
                <a:ext cx="305603" cy="2495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64"/>
                  </a:lnSpc>
                  <a:spcBef>
                    <a:spcPct val="0"/>
                  </a:spcBef>
                </a:pPr>
                <a:r>
                  <a:rPr lang="en-US" sz="1474" b="1" dirty="0" smtClean="0">
                    <a:solidFill>
                      <a:srgbClr val="4D4D4D"/>
                    </a:solidFill>
                    <a:latin typeface="Inter Bold"/>
                    <a:ea typeface="Inter Bold"/>
                    <a:cs typeface="Inter Bold"/>
                    <a:sym typeface="Inter Bold"/>
                  </a:rPr>
                  <a:t>05</a:t>
                </a:r>
                <a:endParaRPr lang="en-US" sz="1474" b="1" dirty="0">
                  <a:solidFill>
                    <a:srgbClr val="4D4D4D"/>
                  </a:solidFill>
                  <a:latin typeface="Inter Bold"/>
                  <a:ea typeface="Inter Bold"/>
                  <a:cs typeface="Inter Bold"/>
                  <a:sym typeface="Inter Bold"/>
                </a:endParaRPr>
              </a:p>
            </p:txBody>
          </p:sp>
        </p:grpSp>
      </p:grpSp>
      <p:sp>
        <p:nvSpPr>
          <p:cNvPr id="35" name="Freeform 35"/>
          <p:cNvSpPr/>
          <p:nvPr/>
        </p:nvSpPr>
        <p:spPr>
          <a:xfrm>
            <a:off x="6855807" y="3152528"/>
            <a:ext cx="559714" cy="586856"/>
          </a:xfrm>
          <a:custGeom>
            <a:avLst/>
            <a:gdLst/>
            <a:ahLst/>
            <a:cxnLst/>
            <a:rect l="l" t="t" r="r" b="b"/>
            <a:pathLst>
              <a:path w="559714" h="586856">
                <a:moveTo>
                  <a:pt x="0" y="0"/>
                </a:moveTo>
                <a:lnTo>
                  <a:pt x="559715" y="0"/>
                </a:lnTo>
                <a:lnTo>
                  <a:pt x="559715" y="586856"/>
                </a:lnTo>
                <a:lnTo>
                  <a:pt x="0" y="58685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571378" y="3231975"/>
            <a:ext cx="482793" cy="513609"/>
          </a:xfrm>
          <a:custGeom>
            <a:avLst/>
            <a:gdLst/>
            <a:ahLst/>
            <a:cxnLst/>
            <a:rect l="l" t="t" r="r" b="b"/>
            <a:pathLst>
              <a:path w="482793" h="513609">
                <a:moveTo>
                  <a:pt x="0" y="0"/>
                </a:moveTo>
                <a:lnTo>
                  <a:pt x="482793" y="0"/>
                </a:lnTo>
                <a:lnTo>
                  <a:pt x="482793" y="513610"/>
                </a:lnTo>
                <a:lnTo>
                  <a:pt x="0" y="513610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0241673" y="1848526"/>
            <a:ext cx="538896" cy="500500"/>
          </a:xfrm>
          <a:custGeom>
            <a:avLst/>
            <a:gdLst/>
            <a:ahLst/>
            <a:cxnLst/>
            <a:rect l="l" t="t" r="r" b="b"/>
            <a:pathLst>
              <a:path w="538896" h="500500">
                <a:moveTo>
                  <a:pt x="0" y="0"/>
                </a:moveTo>
                <a:lnTo>
                  <a:pt x="538897" y="0"/>
                </a:lnTo>
                <a:lnTo>
                  <a:pt x="538897" y="500500"/>
                </a:lnTo>
                <a:lnTo>
                  <a:pt x="0" y="500500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6547499" y="5444998"/>
            <a:ext cx="569564" cy="230673"/>
          </a:xfrm>
          <a:custGeom>
            <a:avLst/>
            <a:gdLst/>
            <a:ahLst/>
            <a:cxnLst/>
            <a:rect l="l" t="t" r="r" b="b"/>
            <a:pathLst>
              <a:path w="569564" h="230673">
                <a:moveTo>
                  <a:pt x="0" y="0"/>
                </a:moveTo>
                <a:lnTo>
                  <a:pt x="569564" y="0"/>
                </a:lnTo>
                <a:lnTo>
                  <a:pt x="569564" y="230674"/>
                </a:lnTo>
                <a:lnTo>
                  <a:pt x="0" y="2306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30000"/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5999504" y="5353828"/>
            <a:ext cx="1770266" cy="20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"/>
              </a:lnSpc>
              <a:spcBef>
                <a:spcPct val="0"/>
              </a:spcBef>
            </a:pPr>
            <a:r>
              <a:rPr lang="en-US" sz="1179" b="1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2007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618183" y="5353828"/>
            <a:ext cx="1770266" cy="20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"/>
              </a:lnSpc>
              <a:spcBef>
                <a:spcPct val="0"/>
              </a:spcBef>
            </a:pPr>
            <a:r>
              <a:rPr lang="en-US" sz="1179" b="1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2007-2013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725699" y="3691426"/>
            <a:ext cx="1770266" cy="20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"/>
              </a:lnSpc>
              <a:spcBef>
                <a:spcPct val="0"/>
              </a:spcBef>
            </a:pPr>
            <a:r>
              <a:rPr lang="en-US" sz="1179" b="1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2014-2020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705329" y="3691426"/>
            <a:ext cx="1770266" cy="20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"/>
              </a:lnSpc>
              <a:spcBef>
                <a:spcPct val="0"/>
              </a:spcBef>
            </a:pPr>
            <a:r>
              <a:rPr lang="en-US" sz="1179" b="1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7 Dec 2022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781415" y="3091738"/>
            <a:ext cx="1770266" cy="20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"/>
              </a:lnSpc>
              <a:spcBef>
                <a:spcPct val="0"/>
              </a:spcBef>
            </a:pPr>
            <a:r>
              <a:rPr lang="en-US" sz="1179" b="1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2028+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448623" y="2375755"/>
            <a:ext cx="219117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4"/>
              </a:lnSpc>
            </a:pPr>
            <a:r>
              <a:rPr lang="bg-BG" sz="1474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ОСП</a:t>
            </a:r>
            <a:r>
              <a:rPr lang="en-US" sz="1474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</a:t>
            </a:r>
          </a:p>
          <a:p>
            <a:pPr algn="ctr">
              <a:lnSpc>
                <a:spcPts val="2064"/>
              </a:lnSpc>
              <a:spcBef>
                <a:spcPct val="0"/>
              </a:spcBef>
            </a:pPr>
            <a:r>
              <a:rPr lang="en-US" sz="1474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2023-2027</a:t>
            </a:r>
          </a:p>
        </p:txBody>
      </p:sp>
      <p:sp>
        <p:nvSpPr>
          <p:cNvPr id="46" name="Freeform 46"/>
          <p:cNvSpPr/>
          <p:nvPr/>
        </p:nvSpPr>
        <p:spPr>
          <a:xfrm>
            <a:off x="12268200" y="1826322"/>
            <a:ext cx="554101" cy="452977"/>
          </a:xfrm>
          <a:custGeom>
            <a:avLst/>
            <a:gdLst/>
            <a:ahLst/>
            <a:cxnLst/>
            <a:rect l="l" t="t" r="r" b="b"/>
            <a:pathLst>
              <a:path w="554101" h="452977">
                <a:moveTo>
                  <a:pt x="0" y="0"/>
                </a:moveTo>
                <a:lnTo>
                  <a:pt x="554101" y="0"/>
                </a:lnTo>
                <a:lnTo>
                  <a:pt x="554101" y="452977"/>
                </a:lnTo>
                <a:lnTo>
                  <a:pt x="0" y="452977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grpSp>
        <p:nvGrpSpPr>
          <p:cNvPr id="53" name="Group 52"/>
          <p:cNvGrpSpPr/>
          <p:nvPr/>
        </p:nvGrpSpPr>
        <p:grpSpPr>
          <a:xfrm>
            <a:off x="14649023" y="928908"/>
            <a:ext cx="2191177" cy="1014192"/>
            <a:chOff x="14554200" y="1028700"/>
            <a:chExt cx="2191177" cy="1014192"/>
          </a:xfrm>
        </p:grpSpPr>
        <p:sp>
          <p:nvSpPr>
            <p:cNvPr id="38" name="Freeform 38"/>
            <p:cNvSpPr/>
            <p:nvPr/>
          </p:nvSpPr>
          <p:spPr>
            <a:xfrm>
              <a:off x="15264458" y="1028700"/>
              <a:ext cx="479823" cy="418046"/>
            </a:xfrm>
            <a:custGeom>
              <a:avLst/>
              <a:gdLst/>
              <a:ahLst/>
              <a:cxnLst/>
              <a:rect l="l" t="t" r="r" b="b"/>
              <a:pathLst>
                <a:path w="479823" h="418046">
                  <a:moveTo>
                    <a:pt x="0" y="0"/>
                  </a:moveTo>
                  <a:lnTo>
                    <a:pt x="479823" y="0"/>
                  </a:lnTo>
                  <a:lnTo>
                    <a:pt x="479823" y="418046"/>
                  </a:lnTo>
                  <a:lnTo>
                    <a:pt x="0" y="41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14554200" y="1524930"/>
              <a:ext cx="2191177" cy="517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4"/>
                </a:lnSpc>
                <a:spcBef>
                  <a:spcPct val="0"/>
                </a:spcBef>
              </a:pPr>
              <a:r>
                <a:rPr lang="en-US" sz="1474" b="1" dirty="0" err="1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Предложение</a:t>
              </a:r>
              <a:r>
                <a:rPr lang="en-US" sz="1474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 </a:t>
              </a:r>
              <a:r>
                <a:rPr lang="en-US" sz="1474" b="1" dirty="0" err="1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за</a:t>
              </a:r>
              <a:r>
                <a:rPr lang="bg-BG" sz="1474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 ОСП </a:t>
              </a:r>
              <a:r>
                <a:rPr lang="en-US" sz="1474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2028-2034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E135F4A8-A89A-4F05-A565-2093557581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6700"/>
            <a:ext cx="239077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528126"/>
            <a:ext cx="15051220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Агроекологични и климатични действия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562100"/>
            <a:ext cx="15762541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Заместват еко схемите и агро-екологичните ангажименти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ДЧ са длъжни да предоставят подкрепа за действия, благоприятни за климата, околната среда, здравето и хуманното отношение към животните и устойчивото горско стопанство под формата на:</a:t>
            </a:r>
          </a:p>
          <a:p>
            <a:pPr marL="1212851" lvl="2" indent="-377825">
              <a:lnSpc>
                <a:spcPts val="4200"/>
              </a:lnSpc>
              <a:buFont typeface="Montserrat Extra-Bold Bold" panose="020B0604020202020204" charset="-52"/>
              <a:buChar char="–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Доброволни ангажименти за управление, включително ангажименти за поддържане на биологичното земеделие и екстензивно животновъдство;</a:t>
            </a:r>
          </a:p>
          <a:p>
            <a:pPr marL="1212851" lvl="2" indent="-377825">
              <a:lnSpc>
                <a:spcPts val="4200"/>
              </a:lnSpc>
              <a:buFont typeface="Montserrat Extra-Bold Bold" panose="020B0604020202020204" charset="-52"/>
              <a:buChar char="–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Доброволен преход към устойчиви производствени системи, на ниво стопанство или за част от стопанство, включително преминаване към биологично земеделие и екстензивност на сектор животновъдство. Подкрепата се предоставя въз основа на план за преходни действия.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ДЧ трябва да предоставят подкрепа за биологично производство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Ангажиментите могат да бъдат едногодишни и многогодишни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0254342" y="9286840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528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528126"/>
            <a:ext cx="16687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Агроекологични и климатични действия (2)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562100"/>
            <a:ext cx="15762541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Управленските ангажименти</a:t>
            </a:r>
            <a:r>
              <a:rPr lang="en-GB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могат да имат по-специално следните цели: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(a) опазване на качеството на водата и намаляване на натиска върху водните ресурси, опазване на почвата, управление на хранителните вещества, опазване на биологичното разнообразие, включително ландшафтни характеристики и намаляване на употребата на пестициди;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(б) смекчаване на изменението на климата, включително намаляване на емисиите на парникови газове и улавянето на въглерод, адаптиране към изменението на климата, включително разнообразие на животните и растенията за устойчиви екосистеми;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(в) здраве и хуманно отношение към животните, включително борба с антимикробната резистентност;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(г) устойчиво използване и развитие на генетични ресурси; или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(д) горско-екологични услуги и опазване на горите.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54342" y="9286840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70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528126"/>
            <a:ext cx="15051220" cy="2268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ПЛАЩАНЕ ЗА ПРИРОДНИ И ДРУГИ СПЕЦИФИЧНИ ЗА РАЙОНА ОГРАНИЧЕНИЯ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2927" y="3086100"/>
            <a:ext cx="1507929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Държавите членки предоставят плащания на земеделски стопани за компенсиране на загуби от земеделие в райони с природни или други специфични ограничения, включително вече обозначени зони и нови зони, включени в НПП план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Размер на подпомагането: Подпомагането на хектар се определя спрямо допълнителните разходи или загубения доход от земеделска дейност в тези ограничени райони в сравнение с нормалните условия за производство.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0254342" y="9286840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865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528126"/>
            <a:ext cx="1505122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ПОДПОМАГАНЕ ЗА НЕБЛАГОПРИЯТНИ УСЛОВИЯ, ПРОИЗТИЧАЩИ ОТ ОПРЕДЕЛЕНИ ЗАДЪЛЖИТЕЛНИ ИЗИСКВАНИЯ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1" y="4076700"/>
            <a:ext cx="145542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Държавите членки могат да предоставят плащания за компенсиране на земеделски и горски стопани за допълнителни разходи и загуби на доход, произтичащи от спазването на задължителни изисквания по директивите за природозащита и водите, включително и за определени зони извън Натура 2000 (до 5% от нейната площ).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0254342" y="9286840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531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528126"/>
            <a:ext cx="15051220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ЛИДЕР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2927" y="3086100"/>
            <a:ext cx="14734674" cy="4801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Държавите членки трябва да подпомагат разработването и изпълнението на местни стратегии за развитие по подхода LEADER, особено в селски райони с конкретни затруднения, определени в националните планове за партньорство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Фокус на подкрепата: Чрез LEADER ще се финансират проекти на местни групи за действие, свързани със стартиращи предприятия, добавена стойност, агротуризъм, директни продажби и иновации, както и с трансформацията на селските райони в социален, екологичен, дигитален и икономически аспект.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0254342" y="9286840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134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680526"/>
            <a:ext cx="150512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Инструмент за управление на риска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866900"/>
            <a:ext cx="15762541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Задължителен за ДЧ. ДЧ могат да не го прилагат ако имат национален инструмент за управление на риска. Могат да се компенсират загуби надхвърлящи най-малко 20% от средното годишно производство или доход на земеделския производител през предходния тригодишен период или тригодишна средна стойност, базирана на предходния петгодишен период, с изключение на най-високия и най-ниския запис.</a:t>
            </a:r>
          </a:p>
          <a:p>
            <a:pPr marL="377826" lvl="1">
              <a:lnSpc>
                <a:spcPts val="4200"/>
              </a:lnSpc>
            </a:pPr>
            <a:endParaRPr lang="ru-RU" sz="28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може да се прилага подходящ алтернативен метод за изчисляване на загубите за млади земеделски производители и нови земеделски производители.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endParaRPr lang="ru-RU" sz="28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методология за изчисляване на загубите и факторите, задействащи компенсацията, в своя план за НПР. Гарантиране, че се избягва всякаква свръхкомпенсация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0254342" y="9267411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786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680526"/>
            <a:ext cx="150512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ПОДКРЕПА ЗА ИНВЕСТИЦИИ В ЗП и ГС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866900"/>
            <a:ext cx="15762541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Държавите членки предоставят подкрепа за инвестиции, които допринасят за устойчивостта на селското стопанство, хранителните системи, горите и селските райони, особено във връзка с климата и водните ресурси. 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Подкрепа за възстановяване след природни бедствия се допуска при щети над 30% за земеделие и 20% за гори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Списък </a:t>
            </a: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 недопустими </a:t>
            </a:r>
            <a:r>
              <a:rPr lang="ru-RU" sz="28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инвестиции</a:t>
            </a:r>
            <a:endParaRPr lang="ru-RU" sz="28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Преходна подкрепа при нови изисквания на ЕС: При въвеждане на нови изисквания от законодателството на ЕС, може да се предоставя помощ за инвестиции за спазването им за максимум 36 месеца. Това важи и за млади фермери, които започват дейност, като се компенсират допълнителните разходи по изпълнение на изискванията.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0254342" y="9267411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229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680526"/>
            <a:ext cx="1505122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ПОДКРЕПА ЗА млади, нови, малки </a:t>
            </a:r>
            <a:r>
              <a:rPr lang="bg-BG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 бизнес</a:t>
            </a: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дейности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339" y="2779686"/>
            <a:ext cx="15762541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Подкрепа за млади фермери и бизнес в селските райони: Държавите членки предоставят помощ за създаване на стопанства от 1).млади фермери, 2). за стартиране на бизнес (включително нови фермери) и за диверсификация на доходите в селските райони; 3). стартиране на бизнес в селски райони; 4).бизнес развитие на малки фермери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Изискване за бизнес план: За да получат подкрепа, кандидатите трябва да представят бизнес план, като условията за съдържанието и подаването му се определят от държавите членки в техните НПП планове.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Форма и размер на помощта: Подкрепата се предоставя като еднократна сума, чрез финансови инструменти или комбинирано, с максимум до 300 000 евро, като могат да се прилагат обективни и недискриминационни критерии за диференциране на сумите.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0254342" y="9267411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317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680526"/>
            <a:ext cx="15051220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Стратегия за селски райони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339" y="2779686"/>
            <a:ext cx="15762541" cy="4262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Стратегия за подмладяване на земеделския сектор: Държавите членки трябва да разработят стратегия за подновяване на поколенията в земеделието като част от своя НРП план, с цел по-ефективна и съгласувана подкрепа за младите фермери.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Съдържание на стратегията: Тя трябва да включва демографски анализ на сектора, бариери пред младите фермери и мерки за преодоляването им, използването на стартов пакет за млади фермери и връзки между различните мерки за подмладяване.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0254342" y="9267411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6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680526"/>
            <a:ext cx="150512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Подкрепа за иновации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32" y="2215725"/>
            <a:ext cx="14986061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Държавите членки предоставят подкрепа за иновационни проекти на оперативни групи по EIP-AGRI, както и за обучения, съветнически услуги и други форми на обмен на знания в земеделието, горското стопанство и селските райони.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Интерактивен иновационен модел: Проектите трябва да са съвместно разработени между фермери, учени, консултанти и други заинтересовани страни, фокусирани върху конкретни нужди на селските райони и с потенциал за практическо приложение и разпространение чрез мрежите на ОСП (CAP).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Финансиране се предоставя само за проекти с одобрен план, включващи поне двама различни участника и съответстващи на специфични цели на ОСП. Подкрепа не се дава за проекти, в които участват само научноизследователски организации.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2541" y="-5489"/>
            <a:ext cx="2525459" cy="10287000"/>
          </a:xfrm>
          <a:custGeom>
            <a:avLst/>
            <a:gdLst/>
            <a:ahLst/>
            <a:cxnLst/>
            <a:rect l="l" t="t" r="r" b="b"/>
            <a:pathLst>
              <a:path w="2525459" h="10287000">
                <a:moveTo>
                  <a:pt x="0" y="0"/>
                </a:moveTo>
                <a:lnTo>
                  <a:pt x="2525459" y="0"/>
                </a:lnTo>
                <a:lnTo>
                  <a:pt x="2525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0254342" y="9267411"/>
            <a:ext cx="5373889" cy="885860"/>
            <a:chOff x="381000" y="351102"/>
            <a:chExt cx="7326352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80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419852" y="1943100"/>
            <a:ext cx="45719" cy="8343900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3" name="Group 3"/>
          <p:cNvGrpSpPr/>
          <p:nvPr/>
        </p:nvGrpSpPr>
        <p:grpSpPr>
          <a:xfrm>
            <a:off x="1364916" y="3280282"/>
            <a:ext cx="210650" cy="2106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9262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46303" y="5392496"/>
            <a:ext cx="210650" cy="2106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9262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69679" y="7645870"/>
            <a:ext cx="210650" cy="2106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92622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6125223" y="8295823"/>
            <a:ext cx="257777" cy="183344"/>
          </a:xfrm>
          <a:custGeom>
            <a:avLst/>
            <a:gdLst/>
            <a:ahLst/>
            <a:cxnLst/>
            <a:rect l="l" t="t" r="r" b="b"/>
            <a:pathLst>
              <a:path w="257777" h="183344">
                <a:moveTo>
                  <a:pt x="0" y="0"/>
                </a:moveTo>
                <a:lnTo>
                  <a:pt x="257777" y="0"/>
                </a:lnTo>
                <a:lnTo>
                  <a:pt x="257777" y="183344"/>
                </a:lnTo>
                <a:lnTo>
                  <a:pt x="0" y="18334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19400" y="578544"/>
            <a:ext cx="12642246" cy="820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656"/>
              </a:lnSpc>
            </a:pPr>
            <a:r>
              <a:rPr lang="en-US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ХРОНОЛОГИЯ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33600" y="1943100"/>
            <a:ext cx="14927982" cy="816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На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16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юли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2025 г.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Комисията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представи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своето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предложение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за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5264A3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бюджет</a:t>
            </a:r>
            <a:r>
              <a:rPr lang="en-US" sz="3500" b="1" dirty="0">
                <a:solidFill>
                  <a:srgbClr val="5264A3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за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следващия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период</a:t>
            </a:r>
            <a:r>
              <a:rPr lang="bg-BG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, </a:t>
            </a:r>
            <a:r>
              <a:rPr lang="bg-BG" sz="3500" b="1" dirty="0">
                <a:solidFill>
                  <a:srgbClr val="447320"/>
                </a:solidFill>
                <a:latin typeface="Montserrat Semi-Bold Bold"/>
                <a:sym typeface="Montserrat Semi-Bold Bold"/>
              </a:rPr>
              <a:t>включващо и ОСП</a:t>
            </a:r>
            <a:r>
              <a:rPr lang="bg-BG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endParaRPr lang="bg-BG" sz="3500" b="1" dirty="0" smtClean="0">
              <a:solidFill>
                <a:srgbClr val="000000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  <a:p>
            <a:pPr algn="l">
              <a:lnSpc>
                <a:spcPts val="4900"/>
              </a:lnSpc>
            </a:pPr>
            <a:r>
              <a:rPr lang="en-US" sz="3500" b="1" dirty="0" err="1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Ключов</a:t>
            </a:r>
            <a:r>
              <a:rPr lang="en-US" sz="35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структурен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елемент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е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сливането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bg-BG" sz="3500" b="1" dirty="0">
                <a:solidFill>
                  <a:srgbClr val="447320"/>
                </a:solidFill>
                <a:latin typeface="Montserrat Semi-Bold Bold"/>
                <a:sym typeface="Montserrat Semi-Bold Bold"/>
              </a:rPr>
              <a:t>ОСП не само в общата финансова рамка</a:t>
            </a:r>
            <a:r>
              <a:rPr lang="bg-BG" sz="3500" b="1" dirty="0">
                <a:latin typeface="Montserrat Semi-Bold Bold"/>
                <a:sym typeface="Montserrat Semi-Bold Bold"/>
              </a:rPr>
              <a:t> на всички фондове и политики, </a:t>
            </a:r>
            <a:r>
              <a:rPr lang="bg-BG" sz="3500" b="1" dirty="0">
                <a:solidFill>
                  <a:schemeClr val="tx2"/>
                </a:solidFill>
                <a:latin typeface="Montserrat Semi-Bold Bold"/>
                <a:sym typeface="Montserrat Semi-Bold Bold"/>
              </a:rPr>
              <a:t>но и </a:t>
            </a:r>
            <a:r>
              <a:rPr lang="bg-BG" sz="3500" b="1" dirty="0">
                <a:solidFill>
                  <a:schemeClr val="tx2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обединение в едно </a:t>
            </a:r>
            <a:r>
              <a:rPr lang="bg-BG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на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досегашните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два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bg-BG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фонда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bg-BG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(по първи и втори стълб)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на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ОСП в </a:t>
            </a:r>
            <a:r>
              <a:rPr lang="en-US" sz="3500" b="1" dirty="0" err="1">
                <a:solidFill>
                  <a:srgbClr val="5264A3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един</a:t>
            </a:r>
            <a:r>
              <a:rPr lang="en-US" sz="3500" b="1" dirty="0">
                <a:solidFill>
                  <a:srgbClr val="5264A3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bg-BG" sz="3500" b="1" dirty="0">
                <a:solidFill>
                  <a:srgbClr val="5264A3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фонд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прилаган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чрез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bg-BG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един инструмент чрез – т.н.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Национални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и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регионални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партньорски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планове</a:t>
            </a:r>
            <a:r>
              <a:rPr lang="bg-BG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, който </a:t>
            </a:r>
            <a:r>
              <a:rPr lang="bg-BG" sz="3500" b="1" dirty="0"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обединява ВСИЧКИ политики от ВСИЧКИ области на досегашна подкрепа</a:t>
            </a:r>
            <a:endParaRPr lang="en-US" sz="3500" b="1" dirty="0"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  <a:p>
            <a:pPr algn="l">
              <a:lnSpc>
                <a:spcPts val="4900"/>
              </a:lnSpc>
            </a:pPr>
            <a:r>
              <a:rPr lang="en-US" sz="3500" b="1" dirty="0" err="1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Преминаване</a:t>
            </a:r>
            <a:r>
              <a:rPr lang="en-US" sz="35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от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близо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540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програми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bg-BG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за всички фондове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към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27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национални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и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регионални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плана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за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партньорство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и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един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план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по</a:t>
            </a:r>
            <a:r>
              <a:rPr lang="en-US" sz="35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Interreg</a:t>
            </a:r>
            <a:endParaRPr lang="en-US" sz="3500" b="1" dirty="0">
              <a:solidFill>
                <a:srgbClr val="000000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  <a:p>
            <a:pPr algn="l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CBB3F9-9D90-47B9-95EA-81179D8BC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6700"/>
            <a:ext cx="239077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44484" cy="10287000"/>
          </a:xfrm>
          <a:custGeom>
            <a:avLst/>
            <a:gdLst/>
            <a:ahLst/>
            <a:cxnLst/>
            <a:rect l="l" t="t" r="r" b="b"/>
            <a:pathLst>
              <a:path w="18544484" h="10287000">
                <a:moveTo>
                  <a:pt x="0" y="0"/>
                </a:moveTo>
                <a:lnTo>
                  <a:pt x="18544484" y="0"/>
                </a:lnTo>
                <a:lnTo>
                  <a:pt x="185444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3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34210" y="3898311"/>
            <a:ext cx="11219789" cy="5373536"/>
            <a:chOff x="0" y="0"/>
            <a:chExt cx="8637240" cy="7164715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8637240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03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2283"/>
              <a:ext cx="8637240" cy="4512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6658"/>
                </a:lnSpc>
              </a:pPr>
              <a:r>
                <a:rPr lang="ru-RU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ПОЛИТИКА В ОБЛАСТТА НА </a:t>
              </a:r>
            </a:p>
            <a:p>
              <a:pPr lvl="0">
                <a:lnSpc>
                  <a:spcPts val="6658"/>
                </a:lnSpc>
              </a:pPr>
              <a:r>
                <a:rPr lang="ru-RU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СЕКТОРНИТЕ ИНТЕРВЕНЦИИ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163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991360"/>
            <a:ext cx="1702775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bg-BG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ПОЛИТИКА В ОБЛАСТТА НА </a:t>
            </a:r>
          </a:p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bg-BG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СЕКТОРНИТЕ ИНТЕРВЕНЦИИ </a:t>
            </a:r>
            <a:endParaRPr lang="en-US" sz="5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51102"/>
            <a:ext cx="2390775" cy="140970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838200" y="4000500"/>
            <a:ext cx="166878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bg-BG" sz="33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ИНТЕРВЕНЦИИ В ЛОЗАРО – ВИНАРСКИЯ СЕКТОР </a:t>
            </a:r>
          </a:p>
          <a:p>
            <a:pPr marL="377826" lvl="1" algn="just">
              <a:lnSpc>
                <a:spcPts val="4200"/>
              </a:lnSpc>
            </a:pPr>
            <a:r>
              <a:rPr lang="bg-BG" sz="33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- </a:t>
            </a:r>
            <a:r>
              <a:rPr lang="bg-BG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Запазва се обхвата на подпомагането. Б</a:t>
            </a:r>
            <a:r>
              <a:rPr lang="ru-RU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юджетът за интервенциите ще се определя на национално ниво в рамките на финансовия пакет за ОСП;</a:t>
            </a:r>
          </a:p>
          <a:p>
            <a:pPr marL="377826" lvl="1" algn="just">
              <a:lnSpc>
                <a:spcPts val="4200"/>
              </a:lnSpc>
            </a:pPr>
            <a:endParaRPr lang="bg-BG" sz="3300" b="1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33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ИНТЕРВЕНЦИИ ПО СХЕМАТА НА ЕС ЗА УЧИЛИЩАТА </a:t>
            </a:r>
          </a:p>
          <a:p>
            <a:pPr marL="377826" lvl="1">
              <a:lnSpc>
                <a:spcPts val="4200"/>
              </a:lnSpc>
            </a:pPr>
            <a:r>
              <a:rPr lang="bg-BG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- </a:t>
            </a:r>
            <a:r>
              <a:rPr lang="bg-BG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Училищните схеми стават част от Националния план.  Бюджетът по схемата ще бъде определен по държави на ниво ЕС (както досега).</a:t>
            </a: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endParaRPr lang="bg-BG" sz="3300" b="1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089969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600" y="800100"/>
            <a:ext cx="1702775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bg-BG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ПОЛИТИКА В ОБЛАСТТА НА </a:t>
            </a:r>
          </a:p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bg-BG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СЕКТОРНИТЕ ИНТЕРВЕНЦИИ </a:t>
            </a:r>
            <a:endParaRPr lang="en-US" sz="5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51102"/>
            <a:ext cx="2390775" cy="140970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85800" y="3086100"/>
            <a:ext cx="17221199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6" lvl="1" algn="just">
              <a:lnSpc>
                <a:spcPts val="4200"/>
              </a:lnSpc>
            </a:pPr>
            <a:endParaRPr lang="bg-BG" sz="2400" b="1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bg-BG" sz="33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ОПЕРАТИВНИ ПРОГРАМИ В СЕКТОР „ПЛОДОВЕ И ЗЕЛЕНЧУЦИ“ </a:t>
            </a:r>
          </a:p>
          <a:p>
            <a:pPr marL="377826" lvl="1" algn="just">
              <a:lnSpc>
                <a:spcPts val="4200"/>
              </a:lnSpc>
            </a:pPr>
            <a:r>
              <a:rPr lang="bg-BG" sz="4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	</a:t>
            </a:r>
            <a:r>
              <a:rPr lang="bg-BG" sz="24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- </a:t>
            </a:r>
            <a:r>
              <a:rPr lang="bg-BG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Запазва се обхвата на подпомагането. Обособен е нов сектор – протеинови култури </a:t>
            </a:r>
            <a:r>
              <a:rPr lang="en-US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(</a:t>
            </a:r>
            <a:r>
              <a:rPr lang="bg-BG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досега беше част от други сектори</a:t>
            </a:r>
            <a:r>
              <a:rPr lang="en-US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)</a:t>
            </a:r>
            <a:r>
              <a:rPr lang="bg-BG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. </a:t>
            </a:r>
          </a:p>
          <a:p>
            <a:pPr marL="377826" lvl="1" algn="just">
              <a:lnSpc>
                <a:spcPts val="4200"/>
              </a:lnSpc>
            </a:pPr>
            <a:endParaRPr lang="bg-BG" sz="3300" b="1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bg-BG" sz="33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ОПЕРАТИВНИ ПРОГРАМИ В „ДРУГИ СЕКТОРИ“ </a:t>
            </a:r>
          </a:p>
          <a:p>
            <a:pPr marL="377826" lvl="1" algn="just">
              <a:lnSpc>
                <a:spcPts val="4200"/>
              </a:lnSpc>
            </a:pPr>
            <a:r>
              <a:rPr lang="bg-BG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    - </a:t>
            </a:r>
            <a:r>
              <a:rPr lang="bg-BG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Запазва се обхвата на подпомагането. В първоначалния проект на представеното ново законодателство, условията в „Други сектори“ са аналогични на условията в сектор „Плодове и зеленчуци</a:t>
            </a:r>
            <a:r>
              <a:rPr lang="ru-RU" sz="24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;</a:t>
            </a:r>
          </a:p>
          <a:p>
            <a:pPr marL="377826" lvl="1" algn="just">
              <a:lnSpc>
                <a:spcPts val="4200"/>
              </a:lnSpc>
            </a:pPr>
            <a:endParaRPr lang="ru-RU" sz="3300" b="1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377826" lvl="1" algn="just">
              <a:lnSpc>
                <a:spcPts val="4200"/>
              </a:lnSpc>
            </a:pPr>
            <a:r>
              <a:rPr lang="ru-RU" sz="28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Бюджетът за интервенциите ще се определя на национално ниво в рамките на финансовия пакет за ОСП;</a:t>
            </a:r>
          </a:p>
          <a:p>
            <a:pPr marL="377826" lvl="1" algn="just">
              <a:lnSpc>
                <a:spcPts val="4200"/>
              </a:lnSpc>
            </a:pPr>
            <a:endParaRPr lang="bg-BG" sz="3300" b="1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endParaRPr lang="bg-BG" sz="3300" b="1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475154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4522" y="723900"/>
            <a:ext cx="1702775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000"/>
              </a:lnSpc>
              <a:spcBef>
                <a:spcPct val="0"/>
              </a:spcBef>
            </a:pP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ИНТЕРВЕНЦИИ В СЕКТОРА </a:t>
            </a:r>
          </a:p>
          <a:p>
            <a:pPr lvl="0" algn="ctr">
              <a:lnSpc>
                <a:spcPts val="6000"/>
              </a:lnSpc>
              <a:spcBef>
                <a:spcPct val="0"/>
              </a:spcBef>
            </a:pP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 ПЧЕЛАРСТВОТО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51102"/>
            <a:ext cx="2390775" cy="140970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533400" y="3467100"/>
            <a:ext cx="16667645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6" lvl="1">
              <a:lnSpc>
                <a:spcPts val="4200"/>
              </a:lnSpc>
            </a:pPr>
            <a:r>
              <a:rPr lang="ru-RU" sz="33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ИНТЕРВЕНЦИИ, ПРЕДВИДЕНИ В ПРОЕКТА НА РЕГЛАМЕНТ, ПРИЛОЖИМИ И КЪМ МОМЕНТА:</a:t>
            </a:r>
          </a:p>
          <a:p>
            <a:pPr marL="377826" lvl="1" algn="just">
              <a:lnSpc>
                <a:spcPts val="4200"/>
              </a:lnSpc>
            </a:pPr>
            <a:endParaRPr lang="ru-RU" sz="3300" b="1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0" lvl="1" indent="674688" algn="just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инвестиции в материални и нематериални активи;</a:t>
            </a:r>
          </a:p>
          <a:p>
            <a:pPr marL="755650" lvl="1" indent="674688" algn="just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обучение, информация, *включително обучение на обучители и обмен на най-добри практики;</a:t>
            </a:r>
          </a:p>
          <a:p>
            <a:pPr marL="755650" lvl="1" indent="674688" algn="just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консултантски услуги;</a:t>
            </a:r>
          </a:p>
          <a:p>
            <a:pPr marL="755650" lvl="1" indent="674688" algn="just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промоция и маркетинг;</a:t>
            </a:r>
          </a:p>
          <a:p>
            <a:pPr marL="755650" lvl="1" indent="674688" algn="just">
              <a:lnSpc>
                <a:spcPts val="4200"/>
              </a:lnSpc>
              <a:buFont typeface="Arial"/>
              <a:buChar char="•"/>
            </a:pPr>
            <a:r>
              <a:rPr lang="ru-RU" sz="28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научни изследвания, иновации и експериментални производствени методи;</a:t>
            </a:r>
          </a:p>
          <a:p>
            <a:pPr marL="755650" lvl="1" algn="just">
              <a:lnSpc>
                <a:spcPts val="4200"/>
              </a:lnSpc>
            </a:pPr>
            <a:r>
              <a:rPr lang="ru-RU" sz="2800" b="1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* НОВО ПРЕДЛОЖЕНИЕ</a:t>
            </a:r>
            <a:endParaRPr lang="ru-RU" sz="2800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755650" lvl="1" algn="just">
              <a:lnSpc>
                <a:spcPts val="4200"/>
              </a:lnSpc>
            </a:pPr>
            <a:endParaRPr lang="ru-RU" sz="2800" b="1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4260427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2834" y="647700"/>
            <a:ext cx="1702775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000"/>
              </a:lnSpc>
              <a:spcBef>
                <a:spcPct val="0"/>
              </a:spcBef>
            </a:pP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ИНТЕРВЕНЦИИ В СЕКТОРА </a:t>
            </a:r>
          </a:p>
          <a:p>
            <a:pPr lvl="0" algn="ctr">
              <a:lnSpc>
                <a:spcPts val="6000"/>
              </a:lnSpc>
              <a:spcBef>
                <a:spcPct val="0"/>
              </a:spcBef>
            </a:pP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НА ПЧЕЛАРСТВОТО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51102"/>
            <a:ext cx="2390775" cy="140970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85800" y="2705100"/>
            <a:ext cx="16667645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лабораторни изследвания и до лаборатории за анализ;</a:t>
            </a: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действия в сектора на пчеларството за запазване или увеличаване на съществуващия брой пчелни кошери в Съюза и *действия за подобряване на качеството на продуктите (не се прилага в момента);</a:t>
            </a:r>
          </a:p>
          <a:p>
            <a:pPr marL="377826" lvl="1" algn="just">
              <a:lnSpc>
                <a:spcPts val="4200"/>
              </a:lnSpc>
            </a:pPr>
            <a:r>
              <a:rPr lang="ru-RU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* Рационализиране на подвижното пчеларство;</a:t>
            </a:r>
          </a:p>
          <a:p>
            <a:pPr marL="377826" lvl="1" algn="just">
              <a:lnSpc>
                <a:spcPts val="4200"/>
              </a:lnSpc>
            </a:pPr>
            <a:r>
              <a:rPr lang="ru-RU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* Борба с агресорите и болестите в кошера, особено срещу вароатозата;</a:t>
            </a: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Други, потенциално приложими интервенции:</a:t>
            </a: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действия за смекчаване и/или адаптиране към изменението на климата;</a:t>
            </a: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внедряване на системи за проследяване и сертифициране;</a:t>
            </a:r>
          </a:p>
          <a:p>
            <a:pPr marL="755651" lvl="1" indent="-377825" algn="just">
              <a:lnSpc>
                <a:spcPts val="4200"/>
              </a:lnSpc>
              <a:buFont typeface="Arial"/>
              <a:buChar char="•"/>
            </a:pPr>
            <a:r>
              <a:rPr lang="ru-RU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колективно съхранение на продукти;</a:t>
            </a:r>
          </a:p>
          <a:p>
            <a:pPr marL="377826" lvl="1" algn="just">
              <a:lnSpc>
                <a:spcPts val="4200"/>
              </a:lnSpc>
            </a:pPr>
            <a:endParaRPr lang="ru-RU" sz="2800" dirty="0"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  <a:p>
            <a:pPr marL="377826" lvl="1" algn="just">
              <a:lnSpc>
                <a:spcPts val="4200"/>
              </a:lnSpc>
            </a:pPr>
            <a:r>
              <a:rPr lang="ru-RU" sz="2800" dirty="0"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Отпадат като самостоятелни интервенции в новия регламент.</a:t>
            </a:r>
          </a:p>
        </p:txBody>
      </p:sp>
    </p:spTree>
    <p:extLst>
      <p:ext uri="{BB962C8B-B14F-4D97-AF65-F5344CB8AC3E}">
        <p14:creationId xmlns:p14="http://schemas.microsoft.com/office/powerpoint/2010/main" val="71782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" r="5085"/>
          <a:stretch/>
        </p:blipFill>
        <p:spPr>
          <a:xfrm>
            <a:off x="0" y="-3935019"/>
            <a:ext cx="18288000" cy="142143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34211" y="3898311"/>
            <a:ext cx="6477930" cy="4514327"/>
            <a:chOff x="0" y="0"/>
            <a:chExt cx="8637240" cy="6019103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8637240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03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2283"/>
              <a:ext cx="8637240" cy="3366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6658"/>
                </a:lnSpc>
              </a:pPr>
              <a:r>
                <a:rPr lang="en-US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ПРЕДЛОЖЕНИЕ НА ЕК ЗА </a:t>
              </a:r>
              <a:r>
                <a:rPr lang="bg-BG" sz="5121" b="1" dirty="0">
                  <a:solidFill>
                    <a:srgbClr val="FFFFFF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СЕКТОР РИБАРСТВО</a:t>
              </a:r>
              <a:endParaRPr lang="en-US" sz="5121" b="1" dirty="0">
                <a:solidFill>
                  <a:srgbClr val="FFFFFF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330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8600" y="495300"/>
            <a:ext cx="13944600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bg-BG" sz="4200" b="1" dirty="0">
                <a:latin typeface="Montserrat Extra-Bold Bold" panose="020B0604020202020204" charset="-52"/>
                <a:ea typeface="Montserrat Extra-Bold Bold"/>
                <a:cs typeface="Montserrat Extra-Bold Bold"/>
              </a:rPr>
              <a:t>Многогодишна финансова рамка 2028 – 2034 подкрепя</a:t>
            </a:r>
            <a:br>
              <a:rPr lang="bg-BG" sz="4200" b="1" dirty="0">
                <a:latin typeface="Montserrat Extra-Bold Bold" panose="020B0604020202020204" charset="-52"/>
                <a:ea typeface="Montserrat Extra-Bold Bold"/>
                <a:cs typeface="Montserrat Extra-Bold Bold"/>
              </a:rPr>
            </a:br>
            <a:r>
              <a:rPr lang="bg-BG" sz="4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Extra-Bold Bold" panose="020B0604020202020204" charset="-52"/>
                <a:ea typeface="Montserrat Extra-Bold Bold"/>
                <a:cs typeface="Montserrat Extra-Bold Bold"/>
              </a:rPr>
              <a:t>политиките в областта на рибарството</a:t>
            </a:r>
          </a:p>
          <a:p>
            <a:pPr algn="ctr"/>
            <a:r>
              <a:rPr lang="bg-BG" sz="4200" b="1" dirty="0">
                <a:latin typeface="Montserrat Extra-Bold Bold" panose="020B0604020202020204" charset="-52"/>
                <a:ea typeface="Montserrat Extra-Bold Bold"/>
                <a:cs typeface="Montserrat Extra-Bold Bold"/>
              </a:rPr>
              <a:t>чрез</a:t>
            </a:r>
          </a:p>
          <a:p>
            <a:pPr algn="ctr"/>
            <a:r>
              <a:rPr lang="bg-BG" sz="4200" b="1" dirty="0">
                <a:latin typeface="Montserrat Extra-Bold Bold" panose="020B0604020202020204" charset="-52"/>
                <a:ea typeface="Montserrat Extra-Bold Bold"/>
                <a:cs typeface="Montserrat Extra-Bold Bold"/>
              </a:rPr>
              <a:t>Регламент за установяване на условията за прилагане на подкрепата на Съюза </a:t>
            </a:r>
          </a:p>
          <a:p>
            <a:pPr algn="ctr"/>
            <a:r>
              <a:rPr lang="bg-BG" sz="4200" b="1" dirty="0">
                <a:latin typeface="Montserrat Extra-Bold Bold" panose="020B0604020202020204" charset="-52"/>
                <a:ea typeface="Montserrat Extra-Bold Bold"/>
                <a:cs typeface="Montserrat Extra-Bold Bold"/>
              </a:rPr>
              <a:t>за Общата политика в областта на рибарството, за Европейския пакт за океаните и за морската политика и политиката на Съюза в областта на </a:t>
            </a:r>
            <a:r>
              <a:rPr lang="bg-BG" sz="4200" b="1" dirty="0" err="1">
                <a:latin typeface="Montserrat Extra-Bold Bold" panose="020B0604020202020204" charset="-52"/>
                <a:ea typeface="Montserrat Extra-Bold Bold"/>
                <a:cs typeface="Montserrat Extra-Bold Bold"/>
              </a:rPr>
              <a:t>аквакултурите</a:t>
            </a:r>
            <a:endParaRPr lang="en-US" sz="4200" b="1" dirty="0">
              <a:latin typeface="Montserrat Extra-Bold Bold" panose="020B0604020202020204" charset="-52"/>
              <a:ea typeface="Montserrat Extra-Bold Bold"/>
              <a:cs typeface="Montserrat Extra-Bold Bold"/>
            </a:endParaRPr>
          </a:p>
          <a:p>
            <a:pPr algn="ctr"/>
            <a:r>
              <a:rPr lang="bg-BG" sz="4200" b="1" dirty="0">
                <a:latin typeface="Montserrat Extra-Bold Bold" panose="020B0604020202020204" charset="-52"/>
                <a:ea typeface="Montserrat Extra-Bold Bold"/>
                <a:cs typeface="Montserrat Extra-Bold Bold"/>
              </a:rPr>
              <a:t>като част от Националния и регионален план за партньорство</a:t>
            </a:r>
            <a:endParaRPr lang="bg-BG" sz="2700" dirty="0">
              <a:latin typeface="Montserrat Extra-Bold Bold" panose="020B0604020202020204" charset="-5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991600" y="9286840"/>
            <a:ext cx="5373889" cy="885860"/>
            <a:chOff x="381000" y="351102"/>
            <a:chExt cx="7326352" cy="140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r="36513"/>
          <a:stretch/>
        </p:blipFill>
        <p:spPr>
          <a:xfrm>
            <a:off x="14478000" y="0"/>
            <a:ext cx="3810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97486" y="9182100"/>
            <a:ext cx="5373889" cy="885860"/>
            <a:chOff x="381000" y="351102"/>
            <a:chExt cx="7326352" cy="140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r="36513"/>
          <a:stretch/>
        </p:blipFill>
        <p:spPr>
          <a:xfrm>
            <a:off x="0" y="0"/>
            <a:ext cx="3810000" cy="10287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114800" y="190500"/>
            <a:ext cx="137922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000"/>
              </a:lnSpc>
              <a:spcBef>
                <a:spcPct val="0"/>
              </a:spcBef>
            </a:pPr>
            <a:r>
              <a:rPr lang="ru-RU" sz="4800" b="1" u="sng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В НРПП ще се вземат предвид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4114800" y="1276707"/>
            <a:ext cx="137922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375" lvl="1" algn="ctr">
              <a:spcBef>
                <a:spcPct val="0"/>
              </a:spcBef>
            </a:pPr>
            <a:r>
              <a:rPr lang="bg-BG" sz="4400" b="1" dirty="0">
                <a:latin typeface="Montserrat Extra-Bold Bold"/>
                <a:ea typeface="Montserrat Extra-Bold Bold"/>
                <a:cs typeface="Montserrat Extra-Bold Bold"/>
              </a:rPr>
              <a:t> Специфичните нужди на:</a:t>
            </a:r>
            <a:r>
              <a:rPr lang="en-US" sz="4400" b="1" dirty="0">
                <a:latin typeface="Montserrat Extra-Bold Bold"/>
                <a:ea typeface="Montserrat Extra-Bold Bold"/>
                <a:cs typeface="Montserrat Extra-Bold Bold"/>
              </a:rPr>
              <a:t/>
            </a:r>
            <a:br>
              <a:rPr lang="en-US" sz="4400" b="1" dirty="0">
                <a:latin typeface="Montserrat Extra-Bold Bold"/>
                <a:ea typeface="Montserrat Extra-Bold Bold"/>
                <a:cs typeface="Montserrat Extra-Bold Bold"/>
              </a:rPr>
            </a:br>
            <a:endParaRPr lang="bg-BG" sz="44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888875" lvl="1" indent="-5715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400" b="1" dirty="0">
                <a:latin typeface="Montserrat Extra-Bold Bold"/>
                <a:ea typeface="Montserrat Extra-Bold Bold"/>
                <a:cs typeface="Montserrat Extra-Bold Bold"/>
              </a:rPr>
              <a:t>Рибарството</a:t>
            </a:r>
            <a:r>
              <a:rPr lang="en-US" sz="4400" b="1" dirty="0">
                <a:latin typeface="Montserrat Extra-Bold Bold"/>
                <a:ea typeface="Montserrat Extra-Bold Bold"/>
                <a:cs typeface="Montserrat Extra-Bold Bold"/>
              </a:rPr>
              <a:t/>
            </a:r>
            <a:br>
              <a:rPr lang="en-US" sz="4400" b="1" dirty="0">
                <a:latin typeface="Montserrat Extra-Bold Bold"/>
                <a:ea typeface="Montserrat Extra-Bold Bold"/>
                <a:cs typeface="Montserrat Extra-Bold Bold"/>
              </a:rPr>
            </a:br>
            <a:r>
              <a:rPr lang="bg-BG" sz="4400" b="1" dirty="0">
                <a:latin typeface="Montserrat Extra-Bold Bold"/>
                <a:ea typeface="Montserrat Extra-Bold Bold"/>
                <a:cs typeface="Montserrat Extra-Bold Bold"/>
              </a:rPr>
              <a:t>аквакултурите </a:t>
            </a:r>
            <a:r>
              <a:rPr lang="en-US" sz="4400" b="1" dirty="0">
                <a:latin typeface="Montserrat Extra-Bold Bold"/>
                <a:ea typeface="Montserrat Extra-Bold Bold"/>
                <a:cs typeface="Montserrat Extra-Bold Bold"/>
              </a:rPr>
              <a:t/>
            </a:r>
            <a:br>
              <a:rPr lang="en-US" sz="4400" b="1" dirty="0">
                <a:latin typeface="Montserrat Extra-Bold Bold"/>
                <a:ea typeface="Montserrat Extra-Bold Bold"/>
                <a:cs typeface="Montserrat Extra-Bold Bold"/>
              </a:rPr>
            </a:br>
            <a:r>
              <a:rPr lang="bg-BG" sz="4400" b="1" dirty="0">
                <a:latin typeface="Montserrat Extra-Bold Bold"/>
                <a:ea typeface="Montserrat Extra-Bold Bold"/>
                <a:cs typeface="Montserrat Extra-Bold Bold"/>
              </a:rPr>
              <a:t>крайбрежните общности</a:t>
            </a:r>
            <a:r>
              <a:rPr lang="en-US" sz="4400" b="1" dirty="0">
                <a:latin typeface="Montserrat Extra-Bold Bold"/>
                <a:ea typeface="Montserrat Extra-Bold Bold"/>
                <a:cs typeface="Montserrat Extra-Bold Bold"/>
              </a:rPr>
              <a:t/>
            </a:r>
            <a:br>
              <a:rPr lang="en-US" sz="4400" b="1" dirty="0">
                <a:latin typeface="Montserrat Extra-Bold Bold"/>
                <a:ea typeface="Montserrat Extra-Bold Bold"/>
                <a:cs typeface="Montserrat Extra-Bold Bold"/>
              </a:rPr>
            </a:br>
            <a:r>
              <a:rPr lang="bg-BG" sz="4400" b="1" dirty="0">
                <a:latin typeface="Montserrat Extra-Bold Bold"/>
                <a:ea typeface="Montserrat Extra-Bold Bold"/>
                <a:cs typeface="Montserrat Extra-Bold Bold"/>
              </a:rPr>
              <a:t>дребномащабния крайбрежен риболов</a:t>
            </a:r>
            <a:endParaRPr lang="en-US" sz="44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317375" lvl="1" algn="ctr">
              <a:spcBef>
                <a:spcPct val="0"/>
              </a:spcBef>
            </a:pPr>
            <a:endParaRPr lang="bg-BG" sz="44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888875" lvl="1" indent="-57150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400" b="1" dirty="0">
                <a:latin typeface="Montserrat Extra-Bold Bold"/>
                <a:ea typeface="Montserrat Extra-Bold Bold"/>
                <a:cs typeface="Montserrat Extra-Bold Bold"/>
              </a:rPr>
              <a:t>Принос към екологичната, икономическата и социалната устойчивост</a:t>
            </a:r>
            <a:endParaRPr lang="en-US" sz="4400" b="1" dirty="0">
              <a:latin typeface="Montserrat Extra-Bold Bold"/>
              <a:ea typeface="Montserrat Extra-Bold Bold"/>
              <a:cs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732596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81000" y="190500"/>
            <a:ext cx="13792200" cy="1485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375" lvl="1" algn="ctr">
              <a:lnSpc>
                <a:spcPts val="3528"/>
              </a:lnSpc>
            </a:pPr>
            <a:r>
              <a:rPr lang="bg-BG" sz="4800" b="1" dirty="0">
                <a:latin typeface="Montserrat Extra-Bold Bold"/>
                <a:ea typeface="Montserrat Extra-Bold Bold"/>
                <a:cs typeface="Montserrat Extra-Bold Bold"/>
              </a:rPr>
              <a:t>Финансирането ще бъде насочено към: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15400" y="9363040"/>
            <a:ext cx="5390514" cy="885860"/>
            <a:chOff x="381000" y="351102"/>
            <a:chExt cx="7326352" cy="140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r="36513"/>
          <a:stretch/>
        </p:blipFill>
        <p:spPr>
          <a:xfrm>
            <a:off x="14454447" y="7620"/>
            <a:ext cx="3810000" cy="10287000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381000" y="1947862"/>
            <a:ext cx="137922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Устойчиви риболов, </a:t>
            </a:r>
            <a:r>
              <a:rPr lang="bg-BG" sz="4000" b="1" dirty="0" err="1">
                <a:latin typeface="Montserrat Extra-Bold Bold"/>
                <a:ea typeface="Montserrat Extra-Bold Bold"/>
                <a:cs typeface="Montserrat Extra-Bold Bold"/>
              </a:rPr>
              <a:t>аквакултури</a:t>
            </a: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 и преработка </a:t>
            </a: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bg-BG" sz="40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Укрепване на пазара </a:t>
            </a: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bg-BG" sz="40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Ефективен контрол в рибарството</a:t>
            </a: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bg-BG" sz="40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Подкрепа на </a:t>
            </a:r>
            <a:r>
              <a:rPr lang="bg-BG" sz="4000" b="1" dirty="0" err="1">
                <a:latin typeface="Montserrat Extra-Bold Bold"/>
                <a:ea typeface="Montserrat Extra-Bold Bold"/>
                <a:cs typeface="Montserrat Extra-Bold Bold"/>
              </a:rPr>
              <a:t>дребномащабния</a:t>
            </a: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 крайбрежен риболов</a:t>
            </a: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bg-BG" sz="40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Синя икономика и устойчивост на крайбрежните и рибарските общности</a:t>
            </a:r>
          </a:p>
        </p:txBody>
      </p:sp>
    </p:spTree>
    <p:extLst>
      <p:ext uri="{BB962C8B-B14F-4D97-AF65-F5344CB8AC3E}">
        <p14:creationId xmlns:p14="http://schemas.microsoft.com/office/powerpoint/2010/main" val="836635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114800" y="190500"/>
            <a:ext cx="13792200" cy="1485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375" lvl="1" algn="ctr">
              <a:lnSpc>
                <a:spcPts val="3528"/>
              </a:lnSpc>
            </a:pPr>
            <a:r>
              <a:rPr lang="bg-BG" sz="4800" b="1" dirty="0">
                <a:latin typeface="Montserrat Extra-Bold Bold"/>
                <a:ea typeface="Montserrat Extra-Bold Bold"/>
                <a:cs typeface="Montserrat Extra-Bold Bold"/>
              </a:rPr>
              <a:t>Финансирането ще бъде насочено към: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973686" y="9363040"/>
            <a:ext cx="5390514" cy="885860"/>
            <a:chOff x="381000" y="351102"/>
            <a:chExt cx="7326352" cy="140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r="36513"/>
          <a:stretch/>
        </p:blipFill>
        <p:spPr>
          <a:xfrm>
            <a:off x="0" y="0"/>
            <a:ext cx="3810000" cy="10287000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4114800" y="1947862"/>
            <a:ext cx="137922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Осигуряване на безопасност, сигурност, чистота и устойчиво управление на моретата и океаните</a:t>
            </a: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bg-BG" sz="40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Морска сигурност</a:t>
            </a: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bg-BG" sz="40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Офшорна енергия и биотехнологии</a:t>
            </a: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bg-BG" sz="40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Морско пространствено планиране и регионално сътрудничество</a:t>
            </a: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bg-BG" sz="4000" b="1" dirty="0">
              <a:latin typeface="Montserrat Extra-Bold Bold"/>
              <a:ea typeface="Montserrat Extra-Bold Bold"/>
              <a:cs typeface="Montserrat Extra-Bold Bold"/>
            </a:endParaRPr>
          </a:p>
          <a:p>
            <a:pPr marL="1003175" lvl="1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/>
                <a:ea typeface="Montserrat Extra-Bold Bold"/>
                <a:cs typeface="Montserrat Extra-Bold Bold"/>
              </a:rPr>
              <a:t>Надграждане върху науката за океански изследвания</a:t>
            </a:r>
          </a:p>
        </p:txBody>
      </p:sp>
    </p:spTree>
    <p:extLst>
      <p:ext uri="{BB962C8B-B14F-4D97-AF65-F5344CB8AC3E}">
        <p14:creationId xmlns:p14="http://schemas.microsoft.com/office/powerpoint/2010/main" val="29381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34211" y="4317411"/>
            <a:ext cx="6477930" cy="2804756"/>
            <a:chOff x="0" y="0"/>
            <a:chExt cx="8637240" cy="3739675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8637240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4400"/>
                </a:lnSpc>
                <a:spcBef>
                  <a:spcPct val="0"/>
                </a:spcBef>
              </a:pPr>
              <a:r>
                <a:rPr lang="en-US" sz="12000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2283"/>
              <a:ext cx="8637240" cy="1087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58"/>
                </a:lnSpc>
              </a:pPr>
              <a:r>
                <a:rPr lang="en-US" sz="5400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МФР 2028-2034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6747925" y="1537904"/>
            <a:ext cx="10816787" cy="7211191"/>
          </a:xfrm>
          <a:custGeom>
            <a:avLst/>
            <a:gdLst/>
            <a:ahLst/>
            <a:cxnLst/>
            <a:rect l="l" t="t" r="r" b="b"/>
            <a:pathLst>
              <a:path w="10816787" h="7211191">
                <a:moveTo>
                  <a:pt x="0" y="0"/>
                </a:moveTo>
                <a:lnTo>
                  <a:pt x="10816787" y="0"/>
                </a:lnTo>
                <a:lnTo>
                  <a:pt x="10816787" y="7211192"/>
                </a:lnTo>
                <a:lnTo>
                  <a:pt x="0" y="72111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60913F-31BF-4F6A-9348-AB78F5FC7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6700"/>
            <a:ext cx="2390775" cy="1409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8B3E46-2D67-419C-B345-39874ED86B66}"/>
              </a:ext>
            </a:extLst>
          </p:cNvPr>
          <p:cNvSpPr txBox="1"/>
          <p:nvPr/>
        </p:nvSpPr>
        <p:spPr>
          <a:xfrm>
            <a:off x="2619375" y="736312"/>
            <a:ext cx="129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Montserrat Extra-Bold Bold" panose="020B0604020202020204" charset="-52"/>
              </a:rPr>
              <a:t>Министерство на земеделието и храните</a:t>
            </a:r>
            <a:endParaRPr lang="en-US" sz="3200" b="1" dirty="0">
              <a:latin typeface="Montserrat Extra-Bold Bold" panose="020B0604020202020204" charset="-5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/>
          <p:nvPr/>
        </p:nvGrpSpPr>
        <p:grpSpPr>
          <a:xfrm>
            <a:off x="6453447" y="476596"/>
            <a:ext cx="8001000" cy="9829800"/>
            <a:chOff x="0" y="0"/>
            <a:chExt cx="2591141" cy="270933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Freeform 5"/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14" name="TextBox 6"/>
            <p:cNvSpPr txBox="1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  <a:grpFill/>
          </p:spPr>
          <p:txBody>
            <a:bodyPr lIns="76200" tIns="76200" rIns="76200" bIns="76200" rtlCol="0" anchor="ctr"/>
            <a:lstStyle/>
            <a:p>
              <a:pPr algn="ctr">
                <a:lnSpc>
                  <a:spcPts val="3426"/>
                </a:lnSpc>
              </a:pPr>
              <a:endParaRPr sz="2700" b="1">
                <a:latin typeface="Montserrat Extra-Bold Bold" panose="020B0604020202020204" charset="-5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" y="142840"/>
            <a:ext cx="5390514" cy="885860"/>
            <a:chOff x="381000" y="351102"/>
            <a:chExt cx="7326352" cy="140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r="36513"/>
          <a:stretch/>
        </p:blipFill>
        <p:spPr>
          <a:xfrm>
            <a:off x="14454447" y="7620"/>
            <a:ext cx="3810000" cy="10287000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838200" y="3966021"/>
            <a:ext cx="4982936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  <a:spcBef>
                <a:spcPct val="0"/>
              </a:spcBef>
            </a:pPr>
            <a:r>
              <a:rPr lang="bg-BG" sz="5400" b="1" dirty="0">
                <a:latin typeface="Montserrat Extra-Bold Bold" panose="020B0604020202020204" charset="-52"/>
                <a:ea typeface="Cormorant Garamond Bold Italics"/>
                <a:cs typeface="Calibri" panose="020F0502020204030204" pitchFamily="34" charset="0"/>
                <a:sym typeface="Cormorant Garamond Bold Italics"/>
              </a:rPr>
              <a:t>Интензитет на помощта</a:t>
            </a:r>
            <a:endParaRPr lang="en-US" sz="5400" b="1" dirty="0">
              <a:latin typeface="Montserrat Extra-Bold Bold" panose="020B0604020202020204" charset="-52"/>
              <a:ea typeface="Cormorant Garamond Bold Italics"/>
              <a:cs typeface="Calibri" panose="020F0502020204030204" pitchFamily="34" charset="0"/>
              <a:sym typeface="Cormorant Garamond Bold Italics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6758247" y="2000492"/>
            <a:ext cx="7124700" cy="632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7628" lvl="1" algn="ctr"/>
            <a:r>
              <a:rPr lang="en-US" sz="33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3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54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Преференциално третиране на операторите от дребномащабния крайбрежен риболов до </a:t>
            </a:r>
            <a:endParaRPr lang="en-US" sz="5400" b="1" dirty="0">
              <a:latin typeface="Montserrat Extra-Bold 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7628" lvl="1" algn="ctr"/>
            <a:r>
              <a:rPr lang="bg-BG" sz="54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100%</a:t>
            </a:r>
            <a:r>
              <a:rPr lang="en-US" sz="54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54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БФП</a:t>
            </a:r>
            <a:endParaRPr lang="en-US" sz="5400" b="1" dirty="0">
              <a:latin typeface="Montserrat Extra-Bold Bold" panose="020B0604020202020204" charset="-52"/>
              <a:ea typeface="Quicksand"/>
              <a:cs typeface="Quicksand"/>
              <a:sym typeface="Quicksand"/>
            </a:endParaRPr>
          </a:p>
        </p:txBody>
      </p:sp>
      <p:sp>
        <p:nvSpPr>
          <p:cNvPr id="18" name="AutoShape 14"/>
          <p:cNvSpPr/>
          <p:nvPr/>
        </p:nvSpPr>
        <p:spPr>
          <a:xfrm>
            <a:off x="1509972" y="9760920"/>
            <a:ext cx="3514725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5"/>
          <p:cNvSpPr/>
          <p:nvPr/>
        </p:nvSpPr>
        <p:spPr>
          <a:xfrm>
            <a:off x="7424997" y="1048096"/>
            <a:ext cx="6257925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3168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10287000" y="27343"/>
            <a:ext cx="8001000" cy="10279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76200" tIns="76200" rIns="76200" bIns="76200" rtlCol="0" anchor="ctr"/>
          <a:lstStyle/>
          <a:p>
            <a:pPr algn="ctr">
              <a:lnSpc>
                <a:spcPts val="3426"/>
              </a:lnSpc>
            </a:pPr>
            <a:endParaRPr sz="2700" b="1">
              <a:latin typeface="Montserrat Extra-Bold Bold" panose="020B0604020202020204" charset="-5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29686" y="27343"/>
            <a:ext cx="5390514" cy="885860"/>
            <a:chOff x="381000" y="351102"/>
            <a:chExt cx="7326352" cy="140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1776" y="428535"/>
              <a:ext cx="4935576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r="36513"/>
          <a:stretch/>
        </p:blipFill>
        <p:spPr>
          <a:xfrm>
            <a:off x="0" y="0"/>
            <a:ext cx="3810000" cy="10287000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4114800" y="2743200"/>
            <a:ext cx="6687836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26"/>
              </a:lnSpc>
              <a:spcBef>
                <a:spcPct val="0"/>
              </a:spcBef>
            </a:pPr>
            <a:r>
              <a:rPr lang="bg-BG" sz="40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Недопустимост на</a:t>
            </a:r>
          </a:p>
          <a:p>
            <a:pPr marL="576072" indent="-576072">
              <a:lnSpc>
                <a:spcPts val="752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кандидати</a:t>
            </a:r>
          </a:p>
          <a:p>
            <a:pPr marL="576072" indent="-576072">
              <a:lnSpc>
                <a:spcPts val="752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бенефициенти</a:t>
            </a:r>
          </a:p>
          <a:p>
            <a:pPr marL="576072" indent="-576072">
              <a:lnSpc>
                <a:spcPts val="752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sz="40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дейности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10363200" y="863947"/>
            <a:ext cx="7772400" cy="9156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7688" lvl="1" indent="-480060">
              <a:lnSpc>
                <a:spcPts val="3426"/>
              </a:lnSpc>
              <a:buFont typeface="Arial" panose="020B0604020202020204" pitchFamily="34" charset="0"/>
              <a:buChar char="•"/>
            </a:pPr>
            <a:r>
              <a:rPr lang="bg-BG" sz="2800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Прехвърлянето или смяната на флага на към трети държави</a:t>
            </a:r>
          </a:p>
          <a:p>
            <a:pPr marL="217628" lvl="1">
              <a:lnSpc>
                <a:spcPts val="3426"/>
              </a:lnSpc>
            </a:pPr>
            <a:endParaRPr lang="bg-BG" sz="2800" dirty="0">
              <a:latin typeface="Montserrat Extra-Bold 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7688" lvl="1" indent="-480060">
              <a:lnSpc>
                <a:spcPts val="3426"/>
              </a:lnSpc>
              <a:buFont typeface="Arial" panose="020B0604020202020204" pitchFamily="34" charset="0"/>
              <a:buChar char="•"/>
            </a:pPr>
            <a:r>
              <a:rPr lang="bg-BG" sz="2800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Дълбоководно добиване на ресурси</a:t>
            </a:r>
          </a:p>
          <a:p>
            <a:pPr marL="217628" lvl="1">
              <a:lnSpc>
                <a:spcPts val="3426"/>
              </a:lnSpc>
            </a:pPr>
            <a:endParaRPr lang="bg-BG" sz="2800" b="1" dirty="0">
              <a:latin typeface="Montserrat Extra-Bold 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7688" lvl="1" indent="-480060">
              <a:lnSpc>
                <a:spcPts val="3426"/>
              </a:lnSpc>
              <a:buFont typeface="Arial" panose="020B0604020202020204" pitchFamily="34" charset="0"/>
              <a:buChar char="•"/>
            </a:pPr>
            <a:r>
              <a:rPr lang="bg-BG" sz="2800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Заявление за подпомагане, </a:t>
            </a:r>
            <a:r>
              <a:rPr lang="bg-BG" sz="28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извън сроковете за допустимост</a:t>
            </a:r>
          </a:p>
          <a:p>
            <a:pPr marL="217628" lvl="1">
              <a:lnSpc>
                <a:spcPts val="3426"/>
              </a:lnSpc>
            </a:pPr>
            <a:endParaRPr lang="en-US" sz="3600" b="1" dirty="0">
              <a:latin typeface="Montserrat Extra-Bold Bold" panose="020B0604020202020204" charset="-52"/>
              <a:ea typeface="Cormorant Garamond Bold Italics"/>
              <a:cs typeface="Times New Roman" panose="02020603050405020304" pitchFamily="18" charset="0"/>
              <a:sym typeface="Cormorant Garamond Bold Italics"/>
            </a:endParaRPr>
          </a:p>
          <a:p>
            <a:pPr marL="217628" lvl="1" algn="ctr">
              <a:lnSpc>
                <a:spcPts val="3426"/>
              </a:lnSpc>
            </a:pPr>
            <a:r>
              <a:rPr lang="bg-BG" sz="2800" b="1" dirty="0">
                <a:latin typeface="Montserrat Extra-Bold Bold" panose="020B0604020202020204" charset="-52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В рамките на 5 години оператор:</a:t>
            </a:r>
            <a:endParaRPr lang="en-US" sz="2800" b="1" dirty="0">
              <a:latin typeface="Montserrat Extra-Bold Bold" panose="020B0604020202020204" charset="-52"/>
              <a:ea typeface="Cormorant Garamond Bold Italics"/>
              <a:cs typeface="Calibri" panose="020F0502020204030204" pitchFamily="34" charset="0"/>
              <a:sym typeface="Cormorant Garamond Bold Italics"/>
            </a:endParaRPr>
          </a:p>
          <a:p>
            <a:pPr marL="217628" lvl="1">
              <a:lnSpc>
                <a:spcPts val="3426"/>
              </a:lnSpc>
            </a:pPr>
            <a:endParaRPr lang="bg-BG" sz="2800" b="1" dirty="0">
              <a:latin typeface="Montserrat Extra-Bold 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7688" lvl="1" indent="-480060">
              <a:lnSpc>
                <a:spcPts val="3426"/>
              </a:lnSpc>
              <a:buFont typeface="Arial" panose="020B0604020202020204" pitchFamily="34" charset="0"/>
              <a:buChar char="•"/>
            </a:pPr>
            <a:r>
              <a:rPr lang="bg-BG" sz="28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Извършил тежко нарушение</a:t>
            </a:r>
          </a:p>
          <a:p>
            <a:pPr marL="217628" lvl="1">
              <a:lnSpc>
                <a:spcPts val="3426"/>
              </a:lnSpc>
            </a:pPr>
            <a:endParaRPr lang="bg-BG" sz="1400" dirty="0">
              <a:latin typeface="Montserrat Extra-Bold 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7688" lvl="1" indent="-480060">
              <a:lnSpc>
                <a:spcPts val="3426"/>
              </a:lnSpc>
              <a:buFont typeface="Arial" panose="020B0604020202020204" pitchFamily="34" charset="0"/>
              <a:buChar char="•"/>
            </a:pPr>
            <a:r>
              <a:rPr lang="bg-BG" sz="2800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Участвал в експлоатацията, управлението или собствеността на риболовен кораб,</a:t>
            </a:r>
            <a:r>
              <a:rPr lang="bg-BG" sz="28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извършващ ННН риболов</a:t>
            </a:r>
            <a:r>
              <a:rPr lang="bg-BG" sz="2800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17628" lvl="1">
              <a:lnSpc>
                <a:spcPts val="3426"/>
              </a:lnSpc>
            </a:pPr>
            <a:endParaRPr lang="bg-BG" sz="1600" dirty="0">
              <a:latin typeface="Montserrat Extra-Bold 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7688" lvl="1" indent="-480060">
              <a:lnSpc>
                <a:spcPts val="3426"/>
              </a:lnSpc>
              <a:buFont typeface="Arial" panose="020B0604020202020204" pitchFamily="34" charset="0"/>
              <a:buChar char="•"/>
            </a:pPr>
            <a:r>
              <a:rPr lang="bg-BG" sz="2800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Извършил </a:t>
            </a:r>
            <a:r>
              <a:rPr lang="bg-BG" sz="2800" b="1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е екологично престъпление</a:t>
            </a:r>
            <a:r>
              <a:rPr lang="bg-BG" sz="2800" dirty="0">
                <a:latin typeface="Montserrat Extra-Bold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, свързано с аквакултурите</a:t>
            </a:r>
            <a:endParaRPr lang="en-US" sz="2800" dirty="0">
              <a:latin typeface="Montserrat Extra-Bold Bold" panose="020B0604020202020204" charset="-52"/>
              <a:ea typeface="Quicksand"/>
              <a:cs typeface="Quicksand"/>
              <a:sym typeface="Quicksand"/>
            </a:endParaRPr>
          </a:p>
        </p:txBody>
      </p:sp>
      <p:sp>
        <p:nvSpPr>
          <p:cNvPr id="18" name="AutoShape 14"/>
          <p:cNvSpPr/>
          <p:nvPr/>
        </p:nvSpPr>
        <p:spPr>
          <a:xfrm>
            <a:off x="5534025" y="9741524"/>
            <a:ext cx="3000375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14"/>
          <p:cNvSpPr/>
          <p:nvPr/>
        </p:nvSpPr>
        <p:spPr>
          <a:xfrm>
            <a:off x="12877800" y="495300"/>
            <a:ext cx="3000375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9845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34211" y="4317411"/>
            <a:ext cx="6477930" cy="2798083"/>
            <a:chOff x="0" y="0"/>
            <a:chExt cx="8637240" cy="3730778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8637240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4400"/>
                </a:lnSpc>
                <a:spcBef>
                  <a:spcPct val="0"/>
                </a:spcBef>
              </a:pPr>
              <a:r>
                <a:rPr lang="en-US" sz="12000" b="1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04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52283"/>
              <a:ext cx="8637240" cy="1078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658"/>
                </a:lnSpc>
              </a:pPr>
              <a:r>
                <a:rPr lang="en-US" sz="5121" b="1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ПРЕГОВОРИ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6747925" y="1537904"/>
            <a:ext cx="10816787" cy="7211191"/>
          </a:xfrm>
          <a:custGeom>
            <a:avLst/>
            <a:gdLst/>
            <a:ahLst/>
            <a:cxnLst/>
            <a:rect l="l" t="t" r="r" b="b"/>
            <a:pathLst>
              <a:path w="10816787" h="7211191">
                <a:moveTo>
                  <a:pt x="0" y="0"/>
                </a:moveTo>
                <a:lnTo>
                  <a:pt x="10816787" y="0"/>
                </a:lnTo>
                <a:lnTo>
                  <a:pt x="10816787" y="7211192"/>
                </a:lnTo>
                <a:lnTo>
                  <a:pt x="0" y="72111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51102"/>
            <a:ext cx="239077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552675" y="4098396"/>
            <a:ext cx="953373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БЛАГОДАР</a:t>
            </a:r>
            <a:r>
              <a:rPr lang="bg-BG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ИМ ЗА ВАШЕТО УЧАСТИЕ</a:t>
            </a:r>
            <a:endParaRPr lang="en-US" sz="5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6469185" cy="10287000"/>
          </a:xfrm>
          <a:custGeom>
            <a:avLst/>
            <a:gdLst/>
            <a:ahLst/>
            <a:cxnLst/>
            <a:rect l="l" t="t" r="r" b="b"/>
            <a:pathLst>
              <a:path w="6469185" h="10287000">
                <a:moveTo>
                  <a:pt x="0" y="0"/>
                </a:moveTo>
                <a:lnTo>
                  <a:pt x="6469185" y="0"/>
                </a:lnTo>
                <a:lnTo>
                  <a:pt x="64691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7018014"/>
            <a:ext cx="239077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838200" y="495300"/>
            <a:ext cx="16636538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656"/>
              </a:lnSpc>
            </a:pP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Многогодишна финансова рамка на ЕС </a:t>
            </a:r>
          </a:p>
          <a:p>
            <a:pPr lvl="0">
              <a:lnSpc>
                <a:spcPts val="6656"/>
              </a:lnSpc>
            </a:pP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– </a:t>
            </a:r>
            <a:r>
              <a:rPr lang="ru-RU" sz="50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2028 </a:t>
            </a: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– 2034 г. </a:t>
            </a:r>
            <a:endParaRPr lang="en-US" sz="5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4038" y="2400300"/>
            <a:ext cx="17068800" cy="83058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8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МФР е основен </a:t>
            </a:r>
            <a:r>
              <a:rPr lang="bg-BG" sz="38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инструмент </a:t>
            </a:r>
            <a:r>
              <a:rPr lang="bg-BG" sz="38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за ефективно изпълнение на европейските политики.</a:t>
            </a:r>
          </a:p>
          <a:p>
            <a:r>
              <a:rPr lang="bg-BG" sz="38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МФР залага на </a:t>
            </a:r>
            <a:r>
              <a:rPr lang="bg-BG" sz="38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ефективно </a:t>
            </a:r>
            <a:r>
              <a:rPr lang="bg-BG" sz="38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планиране на бюджета на ЕС. ДЧ са </a:t>
            </a:r>
            <a:r>
              <a:rPr lang="bg-BG" sz="3800" b="1" u="sng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задължени</a:t>
            </a:r>
            <a:r>
              <a:rPr lang="bg-BG" sz="38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 да спазват договорените тавани на разходите.</a:t>
            </a:r>
          </a:p>
          <a:p>
            <a:r>
              <a:rPr lang="bg-BG" sz="38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Бюджетът на ЕС определя годишните тавани на разходите, които могат да бъдат изразходвани от ДЧ за различни области на европейските </a:t>
            </a:r>
            <a:r>
              <a:rPr lang="bg-BG" sz="38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политики</a:t>
            </a:r>
            <a:endParaRPr lang="bg-BG" sz="3800" b="1" strike="sngStrike" dirty="0">
              <a:solidFill>
                <a:srgbClr val="FF0000"/>
              </a:solidFill>
              <a:latin typeface="Montserrat Semi-Bold Bold"/>
              <a:ea typeface="Montserrat Semi-Bold Bold"/>
              <a:cs typeface="Montserrat Semi-Bold Bold"/>
            </a:endParaRPr>
          </a:p>
          <a:p>
            <a:r>
              <a:rPr lang="bg-BG" sz="38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Приемането </a:t>
            </a:r>
            <a:r>
              <a:rPr lang="bg-BG" sz="38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на МФР изисква едновременно съгласие от ЕП и единодушно приемане от Съвета.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51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838200" y="495300"/>
            <a:ext cx="16636538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656"/>
              </a:lnSpc>
            </a:pP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Многогодишна финансова рамка на ЕС </a:t>
            </a:r>
          </a:p>
          <a:p>
            <a:pPr lvl="0">
              <a:lnSpc>
                <a:spcPts val="6656"/>
              </a:lnSpc>
            </a:pP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– </a:t>
            </a:r>
            <a:r>
              <a:rPr lang="ru-RU" sz="5000" b="1" dirty="0" smtClean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2028 </a:t>
            </a:r>
            <a:r>
              <a:rPr lang="ru-RU" sz="50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– 2034 г. </a:t>
            </a:r>
            <a:endParaRPr lang="en-US" sz="50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4038" y="2400300"/>
            <a:ext cx="17068800" cy="83058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МФР </a:t>
            </a:r>
            <a:r>
              <a:rPr lang="bg-BG" sz="3800" b="1" dirty="0" smtClean="0">
                <a:latin typeface="Montserrat Semi-Bold Bold"/>
                <a:ea typeface="Montserrat Semi-Bold Bold"/>
                <a:cs typeface="Montserrat Semi-Bold Bold"/>
              </a:rPr>
              <a:t>2028-2034 </a:t>
            </a:r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г. е </a:t>
            </a:r>
            <a:r>
              <a:rPr lang="bg-BG" sz="3800" b="1" u="sng" dirty="0" smtClean="0">
                <a:latin typeface="Montserrat Semi-Bold Bold"/>
                <a:ea typeface="Montserrat Semi-Bold Bold"/>
                <a:cs typeface="Montserrat Semi-Bold Bold"/>
              </a:rPr>
              <a:t>изцяло нов подход </a:t>
            </a:r>
            <a:r>
              <a:rPr lang="bg-BG" sz="3800" b="1" dirty="0" smtClean="0">
                <a:latin typeface="Montserrat Semi-Bold Bold"/>
                <a:ea typeface="Montserrat Semi-Bold Bold"/>
                <a:cs typeface="Montserrat Semi-Bold Bold"/>
              </a:rPr>
              <a:t>в </a:t>
            </a:r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сформиране и управление на общия бюджет на ЕС. </a:t>
            </a:r>
            <a:endParaRPr lang="bg-BG" sz="3800" b="1" dirty="0" smtClean="0">
              <a:latin typeface="Montserrat Semi-Bold Bold"/>
              <a:ea typeface="Montserrat Semi-Bold Bold"/>
              <a:cs typeface="Montserrat Semi-Bold Bold"/>
            </a:endParaRPr>
          </a:p>
          <a:p>
            <a:pPr marL="0" indent="0">
              <a:buNone/>
            </a:pPr>
            <a:endParaRPr lang="bg-BG" sz="3800" b="1" dirty="0">
              <a:latin typeface="Montserrat Semi-Bold Bold"/>
              <a:ea typeface="Montserrat Semi-Bold Bold"/>
              <a:cs typeface="Montserrat Semi-Bold Bold"/>
            </a:endParaRPr>
          </a:p>
          <a:p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МФР </a:t>
            </a:r>
            <a:r>
              <a:rPr lang="bg-BG" sz="3800" b="1" dirty="0" smtClean="0">
                <a:latin typeface="Montserrat Semi-Bold Bold"/>
                <a:ea typeface="Montserrat Semi-Bold Bold"/>
                <a:cs typeface="Montserrat Semi-Bold Bold"/>
              </a:rPr>
              <a:t>2028-2034 </a:t>
            </a:r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г. е </a:t>
            </a:r>
            <a:r>
              <a:rPr lang="bg-BG" sz="3800" b="1" u="sng" dirty="0" smtClean="0">
                <a:latin typeface="Montserrat Semi-Bold Bold"/>
                <a:ea typeface="Montserrat Semi-Bold Bold"/>
                <a:cs typeface="Montserrat Semi-Bold Bold"/>
              </a:rPr>
              <a:t>изцяло нов подход </a:t>
            </a:r>
            <a:r>
              <a:rPr lang="bg-BG" sz="3800" b="1" dirty="0" smtClean="0">
                <a:latin typeface="Montserrat Semi-Bold Bold"/>
                <a:ea typeface="Montserrat Semi-Bold Bold"/>
                <a:cs typeface="Montserrat Semi-Bold Bold"/>
              </a:rPr>
              <a:t>в </a:t>
            </a:r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програмирането, управлението и изпълнението на отделните политики на ЕС</a:t>
            </a:r>
            <a:r>
              <a:rPr lang="bg-BG" sz="3800" b="1" dirty="0" smtClean="0">
                <a:latin typeface="Montserrat Semi-Bold Bold"/>
                <a:ea typeface="Montserrat Semi-Bold Bold"/>
                <a:cs typeface="Montserrat Semi-Bold Bold"/>
              </a:rPr>
              <a:t>.</a:t>
            </a:r>
          </a:p>
          <a:p>
            <a:pPr marL="0" indent="0">
              <a:buNone/>
            </a:pPr>
            <a:endParaRPr lang="bg-BG" sz="3800" b="1" dirty="0">
              <a:latin typeface="Montserrat Semi-Bold Bold"/>
              <a:ea typeface="Montserrat Semi-Bold Bold"/>
              <a:cs typeface="Montserrat Semi-Bold Bold"/>
            </a:endParaRPr>
          </a:p>
          <a:p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В основната </a:t>
            </a:r>
            <a:r>
              <a:rPr lang="bg-BG" sz="3800" b="1" dirty="0">
                <a:solidFill>
                  <a:schemeClr val="accent2"/>
                </a:solidFill>
                <a:latin typeface="Montserrat Semi-Bold Bold"/>
                <a:ea typeface="Montserrat Semi-Bold Bold"/>
                <a:cs typeface="Montserrat Semi-Bold Bold"/>
              </a:rPr>
              <a:t>логика</a:t>
            </a:r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 на МФР </a:t>
            </a:r>
            <a:r>
              <a:rPr lang="bg-BG" sz="3800" b="1" dirty="0" smtClean="0">
                <a:latin typeface="Montserrat Semi-Bold Bold"/>
                <a:ea typeface="Montserrat Semi-Bold Bold"/>
                <a:cs typeface="Montserrat Semi-Bold Bold"/>
              </a:rPr>
              <a:t>2028-2034 </a:t>
            </a:r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г. е заложено обединение от старите </a:t>
            </a:r>
            <a:r>
              <a:rPr lang="bg-BG" sz="3800" b="1" dirty="0" smtClean="0">
                <a:latin typeface="Montserrat Semi-Bold Bold"/>
                <a:ea typeface="Montserrat Semi-Bold Bold"/>
                <a:cs typeface="Montserrat Semi-Bold Bold"/>
              </a:rPr>
              <a:t>програмни </a:t>
            </a:r>
            <a:r>
              <a:rPr lang="bg-BG" sz="3800" b="1" dirty="0">
                <a:latin typeface="Montserrat Semi-Bold Bold"/>
                <a:ea typeface="Montserrat Semi-Bold Bold"/>
                <a:cs typeface="Montserrat Semi-Bold Bold"/>
              </a:rPr>
              <a:t>периоди, включително 2014-2020 и Механизма за възстановяване (ПВУ), като водеща роля има ПВУ.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60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22848" y="2190360"/>
            <a:ext cx="5103183" cy="1262584"/>
            <a:chOff x="503480" y="876422"/>
            <a:chExt cx="4690300" cy="1262584"/>
          </a:xfrm>
        </p:grpSpPr>
        <p:sp>
          <p:nvSpPr>
            <p:cNvPr id="2" name="TextBox 2"/>
            <p:cNvSpPr txBox="1"/>
            <p:nvPr/>
          </p:nvSpPr>
          <p:spPr>
            <a:xfrm>
              <a:off x="507480" y="876422"/>
              <a:ext cx="4686300" cy="825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50"/>
                </a:lnSpc>
              </a:pPr>
              <a:r>
                <a:rPr lang="bg-BG" sz="4800" b="1" dirty="0">
                  <a:solidFill>
                    <a:srgbClr val="000000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1</a:t>
              </a:r>
              <a:r>
                <a:rPr lang="bg-BG" sz="5400" b="1" dirty="0">
                  <a:solidFill>
                    <a:srgbClr val="000000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 </a:t>
              </a:r>
              <a:r>
                <a:rPr lang="en-US" sz="5400" b="1" dirty="0">
                  <a:solidFill>
                    <a:srgbClr val="000000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БЮДЖЕТ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3480" y="1831229"/>
              <a:ext cx="4578846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7-ГОДИШНА МФР: 2028-2034 Г.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7027" y="3805003"/>
            <a:ext cx="7013930" cy="2630172"/>
            <a:chOff x="0" y="223881"/>
            <a:chExt cx="9351907" cy="3506897"/>
          </a:xfrm>
        </p:grpSpPr>
        <p:sp>
          <p:nvSpPr>
            <p:cNvPr id="11" name="TextBox 11"/>
            <p:cNvSpPr txBox="1"/>
            <p:nvPr/>
          </p:nvSpPr>
          <p:spPr>
            <a:xfrm>
              <a:off x="714667" y="223881"/>
              <a:ext cx="8637240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4400"/>
                </a:lnSpc>
                <a:spcBef>
                  <a:spcPct val="0"/>
                </a:spcBef>
              </a:pPr>
              <a:r>
                <a:rPr lang="en-US" sz="12000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4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652283"/>
              <a:ext cx="8637240" cy="1078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658"/>
                </a:lnSpc>
              </a:pPr>
              <a:r>
                <a:rPr lang="bg-BG" sz="4400" b="1" dirty="0">
                  <a:solidFill>
                    <a:srgbClr val="000000"/>
                  </a:solidFill>
                  <a:latin typeface="Montserrat Extra-Bold Bold"/>
                  <a:ea typeface="Montserrat Extra-Bold Bold"/>
                  <a:cs typeface="Montserrat Extra-Bold Bold"/>
                  <a:sym typeface="Montserrat Extra-Bold Bold"/>
                </a:rPr>
                <a:t>НАПРАВЛЕНИЯ</a:t>
              </a:r>
              <a:endParaRPr lang="en-US" sz="5121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" y="266701"/>
            <a:ext cx="6513695" cy="885860"/>
            <a:chOff x="381000" y="351102"/>
            <a:chExt cx="8229600" cy="14097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351102"/>
              <a:ext cx="2390775" cy="14097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771775" y="428535"/>
              <a:ext cx="5838825" cy="112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dirty="0">
                  <a:latin typeface="Montserrat Extra-Bold Bold" panose="020B0604020202020204" charset="-52"/>
                </a:rPr>
                <a:t>Министерство на земеделието и храните</a:t>
              </a:r>
              <a:endParaRPr lang="en-US" sz="2000" b="1" dirty="0">
                <a:latin typeface="Montserrat Extra-Bold Bold" panose="020B0604020202020204" charset="-5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31592" y="1485900"/>
            <a:ext cx="13637877" cy="7490557"/>
            <a:chOff x="3889656" y="1028699"/>
            <a:chExt cx="13637877" cy="7490557"/>
          </a:xfrm>
        </p:grpSpPr>
        <p:grpSp>
          <p:nvGrpSpPr>
            <p:cNvPr id="3" name="Group 3"/>
            <p:cNvGrpSpPr/>
            <p:nvPr/>
          </p:nvGrpSpPr>
          <p:grpSpPr>
            <a:xfrm>
              <a:off x="7716207" y="1586497"/>
              <a:ext cx="9694991" cy="2141438"/>
              <a:chOff x="0" y="0"/>
              <a:chExt cx="34935873" cy="771666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4935874" cy="7716665"/>
              </a:xfrm>
              <a:custGeom>
                <a:avLst/>
                <a:gdLst/>
                <a:ahLst/>
                <a:cxnLst/>
                <a:rect l="l" t="t" r="r" b="b"/>
                <a:pathLst>
                  <a:path w="34935874" h="7716665">
                    <a:moveTo>
                      <a:pt x="0" y="0"/>
                    </a:moveTo>
                    <a:lnTo>
                      <a:pt x="0" y="7716665"/>
                    </a:lnTo>
                    <a:lnTo>
                      <a:pt x="34935874" y="7716665"/>
                    </a:lnTo>
                    <a:lnTo>
                      <a:pt x="34935874" y="0"/>
                    </a:lnTo>
                    <a:lnTo>
                      <a:pt x="0" y="0"/>
                    </a:lnTo>
                    <a:close/>
                    <a:moveTo>
                      <a:pt x="34874913" y="7655706"/>
                    </a:moveTo>
                    <a:lnTo>
                      <a:pt x="59690" y="7655706"/>
                    </a:lnTo>
                    <a:lnTo>
                      <a:pt x="59690" y="59690"/>
                    </a:lnTo>
                    <a:lnTo>
                      <a:pt x="34874913" y="59690"/>
                    </a:lnTo>
                    <a:lnTo>
                      <a:pt x="34874913" y="7655706"/>
                    </a:lnTo>
                    <a:close/>
                  </a:path>
                </a:pathLst>
              </a:custGeom>
              <a:solidFill>
                <a:srgbClr val="2B5C6D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3889656" y="1028699"/>
              <a:ext cx="13637877" cy="7490557"/>
              <a:chOff x="-3807704" y="-1"/>
              <a:chExt cx="18183836" cy="9987409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-3807704" y="-1"/>
                <a:ext cx="16143236" cy="9987409"/>
                <a:chOff x="-19097014" y="-7"/>
                <a:chExt cx="80964174" cy="50090471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-19097014" y="-7"/>
                  <a:ext cx="80964174" cy="5009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4174" h="50090471">
                      <a:moveTo>
                        <a:pt x="0" y="0"/>
                      </a:moveTo>
                      <a:lnTo>
                        <a:pt x="0" y="50090471"/>
                      </a:lnTo>
                      <a:lnTo>
                        <a:pt x="80964174" y="50090471"/>
                      </a:lnTo>
                      <a:lnTo>
                        <a:pt x="80964174" y="0"/>
                      </a:lnTo>
                      <a:lnTo>
                        <a:pt x="0" y="0"/>
                      </a:lnTo>
                      <a:close/>
                      <a:moveTo>
                        <a:pt x="80903217" y="50029511"/>
                      </a:moveTo>
                      <a:lnTo>
                        <a:pt x="59690" y="50029511"/>
                      </a:lnTo>
                      <a:lnTo>
                        <a:pt x="59690" y="59690"/>
                      </a:lnTo>
                      <a:lnTo>
                        <a:pt x="80903217" y="59690"/>
                      </a:lnTo>
                      <a:lnTo>
                        <a:pt x="80903217" y="500295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8" name="TextBox 8"/>
              <p:cNvSpPr txBox="1"/>
              <p:nvPr/>
            </p:nvSpPr>
            <p:spPr>
              <a:xfrm>
                <a:off x="1767104" y="720154"/>
                <a:ext cx="12609028" cy="86177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4200"/>
                  </a:lnSpc>
                </a:pP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Икономическо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,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социално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и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териториално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сближаване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,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селско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стопанство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,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просперитет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и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сигурност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на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селските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и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морските</a:t>
                </a:r>
                <a:r>
                  <a:rPr lang="en-US" sz="3000" b="1" dirty="0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</a:t>
                </a:r>
                <a:r>
                  <a:rPr lang="en-US" sz="3000" b="1" dirty="0" err="1"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райони</a:t>
                </a:r>
                <a:endParaRPr lang="en-US" sz="3000" b="1" dirty="0">
                  <a:latin typeface="Montserrat Semi-Bold Bold"/>
                  <a:ea typeface="Montserrat Semi-Bold Bold"/>
                  <a:cs typeface="Montserrat Semi-Bold Bold"/>
                  <a:sym typeface="Montserrat Semi-Bold Bold"/>
                </a:endParaRPr>
              </a:p>
              <a:p>
                <a:pPr algn="l">
                  <a:lnSpc>
                    <a:spcPts val="4200"/>
                  </a:lnSpc>
                </a:pPr>
                <a:endParaRPr lang="en-US" sz="3000" b="1" dirty="0">
                  <a:solidFill>
                    <a:srgbClr val="004AAD"/>
                  </a:solidFill>
                  <a:latin typeface="Montserrat Semi-Bold Bold"/>
                  <a:ea typeface="Montserrat Semi-Bold Bold"/>
                  <a:cs typeface="Montserrat Semi-Bold Bold"/>
                  <a:sym typeface="Montserrat Semi-Bold Bold"/>
                </a:endParaRPr>
              </a:p>
              <a:p>
                <a:pPr algn="l">
                  <a:lnSpc>
                    <a:spcPts val="4200"/>
                  </a:lnSpc>
                </a:pPr>
                <a:r>
                  <a:rPr lang="en-US" sz="3000" b="1" dirty="0" err="1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Конкурентоспособност</a:t>
                </a:r>
                <a:r>
                  <a:rPr lang="en-US" sz="3000" b="1" dirty="0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, </a:t>
                </a:r>
                <a:r>
                  <a:rPr lang="en-US" sz="3000" b="1" dirty="0" err="1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просперитет</a:t>
                </a:r>
                <a:r>
                  <a:rPr lang="en-US" sz="3000" b="1" dirty="0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и </a:t>
                </a:r>
                <a:r>
                  <a:rPr lang="en-US" sz="3000" b="1" dirty="0" err="1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сигурност</a:t>
                </a:r>
                <a:r>
                  <a:rPr lang="en-US" sz="3000" b="1" dirty="0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</a:t>
                </a:r>
              </a:p>
              <a:p>
                <a:pPr algn="l">
                  <a:lnSpc>
                    <a:spcPts val="4200"/>
                  </a:lnSpc>
                </a:pPr>
                <a:endParaRPr lang="en-US" sz="3000" b="1" dirty="0">
                  <a:solidFill>
                    <a:srgbClr val="000000"/>
                  </a:solidFill>
                  <a:latin typeface="Montserrat Semi-Bold Bold"/>
                  <a:ea typeface="Montserrat Semi-Bold Bold"/>
                  <a:cs typeface="Montserrat Semi-Bold Bold"/>
                  <a:sym typeface="Montserrat Semi-Bold Bold"/>
                </a:endParaRPr>
              </a:p>
              <a:p>
                <a:pPr algn="l">
                  <a:lnSpc>
                    <a:spcPts val="4200"/>
                  </a:lnSpc>
                </a:pPr>
                <a:r>
                  <a:rPr lang="en-US" sz="3000" b="1" dirty="0" err="1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Глобална</a:t>
                </a:r>
                <a:r>
                  <a:rPr lang="en-US" sz="3000" b="1" dirty="0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</a:t>
                </a:r>
                <a:r>
                  <a:rPr lang="en-US" sz="3000" b="1" dirty="0" err="1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Европа</a:t>
                </a:r>
                <a:r>
                  <a:rPr lang="en-US" sz="3000" b="1" dirty="0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 </a:t>
                </a:r>
              </a:p>
              <a:p>
                <a:pPr algn="l">
                  <a:lnSpc>
                    <a:spcPts val="4200"/>
                  </a:lnSpc>
                </a:pPr>
                <a:endParaRPr lang="en-US" sz="3000" b="1" dirty="0">
                  <a:solidFill>
                    <a:srgbClr val="000000"/>
                  </a:solidFill>
                  <a:latin typeface="Montserrat Semi-Bold Bold"/>
                  <a:ea typeface="Montserrat Semi-Bold Bold"/>
                  <a:cs typeface="Montserrat Semi-Bold Bold"/>
                  <a:sym typeface="Montserrat Semi-Bold Bold"/>
                </a:endParaRPr>
              </a:p>
              <a:p>
                <a:pPr algn="l">
                  <a:lnSpc>
                    <a:spcPts val="4200"/>
                  </a:lnSpc>
                </a:pPr>
                <a:endParaRPr lang="en-US" sz="3000" b="1" dirty="0">
                  <a:solidFill>
                    <a:srgbClr val="000000"/>
                  </a:solidFill>
                  <a:latin typeface="Montserrat Semi-Bold Bold"/>
                  <a:ea typeface="Montserrat Semi-Bold Bold"/>
                  <a:cs typeface="Montserrat Semi-Bold Bold"/>
                  <a:sym typeface="Montserrat Semi-Bold Bold"/>
                </a:endParaRPr>
              </a:p>
              <a:p>
                <a:pPr algn="l">
                  <a:lnSpc>
                    <a:spcPts val="4200"/>
                  </a:lnSpc>
                  <a:spcBef>
                    <a:spcPct val="0"/>
                  </a:spcBef>
                </a:pPr>
                <a:r>
                  <a:rPr lang="en-US" sz="3000" b="1" dirty="0" err="1">
                    <a:solidFill>
                      <a:srgbClr val="000000"/>
                    </a:solidFill>
                    <a:latin typeface="Montserrat Semi-Bold Bold"/>
                    <a:ea typeface="Montserrat Semi-Bold Bold"/>
                    <a:cs typeface="Montserrat Semi-Bold Bold"/>
                    <a:sym typeface="Montserrat Semi-Bold Bold"/>
                  </a:rPr>
                  <a:t>Администрация</a:t>
                </a:r>
                <a:endParaRPr lang="en-US" sz="3000" b="1" dirty="0">
                  <a:solidFill>
                    <a:srgbClr val="000000"/>
                  </a:solidFill>
                  <a:latin typeface="Montserrat Semi-Bold Bold"/>
                  <a:ea typeface="Montserrat Semi-Bold Bold"/>
                  <a:cs typeface="Montserrat Semi-Bold Bold"/>
                  <a:sym typeface="Montserrat Semi-Bold Bold"/>
                </a:endParaRPr>
              </a:p>
            </p:txBody>
          </p:sp>
        </p:grpSp>
        <p:sp>
          <p:nvSpPr>
            <p:cNvPr id="13" name="AutoShape 13"/>
            <p:cNvSpPr/>
            <p:nvPr/>
          </p:nvSpPr>
          <p:spPr>
            <a:xfrm>
              <a:off x="6742295" y="2656060"/>
              <a:ext cx="861578" cy="9525"/>
            </a:xfrm>
            <a:prstGeom prst="rect">
              <a:avLst/>
            </a:prstGeom>
            <a:solidFill>
              <a:srgbClr val="14141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5899008" y="2370310"/>
              <a:ext cx="614568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b="1" spc="-105">
                  <a:solidFill>
                    <a:srgbClr val="5264A3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01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7716207" y="4218596"/>
              <a:ext cx="9694991" cy="1110765"/>
              <a:chOff x="0" y="0"/>
              <a:chExt cx="49949919" cy="572281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9949919" cy="5722811"/>
              </a:xfrm>
              <a:custGeom>
                <a:avLst/>
                <a:gdLst/>
                <a:ahLst/>
                <a:cxnLst/>
                <a:rect l="l" t="t" r="r" b="b"/>
                <a:pathLst>
                  <a:path w="49949919" h="5722811">
                    <a:moveTo>
                      <a:pt x="0" y="0"/>
                    </a:moveTo>
                    <a:lnTo>
                      <a:pt x="0" y="5722811"/>
                    </a:lnTo>
                    <a:lnTo>
                      <a:pt x="49949919" y="5722811"/>
                    </a:lnTo>
                    <a:lnTo>
                      <a:pt x="49949919" y="0"/>
                    </a:lnTo>
                    <a:lnTo>
                      <a:pt x="0" y="0"/>
                    </a:lnTo>
                    <a:close/>
                    <a:moveTo>
                      <a:pt x="49888958" y="5661851"/>
                    </a:moveTo>
                    <a:lnTo>
                      <a:pt x="59690" y="5661851"/>
                    </a:lnTo>
                    <a:lnTo>
                      <a:pt x="59690" y="59690"/>
                    </a:lnTo>
                    <a:lnTo>
                      <a:pt x="49888958" y="59690"/>
                    </a:lnTo>
                    <a:lnTo>
                      <a:pt x="49888958" y="5661851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5919675" y="4452075"/>
              <a:ext cx="614568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b="1" spc="-105" dirty="0">
                  <a:solidFill>
                    <a:srgbClr val="5264A3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02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7723140" y="5583779"/>
              <a:ext cx="9688058" cy="1110765"/>
              <a:chOff x="0" y="0"/>
              <a:chExt cx="49914198" cy="572281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49914200" cy="5722811"/>
              </a:xfrm>
              <a:custGeom>
                <a:avLst/>
                <a:gdLst/>
                <a:ahLst/>
                <a:cxnLst/>
                <a:rect l="l" t="t" r="r" b="b"/>
                <a:pathLst>
                  <a:path w="49914200" h="5722811">
                    <a:moveTo>
                      <a:pt x="0" y="0"/>
                    </a:moveTo>
                    <a:lnTo>
                      <a:pt x="0" y="5722811"/>
                    </a:lnTo>
                    <a:lnTo>
                      <a:pt x="49914200" y="5722811"/>
                    </a:lnTo>
                    <a:lnTo>
                      <a:pt x="49914200" y="0"/>
                    </a:lnTo>
                    <a:lnTo>
                      <a:pt x="0" y="0"/>
                    </a:lnTo>
                    <a:close/>
                    <a:moveTo>
                      <a:pt x="49853239" y="5661851"/>
                    </a:moveTo>
                    <a:lnTo>
                      <a:pt x="59690" y="5661851"/>
                    </a:lnTo>
                    <a:lnTo>
                      <a:pt x="59690" y="59690"/>
                    </a:lnTo>
                    <a:lnTo>
                      <a:pt x="49853239" y="59690"/>
                    </a:lnTo>
                    <a:lnTo>
                      <a:pt x="49853239" y="5661851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5899008" y="6021155"/>
              <a:ext cx="614568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b="1" spc="-105">
                  <a:solidFill>
                    <a:srgbClr val="5264A3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03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687569" y="6306905"/>
              <a:ext cx="861578" cy="9525"/>
            </a:xfrm>
            <a:prstGeom prst="rect">
              <a:avLst/>
            </a:prstGeom>
            <a:solidFill>
              <a:srgbClr val="141414"/>
            </a:solidFill>
          </p:spPr>
        </p:sp>
        <p:grpSp>
          <p:nvGrpSpPr>
            <p:cNvPr id="23" name="Group 23"/>
            <p:cNvGrpSpPr/>
            <p:nvPr/>
          </p:nvGrpSpPr>
          <p:grpSpPr>
            <a:xfrm>
              <a:off x="7716207" y="7199544"/>
              <a:ext cx="9694991" cy="1110765"/>
              <a:chOff x="0" y="0"/>
              <a:chExt cx="49949919" cy="572281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9949919" cy="5722811"/>
              </a:xfrm>
              <a:custGeom>
                <a:avLst/>
                <a:gdLst/>
                <a:ahLst/>
                <a:cxnLst/>
                <a:rect l="l" t="t" r="r" b="b"/>
                <a:pathLst>
                  <a:path w="49949919" h="5722811">
                    <a:moveTo>
                      <a:pt x="0" y="0"/>
                    </a:moveTo>
                    <a:lnTo>
                      <a:pt x="0" y="5722811"/>
                    </a:lnTo>
                    <a:lnTo>
                      <a:pt x="49949919" y="5722811"/>
                    </a:lnTo>
                    <a:lnTo>
                      <a:pt x="49949919" y="0"/>
                    </a:lnTo>
                    <a:lnTo>
                      <a:pt x="0" y="0"/>
                    </a:lnTo>
                    <a:close/>
                    <a:moveTo>
                      <a:pt x="49888958" y="5661851"/>
                    </a:moveTo>
                    <a:lnTo>
                      <a:pt x="59690" y="5661851"/>
                    </a:lnTo>
                    <a:lnTo>
                      <a:pt x="59690" y="59690"/>
                    </a:lnTo>
                    <a:lnTo>
                      <a:pt x="49888958" y="59690"/>
                    </a:lnTo>
                    <a:lnTo>
                      <a:pt x="49888958" y="5661851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5899008" y="7611404"/>
              <a:ext cx="614568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b="1" spc="-105" dirty="0">
                  <a:solidFill>
                    <a:srgbClr val="5264A3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04</a:t>
              </a:r>
            </a:p>
          </p:txBody>
        </p:sp>
        <p:sp>
          <p:nvSpPr>
            <p:cNvPr id="28" name="AutoShape 22"/>
            <p:cNvSpPr/>
            <p:nvPr/>
          </p:nvSpPr>
          <p:spPr>
            <a:xfrm>
              <a:off x="6687569" y="4719416"/>
              <a:ext cx="861578" cy="9525"/>
            </a:xfrm>
            <a:prstGeom prst="rect">
              <a:avLst/>
            </a:prstGeom>
            <a:solidFill>
              <a:srgbClr val="141414"/>
            </a:solidFill>
          </p:spPr>
        </p:sp>
        <p:sp>
          <p:nvSpPr>
            <p:cNvPr id="30" name="AutoShape 22"/>
            <p:cNvSpPr/>
            <p:nvPr/>
          </p:nvSpPr>
          <p:spPr>
            <a:xfrm>
              <a:off x="6695941" y="6316430"/>
              <a:ext cx="861578" cy="9525"/>
            </a:xfrm>
            <a:prstGeom prst="rect">
              <a:avLst/>
            </a:prstGeom>
            <a:solidFill>
              <a:srgbClr val="141414"/>
            </a:solidFill>
          </p:spPr>
        </p:sp>
        <p:sp>
          <p:nvSpPr>
            <p:cNvPr id="31" name="AutoShape 22"/>
            <p:cNvSpPr/>
            <p:nvPr/>
          </p:nvSpPr>
          <p:spPr>
            <a:xfrm>
              <a:off x="6613215" y="7873342"/>
              <a:ext cx="861578" cy="9525"/>
            </a:xfrm>
            <a:prstGeom prst="rect">
              <a:avLst/>
            </a:prstGeom>
            <a:solidFill>
              <a:srgbClr val="141414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762000" y="578544"/>
            <a:ext cx="16992600" cy="796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656"/>
              </a:lnSpc>
            </a:pPr>
            <a:r>
              <a:rPr lang="bg-BG" sz="4800" b="1" dirty="0">
                <a:solidFill>
                  <a:srgbClr val="000000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МФР 2028-2034 - КЛЮЧОВИ ХАРАКТЕРИСТИКИ</a:t>
            </a:r>
            <a:endParaRPr lang="en-US" sz="4800" b="1" dirty="0">
              <a:solidFill>
                <a:srgbClr val="000000"/>
              </a:solidFill>
              <a:latin typeface="Montserrat Extra-Bold Bold"/>
              <a:ea typeface="Montserrat Extra-Bold Bold"/>
              <a:cs typeface="Montserrat Extra-Bold Bold"/>
              <a:sym typeface="Montserrat Extra-Bold Bold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2247900"/>
            <a:ext cx="17068800" cy="73152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Повече </a:t>
            </a:r>
            <a:r>
              <a:rPr lang="bg-BG" sz="3600" b="1" u="sng" dirty="0">
                <a:solidFill>
                  <a:schemeClr val="tx2"/>
                </a:solidFill>
                <a:latin typeface="Montserrat Semi-Bold Bold"/>
                <a:ea typeface="Montserrat Semi-Bold Bold"/>
                <a:cs typeface="Montserrat Semi-Bold Bold"/>
              </a:rPr>
              <a:t>гъвкавост</a:t>
            </a:r>
            <a:r>
              <a:rPr lang="bg-BG" sz="36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 в бюджета, така </a:t>
            </a:r>
            <a:r>
              <a:rPr lang="bg-BG" sz="36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Европа </a:t>
            </a:r>
            <a:r>
              <a:rPr lang="bg-BG" sz="3600" b="1" dirty="0">
                <a:latin typeface="Montserrat Semi-Bold Bold"/>
                <a:ea typeface="Montserrat Semi-Bold Bold"/>
                <a:cs typeface="Montserrat Semi-Bold Bold"/>
              </a:rPr>
              <a:t>обосновава новата форма на зависимост на отделните ДЧ от нивото на изпълнение на </a:t>
            </a:r>
            <a:r>
              <a:rPr lang="bg-BG" sz="3600" b="1" dirty="0">
                <a:solidFill>
                  <a:schemeClr val="tx2"/>
                </a:solidFill>
                <a:latin typeface="Montserrat Semi-Bold Bold"/>
                <a:ea typeface="Montserrat Semi-Bold Bold"/>
                <a:cs typeface="Montserrat Semi-Bold Bold"/>
              </a:rPr>
              <a:t>етапи и цели</a:t>
            </a:r>
            <a:r>
              <a:rPr lang="bg-BG" sz="3600" b="1" dirty="0" smtClean="0">
                <a:solidFill>
                  <a:schemeClr val="accent6">
                    <a:lumMod val="50000"/>
                  </a:schemeClr>
                </a:solidFill>
                <a:latin typeface="Montserrat Semi-Bold Bold"/>
                <a:ea typeface="Montserrat Semi-Bold Bold"/>
                <a:cs typeface="Montserrat Semi-Bold Bold"/>
              </a:rPr>
              <a:t>.</a:t>
            </a:r>
          </a:p>
          <a:p>
            <a:pPr marL="0" indent="0">
              <a:buNone/>
            </a:pPr>
            <a:r>
              <a:rPr lang="bg-BG" sz="3600" b="1" dirty="0" smtClean="0">
                <a:solidFill>
                  <a:schemeClr val="accent6">
                    <a:lumMod val="50000"/>
                  </a:schemeClr>
                </a:solidFill>
                <a:latin typeface="Montserrat Semi-Bold Bold"/>
                <a:ea typeface="Montserrat Semi-Bold Bold"/>
                <a:cs typeface="Montserrat Semi-Bold Bold"/>
              </a:rPr>
              <a:t>  </a:t>
            </a:r>
          </a:p>
          <a:p>
            <a:r>
              <a:rPr lang="bg-BG" sz="36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Цел: ДЧ да имат възможност и капацитет </a:t>
            </a:r>
            <a:r>
              <a:rPr lang="bg-BG" sz="36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да реагира бързо, когато обстоятелствата се променят неочаквано </a:t>
            </a:r>
            <a:endParaRPr lang="bg-BG" sz="3600" b="1" dirty="0" smtClean="0">
              <a:solidFill>
                <a:srgbClr val="000000"/>
              </a:solidFill>
              <a:latin typeface="Montserrat Semi-Bold Bold"/>
              <a:ea typeface="Montserrat Semi-Bold Bold"/>
              <a:cs typeface="Montserrat Semi-Bold Bold"/>
            </a:endParaRPr>
          </a:p>
          <a:p>
            <a:pPr marL="0" indent="0">
              <a:buNone/>
            </a:pPr>
            <a:endParaRPr lang="bg-BG" sz="3600" b="1" dirty="0" smtClean="0">
              <a:solidFill>
                <a:srgbClr val="000000"/>
              </a:solidFill>
              <a:latin typeface="Montserrat Semi-Bold Bold"/>
              <a:ea typeface="Montserrat Semi-Bold Bold"/>
              <a:cs typeface="Montserrat Semi-Bold Bold"/>
            </a:endParaRPr>
          </a:p>
          <a:p>
            <a:r>
              <a:rPr lang="bg-BG" sz="36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К</a:t>
            </a:r>
            <a:r>
              <a:rPr lang="bg-BG" sz="36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огато </a:t>
            </a:r>
            <a:r>
              <a:rPr lang="bg-BG" sz="3600" b="1" dirty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е необходимо да се обърне внимание на нови политически </a:t>
            </a:r>
            <a:r>
              <a:rPr lang="bg-BG" sz="3600" b="1" dirty="0" smtClean="0">
                <a:solidFill>
                  <a:srgbClr val="000000"/>
                </a:solidFill>
                <a:latin typeface="Montserrat Semi-Bold Bold"/>
                <a:ea typeface="Montserrat Semi-Bold Bold"/>
                <a:cs typeface="Montserrat Semi-Bold Bold"/>
              </a:rPr>
              <a:t>приоритети</a:t>
            </a:r>
            <a:endParaRPr lang="bg-BG" sz="3600" b="1" dirty="0">
              <a:solidFill>
                <a:srgbClr val="000000"/>
              </a:solidFill>
              <a:latin typeface="Montserrat Semi-Bold Bold"/>
              <a:ea typeface="Montserrat Semi-Bold Bold"/>
              <a:cs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13106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4014</Words>
  <Application>Microsoft Office PowerPoint</Application>
  <PresentationFormat>Custom</PresentationFormat>
  <Paragraphs>559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Wingdings</vt:lpstr>
      <vt:lpstr>Cormorant Garamond Bold Italics</vt:lpstr>
      <vt:lpstr>Times New Roman</vt:lpstr>
      <vt:lpstr>Calibri</vt:lpstr>
      <vt:lpstr>Public Sans Bold</vt:lpstr>
      <vt:lpstr>Montserrat Extra-Bold Bold</vt:lpstr>
      <vt:lpstr>Montserrat Semi-Bold Bold</vt:lpstr>
      <vt:lpstr>Montserrat Ultra-Bold</vt:lpstr>
      <vt:lpstr>Courier New</vt:lpstr>
      <vt:lpstr>Inter Bold</vt:lpstr>
      <vt:lpstr>Quicksand</vt:lpstr>
      <vt:lpstr>Montserrat Heavy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ДВА РЕГЛАМЕНТА ЗА ОСП СЛЕД 2027 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POST 2027</dc:title>
  <dc:creator>Maria Hristova</dc:creator>
  <cp:lastModifiedBy>Elena A. Ivanova</cp:lastModifiedBy>
  <cp:revision>182</cp:revision>
  <cp:lastPrinted>2025-07-30T09:37:47Z</cp:lastPrinted>
  <dcterms:created xsi:type="dcterms:W3CDTF">2006-08-16T00:00:00Z</dcterms:created>
  <dcterms:modified xsi:type="dcterms:W3CDTF">2025-08-01T13:43:34Z</dcterms:modified>
  <dc:identifier>DAGt9isfUKg</dc:identifier>
</cp:coreProperties>
</file>