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13.jpg" ContentType="image/jpeg"/>
  <Override PartName="/ppt/notesSlides/notesSlide10.xml" ContentType="application/vnd.openxmlformats-officedocument.presentationml.notesSlide+xml"/>
  <Override PartName="/ppt/media/image14.jpg" ContentType="image/jpeg"/>
  <Override PartName="/ppt/media/image15.jpg" ContentType="image/jpeg"/>
  <Override PartName="/ppt/media/image16.jpg" ContentType="image/jpe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media/image19.jpg" ContentType="image/jpeg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media/image20.jpg" ContentType="image/jpeg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7.xml" ContentType="application/vnd.openxmlformats-officedocument.presentationml.notesSlide+xml"/>
  <Override PartName="/ppt/media/image22.jpg" ContentType="image/jpeg"/>
  <Override PartName="/ppt/notesSlides/notesSlide1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78" r:id="rId4"/>
  </p:sldMasterIdLst>
  <p:notesMasterIdLst>
    <p:notesMasterId r:id="rId33"/>
  </p:notesMasterIdLst>
  <p:sldIdLst>
    <p:sldId id="256" r:id="rId5"/>
    <p:sldId id="302" r:id="rId6"/>
    <p:sldId id="303" r:id="rId7"/>
    <p:sldId id="312" r:id="rId8"/>
    <p:sldId id="314" r:id="rId9"/>
    <p:sldId id="316" r:id="rId10"/>
    <p:sldId id="315" r:id="rId11"/>
    <p:sldId id="317" r:id="rId12"/>
    <p:sldId id="318" r:id="rId13"/>
    <p:sldId id="319" r:id="rId14"/>
    <p:sldId id="304" r:id="rId15"/>
    <p:sldId id="301" r:id="rId16"/>
    <p:sldId id="296" r:id="rId17"/>
    <p:sldId id="258" r:id="rId18"/>
    <p:sldId id="260" r:id="rId19"/>
    <p:sldId id="288" r:id="rId20"/>
    <p:sldId id="289" r:id="rId21"/>
    <p:sldId id="290" r:id="rId22"/>
    <p:sldId id="320" r:id="rId23"/>
    <p:sldId id="321" r:id="rId24"/>
    <p:sldId id="322" r:id="rId25"/>
    <p:sldId id="323" r:id="rId26"/>
    <p:sldId id="324" r:id="rId27"/>
    <p:sldId id="326" r:id="rId28"/>
    <p:sldId id="310" r:id="rId29"/>
    <p:sldId id="311" r:id="rId30"/>
    <p:sldId id="293" r:id="rId31"/>
    <p:sldId id="286" r:id="rId32"/>
  </p:sldIdLst>
  <p:sldSz cx="18288000" cy="10287000"/>
  <p:notesSz cx="6858000" cy="9144000"/>
  <p:embeddedFontLst>
    <p:embeddedFont>
      <p:font typeface="Segoe UI Black" panose="020B0A02040204020203" pitchFamily="34" charset="0"/>
      <p:bold r:id="rId34"/>
      <p:boldItalic r:id="rId35"/>
    </p:embeddedFont>
    <p:embeddedFont>
      <p:font typeface="Garet Bold" panose="020B0604020202020204" charset="0"/>
      <p:regular r:id="rId36"/>
    </p:embeddedFont>
    <p:embeddedFont>
      <p:font typeface="Gotham Bold" panose="020B0604020202020204" charset="0"/>
      <p:regular r:id="rId37"/>
    </p:embeddedFont>
    <p:embeddedFont>
      <p:font typeface="Montserrat Extra-Bold Bold" panose="020B0604020202020204" charset="0"/>
      <p:regular r:id="rId38"/>
      <p:bold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Roboto Bold" panose="020B0604020202020204" charset="0"/>
      <p:regular r:id="rId42"/>
      <p:bold r:id="rId43"/>
    </p:embeddedFont>
    <p:embeddedFont>
      <p:font typeface="Tahoma" panose="020B0604030504040204" pitchFamily="34" charset="0"/>
      <p:regular r:id="rId44"/>
      <p:bold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Arial Black" panose="020B0A04020102020204" pitchFamily="34" charset="0"/>
      <p:bold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B004EC-5444-4B28-8D7F-590BFBA5E379}">
          <p14:sldIdLst>
            <p14:sldId id="256"/>
            <p14:sldId id="302"/>
            <p14:sldId id="303"/>
            <p14:sldId id="312"/>
            <p14:sldId id="314"/>
            <p14:sldId id="316"/>
            <p14:sldId id="315"/>
            <p14:sldId id="317"/>
            <p14:sldId id="318"/>
            <p14:sldId id="319"/>
            <p14:sldId id="304"/>
            <p14:sldId id="301"/>
            <p14:sldId id="296"/>
            <p14:sldId id="258"/>
            <p14:sldId id="260"/>
            <p14:sldId id="288"/>
            <p14:sldId id="289"/>
            <p14:sldId id="290"/>
            <p14:sldId id="320"/>
            <p14:sldId id="321"/>
            <p14:sldId id="322"/>
            <p14:sldId id="323"/>
            <p14:sldId id="324"/>
            <p14:sldId id="326"/>
            <p14:sldId id="310"/>
            <p14:sldId id="311"/>
            <p14:sldId id="293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91860" autoAdjust="0"/>
  </p:normalViewPr>
  <p:slideViewPr>
    <p:cSldViewPr>
      <p:cViewPr varScale="1">
        <p:scale>
          <a:sx n="71" d="100"/>
          <a:sy n="71" d="100"/>
        </p:scale>
        <p:origin x="72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6.fntdata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1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6.xml"/><Relationship Id="rId41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49" Type="http://schemas.openxmlformats.org/officeDocument/2006/relationships/font" Target="fonts/font16.fntdata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1AAB44-EB0D-4AFD-A5ED-0549CD3C508D}" type="doc">
      <dgm:prSet loTypeId="urn:microsoft.com/office/officeart/2005/8/layout/lProcess3" loCatId="process" qsTypeId="urn:microsoft.com/office/officeart/2005/8/quickstyle/3d4" qsCatId="3D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B2F9B65B-5F35-4B25-B38C-F645825E38AC}">
      <dgm:prSet phldrT="[Text]" custT="1"/>
      <dgm:spPr/>
      <dgm:t>
        <a:bodyPr/>
        <a:lstStyle/>
        <a:p>
          <a:r>
            <a:rPr lang="bg-BG" sz="2800" b="1" dirty="0" smtClean="0"/>
            <a:t>Занаяти</a:t>
          </a:r>
          <a:endParaRPr lang="en-US" sz="2800" b="1" dirty="0"/>
        </a:p>
      </dgm:t>
    </dgm:pt>
    <dgm:pt modelId="{74EB987F-C222-41C8-A6A2-BDDC15E409CC}" type="parTrans" cxnId="{81ADBE71-550B-43C6-9655-D43A9E4E25DD}">
      <dgm:prSet/>
      <dgm:spPr/>
      <dgm:t>
        <a:bodyPr/>
        <a:lstStyle/>
        <a:p>
          <a:endParaRPr lang="en-US" sz="2800"/>
        </a:p>
      </dgm:t>
    </dgm:pt>
    <dgm:pt modelId="{49B739D9-FB56-400F-A38B-0C63FEC3EF11}" type="sibTrans" cxnId="{81ADBE71-550B-43C6-9655-D43A9E4E25DD}">
      <dgm:prSet/>
      <dgm:spPr/>
      <dgm:t>
        <a:bodyPr/>
        <a:lstStyle/>
        <a:p>
          <a:endParaRPr lang="en-US" sz="2800"/>
        </a:p>
      </dgm:t>
    </dgm:pt>
    <dgm:pt modelId="{C6A7FB03-8511-4C88-89C5-11E9B6C6D5D1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Старт – 22.01.2025 г.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BFF716-7F68-4739-92CD-D78B66E7770F}" type="parTrans" cxnId="{B5129FB4-A3AB-4464-993D-ACEFF5CD51D9}">
      <dgm:prSet/>
      <dgm:spPr/>
      <dgm:t>
        <a:bodyPr/>
        <a:lstStyle/>
        <a:p>
          <a:endParaRPr lang="en-US" sz="2800"/>
        </a:p>
      </dgm:t>
    </dgm:pt>
    <dgm:pt modelId="{E1A9EAB7-DBB7-42F4-B9B8-5022F01EF37B}" type="sibTrans" cxnId="{B5129FB4-A3AB-4464-993D-ACEFF5CD51D9}">
      <dgm:prSet/>
      <dgm:spPr/>
      <dgm:t>
        <a:bodyPr/>
        <a:lstStyle/>
        <a:p>
          <a:endParaRPr lang="en-US" sz="2800"/>
        </a:p>
      </dgm:t>
    </dgm:pt>
    <dgm:pt modelId="{15298018-E5E8-4C65-856A-1C50106E9963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Край – 22.04.2025 г.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306138-E491-4034-B3CB-37199FC3A7B6}" type="parTrans" cxnId="{E754A7C2-9F20-42D1-A8D9-559921527E01}">
      <dgm:prSet/>
      <dgm:spPr/>
      <dgm:t>
        <a:bodyPr/>
        <a:lstStyle/>
        <a:p>
          <a:endParaRPr lang="en-US" sz="2800"/>
        </a:p>
      </dgm:t>
    </dgm:pt>
    <dgm:pt modelId="{86324097-9266-4AE2-9103-2ADEC218707A}" type="sibTrans" cxnId="{E754A7C2-9F20-42D1-A8D9-559921527E01}">
      <dgm:prSet/>
      <dgm:spPr/>
      <dgm:t>
        <a:bodyPr/>
        <a:lstStyle/>
        <a:p>
          <a:endParaRPr lang="en-US" sz="2800"/>
        </a:p>
      </dgm:t>
    </dgm:pt>
    <dgm:pt modelId="{A5A1AC5F-075E-4793-914E-A9FD330562D8}">
      <dgm:prSet phldrT="[Text]" custT="1"/>
      <dgm:spPr/>
      <dgm:t>
        <a:bodyPr/>
        <a:lstStyle/>
        <a:p>
          <a:r>
            <a:rPr lang="bg-BG" sz="2800" b="1" dirty="0" smtClean="0"/>
            <a:t>Производство</a:t>
          </a:r>
          <a:endParaRPr lang="en-US" sz="2800" b="1" dirty="0"/>
        </a:p>
      </dgm:t>
    </dgm:pt>
    <dgm:pt modelId="{3F1CE739-545D-4AD8-9297-CEBC34005C5A}" type="parTrans" cxnId="{C56A4C64-CEC3-44DB-B5D9-DC79513D89C0}">
      <dgm:prSet/>
      <dgm:spPr/>
      <dgm:t>
        <a:bodyPr/>
        <a:lstStyle/>
        <a:p>
          <a:endParaRPr lang="en-US" sz="2800"/>
        </a:p>
      </dgm:t>
    </dgm:pt>
    <dgm:pt modelId="{82C382BB-0521-46DD-9080-1FAF95F991F6}" type="sibTrans" cxnId="{C56A4C64-CEC3-44DB-B5D9-DC79513D89C0}">
      <dgm:prSet/>
      <dgm:spPr/>
      <dgm:t>
        <a:bodyPr/>
        <a:lstStyle/>
        <a:p>
          <a:endParaRPr lang="en-US" sz="2800"/>
        </a:p>
      </dgm:t>
    </dgm:pt>
    <dgm:pt modelId="{6BFA455A-7E97-4E66-93F8-83279ED01B64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Старт – 29.01.2025 г.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ACFE09-808B-4BBB-84CA-61E1439C5DE0}" type="parTrans" cxnId="{C0E15DBB-26ED-4C0A-90BE-BB070DD99C3E}">
      <dgm:prSet/>
      <dgm:spPr/>
      <dgm:t>
        <a:bodyPr/>
        <a:lstStyle/>
        <a:p>
          <a:endParaRPr lang="en-US" sz="2800"/>
        </a:p>
      </dgm:t>
    </dgm:pt>
    <dgm:pt modelId="{60E5FC4B-F232-4DE2-B3B2-401C65BCD8F3}" type="sibTrans" cxnId="{C0E15DBB-26ED-4C0A-90BE-BB070DD99C3E}">
      <dgm:prSet/>
      <dgm:spPr/>
      <dgm:t>
        <a:bodyPr/>
        <a:lstStyle/>
        <a:p>
          <a:endParaRPr lang="en-US" sz="2800"/>
        </a:p>
      </dgm:t>
    </dgm:pt>
    <dgm:pt modelId="{44DA7131-EA6A-4A14-825E-9A8D085E4BE4}">
      <dgm:prSet phldrT="[Text]" custT="1"/>
      <dgm:spPr/>
      <dgm:t>
        <a:bodyPr/>
        <a:lstStyle/>
        <a:p>
          <a:r>
            <a:rPr lang="bg-BG" sz="2800" b="1" dirty="0" smtClean="0"/>
            <a:t>Услуги</a:t>
          </a:r>
          <a:endParaRPr lang="en-US" sz="2800" b="1" dirty="0"/>
        </a:p>
      </dgm:t>
    </dgm:pt>
    <dgm:pt modelId="{EF4CB9D1-6BF9-45BC-88D9-81B2D84FB54A}" type="parTrans" cxnId="{C1A63FBD-5CE2-4C38-B801-447AAA349FE8}">
      <dgm:prSet/>
      <dgm:spPr/>
      <dgm:t>
        <a:bodyPr/>
        <a:lstStyle/>
        <a:p>
          <a:endParaRPr lang="en-US" sz="2800"/>
        </a:p>
      </dgm:t>
    </dgm:pt>
    <dgm:pt modelId="{AFB4FFF4-4A61-4445-B7A9-8D0EC0BF168A}" type="sibTrans" cxnId="{C1A63FBD-5CE2-4C38-B801-447AAA349FE8}">
      <dgm:prSet/>
      <dgm:spPr/>
      <dgm:t>
        <a:bodyPr/>
        <a:lstStyle/>
        <a:p>
          <a:endParaRPr lang="en-US" sz="2800"/>
        </a:p>
      </dgm:t>
    </dgm:pt>
    <dgm:pt modelId="{20C01052-E2A8-4BBB-A9EF-597E72EE4B75}">
      <dgm:prSet phldrT="[Text]" custT="1"/>
      <dgm:spPr>
        <a:solidFill>
          <a:schemeClr val="accent4">
            <a:lumMod val="50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</a:rPr>
            <a:t>Обществено обсъждане до 24.02.2025 г.</a:t>
          </a:r>
          <a:endParaRPr lang="en-US" sz="2800" dirty="0">
            <a:solidFill>
              <a:schemeClr val="bg1"/>
            </a:solidFill>
          </a:endParaRPr>
        </a:p>
      </dgm:t>
    </dgm:pt>
    <dgm:pt modelId="{1B1C06CF-BE2C-43D4-A0CE-1D028737D5E6}" type="parTrans" cxnId="{714B7BF5-2AA2-407C-B284-1A55B560BD2D}">
      <dgm:prSet/>
      <dgm:spPr/>
      <dgm:t>
        <a:bodyPr/>
        <a:lstStyle/>
        <a:p>
          <a:endParaRPr lang="en-US" sz="2800"/>
        </a:p>
      </dgm:t>
    </dgm:pt>
    <dgm:pt modelId="{9942B3D3-0BA1-4BF5-85A6-EAEDFC4689F0}" type="sibTrans" cxnId="{714B7BF5-2AA2-407C-B284-1A55B560BD2D}">
      <dgm:prSet/>
      <dgm:spPr/>
      <dgm:t>
        <a:bodyPr/>
        <a:lstStyle/>
        <a:p>
          <a:endParaRPr lang="en-US" sz="2800"/>
        </a:p>
      </dgm:t>
    </dgm:pt>
    <dgm:pt modelId="{CE93FFC1-A8C9-40CA-9D8D-531FB4501420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Старт – 28.02.2025 г.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50CF2E-AA05-4200-BC10-A81D56CCC428}" type="parTrans" cxnId="{E225295B-8B50-43C7-964F-87AD918C2F95}">
      <dgm:prSet/>
      <dgm:spPr/>
      <dgm:t>
        <a:bodyPr/>
        <a:lstStyle/>
        <a:p>
          <a:endParaRPr lang="en-US" sz="2800"/>
        </a:p>
      </dgm:t>
    </dgm:pt>
    <dgm:pt modelId="{E08B3FCE-6261-41C7-A2FA-D85E00013699}" type="sibTrans" cxnId="{E225295B-8B50-43C7-964F-87AD918C2F95}">
      <dgm:prSet/>
      <dgm:spPr/>
      <dgm:t>
        <a:bodyPr/>
        <a:lstStyle/>
        <a:p>
          <a:endParaRPr lang="en-US" sz="2800"/>
        </a:p>
      </dgm:t>
    </dgm:pt>
    <dgm:pt modelId="{B24E43DA-E07B-48CA-B62D-92AE5A3DC145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Край – 29.04.2025 г.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FF2284D-D2CF-4BF3-A152-254E2E00280C}" type="parTrans" cxnId="{7A47570F-AFD2-46B4-96CA-A9DA79299810}">
      <dgm:prSet/>
      <dgm:spPr/>
      <dgm:t>
        <a:bodyPr/>
        <a:lstStyle/>
        <a:p>
          <a:endParaRPr lang="en-US" sz="2800"/>
        </a:p>
      </dgm:t>
    </dgm:pt>
    <dgm:pt modelId="{262D483A-D946-4D69-8DF5-D168083A73C3}" type="sibTrans" cxnId="{7A47570F-AFD2-46B4-96CA-A9DA79299810}">
      <dgm:prSet/>
      <dgm:spPr/>
      <dgm:t>
        <a:bodyPr/>
        <a:lstStyle/>
        <a:p>
          <a:endParaRPr lang="en-US" sz="2800"/>
        </a:p>
      </dgm:t>
    </dgm:pt>
    <dgm:pt modelId="{29389F30-BA67-4BFD-86D4-68E7DCD77E3A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Край – </a:t>
          </a:r>
          <a:r>
            <a:rPr lang="en-US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30</a:t>
          </a:r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.05.2025 г.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C5338E-D6B5-45A8-B0F0-F8C1828ABF2A}" type="parTrans" cxnId="{674A04A5-B5B5-4DCF-A253-807923A9D01E}">
      <dgm:prSet/>
      <dgm:spPr/>
      <dgm:t>
        <a:bodyPr/>
        <a:lstStyle/>
        <a:p>
          <a:endParaRPr lang="en-US" sz="2800"/>
        </a:p>
      </dgm:t>
    </dgm:pt>
    <dgm:pt modelId="{6D61BC07-CD8A-4ED6-8AC7-7D0DF94CCDF4}" type="sibTrans" cxnId="{674A04A5-B5B5-4DCF-A253-807923A9D01E}">
      <dgm:prSet/>
      <dgm:spPr/>
      <dgm:t>
        <a:bodyPr/>
        <a:lstStyle/>
        <a:p>
          <a:endParaRPr lang="en-US" sz="2800"/>
        </a:p>
      </dgm:t>
    </dgm:pt>
    <dgm:pt modelId="{EB4A144C-4771-4DEB-9C86-D1271B200A8E}">
      <dgm:prSet phldrT="[Text]" custT="1"/>
      <dgm:spPr>
        <a:solidFill>
          <a:schemeClr val="accent4">
            <a:lumMod val="50000"/>
            <a:alpha val="90000"/>
          </a:schemeClr>
        </a:solidFill>
      </dgm:spPr>
      <dgm:t>
        <a:bodyPr/>
        <a:lstStyle/>
        <a:p>
          <a:endParaRPr lang="en-US" sz="2800" dirty="0"/>
        </a:p>
      </dgm:t>
    </dgm:pt>
    <dgm:pt modelId="{5AD6CD7E-69EC-494E-974E-61F368BFDFC6}" type="parTrans" cxnId="{14E39D64-69BE-4C6B-92FB-B0BC179A1E49}">
      <dgm:prSet/>
      <dgm:spPr/>
      <dgm:t>
        <a:bodyPr/>
        <a:lstStyle/>
        <a:p>
          <a:endParaRPr lang="en-US" sz="2800"/>
        </a:p>
      </dgm:t>
    </dgm:pt>
    <dgm:pt modelId="{B9FF923C-2D52-4A02-B64E-AF14CACC9FB6}" type="sibTrans" cxnId="{14E39D64-69BE-4C6B-92FB-B0BC179A1E49}">
      <dgm:prSet/>
      <dgm:spPr/>
      <dgm:t>
        <a:bodyPr/>
        <a:lstStyle/>
        <a:p>
          <a:endParaRPr lang="en-US" sz="2800"/>
        </a:p>
      </dgm:t>
    </dgm:pt>
    <dgm:pt modelId="{E46B689F-24E9-43CA-AD17-F2291D4C3499}">
      <dgm:prSet phldrT="[Text]" custT="1"/>
      <dgm:spPr>
        <a:solidFill>
          <a:schemeClr val="accent4">
            <a:lumMod val="50000"/>
            <a:alpha val="90000"/>
          </a:schemeClr>
        </a:solidFill>
      </dgm:spPr>
      <dgm:t>
        <a:bodyPr/>
        <a:lstStyle/>
        <a:p>
          <a:endParaRPr lang="en-US" sz="2800" dirty="0"/>
        </a:p>
      </dgm:t>
    </dgm:pt>
    <dgm:pt modelId="{D8AEA388-8C19-4B73-BCF8-EACE8EDED428}" type="parTrans" cxnId="{C790AF09-8374-4BAA-A4A8-E122014797F4}">
      <dgm:prSet/>
      <dgm:spPr/>
      <dgm:t>
        <a:bodyPr/>
        <a:lstStyle/>
        <a:p>
          <a:endParaRPr lang="en-US" sz="2800"/>
        </a:p>
      </dgm:t>
    </dgm:pt>
    <dgm:pt modelId="{B3A70435-69D9-45B0-82A3-122522C6D0ED}" type="sibTrans" cxnId="{C790AF09-8374-4BAA-A4A8-E122014797F4}">
      <dgm:prSet/>
      <dgm:spPr/>
      <dgm:t>
        <a:bodyPr/>
        <a:lstStyle/>
        <a:p>
          <a:endParaRPr lang="en-US" sz="2800"/>
        </a:p>
      </dgm:t>
    </dgm:pt>
    <dgm:pt modelId="{B55B1F2B-D961-40F2-9DD6-BF6EA5C955B8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Бюджет - </a:t>
          </a:r>
          <a:r>
            <a:rPr lang="bg-BG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46 756 925 евро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A764E5-8886-4068-A5D1-6961D9E78905}" type="parTrans" cxnId="{31684762-F199-4768-B352-4C0AD4C32F8C}">
      <dgm:prSet/>
      <dgm:spPr/>
      <dgm:t>
        <a:bodyPr/>
        <a:lstStyle/>
        <a:p>
          <a:endParaRPr lang="en-US" sz="2800"/>
        </a:p>
      </dgm:t>
    </dgm:pt>
    <dgm:pt modelId="{51348794-0A0F-495B-B3B4-C6C3E13B2C73}" type="sibTrans" cxnId="{31684762-F199-4768-B352-4C0AD4C32F8C}">
      <dgm:prSet/>
      <dgm:spPr/>
      <dgm:t>
        <a:bodyPr/>
        <a:lstStyle/>
        <a:p>
          <a:endParaRPr lang="en-US" sz="2800"/>
        </a:p>
      </dgm:t>
    </dgm:pt>
    <dgm:pt modelId="{F9E745D6-58A4-41A1-8EE2-921E576BE5D9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Бюджет - </a:t>
          </a:r>
          <a:r>
            <a:rPr lang="bg-BG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3 000 000 евро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047F90-49CE-478D-A0F0-17D90E9C39C5}" type="parTrans" cxnId="{1230207F-3742-4663-AE38-6FABD2370C85}">
      <dgm:prSet/>
      <dgm:spPr/>
      <dgm:t>
        <a:bodyPr/>
        <a:lstStyle/>
        <a:p>
          <a:endParaRPr lang="en-US" sz="2800"/>
        </a:p>
      </dgm:t>
    </dgm:pt>
    <dgm:pt modelId="{4FCF814A-366D-423B-8808-3FB2FF16C763}" type="sibTrans" cxnId="{1230207F-3742-4663-AE38-6FABD2370C85}">
      <dgm:prSet/>
      <dgm:spPr/>
      <dgm:t>
        <a:bodyPr/>
        <a:lstStyle/>
        <a:p>
          <a:endParaRPr lang="en-US" sz="2800"/>
        </a:p>
      </dgm:t>
    </dgm:pt>
    <dgm:pt modelId="{6E65AF9B-C09F-4B2B-8DF6-E8242E661869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bg-BG" sz="2800" b="0" dirty="0" smtClean="0">
              <a:solidFill>
                <a:schemeClr val="bg1"/>
              </a:solidFill>
            </a:rPr>
            <a:t>Бюджет -       </a:t>
          </a:r>
          <a:r>
            <a:rPr lang="bg-BG" sz="2800" b="1" dirty="0" smtClean="0">
              <a:solidFill>
                <a:schemeClr val="bg1"/>
              </a:solidFill>
            </a:rPr>
            <a:t>49 000 000 евро</a:t>
          </a:r>
          <a:endParaRPr lang="en-US" sz="2800" dirty="0">
            <a:solidFill>
              <a:schemeClr val="bg1"/>
            </a:solidFill>
          </a:endParaRPr>
        </a:p>
      </dgm:t>
    </dgm:pt>
    <dgm:pt modelId="{5AF092AD-D8F1-4BAF-82C3-51DA9D683A8B}" type="parTrans" cxnId="{85A4D2F6-DF01-485C-901D-EDE5DF83BAF8}">
      <dgm:prSet/>
      <dgm:spPr/>
      <dgm:t>
        <a:bodyPr/>
        <a:lstStyle/>
        <a:p>
          <a:endParaRPr lang="en-US" sz="2800"/>
        </a:p>
      </dgm:t>
    </dgm:pt>
    <dgm:pt modelId="{1E71297F-E358-403E-B23D-55588454409B}" type="sibTrans" cxnId="{85A4D2F6-DF01-485C-901D-EDE5DF83BAF8}">
      <dgm:prSet/>
      <dgm:spPr/>
      <dgm:t>
        <a:bodyPr/>
        <a:lstStyle/>
        <a:p>
          <a:endParaRPr lang="en-US" sz="2800"/>
        </a:p>
      </dgm:t>
    </dgm:pt>
    <dgm:pt modelId="{20AA2107-A9A5-456D-9CD9-E5D4166C90E4}" type="pres">
      <dgm:prSet presAssocID="{841AAB44-EB0D-4AFD-A5ED-0549CD3C508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89F9136-22B8-4237-B836-E26E17ACFF45}" type="pres">
      <dgm:prSet presAssocID="{B2F9B65B-5F35-4B25-B38C-F645825E38AC}" presName="horFlow" presStyleCnt="0"/>
      <dgm:spPr/>
    </dgm:pt>
    <dgm:pt modelId="{5AE131A9-A30E-4794-B35E-813B93DCD203}" type="pres">
      <dgm:prSet presAssocID="{B2F9B65B-5F35-4B25-B38C-F645825E38AC}" presName="bigChev" presStyleLbl="node1" presStyleIdx="0" presStyleCnt="3"/>
      <dgm:spPr/>
      <dgm:t>
        <a:bodyPr/>
        <a:lstStyle/>
        <a:p>
          <a:endParaRPr lang="en-US"/>
        </a:p>
      </dgm:t>
    </dgm:pt>
    <dgm:pt modelId="{98E5E04F-9C5C-4B4C-A020-7D3D6DD736C6}" type="pres">
      <dgm:prSet presAssocID="{5AD6CD7E-69EC-494E-974E-61F368BFDFC6}" presName="parTrans" presStyleCnt="0"/>
      <dgm:spPr/>
    </dgm:pt>
    <dgm:pt modelId="{DE00D36D-7324-489E-AC26-6FDCF2C13B1F}" type="pres">
      <dgm:prSet presAssocID="{EB4A144C-4771-4DEB-9C86-D1271B200A8E}" presName="node" presStyleLbl="alignAccFollow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6DD334-BA90-4D63-A4F2-2813B65E91DE}" type="pres">
      <dgm:prSet presAssocID="{B9FF923C-2D52-4A02-B64E-AF14CACC9FB6}" presName="sibTrans" presStyleCnt="0"/>
      <dgm:spPr/>
    </dgm:pt>
    <dgm:pt modelId="{39CAC55E-2426-4CB4-8486-90AA2B052CD9}" type="pres">
      <dgm:prSet presAssocID="{C6A7FB03-8511-4C88-89C5-11E9B6C6D5D1}" presName="node" presStyleLbl="alignAccFollow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79780E-D946-417A-9EAA-7F27CE586C36}" type="pres">
      <dgm:prSet presAssocID="{E1A9EAB7-DBB7-42F4-B9B8-5022F01EF37B}" presName="sibTrans" presStyleCnt="0"/>
      <dgm:spPr/>
    </dgm:pt>
    <dgm:pt modelId="{BDD8F9B5-FD5B-4794-B95C-FDFEF6E8A0A9}" type="pres">
      <dgm:prSet presAssocID="{15298018-E5E8-4C65-856A-1C50106E9963}" presName="node" presStyleLbl="alignAccFollow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E0C647-123E-4238-B676-596F78BF3554}" type="pres">
      <dgm:prSet presAssocID="{86324097-9266-4AE2-9103-2ADEC218707A}" presName="sibTrans" presStyleCnt="0"/>
      <dgm:spPr/>
    </dgm:pt>
    <dgm:pt modelId="{5200B0E9-525C-4E2B-AEE6-D5C931B03EAD}" type="pres">
      <dgm:prSet presAssocID="{F9E745D6-58A4-41A1-8EE2-921E576BE5D9}" presName="node" presStyleLbl="alignAccFollow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DD9BB6-705F-41FA-A74E-07B823175AF6}" type="pres">
      <dgm:prSet presAssocID="{B2F9B65B-5F35-4B25-B38C-F645825E38AC}" presName="vSp" presStyleCnt="0"/>
      <dgm:spPr/>
    </dgm:pt>
    <dgm:pt modelId="{561E6F95-DF1D-4BEF-BE2A-A69F4F7A86B5}" type="pres">
      <dgm:prSet presAssocID="{A5A1AC5F-075E-4793-914E-A9FD330562D8}" presName="horFlow" presStyleCnt="0"/>
      <dgm:spPr/>
    </dgm:pt>
    <dgm:pt modelId="{3517BB5F-1A5B-4D1D-A0C6-176158CE9B74}" type="pres">
      <dgm:prSet presAssocID="{A5A1AC5F-075E-4793-914E-A9FD330562D8}" presName="bigChev" presStyleLbl="node1" presStyleIdx="1" presStyleCnt="3"/>
      <dgm:spPr/>
      <dgm:t>
        <a:bodyPr/>
        <a:lstStyle/>
        <a:p>
          <a:endParaRPr lang="en-US"/>
        </a:p>
      </dgm:t>
    </dgm:pt>
    <dgm:pt modelId="{DDD98B12-C07E-41DC-BC9D-7CCBE075934A}" type="pres">
      <dgm:prSet presAssocID="{D8AEA388-8C19-4B73-BCF8-EACE8EDED428}" presName="parTrans" presStyleCnt="0"/>
      <dgm:spPr/>
    </dgm:pt>
    <dgm:pt modelId="{3204D6DF-13A9-40BD-AD75-A1A5A488AB8D}" type="pres">
      <dgm:prSet presAssocID="{E46B689F-24E9-43CA-AD17-F2291D4C3499}" presName="node" presStyleLbl="alignAccFollowNode1" presStyleIdx="4" presStyleCnt="12" custLinFactNeighborX="16242" custLinFactNeighborY="-10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54DAA4-A3F0-4483-960E-B13028334D1C}" type="pres">
      <dgm:prSet presAssocID="{B3A70435-69D9-45B0-82A3-122522C6D0ED}" presName="sibTrans" presStyleCnt="0"/>
      <dgm:spPr/>
    </dgm:pt>
    <dgm:pt modelId="{041BAA2F-B577-4053-A059-F53AD5603DEA}" type="pres">
      <dgm:prSet presAssocID="{6BFA455A-7E97-4E66-93F8-83279ED01B64}" presName="node" presStyleLbl="align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7532E-8BA5-42E2-823A-1BF452E014FB}" type="pres">
      <dgm:prSet presAssocID="{60E5FC4B-F232-4DE2-B3B2-401C65BCD8F3}" presName="sibTrans" presStyleCnt="0"/>
      <dgm:spPr/>
    </dgm:pt>
    <dgm:pt modelId="{55E89744-66EE-4EB4-B890-4B24D14532E2}" type="pres">
      <dgm:prSet presAssocID="{B24E43DA-E07B-48CA-B62D-92AE5A3DC145}" presName="node" presStyleLbl="alignAccFollow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1F5EAA-6F36-4A80-AD5B-3E3FD23B2660}" type="pres">
      <dgm:prSet presAssocID="{262D483A-D946-4D69-8DF5-D168083A73C3}" presName="sibTrans" presStyleCnt="0"/>
      <dgm:spPr/>
    </dgm:pt>
    <dgm:pt modelId="{2785F3F1-2F36-44F7-8524-F8992243650B}" type="pres">
      <dgm:prSet presAssocID="{B55B1F2B-D961-40F2-9DD6-BF6EA5C955B8}" presName="node" presStyleLbl="alignAccFollow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1C776E-465A-4722-837E-51471EC8316A}" type="pres">
      <dgm:prSet presAssocID="{A5A1AC5F-075E-4793-914E-A9FD330562D8}" presName="vSp" presStyleCnt="0"/>
      <dgm:spPr/>
    </dgm:pt>
    <dgm:pt modelId="{60CC96E0-3945-4BCE-9385-CAD432561975}" type="pres">
      <dgm:prSet presAssocID="{44DA7131-EA6A-4A14-825E-9A8D085E4BE4}" presName="horFlow" presStyleCnt="0"/>
      <dgm:spPr/>
    </dgm:pt>
    <dgm:pt modelId="{EE287713-D63E-466A-9269-098CBDB64A92}" type="pres">
      <dgm:prSet presAssocID="{44DA7131-EA6A-4A14-825E-9A8D085E4BE4}" presName="bigChev" presStyleLbl="node1" presStyleIdx="2" presStyleCnt="3"/>
      <dgm:spPr/>
      <dgm:t>
        <a:bodyPr/>
        <a:lstStyle/>
        <a:p>
          <a:endParaRPr lang="en-US"/>
        </a:p>
      </dgm:t>
    </dgm:pt>
    <dgm:pt modelId="{040E9E2F-D667-428E-BD91-EE02590BFE2E}" type="pres">
      <dgm:prSet presAssocID="{1B1C06CF-BE2C-43D4-A0CE-1D028737D5E6}" presName="parTrans" presStyleCnt="0"/>
      <dgm:spPr/>
    </dgm:pt>
    <dgm:pt modelId="{A6340B5C-A500-4AA4-95DD-4961139DC839}" type="pres">
      <dgm:prSet presAssocID="{20C01052-E2A8-4BBB-A9EF-597E72EE4B75}" presName="node" presStyleLbl="alignAccFollow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1F6792-6F17-4A7C-92A9-7229E66B7FB6}" type="pres">
      <dgm:prSet presAssocID="{9942B3D3-0BA1-4BF5-85A6-EAEDFC4689F0}" presName="sibTrans" presStyleCnt="0"/>
      <dgm:spPr/>
    </dgm:pt>
    <dgm:pt modelId="{EB11E457-AB9E-4CD5-94F4-81A56BAE26DA}" type="pres">
      <dgm:prSet presAssocID="{CE93FFC1-A8C9-40CA-9D8D-531FB4501420}" presName="node" presStyleLbl="alignAccFollow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D6D6A-6BE0-4F27-8833-12E8C8D2FD22}" type="pres">
      <dgm:prSet presAssocID="{E08B3FCE-6261-41C7-A2FA-D85E00013699}" presName="sibTrans" presStyleCnt="0"/>
      <dgm:spPr/>
    </dgm:pt>
    <dgm:pt modelId="{180B62A7-BFAC-4B93-A119-39C7D250F78E}" type="pres">
      <dgm:prSet presAssocID="{29389F30-BA67-4BFD-86D4-68E7DCD77E3A}" presName="node" presStyleLbl="alignAccFollow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BB1624-E86A-4F86-BF38-FF91DDD8A4AE}" type="pres">
      <dgm:prSet presAssocID="{6D61BC07-CD8A-4ED6-8AC7-7D0DF94CCDF4}" presName="sibTrans" presStyleCnt="0"/>
      <dgm:spPr/>
    </dgm:pt>
    <dgm:pt modelId="{CF8B9452-7A50-4420-A2A1-1F19BF72D68B}" type="pres">
      <dgm:prSet presAssocID="{6E65AF9B-C09F-4B2B-8DF6-E8242E661869}" presName="node" presStyleLbl="alignAccFollow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4A04A5-B5B5-4DCF-A253-807923A9D01E}" srcId="{44DA7131-EA6A-4A14-825E-9A8D085E4BE4}" destId="{29389F30-BA67-4BFD-86D4-68E7DCD77E3A}" srcOrd="2" destOrd="0" parTransId="{03C5338E-D6B5-45A8-B0F0-F8C1828ABF2A}" sibTransId="{6D61BC07-CD8A-4ED6-8AC7-7D0DF94CCDF4}"/>
    <dgm:cxn modelId="{AEF32B76-9940-4EA6-B4C4-AE2BB6D7B007}" type="presOf" srcId="{20C01052-E2A8-4BBB-A9EF-597E72EE4B75}" destId="{A6340B5C-A500-4AA4-95DD-4961139DC839}" srcOrd="0" destOrd="0" presId="urn:microsoft.com/office/officeart/2005/8/layout/lProcess3"/>
    <dgm:cxn modelId="{E754A7C2-9F20-42D1-A8D9-559921527E01}" srcId="{B2F9B65B-5F35-4B25-B38C-F645825E38AC}" destId="{15298018-E5E8-4C65-856A-1C50106E9963}" srcOrd="2" destOrd="0" parTransId="{43306138-E491-4034-B3CB-37199FC3A7B6}" sibTransId="{86324097-9266-4AE2-9103-2ADEC218707A}"/>
    <dgm:cxn modelId="{74177CEB-B53D-42D8-BF5C-252709215C60}" type="presOf" srcId="{EB4A144C-4771-4DEB-9C86-D1271B200A8E}" destId="{DE00D36D-7324-489E-AC26-6FDCF2C13B1F}" srcOrd="0" destOrd="0" presId="urn:microsoft.com/office/officeart/2005/8/layout/lProcess3"/>
    <dgm:cxn modelId="{229D376B-195D-45D4-9A60-18A81F36D747}" type="presOf" srcId="{15298018-E5E8-4C65-856A-1C50106E9963}" destId="{BDD8F9B5-FD5B-4794-B95C-FDFEF6E8A0A9}" srcOrd="0" destOrd="0" presId="urn:microsoft.com/office/officeart/2005/8/layout/lProcess3"/>
    <dgm:cxn modelId="{85A4D2F6-DF01-485C-901D-EDE5DF83BAF8}" srcId="{44DA7131-EA6A-4A14-825E-9A8D085E4BE4}" destId="{6E65AF9B-C09F-4B2B-8DF6-E8242E661869}" srcOrd="3" destOrd="0" parTransId="{5AF092AD-D8F1-4BAF-82C3-51DA9D683A8B}" sibTransId="{1E71297F-E358-403E-B23D-55588454409B}"/>
    <dgm:cxn modelId="{E225295B-8B50-43C7-964F-87AD918C2F95}" srcId="{44DA7131-EA6A-4A14-825E-9A8D085E4BE4}" destId="{CE93FFC1-A8C9-40CA-9D8D-531FB4501420}" srcOrd="1" destOrd="0" parTransId="{1850CF2E-AA05-4200-BC10-A81D56CCC428}" sibTransId="{E08B3FCE-6261-41C7-A2FA-D85E00013699}"/>
    <dgm:cxn modelId="{C0E15DBB-26ED-4C0A-90BE-BB070DD99C3E}" srcId="{A5A1AC5F-075E-4793-914E-A9FD330562D8}" destId="{6BFA455A-7E97-4E66-93F8-83279ED01B64}" srcOrd="1" destOrd="0" parTransId="{5CACFE09-808B-4BBB-84CA-61E1439C5DE0}" sibTransId="{60E5FC4B-F232-4DE2-B3B2-401C65BCD8F3}"/>
    <dgm:cxn modelId="{EB779D58-0E11-42CB-BFA7-FF1B820CA617}" type="presOf" srcId="{F9E745D6-58A4-41A1-8EE2-921E576BE5D9}" destId="{5200B0E9-525C-4E2B-AEE6-D5C931B03EAD}" srcOrd="0" destOrd="0" presId="urn:microsoft.com/office/officeart/2005/8/layout/lProcess3"/>
    <dgm:cxn modelId="{71EACF7E-9871-4C48-94F5-DE87EFA6147F}" type="presOf" srcId="{44DA7131-EA6A-4A14-825E-9A8D085E4BE4}" destId="{EE287713-D63E-466A-9269-098CBDB64A92}" srcOrd="0" destOrd="0" presId="urn:microsoft.com/office/officeart/2005/8/layout/lProcess3"/>
    <dgm:cxn modelId="{81ADBE71-550B-43C6-9655-D43A9E4E25DD}" srcId="{841AAB44-EB0D-4AFD-A5ED-0549CD3C508D}" destId="{B2F9B65B-5F35-4B25-B38C-F645825E38AC}" srcOrd="0" destOrd="0" parTransId="{74EB987F-C222-41C8-A6A2-BDDC15E409CC}" sibTransId="{49B739D9-FB56-400F-A38B-0C63FEC3EF11}"/>
    <dgm:cxn modelId="{65D80C21-01A9-41C9-885B-2E66E6657FFD}" type="presOf" srcId="{A5A1AC5F-075E-4793-914E-A9FD330562D8}" destId="{3517BB5F-1A5B-4D1D-A0C6-176158CE9B74}" srcOrd="0" destOrd="0" presId="urn:microsoft.com/office/officeart/2005/8/layout/lProcess3"/>
    <dgm:cxn modelId="{E68E6A5B-CF38-4772-9416-BB48D7617F40}" type="presOf" srcId="{B24E43DA-E07B-48CA-B62D-92AE5A3DC145}" destId="{55E89744-66EE-4EB4-B890-4B24D14532E2}" srcOrd="0" destOrd="0" presId="urn:microsoft.com/office/officeart/2005/8/layout/lProcess3"/>
    <dgm:cxn modelId="{14E39D64-69BE-4C6B-92FB-B0BC179A1E49}" srcId="{B2F9B65B-5F35-4B25-B38C-F645825E38AC}" destId="{EB4A144C-4771-4DEB-9C86-D1271B200A8E}" srcOrd="0" destOrd="0" parTransId="{5AD6CD7E-69EC-494E-974E-61F368BFDFC6}" sibTransId="{B9FF923C-2D52-4A02-B64E-AF14CACC9FB6}"/>
    <dgm:cxn modelId="{714B7BF5-2AA2-407C-B284-1A55B560BD2D}" srcId="{44DA7131-EA6A-4A14-825E-9A8D085E4BE4}" destId="{20C01052-E2A8-4BBB-A9EF-597E72EE4B75}" srcOrd="0" destOrd="0" parTransId="{1B1C06CF-BE2C-43D4-A0CE-1D028737D5E6}" sibTransId="{9942B3D3-0BA1-4BF5-85A6-EAEDFC4689F0}"/>
    <dgm:cxn modelId="{B5129FB4-A3AB-4464-993D-ACEFF5CD51D9}" srcId="{B2F9B65B-5F35-4B25-B38C-F645825E38AC}" destId="{C6A7FB03-8511-4C88-89C5-11E9B6C6D5D1}" srcOrd="1" destOrd="0" parTransId="{88BFF716-7F68-4739-92CD-D78B66E7770F}" sibTransId="{E1A9EAB7-DBB7-42F4-B9B8-5022F01EF37B}"/>
    <dgm:cxn modelId="{A4A9C1B0-8E03-4E26-BB30-EA6A21B01C82}" type="presOf" srcId="{6BFA455A-7E97-4E66-93F8-83279ED01B64}" destId="{041BAA2F-B577-4053-A059-F53AD5603DEA}" srcOrd="0" destOrd="0" presId="urn:microsoft.com/office/officeart/2005/8/layout/lProcess3"/>
    <dgm:cxn modelId="{C1A63FBD-5CE2-4C38-B801-447AAA349FE8}" srcId="{841AAB44-EB0D-4AFD-A5ED-0549CD3C508D}" destId="{44DA7131-EA6A-4A14-825E-9A8D085E4BE4}" srcOrd="2" destOrd="0" parTransId="{EF4CB9D1-6BF9-45BC-88D9-81B2D84FB54A}" sibTransId="{AFB4FFF4-4A61-4445-B7A9-8D0EC0BF168A}"/>
    <dgm:cxn modelId="{B935802B-D67E-4962-941C-65B449535454}" type="presOf" srcId="{29389F30-BA67-4BFD-86D4-68E7DCD77E3A}" destId="{180B62A7-BFAC-4B93-A119-39C7D250F78E}" srcOrd="0" destOrd="0" presId="urn:microsoft.com/office/officeart/2005/8/layout/lProcess3"/>
    <dgm:cxn modelId="{7A47570F-AFD2-46B4-96CA-A9DA79299810}" srcId="{A5A1AC5F-075E-4793-914E-A9FD330562D8}" destId="{B24E43DA-E07B-48CA-B62D-92AE5A3DC145}" srcOrd="2" destOrd="0" parTransId="{7FF2284D-D2CF-4BF3-A152-254E2E00280C}" sibTransId="{262D483A-D946-4D69-8DF5-D168083A73C3}"/>
    <dgm:cxn modelId="{23429B66-D684-4631-BB42-5380E1A8DAF9}" type="presOf" srcId="{6E65AF9B-C09F-4B2B-8DF6-E8242E661869}" destId="{CF8B9452-7A50-4420-A2A1-1F19BF72D68B}" srcOrd="0" destOrd="0" presId="urn:microsoft.com/office/officeart/2005/8/layout/lProcess3"/>
    <dgm:cxn modelId="{E8D8BD71-E7ED-4D3B-8CA1-47E5D4950228}" type="presOf" srcId="{C6A7FB03-8511-4C88-89C5-11E9B6C6D5D1}" destId="{39CAC55E-2426-4CB4-8486-90AA2B052CD9}" srcOrd="0" destOrd="0" presId="urn:microsoft.com/office/officeart/2005/8/layout/lProcess3"/>
    <dgm:cxn modelId="{1B67E7AD-63D3-42CF-943C-10113709EB9B}" type="presOf" srcId="{841AAB44-EB0D-4AFD-A5ED-0549CD3C508D}" destId="{20AA2107-A9A5-456D-9CD9-E5D4166C90E4}" srcOrd="0" destOrd="0" presId="urn:microsoft.com/office/officeart/2005/8/layout/lProcess3"/>
    <dgm:cxn modelId="{C790AF09-8374-4BAA-A4A8-E122014797F4}" srcId="{A5A1AC5F-075E-4793-914E-A9FD330562D8}" destId="{E46B689F-24E9-43CA-AD17-F2291D4C3499}" srcOrd="0" destOrd="0" parTransId="{D8AEA388-8C19-4B73-BCF8-EACE8EDED428}" sibTransId="{B3A70435-69D9-45B0-82A3-122522C6D0ED}"/>
    <dgm:cxn modelId="{075B3A05-5EAA-4C86-8166-41F8FA47F829}" type="presOf" srcId="{E46B689F-24E9-43CA-AD17-F2291D4C3499}" destId="{3204D6DF-13A9-40BD-AD75-A1A5A488AB8D}" srcOrd="0" destOrd="0" presId="urn:microsoft.com/office/officeart/2005/8/layout/lProcess3"/>
    <dgm:cxn modelId="{9700F6AE-F12A-472B-9620-7371680B0803}" type="presOf" srcId="{CE93FFC1-A8C9-40CA-9D8D-531FB4501420}" destId="{EB11E457-AB9E-4CD5-94F4-81A56BAE26DA}" srcOrd="0" destOrd="0" presId="urn:microsoft.com/office/officeart/2005/8/layout/lProcess3"/>
    <dgm:cxn modelId="{31684762-F199-4768-B352-4C0AD4C32F8C}" srcId="{A5A1AC5F-075E-4793-914E-A9FD330562D8}" destId="{B55B1F2B-D961-40F2-9DD6-BF6EA5C955B8}" srcOrd="3" destOrd="0" parTransId="{4DA764E5-8886-4068-A5D1-6961D9E78905}" sibTransId="{51348794-0A0F-495B-B3B4-C6C3E13B2C73}"/>
    <dgm:cxn modelId="{C56A4C64-CEC3-44DB-B5D9-DC79513D89C0}" srcId="{841AAB44-EB0D-4AFD-A5ED-0549CD3C508D}" destId="{A5A1AC5F-075E-4793-914E-A9FD330562D8}" srcOrd="1" destOrd="0" parTransId="{3F1CE739-545D-4AD8-9297-CEBC34005C5A}" sibTransId="{82C382BB-0521-46DD-9080-1FAF95F991F6}"/>
    <dgm:cxn modelId="{4E5B7140-6FAE-4368-8020-6744A59C044E}" type="presOf" srcId="{B2F9B65B-5F35-4B25-B38C-F645825E38AC}" destId="{5AE131A9-A30E-4794-B35E-813B93DCD203}" srcOrd="0" destOrd="0" presId="urn:microsoft.com/office/officeart/2005/8/layout/lProcess3"/>
    <dgm:cxn modelId="{1230207F-3742-4663-AE38-6FABD2370C85}" srcId="{B2F9B65B-5F35-4B25-B38C-F645825E38AC}" destId="{F9E745D6-58A4-41A1-8EE2-921E576BE5D9}" srcOrd="3" destOrd="0" parTransId="{DF047F90-49CE-478D-A0F0-17D90E9C39C5}" sibTransId="{4FCF814A-366D-423B-8808-3FB2FF16C763}"/>
    <dgm:cxn modelId="{CF7D3E4B-49E5-400D-85B4-B475AB282E95}" type="presOf" srcId="{B55B1F2B-D961-40F2-9DD6-BF6EA5C955B8}" destId="{2785F3F1-2F36-44F7-8524-F8992243650B}" srcOrd="0" destOrd="0" presId="urn:microsoft.com/office/officeart/2005/8/layout/lProcess3"/>
    <dgm:cxn modelId="{3DA464F1-6A64-466C-B4EC-51C2B3E95EB8}" type="presParOf" srcId="{20AA2107-A9A5-456D-9CD9-E5D4166C90E4}" destId="{089F9136-22B8-4237-B836-E26E17ACFF45}" srcOrd="0" destOrd="0" presId="urn:microsoft.com/office/officeart/2005/8/layout/lProcess3"/>
    <dgm:cxn modelId="{1E28F412-C5B1-4610-A80D-1F0729A67F53}" type="presParOf" srcId="{089F9136-22B8-4237-B836-E26E17ACFF45}" destId="{5AE131A9-A30E-4794-B35E-813B93DCD203}" srcOrd="0" destOrd="0" presId="urn:microsoft.com/office/officeart/2005/8/layout/lProcess3"/>
    <dgm:cxn modelId="{95440467-1FEB-4711-84C3-BDDCF1AA5FEA}" type="presParOf" srcId="{089F9136-22B8-4237-B836-E26E17ACFF45}" destId="{98E5E04F-9C5C-4B4C-A020-7D3D6DD736C6}" srcOrd="1" destOrd="0" presId="urn:microsoft.com/office/officeart/2005/8/layout/lProcess3"/>
    <dgm:cxn modelId="{32E4DDAC-1DED-4FAF-9DC2-54A8D5983598}" type="presParOf" srcId="{089F9136-22B8-4237-B836-E26E17ACFF45}" destId="{DE00D36D-7324-489E-AC26-6FDCF2C13B1F}" srcOrd="2" destOrd="0" presId="urn:microsoft.com/office/officeart/2005/8/layout/lProcess3"/>
    <dgm:cxn modelId="{9C795F57-7C29-4023-919E-BF96C0310AC8}" type="presParOf" srcId="{089F9136-22B8-4237-B836-E26E17ACFF45}" destId="{426DD334-BA90-4D63-A4F2-2813B65E91DE}" srcOrd="3" destOrd="0" presId="urn:microsoft.com/office/officeart/2005/8/layout/lProcess3"/>
    <dgm:cxn modelId="{E0C35BB6-D73C-467E-BBDB-C8814AD061FF}" type="presParOf" srcId="{089F9136-22B8-4237-B836-E26E17ACFF45}" destId="{39CAC55E-2426-4CB4-8486-90AA2B052CD9}" srcOrd="4" destOrd="0" presId="urn:microsoft.com/office/officeart/2005/8/layout/lProcess3"/>
    <dgm:cxn modelId="{17FFBEBC-49FE-40EA-AD1B-FE2C300FFE88}" type="presParOf" srcId="{089F9136-22B8-4237-B836-E26E17ACFF45}" destId="{B679780E-D946-417A-9EAA-7F27CE586C36}" srcOrd="5" destOrd="0" presId="urn:microsoft.com/office/officeart/2005/8/layout/lProcess3"/>
    <dgm:cxn modelId="{82AC210C-2E54-431B-8B6A-27AB1F31D58A}" type="presParOf" srcId="{089F9136-22B8-4237-B836-E26E17ACFF45}" destId="{BDD8F9B5-FD5B-4794-B95C-FDFEF6E8A0A9}" srcOrd="6" destOrd="0" presId="urn:microsoft.com/office/officeart/2005/8/layout/lProcess3"/>
    <dgm:cxn modelId="{5C9F18DF-37D5-4F82-A266-5A7210E6FC31}" type="presParOf" srcId="{089F9136-22B8-4237-B836-E26E17ACFF45}" destId="{28E0C647-123E-4238-B676-596F78BF3554}" srcOrd="7" destOrd="0" presId="urn:microsoft.com/office/officeart/2005/8/layout/lProcess3"/>
    <dgm:cxn modelId="{749191C7-BDA4-4EB3-8874-F35875590CEF}" type="presParOf" srcId="{089F9136-22B8-4237-B836-E26E17ACFF45}" destId="{5200B0E9-525C-4E2B-AEE6-D5C931B03EAD}" srcOrd="8" destOrd="0" presId="urn:microsoft.com/office/officeart/2005/8/layout/lProcess3"/>
    <dgm:cxn modelId="{42467C96-40DD-4AF3-A331-A965DFFE3B58}" type="presParOf" srcId="{20AA2107-A9A5-456D-9CD9-E5D4166C90E4}" destId="{2BDD9BB6-705F-41FA-A74E-07B823175AF6}" srcOrd="1" destOrd="0" presId="urn:microsoft.com/office/officeart/2005/8/layout/lProcess3"/>
    <dgm:cxn modelId="{60FDB955-2CCB-4FFD-88FF-50DC0ABA726A}" type="presParOf" srcId="{20AA2107-A9A5-456D-9CD9-E5D4166C90E4}" destId="{561E6F95-DF1D-4BEF-BE2A-A69F4F7A86B5}" srcOrd="2" destOrd="0" presId="urn:microsoft.com/office/officeart/2005/8/layout/lProcess3"/>
    <dgm:cxn modelId="{CC30C9CF-90BB-421F-A80A-4AC9F2DC96C7}" type="presParOf" srcId="{561E6F95-DF1D-4BEF-BE2A-A69F4F7A86B5}" destId="{3517BB5F-1A5B-4D1D-A0C6-176158CE9B74}" srcOrd="0" destOrd="0" presId="urn:microsoft.com/office/officeart/2005/8/layout/lProcess3"/>
    <dgm:cxn modelId="{5B203F65-BE1B-4834-B052-27B2E5B6500C}" type="presParOf" srcId="{561E6F95-DF1D-4BEF-BE2A-A69F4F7A86B5}" destId="{DDD98B12-C07E-41DC-BC9D-7CCBE075934A}" srcOrd="1" destOrd="0" presId="urn:microsoft.com/office/officeart/2005/8/layout/lProcess3"/>
    <dgm:cxn modelId="{712B24A0-3B38-40A9-8247-D3F5EA5D3D92}" type="presParOf" srcId="{561E6F95-DF1D-4BEF-BE2A-A69F4F7A86B5}" destId="{3204D6DF-13A9-40BD-AD75-A1A5A488AB8D}" srcOrd="2" destOrd="0" presId="urn:microsoft.com/office/officeart/2005/8/layout/lProcess3"/>
    <dgm:cxn modelId="{60E28F82-DA89-4C19-9222-346DF3607A01}" type="presParOf" srcId="{561E6F95-DF1D-4BEF-BE2A-A69F4F7A86B5}" destId="{C154DAA4-A3F0-4483-960E-B13028334D1C}" srcOrd="3" destOrd="0" presId="urn:microsoft.com/office/officeart/2005/8/layout/lProcess3"/>
    <dgm:cxn modelId="{F1F87890-DE7C-4E7F-819B-ACF50894275B}" type="presParOf" srcId="{561E6F95-DF1D-4BEF-BE2A-A69F4F7A86B5}" destId="{041BAA2F-B577-4053-A059-F53AD5603DEA}" srcOrd="4" destOrd="0" presId="urn:microsoft.com/office/officeart/2005/8/layout/lProcess3"/>
    <dgm:cxn modelId="{C2FBDCEA-A04D-4580-BE52-DDF5F66F566D}" type="presParOf" srcId="{561E6F95-DF1D-4BEF-BE2A-A69F4F7A86B5}" destId="{12C7532E-8BA5-42E2-823A-1BF452E014FB}" srcOrd="5" destOrd="0" presId="urn:microsoft.com/office/officeart/2005/8/layout/lProcess3"/>
    <dgm:cxn modelId="{0CE5C45C-C858-4FFF-AFE5-85FEF655BAFB}" type="presParOf" srcId="{561E6F95-DF1D-4BEF-BE2A-A69F4F7A86B5}" destId="{55E89744-66EE-4EB4-B890-4B24D14532E2}" srcOrd="6" destOrd="0" presId="urn:microsoft.com/office/officeart/2005/8/layout/lProcess3"/>
    <dgm:cxn modelId="{5F75CB12-2F72-414C-8A61-0ED46D5164F5}" type="presParOf" srcId="{561E6F95-DF1D-4BEF-BE2A-A69F4F7A86B5}" destId="{A31F5EAA-6F36-4A80-AD5B-3E3FD23B2660}" srcOrd="7" destOrd="0" presId="urn:microsoft.com/office/officeart/2005/8/layout/lProcess3"/>
    <dgm:cxn modelId="{D2612F3E-E7FC-46B4-96E6-FCE43294A4B3}" type="presParOf" srcId="{561E6F95-DF1D-4BEF-BE2A-A69F4F7A86B5}" destId="{2785F3F1-2F36-44F7-8524-F8992243650B}" srcOrd="8" destOrd="0" presId="urn:microsoft.com/office/officeart/2005/8/layout/lProcess3"/>
    <dgm:cxn modelId="{5654CF9F-56C6-462A-98A6-C4061AA5B2FB}" type="presParOf" srcId="{20AA2107-A9A5-456D-9CD9-E5D4166C90E4}" destId="{571C776E-465A-4722-837E-51471EC8316A}" srcOrd="3" destOrd="0" presId="urn:microsoft.com/office/officeart/2005/8/layout/lProcess3"/>
    <dgm:cxn modelId="{673984CA-2EF8-4F20-8007-259990766DDE}" type="presParOf" srcId="{20AA2107-A9A5-456D-9CD9-E5D4166C90E4}" destId="{60CC96E0-3945-4BCE-9385-CAD432561975}" srcOrd="4" destOrd="0" presId="urn:microsoft.com/office/officeart/2005/8/layout/lProcess3"/>
    <dgm:cxn modelId="{AD10DC25-8161-4ACD-BDD4-27BB01406D11}" type="presParOf" srcId="{60CC96E0-3945-4BCE-9385-CAD432561975}" destId="{EE287713-D63E-466A-9269-098CBDB64A92}" srcOrd="0" destOrd="0" presId="urn:microsoft.com/office/officeart/2005/8/layout/lProcess3"/>
    <dgm:cxn modelId="{3BC18D38-6F09-474E-8960-0C296FEB01FE}" type="presParOf" srcId="{60CC96E0-3945-4BCE-9385-CAD432561975}" destId="{040E9E2F-D667-428E-BD91-EE02590BFE2E}" srcOrd="1" destOrd="0" presId="urn:microsoft.com/office/officeart/2005/8/layout/lProcess3"/>
    <dgm:cxn modelId="{F486C570-8951-4DDC-A57D-6C713D2E1F66}" type="presParOf" srcId="{60CC96E0-3945-4BCE-9385-CAD432561975}" destId="{A6340B5C-A500-4AA4-95DD-4961139DC839}" srcOrd="2" destOrd="0" presId="urn:microsoft.com/office/officeart/2005/8/layout/lProcess3"/>
    <dgm:cxn modelId="{BBC8BFCF-3E5E-4DD2-B425-2D00D3585839}" type="presParOf" srcId="{60CC96E0-3945-4BCE-9385-CAD432561975}" destId="{AC1F6792-6F17-4A7C-92A9-7229E66B7FB6}" srcOrd="3" destOrd="0" presId="urn:microsoft.com/office/officeart/2005/8/layout/lProcess3"/>
    <dgm:cxn modelId="{9B50E230-E68E-43AB-A42F-C12DAAFF75F1}" type="presParOf" srcId="{60CC96E0-3945-4BCE-9385-CAD432561975}" destId="{EB11E457-AB9E-4CD5-94F4-81A56BAE26DA}" srcOrd="4" destOrd="0" presId="urn:microsoft.com/office/officeart/2005/8/layout/lProcess3"/>
    <dgm:cxn modelId="{41A19B1B-8CDE-4DDE-9890-6F7F48DA2C83}" type="presParOf" srcId="{60CC96E0-3945-4BCE-9385-CAD432561975}" destId="{673D6D6A-6BE0-4F27-8833-12E8C8D2FD22}" srcOrd="5" destOrd="0" presId="urn:microsoft.com/office/officeart/2005/8/layout/lProcess3"/>
    <dgm:cxn modelId="{46BA6D0A-238F-49E8-873F-58FF2827909A}" type="presParOf" srcId="{60CC96E0-3945-4BCE-9385-CAD432561975}" destId="{180B62A7-BFAC-4B93-A119-39C7D250F78E}" srcOrd="6" destOrd="0" presId="urn:microsoft.com/office/officeart/2005/8/layout/lProcess3"/>
    <dgm:cxn modelId="{198C4150-0020-476E-934A-6469CBEDB98F}" type="presParOf" srcId="{60CC96E0-3945-4BCE-9385-CAD432561975}" destId="{25BB1624-E86A-4F86-BF38-FF91DDD8A4AE}" srcOrd="7" destOrd="0" presId="urn:microsoft.com/office/officeart/2005/8/layout/lProcess3"/>
    <dgm:cxn modelId="{9AE8066D-73EF-4223-B40F-46B58397095D}" type="presParOf" srcId="{60CC96E0-3945-4BCE-9385-CAD432561975}" destId="{CF8B9452-7A50-4420-A2A1-1F19BF72D68B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BFC5DB-6B13-4F95-BA1A-A9979CC817C0}" type="doc">
      <dgm:prSet loTypeId="urn:microsoft.com/office/officeart/2005/8/layout/hierarchy3" loCatId="hierarchy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56FCC79-2ADB-4111-8C51-FEDCD1D63013}">
      <dgm:prSet phldrT="[Text]" custT="1"/>
      <dgm:spPr/>
      <dgm:t>
        <a:bodyPr/>
        <a:lstStyle/>
        <a:p>
          <a:r>
            <a:rPr lang="bg-BG" sz="3600" b="1" dirty="0" smtClean="0">
              <a:latin typeface="Arial Black" panose="020B0A04020102020204" pitchFamily="34" charset="0"/>
            </a:rPr>
            <a:t>Допустими дейности:</a:t>
          </a:r>
          <a:endParaRPr lang="en-US" sz="3600" dirty="0">
            <a:latin typeface="Arial Black" panose="020B0A04020102020204" pitchFamily="34" charset="0"/>
          </a:endParaRPr>
        </a:p>
      </dgm:t>
    </dgm:pt>
    <dgm:pt modelId="{67813527-8BA9-471C-AAC1-6146507F4AD8}" type="parTrans" cxnId="{4C60DDFD-FE4B-4D43-BAC0-4F3E38427FB5}">
      <dgm:prSet/>
      <dgm:spPr/>
      <dgm:t>
        <a:bodyPr/>
        <a:lstStyle/>
        <a:p>
          <a:endParaRPr lang="en-US" sz="2800"/>
        </a:p>
      </dgm:t>
    </dgm:pt>
    <dgm:pt modelId="{A5EFC22F-B0DD-4C85-AD45-A9E8B9644B61}" type="sibTrans" cxnId="{4C60DDFD-FE4B-4D43-BAC0-4F3E38427FB5}">
      <dgm:prSet/>
      <dgm:spPr/>
      <dgm:t>
        <a:bodyPr/>
        <a:lstStyle/>
        <a:p>
          <a:endParaRPr lang="en-US" sz="2800"/>
        </a:p>
      </dgm:t>
    </dgm:pt>
    <dgm:pt modelId="{00D7E36B-3999-46C8-A9ED-F022665A505F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в материални и/или нематериални активи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E0686B-BE50-430B-B032-49D575363667}" type="parTrans" cxnId="{D7FF59AF-BC54-426A-B6D6-511925EF1109}">
      <dgm:prSet/>
      <dgm:spPr/>
      <dgm:t>
        <a:bodyPr/>
        <a:lstStyle/>
        <a:p>
          <a:endParaRPr lang="en-US" sz="2800"/>
        </a:p>
      </dgm:t>
    </dgm:pt>
    <dgm:pt modelId="{9E9E6821-BDC0-425B-A33B-6986231D8298}" type="sibTrans" cxnId="{D7FF59AF-BC54-426A-B6D6-511925EF1109}">
      <dgm:prSet/>
      <dgm:spPr/>
      <dgm:t>
        <a:bodyPr/>
        <a:lstStyle/>
        <a:p>
          <a:endParaRPr lang="en-US" sz="2800"/>
        </a:p>
      </dgm:t>
    </dgm:pt>
    <dgm:pt modelId="{EF370523-313B-4D67-9B1B-D4854E6C1D1D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Общи разходи</a:t>
          </a:r>
          <a:endParaRPr lang="bg-BG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77627A-4FE1-4F3F-ADB7-DB8B62F6F725}" type="sibTrans" cxnId="{7687345A-3944-439A-BC0C-0305D17EECA5}">
      <dgm:prSet/>
      <dgm:spPr/>
      <dgm:t>
        <a:bodyPr/>
        <a:lstStyle/>
        <a:p>
          <a:endParaRPr lang="en-US" sz="2800"/>
        </a:p>
      </dgm:t>
    </dgm:pt>
    <dgm:pt modelId="{0955B5CE-CB31-4793-80EA-8A510A6FF2B1}" type="parTrans" cxnId="{7687345A-3944-439A-BC0C-0305D17EECA5}">
      <dgm:prSet/>
      <dgm:spPr/>
      <dgm:t>
        <a:bodyPr/>
        <a:lstStyle/>
        <a:p>
          <a:endParaRPr lang="en-US" sz="2800"/>
        </a:p>
      </dgm:t>
    </dgm:pt>
    <dgm:pt modelId="{97E92F16-2279-44D3-A58B-5879C1A6673D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Признати групи и организации на производители</a:t>
          </a:r>
        </a:p>
      </dgm:t>
    </dgm:pt>
    <dgm:pt modelId="{511AD4ED-BA8C-4BED-9E6B-5909BA0984A0}" type="sibTrans" cxnId="{309B5F2C-14F8-461B-86F1-3F9B08EA2D33}">
      <dgm:prSet/>
      <dgm:spPr/>
      <dgm:t>
        <a:bodyPr/>
        <a:lstStyle/>
        <a:p>
          <a:endParaRPr lang="en-US" sz="2800"/>
        </a:p>
      </dgm:t>
    </dgm:pt>
    <dgm:pt modelId="{CDFBA214-16F1-474A-ABFC-78ADD41F4A6A}" type="parTrans" cxnId="{309B5F2C-14F8-461B-86F1-3F9B08EA2D33}">
      <dgm:prSet/>
      <dgm:spPr/>
      <dgm:t>
        <a:bodyPr/>
        <a:lstStyle/>
        <a:p>
          <a:endParaRPr lang="en-US" sz="2800"/>
        </a:p>
      </dgm:t>
    </dgm:pt>
    <dgm:pt modelId="{EA0079AC-F76C-4CE0-AD91-9A29A1777CBF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Земеделски стопани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C4F317-5EED-4B27-BB7E-DFE7E8727237}" type="sibTrans" cxnId="{73455F18-02DB-4057-B977-D2E28EEF781F}">
      <dgm:prSet/>
      <dgm:spPr/>
      <dgm:t>
        <a:bodyPr/>
        <a:lstStyle/>
        <a:p>
          <a:endParaRPr lang="en-US" sz="2800"/>
        </a:p>
      </dgm:t>
    </dgm:pt>
    <dgm:pt modelId="{23792667-8FB4-4D26-8F1A-16918DF8A6AE}" type="parTrans" cxnId="{73455F18-02DB-4057-B977-D2E28EEF781F}">
      <dgm:prSet/>
      <dgm:spPr/>
      <dgm:t>
        <a:bodyPr/>
        <a:lstStyle/>
        <a:p>
          <a:endParaRPr lang="en-US" sz="2800"/>
        </a:p>
      </dgm:t>
    </dgm:pt>
    <dgm:pt modelId="{463EDC18-EFBD-4473-A841-323A0BAE9A0D}">
      <dgm:prSet phldrT="[Text]" custT="1"/>
      <dgm:spPr/>
      <dgm:t>
        <a:bodyPr/>
        <a:lstStyle/>
        <a:p>
          <a:r>
            <a:rPr lang="bg-BG" sz="3600" b="1" dirty="0" smtClean="0">
              <a:latin typeface="Arial Black" panose="020B0A04020102020204" pitchFamily="34" charset="0"/>
            </a:rPr>
            <a:t>Допустими кандидати:</a:t>
          </a:r>
          <a:endParaRPr lang="en-US" sz="3600" dirty="0">
            <a:latin typeface="Arial Black" panose="020B0A04020102020204" pitchFamily="34" charset="0"/>
          </a:endParaRPr>
        </a:p>
      </dgm:t>
    </dgm:pt>
    <dgm:pt modelId="{3DF25AA1-66EC-44E1-A7C8-04D26CD9718B}" type="sibTrans" cxnId="{3C604EA2-AA62-44D2-BF4D-4BAA91443EF3}">
      <dgm:prSet/>
      <dgm:spPr/>
      <dgm:t>
        <a:bodyPr/>
        <a:lstStyle/>
        <a:p>
          <a:endParaRPr lang="en-US" sz="2800"/>
        </a:p>
      </dgm:t>
    </dgm:pt>
    <dgm:pt modelId="{6F94BE8C-69DE-4A7B-9BE8-E129F65EDA61}" type="parTrans" cxnId="{3C604EA2-AA62-44D2-BF4D-4BAA91443EF3}">
      <dgm:prSet/>
      <dgm:spPr/>
      <dgm:t>
        <a:bodyPr/>
        <a:lstStyle/>
        <a:p>
          <a:endParaRPr lang="en-US" sz="2800"/>
        </a:p>
      </dgm:t>
    </dgm:pt>
    <dgm:pt modelId="{834FE728-63A8-49DA-A711-42931D90FE52}" type="pres">
      <dgm:prSet presAssocID="{2EBFC5DB-6B13-4F95-BA1A-A9979CC817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6A81471-694F-49AC-9B57-50DCDC530F58}" type="pres">
      <dgm:prSet presAssocID="{B56FCC79-2ADB-4111-8C51-FEDCD1D63013}" presName="root" presStyleCnt="0"/>
      <dgm:spPr/>
      <dgm:t>
        <a:bodyPr/>
        <a:lstStyle/>
        <a:p>
          <a:endParaRPr lang="en-US"/>
        </a:p>
      </dgm:t>
    </dgm:pt>
    <dgm:pt modelId="{316096A0-0B4C-49D2-9682-C6013D091E9C}" type="pres">
      <dgm:prSet presAssocID="{B56FCC79-2ADB-4111-8C51-FEDCD1D63013}" presName="rootComposite" presStyleCnt="0"/>
      <dgm:spPr/>
      <dgm:t>
        <a:bodyPr/>
        <a:lstStyle/>
        <a:p>
          <a:endParaRPr lang="en-US"/>
        </a:p>
      </dgm:t>
    </dgm:pt>
    <dgm:pt modelId="{2AD5C42B-B45E-4EE5-9F64-FD7A01562772}" type="pres">
      <dgm:prSet presAssocID="{B56FCC79-2ADB-4111-8C51-FEDCD1D63013}" presName="rootText" presStyleLbl="node1" presStyleIdx="0" presStyleCnt="2" custScaleX="223197" custScaleY="77118" custLinFactNeighborX="3031" custLinFactNeighborY="-36627"/>
      <dgm:spPr/>
      <dgm:t>
        <a:bodyPr/>
        <a:lstStyle/>
        <a:p>
          <a:endParaRPr lang="en-US"/>
        </a:p>
      </dgm:t>
    </dgm:pt>
    <dgm:pt modelId="{F2D605E0-53DA-4448-A9C9-04D4329BA1F0}" type="pres">
      <dgm:prSet presAssocID="{B56FCC79-2ADB-4111-8C51-FEDCD1D63013}" presName="rootConnector" presStyleLbl="node1" presStyleIdx="0" presStyleCnt="2"/>
      <dgm:spPr/>
      <dgm:t>
        <a:bodyPr/>
        <a:lstStyle/>
        <a:p>
          <a:endParaRPr lang="en-US"/>
        </a:p>
      </dgm:t>
    </dgm:pt>
    <dgm:pt modelId="{B8356BB6-6358-4625-9D00-807F5E2EEE8B}" type="pres">
      <dgm:prSet presAssocID="{B56FCC79-2ADB-4111-8C51-FEDCD1D63013}" presName="childShape" presStyleCnt="0"/>
      <dgm:spPr/>
      <dgm:t>
        <a:bodyPr/>
        <a:lstStyle/>
        <a:p>
          <a:endParaRPr lang="en-US"/>
        </a:p>
      </dgm:t>
    </dgm:pt>
    <dgm:pt modelId="{9A314DFB-C253-4B0C-8FF0-64B69F411F68}" type="pres">
      <dgm:prSet presAssocID="{4AE0686B-BE50-430B-B032-49D575363667}" presName="Name13" presStyleLbl="parChTrans1D2" presStyleIdx="0" presStyleCnt="4"/>
      <dgm:spPr/>
      <dgm:t>
        <a:bodyPr/>
        <a:lstStyle/>
        <a:p>
          <a:endParaRPr lang="en-US"/>
        </a:p>
      </dgm:t>
    </dgm:pt>
    <dgm:pt modelId="{4C83D523-7131-4814-9C44-6E9496A44B18}" type="pres">
      <dgm:prSet presAssocID="{00D7E36B-3999-46C8-A9ED-F022665A505F}" presName="childText" presStyleLbl="bgAcc1" presStyleIdx="0" presStyleCnt="4" custScaleX="287294" custScaleY="67101" custLinFactNeighborX="-13071" custLinFactNeighborY="-49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1F812-1230-4C16-93FD-F489705AD261}" type="pres">
      <dgm:prSet presAssocID="{0955B5CE-CB31-4793-80EA-8A510A6FF2B1}" presName="Name13" presStyleLbl="parChTrans1D2" presStyleIdx="1" presStyleCnt="4"/>
      <dgm:spPr/>
      <dgm:t>
        <a:bodyPr/>
        <a:lstStyle/>
        <a:p>
          <a:endParaRPr lang="en-US"/>
        </a:p>
      </dgm:t>
    </dgm:pt>
    <dgm:pt modelId="{D764086A-44EA-402E-AF17-E2FED449AA4F}" type="pres">
      <dgm:prSet presAssocID="{EF370523-313B-4D67-9B1B-D4854E6C1D1D}" presName="childText" presStyleLbl="bgAcc1" presStyleIdx="1" presStyleCnt="4" custScaleX="287294" custScaleY="51616" custLinFactNeighborX="-12682" custLinFactNeighborY="-77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985BC4-33D5-4BEA-B333-F305A6A38E76}" type="pres">
      <dgm:prSet presAssocID="{463EDC18-EFBD-4473-A841-323A0BAE9A0D}" presName="root" presStyleCnt="0"/>
      <dgm:spPr/>
      <dgm:t>
        <a:bodyPr/>
        <a:lstStyle/>
        <a:p>
          <a:endParaRPr lang="en-US"/>
        </a:p>
      </dgm:t>
    </dgm:pt>
    <dgm:pt modelId="{6F72E6F8-B2B4-4693-A98B-98BD3C74A7E8}" type="pres">
      <dgm:prSet presAssocID="{463EDC18-EFBD-4473-A841-323A0BAE9A0D}" presName="rootComposite" presStyleCnt="0"/>
      <dgm:spPr/>
      <dgm:t>
        <a:bodyPr/>
        <a:lstStyle/>
        <a:p>
          <a:endParaRPr lang="en-US"/>
        </a:p>
      </dgm:t>
    </dgm:pt>
    <dgm:pt modelId="{ED74D7F2-90C5-4143-9B03-DD35544E2959}" type="pres">
      <dgm:prSet presAssocID="{463EDC18-EFBD-4473-A841-323A0BAE9A0D}" presName="rootText" presStyleLbl="node1" presStyleIdx="1" presStyleCnt="2" custScaleX="223197" custScaleY="78324" custLinFactNeighborX="-170" custLinFactNeighborY="-35507"/>
      <dgm:spPr/>
      <dgm:t>
        <a:bodyPr/>
        <a:lstStyle/>
        <a:p>
          <a:endParaRPr lang="en-US"/>
        </a:p>
      </dgm:t>
    </dgm:pt>
    <dgm:pt modelId="{D798EB94-ACC9-4C70-B7CA-4580A8C6D7D6}" type="pres">
      <dgm:prSet presAssocID="{463EDC18-EFBD-4473-A841-323A0BAE9A0D}" presName="rootConnector" presStyleLbl="node1" presStyleIdx="1" presStyleCnt="2"/>
      <dgm:spPr/>
      <dgm:t>
        <a:bodyPr/>
        <a:lstStyle/>
        <a:p>
          <a:endParaRPr lang="en-US"/>
        </a:p>
      </dgm:t>
    </dgm:pt>
    <dgm:pt modelId="{391F22E2-41C5-44E7-A2F0-4737EA4AAA2C}" type="pres">
      <dgm:prSet presAssocID="{463EDC18-EFBD-4473-A841-323A0BAE9A0D}" presName="childShape" presStyleCnt="0"/>
      <dgm:spPr/>
      <dgm:t>
        <a:bodyPr/>
        <a:lstStyle/>
        <a:p>
          <a:endParaRPr lang="en-US"/>
        </a:p>
      </dgm:t>
    </dgm:pt>
    <dgm:pt modelId="{C236C29E-E4A4-4ACA-AAE7-47DE6ADD17DD}" type="pres">
      <dgm:prSet presAssocID="{23792667-8FB4-4D26-8F1A-16918DF8A6AE}" presName="Name13" presStyleLbl="parChTrans1D2" presStyleIdx="2" presStyleCnt="4"/>
      <dgm:spPr/>
      <dgm:t>
        <a:bodyPr/>
        <a:lstStyle/>
        <a:p>
          <a:endParaRPr lang="en-US"/>
        </a:p>
      </dgm:t>
    </dgm:pt>
    <dgm:pt modelId="{673B70BF-20E8-4476-94BF-6989EBF09558}" type="pres">
      <dgm:prSet presAssocID="{EA0079AC-F76C-4CE0-AD91-9A29A1777CBF}" presName="childText" presStyleLbl="bgAcc1" presStyleIdx="2" presStyleCnt="4" custScaleX="287294" custScaleY="51616" custLinFactNeighborX="1840" custLinFactNeighborY="-343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52B87D-D069-45FB-87D7-885989F3B8A9}" type="pres">
      <dgm:prSet presAssocID="{CDFBA214-16F1-474A-ABFC-78ADD41F4A6A}" presName="Name13" presStyleLbl="parChTrans1D2" presStyleIdx="3" presStyleCnt="4"/>
      <dgm:spPr/>
      <dgm:t>
        <a:bodyPr/>
        <a:lstStyle/>
        <a:p>
          <a:endParaRPr lang="en-US"/>
        </a:p>
      </dgm:t>
    </dgm:pt>
    <dgm:pt modelId="{8A1CF8EC-45C9-4535-ADC1-2574F893AEAD}" type="pres">
      <dgm:prSet presAssocID="{97E92F16-2279-44D3-A58B-5879C1A6673D}" presName="childText" presStyleLbl="bgAcc1" presStyleIdx="3" presStyleCnt="4" custScaleX="287294" custScaleY="85003" custLinFactNeighborX="1461" custLinFactNeighborY="-231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26AFB2-60D3-4CF1-97E0-411FFA74C70E}" type="presOf" srcId="{2EBFC5DB-6B13-4F95-BA1A-A9979CC817C0}" destId="{834FE728-63A8-49DA-A711-42931D90FE52}" srcOrd="0" destOrd="0" presId="urn:microsoft.com/office/officeart/2005/8/layout/hierarchy3"/>
    <dgm:cxn modelId="{309B5F2C-14F8-461B-86F1-3F9B08EA2D33}" srcId="{463EDC18-EFBD-4473-A841-323A0BAE9A0D}" destId="{97E92F16-2279-44D3-A58B-5879C1A6673D}" srcOrd="1" destOrd="0" parTransId="{CDFBA214-16F1-474A-ABFC-78ADD41F4A6A}" sibTransId="{511AD4ED-BA8C-4BED-9E6B-5909BA0984A0}"/>
    <dgm:cxn modelId="{732974B0-325B-4290-B1E5-53363348B8FD}" type="presOf" srcId="{EA0079AC-F76C-4CE0-AD91-9A29A1777CBF}" destId="{673B70BF-20E8-4476-94BF-6989EBF09558}" srcOrd="0" destOrd="0" presId="urn:microsoft.com/office/officeart/2005/8/layout/hierarchy3"/>
    <dgm:cxn modelId="{73455F18-02DB-4057-B977-D2E28EEF781F}" srcId="{463EDC18-EFBD-4473-A841-323A0BAE9A0D}" destId="{EA0079AC-F76C-4CE0-AD91-9A29A1777CBF}" srcOrd="0" destOrd="0" parTransId="{23792667-8FB4-4D26-8F1A-16918DF8A6AE}" sibTransId="{F2C4F317-5EED-4B27-BB7E-DFE7E8727237}"/>
    <dgm:cxn modelId="{643EE0C1-92C8-45A0-B099-30363C195FE7}" type="presOf" srcId="{CDFBA214-16F1-474A-ABFC-78ADD41F4A6A}" destId="{A852B87D-D069-45FB-87D7-885989F3B8A9}" srcOrd="0" destOrd="0" presId="urn:microsoft.com/office/officeart/2005/8/layout/hierarchy3"/>
    <dgm:cxn modelId="{7687345A-3944-439A-BC0C-0305D17EECA5}" srcId="{B56FCC79-2ADB-4111-8C51-FEDCD1D63013}" destId="{EF370523-313B-4D67-9B1B-D4854E6C1D1D}" srcOrd="1" destOrd="0" parTransId="{0955B5CE-CB31-4793-80EA-8A510A6FF2B1}" sibTransId="{0A77627A-4FE1-4F3F-ADB7-DB8B62F6F725}"/>
    <dgm:cxn modelId="{4C60DDFD-FE4B-4D43-BAC0-4F3E38427FB5}" srcId="{2EBFC5DB-6B13-4F95-BA1A-A9979CC817C0}" destId="{B56FCC79-2ADB-4111-8C51-FEDCD1D63013}" srcOrd="0" destOrd="0" parTransId="{67813527-8BA9-471C-AAC1-6146507F4AD8}" sibTransId="{A5EFC22F-B0DD-4C85-AD45-A9E8B9644B61}"/>
    <dgm:cxn modelId="{0C7AC238-766F-48AA-8102-8DB9C4478114}" type="presOf" srcId="{EF370523-313B-4D67-9B1B-D4854E6C1D1D}" destId="{D764086A-44EA-402E-AF17-E2FED449AA4F}" srcOrd="0" destOrd="0" presId="urn:microsoft.com/office/officeart/2005/8/layout/hierarchy3"/>
    <dgm:cxn modelId="{291A4BB0-BFCD-4EC6-9521-FA67C77152B8}" type="presOf" srcId="{97E92F16-2279-44D3-A58B-5879C1A6673D}" destId="{8A1CF8EC-45C9-4535-ADC1-2574F893AEAD}" srcOrd="0" destOrd="0" presId="urn:microsoft.com/office/officeart/2005/8/layout/hierarchy3"/>
    <dgm:cxn modelId="{29716710-4E32-4A6A-A532-576D8CBCD555}" type="presOf" srcId="{00D7E36B-3999-46C8-A9ED-F022665A505F}" destId="{4C83D523-7131-4814-9C44-6E9496A44B18}" srcOrd="0" destOrd="0" presId="urn:microsoft.com/office/officeart/2005/8/layout/hierarchy3"/>
    <dgm:cxn modelId="{1E563A22-E335-42E5-A25E-24A15EA37E6E}" type="presOf" srcId="{463EDC18-EFBD-4473-A841-323A0BAE9A0D}" destId="{D798EB94-ACC9-4C70-B7CA-4580A8C6D7D6}" srcOrd="1" destOrd="0" presId="urn:microsoft.com/office/officeart/2005/8/layout/hierarchy3"/>
    <dgm:cxn modelId="{E52CAEB6-CEDE-4A5A-B1A0-4411F1C4AB8A}" type="presOf" srcId="{463EDC18-EFBD-4473-A841-323A0BAE9A0D}" destId="{ED74D7F2-90C5-4143-9B03-DD35544E2959}" srcOrd="0" destOrd="0" presId="urn:microsoft.com/office/officeart/2005/8/layout/hierarchy3"/>
    <dgm:cxn modelId="{D7FF59AF-BC54-426A-B6D6-511925EF1109}" srcId="{B56FCC79-2ADB-4111-8C51-FEDCD1D63013}" destId="{00D7E36B-3999-46C8-A9ED-F022665A505F}" srcOrd="0" destOrd="0" parTransId="{4AE0686B-BE50-430B-B032-49D575363667}" sibTransId="{9E9E6821-BDC0-425B-A33B-6986231D8298}"/>
    <dgm:cxn modelId="{81E26819-4CD8-44CC-A5E9-A3063DA621AC}" type="presOf" srcId="{0955B5CE-CB31-4793-80EA-8A510A6FF2B1}" destId="{5991F812-1230-4C16-93FD-F489705AD261}" srcOrd="0" destOrd="0" presId="urn:microsoft.com/office/officeart/2005/8/layout/hierarchy3"/>
    <dgm:cxn modelId="{3E5138E8-8B07-46AA-BD89-AF8FA2A03A1B}" type="presOf" srcId="{4AE0686B-BE50-430B-B032-49D575363667}" destId="{9A314DFB-C253-4B0C-8FF0-64B69F411F68}" srcOrd="0" destOrd="0" presId="urn:microsoft.com/office/officeart/2005/8/layout/hierarchy3"/>
    <dgm:cxn modelId="{D3C38F9B-215F-4ECB-8B19-955AD1AB7638}" type="presOf" srcId="{B56FCC79-2ADB-4111-8C51-FEDCD1D63013}" destId="{F2D605E0-53DA-4448-A9C9-04D4329BA1F0}" srcOrd="1" destOrd="0" presId="urn:microsoft.com/office/officeart/2005/8/layout/hierarchy3"/>
    <dgm:cxn modelId="{58895E7D-7648-4B34-AEC7-2422B2C2801C}" type="presOf" srcId="{B56FCC79-2ADB-4111-8C51-FEDCD1D63013}" destId="{2AD5C42B-B45E-4EE5-9F64-FD7A01562772}" srcOrd="0" destOrd="0" presId="urn:microsoft.com/office/officeart/2005/8/layout/hierarchy3"/>
    <dgm:cxn modelId="{3C604EA2-AA62-44D2-BF4D-4BAA91443EF3}" srcId="{2EBFC5DB-6B13-4F95-BA1A-A9979CC817C0}" destId="{463EDC18-EFBD-4473-A841-323A0BAE9A0D}" srcOrd="1" destOrd="0" parTransId="{6F94BE8C-69DE-4A7B-9BE8-E129F65EDA61}" sibTransId="{3DF25AA1-66EC-44E1-A7C8-04D26CD9718B}"/>
    <dgm:cxn modelId="{3F0CEB96-02C5-4CA0-9E0B-17C28A0D7C7E}" type="presOf" srcId="{23792667-8FB4-4D26-8F1A-16918DF8A6AE}" destId="{C236C29E-E4A4-4ACA-AAE7-47DE6ADD17DD}" srcOrd="0" destOrd="0" presId="urn:microsoft.com/office/officeart/2005/8/layout/hierarchy3"/>
    <dgm:cxn modelId="{CEAE3530-9201-4EAF-9CE7-92997AD93A96}" type="presParOf" srcId="{834FE728-63A8-49DA-A711-42931D90FE52}" destId="{A6A81471-694F-49AC-9B57-50DCDC530F58}" srcOrd="0" destOrd="0" presId="urn:microsoft.com/office/officeart/2005/8/layout/hierarchy3"/>
    <dgm:cxn modelId="{AC26D29E-EB1F-490D-97D5-07D790874EB6}" type="presParOf" srcId="{A6A81471-694F-49AC-9B57-50DCDC530F58}" destId="{316096A0-0B4C-49D2-9682-C6013D091E9C}" srcOrd="0" destOrd="0" presId="urn:microsoft.com/office/officeart/2005/8/layout/hierarchy3"/>
    <dgm:cxn modelId="{71CED1CE-6660-4BDA-A3C0-59F73EEFC8C3}" type="presParOf" srcId="{316096A0-0B4C-49D2-9682-C6013D091E9C}" destId="{2AD5C42B-B45E-4EE5-9F64-FD7A01562772}" srcOrd="0" destOrd="0" presId="urn:microsoft.com/office/officeart/2005/8/layout/hierarchy3"/>
    <dgm:cxn modelId="{DA3D9107-132C-4D9D-9D2B-A47BCEC85DC8}" type="presParOf" srcId="{316096A0-0B4C-49D2-9682-C6013D091E9C}" destId="{F2D605E0-53DA-4448-A9C9-04D4329BA1F0}" srcOrd="1" destOrd="0" presId="urn:microsoft.com/office/officeart/2005/8/layout/hierarchy3"/>
    <dgm:cxn modelId="{5BAEB455-B4B0-42CF-BD0B-CE01E4884F88}" type="presParOf" srcId="{A6A81471-694F-49AC-9B57-50DCDC530F58}" destId="{B8356BB6-6358-4625-9D00-807F5E2EEE8B}" srcOrd="1" destOrd="0" presId="urn:microsoft.com/office/officeart/2005/8/layout/hierarchy3"/>
    <dgm:cxn modelId="{542098CA-D807-4102-9DD3-B9305E2A711F}" type="presParOf" srcId="{B8356BB6-6358-4625-9D00-807F5E2EEE8B}" destId="{9A314DFB-C253-4B0C-8FF0-64B69F411F68}" srcOrd="0" destOrd="0" presId="urn:microsoft.com/office/officeart/2005/8/layout/hierarchy3"/>
    <dgm:cxn modelId="{4A1ACCA4-4BC4-42AA-83DC-62B30004CA1D}" type="presParOf" srcId="{B8356BB6-6358-4625-9D00-807F5E2EEE8B}" destId="{4C83D523-7131-4814-9C44-6E9496A44B18}" srcOrd="1" destOrd="0" presId="urn:microsoft.com/office/officeart/2005/8/layout/hierarchy3"/>
    <dgm:cxn modelId="{5FA55712-A292-40E6-BB50-9428742B5ED2}" type="presParOf" srcId="{B8356BB6-6358-4625-9D00-807F5E2EEE8B}" destId="{5991F812-1230-4C16-93FD-F489705AD261}" srcOrd="2" destOrd="0" presId="urn:microsoft.com/office/officeart/2005/8/layout/hierarchy3"/>
    <dgm:cxn modelId="{A43C62AF-3F2E-46FF-A3B5-3239523E4E64}" type="presParOf" srcId="{B8356BB6-6358-4625-9D00-807F5E2EEE8B}" destId="{D764086A-44EA-402E-AF17-E2FED449AA4F}" srcOrd="3" destOrd="0" presId="urn:microsoft.com/office/officeart/2005/8/layout/hierarchy3"/>
    <dgm:cxn modelId="{61E3BC3A-B87A-4341-BB39-B9D12F29396E}" type="presParOf" srcId="{834FE728-63A8-49DA-A711-42931D90FE52}" destId="{D1985BC4-33D5-4BEA-B333-F305A6A38E76}" srcOrd="1" destOrd="0" presId="urn:microsoft.com/office/officeart/2005/8/layout/hierarchy3"/>
    <dgm:cxn modelId="{E0341F58-229F-49D4-B44C-DA59D3FC4293}" type="presParOf" srcId="{D1985BC4-33D5-4BEA-B333-F305A6A38E76}" destId="{6F72E6F8-B2B4-4693-A98B-98BD3C74A7E8}" srcOrd="0" destOrd="0" presId="urn:microsoft.com/office/officeart/2005/8/layout/hierarchy3"/>
    <dgm:cxn modelId="{DB32454B-CACE-4698-82E2-C6223DA77ECA}" type="presParOf" srcId="{6F72E6F8-B2B4-4693-A98B-98BD3C74A7E8}" destId="{ED74D7F2-90C5-4143-9B03-DD35544E2959}" srcOrd="0" destOrd="0" presId="urn:microsoft.com/office/officeart/2005/8/layout/hierarchy3"/>
    <dgm:cxn modelId="{F8DE8415-7D8E-4051-B4CF-1AB210560AE9}" type="presParOf" srcId="{6F72E6F8-B2B4-4693-A98B-98BD3C74A7E8}" destId="{D798EB94-ACC9-4C70-B7CA-4580A8C6D7D6}" srcOrd="1" destOrd="0" presId="urn:microsoft.com/office/officeart/2005/8/layout/hierarchy3"/>
    <dgm:cxn modelId="{E7FC1C4A-E924-4BAD-87E3-7FE94BB479D9}" type="presParOf" srcId="{D1985BC4-33D5-4BEA-B333-F305A6A38E76}" destId="{391F22E2-41C5-44E7-A2F0-4737EA4AAA2C}" srcOrd="1" destOrd="0" presId="urn:microsoft.com/office/officeart/2005/8/layout/hierarchy3"/>
    <dgm:cxn modelId="{C5669FFB-7603-4D64-8392-BDBD647DC30F}" type="presParOf" srcId="{391F22E2-41C5-44E7-A2F0-4737EA4AAA2C}" destId="{C236C29E-E4A4-4ACA-AAE7-47DE6ADD17DD}" srcOrd="0" destOrd="0" presId="urn:microsoft.com/office/officeart/2005/8/layout/hierarchy3"/>
    <dgm:cxn modelId="{EBE13FF9-914A-4BEC-9358-F23DBD31098F}" type="presParOf" srcId="{391F22E2-41C5-44E7-A2F0-4737EA4AAA2C}" destId="{673B70BF-20E8-4476-94BF-6989EBF09558}" srcOrd="1" destOrd="0" presId="urn:microsoft.com/office/officeart/2005/8/layout/hierarchy3"/>
    <dgm:cxn modelId="{64780E54-0B83-40C0-B51E-20491FD1B10A}" type="presParOf" srcId="{391F22E2-41C5-44E7-A2F0-4737EA4AAA2C}" destId="{A852B87D-D069-45FB-87D7-885989F3B8A9}" srcOrd="2" destOrd="0" presId="urn:microsoft.com/office/officeart/2005/8/layout/hierarchy3"/>
    <dgm:cxn modelId="{E11CF02D-5D97-4A9B-8D94-E3D8A932735C}" type="presParOf" srcId="{391F22E2-41C5-44E7-A2F0-4737EA4AAA2C}" destId="{8A1CF8EC-45C9-4535-ADC1-2574F893AEAD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29F920-5F75-46B3-BC7B-6DB0BC50DDDB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44288BC-F96F-4A51-8F10-04A3A141BC76}">
      <dgm:prSet phldrT="[Text]" custT="1"/>
      <dgm:spPr/>
      <dgm:t>
        <a:bodyPr/>
        <a:lstStyle/>
        <a:p>
          <a:r>
            <a:rPr lang="bg-BG" sz="2800" b="1" dirty="0" smtClean="0">
              <a:latin typeface="Arial" panose="020B0604020202020204" pitchFamily="34" charset="0"/>
              <a:cs typeface="Arial" panose="020B0604020202020204" pitchFamily="34" charset="0"/>
            </a:rPr>
            <a:t>Минимум  15 000 €</a:t>
          </a:r>
          <a:endParaRPr lang="en-US" sz="2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735F35-1489-47FD-AAC1-654E58BC0FAA}" type="parTrans" cxnId="{5090AB60-1104-467E-99FE-91AC92C53771}">
      <dgm:prSet/>
      <dgm:spPr/>
      <dgm:t>
        <a:bodyPr/>
        <a:lstStyle/>
        <a:p>
          <a:endParaRPr lang="en-US" sz="2800" b="1"/>
        </a:p>
      </dgm:t>
    </dgm:pt>
    <dgm:pt modelId="{48571475-6CC9-4AD9-9FA5-2326B1B77912}" type="sibTrans" cxnId="{5090AB60-1104-467E-99FE-91AC92C53771}">
      <dgm:prSet/>
      <dgm:spPr/>
      <dgm:t>
        <a:bodyPr/>
        <a:lstStyle/>
        <a:p>
          <a:endParaRPr lang="en-US" sz="2800" b="1"/>
        </a:p>
      </dgm:t>
    </dgm:pt>
    <dgm:pt modelId="{E656223C-B5AE-44D8-AB71-1608D1D7AE20}">
      <dgm:prSet phldrT="[Text]" custT="1"/>
      <dgm:spPr/>
      <dgm:t>
        <a:bodyPr/>
        <a:lstStyle/>
        <a:p>
          <a:r>
            <a:rPr lang="ru-RU" sz="2800" b="1" dirty="0" smtClean="0">
              <a:latin typeface="Arial" panose="020B0604020202020204" pitchFamily="34" charset="0"/>
              <a:cs typeface="Arial" panose="020B0604020202020204" pitchFamily="34" charset="0"/>
            </a:rPr>
            <a:t>"История" на земеделското стопанство - </a:t>
          </a:r>
          <a:r>
            <a:rPr lang="en-US" sz="2800" dirty="0" err="1" smtClean="0">
              <a:latin typeface="Arial" panose="020B0604020202020204" pitchFamily="34" charset="0"/>
              <a:cs typeface="Arial" panose="020B0604020202020204" pitchFamily="34" charset="0"/>
            </a:rPr>
            <a:t>от</a:t>
          </a:r>
          <a:r>
            <a:rPr lang="en-US" sz="28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dirty="0" err="1" smtClean="0">
              <a:latin typeface="Arial" panose="020B0604020202020204" pitchFamily="34" charset="0"/>
              <a:cs typeface="Arial" panose="020B0604020202020204" pitchFamily="34" charset="0"/>
            </a:rPr>
            <a:t>най</a:t>
          </a:r>
          <a:r>
            <a:rPr lang="en-US" sz="2800" dirty="0" smtClean="0">
              <a:latin typeface="Arial" panose="020B0604020202020204" pitchFamily="34" charset="0"/>
              <a:cs typeface="Arial" panose="020B0604020202020204" pitchFamily="34" charset="0"/>
            </a:rPr>
            <a:t> – </a:t>
          </a:r>
          <a:r>
            <a:rPr lang="en-US" sz="2800" dirty="0" err="1" smtClean="0">
              <a:latin typeface="Arial" panose="020B0604020202020204" pitchFamily="34" charset="0"/>
              <a:cs typeface="Arial" panose="020B0604020202020204" pitchFamily="34" charset="0"/>
            </a:rPr>
            <a:t>малко</a:t>
          </a:r>
          <a:r>
            <a:rPr lang="en-US" sz="2800" dirty="0" smtClean="0">
              <a:latin typeface="Arial" panose="020B0604020202020204" pitchFamily="34" charset="0"/>
              <a:cs typeface="Arial" panose="020B0604020202020204" pitchFamily="34" charset="0"/>
            </a:rPr>
            <a:t> 24 </a:t>
          </a:r>
          <a:r>
            <a:rPr lang="en-US" sz="2800" dirty="0" err="1" smtClean="0">
              <a:latin typeface="Arial" panose="020B0604020202020204" pitchFamily="34" charset="0"/>
              <a:cs typeface="Arial" panose="020B0604020202020204" pitchFamily="34" charset="0"/>
            </a:rPr>
            <a:t>месеца</a:t>
          </a:r>
          <a:r>
            <a:rPr lang="en-US" sz="28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2F020E-0E26-469A-87D0-98A75EEEC883}" type="sibTrans" cxnId="{8BDEC517-F2B5-4C9F-8766-0E9B0E8E8B8C}">
      <dgm:prSet/>
      <dgm:spPr/>
      <dgm:t>
        <a:bodyPr/>
        <a:lstStyle/>
        <a:p>
          <a:endParaRPr lang="en-US" sz="2800" b="1"/>
        </a:p>
      </dgm:t>
    </dgm:pt>
    <dgm:pt modelId="{C619E124-4DE3-45F1-851B-ABAC7E2AB539}" type="parTrans" cxnId="{8BDEC517-F2B5-4C9F-8766-0E9B0E8E8B8C}">
      <dgm:prSet/>
      <dgm:spPr/>
      <dgm:t>
        <a:bodyPr/>
        <a:lstStyle/>
        <a:p>
          <a:endParaRPr lang="en-US" sz="2800" b="1"/>
        </a:p>
      </dgm:t>
    </dgm:pt>
    <dgm:pt modelId="{283578FF-6FEC-4146-A04F-3B7A361C293B}">
      <dgm:prSet phldrT="[Text]" custT="1"/>
      <dgm:spPr/>
      <dgm:t>
        <a:bodyPr/>
        <a:lstStyle/>
        <a:p>
          <a:r>
            <a:rPr lang="ru-RU" sz="2800" b="1" dirty="0" smtClean="0">
              <a:latin typeface="Arial" panose="020B0604020202020204" pitchFamily="34" charset="0"/>
              <a:cs typeface="Arial" panose="020B0604020202020204" pitchFamily="34" charset="0"/>
            </a:rPr>
            <a:t>Увеличение с 10 % на финансова помощ в чувствителни сектори</a:t>
          </a:r>
          <a:endParaRPr lang="en-US" sz="2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A45C22-011B-4859-B16C-FFE4FB8DC5D9}" type="parTrans" cxnId="{6D23B16A-75A3-4BF4-8E56-9367E16AE2E7}">
      <dgm:prSet/>
      <dgm:spPr/>
      <dgm:t>
        <a:bodyPr/>
        <a:lstStyle/>
        <a:p>
          <a:endParaRPr lang="en-US" sz="2800"/>
        </a:p>
      </dgm:t>
    </dgm:pt>
    <dgm:pt modelId="{95CDDAD9-5D13-4D61-8F0F-2794D54F6E33}" type="sibTrans" cxnId="{6D23B16A-75A3-4BF4-8E56-9367E16AE2E7}">
      <dgm:prSet/>
      <dgm:spPr/>
      <dgm:t>
        <a:bodyPr/>
        <a:lstStyle/>
        <a:p>
          <a:endParaRPr lang="en-US" sz="2800"/>
        </a:p>
      </dgm:t>
    </dgm:pt>
    <dgm:pt modelId="{3814F00C-7B98-44CE-8628-2DC2F481F72E}" type="pres">
      <dgm:prSet presAssocID="{A629F920-5F75-46B3-BC7B-6DB0BC50DDD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286C71D8-DC6C-42D3-A352-5810FC498453}" type="pres">
      <dgm:prSet presAssocID="{A629F920-5F75-46B3-BC7B-6DB0BC50DDDB}" presName="Name1" presStyleCnt="0"/>
      <dgm:spPr/>
      <dgm:t>
        <a:bodyPr/>
        <a:lstStyle/>
        <a:p>
          <a:endParaRPr lang="en-US"/>
        </a:p>
      </dgm:t>
    </dgm:pt>
    <dgm:pt modelId="{1034DE4B-F46D-4B6A-BAD8-AB87E6F94748}" type="pres">
      <dgm:prSet presAssocID="{A629F920-5F75-46B3-BC7B-6DB0BC50DDDB}" presName="cycle" presStyleCnt="0"/>
      <dgm:spPr/>
      <dgm:t>
        <a:bodyPr/>
        <a:lstStyle/>
        <a:p>
          <a:endParaRPr lang="en-US"/>
        </a:p>
      </dgm:t>
    </dgm:pt>
    <dgm:pt modelId="{FEB14114-AEB2-4904-90C1-42BA8E8281C2}" type="pres">
      <dgm:prSet presAssocID="{A629F920-5F75-46B3-BC7B-6DB0BC50DDDB}" presName="srcNode" presStyleLbl="node1" presStyleIdx="0" presStyleCnt="3"/>
      <dgm:spPr/>
      <dgm:t>
        <a:bodyPr/>
        <a:lstStyle/>
        <a:p>
          <a:endParaRPr lang="en-US"/>
        </a:p>
      </dgm:t>
    </dgm:pt>
    <dgm:pt modelId="{9BA8F541-F916-4A46-BCEA-EF25ECEB3943}" type="pres">
      <dgm:prSet presAssocID="{A629F920-5F75-46B3-BC7B-6DB0BC50DDDB}" presName="conn" presStyleLbl="parChTrans1D2" presStyleIdx="0" presStyleCnt="1"/>
      <dgm:spPr/>
      <dgm:t>
        <a:bodyPr/>
        <a:lstStyle/>
        <a:p>
          <a:endParaRPr lang="en-US"/>
        </a:p>
      </dgm:t>
    </dgm:pt>
    <dgm:pt modelId="{6EF0E3EF-3C0A-4671-9B75-A87E921476EA}" type="pres">
      <dgm:prSet presAssocID="{A629F920-5F75-46B3-BC7B-6DB0BC50DDDB}" presName="extraNode" presStyleLbl="node1" presStyleIdx="0" presStyleCnt="3"/>
      <dgm:spPr/>
      <dgm:t>
        <a:bodyPr/>
        <a:lstStyle/>
        <a:p>
          <a:endParaRPr lang="en-US"/>
        </a:p>
      </dgm:t>
    </dgm:pt>
    <dgm:pt modelId="{0666890D-5BA8-46C4-8A8B-70D2A2D3CC06}" type="pres">
      <dgm:prSet presAssocID="{A629F920-5F75-46B3-BC7B-6DB0BC50DDDB}" presName="dstNode" presStyleLbl="node1" presStyleIdx="0" presStyleCnt="3"/>
      <dgm:spPr/>
      <dgm:t>
        <a:bodyPr/>
        <a:lstStyle/>
        <a:p>
          <a:endParaRPr lang="en-US"/>
        </a:p>
      </dgm:t>
    </dgm:pt>
    <dgm:pt modelId="{391F4068-4AE0-4525-A6F4-0422B7BE98BD}" type="pres">
      <dgm:prSet presAssocID="{F44288BC-F96F-4A51-8F10-04A3A141BC76}" presName="text_1" presStyleLbl="node1" presStyleIdx="0" presStyleCnt="3" custScaleY="114962" custLinFactNeighborX="323" custLinFactNeighborY="-301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0B784F-1DC6-4E72-BC0B-0F1118180731}" type="pres">
      <dgm:prSet presAssocID="{F44288BC-F96F-4A51-8F10-04A3A141BC76}" presName="accent_1" presStyleCnt="0"/>
      <dgm:spPr/>
      <dgm:t>
        <a:bodyPr/>
        <a:lstStyle/>
        <a:p>
          <a:endParaRPr lang="en-US"/>
        </a:p>
      </dgm:t>
    </dgm:pt>
    <dgm:pt modelId="{139A4FB6-2956-4D39-A043-AA31312BB935}" type="pres">
      <dgm:prSet presAssocID="{F44288BC-F96F-4A51-8F10-04A3A141BC76}" presName="accentRepeatNode" presStyleLbl="solidFgAcc1" presStyleIdx="0" presStyleCnt="3" custLinFactNeighborX="-15063" custLinFactNeighborY="-19346"/>
      <dgm:spPr/>
      <dgm:t>
        <a:bodyPr/>
        <a:lstStyle/>
        <a:p>
          <a:endParaRPr lang="en-US"/>
        </a:p>
      </dgm:t>
    </dgm:pt>
    <dgm:pt modelId="{6EDD9AEB-634B-41A9-893E-306D8862745F}" type="pres">
      <dgm:prSet presAssocID="{E656223C-B5AE-44D8-AB71-1608D1D7AE20}" presName="text_2" presStyleLbl="node1" presStyleIdx="1" presStyleCnt="3" custScaleY="169772" custLinFactNeighborX="330" custLinFactNeighborY="-208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72A738-B947-45BC-A2A0-1E4D3C0863EC}" type="pres">
      <dgm:prSet presAssocID="{E656223C-B5AE-44D8-AB71-1608D1D7AE20}" presName="accent_2" presStyleCnt="0"/>
      <dgm:spPr/>
      <dgm:t>
        <a:bodyPr/>
        <a:lstStyle/>
        <a:p>
          <a:endParaRPr lang="en-US"/>
        </a:p>
      </dgm:t>
    </dgm:pt>
    <dgm:pt modelId="{2CD7FDA3-E017-4CAE-87F1-3876274CB409}" type="pres">
      <dgm:prSet presAssocID="{E656223C-B5AE-44D8-AB71-1608D1D7AE20}" presName="accentRepeatNode" presStyleLbl="solidFgAcc1" presStyleIdx="1" presStyleCnt="3" custLinFactNeighborX="6270" custLinFactNeighborY="-4554"/>
      <dgm:spPr/>
      <dgm:t>
        <a:bodyPr/>
        <a:lstStyle/>
        <a:p>
          <a:endParaRPr lang="en-US"/>
        </a:p>
      </dgm:t>
    </dgm:pt>
    <dgm:pt modelId="{D43238C9-5922-4E88-B081-1D1B749D1622}" type="pres">
      <dgm:prSet presAssocID="{283578FF-6FEC-4146-A04F-3B7A361C293B}" presName="text_3" presStyleLbl="node1" presStyleIdx="2" presStyleCnt="3" custScaleY="170340" custLinFactNeighborX="689" custLinFactNeighborY="187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2DDEB-A233-4078-B215-7EF831034096}" type="pres">
      <dgm:prSet presAssocID="{283578FF-6FEC-4146-A04F-3B7A361C293B}" presName="accent_3" presStyleCnt="0"/>
      <dgm:spPr/>
      <dgm:t>
        <a:bodyPr/>
        <a:lstStyle/>
        <a:p>
          <a:endParaRPr lang="en-US"/>
        </a:p>
      </dgm:t>
    </dgm:pt>
    <dgm:pt modelId="{B8517717-9BC7-468B-AD3A-63A137FF8F13}" type="pres">
      <dgm:prSet presAssocID="{283578FF-6FEC-4146-A04F-3B7A361C293B}" presName="accentRepeatNode" presStyleLbl="solidFgAcc1" presStyleIdx="2" presStyleCnt="3" custLinFactNeighborX="-55551" custLinFactNeighborY="9194"/>
      <dgm:spPr/>
      <dgm:t>
        <a:bodyPr/>
        <a:lstStyle/>
        <a:p>
          <a:endParaRPr lang="en-US"/>
        </a:p>
      </dgm:t>
    </dgm:pt>
  </dgm:ptLst>
  <dgm:cxnLst>
    <dgm:cxn modelId="{6D23B16A-75A3-4BF4-8E56-9367E16AE2E7}" srcId="{A629F920-5F75-46B3-BC7B-6DB0BC50DDDB}" destId="{283578FF-6FEC-4146-A04F-3B7A361C293B}" srcOrd="2" destOrd="0" parTransId="{8FA45C22-011B-4859-B16C-FFE4FB8DC5D9}" sibTransId="{95CDDAD9-5D13-4D61-8F0F-2794D54F6E33}"/>
    <dgm:cxn modelId="{8D91B381-7E5D-462D-9883-53C96B0B8C4B}" type="presOf" srcId="{A629F920-5F75-46B3-BC7B-6DB0BC50DDDB}" destId="{3814F00C-7B98-44CE-8628-2DC2F481F72E}" srcOrd="0" destOrd="0" presId="urn:microsoft.com/office/officeart/2008/layout/VerticalCurvedList"/>
    <dgm:cxn modelId="{06EB970F-08F0-4A0A-BDEB-87C7D9372C60}" type="presOf" srcId="{48571475-6CC9-4AD9-9FA5-2326B1B77912}" destId="{9BA8F541-F916-4A46-BCEA-EF25ECEB3943}" srcOrd="0" destOrd="0" presId="urn:microsoft.com/office/officeart/2008/layout/VerticalCurvedList"/>
    <dgm:cxn modelId="{8BDEC517-F2B5-4C9F-8766-0E9B0E8E8B8C}" srcId="{A629F920-5F75-46B3-BC7B-6DB0BC50DDDB}" destId="{E656223C-B5AE-44D8-AB71-1608D1D7AE20}" srcOrd="1" destOrd="0" parTransId="{C619E124-4DE3-45F1-851B-ABAC7E2AB539}" sibTransId="{9C2F020E-0E26-469A-87D0-98A75EEEC883}"/>
    <dgm:cxn modelId="{5090AB60-1104-467E-99FE-91AC92C53771}" srcId="{A629F920-5F75-46B3-BC7B-6DB0BC50DDDB}" destId="{F44288BC-F96F-4A51-8F10-04A3A141BC76}" srcOrd="0" destOrd="0" parTransId="{D8735F35-1489-47FD-AAC1-654E58BC0FAA}" sibTransId="{48571475-6CC9-4AD9-9FA5-2326B1B77912}"/>
    <dgm:cxn modelId="{94EB710C-B546-49DB-BD20-7CF9D2F30FE4}" type="presOf" srcId="{F44288BC-F96F-4A51-8F10-04A3A141BC76}" destId="{391F4068-4AE0-4525-A6F4-0422B7BE98BD}" srcOrd="0" destOrd="0" presId="urn:microsoft.com/office/officeart/2008/layout/VerticalCurvedList"/>
    <dgm:cxn modelId="{79C7D961-4C84-4C3C-B6C6-2B9B1CA0DD06}" type="presOf" srcId="{E656223C-B5AE-44D8-AB71-1608D1D7AE20}" destId="{6EDD9AEB-634B-41A9-893E-306D8862745F}" srcOrd="0" destOrd="0" presId="urn:microsoft.com/office/officeart/2008/layout/VerticalCurvedList"/>
    <dgm:cxn modelId="{7EE10AC8-7423-4CC9-87EE-431BBD5D80C8}" type="presOf" srcId="{283578FF-6FEC-4146-A04F-3B7A361C293B}" destId="{D43238C9-5922-4E88-B081-1D1B749D1622}" srcOrd="0" destOrd="0" presId="urn:microsoft.com/office/officeart/2008/layout/VerticalCurvedList"/>
    <dgm:cxn modelId="{C7BDA4B2-253F-4339-B31A-5AE9BA811B4C}" type="presParOf" srcId="{3814F00C-7B98-44CE-8628-2DC2F481F72E}" destId="{286C71D8-DC6C-42D3-A352-5810FC498453}" srcOrd="0" destOrd="0" presId="urn:microsoft.com/office/officeart/2008/layout/VerticalCurvedList"/>
    <dgm:cxn modelId="{E664F496-C68D-4C63-9A23-1DD128DDA5AB}" type="presParOf" srcId="{286C71D8-DC6C-42D3-A352-5810FC498453}" destId="{1034DE4B-F46D-4B6A-BAD8-AB87E6F94748}" srcOrd="0" destOrd="0" presId="urn:microsoft.com/office/officeart/2008/layout/VerticalCurvedList"/>
    <dgm:cxn modelId="{1DA6E5F4-5B97-4C34-91AA-64F1073B7C4C}" type="presParOf" srcId="{1034DE4B-F46D-4B6A-BAD8-AB87E6F94748}" destId="{FEB14114-AEB2-4904-90C1-42BA8E8281C2}" srcOrd="0" destOrd="0" presId="urn:microsoft.com/office/officeart/2008/layout/VerticalCurvedList"/>
    <dgm:cxn modelId="{264774D4-E18A-45AF-92BD-F09ED74669B1}" type="presParOf" srcId="{1034DE4B-F46D-4B6A-BAD8-AB87E6F94748}" destId="{9BA8F541-F916-4A46-BCEA-EF25ECEB3943}" srcOrd="1" destOrd="0" presId="urn:microsoft.com/office/officeart/2008/layout/VerticalCurvedList"/>
    <dgm:cxn modelId="{DB0CFF7F-BE00-47C2-A1C6-92EE94ACD519}" type="presParOf" srcId="{1034DE4B-F46D-4B6A-BAD8-AB87E6F94748}" destId="{6EF0E3EF-3C0A-4671-9B75-A87E921476EA}" srcOrd="2" destOrd="0" presId="urn:microsoft.com/office/officeart/2008/layout/VerticalCurvedList"/>
    <dgm:cxn modelId="{163EE606-1032-4DDD-8B57-5430F983E5E3}" type="presParOf" srcId="{1034DE4B-F46D-4B6A-BAD8-AB87E6F94748}" destId="{0666890D-5BA8-46C4-8A8B-70D2A2D3CC06}" srcOrd="3" destOrd="0" presId="urn:microsoft.com/office/officeart/2008/layout/VerticalCurvedList"/>
    <dgm:cxn modelId="{62F95718-003D-4B7E-898C-69B7FD016256}" type="presParOf" srcId="{286C71D8-DC6C-42D3-A352-5810FC498453}" destId="{391F4068-4AE0-4525-A6F4-0422B7BE98BD}" srcOrd="1" destOrd="0" presId="urn:microsoft.com/office/officeart/2008/layout/VerticalCurvedList"/>
    <dgm:cxn modelId="{C5FFF5DF-2A51-477E-BD11-44D2D744D8CC}" type="presParOf" srcId="{286C71D8-DC6C-42D3-A352-5810FC498453}" destId="{770B784F-1DC6-4E72-BC0B-0F1118180731}" srcOrd="2" destOrd="0" presId="urn:microsoft.com/office/officeart/2008/layout/VerticalCurvedList"/>
    <dgm:cxn modelId="{0EAB578F-E8E7-45D7-AF5F-0B06E1D0E26E}" type="presParOf" srcId="{770B784F-1DC6-4E72-BC0B-0F1118180731}" destId="{139A4FB6-2956-4D39-A043-AA31312BB935}" srcOrd="0" destOrd="0" presId="urn:microsoft.com/office/officeart/2008/layout/VerticalCurvedList"/>
    <dgm:cxn modelId="{DF107AAB-9F17-4EB8-85ED-714C3D88D437}" type="presParOf" srcId="{286C71D8-DC6C-42D3-A352-5810FC498453}" destId="{6EDD9AEB-634B-41A9-893E-306D8862745F}" srcOrd="3" destOrd="0" presId="urn:microsoft.com/office/officeart/2008/layout/VerticalCurvedList"/>
    <dgm:cxn modelId="{D6232179-8825-43AC-8557-518E672658A7}" type="presParOf" srcId="{286C71D8-DC6C-42D3-A352-5810FC498453}" destId="{CB72A738-B947-45BC-A2A0-1E4D3C0863EC}" srcOrd="4" destOrd="0" presId="urn:microsoft.com/office/officeart/2008/layout/VerticalCurvedList"/>
    <dgm:cxn modelId="{255AC2D3-7EA1-47A1-9285-19F45C1C721A}" type="presParOf" srcId="{CB72A738-B947-45BC-A2A0-1E4D3C0863EC}" destId="{2CD7FDA3-E017-4CAE-87F1-3876274CB409}" srcOrd="0" destOrd="0" presId="urn:microsoft.com/office/officeart/2008/layout/VerticalCurvedList"/>
    <dgm:cxn modelId="{5CD14FCF-FFC7-4D41-8A54-58C46B3459A8}" type="presParOf" srcId="{286C71D8-DC6C-42D3-A352-5810FC498453}" destId="{D43238C9-5922-4E88-B081-1D1B749D1622}" srcOrd="5" destOrd="0" presId="urn:microsoft.com/office/officeart/2008/layout/VerticalCurvedList"/>
    <dgm:cxn modelId="{42A4AD77-8CDA-4D28-9FF5-7751FF420DDC}" type="presParOf" srcId="{286C71D8-DC6C-42D3-A352-5810FC498453}" destId="{6922DDEB-A233-4078-B215-7EF831034096}" srcOrd="6" destOrd="0" presId="urn:microsoft.com/office/officeart/2008/layout/VerticalCurvedList"/>
    <dgm:cxn modelId="{93D869ED-F79B-456F-8FDF-FDD92B71013C}" type="presParOf" srcId="{6922DDEB-A233-4078-B215-7EF831034096}" destId="{B8517717-9BC7-468B-AD3A-63A137FF8F1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BFC5DB-6B13-4F95-BA1A-A9979CC817C0}" type="doc">
      <dgm:prSet loTypeId="urn:microsoft.com/office/officeart/2005/8/layout/hierarchy3" loCatId="hierarchy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56FCC79-2ADB-4111-8C51-FEDCD1D63013}">
      <dgm:prSet phldrT="[Text]" custT="1"/>
      <dgm:spPr/>
      <dgm:t>
        <a:bodyPr/>
        <a:lstStyle/>
        <a:p>
          <a:r>
            <a:rPr lang="en-GB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II.</a:t>
          </a:r>
          <a:r>
            <a:rPr lang="bg-BG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Г.1</a:t>
          </a:r>
          <a:r>
            <a:rPr lang="bg-BG" sz="2800" b="1" dirty="0" smtClean="0">
              <a:latin typeface="Arial" panose="020B0604020202020204" pitchFamily="34" charset="0"/>
              <a:cs typeface="Arial" panose="020B0604020202020204" pitchFamily="34" charset="0"/>
            </a:rPr>
            <a:t>. Инвестиции в земеделските стопанства</a:t>
          </a:r>
          <a:endParaRPr lang="en-US" sz="2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813527-8BA9-471C-AAC1-6146507F4AD8}" type="parTrans" cxnId="{4C60DDFD-FE4B-4D43-BAC0-4F3E38427FB5}">
      <dgm:prSet/>
      <dgm:spPr/>
      <dgm:t>
        <a:bodyPr/>
        <a:lstStyle/>
        <a:p>
          <a:endParaRPr lang="en-US" sz="2800"/>
        </a:p>
      </dgm:t>
    </dgm:pt>
    <dgm:pt modelId="{A5EFC22F-B0DD-4C85-AD45-A9E8B9644B61}" type="sibTrans" cxnId="{4C60DDFD-FE4B-4D43-BAC0-4F3E38427FB5}">
      <dgm:prSet/>
      <dgm:spPr/>
      <dgm:t>
        <a:bodyPr/>
        <a:lstStyle/>
        <a:p>
          <a:endParaRPr lang="en-US" sz="2800"/>
        </a:p>
      </dgm:t>
    </dgm:pt>
    <dgm:pt modelId="{00D7E36B-3999-46C8-A9ED-F022665A505F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в </a:t>
          </a:r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</a:t>
          </a:r>
          <a:r>
            <a:rPr lang="ru-RU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селскостопански продукти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E0686B-BE50-430B-B032-49D575363667}" type="parTrans" cxnId="{D7FF59AF-BC54-426A-B6D6-511925EF1109}">
      <dgm:prSet/>
      <dgm:spPr/>
      <dgm:t>
        <a:bodyPr/>
        <a:lstStyle/>
        <a:p>
          <a:endParaRPr lang="en-US" sz="2800"/>
        </a:p>
      </dgm:t>
    </dgm:pt>
    <dgm:pt modelId="{9E9E6821-BDC0-425B-A33B-6986231D8298}" type="sibTrans" cxnId="{D7FF59AF-BC54-426A-B6D6-511925EF1109}">
      <dgm:prSet/>
      <dgm:spPr/>
      <dgm:t>
        <a:bodyPr/>
        <a:lstStyle/>
        <a:p>
          <a:endParaRPr lang="en-US" sz="2800"/>
        </a:p>
      </dgm:t>
    </dgm:pt>
    <dgm:pt modelId="{7AA8C513-B4E8-46E0-97B6-F449EA4115FC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Не са допустими инвестиции в напояване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1BF2C9-B0F7-46D7-B20D-674F7A280F06}" type="sibTrans" cxnId="{F372F4F1-735D-480F-9927-D1B1DDB2D124}">
      <dgm:prSet/>
      <dgm:spPr/>
      <dgm:t>
        <a:bodyPr/>
        <a:lstStyle/>
        <a:p>
          <a:endParaRPr lang="en-US" sz="2800"/>
        </a:p>
      </dgm:t>
    </dgm:pt>
    <dgm:pt modelId="{451721F2-F459-4A71-ADEA-1ABCF782EE4C}" type="parTrans" cxnId="{F372F4F1-735D-480F-9927-D1B1DDB2D124}">
      <dgm:prSet/>
      <dgm:spPr/>
      <dgm:t>
        <a:bodyPr/>
        <a:lstStyle/>
        <a:p>
          <a:endParaRPr lang="en-US" sz="2800"/>
        </a:p>
      </dgm:t>
    </dgm:pt>
    <dgm:pt modelId="{EA0079AC-F76C-4CE0-AD91-9A29A1777CBF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just"/>
          <a:r>
            <a:rPr lang="ru-RU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Ивестиции в специфични </a:t>
          </a:r>
          <a:r>
            <a:rPr lang="bg-BG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дейности:</a:t>
          </a:r>
        </a:p>
        <a:p>
          <a:pPr algn="just"/>
          <a:r>
            <a:rPr lang="bg-BG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</a:t>
          </a:r>
          <a:r>
            <a:rPr lang="ru-RU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биологично производство;</a:t>
          </a:r>
        </a:p>
        <a:p>
          <a:pPr algn="just"/>
          <a:r>
            <a:rPr lang="bg-BG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прецизно</a:t>
          </a:r>
          <a:r>
            <a:rPr lang="ru-RU" sz="2400" b="0" i="0" u="none" strike="noStrike" baseline="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/интелигентно/цифрово</a:t>
          </a:r>
          <a:r>
            <a:rPr lang="bg-BG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земеделие;</a:t>
          </a:r>
        </a:p>
        <a:p>
          <a:pPr algn="just"/>
          <a:r>
            <a:rPr lang="bg-BG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ru-RU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размножаване и поддържане на генофонда;</a:t>
          </a:r>
        </a:p>
        <a:p>
          <a:pPr algn="just"/>
          <a:r>
            <a:rPr lang="ru-RU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ВЕИ;</a:t>
          </a:r>
        </a:p>
        <a:p>
          <a:pPr algn="just"/>
          <a:r>
            <a:rPr lang="ru-RU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ru-RU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надвишаване на изискванията за хуманно отношение към животните и повишаване на биосигурността</a:t>
          </a:r>
          <a:r>
            <a:rPr lang="ru-RU" sz="24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4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C4F317-5EED-4B27-BB7E-DFE7E8727237}" type="sibTrans" cxnId="{73455F18-02DB-4057-B977-D2E28EEF781F}">
      <dgm:prSet/>
      <dgm:spPr/>
      <dgm:t>
        <a:bodyPr/>
        <a:lstStyle/>
        <a:p>
          <a:endParaRPr lang="en-US" sz="2800"/>
        </a:p>
      </dgm:t>
    </dgm:pt>
    <dgm:pt modelId="{23792667-8FB4-4D26-8F1A-16918DF8A6AE}" type="parTrans" cxnId="{73455F18-02DB-4057-B977-D2E28EEF781F}">
      <dgm:prSet/>
      <dgm:spPr/>
      <dgm:t>
        <a:bodyPr/>
        <a:lstStyle/>
        <a:p>
          <a:endParaRPr lang="en-US" sz="2800"/>
        </a:p>
      </dgm:t>
    </dgm:pt>
    <dgm:pt modelId="{463EDC18-EFBD-4473-A841-323A0BAE9A0D}">
      <dgm:prSet phldrT="[Text]" custT="1"/>
      <dgm:spPr/>
      <dgm:t>
        <a:bodyPr/>
        <a:lstStyle/>
        <a:p>
          <a:r>
            <a:rPr lang="en-GB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II.</a:t>
          </a:r>
          <a:r>
            <a:rPr lang="bg-BG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Г.1</a:t>
          </a:r>
          <a:r>
            <a:rPr lang="bg-BG" sz="2800" b="1" dirty="0" smtClean="0">
              <a:latin typeface="Arial" panose="020B0604020202020204" pitchFamily="34" charset="0"/>
              <a:cs typeface="Arial" panose="020B0604020202020204" pitchFamily="34" charset="0"/>
            </a:rPr>
            <a:t>.1.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Инвестиции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в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земеделските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стопанства</a:t>
          </a:r>
          <a:r>
            <a:rPr lang="bg-BG" sz="2800" b="1" dirty="0" smtClean="0">
              <a:latin typeface="Arial" panose="020B0604020202020204" pitchFamily="34" charset="0"/>
              <a:cs typeface="Arial" panose="020B0604020202020204" pitchFamily="34" charset="0"/>
            </a:rPr>
            <a:t>,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насочени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към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опазване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компонентите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околната</a:t>
          </a:r>
          <a:r>
            <a:rPr lang="en-US" sz="2800" b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dirty="0" err="1" smtClean="0">
              <a:latin typeface="Arial" panose="020B0604020202020204" pitchFamily="34" charset="0"/>
              <a:cs typeface="Arial" panose="020B0604020202020204" pitchFamily="34" charset="0"/>
            </a:rPr>
            <a:t>среда</a:t>
          </a:r>
          <a:endParaRPr lang="en-US" sz="2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F25AA1-66EC-44E1-A7C8-04D26CD9718B}" type="sibTrans" cxnId="{3C604EA2-AA62-44D2-BF4D-4BAA91443EF3}">
      <dgm:prSet/>
      <dgm:spPr/>
      <dgm:t>
        <a:bodyPr/>
        <a:lstStyle/>
        <a:p>
          <a:endParaRPr lang="en-US" sz="2800"/>
        </a:p>
      </dgm:t>
    </dgm:pt>
    <dgm:pt modelId="{6F94BE8C-69DE-4A7B-9BE8-E129F65EDA61}" type="parTrans" cxnId="{3C604EA2-AA62-44D2-BF4D-4BAA91443EF3}">
      <dgm:prSet/>
      <dgm:spPr/>
      <dgm:t>
        <a:bodyPr/>
        <a:lstStyle/>
        <a:p>
          <a:endParaRPr lang="en-US" sz="2800"/>
        </a:p>
      </dgm:t>
    </dgm:pt>
    <dgm:pt modelId="{02CB88B4-C725-4CF9-95FF-5403EB67068E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Специални условия за инвестиции в напояване</a:t>
          </a:r>
          <a:endParaRPr lang="bg-BG" sz="28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61CC9F-842A-4DEF-B20C-DC8809347FDE}" type="parTrans" cxnId="{2CFBEE98-A5CA-412A-A3EB-8EA6A63160D8}">
      <dgm:prSet/>
      <dgm:spPr/>
      <dgm:t>
        <a:bodyPr/>
        <a:lstStyle/>
        <a:p>
          <a:endParaRPr lang="en-US" sz="2800"/>
        </a:p>
      </dgm:t>
    </dgm:pt>
    <dgm:pt modelId="{66AF4D8A-D724-48F9-AC1A-E0CA4FE08975}" type="sibTrans" cxnId="{2CFBEE98-A5CA-412A-A3EB-8EA6A63160D8}">
      <dgm:prSet/>
      <dgm:spPr/>
      <dgm:t>
        <a:bodyPr/>
        <a:lstStyle/>
        <a:p>
          <a:endParaRPr lang="en-US" sz="2800"/>
        </a:p>
      </dgm:t>
    </dgm:pt>
    <dgm:pt modelId="{834FE728-63A8-49DA-A711-42931D90FE52}" type="pres">
      <dgm:prSet presAssocID="{2EBFC5DB-6B13-4F95-BA1A-A9979CC817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6A81471-694F-49AC-9B57-50DCDC530F58}" type="pres">
      <dgm:prSet presAssocID="{B56FCC79-2ADB-4111-8C51-FEDCD1D63013}" presName="root" presStyleCnt="0"/>
      <dgm:spPr/>
      <dgm:t>
        <a:bodyPr/>
        <a:lstStyle/>
        <a:p>
          <a:endParaRPr lang="en-US"/>
        </a:p>
      </dgm:t>
    </dgm:pt>
    <dgm:pt modelId="{316096A0-0B4C-49D2-9682-C6013D091E9C}" type="pres">
      <dgm:prSet presAssocID="{B56FCC79-2ADB-4111-8C51-FEDCD1D63013}" presName="rootComposite" presStyleCnt="0"/>
      <dgm:spPr/>
      <dgm:t>
        <a:bodyPr/>
        <a:lstStyle/>
        <a:p>
          <a:endParaRPr lang="en-US"/>
        </a:p>
      </dgm:t>
    </dgm:pt>
    <dgm:pt modelId="{2AD5C42B-B45E-4EE5-9F64-FD7A01562772}" type="pres">
      <dgm:prSet presAssocID="{B56FCC79-2ADB-4111-8C51-FEDCD1D63013}" presName="rootText" presStyleLbl="node1" presStyleIdx="0" presStyleCnt="2" custScaleX="348184" custScaleY="161064" custLinFactNeighborX="3023" custLinFactNeighborY="-26873"/>
      <dgm:spPr/>
      <dgm:t>
        <a:bodyPr/>
        <a:lstStyle/>
        <a:p>
          <a:endParaRPr lang="en-US"/>
        </a:p>
      </dgm:t>
    </dgm:pt>
    <dgm:pt modelId="{F2D605E0-53DA-4448-A9C9-04D4329BA1F0}" type="pres">
      <dgm:prSet presAssocID="{B56FCC79-2ADB-4111-8C51-FEDCD1D63013}" presName="rootConnector" presStyleLbl="node1" presStyleIdx="0" presStyleCnt="2"/>
      <dgm:spPr/>
      <dgm:t>
        <a:bodyPr/>
        <a:lstStyle/>
        <a:p>
          <a:endParaRPr lang="en-US"/>
        </a:p>
      </dgm:t>
    </dgm:pt>
    <dgm:pt modelId="{B8356BB6-6358-4625-9D00-807F5E2EEE8B}" type="pres">
      <dgm:prSet presAssocID="{B56FCC79-2ADB-4111-8C51-FEDCD1D63013}" presName="childShape" presStyleCnt="0"/>
      <dgm:spPr/>
      <dgm:t>
        <a:bodyPr/>
        <a:lstStyle/>
        <a:p>
          <a:endParaRPr lang="en-US"/>
        </a:p>
      </dgm:t>
    </dgm:pt>
    <dgm:pt modelId="{9A314DFB-C253-4B0C-8FF0-64B69F411F68}" type="pres">
      <dgm:prSet presAssocID="{4AE0686B-BE50-430B-B032-49D575363667}" presName="Name13" presStyleLbl="parChTrans1D2" presStyleIdx="0" presStyleCnt="4"/>
      <dgm:spPr/>
      <dgm:t>
        <a:bodyPr/>
        <a:lstStyle/>
        <a:p>
          <a:endParaRPr lang="en-US"/>
        </a:p>
      </dgm:t>
    </dgm:pt>
    <dgm:pt modelId="{4C83D523-7131-4814-9C44-6E9496A44B18}" type="pres">
      <dgm:prSet presAssocID="{00D7E36B-3999-46C8-A9ED-F022665A505F}" presName="childText" presStyleLbl="bgAcc1" presStyleIdx="0" presStyleCnt="4" custScaleX="364690" custScaleY="76928" custLinFactNeighborX="-17093" custLinFactNeighborY="-63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694CD-0C95-42D3-A1BB-9D1E293948E8}" type="pres">
      <dgm:prSet presAssocID="{C961CC9F-842A-4DEF-B20C-DC8809347FDE}" presName="Name13" presStyleLbl="parChTrans1D2" presStyleIdx="1" presStyleCnt="4"/>
      <dgm:spPr/>
      <dgm:t>
        <a:bodyPr/>
        <a:lstStyle/>
        <a:p>
          <a:endParaRPr lang="en-US"/>
        </a:p>
      </dgm:t>
    </dgm:pt>
    <dgm:pt modelId="{057A81BE-5924-4ECF-AB1B-6014C7530770}" type="pres">
      <dgm:prSet presAssocID="{02CB88B4-C725-4CF9-95FF-5403EB67068E}" presName="childText" presStyleLbl="bgAcc1" presStyleIdx="1" presStyleCnt="4" custScaleX="364690" custScaleY="76928" custLinFactNeighborX="-14212" custLinFactNeighborY="18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985BC4-33D5-4BEA-B333-F305A6A38E76}" type="pres">
      <dgm:prSet presAssocID="{463EDC18-EFBD-4473-A841-323A0BAE9A0D}" presName="root" presStyleCnt="0"/>
      <dgm:spPr/>
      <dgm:t>
        <a:bodyPr/>
        <a:lstStyle/>
        <a:p>
          <a:endParaRPr lang="en-US"/>
        </a:p>
      </dgm:t>
    </dgm:pt>
    <dgm:pt modelId="{6F72E6F8-B2B4-4693-A98B-98BD3C74A7E8}" type="pres">
      <dgm:prSet presAssocID="{463EDC18-EFBD-4473-A841-323A0BAE9A0D}" presName="rootComposite" presStyleCnt="0"/>
      <dgm:spPr/>
      <dgm:t>
        <a:bodyPr/>
        <a:lstStyle/>
        <a:p>
          <a:endParaRPr lang="en-US"/>
        </a:p>
      </dgm:t>
    </dgm:pt>
    <dgm:pt modelId="{ED74D7F2-90C5-4143-9B03-DD35544E2959}" type="pres">
      <dgm:prSet presAssocID="{463EDC18-EFBD-4473-A841-323A0BAE9A0D}" presName="rootText" presStyleLbl="node1" presStyleIdx="1" presStyleCnt="2" custScaleX="348184" custScaleY="163276" custLinFactNeighborX="-767" custLinFactNeighborY="-25353"/>
      <dgm:spPr/>
      <dgm:t>
        <a:bodyPr/>
        <a:lstStyle/>
        <a:p>
          <a:endParaRPr lang="en-US"/>
        </a:p>
      </dgm:t>
    </dgm:pt>
    <dgm:pt modelId="{D798EB94-ACC9-4C70-B7CA-4580A8C6D7D6}" type="pres">
      <dgm:prSet presAssocID="{463EDC18-EFBD-4473-A841-323A0BAE9A0D}" presName="rootConnector" presStyleLbl="node1" presStyleIdx="1" presStyleCnt="2"/>
      <dgm:spPr/>
      <dgm:t>
        <a:bodyPr/>
        <a:lstStyle/>
        <a:p>
          <a:endParaRPr lang="en-US"/>
        </a:p>
      </dgm:t>
    </dgm:pt>
    <dgm:pt modelId="{391F22E2-41C5-44E7-A2F0-4737EA4AAA2C}" type="pres">
      <dgm:prSet presAssocID="{463EDC18-EFBD-4473-A841-323A0BAE9A0D}" presName="childShape" presStyleCnt="0"/>
      <dgm:spPr/>
      <dgm:t>
        <a:bodyPr/>
        <a:lstStyle/>
        <a:p>
          <a:endParaRPr lang="en-US"/>
        </a:p>
      </dgm:t>
    </dgm:pt>
    <dgm:pt modelId="{C236C29E-E4A4-4ACA-AAE7-47DE6ADD17DD}" type="pres">
      <dgm:prSet presAssocID="{23792667-8FB4-4D26-8F1A-16918DF8A6AE}" presName="Name13" presStyleLbl="parChTrans1D2" presStyleIdx="2" presStyleCnt="4"/>
      <dgm:spPr/>
      <dgm:t>
        <a:bodyPr/>
        <a:lstStyle/>
        <a:p>
          <a:endParaRPr lang="en-US"/>
        </a:p>
      </dgm:t>
    </dgm:pt>
    <dgm:pt modelId="{673B70BF-20E8-4476-94BF-6989EBF09558}" type="pres">
      <dgm:prSet presAssocID="{EA0079AC-F76C-4CE0-AD91-9A29A1777CBF}" presName="childText" presStyleLbl="bgAcc1" presStyleIdx="2" presStyleCnt="4" custScaleX="432859" custScaleY="382513" custLinFactNeighborX="2474" custLinFactNeighborY="-16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AF7561-E334-4D88-A6BA-0AC139325C78}" type="pres">
      <dgm:prSet presAssocID="{451721F2-F459-4A71-ADEA-1ABCF782EE4C}" presName="Name13" presStyleLbl="parChTrans1D2" presStyleIdx="3" presStyleCnt="4"/>
      <dgm:spPr/>
      <dgm:t>
        <a:bodyPr/>
        <a:lstStyle/>
        <a:p>
          <a:endParaRPr lang="en-US"/>
        </a:p>
      </dgm:t>
    </dgm:pt>
    <dgm:pt modelId="{D3E7F69F-171C-43B4-A202-4CABC9C4D2D7}" type="pres">
      <dgm:prSet presAssocID="{7AA8C513-B4E8-46E0-97B6-F449EA4115FC}" presName="childText" presStyleLbl="bgAcc1" presStyleIdx="3" presStyleCnt="4" custScaleX="420130" custScaleY="76928" custLinFactNeighborX="4118" custLinFactNeighborY="-34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455F18-02DB-4057-B977-D2E28EEF781F}" srcId="{463EDC18-EFBD-4473-A841-323A0BAE9A0D}" destId="{EA0079AC-F76C-4CE0-AD91-9A29A1777CBF}" srcOrd="0" destOrd="0" parTransId="{23792667-8FB4-4D26-8F1A-16918DF8A6AE}" sibTransId="{F2C4F317-5EED-4B27-BB7E-DFE7E8727237}"/>
    <dgm:cxn modelId="{ACBCCC33-C015-4634-963D-41345C7D467B}" type="presOf" srcId="{23792667-8FB4-4D26-8F1A-16918DF8A6AE}" destId="{C236C29E-E4A4-4ACA-AAE7-47DE6ADD17DD}" srcOrd="0" destOrd="0" presId="urn:microsoft.com/office/officeart/2005/8/layout/hierarchy3"/>
    <dgm:cxn modelId="{9A4A09E9-6F10-4834-8705-3C3FC13B05BE}" type="presOf" srcId="{4AE0686B-BE50-430B-B032-49D575363667}" destId="{9A314DFB-C253-4B0C-8FF0-64B69F411F68}" srcOrd="0" destOrd="0" presId="urn:microsoft.com/office/officeart/2005/8/layout/hierarchy3"/>
    <dgm:cxn modelId="{4C60DDFD-FE4B-4D43-BAC0-4F3E38427FB5}" srcId="{2EBFC5DB-6B13-4F95-BA1A-A9979CC817C0}" destId="{B56FCC79-2ADB-4111-8C51-FEDCD1D63013}" srcOrd="0" destOrd="0" parTransId="{67813527-8BA9-471C-AAC1-6146507F4AD8}" sibTransId="{A5EFC22F-B0DD-4C85-AD45-A9E8B9644B61}"/>
    <dgm:cxn modelId="{27DF068A-2AF5-492C-A31A-328990D57FD3}" type="presOf" srcId="{7AA8C513-B4E8-46E0-97B6-F449EA4115FC}" destId="{D3E7F69F-171C-43B4-A202-4CABC9C4D2D7}" srcOrd="0" destOrd="0" presId="urn:microsoft.com/office/officeart/2005/8/layout/hierarchy3"/>
    <dgm:cxn modelId="{AC5EB9E7-8B5B-43A7-8150-A32EFE8D6B65}" type="presOf" srcId="{C961CC9F-842A-4DEF-B20C-DC8809347FDE}" destId="{D3B694CD-0C95-42D3-A1BB-9D1E293948E8}" srcOrd="0" destOrd="0" presId="urn:microsoft.com/office/officeart/2005/8/layout/hierarchy3"/>
    <dgm:cxn modelId="{11802061-514D-450F-A6C1-514CC12CFF23}" type="presOf" srcId="{B56FCC79-2ADB-4111-8C51-FEDCD1D63013}" destId="{2AD5C42B-B45E-4EE5-9F64-FD7A01562772}" srcOrd="0" destOrd="0" presId="urn:microsoft.com/office/officeart/2005/8/layout/hierarchy3"/>
    <dgm:cxn modelId="{88D61B33-B243-4B46-B34F-1FE760240600}" type="presOf" srcId="{451721F2-F459-4A71-ADEA-1ABCF782EE4C}" destId="{42AF7561-E334-4D88-A6BA-0AC139325C78}" srcOrd="0" destOrd="0" presId="urn:microsoft.com/office/officeart/2005/8/layout/hierarchy3"/>
    <dgm:cxn modelId="{2CFBEE98-A5CA-412A-A3EB-8EA6A63160D8}" srcId="{B56FCC79-2ADB-4111-8C51-FEDCD1D63013}" destId="{02CB88B4-C725-4CF9-95FF-5403EB67068E}" srcOrd="1" destOrd="0" parTransId="{C961CC9F-842A-4DEF-B20C-DC8809347FDE}" sibTransId="{66AF4D8A-D724-48F9-AC1A-E0CA4FE08975}"/>
    <dgm:cxn modelId="{F372F4F1-735D-480F-9927-D1B1DDB2D124}" srcId="{463EDC18-EFBD-4473-A841-323A0BAE9A0D}" destId="{7AA8C513-B4E8-46E0-97B6-F449EA4115FC}" srcOrd="1" destOrd="0" parTransId="{451721F2-F459-4A71-ADEA-1ABCF782EE4C}" sibTransId="{441BF2C9-B0F7-46D7-B20D-674F7A280F06}"/>
    <dgm:cxn modelId="{D7FF59AF-BC54-426A-B6D6-511925EF1109}" srcId="{B56FCC79-2ADB-4111-8C51-FEDCD1D63013}" destId="{00D7E36B-3999-46C8-A9ED-F022665A505F}" srcOrd="0" destOrd="0" parTransId="{4AE0686B-BE50-430B-B032-49D575363667}" sibTransId="{9E9E6821-BDC0-425B-A33B-6986231D8298}"/>
    <dgm:cxn modelId="{8AEC41E9-6240-406F-9A2D-64FEA042C8F7}" type="presOf" srcId="{463EDC18-EFBD-4473-A841-323A0BAE9A0D}" destId="{ED74D7F2-90C5-4143-9B03-DD35544E2959}" srcOrd="0" destOrd="0" presId="urn:microsoft.com/office/officeart/2005/8/layout/hierarchy3"/>
    <dgm:cxn modelId="{D7F726ED-1CB3-4126-BBA2-40DE4B9A6A8A}" type="presOf" srcId="{463EDC18-EFBD-4473-A841-323A0BAE9A0D}" destId="{D798EB94-ACC9-4C70-B7CA-4580A8C6D7D6}" srcOrd="1" destOrd="0" presId="urn:microsoft.com/office/officeart/2005/8/layout/hierarchy3"/>
    <dgm:cxn modelId="{7FB77D32-0A4D-42EB-994C-FE94386524AC}" type="presOf" srcId="{B56FCC79-2ADB-4111-8C51-FEDCD1D63013}" destId="{F2D605E0-53DA-4448-A9C9-04D4329BA1F0}" srcOrd="1" destOrd="0" presId="urn:microsoft.com/office/officeart/2005/8/layout/hierarchy3"/>
    <dgm:cxn modelId="{FA6A0B52-931C-4681-A82A-6B7F0AE0329F}" type="presOf" srcId="{00D7E36B-3999-46C8-A9ED-F022665A505F}" destId="{4C83D523-7131-4814-9C44-6E9496A44B18}" srcOrd="0" destOrd="0" presId="urn:microsoft.com/office/officeart/2005/8/layout/hierarchy3"/>
    <dgm:cxn modelId="{514DF585-7313-433A-9B85-B512C519265B}" type="presOf" srcId="{02CB88B4-C725-4CF9-95FF-5403EB67068E}" destId="{057A81BE-5924-4ECF-AB1B-6014C7530770}" srcOrd="0" destOrd="0" presId="urn:microsoft.com/office/officeart/2005/8/layout/hierarchy3"/>
    <dgm:cxn modelId="{40A57982-9E6A-4754-AA68-AF88CDE41862}" type="presOf" srcId="{EA0079AC-F76C-4CE0-AD91-9A29A1777CBF}" destId="{673B70BF-20E8-4476-94BF-6989EBF09558}" srcOrd="0" destOrd="0" presId="urn:microsoft.com/office/officeart/2005/8/layout/hierarchy3"/>
    <dgm:cxn modelId="{3C604EA2-AA62-44D2-BF4D-4BAA91443EF3}" srcId="{2EBFC5DB-6B13-4F95-BA1A-A9979CC817C0}" destId="{463EDC18-EFBD-4473-A841-323A0BAE9A0D}" srcOrd="1" destOrd="0" parTransId="{6F94BE8C-69DE-4A7B-9BE8-E129F65EDA61}" sibTransId="{3DF25AA1-66EC-44E1-A7C8-04D26CD9718B}"/>
    <dgm:cxn modelId="{98340090-BB57-46D6-97F5-EEFBFB364663}" type="presOf" srcId="{2EBFC5DB-6B13-4F95-BA1A-A9979CC817C0}" destId="{834FE728-63A8-49DA-A711-42931D90FE52}" srcOrd="0" destOrd="0" presId="urn:microsoft.com/office/officeart/2005/8/layout/hierarchy3"/>
    <dgm:cxn modelId="{D3CDB2DB-8CC6-48F9-BE7A-6D7362568CEA}" type="presParOf" srcId="{834FE728-63A8-49DA-A711-42931D90FE52}" destId="{A6A81471-694F-49AC-9B57-50DCDC530F58}" srcOrd="0" destOrd="0" presId="urn:microsoft.com/office/officeart/2005/8/layout/hierarchy3"/>
    <dgm:cxn modelId="{CE7FE5D1-579F-430B-B5F6-26F527D556C5}" type="presParOf" srcId="{A6A81471-694F-49AC-9B57-50DCDC530F58}" destId="{316096A0-0B4C-49D2-9682-C6013D091E9C}" srcOrd="0" destOrd="0" presId="urn:microsoft.com/office/officeart/2005/8/layout/hierarchy3"/>
    <dgm:cxn modelId="{BA1840F1-3E99-41B7-9ED7-9C50D4124814}" type="presParOf" srcId="{316096A0-0B4C-49D2-9682-C6013D091E9C}" destId="{2AD5C42B-B45E-4EE5-9F64-FD7A01562772}" srcOrd="0" destOrd="0" presId="urn:microsoft.com/office/officeart/2005/8/layout/hierarchy3"/>
    <dgm:cxn modelId="{B3E07623-A0A3-462E-8618-8D29D8DCC04B}" type="presParOf" srcId="{316096A0-0B4C-49D2-9682-C6013D091E9C}" destId="{F2D605E0-53DA-4448-A9C9-04D4329BA1F0}" srcOrd="1" destOrd="0" presId="urn:microsoft.com/office/officeart/2005/8/layout/hierarchy3"/>
    <dgm:cxn modelId="{3521DB6F-DF65-4A49-B72E-27886169D830}" type="presParOf" srcId="{A6A81471-694F-49AC-9B57-50DCDC530F58}" destId="{B8356BB6-6358-4625-9D00-807F5E2EEE8B}" srcOrd="1" destOrd="0" presId="urn:microsoft.com/office/officeart/2005/8/layout/hierarchy3"/>
    <dgm:cxn modelId="{BDD8E702-A2E7-479C-8164-700F8E891884}" type="presParOf" srcId="{B8356BB6-6358-4625-9D00-807F5E2EEE8B}" destId="{9A314DFB-C253-4B0C-8FF0-64B69F411F68}" srcOrd="0" destOrd="0" presId="urn:microsoft.com/office/officeart/2005/8/layout/hierarchy3"/>
    <dgm:cxn modelId="{44D06465-34D6-4797-9391-2C2DD110BA1F}" type="presParOf" srcId="{B8356BB6-6358-4625-9D00-807F5E2EEE8B}" destId="{4C83D523-7131-4814-9C44-6E9496A44B18}" srcOrd="1" destOrd="0" presId="urn:microsoft.com/office/officeart/2005/8/layout/hierarchy3"/>
    <dgm:cxn modelId="{6504D33E-5FBD-4BB8-9829-80CE9551681C}" type="presParOf" srcId="{B8356BB6-6358-4625-9D00-807F5E2EEE8B}" destId="{D3B694CD-0C95-42D3-A1BB-9D1E293948E8}" srcOrd="2" destOrd="0" presId="urn:microsoft.com/office/officeart/2005/8/layout/hierarchy3"/>
    <dgm:cxn modelId="{A82856DB-5846-4583-B6BD-8029ECD0A141}" type="presParOf" srcId="{B8356BB6-6358-4625-9D00-807F5E2EEE8B}" destId="{057A81BE-5924-4ECF-AB1B-6014C7530770}" srcOrd="3" destOrd="0" presId="urn:microsoft.com/office/officeart/2005/8/layout/hierarchy3"/>
    <dgm:cxn modelId="{B36750BB-14C9-45A1-AA88-0EB7F9E3D915}" type="presParOf" srcId="{834FE728-63A8-49DA-A711-42931D90FE52}" destId="{D1985BC4-33D5-4BEA-B333-F305A6A38E76}" srcOrd="1" destOrd="0" presId="urn:microsoft.com/office/officeart/2005/8/layout/hierarchy3"/>
    <dgm:cxn modelId="{D44BA2F5-0DE9-4209-B9BB-E0B5C2A0112F}" type="presParOf" srcId="{D1985BC4-33D5-4BEA-B333-F305A6A38E76}" destId="{6F72E6F8-B2B4-4693-A98B-98BD3C74A7E8}" srcOrd="0" destOrd="0" presId="urn:microsoft.com/office/officeart/2005/8/layout/hierarchy3"/>
    <dgm:cxn modelId="{FA35014B-8933-440D-87D0-D878107FEB2D}" type="presParOf" srcId="{6F72E6F8-B2B4-4693-A98B-98BD3C74A7E8}" destId="{ED74D7F2-90C5-4143-9B03-DD35544E2959}" srcOrd="0" destOrd="0" presId="urn:microsoft.com/office/officeart/2005/8/layout/hierarchy3"/>
    <dgm:cxn modelId="{89B6BA2D-57A6-4F15-850D-7FC89F78F5A3}" type="presParOf" srcId="{6F72E6F8-B2B4-4693-A98B-98BD3C74A7E8}" destId="{D798EB94-ACC9-4C70-B7CA-4580A8C6D7D6}" srcOrd="1" destOrd="0" presId="urn:microsoft.com/office/officeart/2005/8/layout/hierarchy3"/>
    <dgm:cxn modelId="{CC18EC90-1110-4552-A4F1-1BB79E060D28}" type="presParOf" srcId="{D1985BC4-33D5-4BEA-B333-F305A6A38E76}" destId="{391F22E2-41C5-44E7-A2F0-4737EA4AAA2C}" srcOrd="1" destOrd="0" presId="urn:microsoft.com/office/officeart/2005/8/layout/hierarchy3"/>
    <dgm:cxn modelId="{932695D3-F4B9-4428-B111-9C044631B61C}" type="presParOf" srcId="{391F22E2-41C5-44E7-A2F0-4737EA4AAA2C}" destId="{C236C29E-E4A4-4ACA-AAE7-47DE6ADD17DD}" srcOrd="0" destOrd="0" presId="urn:microsoft.com/office/officeart/2005/8/layout/hierarchy3"/>
    <dgm:cxn modelId="{CA7BB49A-E60D-4E29-8B11-DA4A8466F009}" type="presParOf" srcId="{391F22E2-41C5-44E7-A2F0-4737EA4AAA2C}" destId="{673B70BF-20E8-4476-94BF-6989EBF09558}" srcOrd="1" destOrd="0" presId="urn:microsoft.com/office/officeart/2005/8/layout/hierarchy3"/>
    <dgm:cxn modelId="{24F763DC-DAF3-4AF7-8C58-C6C740A56196}" type="presParOf" srcId="{391F22E2-41C5-44E7-A2F0-4737EA4AAA2C}" destId="{42AF7561-E334-4D88-A6BA-0AC139325C78}" srcOrd="2" destOrd="0" presId="urn:microsoft.com/office/officeart/2005/8/layout/hierarchy3"/>
    <dgm:cxn modelId="{0F3A0120-2675-493A-B9DD-162875699CEF}" type="presParOf" srcId="{391F22E2-41C5-44E7-A2F0-4737EA4AAA2C}" destId="{D3E7F69F-171C-43B4-A202-4CABC9C4D2D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BFC5DB-6B13-4F95-BA1A-A9979CC817C0}" type="doc">
      <dgm:prSet loTypeId="urn:microsoft.com/office/officeart/2005/8/layout/hierarchy3" loCatId="hierarchy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56FCC79-2ADB-4111-8C51-FEDCD1D63013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b="1" dirty="0" smtClean="0">
              <a:latin typeface="Arial Black" panose="020B0A04020102020204" pitchFamily="34" charset="0"/>
            </a:rPr>
            <a:t>Допустими дейности:</a:t>
          </a:r>
          <a:endParaRPr lang="en-US" sz="2800" dirty="0">
            <a:latin typeface="Arial Black" panose="020B0A04020102020204" pitchFamily="34" charset="0"/>
          </a:endParaRPr>
        </a:p>
      </dgm:t>
    </dgm:pt>
    <dgm:pt modelId="{67813527-8BA9-471C-AAC1-6146507F4AD8}" type="parTrans" cxnId="{4C60DDFD-FE4B-4D43-BAC0-4F3E38427FB5}">
      <dgm:prSet/>
      <dgm:spPr/>
      <dgm:t>
        <a:bodyPr/>
        <a:lstStyle/>
        <a:p>
          <a:endParaRPr lang="en-US" sz="2800"/>
        </a:p>
      </dgm:t>
    </dgm:pt>
    <dgm:pt modelId="{A5EFC22F-B0DD-4C85-AD45-A9E8B9644B61}" type="sibTrans" cxnId="{4C60DDFD-FE4B-4D43-BAC0-4F3E38427FB5}">
      <dgm:prSet/>
      <dgm:spPr/>
      <dgm:t>
        <a:bodyPr/>
        <a:lstStyle/>
        <a:p>
          <a:endParaRPr lang="en-US" sz="2800"/>
        </a:p>
      </dgm:t>
    </dgm:pt>
    <dgm:pt modelId="{00D7E36B-3999-46C8-A9ED-F022665A505F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в материални и/или нематериални активи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E0686B-BE50-430B-B032-49D575363667}" type="parTrans" cxnId="{D7FF59AF-BC54-426A-B6D6-511925EF1109}">
      <dgm:prSet/>
      <dgm:spPr/>
      <dgm:t>
        <a:bodyPr/>
        <a:lstStyle/>
        <a:p>
          <a:endParaRPr lang="en-US" sz="2800"/>
        </a:p>
      </dgm:t>
    </dgm:pt>
    <dgm:pt modelId="{9E9E6821-BDC0-425B-A33B-6986231D8298}" type="sibTrans" cxnId="{D7FF59AF-BC54-426A-B6D6-511925EF1109}">
      <dgm:prSet/>
      <dgm:spPr/>
      <dgm:t>
        <a:bodyPr/>
        <a:lstStyle/>
        <a:p>
          <a:endParaRPr lang="en-US" sz="2800"/>
        </a:p>
      </dgm:t>
    </dgm:pt>
    <dgm:pt modelId="{EF370523-313B-4D67-9B1B-D4854E6C1D1D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Общи разходи</a:t>
          </a:r>
          <a:endParaRPr lang="bg-BG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77627A-4FE1-4F3F-ADB7-DB8B62F6F725}" type="sibTrans" cxnId="{7687345A-3944-439A-BC0C-0305D17EECA5}">
      <dgm:prSet/>
      <dgm:spPr/>
      <dgm:t>
        <a:bodyPr/>
        <a:lstStyle/>
        <a:p>
          <a:endParaRPr lang="en-US" sz="2800"/>
        </a:p>
      </dgm:t>
    </dgm:pt>
    <dgm:pt modelId="{0955B5CE-CB31-4793-80EA-8A510A6FF2B1}" type="parTrans" cxnId="{7687345A-3944-439A-BC0C-0305D17EECA5}">
      <dgm:prSet/>
      <dgm:spPr/>
      <dgm:t>
        <a:bodyPr/>
        <a:lstStyle/>
        <a:p>
          <a:endParaRPr lang="en-US" sz="2800"/>
        </a:p>
      </dgm:t>
    </dgm:pt>
    <dgm:pt modelId="{97E92F16-2279-44D3-A58B-5879C1A6673D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Признати групи и организации на производители</a:t>
          </a:r>
        </a:p>
      </dgm:t>
    </dgm:pt>
    <dgm:pt modelId="{511AD4ED-BA8C-4BED-9E6B-5909BA0984A0}" type="sibTrans" cxnId="{309B5F2C-14F8-461B-86F1-3F9B08EA2D33}">
      <dgm:prSet/>
      <dgm:spPr/>
      <dgm:t>
        <a:bodyPr/>
        <a:lstStyle/>
        <a:p>
          <a:endParaRPr lang="en-US" sz="2800"/>
        </a:p>
      </dgm:t>
    </dgm:pt>
    <dgm:pt modelId="{CDFBA214-16F1-474A-ABFC-78ADD41F4A6A}" type="parTrans" cxnId="{309B5F2C-14F8-461B-86F1-3F9B08EA2D33}">
      <dgm:prSet/>
      <dgm:spPr/>
      <dgm:t>
        <a:bodyPr/>
        <a:lstStyle/>
        <a:p>
          <a:endParaRPr lang="en-US" sz="2800"/>
        </a:p>
      </dgm:t>
    </dgm:pt>
    <dgm:pt modelId="{EA0079AC-F76C-4CE0-AD91-9A29A1777CBF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Земеделски стопани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C4F317-5EED-4B27-BB7E-DFE7E8727237}" type="sibTrans" cxnId="{73455F18-02DB-4057-B977-D2E28EEF781F}">
      <dgm:prSet/>
      <dgm:spPr/>
      <dgm:t>
        <a:bodyPr/>
        <a:lstStyle/>
        <a:p>
          <a:endParaRPr lang="en-US" sz="2800"/>
        </a:p>
      </dgm:t>
    </dgm:pt>
    <dgm:pt modelId="{23792667-8FB4-4D26-8F1A-16918DF8A6AE}" type="parTrans" cxnId="{73455F18-02DB-4057-B977-D2E28EEF781F}">
      <dgm:prSet/>
      <dgm:spPr/>
      <dgm:t>
        <a:bodyPr/>
        <a:lstStyle/>
        <a:p>
          <a:endParaRPr lang="en-US" sz="2800"/>
        </a:p>
      </dgm:t>
    </dgm:pt>
    <dgm:pt modelId="{463EDC18-EFBD-4473-A841-323A0BAE9A0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b="1" dirty="0" smtClean="0">
              <a:latin typeface="Arial Black" panose="020B0A04020102020204" pitchFamily="34" charset="0"/>
            </a:rPr>
            <a:t>Допустими кандидати:</a:t>
          </a:r>
          <a:endParaRPr lang="en-US" sz="2800" dirty="0">
            <a:latin typeface="Arial Black" panose="020B0A04020102020204" pitchFamily="34" charset="0"/>
          </a:endParaRPr>
        </a:p>
      </dgm:t>
    </dgm:pt>
    <dgm:pt modelId="{3DF25AA1-66EC-44E1-A7C8-04D26CD9718B}" type="sibTrans" cxnId="{3C604EA2-AA62-44D2-BF4D-4BAA91443EF3}">
      <dgm:prSet/>
      <dgm:spPr/>
      <dgm:t>
        <a:bodyPr/>
        <a:lstStyle/>
        <a:p>
          <a:endParaRPr lang="en-US" sz="2800"/>
        </a:p>
      </dgm:t>
    </dgm:pt>
    <dgm:pt modelId="{6F94BE8C-69DE-4A7B-9BE8-E129F65EDA61}" type="parTrans" cxnId="{3C604EA2-AA62-44D2-BF4D-4BAA91443EF3}">
      <dgm:prSet/>
      <dgm:spPr/>
      <dgm:t>
        <a:bodyPr/>
        <a:lstStyle/>
        <a:p>
          <a:endParaRPr lang="en-US" sz="2800"/>
        </a:p>
      </dgm:t>
    </dgm:pt>
    <dgm:pt modelId="{9D5BD8B3-CC93-43B6-9851-B56F519000CC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Преработватели на селскостопански продукти</a:t>
          </a:r>
          <a:endParaRPr lang="en-US" sz="2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A361C8-0D09-4831-B4B9-3C4C67703130}" type="parTrans" cxnId="{1A881626-4361-4927-9BAF-B976C01BBC6D}">
      <dgm:prSet/>
      <dgm:spPr/>
      <dgm:t>
        <a:bodyPr/>
        <a:lstStyle/>
        <a:p>
          <a:endParaRPr lang="en-US"/>
        </a:p>
      </dgm:t>
    </dgm:pt>
    <dgm:pt modelId="{21CE172D-190C-4A7F-9658-F2D37B22CB1F}" type="sibTrans" cxnId="{1A881626-4361-4927-9BAF-B976C01BBC6D}">
      <dgm:prSet/>
      <dgm:spPr/>
      <dgm:t>
        <a:bodyPr/>
        <a:lstStyle/>
        <a:p>
          <a:endParaRPr lang="en-US"/>
        </a:p>
      </dgm:t>
    </dgm:pt>
    <dgm:pt modelId="{834FE728-63A8-49DA-A711-42931D90FE52}" type="pres">
      <dgm:prSet presAssocID="{2EBFC5DB-6B13-4F95-BA1A-A9979CC817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6A81471-694F-49AC-9B57-50DCDC530F58}" type="pres">
      <dgm:prSet presAssocID="{B56FCC79-2ADB-4111-8C51-FEDCD1D63013}" presName="root" presStyleCnt="0"/>
      <dgm:spPr/>
      <dgm:t>
        <a:bodyPr/>
        <a:lstStyle/>
        <a:p>
          <a:endParaRPr lang="en-US"/>
        </a:p>
      </dgm:t>
    </dgm:pt>
    <dgm:pt modelId="{316096A0-0B4C-49D2-9682-C6013D091E9C}" type="pres">
      <dgm:prSet presAssocID="{B56FCC79-2ADB-4111-8C51-FEDCD1D63013}" presName="rootComposite" presStyleCnt="0"/>
      <dgm:spPr/>
      <dgm:t>
        <a:bodyPr/>
        <a:lstStyle/>
        <a:p>
          <a:endParaRPr lang="en-US"/>
        </a:p>
      </dgm:t>
    </dgm:pt>
    <dgm:pt modelId="{2AD5C42B-B45E-4EE5-9F64-FD7A01562772}" type="pres">
      <dgm:prSet presAssocID="{B56FCC79-2ADB-4111-8C51-FEDCD1D63013}" presName="rootText" presStyleLbl="node1" presStyleIdx="0" presStyleCnt="2" custScaleX="492970" custScaleY="211315" custLinFactNeighborX="-73028" custLinFactNeighborY="3034"/>
      <dgm:spPr/>
      <dgm:t>
        <a:bodyPr/>
        <a:lstStyle/>
        <a:p>
          <a:endParaRPr lang="en-US"/>
        </a:p>
      </dgm:t>
    </dgm:pt>
    <dgm:pt modelId="{F2D605E0-53DA-4448-A9C9-04D4329BA1F0}" type="pres">
      <dgm:prSet presAssocID="{B56FCC79-2ADB-4111-8C51-FEDCD1D63013}" presName="rootConnector" presStyleLbl="node1" presStyleIdx="0" presStyleCnt="2"/>
      <dgm:spPr/>
      <dgm:t>
        <a:bodyPr/>
        <a:lstStyle/>
        <a:p>
          <a:endParaRPr lang="en-US"/>
        </a:p>
      </dgm:t>
    </dgm:pt>
    <dgm:pt modelId="{B8356BB6-6358-4625-9D00-807F5E2EEE8B}" type="pres">
      <dgm:prSet presAssocID="{B56FCC79-2ADB-4111-8C51-FEDCD1D63013}" presName="childShape" presStyleCnt="0"/>
      <dgm:spPr/>
      <dgm:t>
        <a:bodyPr/>
        <a:lstStyle/>
        <a:p>
          <a:endParaRPr lang="en-US"/>
        </a:p>
      </dgm:t>
    </dgm:pt>
    <dgm:pt modelId="{9A314DFB-C253-4B0C-8FF0-64B69F411F68}" type="pres">
      <dgm:prSet presAssocID="{4AE0686B-BE50-430B-B032-49D575363667}" presName="Name13" presStyleLbl="parChTrans1D2" presStyleIdx="0" presStyleCnt="5"/>
      <dgm:spPr/>
      <dgm:t>
        <a:bodyPr/>
        <a:lstStyle/>
        <a:p>
          <a:endParaRPr lang="en-US"/>
        </a:p>
      </dgm:t>
    </dgm:pt>
    <dgm:pt modelId="{4C83D523-7131-4814-9C44-6E9496A44B18}" type="pres">
      <dgm:prSet presAssocID="{00D7E36B-3999-46C8-A9ED-F022665A505F}" presName="childText" presStyleLbl="bgAcc1" presStyleIdx="0" presStyleCnt="5" custScaleX="774605" custScaleY="184878" custLinFactNeighborX="-48797" custLinFactNeighborY="66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1F812-1230-4C16-93FD-F489705AD261}" type="pres">
      <dgm:prSet presAssocID="{0955B5CE-CB31-4793-80EA-8A510A6FF2B1}" presName="Name13" presStyleLbl="parChTrans1D2" presStyleIdx="1" presStyleCnt="5"/>
      <dgm:spPr/>
      <dgm:t>
        <a:bodyPr/>
        <a:lstStyle/>
        <a:p>
          <a:endParaRPr lang="en-US"/>
        </a:p>
      </dgm:t>
    </dgm:pt>
    <dgm:pt modelId="{D764086A-44EA-402E-AF17-E2FED449AA4F}" type="pres">
      <dgm:prSet presAssocID="{EF370523-313B-4D67-9B1B-D4854E6C1D1D}" presName="childText" presStyleLbl="bgAcc1" presStyleIdx="1" presStyleCnt="5" custScaleX="774605" custScaleY="184878" custLinFactNeighborX="-48797" custLinFactNeighborY="132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985BC4-33D5-4BEA-B333-F305A6A38E76}" type="pres">
      <dgm:prSet presAssocID="{463EDC18-EFBD-4473-A841-323A0BAE9A0D}" presName="root" presStyleCnt="0"/>
      <dgm:spPr/>
      <dgm:t>
        <a:bodyPr/>
        <a:lstStyle/>
        <a:p>
          <a:endParaRPr lang="en-US"/>
        </a:p>
      </dgm:t>
    </dgm:pt>
    <dgm:pt modelId="{6F72E6F8-B2B4-4693-A98B-98BD3C74A7E8}" type="pres">
      <dgm:prSet presAssocID="{463EDC18-EFBD-4473-A841-323A0BAE9A0D}" presName="rootComposite" presStyleCnt="0"/>
      <dgm:spPr/>
      <dgm:t>
        <a:bodyPr/>
        <a:lstStyle/>
        <a:p>
          <a:endParaRPr lang="en-US"/>
        </a:p>
      </dgm:t>
    </dgm:pt>
    <dgm:pt modelId="{ED74D7F2-90C5-4143-9B03-DD35544E2959}" type="pres">
      <dgm:prSet presAssocID="{463EDC18-EFBD-4473-A841-323A0BAE9A0D}" presName="rootText" presStyleLbl="node1" presStyleIdx="1" presStyleCnt="2" custScaleX="456441" custScaleY="211315" custLinFactNeighborX="-1604" custLinFactNeighborY="1018"/>
      <dgm:spPr/>
      <dgm:t>
        <a:bodyPr/>
        <a:lstStyle/>
        <a:p>
          <a:endParaRPr lang="en-US"/>
        </a:p>
      </dgm:t>
    </dgm:pt>
    <dgm:pt modelId="{D798EB94-ACC9-4C70-B7CA-4580A8C6D7D6}" type="pres">
      <dgm:prSet presAssocID="{463EDC18-EFBD-4473-A841-323A0BAE9A0D}" presName="rootConnector" presStyleLbl="node1" presStyleIdx="1" presStyleCnt="2"/>
      <dgm:spPr/>
      <dgm:t>
        <a:bodyPr/>
        <a:lstStyle/>
        <a:p>
          <a:endParaRPr lang="en-US"/>
        </a:p>
      </dgm:t>
    </dgm:pt>
    <dgm:pt modelId="{391F22E2-41C5-44E7-A2F0-4737EA4AAA2C}" type="pres">
      <dgm:prSet presAssocID="{463EDC18-EFBD-4473-A841-323A0BAE9A0D}" presName="childShape" presStyleCnt="0"/>
      <dgm:spPr/>
      <dgm:t>
        <a:bodyPr/>
        <a:lstStyle/>
        <a:p>
          <a:endParaRPr lang="en-US"/>
        </a:p>
      </dgm:t>
    </dgm:pt>
    <dgm:pt modelId="{C236C29E-E4A4-4ACA-AAE7-47DE6ADD17DD}" type="pres">
      <dgm:prSet presAssocID="{23792667-8FB4-4D26-8F1A-16918DF8A6AE}" presName="Name13" presStyleLbl="parChTrans1D2" presStyleIdx="2" presStyleCnt="5"/>
      <dgm:spPr/>
      <dgm:t>
        <a:bodyPr/>
        <a:lstStyle/>
        <a:p>
          <a:endParaRPr lang="en-US"/>
        </a:p>
      </dgm:t>
    </dgm:pt>
    <dgm:pt modelId="{673B70BF-20E8-4476-94BF-6989EBF09558}" type="pres">
      <dgm:prSet presAssocID="{EA0079AC-F76C-4CE0-AD91-9A29A1777CBF}" presName="childText" presStyleLbl="bgAcc1" presStyleIdx="2" presStyleCnt="5" custScaleX="774605" custScaleY="184878" custLinFactNeighborX="13013" custLinFactNeighborY="-71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226C57-C460-4868-B671-1F2A4B2CEF97}" type="pres">
      <dgm:prSet presAssocID="{41A361C8-0D09-4831-B4B9-3C4C67703130}" presName="Name13" presStyleLbl="parChTrans1D2" presStyleIdx="3" presStyleCnt="5"/>
      <dgm:spPr/>
      <dgm:t>
        <a:bodyPr/>
        <a:lstStyle/>
        <a:p>
          <a:endParaRPr lang="en-US"/>
        </a:p>
      </dgm:t>
    </dgm:pt>
    <dgm:pt modelId="{EAA02E35-870B-4D8C-8954-6DEA22C04B26}" type="pres">
      <dgm:prSet presAssocID="{9D5BD8B3-CC93-43B6-9851-B56F519000CC}" presName="childText" presStyleLbl="bgAcc1" presStyleIdx="3" presStyleCnt="5" custScaleX="774605" custScaleY="184878" custLinFactNeighborX="13013" custLinFactNeighborY="-162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52B87D-D069-45FB-87D7-885989F3B8A9}" type="pres">
      <dgm:prSet presAssocID="{CDFBA214-16F1-474A-ABFC-78ADD41F4A6A}" presName="Name13" presStyleLbl="parChTrans1D2" presStyleIdx="4" presStyleCnt="5"/>
      <dgm:spPr/>
      <dgm:t>
        <a:bodyPr/>
        <a:lstStyle/>
        <a:p>
          <a:endParaRPr lang="en-US"/>
        </a:p>
      </dgm:t>
    </dgm:pt>
    <dgm:pt modelId="{8A1CF8EC-45C9-4535-ADC1-2574F893AEAD}" type="pres">
      <dgm:prSet presAssocID="{97E92F16-2279-44D3-A58B-5879C1A6673D}" presName="childText" presStyleLbl="bgAcc1" presStyleIdx="4" presStyleCnt="5" custScaleX="774605" custScaleY="184878" custLinFactNeighborX="12098" custLinFactNeighborY="-307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26AFB2-60D3-4CF1-97E0-411FFA74C70E}" type="presOf" srcId="{2EBFC5DB-6B13-4F95-BA1A-A9979CC817C0}" destId="{834FE728-63A8-49DA-A711-42931D90FE52}" srcOrd="0" destOrd="0" presId="urn:microsoft.com/office/officeart/2005/8/layout/hierarchy3"/>
    <dgm:cxn modelId="{309B5F2C-14F8-461B-86F1-3F9B08EA2D33}" srcId="{463EDC18-EFBD-4473-A841-323A0BAE9A0D}" destId="{97E92F16-2279-44D3-A58B-5879C1A6673D}" srcOrd="2" destOrd="0" parTransId="{CDFBA214-16F1-474A-ABFC-78ADD41F4A6A}" sibTransId="{511AD4ED-BA8C-4BED-9E6B-5909BA0984A0}"/>
    <dgm:cxn modelId="{732974B0-325B-4290-B1E5-53363348B8FD}" type="presOf" srcId="{EA0079AC-F76C-4CE0-AD91-9A29A1777CBF}" destId="{673B70BF-20E8-4476-94BF-6989EBF09558}" srcOrd="0" destOrd="0" presId="urn:microsoft.com/office/officeart/2005/8/layout/hierarchy3"/>
    <dgm:cxn modelId="{73455F18-02DB-4057-B977-D2E28EEF781F}" srcId="{463EDC18-EFBD-4473-A841-323A0BAE9A0D}" destId="{EA0079AC-F76C-4CE0-AD91-9A29A1777CBF}" srcOrd="0" destOrd="0" parTransId="{23792667-8FB4-4D26-8F1A-16918DF8A6AE}" sibTransId="{F2C4F317-5EED-4B27-BB7E-DFE7E8727237}"/>
    <dgm:cxn modelId="{643EE0C1-92C8-45A0-B099-30363C195FE7}" type="presOf" srcId="{CDFBA214-16F1-474A-ABFC-78ADD41F4A6A}" destId="{A852B87D-D069-45FB-87D7-885989F3B8A9}" srcOrd="0" destOrd="0" presId="urn:microsoft.com/office/officeart/2005/8/layout/hierarchy3"/>
    <dgm:cxn modelId="{7687345A-3944-439A-BC0C-0305D17EECA5}" srcId="{B56FCC79-2ADB-4111-8C51-FEDCD1D63013}" destId="{EF370523-313B-4D67-9B1B-D4854E6C1D1D}" srcOrd="1" destOrd="0" parTransId="{0955B5CE-CB31-4793-80EA-8A510A6FF2B1}" sibTransId="{0A77627A-4FE1-4F3F-ADB7-DB8B62F6F725}"/>
    <dgm:cxn modelId="{BFACA18F-A185-48C2-86F6-701C253892F5}" type="presOf" srcId="{41A361C8-0D09-4831-B4B9-3C4C67703130}" destId="{04226C57-C460-4868-B671-1F2A4B2CEF97}" srcOrd="0" destOrd="0" presId="urn:microsoft.com/office/officeart/2005/8/layout/hierarchy3"/>
    <dgm:cxn modelId="{4C60DDFD-FE4B-4D43-BAC0-4F3E38427FB5}" srcId="{2EBFC5DB-6B13-4F95-BA1A-A9979CC817C0}" destId="{B56FCC79-2ADB-4111-8C51-FEDCD1D63013}" srcOrd="0" destOrd="0" parTransId="{67813527-8BA9-471C-AAC1-6146507F4AD8}" sibTransId="{A5EFC22F-B0DD-4C85-AD45-A9E8B9644B61}"/>
    <dgm:cxn modelId="{0C7AC238-766F-48AA-8102-8DB9C4478114}" type="presOf" srcId="{EF370523-313B-4D67-9B1B-D4854E6C1D1D}" destId="{D764086A-44EA-402E-AF17-E2FED449AA4F}" srcOrd="0" destOrd="0" presId="urn:microsoft.com/office/officeart/2005/8/layout/hierarchy3"/>
    <dgm:cxn modelId="{291A4BB0-BFCD-4EC6-9521-FA67C77152B8}" type="presOf" srcId="{97E92F16-2279-44D3-A58B-5879C1A6673D}" destId="{8A1CF8EC-45C9-4535-ADC1-2574F893AEAD}" srcOrd="0" destOrd="0" presId="urn:microsoft.com/office/officeart/2005/8/layout/hierarchy3"/>
    <dgm:cxn modelId="{29716710-4E32-4A6A-A532-576D8CBCD555}" type="presOf" srcId="{00D7E36B-3999-46C8-A9ED-F022665A505F}" destId="{4C83D523-7131-4814-9C44-6E9496A44B18}" srcOrd="0" destOrd="0" presId="urn:microsoft.com/office/officeart/2005/8/layout/hierarchy3"/>
    <dgm:cxn modelId="{1E563A22-E335-42E5-A25E-24A15EA37E6E}" type="presOf" srcId="{463EDC18-EFBD-4473-A841-323A0BAE9A0D}" destId="{D798EB94-ACC9-4C70-B7CA-4580A8C6D7D6}" srcOrd="1" destOrd="0" presId="urn:microsoft.com/office/officeart/2005/8/layout/hierarchy3"/>
    <dgm:cxn modelId="{E52CAEB6-CEDE-4A5A-B1A0-4411F1C4AB8A}" type="presOf" srcId="{463EDC18-EFBD-4473-A841-323A0BAE9A0D}" destId="{ED74D7F2-90C5-4143-9B03-DD35544E2959}" srcOrd="0" destOrd="0" presId="urn:microsoft.com/office/officeart/2005/8/layout/hierarchy3"/>
    <dgm:cxn modelId="{D7FF59AF-BC54-426A-B6D6-511925EF1109}" srcId="{B56FCC79-2ADB-4111-8C51-FEDCD1D63013}" destId="{00D7E36B-3999-46C8-A9ED-F022665A505F}" srcOrd="0" destOrd="0" parTransId="{4AE0686B-BE50-430B-B032-49D575363667}" sibTransId="{9E9E6821-BDC0-425B-A33B-6986231D8298}"/>
    <dgm:cxn modelId="{1A881626-4361-4927-9BAF-B976C01BBC6D}" srcId="{463EDC18-EFBD-4473-A841-323A0BAE9A0D}" destId="{9D5BD8B3-CC93-43B6-9851-B56F519000CC}" srcOrd="1" destOrd="0" parTransId="{41A361C8-0D09-4831-B4B9-3C4C67703130}" sibTransId="{21CE172D-190C-4A7F-9658-F2D37B22CB1F}"/>
    <dgm:cxn modelId="{6983D4A9-0EF3-483F-AC56-DA34AD8466F5}" type="presOf" srcId="{9D5BD8B3-CC93-43B6-9851-B56F519000CC}" destId="{EAA02E35-870B-4D8C-8954-6DEA22C04B26}" srcOrd="0" destOrd="0" presId="urn:microsoft.com/office/officeart/2005/8/layout/hierarchy3"/>
    <dgm:cxn modelId="{81E26819-4CD8-44CC-A5E9-A3063DA621AC}" type="presOf" srcId="{0955B5CE-CB31-4793-80EA-8A510A6FF2B1}" destId="{5991F812-1230-4C16-93FD-F489705AD261}" srcOrd="0" destOrd="0" presId="urn:microsoft.com/office/officeart/2005/8/layout/hierarchy3"/>
    <dgm:cxn modelId="{3E5138E8-8B07-46AA-BD89-AF8FA2A03A1B}" type="presOf" srcId="{4AE0686B-BE50-430B-B032-49D575363667}" destId="{9A314DFB-C253-4B0C-8FF0-64B69F411F68}" srcOrd="0" destOrd="0" presId="urn:microsoft.com/office/officeart/2005/8/layout/hierarchy3"/>
    <dgm:cxn modelId="{D3C38F9B-215F-4ECB-8B19-955AD1AB7638}" type="presOf" srcId="{B56FCC79-2ADB-4111-8C51-FEDCD1D63013}" destId="{F2D605E0-53DA-4448-A9C9-04D4329BA1F0}" srcOrd="1" destOrd="0" presId="urn:microsoft.com/office/officeart/2005/8/layout/hierarchy3"/>
    <dgm:cxn modelId="{3C604EA2-AA62-44D2-BF4D-4BAA91443EF3}" srcId="{2EBFC5DB-6B13-4F95-BA1A-A9979CC817C0}" destId="{463EDC18-EFBD-4473-A841-323A0BAE9A0D}" srcOrd="1" destOrd="0" parTransId="{6F94BE8C-69DE-4A7B-9BE8-E129F65EDA61}" sibTransId="{3DF25AA1-66EC-44E1-A7C8-04D26CD9718B}"/>
    <dgm:cxn modelId="{58895E7D-7648-4B34-AEC7-2422B2C2801C}" type="presOf" srcId="{B56FCC79-2ADB-4111-8C51-FEDCD1D63013}" destId="{2AD5C42B-B45E-4EE5-9F64-FD7A01562772}" srcOrd="0" destOrd="0" presId="urn:microsoft.com/office/officeart/2005/8/layout/hierarchy3"/>
    <dgm:cxn modelId="{3F0CEB96-02C5-4CA0-9E0B-17C28A0D7C7E}" type="presOf" srcId="{23792667-8FB4-4D26-8F1A-16918DF8A6AE}" destId="{C236C29E-E4A4-4ACA-AAE7-47DE6ADD17DD}" srcOrd="0" destOrd="0" presId="urn:microsoft.com/office/officeart/2005/8/layout/hierarchy3"/>
    <dgm:cxn modelId="{CEAE3530-9201-4EAF-9CE7-92997AD93A96}" type="presParOf" srcId="{834FE728-63A8-49DA-A711-42931D90FE52}" destId="{A6A81471-694F-49AC-9B57-50DCDC530F58}" srcOrd="0" destOrd="0" presId="urn:microsoft.com/office/officeart/2005/8/layout/hierarchy3"/>
    <dgm:cxn modelId="{AC26D29E-EB1F-490D-97D5-07D790874EB6}" type="presParOf" srcId="{A6A81471-694F-49AC-9B57-50DCDC530F58}" destId="{316096A0-0B4C-49D2-9682-C6013D091E9C}" srcOrd="0" destOrd="0" presId="urn:microsoft.com/office/officeart/2005/8/layout/hierarchy3"/>
    <dgm:cxn modelId="{71CED1CE-6660-4BDA-A3C0-59F73EEFC8C3}" type="presParOf" srcId="{316096A0-0B4C-49D2-9682-C6013D091E9C}" destId="{2AD5C42B-B45E-4EE5-9F64-FD7A01562772}" srcOrd="0" destOrd="0" presId="urn:microsoft.com/office/officeart/2005/8/layout/hierarchy3"/>
    <dgm:cxn modelId="{DA3D9107-132C-4D9D-9D2B-A47BCEC85DC8}" type="presParOf" srcId="{316096A0-0B4C-49D2-9682-C6013D091E9C}" destId="{F2D605E0-53DA-4448-A9C9-04D4329BA1F0}" srcOrd="1" destOrd="0" presId="urn:microsoft.com/office/officeart/2005/8/layout/hierarchy3"/>
    <dgm:cxn modelId="{5BAEB455-B4B0-42CF-BD0B-CE01E4884F88}" type="presParOf" srcId="{A6A81471-694F-49AC-9B57-50DCDC530F58}" destId="{B8356BB6-6358-4625-9D00-807F5E2EEE8B}" srcOrd="1" destOrd="0" presId="urn:microsoft.com/office/officeart/2005/8/layout/hierarchy3"/>
    <dgm:cxn modelId="{542098CA-D807-4102-9DD3-B9305E2A711F}" type="presParOf" srcId="{B8356BB6-6358-4625-9D00-807F5E2EEE8B}" destId="{9A314DFB-C253-4B0C-8FF0-64B69F411F68}" srcOrd="0" destOrd="0" presId="urn:microsoft.com/office/officeart/2005/8/layout/hierarchy3"/>
    <dgm:cxn modelId="{4A1ACCA4-4BC4-42AA-83DC-62B30004CA1D}" type="presParOf" srcId="{B8356BB6-6358-4625-9D00-807F5E2EEE8B}" destId="{4C83D523-7131-4814-9C44-6E9496A44B18}" srcOrd="1" destOrd="0" presId="urn:microsoft.com/office/officeart/2005/8/layout/hierarchy3"/>
    <dgm:cxn modelId="{5FA55712-A292-40E6-BB50-9428742B5ED2}" type="presParOf" srcId="{B8356BB6-6358-4625-9D00-807F5E2EEE8B}" destId="{5991F812-1230-4C16-93FD-F489705AD261}" srcOrd="2" destOrd="0" presId="urn:microsoft.com/office/officeart/2005/8/layout/hierarchy3"/>
    <dgm:cxn modelId="{A43C62AF-3F2E-46FF-A3B5-3239523E4E64}" type="presParOf" srcId="{B8356BB6-6358-4625-9D00-807F5E2EEE8B}" destId="{D764086A-44EA-402E-AF17-E2FED449AA4F}" srcOrd="3" destOrd="0" presId="urn:microsoft.com/office/officeart/2005/8/layout/hierarchy3"/>
    <dgm:cxn modelId="{61E3BC3A-B87A-4341-BB39-B9D12F29396E}" type="presParOf" srcId="{834FE728-63A8-49DA-A711-42931D90FE52}" destId="{D1985BC4-33D5-4BEA-B333-F305A6A38E76}" srcOrd="1" destOrd="0" presId="urn:microsoft.com/office/officeart/2005/8/layout/hierarchy3"/>
    <dgm:cxn modelId="{E0341F58-229F-49D4-B44C-DA59D3FC4293}" type="presParOf" srcId="{D1985BC4-33D5-4BEA-B333-F305A6A38E76}" destId="{6F72E6F8-B2B4-4693-A98B-98BD3C74A7E8}" srcOrd="0" destOrd="0" presId="urn:microsoft.com/office/officeart/2005/8/layout/hierarchy3"/>
    <dgm:cxn modelId="{DB32454B-CACE-4698-82E2-C6223DA77ECA}" type="presParOf" srcId="{6F72E6F8-B2B4-4693-A98B-98BD3C74A7E8}" destId="{ED74D7F2-90C5-4143-9B03-DD35544E2959}" srcOrd="0" destOrd="0" presId="urn:microsoft.com/office/officeart/2005/8/layout/hierarchy3"/>
    <dgm:cxn modelId="{F8DE8415-7D8E-4051-B4CF-1AB210560AE9}" type="presParOf" srcId="{6F72E6F8-B2B4-4693-A98B-98BD3C74A7E8}" destId="{D798EB94-ACC9-4C70-B7CA-4580A8C6D7D6}" srcOrd="1" destOrd="0" presId="urn:microsoft.com/office/officeart/2005/8/layout/hierarchy3"/>
    <dgm:cxn modelId="{E7FC1C4A-E924-4BAD-87E3-7FE94BB479D9}" type="presParOf" srcId="{D1985BC4-33D5-4BEA-B333-F305A6A38E76}" destId="{391F22E2-41C5-44E7-A2F0-4737EA4AAA2C}" srcOrd="1" destOrd="0" presId="urn:microsoft.com/office/officeart/2005/8/layout/hierarchy3"/>
    <dgm:cxn modelId="{C5669FFB-7603-4D64-8392-BDBD647DC30F}" type="presParOf" srcId="{391F22E2-41C5-44E7-A2F0-4737EA4AAA2C}" destId="{C236C29E-E4A4-4ACA-AAE7-47DE6ADD17DD}" srcOrd="0" destOrd="0" presId="urn:microsoft.com/office/officeart/2005/8/layout/hierarchy3"/>
    <dgm:cxn modelId="{EBE13FF9-914A-4BEC-9358-F23DBD31098F}" type="presParOf" srcId="{391F22E2-41C5-44E7-A2F0-4737EA4AAA2C}" destId="{673B70BF-20E8-4476-94BF-6989EBF09558}" srcOrd="1" destOrd="0" presId="urn:microsoft.com/office/officeart/2005/8/layout/hierarchy3"/>
    <dgm:cxn modelId="{694EF58E-B4FA-44DE-B4C6-8FA0F7451E6A}" type="presParOf" srcId="{391F22E2-41C5-44E7-A2F0-4737EA4AAA2C}" destId="{04226C57-C460-4868-B671-1F2A4B2CEF97}" srcOrd="2" destOrd="0" presId="urn:microsoft.com/office/officeart/2005/8/layout/hierarchy3"/>
    <dgm:cxn modelId="{4D641BA5-5514-4511-8AC9-5F110D937836}" type="presParOf" srcId="{391F22E2-41C5-44E7-A2F0-4737EA4AAA2C}" destId="{EAA02E35-870B-4D8C-8954-6DEA22C04B26}" srcOrd="3" destOrd="0" presId="urn:microsoft.com/office/officeart/2005/8/layout/hierarchy3"/>
    <dgm:cxn modelId="{64780E54-0B83-40C0-B51E-20491FD1B10A}" type="presParOf" srcId="{391F22E2-41C5-44E7-A2F0-4737EA4AAA2C}" destId="{A852B87D-D069-45FB-87D7-885989F3B8A9}" srcOrd="4" destOrd="0" presId="urn:microsoft.com/office/officeart/2005/8/layout/hierarchy3"/>
    <dgm:cxn modelId="{E11CF02D-5D97-4A9B-8D94-E3D8A932735C}" type="presParOf" srcId="{391F22E2-41C5-44E7-A2F0-4737EA4AAA2C}" destId="{8A1CF8EC-45C9-4535-ADC1-2574F893AEAD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29F920-5F75-46B3-BC7B-6DB0BC50DDDB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44288BC-F96F-4A51-8F10-04A3A141BC76}">
      <dgm:prSet phldrT="[Text]" custT="1"/>
      <dgm:spPr/>
      <dgm:t>
        <a:bodyPr/>
        <a:lstStyle/>
        <a:p>
          <a:r>
            <a:rPr lang="bg-BG" sz="2800" b="1" dirty="0" smtClean="0"/>
            <a:t>Минимум  15 000 €</a:t>
          </a:r>
          <a:endParaRPr lang="en-US" sz="2800" b="1" dirty="0"/>
        </a:p>
      </dgm:t>
    </dgm:pt>
    <dgm:pt modelId="{D8735F35-1489-47FD-AAC1-654E58BC0FAA}" type="parTrans" cxnId="{5090AB60-1104-467E-99FE-91AC92C53771}">
      <dgm:prSet/>
      <dgm:spPr/>
      <dgm:t>
        <a:bodyPr/>
        <a:lstStyle/>
        <a:p>
          <a:endParaRPr lang="en-US" sz="2800" b="1"/>
        </a:p>
      </dgm:t>
    </dgm:pt>
    <dgm:pt modelId="{48571475-6CC9-4AD9-9FA5-2326B1B77912}" type="sibTrans" cxnId="{5090AB60-1104-467E-99FE-91AC92C53771}">
      <dgm:prSet/>
      <dgm:spPr/>
      <dgm:t>
        <a:bodyPr/>
        <a:lstStyle/>
        <a:p>
          <a:endParaRPr lang="en-US" sz="2800" b="1"/>
        </a:p>
      </dgm:t>
    </dgm:pt>
    <dgm:pt modelId="{E656223C-B5AE-44D8-AB71-1608D1D7AE20}">
      <dgm:prSet phldrT="[Text]" custT="1"/>
      <dgm:spPr/>
      <dgm:t>
        <a:bodyPr/>
        <a:lstStyle/>
        <a:p>
          <a:r>
            <a:rPr lang="ru-RU" sz="2800" b="1" dirty="0" smtClean="0"/>
            <a:t>"История" на кандидатите</a:t>
          </a:r>
          <a:endParaRPr lang="en-US" sz="2800" b="1" dirty="0"/>
        </a:p>
      </dgm:t>
    </dgm:pt>
    <dgm:pt modelId="{9C2F020E-0E26-469A-87D0-98A75EEEC883}" type="sibTrans" cxnId="{8BDEC517-F2B5-4C9F-8766-0E9B0E8E8B8C}">
      <dgm:prSet/>
      <dgm:spPr/>
      <dgm:t>
        <a:bodyPr/>
        <a:lstStyle/>
        <a:p>
          <a:endParaRPr lang="en-US" sz="2800" b="1"/>
        </a:p>
      </dgm:t>
    </dgm:pt>
    <dgm:pt modelId="{C619E124-4DE3-45F1-851B-ABAC7E2AB539}" type="parTrans" cxnId="{8BDEC517-F2B5-4C9F-8766-0E9B0E8E8B8C}">
      <dgm:prSet/>
      <dgm:spPr/>
      <dgm:t>
        <a:bodyPr/>
        <a:lstStyle/>
        <a:p>
          <a:endParaRPr lang="en-US" sz="2800" b="1"/>
        </a:p>
      </dgm:t>
    </dgm:pt>
    <dgm:pt modelId="{283578FF-6FEC-4146-A04F-3B7A361C293B}">
      <dgm:prSet phldrT="[Text]" custT="1"/>
      <dgm:spPr/>
      <dgm:t>
        <a:bodyPr/>
        <a:lstStyle/>
        <a:p>
          <a:r>
            <a:rPr lang="ru-RU" sz="2800" b="1" dirty="0" smtClean="0"/>
            <a:t>Увеличение с 10 % на финансова помощ в чувствителни сектори</a:t>
          </a:r>
          <a:endParaRPr lang="en-US" sz="2800" b="1" dirty="0"/>
        </a:p>
      </dgm:t>
    </dgm:pt>
    <dgm:pt modelId="{8FA45C22-011B-4859-B16C-FFE4FB8DC5D9}" type="parTrans" cxnId="{6D23B16A-75A3-4BF4-8E56-9367E16AE2E7}">
      <dgm:prSet/>
      <dgm:spPr/>
      <dgm:t>
        <a:bodyPr/>
        <a:lstStyle/>
        <a:p>
          <a:endParaRPr lang="en-US" sz="2800"/>
        </a:p>
      </dgm:t>
    </dgm:pt>
    <dgm:pt modelId="{95CDDAD9-5D13-4D61-8F0F-2794D54F6E33}" type="sibTrans" cxnId="{6D23B16A-75A3-4BF4-8E56-9367E16AE2E7}">
      <dgm:prSet/>
      <dgm:spPr/>
      <dgm:t>
        <a:bodyPr/>
        <a:lstStyle/>
        <a:p>
          <a:endParaRPr lang="en-US" sz="2800"/>
        </a:p>
      </dgm:t>
    </dgm:pt>
    <dgm:pt modelId="{D4692C5A-E267-4D56-9041-B16CB3102331}">
      <dgm:prSet phldrT="[Text]" custT="1"/>
      <dgm:spPr/>
      <dgm:t>
        <a:bodyPr/>
        <a:lstStyle/>
        <a:p>
          <a:r>
            <a:rPr lang="ru-RU" sz="2800" b="1" dirty="0" smtClean="0"/>
            <a:t>Подпомагат се конкретни сектори</a:t>
          </a:r>
          <a:endParaRPr lang="en-US" sz="2800" b="1" dirty="0"/>
        </a:p>
      </dgm:t>
    </dgm:pt>
    <dgm:pt modelId="{6547E76D-946E-45DC-A8FE-14FBD0FBA840}" type="parTrans" cxnId="{FB93F6B7-8976-4240-A84D-B2FB1FC8CEEA}">
      <dgm:prSet/>
      <dgm:spPr/>
      <dgm:t>
        <a:bodyPr/>
        <a:lstStyle/>
        <a:p>
          <a:endParaRPr lang="en-US"/>
        </a:p>
      </dgm:t>
    </dgm:pt>
    <dgm:pt modelId="{EC8C2254-4148-4D7B-8904-8390D37E1B26}" type="sibTrans" cxnId="{FB93F6B7-8976-4240-A84D-B2FB1FC8CEEA}">
      <dgm:prSet/>
      <dgm:spPr/>
      <dgm:t>
        <a:bodyPr/>
        <a:lstStyle/>
        <a:p>
          <a:endParaRPr lang="en-US"/>
        </a:p>
      </dgm:t>
    </dgm:pt>
    <dgm:pt modelId="{3814F00C-7B98-44CE-8628-2DC2F481F72E}" type="pres">
      <dgm:prSet presAssocID="{A629F920-5F75-46B3-BC7B-6DB0BC50DDD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286C71D8-DC6C-42D3-A352-5810FC498453}" type="pres">
      <dgm:prSet presAssocID="{A629F920-5F75-46B3-BC7B-6DB0BC50DDDB}" presName="Name1" presStyleCnt="0"/>
      <dgm:spPr/>
      <dgm:t>
        <a:bodyPr/>
        <a:lstStyle/>
        <a:p>
          <a:endParaRPr lang="en-US"/>
        </a:p>
      </dgm:t>
    </dgm:pt>
    <dgm:pt modelId="{1034DE4B-F46D-4B6A-BAD8-AB87E6F94748}" type="pres">
      <dgm:prSet presAssocID="{A629F920-5F75-46B3-BC7B-6DB0BC50DDDB}" presName="cycle" presStyleCnt="0"/>
      <dgm:spPr/>
      <dgm:t>
        <a:bodyPr/>
        <a:lstStyle/>
        <a:p>
          <a:endParaRPr lang="en-US"/>
        </a:p>
      </dgm:t>
    </dgm:pt>
    <dgm:pt modelId="{FEB14114-AEB2-4904-90C1-42BA8E8281C2}" type="pres">
      <dgm:prSet presAssocID="{A629F920-5F75-46B3-BC7B-6DB0BC50DDDB}" presName="srcNode" presStyleLbl="node1" presStyleIdx="0" presStyleCnt="4"/>
      <dgm:spPr/>
      <dgm:t>
        <a:bodyPr/>
        <a:lstStyle/>
        <a:p>
          <a:endParaRPr lang="en-US"/>
        </a:p>
      </dgm:t>
    </dgm:pt>
    <dgm:pt modelId="{9BA8F541-F916-4A46-BCEA-EF25ECEB3943}" type="pres">
      <dgm:prSet presAssocID="{A629F920-5F75-46B3-BC7B-6DB0BC50DDDB}" presName="conn" presStyleLbl="parChTrans1D2" presStyleIdx="0" presStyleCnt="1"/>
      <dgm:spPr/>
      <dgm:t>
        <a:bodyPr/>
        <a:lstStyle/>
        <a:p>
          <a:endParaRPr lang="en-US"/>
        </a:p>
      </dgm:t>
    </dgm:pt>
    <dgm:pt modelId="{6EF0E3EF-3C0A-4671-9B75-A87E921476EA}" type="pres">
      <dgm:prSet presAssocID="{A629F920-5F75-46B3-BC7B-6DB0BC50DDDB}" presName="extraNode" presStyleLbl="node1" presStyleIdx="0" presStyleCnt="4"/>
      <dgm:spPr/>
      <dgm:t>
        <a:bodyPr/>
        <a:lstStyle/>
        <a:p>
          <a:endParaRPr lang="en-US"/>
        </a:p>
      </dgm:t>
    </dgm:pt>
    <dgm:pt modelId="{0666890D-5BA8-46C4-8A8B-70D2A2D3CC06}" type="pres">
      <dgm:prSet presAssocID="{A629F920-5F75-46B3-BC7B-6DB0BC50DDDB}" presName="dstNode" presStyleLbl="node1" presStyleIdx="0" presStyleCnt="4"/>
      <dgm:spPr/>
      <dgm:t>
        <a:bodyPr/>
        <a:lstStyle/>
        <a:p>
          <a:endParaRPr lang="en-US"/>
        </a:p>
      </dgm:t>
    </dgm:pt>
    <dgm:pt modelId="{391F4068-4AE0-4525-A6F4-0422B7BE98BD}" type="pres">
      <dgm:prSet presAssocID="{F44288BC-F96F-4A51-8F10-04A3A141BC76}" presName="text_1" presStyleLbl="node1" presStyleIdx="0" presStyleCnt="4" custScaleY="114962" custLinFactNeighborX="130" custLinFactNeighborY="-207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0B784F-1DC6-4E72-BC0B-0F1118180731}" type="pres">
      <dgm:prSet presAssocID="{F44288BC-F96F-4A51-8F10-04A3A141BC76}" presName="accent_1" presStyleCnt="0"/>
      <dgm:spPr/>
      <dgm:t>
        <a:bodyPr/>
        <a:lstStyle/>
        <a:p>
          <a:endParaRPr lang="en-US"/>
        </a:p>
      </dgm:t>
    </dgm:pt>
    <dgm:pt modelId="{139A4FB6-2956-4D39-A043-AA31312BB935}" type="pres">
      <dgm:prSet presAssocID="{F44288BC-F96F-4A51-8F10-04A3A141BC76}" presName="accentRepeatNode" presStyleLbl="solidFgAcc1" presStyleIdx="0" presStyleCnt="4" custLinFactNeighborX="-15063" custLinFactNeighborY="-19346"/>
      <dgm:spPr/>
      <dgm:t>
        <a:bodyPr/>
        <a:lstStyle/>
        <a:p>
          <a:endParaRPr lang="en-US"/>
        </a:p>
      </dgm:t>
    </dgm:pt>
    <dgm:pt modelId="{769D321E-22D7-4558-BCC4-C142613BC4BF}" type="pres">
      <dgm:prSet presAssocID="{D4692C5A-E267-4D56-9041-B16CB310233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4BDE1-D739-40B1-8B52-72E4FB90963F}" type="pres">
      <dgm:prSet presAssocID="{D4692C5A-E267-4D56-9041-B16CB3102331}" presName="accent_2" presStyleCnt="0"/>
      <dgm:spPr/>
    </dgm:pt>
    <dgm:pt modelId="{77C8AB8B-D3F4-4176-ADBA-8AEF65DE58A0}" type="pres">
      <dgm:prSet presAssocID="{D4692C5A-E267-4D56-9041-B16CB3102331}" presName="accentRepeatNode" presStyleLbl="solidFgAcc1" presStyleIdx="1" presStyleCnt="4"/>
      <dgm:spPr/>
    </dgm:pt>
    <dgm:pt modelId="{4CFDCC1A-0071-4D80-8059-771891233A67}" type="pres">
      <dgm:prSet presAssocID="{E656223C-B5AE-44D8-AB71-1608D1D7AE2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47F823-AD57-46F9-94AF-2DB86B0FE99E}" type="pres">
      <dgm:prSet presAssocID="{E656223C-B5AE-44D8-AB71-1608D1D7AE20}" presName="accent_3" presStyleCnt="0"/>
      <dgm:spPr/>
    </dgm:pt>
    <dgm:pt modelId="{2CD7FDA3-E017-4CAE-87F1-3876274CB409}" type="pres">
      <dgm:prSet presAssocID="{E656223C-B5AE-44D8-AB71-1608D1D7AE20}" presName="accentRepeatNode" presStyleLbl="solidFgAcc1" presStyleIdx="2" presStyleCnt="4" custLinFactNeighborX="6270" custLinFactNeighborY="-4554"/>
      <dgm:spPr/>
      <dgm:t>
        <a:bodyPr/>
        <a:lstStyle/>
        <a:p>
          <a:endParaRPr lang="en-US"/>
        </a:p>
      </dgm:t>
    </dgm:pt>
    <dgm:pt modelId="{7A76376B-9A3B-47E8-8C0E-A60B16C31F1D}" type="pres">
      <dgm:prSet presAssocID="{283578FF-6FEC-4146-A04F-3B7A361C293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035ED0-6FE8-44BD-8427-90BDB02B84C0}" type="pres">
      <dgm:prSet presAssocID="{283578FF-6FEC-4146-A04F-3B7A361C293B}" presName="accent_4" presStyleCnt="0"/>
      <dgm:spPr/>
    </dgm:pt>
    <dgm:pt modelId="{B8517717-9BC7-468B-AD3A-63A137FF8F13}" type="pres">
      <dgm:prSet presAssocID="{283578FF-6FEC-4146-A04F-3B7A361C293B}" presName="accentRepeatNode" presStyleLbl="solidFgAcc1" presStyleIdx="3" presStyleCnt="4" custLinFactNeighborX="-30856" custLinFactNeighborY="153"/>
      <dgm:spPr/>
      <dgm:t>
        <a:bodyPr/>
        <a:lstStyle/>
        <a:p>
          <a:endParaRPr lang="en-US"/>
        </a:p>
      </dgm:t>
    </dgm:pt>
  </dgm:ptLst>
  <dgm:cxnLst>
    <dgm:cxn modelId="{06EB970F-08F0-4A0A-BDEB-87C7D9372C60}" type="presOf" srcId="{48571475-6CC9-4AD9-9FA5-2326B1B77912}" destId="{9BA8F541-F916-4A46-BCEA-EF25ECEB3943}" srcOrd="0" destOrd="0" presId="urn:microsoft.com/office/officeart/2008/layout/VerticalCurvedList"/>
    <dgm:cxn modelId="{9B8BED04-099E-4E9E-BD16-34BB2ADCAC65}" type="presOf" srcId="{D4692C5A-E267-4D56-9041-B16CB3102331}" destId="{769D321E-22D7-4558-BCC4-C142613BC4BF}" srcOrd="0" destOrd="0" presId="urn:microsoft.com/office/officeart/2008/layout/VerticalCurvedList"/>
    <dgm:cxn modelId="{8BDEC517-F2B5-4C9F-8766-0E9B0E8E8B8C}" srcId="{A629F920-5F75-46B3-BC7B-6DB0BC50DDDB}" destId="{E656223C-B5AE-44D8-AB71-1608D1D7AE20}" srcOrd="2" destOrd="0" parTransId="{C619E124-4DE3-45F1-851B-ABAC7E2AB539}" sibTransId="{9C2F020E-0E26-469A-87D0-98A75EEEC883}"/>
    <dgm:cxn modelId="{6D23B16A-75A3-4BF4-8E56-9367E16AE2E7}" srcId="{A629F920-5F75-46B3-BC7B-6DB0BC50DDDB}" destId="{283578FF-6FEC-4146-A04F-3B7A361C293B}" srcOrd="3" destOrd="0" parTransId="{8FA45C22-011B-4859-B16C-FFE4FB8DC5D9}" sibTransId="{95CDDAD9-5D13-4D61-8F0F-2794D54F6E33}"/>
    <dgm:cxn modelId="{94EB710C-B546-49DB-BD20-7CF9D2F30FE4}" type="presOf" srcId="{F44288BC-F96F-4A51-8F10-04A3A141BC76}" destId="{391F4068-4AE0-4525-A6F4-0422B7BE98BD}" srcOrd="0" destOrd="0" presId="urn:microsoft.com/office/officeart/2008/layout/VerticalCurvedList"/>
    <dgm:cxn modelId="{50622EE9-9D13-4A98-AF02-2E8864870E50}" type="presOf" srcId="{E656223C-B5AE-44D8-AB71-1608D1D7AE20}" destId="{4CFDCC1A-0071-4D80-8059-771891233A67}" srcOrd="0" destOrd="0" presId="urn:microsoft.com/office/officeart/2008/layout/VerticalCurvedList"/>
    <dgm:cxn modelId="{F82F0E5E-D4E2-408C-92E0-7D3F220CE2E8}" type="presOf" srcId="{283578FF-6FEC-4146-A04F-3B7A361C293B}" destId="{7A76376B-9A3B-47E8-8C0E-A60B16C31F1D}" srcOrd="0" destOrd="0" presId="urn:microsoft.com/office/officeart/2008/layout/VerticalCurvedList"/>
    <dgm:cxn modelId="{5090AB60-1104-467E-99FE-91AC92C53771}" srcId="{A629F920-5F75-46B3-BC7B-6DB0BC50DDDB}" destId="{F44288BC-F96F-4A51-8F10-04A3A141BC76}" srcOrd="0" destOrd="0" parTransId="{D8735F35-1489-47FD-AAC1-654E58BC0FAA}" sibTransId="{48571475-6CC9-4AD9-9FA5-2326B1B77912}"/>
    <dgm:cxn modelId="{FB93F6B7-8976-4240-A84D-B2FB1FC8CEEA}" srcId="{A629F920-5F75-46B3-BC7B-6DB0BC50DDDB}" destId="{D4692C5A-E267-4D56-9041-B16CB3102331}" srcOrd="1" destOrd="0" parTransId="{6547E76D-946E-45DC-A8FE-14FBD0FBA840}" sibTransId="{EC8C2254-4148-4D7B-8904-8390D37E1B26}"/>
    <dgm:cxn modelId="{8D91B381-7E5D-462D-9883-53C96B0B8C4B}" type="presOf" srcId="{A629F920-5F75-46B3-BC7B-6DB0BC50DDDB}" destId="{3814F00C-7B98-44CE-8628-2DC2F481F72E}" srcOrd="0" destOrd="0" presId="urn:microsoft.com/office/officeart/2008/layout/VerticalCurvedList"/>
    <dgm:cxn modelId="{C7BDA4B2-253F-4339-B31A-5AE9BA811B4C}" type="presParOf" srcId="{3814F00C-7B98-44CE-8628-2DC2F481F72E}" destId="{286C71D8-DC6C-42D3-A352-5810FC498453}" srcOrd="0" destOrd="0" presId="urn:microsoft.com/office/officeart/2008/layout/VerticalCurvedList"/>
    <dgm:cxn modelId="{E664F496-C68D-4C63-9A23-1DD128DDA5AB}" type="presParOf" srcId="{286C71D8-DC6C-42D3-A352-5810FC498453}" destId="{1034DE4B-F46D-4B6A-BAD8-AB87E6F94748}" srcOrd="0" destOrd="0" presId="urn:microsoft.com/office/officeart/2008/layout/VerticalCurvedList"/>
    <dgm:cxn modelId="{1DA6E5F4-5B97-4C34-91AA-64F1073B7C4C}" type="presParOf" srcId="{1034DE4B-F46D-4B6A-BAD8-AB87E6F94748}" destId="{FEB14114-AEB2-4904-90C1-42BA8E8281C2}" srcOrd="0" destOrd="0" presId="urn:microsoft.com/office/officeart/2008/layout/VerticalCurvedList"/>
    <dgm:cxn modelId="{264774D4-E18A-45AF-92BD-F09ED74669B1}" type="presParOf" srcId="{1034DE4B-F46D-4B6A-BAD8-AB87E6F94748}" destId="{9BA8F541-F916-4A46-BCEA-EF25ECEB3943}" srcOrd="1" destOrd="0" presId="urn:microsoft.com/office/officeart/2008/layout/VerticalCurvedList"/>
    <dgm:cxn modelId="{DB0CFF7F-BE00-47C2-A1C6-92EE94ACD519}" type="presParOf" srcId="{1034DE4B-F46D-4B6A-BAD8-AB87E6F94748}" destId="{6EF0E3EF-3C0A-4671-9B75-A87E921476EA}" srcOrd="2" destOrd="0" presId="urn:microsoft.com/office/officeart/2008/layout/VerticalCurvedList"/>
    <dgm:cxn modelId="{163EE606-1032-4DDD-8B57-5430F983E5E3}" type="presParOf" srcId="{1034DE4B-F46D-4B6A-BAD8-AB87E6F94748}" destId="{0666890D-5BA8-46C4-8A8B-70D2A2D3CC06}" srcOrd="3" destOrd="0" presId="urn:microsoft.com/office/officeart/2008/layout/VerticalCurvedList"/>
    <dgm:cxn modelId="{62F95718-003D-4B7E-898C-69B7FD016256}" type="presParOf" srcId="{286C71D8-DC6C-42D3-A352-5810FC498453}" destId="{391F4068-4AE0-4525-A6F4-0422B7BE98BD}" srcOrd="1" destOrd="0" presId="urn:microsoft.com/office/officeart/2008/layout/VerticalCurvedList"/>
    <dgm:cxn modelId="{C5FFF5DF-2A51-477E-BD11-44D2D744D8CC}" type="presParOf" srcId="{286C71D8-DC6C-42D3-A352-5810FC498453}" destId="{770B784F-1DC6-4E72-BC0B-0F1118180731}" srcOrd="2" destOrd="0" presId="urn:microsoft.com/office/officeart/2008/layout/VerticalCurvedList"/>
    <dgm:cxn modelId="{0EAB578F-E8E7-45D7-AF5F-0B06E1D0E26E}" type="presParOf" srcId="{770B784F-1DC6-4E72-BC0B-0F1118180731}" destId="{139A4FB6-2956-4D39-A043-AA31312BB935}" srcOrd="0" destOrd="0" presId="urn:microsoft.com/office/officeart/2008/layout/VerticalCurvedList"/>
    <dgm:cxn modelId="{6DB2076A-7C24-413E-81DE-0D83F318249B}" type="presParOf" srcId="{286C71D8-DC6C-42D3-A352-5810FC498453}" destId="{769D321E-22D7-4558-BCC4-C142613BC4BF}" srcOrd="3" destOrd="0" presId="urn:microsoft.com/office/officeart/2008/layout/VerticalCurvedList"/>
    <dgm:cxn modelId="{720B5D8D-7715-47DC-88F2-CEBDE5BA11FA}" type="presParOf" srcId="{286C71D8-DC6C-42D3-A352-5810FC498453}" destId="{D184BDE1-D739-40B1-8B52-72E4FB90963F}" srcOrd="4" destOrd="0" presId="urn:microsoft.com/office/officeart/2008/layout/VerticalCurvedList"/>
    <dgm:cxn modelId="{D6DCBE30-4791-4074-962F-9A4EE842B56A}" type="presParOf" srcId="{D184BDE1-D739-40B1-8B52-72E4FB90963F}" destId="{77C8AB8B-D3F4-4176-ADBA-8AEF65DE58A0}" srcOrd="0" destOrd="0" presId="urn:microsoft.com/office/officeart/2008/layout/VerticalCurvedList"/>
    <dgm:cxn modelId="{16A5E1DF-8BB7-43BD-A3B7-A3D935EA70CD}" type="presParOf" srcId="{286C71D8-DC6C-42D3-A352-5810FC498453}" destId="{4CFDCC1A-0071-4D80-8059-771891233A67}" srcOrd="5" destOrd="0" presId="urn:microsoft.com/office/officeart/2008/layout/VerticalCurvedList"/>
    <dgm:cxn modelId="{B3176DD5-161B-4777-9B3D-C7C89CD3AC79}" type="presParOf" srcId="{286C71D8-DC6C-42D3-A352-5810FC498453}" destId="{4747F823-AD57-46F9-94AF-2DB86B0FE99E}" srcOrd="6" destOrd="0" presId="urn:microsoft.com/office/officeart/2008/layout/VerticalCurvedList"/>
    <dgm:cxn modelId="{E4AB2F4D-CFE8-4425-AEF9-9478A3441E18}" type="presParOf" srcId="{4747F823-AD57-46F9-94AF-2DB86B0FE99E}" destId="{2CD7FDA3-E017-4CAE-87F1-3876274CB409}" srcOrd="0" destOrd="0" presId="urn:microsoft.com/office/officeart/2008/layout/VerticalCurvedList"/>
    <dgm:cxn modelId="{B66880BD-F78A-44FD-A8B8-06A062CF9A32}" type="presParOf" srcId="{286C71D8-DC6C-42D3-A352-5810FC498453}" destId="{7A76376B-9A3B-47E8-8C0E-A60B16C31F1D}" srcOrd="7" destOrd="0" presId="urn:microsoft.com/office/officeart/2008/layout/VerticalCurvedList"/>
    <dgm:cxn modelId="{DB447B4F-FBE6-4AB2-947F-E4DA8314D2DF}" type="presParOf" srcId="{286C71D8-DC6C-42D3-A352-5810FC498453}" destId="{A8035ED0-6FE8-44BD-8427-90BDB02B84C0}" srcOrd="8" destOrd="0" presId="urn:microsoft.com/office/officeart/2008/layout/VerticalCurvedList"/>
    <dgm:cxn modelId="{0DF3C772-D7A5-4DA0-9217-54481B7A055F}" type="presParOf" srcId="{A8035ED0-6FE8-44BD-8427-90BDB02B84C0}" destId="{B8517717-9BC7-468B-AD3A-63A137FF8F1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BFC5DB-6B13-4F95-BA1A-A9979CC817C0}" type="doc">
      <dgm:prSet loTypeId="urn:microsoft.com/office/officeart/2005/8/layout/hierarchy3" loCatId="hierarchy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56FCC79-2ADB-4111-8C51-FEDCD1D63013}">
      <dgm:prSet phldrT="[Text]" custT="1"/>
      <dgm:spPr/>
      <dgm:t>
        <a:bodyPr/>
        <a:lstStyle/>
        <a:p>
          <a:r>
            <a:rPr lang="en-GB" sz="2800" b="1" dirty="0" smtClean="0">
              <a:solidFill>
                <a:schemeClr val="bg1"/>
              </a:solidFill>
              <a:latin typeface="Arial Black" panose="020B0A04020102020204" pitchFamily="34" charset="0"/>
            </a:rPr>
            <a:t>II.</a:t>
          </a:r>
          <a:r>
            <a:rPr lang="bg-BG" sz="2800" b="1" dirty="0" smtClean="0">
              <a:solidFill>
                <a:schemeClr val="bg1"/>
              </a:solidFill>
              <a:latin typeface="Arial Black" panose="020B0A04020102020204" pitchFamily="34" charset="0"/>
            </a:rPr>
            <a:t>Г.</a:t>
          </a:r>
          <a:r>
            <a:rPr lang="bg-BG" sz="2800" b="1" dirty="0" smtClean="0">
              <a:latin typeface="Arial Black" panose="020B0A04020102020204" pitchFamily="34" charset="0"/>
            </a:rPr>
            <a:t>2. Инвестиции з</a:t>
          </a:r>
          <a:r>
            <a:rPr lang="ru-RU" sz="2800" b="1" dirty="0" smtClean="0">
              <a:latin typeface="Arial Black" panose="020B0A04020102020204" pitchFamily="34" charset="0"/>
            </a:rPr>
            <a:t>а преработка на селскостопански продукти</a:t>
          </a:r>
          <a:endParaRPr lang="en-US" sz="2800" b="1" dirty="0">
            <a:latin typeface="Arial Black" panose="020B0A04020102020204" pitchFamily="34" charset="0"/>
          </a:endParaRPr>
        </a:p>
      </dgm:t>
    </dgm:pt>
    <dgm:pt modelId="{67813527-8BA9-471C-AAC1-6146507F4AD8}" type="parTrans" cxnId="{4C60DDFD-FE4B-4D43-BAC0-4F3E38427FB5}">
      <dgm:prSet/>
      <dgm:spPr/>
      <dgm:t>
        <a:bodyPr/>
        <a:lstStyle/>
        <a:p>
          <a:endParaRPr lang="en-US" sz="2800"/>
        </a:p>
      </dgm:t>
    </dgm:pt>
    <dgm:pt modelId="{A5EFC22F-B0DD-4C85-AD45-A9E8B9644B61}" type="sibTrans" cxnId="{4C60DDFD-FE4B-4D43-BAC0-4F3E38427FB5}">
      <dgm:prSet/>
      <dgm:spPr/>
      <dgm:t>
        <a:bodyPr/>
        <a:lstStyle/>
        <a:p>
          <a:endParaRPr lang="en-US" sz="2800"/>
        </a:p>
      </dgm:t>
    </dgm:pt>
    <dgm:pt modelId="{00D7E36B-3999-46C8-A9ED-F022665A505F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</a:t>
          </a:r>
          <a:r>
            <a:rPr lang="en-US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28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</a:t>
          </a:r>
          <a:r>
            <a:rPr lang="ru-RU" sz="28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а преработка на селскостопански продукти</a:t>
          </a:r>
          <a:endParaRPr lang="en-US" sz="28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E0686B-BE50-430B-B032-49D575363667}" type="parTrans" cxnId="{D7FF59AF-BC54-426A-B6D6-511925EF1109}">
      <dgm:prSet/>
      <dgm:spPr/>
      <dgm:t>
        <a:bodyPr/>
        <a:lstStyle/>
        <a:p>
          <a:endParaRPr lang="en-US" sz="2800"/>
        </a:p>
      </dgm:t>
    </dgm:pt>
    <dgm:pt modelId="{9E9E6821-BDC0-425B-A33B-6986231D8298}" type="sibTrans" cxnId="{D7FF59AF-BC54-426A-B6D6-511925EF1109}">
      <dgm:prSet/>
      <dgm:spPr/>
      <dgm:t>
        <a:bodyPr/>
        <a:lstStyle/>
        <a:p>
          <a:endParaRPr lang="en-US" sz="2800"/>
        </a:p>
      </dgm:t>
    </dgm:pt>
    <dgm:pt modelId="{EA0079AC-F76C-4CE0-AD91-9A29A1777CBF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just"/>
          <a:r>
            <a:rPr lang="ru-RU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за опазване на околната среда, свързани с </a:t>
          </a:r>
          <a:r>
            <a:rPr lang="ru-RU" sz="20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преработка на селскостопански продукти:</a:t>
          </a:r>
        </a:p>
        <a:p>
          <a:pPr algn="just"/>
          <a:r>
            <a:rPr lang="ru-RU" sz="20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Пречиствателни съоръжения и съоръжения за третитиране на отпадъци;</a:t>
          </a:r>
        </a:p>
        <a:p>
          <a:pPr algn="just"/>
          <a:r>
            <a:rPr lang="ru-RU" sz="20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съоръжения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за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съхраняване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или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оползотворяване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различни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отпадъчни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суровини</a:t>
          </a:r>
          <a:r>
            <a:rPr lang="bg-BG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;</a:t>
          </a:r>
        </a:p>
        <a:p>
          <a:pPr algn="just"/>
          <a:r>
            <a:rPr lang="bg-BG" sz="20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съоръжения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за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съхраняване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 пречистване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отпадни</a:t>
          </a:r>
          <a:r>
            <a:rPr lang="en-US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води</a:t>
          </a:r>
          <a:r>
            <a:rPr lang="bg-BG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;</a:t>
          </a:r>
        </a:p>
        <a:p>
          <a:pPr algn="just"/>
          <a:r>
            <a:rPr lang="bg-BG" sz="20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ВЕИ</a:t>
          </a:r>
        </a:p>
      </dgm:t>
    </dgm:pt>
    <dgm:pt modelId="{F2C4F317-5EED-4B27-BB7E-DFE7E8727237}" type="sibTrans" cxnId="{73455F18-02DB-4057-B977-D2E28EEF781F}">
      <dgm:prSet/>
      <dgm:spPr/>
      <dgm:t>
        <a:bodyPr/>
        <a:lstStyle/>
        <a:p>
          <a:endParaRPr lang="en-US" sz="2800"/>
        </a:p>
      </dgm:t>
    </dgm:pt>
    <dgm:pt modelId="{23792667-8FB4-4D26-8F1A-16918DF8A6AE}" type="parTrans" cxnId="{73455F18-02DB-4057-B977-D2E28EEF781F}">
      <dgm:prSet/>
      <dgm:spPr/>
      <dgm:t>
        <a:bodyPr/>
        <a:lstStyle/>
        <a:p>
          <a:endParaRPr lang="en-US" sz="2800"/>
        </a:p>
      </dgm:t>
    </dgm:pt>
    <dgm:pt modelId="{463EDC18-EFBD-4473-A841-323A0BAE9A0D}">
      <dgm:prSet phldrT="[Text]" custT="1"/>
      <dgm:spPr/>
      <dgm:t>
        <a:bodyPr/>
        <a:lstStyle/>
        <a:p>
          <a:r>
            <a:rPr lang="en-GB" sz="2800" b="1" dirty="0" smtClean="0">
              <a:solidFill>
                <a:schemeClr val="bg1"/>
              </a:solidFill>
              <a:latin typeface="Arial Black" panose="020B0A04020102020204" pitchFamily="34" charset="0"/>
            </a:rPr>
            <a:t>II.</a:t>
          </a:r>
          <a:r>
            <a:rPr lang="bg-BG" sz="2800" b="1" dirty="0" smtClean="0">
              <a:solidFill>
                <a:schemeClr val="bg1"/>
              </a:solidFill>
              <a:latin typeface="Arial Black" panose="020B0A04020102020204" pitchFamily="34" charset="0"/>
            </a:rPr>
            <a:t>Г.</a:t>
          </a:r>
          <a:r>
            <a:rPr lang="ru-RU" sz="2800" b="1" dirty="0" smtClean="0">
              <a:latin typeface="Arial Black" panose="020B0A04020102020204" pitchFamily="34" charset="0"/>
            </a:rPr>
            <a:t>2.1 </a:t>
          </a:r>
          <a:r>
            <a:rPr lang="en-US" sz="2800" b="1" dirty="0" err="1" smtClean="0">
              <a:latin typeface="Arial Black" panose="020B0A04020102020204" pitchFamily="34" charset="0"/>
            </a:rPr>
            <a:t>Инвестиции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за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преработка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на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селскостопански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продукти</a:t>
          </a:r>
          <a:r>
            <a:rPr lang="en-US" sz="2800" b="1" dirty="0" smtClean="0">
              <a:latin typeface="Arial Black" panose="020B0A04020102020204" pitchFamily="34" charset="0"/>
            </a:rPr>
            <a:t>, </a:t>
          </a:r>
          <a:r>
            <a:rPr lang="en-US" sz="2800" b="1" dirty="0" err="1" smtClean="0">
              <a:latin typeface="Arial Black" panose="020B0A04020102020204" pitchFamily="34" charset="0"/>
            </a:rPr>
            <a:t>насочени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към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опазване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на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компонентите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на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околната</a:t>
          </a:r>
          <a:r>
            <a:rPr lang="en-US" sz="2800" b="1" dirty="0" smtClean="0">
              <a:latin typeface="Arial Black" panose="020B0A04020102020204" pitchFamily="34" charset="0"/>
            </a:rPr>
            <a:t> </a:t>
          </a:r>
          <a:r>
            <a:rPr lang="en-US" sz="2800" b="1" dirty="0" err="1" smtClean="0">
              <a:latin typeface="Arial Black" panose="020B0A04020102020204" pitchFamily="34" charset="0"/>
            </a:rPr>
            <a:t>среда</a:t>
          </a:r>
          <a:endParaRPr lang="en-US" sz="2800" b="1" dirty="0">
            <a:latin typeface="Arial Black" panose="020B0A04020102020204" pitchFamily="34" charset="0"/>
          </a:endParaRPr>
        </a:p>
      </dgm:t>
    </dgm:pt>
    <dgm:pt modelId="{3DF25AA1-66EC-44E1-A7C8-04D26CD9718B}" type="sibTrans" cxnId="{3C604EA2-AA62-44D2-BF4D-4BAA91443EF3}">
      <dgm:prSet/>
      <dgm:spPr/>
      <dgm:t>
        <a:bodyPr/>
        <a:lstStyle/>
        <a:p>
          <a:endParaRPr lang="en-US" sz="2800"/>
        </a:p>
      </dgm:t>
    </dgm:pt>
    <dgm:pt modelId="{6F94BE8C-69DE-4A7B-9BE8-E129F65EDA61}" type="parTrans" cxnId="{3C604EA2-AA62-44D2-BF4D-4BAA91443EF3}">
      <dgm:prSet/>
      <dgm:spPr/>
      <dgm:t>
        <a:bodyPr/>
        <a:lstStyle/>
        <a:p>
          <a:endParaRPr lang="en-US" sz="2800"/>
        </a:p>
      </dgm:t>
    </dgm:pt>
    <dgm:pt modelId="{202F00AB-2004-42FB-A458-28E114AF30B5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8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за преработка на биологични селскостопански суровини</a:t>
          </a:r>
          <a:endParaRPr lang="en-US" sz="28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749761-AAEE-4EE1-8623-1957DE0E3A78}" type="parTrans" cxnId="{51A9047A-57A3-4E9A-AE9A-D638A35989B5}">
      <dgm:prSet/>
      <dgm:spPr/>
      <dgm:t>
        <a:bodyPr/>
        <a:lstStyle/>
        <a:p>
          <a:endParaRPr lang="en-US"/>
        </a:p>
      </dgm:t>
    </dgm:pt>
    <dgm:pt modelId="{25EB824C-E0F7-4A47-A600-1C5BD1F240DE}" type="sibTrans" cxnId="{51A9047A-57A3-4E9A-AE9A-D638A35989B5}">
      <dgm:prSet/>
      <dgm:spPr/>
      <dgm:t>
        <a:bodyPr/>
        <a:lstStyle/>
        <a:p>
          <a:endParaRPr lang="en-US"/>
        </a:p>
      </dgm:t>
    </dgm:pt>
    <dgm:pt modelId="{834FE728-63A8-49DA-A711-42931D90FE52}" type="pres">
      <dgm:prSet presAssocID="{2EBFC5DB-6B13-4F95-BA1A-A9979CC817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6A81471-694F-49AC-9B57-50DCDC530F58}" type="pres">
      <dgm:prSet presAssocID="{B56FCC79-2ADB-4111-8C51-FEDCD1D63013}" presName="root" presStyleCnt="0"/>
      <dgm:spPr/>
      <dgm:t>
        <a:bodyPr/>
        <a:lstStyle/>
        <a:p>
          <a:endParaRPr lang="en-US"/>
        </a:p>
      </dgm:t>
    </dgm:pt>
    <dgm:pt modelId="{316096A0-0B4C-49D2-9682-C6013D091E9C}" type="pres">
      <dgm:prSet presAssocID="{B56FCC79-2ADB-4111-8C51-FEDCD1D63013}" presName="rootComposite" presStyleCnt="0"/>
      <dgm:spPr/>
      <dgm:t>
        <a:bodyPr/>
        <a:lstStyle/>
        <a:p>
          <a:endParaRPr lang="en-US"/>
        </a:p>
      </dgm:t>
    </dgm:pt>
    <dgm:pt modelId="{2AD5C42B-B45E-4EE5-9F64-FD7A01562772}" type="pres">
      <dgm:prSet presAssocID="{B56FCC79-2ADB-4111-8C51-FEDCD1D63013}" presName="rootText" presStyleLbl="node1" presStyleIdx="0" presStyleCnt="2" custScaleX="350210" custScaleY="193089" custLinFactNeighborX="-97121" custLinFactNeighborY="2138"/>
      <dgm:spPr/>
      <dgm:t>
        <a:bodyPr/>
        <a:lstStyle/>
        <a:p>
          <a:endParaRPr lang="en-US"/>
        </a:p>
      </dgm:t>
    </dgm:pt>
    <dgm:pt modelId="{F2D605E0-53DA-4448-A9C9-04D4329BA1F0}" type="pres">
      <dgm:prSet presAssocID="{B56FCC79-2ADB-4111-8C51-FEDCD1D63013}" presName="rootConnector" presStyleLbl="node1" presStyleIdx="0" presStyleCnt="2"/>
      <dgm:spPr/>
      <dgm:t>
        <a:bodyPr/>
        <a:lstStyle/>
        <a:p>
          <a:endParaRPr lang="en-US"/>
        </a:p>
      </dgm:t>
    </dgm:pt>
    <dgm:pt modelId="{B8356BB6-6358-4625-9D00-807F5E2EEE8B}" type="pres">
      <dgm:prSet presAssocID="{B56FCC79-2ADB-4111-8C51-FEDCD1D63013}" presName="childShape" presStyleCnt="0"/>
      <dgm:spPr/>
      <dgm:t>
        <a:bodyPr/>
        <a:lstStyle/>
        <a:p>
          <a:endParaRPr lang="en-US"/>
        </a:p>
      </dgm:t>
    </dgm:pt>
    <dgm:pt modelId="{9A314DFB-C253-4B0C-8FF0-64B69F411F68}" type="pres">
      <dgm:prSet presAssocID="{4AE0686B-BE50-430B-B032-49D575363667}" presName="Name13" presStyleLbl="parChTrans1D2" presStyleIdx="0" presStyleCnt="3"/>
      <dgm:spPr/>
      <dgm:t>
        <a:bodyPr/>
        <a:lstStyle/>
        <a:p>
          <a:endParaRPr lang="en-US"/>
        </a:p>
      </dgm:t>
    </dgm:pt>
    <dgm:pt modelId="{4C83D523-7131-4814-9C44-6E9496A44B18}" type="pres">
      <dgm:prSet presAssocID="{00D7E36B-3999-46C8-A9ED-F022665A505F}" presName="childText" presStyleLbl="bgAcc1" presStyleIdx="0" presStyleCnt="3" custScaleX="361171" custScaleY="136024" custLinFactNeighborX="-21908" custLinFactNeighborY="295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985BC4-33D5-4BEA-B333-F305A6A38E76}" type="pres">
      <dgm:prSet presAssocID="{463EDC18-EFBD-4473-A841-323A0BAE9A0D}" presName="root" presStyleCnt="0"/>
      <dgm:spPr/>
      <dgm:t>
        <a:bodyPr/>
        <a:lstStyle/>
        <a:p>
          <a:endParaRPr lang="en-US"/>
        </a:p>
      </dgm:t>
    </dgm:pt>
    <dgm:pt modelId="{6F72E6F8-B2B4-4693-A98B-98BD3C74A7E8}" type="pres">
      <dgm:prSet presAssocID="{463EDC18-EFBD-4473-A841-323A0BAE9A0D}" presName="rootComposite" presStyleCnt="0"/>
      <dgm:spPr/>
      <dgm:t>
        <a:bodyPr/>
        <a:lstStyle/>
        <a:p>
          <a:endParaRPr lang="en-US"/>
        </a:p>
      </dgm:t>
    </dgm:pt>
    <dgm:pt modelId="{ED74D7F2-90C5-4143-9B03-DD35544E2959}" type="pres">
      <dgm:prSet presAssocID="{463EDC18-EFBD-4473-A841-323A0BAE9A0D}" presName="rootText" presStyleLbl="node1" presStyleIdx="1" presStyleCnt="2" custScaleX="480781" custScaleY="193955" custLinFactNeighborX="-1604" custLinFactNeighborY="4276"/>
      <dgm:spPr/>
      <dgm:t>
        <a:bodyPr/>
        <a:lstStyle/>
        <a:p>
          <a:endParaRPr lang="en-US"/>
        </a:p>
      </dgm:t>
    </dgm:pt>
    <dgm:pt modelId="{D798EB94-ACC9-4C70-B7CA-4580A8C6D7D6}" type="pres">
      <dgm:prSet presAssocID="{463EDC18-EFBD-4473-A841-323A0BAE9A0D}" presName="rootConnector" presStyleLbl="node1" presStyleIdx="1" presStyleCnt="2"/>
      <dgm:spPr/>
      <dgm:t>
        <a:bodyPr/>
        <a:lstStyle/>
        <a:p>
          <a:endParaRPr lang="en-US"/>
        </a:p>
      </dgm:t>
    </dgm:pt>
    <dgm:pt modelId="{391F22E2-41C5-44E7-A2F0-4737EA4AAA2C}" type="pres">
      <dgm:prSet presAssocID="{463EDC18-EFBD-4473-A841-323A0BAE9A0D}" presName="childShape" presStyleCnt="0"/>
      <dgm:spPr/>
      <dgm:t>
        <a:bodyPr/>
        <a:lstStyle/>
        <a:p>
          <a:endParaRPr lang="en-US"/>
        </a:p>
      </dgm:t>
    </dgm:pt>
    <dgm:pt modelId="{1D1F1E13-E720-409C-9E3A-35515BDAE896}" type="pres">
      <dgm:prSet presAssocID="{50749761-AAEE-4EE1-8623-1957DE0E3A78}" presName="Name13" presStyleLbl="parChTrans1D2" presStyleIdx="1" presStyleCnt="3"/>
      <dgm:spPr/>
      <dgm:t>
        <a:bodyPr/>
        <a:lstStyle/>
        <a:p>
          <a:endParaRPr lang="en-US"/>
        </a:p>
      </dgm:t>
    </dgm:pt>
    <dgm:pt modelId="{DE9DEA7E-FE5F-4300-9C84-B011EFE947D1}" type="pres">
      <dgm:prSet presAssocID="{202F00AB-2004-42FB-A458-28E114AF30B5}" presName="childText" presStyleLbl="bgAcc1" presStyleIdx="1" presStyleCnt="3" custScaleX="4985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6C29E-E4A4-4ACA-AAE7-47DE6ADD17DD}" type="pres">
      <dgm:prSet presAssocID="{23792667-8FB4-4D26-8F1A-16918DF8A6AE}" presName="Name13" presStyleLbl="parChTrans1D2" presStyleIdx="2" presStyleCnt="3"/>
      <dgm:spPr/>
      <dgm:t>
        <a:bodyPr/>
        <a:lstStyle/>
        <a:p>
          <a:endParaRPr lang="en-US"/>
        </a:p>
      </dgm:t>
    </dgm:pt>
    <dgm:pt modelId="{673B70BF-20E8-4476-94BF-6989EBF09558}" type="pres">
      <dgm:prSet presAssocID="{EA0079AC-F76C-4CE0-AD91-9A29A1777CBF}" presName="childText" presStyleLbl="bgAcc1" presStyleIdx="2" presStyleCnt="3" custScaleX="509578" custScaleY="330308" custLinFactNeighborX="-1953" custLinFactNeighborY="-64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0C1941-E183-47BF-A925-D38C6C3BB3D0}" type="presOf" srcId="{463EDC18-EFBD-4473-A841-323A0BAE9A0D}" destId="{D798EB94-ACC9-4C70-B7CA-4580A8C6D7D6}" srcOrd="1" destOrd="0" presId="urn:microsoft.com/office/officeart/2005/8/layout/hierarchy3"/>
    <dgm:cxn modelId="{1F296E08-8481-4CD3-AEDD-05A91F11D708}" type="presOf" srcId="{B56FCC79-2ADB-4111-8C51-FEDCD1D63013}" destId="{2AD5C42B-B45E-4EE5-9F64-FD7A01562772}" srcOrd="0" destOrd="0" presId="urn:microsoft.com/office/officeart/2005/8/layout/hierarchy3"/>
    <dgm:cxn modelId="{D38CDD47-ED73-4B91-949D-4A123D0E1502}" type="presOf" srcId="{00D7E36B-3999-46C8-A9ED-F022665A505F}" destId="{4C83D523-7131-4814-9C44-6E9496A44B18}" srcOrd="0" destOrd="0" presId="urn:microsoft.com/office/officeart/2005/8/layout/hierarchy3"/>
    <dgm:cxn modelId="{73455F18-02DB-4057-B977-D2E28EEF781F}" srcId="{463EDC18-EFBD-4473-A841-323A0BAE9A0D}" destId="{EA0079AC-F76C-4CE0-AD91-9A29A1777CBF}" srcOrd="1" destOrd="0" parTransId="{23792667-8FB4-4D26-8F1A-16918DF8A6AE}" sibTransId="{F2C4F317-5EED-4B27-BB7E-DFE7E8727237}"/>
    <dgm:cxn modelId="{51A9047A-57A3-4E9A-AE9A-D638A35989B5}" srcId="{463EDC18-EFBD-4473-A841-323A0BAE9A0D}" destId="{202F00AB-2004-42FB-A458-28E114AF30B5}" srcOrd="0" destOrd="0" parTransId="{50749761-AAEE-4EE1-8623-1957DE0E3A78}" sibTransId="{25EB824C-E0F7-4A47-A600-1C5BD1F240DE}"/>
    <dgm:cxn modelId="{2CC39E49-CF4D-4191-8F2D-22032939A543}" type="presOf" srcId="{463EDC18-EFBD-4473-A841-323A0BAE9A0D}" destId="{ED74D7F2-90C5-4143-9B03-DD35544E2959}" srcOrd="0" destOrd="0" presId="urn:microsoft.com/office/officeart/2005/8/layout/hierarchy3"/>
    <dgm:cxn modelId="{EC3A6ACC-5329-420A-B058-F1FBFD46A1AD}" type="presOf" srcId="{50749761-AAEE-4EE1-8623-1957DE0E3A78}" destId="{1D1F1E13-E720-409C-9E3A-35515BDAE896}" srcOrd="0" destOrd="0" presId="urn:microsoft.com/office/officeart/2005/8/layout/hierarchy3"/>
    <dgm:cxn modelId="{46299C23-0A95-40D8-A1D8-720EAB735A29}" type="presOf" srcId="{23792667-8FB4-4D26-8F1A-16918DF8A6AE}" destId="{C236C29E-E4A4-4ACA-AAE7-47DE6ADD17DD}" srcOrd="0" destOrd="0" presId="urn:microsoft.com/office/officeart/2005/8/layout/hierarchy3"/>
    <dgm:cxn modelId="{4C60DDFD-FE4B-4D43-BAC0-4F3E38427FB5}" srcId="{2EBFC5DB-6B13-4F95-BA1A-A9979CC817C0}" destId="{B56FCC79-2ADB-4111-8C51-FEDCD1D63013}" srcOrd="0" destOrd="0" parTransId="{67813527-8BA9-471C-AAC1-6146507F4AD8}" sibTransId="{A5EFC22F-B0DD-4C85-AD45-A9E8B9644B61}"/>
    <dgm:cxn modelId="{AD7A0F00-DC8D-449E-9E61-5D8743D523E6}" type="presOf" srcId="{4AE0686B-BE50-430B-B032-49D575363667}" destId="{9A314DFB-C253-4B0C-8FF0-64B69F411F68}" srcOrd="0" destOrd="0" presId="urn:microsoft.com/office/officeart/2005/8/layout/hierarchy3"/>
    <dgm:cxn modelId="{98D222FB-A538-4AE6-ACC7-F95456A7AE52}" type="presOf" srcId="{EA0079AC-F76C-4CE0-AD91-9A29A1777CBF}" destId="{673B70BF-20E8-4476-94BF-6989EBF09558}" srcOrd="0" destOrd="0" presId="urn:microsoft.com/office/officeart/2005/8/layout/hierarchy3"/>
    <dgm:cxn modelId="{24BC2ED5-A1C4-4368-9322-CAFA8C914451}" type="presOf" srcId="{2EBFC5DB-6B13-4F95-BA1A-A9979CC817C0}" destId="{834FE728-63A8-49DA-A711-42931D90FE52}" srcOrd="0" destOrd="0" presId="urn:microsoft.com/office/officeart/2005/8/layout/hierarchy3"/>
    <dgm:cxn modelId="{2502A225-BF46-4D90-9B7E-F860D1701073}" type="presOf" srcId="{B56FCC79-2ADB-4111-8C51-FEDCD1D63013}" destId="{F2D605E0-53DA-4448-A9C9-04D4329BA1F0}" srcOrd="1" destOrd="0" presId="urn:microsoft.com/office/officeart/2005/8/layout/hierarchy3"/>
    <dgm:cxn modelId="{D7FF59AF-BC54-426A-B6D6-511925EF1109}" srcId="{B56FCC79-2ADB-4111-8C51-FEDCD1D63013}" destId="{00D7E36B-3999-46C8-A9ED-F022665A505F}" srcOrd="0" destOrd="0" parTransId="{4AE0686B-BE50-430B-B032-49D575363667}" sibTransId="{9E9E6821-BDC0-425B-A33B-6986231D8298}"/>
    <dgm:cxn modelId="{3C604EA2-AA62-44D2-BF4D-4BAA91443EF3}" srcId="{2EBFC5DB-6B13-4F95-BA1A-A9979CC817C0}" destId="{463EDC18-EFBD-4473-A841-323A0BAE9A0D}" srcOrd="1" destOrd="0" parTransId="{6F94BE8C-69DE-4A7B-9BE8-E129F65EDA61}" sibTransId="{3DF25AA1-66EC-44E1-A7C8-04D26CD9718B}"/>
    <dgm:cxn modelId="{BE7A3364-5826-4088-8E13-3E56EB81F6F8}" type="presOf" srcId="{202F00AB-2004-42FB-A458-28E114AF30B5}" destId="{DE9DEA7E-FE5F-4300-9C84-B011EFE947D1}" srcOrd="0" destOrd="0" presId="urn:microsoft.com/office/officeart/2005/8/layout/hierarchy3"/>
    <dgm:cxn modelId="{7FA1A9EB-C4A9-44FE-8288-9CEB28A144EA}" type="presParOf" srcId="{834FE728-63A8-49DA-A711-42931D90FE52}" destId="{A6A81471-694F-49AC-9B57-50DCDC530F58}" srcOrd="0" destOrd="0" presId="urn:microsoft.com/office/officeart/2005/8/layout/hierarchy3"/>
    <dgm:cxn modelId="{A4016B20-0A85-4909-A35C-0267B485335B}" type="presParOf" srcId="{A6A81471-694F-49AC-9B57-50DCDC530F58}" destId="{316096A0-0B4C-49D2-9682-C6013D091E9C}" srcOrd="0" destOrd="0" presId="urn:microsoft.com/office/officeart/2005/8/layout/hierarchy3"/>
    <dgm:cxn modelId="{7C40E4B9-D8B0-4E83-B17F-5F2ED9948822}" type="presParOf" srcId="{316096A0-0B4C-49D2-9682-C6013D091E9C}" destId="{2AD5C42B-B45E-4EE5-9F64-FD7A01562772}" srcOrd="0" destOrd="0" presId="urn:microsoft.com/office/officeart/2005/8/layout/hierarchy3"/>
    <dgm:cxn modelId="{671DF25D-2921-486B-BFB0-4A79AAE53AA6}" type="presParOf" srcId="{316096A0-0B4C-49D2-9682-C6013D091E9C}" destId="{F2D605E0-53DA-4448-A9C9-04D4329BA1F0}" srcOrd="1" destOrd="0" presId="urn:microsoft.com/office/officeart/2005/8/layout/hierarchy3"/>
    <dgm:cxn modelId="{F530862E-A329-4929-9C29-2656BA8BA444}" type="presParOf" srcId="{A6A81471-694F-49AC-9B57-50DCDC530F58}" destId="{B8356BB6-6358-4625-9D00-807F5E2EEE8B}" srcOrd="1" destOrd="0" presId="urn:microsoft.com/office/officeart/2005/8/layout/hierarchy3"/>
    <dgm:cxn modelId="{AC392E4E-70F4-4C48-9C52-E73429DD2232}" type="presParOf" srcId="{B8356BB6-6358-4625-9D00-807F5E2EEE8B}" destId="{9A314DFB-C253-4B0C-8FF0-64B69F411F68}" srcOrd="0" destOrd="0" presId="urn:microsoft.com/office/officeart/2005/8/layout/hierarchy3"/>
    <dgm:cxn modelId="{94D5E65D-30D7-4D6D-99EF-C2649411DCF0}" type="presParOf" srcId="{B8356BB6-6358-4625-9D00-807F5E2EEE8B}" destId="{4C83D523-7131-4814-9C44-6E9496A44B18}" srcOrd="1" destOrd="0" presId="urn:microsoft.com/office/officeart/2005/8/layout/hierarchy3"/>
    <dgm:cxn modelId="{30D28C71-401F-4BDE-9A7A-25DF295FDD8F}" type="presParOf" srcId="{834FE728-63A8-49DA-A711-42931D90FE52}" destId="{D1985BC4-33D5-4BEA-B333-F305A6A38E76}" srcOrd="1" destOrd="0" presId="urn:microsoft.com/office/officeart/2005/8/layout/hierarchy3"/>
    <dgm:cxn modelId="{F51598F3-4F6E-41AF-A56B-3D08FDAB8D71}" type="presParOf" srcId="{D1985BC4-33D5-4BEA-B333-F305A6A38E76}" destId="{6F72E6F8-B2B4-4693-A98B-98BD3C74A7E8}" srcOrd="0" destOrd="0" presId="urn:microsoft.com/office/officeart/2005/8/layout/hierarchy3"/>
    <dgm:cxn modelId="{449092EF-4410-455E-BAE4-16205AC9F7BD}" type="presParOf" srcId="{6F72E6F8-B2B4-4693-A98B-98BD3C74A7E8}" destId="{ED74D7F2-90C5-4143-9B03-DD35544E2959}" srcOrd="0" destOrd="0" presId="urn:microsoft.com/office/officeart/2005/8/layout/hierarchy3"/>
    <dgm:cxn modelId="{60B557FB-7F01-4057-904A-F858069A0D5B}" type="presParOf" srcId="{6F72E6F8-B2B4-4693-A98B-98BD3C74A7E8}" destId="{D798EB94-ACC9-4C70-B7CA-4580A8C6D7D6}" srcOrd="1" destOrd="0" presId="urn:microsoft.com/office/officeart/2005/8/layout/hierarchy3"/>
    <dgm:cxn modelId="{26AE0C1A-9B73-41E2-ACAF-DCD761CD2C38}" type="presParOf" srcId="{D1985BC4-33D5-4BEA-B333-F305A6A38E76}" destId="{391F22E2-41C5-44E7-A2F0-4737EA4AAA2C}" srcOrd="1" destOrd="0" presId="urn:microsoft.com/office/officeart/2005/8/layout/hierarchy3"/>
    <dgm:cxn modelId="{BD608339-2EAE-4195-8132-442AFFEB5A92}" type="presParOf" srcId="{391F22E2-41C5-44E7-A2F0-4737EA4AAA2C}" destId="{1D1F1E13-E720-409C-9E3A-35515BDAE896}" srcOrd="0" destOrd="0" presId="urn:microsoft.com/office/officeart/2005/8/layout/hierarchy3"/>
    <dgm:cxn modelId="{FB699A4A-256B-4327-9353-3F1F4E6FE961}" type="presParOf" srcId="{391F22E2-41C5-44E7-A2F0-4737EA4AAA2C}" destId="{DE9DEA7E-FE5F-4300-9C84-B011EFE947D1}" srcOrd="1" destOrd="0" presId="urn:microsoft.com/office/officeart/2005/8/layout/hierarchy3"/>
    <dgm:cxn modelId="{8C523C25-6CD5-4526-BE1D-178F3BE2A539}" type="presParOf" srcId="{391F22E2-41C5-44E7-A2F0-4737EA4AAA2C}" destId="{C236C29E-E4A4-4ACA-AAE7-47DE6ADD17DD}" srcOrd="2" destOrd="0" presId="urn:microsoft.com/office/officeart/2005/8/layout/hierarchy3"/>
    <dgm:cxn modelId="{9613CDB2-93DC-4016-930F-B8565B931417}" type="presParOf" srcId="{391F22E2-41C5-44E7-A2F0-4737EA4AAA2C}" destId="{673B70BF-20E8-4476-94BF-6989EBF0955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0517FE2-8C3A-4643-A2BD-40B998461C4D}" type="doc">
      <dgm:prSet loTypeId="urn:microsoft.com/office/officeart/2009/3/layout/FramedTextPicture" loCatId="picture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8B6FA863-2A3E-4D48-BC2F-4D249760B84E}">
      <dgm:prSet phldrT="[Text]" custT="1"/>
      <dgm:spPr/>
      <dgm:t>
        <a:bodyPr anchor="ctr" anchorCtr="1"/>
        <a:lstStyle/>
        <a:p>
          <a:pPr algn="ctr">
            <a:lnSpc>
              <a:spcPct val="100000"/>
            </a:lnSpc>
          </a:pPr>
          <a:r>
            <a:rPr lang="bg-BG" sz="4400" b="1" dirty="0" smtClean="0">
              <a:solidFill>
                <a:schemeClr val="bg1"/>
              </a:solidFill>
            </a:rPr>
            <a:t>СИСТЕМА ЗА ЕЛЕКТРОННИ УСЛУГИ</a:t>
          </a:r>
          <a:endParaRPr lang="bg-BG" sz="4400" dirty="0" smtClean="0">
            <a:solidFill>
              <a:schemeClr val="bg1"/>
            </a:solidFill>
          </a:endParaRPr>
        </a:p>
        <a:p>
          <a:pPr algn="just">
            <a:lnSpc>
              <a:spcPct val="100000"/>
            </a:lnSpc>
          </a:pPr>
          <a:r>
            <a:rPr lang="bg-BG" sz="3600" dirty="0" smtClean="0">
              <a:solidFill>
                <a:schemeClr val="bg1"/>
              </a:solidFill>
            </a:rPr>
            <a:t>- Подаване изцяло по електронен път чрез системата за електронни услуги (СЕУ);</a:t>
          </a:r>
        </a:p>
        <a:p>
          <a:pPr algn="just">
            <a:lnSpc>
              <a:spcPct val="100000"/>
            </a:lnSpc>
          </a:pPr>
          <a:r>
            <a:rPr lang="bg-BG" sz="3600" dirty="0" smtClean="0">
              <a:solidFill>
                <a:schemeClr val="bg1"/>
              </a:solidFill>
            </a:rPr>
            <a:t>- Цялата комуникация е в СЕУ;</a:t>
          </a:r>
        </a:p>
        <a:p>
          <a:pPr algn="just">
            <a:lnSpc>
              <a:spcPct val="100000"/>
            </a:lnSpc>
          </a:pPr>
          <a:r>
            <a:rPr lang="bg-BG" sz="3600" dirty="0" smtClean="0">
              <a:solidFill>
                <a:schemeClr val="bg1"/>
              </a:solidFill>
            </a:rPr>
            <a:t>- Условията за кандидатстване и условията за изпълнение се публикуват на електронната страница на СПРЗСР 2023-2027 (</a:t>
          </a:r>
          <a:r>
            <a:rPr lang="en-US" sz="3600" dirty="0" smtClean="0">
              <a:solidFill>
                <a:schemeClr val="bg1"/>
              </a:solidFill>
            </a:rPr>
            <a:t>www.sp2023.bg</a:t>
          </a:r>
          <a:r>
            <a:rPr lang="bg-BG" sz="3600" dirty="0" smtClean="0">
              <a:solidFill>
                <a:schemeClr val="bg1"/>
              </a:solidFill>
            </a:rPr>
            <a:t>)  и в СЕУ (</a:t>
          </a:r>
          <a:r>
            <a:rPr lang="en-US" sz="3600" dirty="0" smtClean="0">
              <a:solidFill>
                <a:schemeClr val="bg1"/>
              </a:solidFill>
            </a:rPr>
            <a:t>seu.dfz.bg</a:t>
          </a:r>
          <a:r>
            <a:rPr lang="bg-BG" sz="3600" dirty="0" smtClean="0">
              <a:solidFill>
                <a:schemeClr val="bg1"/>
              </a:solidFill>
            </a:rPr>
            <a:t>);</a:t>
          </a:r>
        </a:p>
        <a:p>
          <a:pPr algn="just">
            <a:lnSpc>
              <a:spcPct val="100000"/>
            </a:lnSpc>
          </a:pPr>
          <a:r>
            <a:rPr lang="bg-BG" sz="3600" dirty="0" smtClean="0">
              <a:solidFill>
                <a:schemeClr val="bg1"/>
              </a:solidFill>
            </a:rPr>
            <a:t>- Оценката на проектите е в СЕУ.</a:t>
          </a:r>
          <a:endParaRPr lang="en-US" sz="3600" dirty="0">
            <a:solidFill>
              <a:schemeClr val="bg1"/>
            </a:solidFill>
          </a:endParaRPr>
        </a:p>
      </dgm:t>
    </dgm:pt>
    <dgm:pt modelId="{57D30159-BA4D-445B-A967-3054BF7B629D}" type="parTrans" cxnId="{4DDFD257-0E1F-4F53-BFE2-BBF0363D3630}">
      <dgm:prSet/>
      <dgm:spPr/>
      <dgm:t>
        <a:bodyPr/>
        <a:lstStyle/>
        <a:p>
          <a:endParaRPr lang="en-US"/>
        </a:p>
      </dgm:t>
    </dgm:pt>
    <dgm:pt modelId="{F000697F-B19A-456E-A242-0487ABA74D58}" type="sibTrans" cxnId="{4DDFD257-0E1F-4F53-BFE2-BBF0363D3630}">
      <dgm:prSet/>
      <dgm:spPr/>
      <dgm:t>
        <a:bodyPr/>
        <a:lstStyle/>
        <a:p>
          <a:endParaRPr lang="en-US"/>
        </a:p>
      </dgm:t>
    </dgm:pt>
    <dgm:pt modelId="{003F9A38-2EEB-4216-A60E-099EBE0905D5}" type="pres">
      <dgm:prSet presAssocID="{D0517FE2-8C3A-4643-A2BD-40B998461C4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D94987F5-06E7-4B51-9C30-97B9A6DCD1F4}" type="pres">
      <dgm:prSet presAssocID="{8B6FA863-2A3E-4D48-BC2F-4D249760B84E}" presName="composite" presStyleCnt="0">
        <dgm:presLayoutVars>
          <dgm:chMax/>
          <dgm:chPref/>
        </dgm:presLayoutVars>
      </dgm:prSet>
      <dgm:spPr/>
    </dgm:pt>
    <dgm:pt modelId="{1327E1A6-5ACD-46DD-A1C3-1CCB773ABF72}" type="pres">
      <dgm:prSet presAssocID="{8B6FA863-2A3E-4D48-BC2F-4D249760B84E}" presName="Image" presStyleLbl="bgImgPlace1" presStyleIdx="0" presStyleCnt="1" custScaleX="112863" custScaleY="115431" custLinFactNeighborX="-27379" custLinFactNeighborY="2328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</dgm:spPr>
    </dgm:pt>
    <dgm:pt modelId="{05873E78-4C82-4C39-AB29-6DC2B8C10F0C}" type="pres">
      <dgm:prSet presAssocID="{8B6FA863-2A3E-4D48-BC2F-4D249760B84E}" presName="ParentText" presStyleLbl="revTx" presStyleIdx="0" presStyleCnt="1" custScaleX="127068" custScaleY="172021" custLinFactNeighborX="15291" custLinFactNeighborY="-188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AB0475-A871-4AE1-84DE-933AC570322B}" type="pres">
      <dgm:prSet presAssocID="{8B6FA863-2A3E-4D48-BC2F-4D249760B84E}" presName="tlFrame" presStyleLbl="node1" presStyleIdx="0" presStyleCnt="4" custLinFactY="-49494" custLinFactNeighborX="-6011" custLinFactNeighborY="-100000"/>
      <dgm:spPr/>
    </dgm:pt>
    <dgm:pt modelId="{B1C9DAD5-6EE0-4684-8D99-B32A778494A5}" type="pres">
      <dgm:prSet presAssocID="{8B6FA863-2A3E-4D48-BC2F-4D249760B84E}" presName="trFrame" presStyleLbl="node1" presStyleIdx="1" presStyleCnt="4" custLinFactX="27328" custLinFactY="-44798" custLinFactNeighborX="100000" custLinFactNeighborY="-100000"/>
      <dgm:spPr/>
    </dgm:pt>
    <dgm:pt modelId="{477A80C9-C28A-44FA-971D-3ED4C20E325D}" type="pres">
      <dgm:prSet presAssocID="{8B6FA863-2A3E-4D48-BC2F-4D249760B84E}" presName="blFrame" presStyleLbl="node1" presStyleIdx="2" presStyleCnt="4" custLinFactNeighborX="-11278" custLinFactNeighborY="59408"/>
      <dgm:spPr/>
    </dgm:pt>
    <dgm:pt modelId="{D5B9D868-EF46-4017-9B12-385D02D9FAC7}" type="pres">
      <dgm:prSet presAssocID="{8B6FA863-2A3E-4D48-BC2F-4D249760B84E}" presName="brFrame" presStyleLbl="node1" presStyleIdx="3" presStyleCnt="4" custLinFactX="26319" custLinFactNeighborX="100000" custLinFactNeighborY="54837"/>
      <dgm:spPr/>
    </dgm:pt>
  </dgm:ptLst>
  <dgm:cxnLst>
    <dgm:cxn modelId="{4DDFD257-0E1F-4F53-BFE2-BBF0363D3630}" srcId="{D0517FE2-8C3A-4643-A2BD-40B998461C4D}" destId="{8B6FA863-2A3E-4D48-BC2F-4D249760B84E}" srcOrd="0" destOrd="0" parTransId="{57D30159-BA4D-445B-A967-3054BF7B629D}" sibTransId="{F000697F-B19A-456E-A242-0487ABA74D58}"/>
    <dgm:cxn modelId="{3DDA7FC3-C9E9-49D2-8F87-BF02C81D3521}" type="presOf" srcId="{8B6FA863-2A3E-4D48-BC2F-4D249760B84E}" destId="{05873E78-4C82-4C39-AB29-6DC2B8C10F0C}" srcOrd="0" destOrd="0" presId="urn:microsoft.com/office/officeart/2009/3/layout/FramedTextPicture"/>
    <dgm:cxn modelId="{E072DE0C-90B8-4114-B3BF-E604FD2D3D0A}" type="presOf" srcId="{D0517FE2-8C3A-4643-A2BD-40B998461C4D}" destId="{003F9A38-2EEB-4216-A60E-099EBE0905D5}" srcOrd="0" destOrd="0" presId="urn:microsoft.com/office/officeart/2009/3/layout/FramedTextPicture"/>
    <dgm:cxn modelId="{E913C8B0-307B-4863-BFCC-BBEE2F67CBF4}" type="presParOf" srcId="{003F9A38-2EEB-4216-A60E-099EBE0905D5}" destId="{D94987F5-06E7-4B51-9C30-97B9A6DCD1F4}" srcOrd="0" destOrd="0" presId="urn:microsoft.com/office/officeart/2009/3/layout/FramedTextPicture"/>
    <dgm:cxn modelId="{BBABDFAB-032E-4D1B-A68A-1000EA282458}" type="presParOf" srcId="{D94987F5-06E7-4B51-9C30-97B9A6DCD1F4}" destId="{1327E1A6-5ACD-46DD-A1C3-1CCB773ABF72}" srcOrd="0" destOrd="0" presId="urn:microsoft.com/office/officeart/2009/3/layout/FramedTextPicture"/>
    <dgm:cxn modelId="{8AF1EC45-217B-40B3-BD1D-E16FA35B7D05}" type="presParOf" srcId="{D94987F5-06E7-4B51-9C30-97B9A6DCD1F4}" destId="{05873E78-4C82-4C39-AB29-6DC2B8C10F0C}" srcOrd="1" destOrd="0" presId="urn:microsoft.com/office/officeart/2009/3/layout/FramedTextPicture"/>
    <dgm:cxn modelId="{10282796-BD0F-4FEE-9A1B-45C4174CFC7F}" type="presParOf" srcId="{D94987F5-06E7-4B51-9C30-97B9A6DCD1F4}" destId="{6FAB0475-A871-4AE1-84DE-933AC570322B}" srcOrd="2" destOrd="0" presId="urn:microsoft.com/office/officeart/2009/3/layout/FramedTextPicture"/>
    <dgm:cxn modelId="{18D43CD6-5847-44E4-A61F-88AB1DD62DE6}" type="presParOf" srcId="{D94987F5-06E7-4B51-9C30-97B9A6DCD1F4}" destId="{B1C9DAD5-6EE0-4684-8D99-B32A778494A5}" srcOrd="3" destOrd="0" presId="urn:microsoft.com/office/officeart/2009/3/layout/FramedTextPicture"/>
    <dgm:cxn modelId="{CDB8B4CE-60E2-4FF5-9B88-8BBD6E54B7DB}" type="presParOf" srcId="{D94987F5-06E7-4B51-9C30-97B9A6DCD1F4}" destId="{477A80C9-C28A-44FA-971D-3ED4C20E325D}" srcOrd="4" destOrd="0" presId="urn:microsoft.com/office/officeart/2009/3/layout/FramedTextPicture"/>
    <dgm:cxn modelId="{C7C405D1-BE6C-4CAB-968E-4A649003DB0C}" type="presParOf" srcId="{D94987F5-06E7-4B51-9C30-97B9A6DCD1F4}" destId="{D5B9D868-EF46-4017-9B12-385D02D9FAC7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E131A9-A30E-4794-B35E-813B93DCD203}">
      <dsp:nvSpPr>
        <dsp:cNvPr id="0" name=""/>
        <dsp:cNvSpPr/>
      </dsp:nvSpPr>
      <dsp:spPr>
        <a:xfrm>
          <a:off x="2228" y="933607"/>
          <a:ext cx="4450220" cy="1780088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/>
            <a:t>Занаяти</a:t>
          </a:r>
          <a:endParaRPr lang="en-US" sz="2800" b="1" kern="1200" dirty="0"/>
        </a:p>
      </dsp:txBody>
      <dsp:txXfrm>
        <a:off x="892272" y="933607"/>
        <a:ext cx="2670132" cy="1780088"/>
      </dsp:txXfrm>
    </dsp:sp>
    <dsp:sp modelId="{DE00D36D-7324-489E-AC26-6FDCF2C13B1F}">
      <dsp:nvSpPr>
        <dsp:cNvPr id="0" name=""/>
        <dsp:cNvSpPr/>
      </dsp:nvSpPr>
      <dsp:spPr>
        <a:xfrm>
          <a:off x="3873920" y="1084914"/>
          <a:ext cx="3693683" cy="1477473"/>
        </a:xfrm>
        <a:prstGeom prst="chevron">
          <a:avLst/>
        </a:prstGeom>
        <a:solidFill>
          <a:schemeClr val="accent4">
            <a:lumMod val="50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4612657" y="1084914"/>
        <a:ext cx="2216210" cy="1477473"/>
      </dsp:txXfrm>
    </dsp:sp>
    <dsp:sp modelId="{39CAC55E-2426-4CB4-8486-90AA2B052CD9}">
      <dsp:nvSpPr>
        <dsp:cNvPr id="0" name=""/>
        <dsp:cNvSpPr/>
      </dsp:nvSpPr>
      <dsp:spPr>
        <a:xfrm>
          <a:off x="7050487" y="1084914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Старт – 22.01.2025 г.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789224" y="1084914"/>
        <a:ext cx="2216210" cy="1477473"/>
      </dsp:txXfrm>
    </dsp:sp>
    <dsp:sp modelId="{BDD8F9B5-FD5B-4794-B95C-FDFEF6E8A0A9}">
      <dsp:nvSpPr>
        <dsp:cNvPr id="0" name=""/>
        <dsp:cNvSpPr/>
      </dsp:nvSpPr>
      <dsp:spPr>
        <a:xfrm>
          <a:off x="10227055" y="1084914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Край – 22.04.2025 г.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965792" y="1084914"/>
        <a:ext cx="2216210" cy="1477473"/>
      </dsp:txXfrm>
    </dsp:sp>
    <dsp:sp modelId="{5200B0E9-525C-4E2B-AEE6-D5C931B03EAD}">
      <dsp:nvSpPr>
        <dsp:cNvPr id="0" name=""/>
        <dsp:cNvSpPr/>
      </dsp:nvSpPr>
      <dsp:spPr>
        <a:xfrm>
          <a:off x="13403622" y="1084914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Бюджет - </a:t>
          </a:r>
          <a:r>
            <a:rPr lang="bg-BG" sz="2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3 000 000 евро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142359" y="1084914"/>
        <a:ext cx="2216210" cy="1477473"/>
      </dsp:txXfrm>
    </dsp:sp>
    <dsp:sp modelId="{3517BB5F-1A5B-4D1D-A0C6-176158CE9B74}">
      <dsp:nvSpPr>
        <dsp:cNvPr id="0" name=""/>
        <dsp:cNvSpPr/>
      </dsp:nvSpPr>
      <dsp:spPr>
        <a:xfrm>
          <a:off x="2228" y="2962907"/>
          <a:ext cx="4450220" cy="1780088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/>
            <a:t>Производство</a:t>
          </a:r>
          <a:endParaRPr lang="en-US" sz="2800" b="1" kern="1200" dirty="0"/>
        </a:p>
      </dsp:txBody>
      <dsp:txXfrm>
        <a:off x="892272" y="2962907"/>
        <a:ext cx="2670132" cy="1780088"/>
      </dsp:txXfrm>
    </dsp:sp>
    <dsp:sp modelId="{3204D6DF-13A9-40BD-AD75-A1A5A488AB8D}">
      <dsp:nvSpPr>
        <dsp:cNvPr id="0" name=""/>
        <dsp:cNvSpPr/>
      </dsp:nvSpPr>
      <dsp:spPr>
        <a:xfrm>
          <a:off x="3957910" y="3098376"/>
          <a:ext cx="3693683" cy="1477473"/>
        </a:xfrm>
        <a:prstGeom prst="chevron">
          <a:avLst/>
        </a:prstGeom>
        <a:solidFill>
          <a:schemeClr val="accent4">
            <a:lumMod val="50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4696647" y="3098376"/>
        <a:ext cx="2216210" cy="1477473"/>
      </dsp:txXfrm>
    </dsp:sp>
    <dsp:sp modelId="{041BAA2F-B577-4053-A059-F53AD5603DEA}">
      <dsp:nvSpPr>
        <dsp:cNvPr id="0" name=""/>
        <dsp:cNvSpPr/>
      </dsp:nvSpPr>
      <dsp:spPr>
        <a:xfrm>
          <a:off x="7050487" y="3114215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Старт – 29.01.2025 г.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789224" y="3114215"/>
        <a:ext cx="2216210" cy="1477473"/>
      </dsp:txXfrm>
    </dsp:sp>
    <dsp:sp modelId="{55E89744-66EE-4EB4-B890-4B24D14532E2}">
      <dsp:nvSpPr>
        <dsp:cNvPr id="0" name=""/>
        <dsp:cNvSpPr/>
      </dsp:nvSpPr>
      <dsp:spPr>
        <a:xfrm>
          <a:off x="10227055" y="3114215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Край – 29.04.2025 г.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965792" y="3114215"/>
        <a:ext cx="2216210" cy="1477473"/>
      </dsp:txXfrm>
    </dsp:sp>
    <dsp:sp modelId="{2785F3F1-2F36-44F7-8524-F8992243650B}">
      <dsp:nvSpPr>
        <dsp:cNvPr id="0" name=""/>
        <dsp:cNvSpPr/>
      </dsp:nvSpPr>
      <dsp:spPr>
        <a:xfrm>
          <a:off x="13403622" y="3114215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Бюджет - </a:t>
          </a:r>
          <a:r>
            <a:rPr lang="bg-BG" sz="2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46 756 925 евро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142359" y="3114215"/>
        <a:ext cx="2216210" cy="1477473"/>
      </dsp:txXfrm>
    </dsp:sp>
    <dsp:sp modelId="{EE287713-D63E-466A-9269-098CBDB64A92}">
      <dsp:nvSpPr>
        <dsp:cNvPr id="0" name=""/>
        <dsp:cNvSpPr/>
      </dsp:nvSpPr>
      <dsp:spPr>
        <a:xfrm>
          <a:off x="2228" y="4992208"/>
          <a:ext cx="4450220" cy="1780088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/>
            <a:t>Услуги</a:t>
          </a:r>
          <a:endParaRPr lang="en-US" sz="2800" b="1" kern="1200" dirty="0"/>
        </a:p>
      </dsp:txBody>
      <dsp:txXfrm>
        <a:off x="892272" y="4992208"/>
        <a:ext cx="2670132" cy="1780088"/>
      </dsp:txXfrm>
    </dsp:sp>
    <dsp:sp modelId="{A6340B5C-A500-4AA4-95DD-4961139DC839}">
      <dsp:nvSpPr>
        <dsp:cNvPr id="0" name=""/>
        <dsp:cNvSpPr/>
      </dsp:nvSpPr>
      <dsp:spPr>
        <a:xfrm>
          <a:off x="3873920" y="5143515"/>
          <a:ext cx="3693683" cy="1477473"/>
        </a:xfrm>
        <a:prstGeom prst="chevron">
          <a:avLst/>
        </a:prstGeom>
        <a:solidFill>
          <a:schemeClr val="accent4">
            <a:lumMod val="50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</a:rPr>
            <a:t>Обществено обсъждане до 24.02.2025 г.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4612657" y="5143515"/>
        <a:ext cx="2216210" cy="1477473"/>
      </dsp:txXfrm>
    </dsp:sp>
    <dsp:sp modelId="{EB11E457-AB9E-4CD5-94F4-81A56BAE26DA}">
      <dsp:nvSpPr>
        <dsp:cNvPr id="0" name=""/>
        <dsp:cNvSpPr/>
      </dsp:nvSpPr>
      <dsp:spPr>
        <a:xfrm>
          <a:off x="7050487" y="5143515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Старт – 28.02.2025 г.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789224" y="5143515"/>
        <a:ext cx="2216210" cy="1477473"/>
      </dsp:txXfrm>
    </dsp:sp>
    <dsp:sp modelId="{180B62A7-BFAC-4B93-A119-39C7D250F78E}">
      <dsp:nvSpPr>
        <dsp:cNvPr id="0" name=""/>
        <dsp:cNvSpPr/>
      </dsp:nvSpPr>
      <dsp:spPr>
        <a:xfrm>
          <a:off x="10227055" y="5143515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Край – </a:t>
          </a:r>
          <a:r>
            <a:rPr lang="en-US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30</a:t>
          </a: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.05.2025 г.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965792" y="5143515"/>
        <a:ext cx="2216210" cy="1477473"/>
      </dsp:txXfrm>
    </dsp:sp>
    <dsp:sp modelId="{CF8B9452-7A50-4420-A2A1-1F19BF72D68B}">
      <dsp:nvSpPr>
        <dsp:cNvPr id="0" name=""/>
        <dsp:cNvSpPr/>
      </dsp:nvSpPr>
      <dsp:spPr>
        <a:xfrm>
          <a:off x="13403622" y="5143515"/>
          <a:ext cx="3693683" cy="1477473"/>
        </a:xfrm>
        <a:prstGeom prst="chevron">
          <a:avLst/>
        </a:prstGeom>
        <a:solidFill>
          <a:schemeClr val="accent3">
            <a:lumMod val="75000"/>
            <a:alpha val="9000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0" kern="1200" dirty="0" smtClean="0">
              <a:solidFill>
                <a:schemeClr val="bg1"/>
              </a:solidFill>
            </a:rPr>
            <a:t>Бюджет -       </a:t>
          </a:r>
          <a:r>
            <a:rPr lang="bg-BG" sz="2800" b="1" kern="1200" dirty="0" smtClean="0">
              <a:solidFill>
                <a:schemeClr val="bg1"/>
              </a:solidFill>
            </a:rPr>
            <a:t>49 000 000 евро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14142359" y="5143515"/>
        <a:ext cx="2216210" cy="14774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5C42B-B45E-4EE5-9F64-FD7A01562772}">
      <dsp:nvSpPr>
        <dsp:cNvPr id="0" name=""/>
        <dsp:cNvSpPr/>
      </dsp:nvSpPr>
      <dsp:spPr>
        <a:xfrm>
          <a:off x="92563" y="29475"/>
          <a:ext cx="6226795" cy="10757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b="1" kern="1200" dirty="0" smtClean="0">
              <a:latin typeface="Arial Black" panose="020B0A04020102020204" pitchFamily="34" charset="0"/>
            </a:rPr>
            <a:t>Допустими дейности:</a:t>
          </a:r>
          <a:endParaRPr lang="en-US" sz="3600" kern="1200" dirty="0">
            <a:latin typeface="Arial Black" panose="020B0A04020102020204" pitchFamily="34" charset="0"/>
          </a:endParaRPr>
        </a:p>
      </dsp:txBody>
      <dsp:txXfrm>
        <a:off x="124070" y="60982"/>
        <a:ext cx="6163781" cy="1012712"/>
      </dsp:txXfrm>
    </dsp:sp>
    <dsp:sp modelId="{9A314DFB-C253-4B0C-8FF0-64B69F411F68}">
      <dsp:nvSpPr>
        <dsp:cNvPr id="0" name=""/>
        <dsp:cNvSpPr/>
      </dsp:nvSpPr>
      <dsp:spPr>
        <a:xfrm>
          <a:off x="715242" y="1105202"/>
          <a:ext cx="246394" cy="1258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8983"/>
              </a:lnTo>
              <a:lnTo>
                <a:pt x="246394" y="1258983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3D523-7131-4814-9C44-6E9496A44B18}">
      <dsp:nvSpPr>
        <dsp:cNvPr id="0" name=""/>
        <dsp:cNvSpPr/>
      </dsp:nvSpPr>
      <dsp:spPr>
        <a:xfrm>
          <a:off x="961636" y="1896186"/>
          <a:ext cx="6411989" cy="935998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в материални и/или нематериални активи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89050" y="1923600"/>
        <a:ext cx="6357161" cy="881170"/>
      </dsp:txXfrm>
    </dsp:sp>
    <dsp:sp modelId="{5991F812-1230-4C16-93FD-F489705AD261}">
      <dsp:nvSpPr>
        <dsp:cNvPr id="0" name=""/>
        <dsp:cNvSpPr/>
      </dsp:nvSpPr>
      <dsp:spPr>
        <a:xfrm>
          <a:off x="715242" y="1105202"/>
          <a:ext cx="255076" cy="23958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5883"/>
              </a:lnTo>
              <a:lnTo>
                <a:pt x="255076" y="2395883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4086A-44EA-402E-AF17-E2FED449AA4F}">
      <dsp:nvSpPr>
        <dsp:cNvPr id="0" name=""/>
        <dsp:cNvSpPr/>
      </dsp:nvSpPr>
      <dsp:spPr>
        <a:xfrm>
          <a:off x="970318" y="3141088"/>
          <a:ext cx="6411989" cy="719996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Общи разходи</a:t>
          </a:r>
          <a:endParaRPr lang="bg-BG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91406" y="3162176"/>
        <a:ext cx="6369813" cy="677820"/>
      </dsp:txXfrm>
    </dsp:sp>
    <dsp:sp modelId="{ED74D7F2-90C5-4143-9B03-DD35544E2959}">
      <dsp:nvSpPr>
        <dsp:cNvPr id="0" name=""/>
        <dsp:cNvSpPr/>
      </dsp:nvSpPr>
      <dsp:spPr>
        <a:xfrm>
          <a:off x="7112705" y="45098"/>
          <a:ext cx="6226795" cy="10925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b="1" kern="1200" dirty="0" smtClean="0">
              <a:latin typeface="Arial Black" panose="020B0A04020102020204" pitchFamily="34" charset="0"/>
            </a:rPr>
            <a:t>Допустими кандидати:</a:t>
          </a:r>
          <a:endParaRPr lang="en-US" sz="3600" kern="1200" dirty="0">
            <a:latin typeface="Arial Black" panose="020B0A04020102020204" pitchFamily="34" charset="0"/>
          </a:endParaRPr>
        </a:p>
      </dsp:txBody>
      <dsp:txXfrm>
        <a:off x="7144705" y="77098"/>
        <a:ext cx="6162795" cy="1028549"/>
      </dsp:txXfrm>
    </dsp:sp>
    <dsp:sp modelId="{C236C29E-E4A4-4ACA-AAE7-47DE6ADD17DD}">
      <dsp:nvSpPr>
        <dsp:cNvPr id="0" name=""/>
        <dsp:cNvSpPr/>
      </dsp:nvSpPr>
      <dsp:spPr>
        <a:xfrm>
          <a:off x="7735384" y="1137648"/>
          <a:ext cx="635425" cy="7253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5367"/>
              </a:lnTo>
              <a:lnTo>
                <a:pt x="635425" y="72536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B70BF-20E8-4476-94BF-6989EBF09558}">
      <dsp:nvSpPr>
        <dsp:cNvPr id="0" name=""/>
        <dsp:cNvSpPr/>
      </dsp:nvSpPr>
      <dsp:spPr>
        <a:xfrm>
          <a:off x="8370810" y="1503017"/>
          <a:ext cx="6411989" cy="719996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Земеделски стопани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391898" y="1524105"/>
        <a:ext cx="6369813" cy="677820"/>
      </dsp:txXfrm>
    </dsp:sp>
    <dsp:sp modelId="{A852B87D-D069-45FB-87D7-885989F3B8A9}">
      <dsp:nvSpPr>
        <dsp:cNvPr id="0" name=""/>
        <dsp:cNvSpPr/>
      </dsp:nvSpPr>
      <dsp:spPr>
        <a:xfrm>
          <a:off x="7735384" y="1137648"/>
          <a:ext cx="635425" cy="21833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3376"/>
              </a:lnTo>
              <a:lnTo>
                <a:pt x="635425" y="2183376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1CF8EC-45C9-4535-ADC1-2574F893AEAD}">
      <dsp:nvSpPr>
        <dsp:cNvPr id="0" name=""/>
        <dsp:cNvSpPr/>
      </dsp:nvSpPr>
      <dsp:spPr>
        <a:xfrm>
          <a:off x="8370810" y="2728166"/>
          <a:ext cx="6411989" cy="1185715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Признати групи и организации на производители</a:t>
          </a:r>
        </a:p>
      </dsp:txBody>
      <dsp:txXfrm>
        <a:off x="8405538" y="2762894"/>
        <a:ext cx="6342533" cy="11162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8F541-F916-4A46-BCEA-EF25ECEB3943}">
      <dsp:nvSpPr>
        <dsp:cNvPr id="0" name=""/>
        <dsp:cNvSpPr/>
      </dsp:nvSpPr>
      <dsp:spPr>
        <a:xfrm>
          <a:off x="-3056900" y="-470677"/>
          <a:ext cx="3646454" cy="3646454"/>
        </a:xfrm>
        <a:prstGeom prst="blockArc">
          <a:avLst>
            <a:gd name="adj1" fmla="val 18900000"/>
            <a:gd name="adj2" fmla="val 2700000"/>
            <a:gd name="adj3" fmla="val 592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1F4068-4AE0-4525-A6F4-0422B7BE98BD}">
      <dsp:nvSpPr>
        <dsp:cNvPr id="0" name=""/>
        <dsp:cNvSpPr/>
      </dsp:nvSpPr>
      <dsp:spPr>
        <a:xfrm>
          <a:off x="412755" y="67129"/>
          <a:ext cx="10427743" cy="62196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9435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Минимум  15 000 €</a:t>
          </a:r>
          <a:endParaRPr lang="en-US" sz="2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2755" y="67129"/>
        <a:ext cx="10427743" cy="621967"/>
      </dsp:txXfrm>
    </dsp:sp>
    <dsp:sp modelId="{139A4FB6-2956-4D39-A043-AA31312BB935}">
      <dsp:nvSpPr>
        <dsp:cNvPr id="0" name=""/>
        <dsp:cNvSpPr/>
      </dsp:nvSpPr>
      <dsp:spPr>
        <a:xfrm>
          <a:off x="0" y="72050"/>
          <a:ext cx="676275" cy="6762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DD9AEB-634B-41A9-893E-306D8862745F}">
      <dsp:nvSpPr>
        <dsp:cNvPr id="0" name=""/>
        <dsp:cNvSpPr/>
      </dsp:nvSpPr>
      <dsp:spPr>
        <a:xfrm>
          <a:off x="609459" y="780718"/>
          <a:ext cx="10231082" cy="9185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9435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"История" на земеделското стопанство - </a:t>
          </a:r>
          <a:r>
            <a:rPr lang="en-US" sz="28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от</a:t>
          </a: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най</a:t>
          </a: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 – </a:t>
          </a:r>
          <a:r>
            <a:rPr lang="en-US" sz="28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малко</a:t>
          </a: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 24 </a:t>
          </a:r>
          <a:r>
            <a:rPr lang="en-US" sz="28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месеца</a:t>
          </a: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09459" y="780718"/>
        <a:ext cx="10231082" cy="918500"/>
      </dsp:txXfrm>
    </dsp:sp>
    <dsp:sp modelId="{2CD7FDA3-E017-4CAE-87F1-3876274CB409}">
      <dsp:nvSpPr>
        <dsp:cNvPr id="0" name=""/>
        <dsp:cNvSpPr/>
      </dsp:nvSpPr>
      <dsp:spPr>
        <a:xfrm>
          <a:off x="279999" y="983614"/>
          <a:ext cx="676275" cy="6762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3238C9-5922-4E88-B081-1D1B749D1622}">
      <dsp:nvSpPr>
        <dsp:cNvPr id="0" name=""/>
        <dsp:cNvSpPr/>
      </dsp:nvSpPr>
      <dsp:spPr>
        <a:xfrm>
          <a:off x="412798" y="1783526"/>
          <a:ext cx="10427743" cy="92157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9435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Увеличение с 10 % на финансова помощ в чувствителни сектори</a:t>
          </a:r>
          <a:endParaRPr lang="en-US" sz="2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2798" y="1783526"/>
        <a:ext cx="10427743" cy="921573"/>
      </dsp:txXfrm>
    </dsp:sp>
    <dsp:sp modelId="{B8517717-9BC7-468B-AD3A-63A137FF8F13}">
      <dsp:nvSpPr>
        <dsp:cNvPr id="0" name=""/>
        <dsp:cNvSpPr/>
      </dsp:nvSpPr>
      <dsp:spPr>
        <a:xfrm>
          <a:off x="0" y="1888119"/>
          <a:ext cx="676275" cy="6762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5C42B-B45E-4EE5-9F64-FD7A01562772}">
      <dsp:nvSpPr>
        <dsp:cNvPr id="0" name=""/>
        <dsp:cNvSpPr/>
      </dsp:nvSpPr>
      <dsp:spPr>
        <a:xfrm>
          <a:off x="481932" y="0"/>
          <a:ext cx="7025438" cy="16249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II.</a:t>
          </a:r>
          <a:r>
            <a:rPr lang="bg-BG" sz="2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Г.1</a:t>
          </a:r>
          <a:r>
            <a:rPr lang="bg-BG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. Инвестиции в земеделските стопанства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9524" y="47592"/>
        <a:ext cx="6930254" cy="1529740"/>
      </dsp:txXfrm>
    </dsp:sp>
    <dsp:sp modelId="{9A314DFB-C253-4B0C-8FF0-64B69F411F68}">
      <dsp:nvSpPr>
        <dsp:cNvPr id="0" name=""/>
        <dsp:cNvSpPr/>
      </dsp:nvSpPr>
      <dsp:spPr>
        <a:xfrm>
          <a:off x="1184476" y="1624924"/>
          <a:ext cx="365634" cy="5790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9046"/>
              </a:lnTo>
              <a:lnTo>
                <a:pt x="365634" y="579046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3D523-7131-4814-9C44-6E9496A44B18}">
      <dsp:nvSpPr>
        <dsp:cNvPr id="0" name=""/>
        <dsp:cNvSpPr/>
      </dsp:nvSpPr>
      <dsp:spPr>
        <a:xfrm>
          <a:off x="1550110" y="1815919"/>
          <a:ext cx="5886788" cy="77610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в </a:t>
          </a: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</a:t>
          </a:r>
          <a:r>
            <a:rPr lang="ru-RU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селскостопански продукти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72841" y="1838650"/>
        <a:ext cx="5841326" cy="730640"/>
      </dsp:txXfrm>
    </dsp:sp>
    <dsp:sp modelId="{D3B694CD-0C95-42D3-A1BB-9D1E293948E8}">
      <dsp:nvSpPr>
        <dsp:cNvPr id="0" name=""/>
        <dsp:cNvSpPr/>
      </dsp:nvSpPr>
      <dsp:spPr>
        <a:xfrm>
          <a:off x="1184476" y="1624924"/>
          <a:ext cx="412138" cy="1690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0183"/>
              </a:lnTo>
              <a:lnTo>
                <a:pt x="412138" y="1690183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7A81BE-5924-4ECF-AB1B-6014C7530770}">
      <dsp:nvSpPr>
        <dsp:cNvPr id="0" name=""/>
        <dsp:cNvSpPr/>
      </dsp:nvSpPr>
      <dsp:spPr>
        <a:xfrm>
          <a:off x="1596615" y="2927056"/>
          <a:ext cx="5886788" cy="77610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Специални условия за инвестиции в напояване</a:t>
          </a:r>
          <a:endParaRPr lang="bg-BG" sz="28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19346" y="2949787"/>
        <a:ext cx="5841326" cy="730640"/>
      </dsp:txXfrm>
    </dsp:sp>
    <dsp:sp modelId="{ED74D7F2-90C5-4143-9B03-DD35544E2959}">
      <dsp:nvSpPr>
        <dsp:cNvPr id="0" name=""/>
        <dsp:cNvSpPr/>
      </dsp:nvSpPr>
      <dsp:spPr>
        <a:xfrm>
          <a:off x="7935333" y="0"/>
          <a:ext cx="7025438" cy="16472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II.</a:t>
          </a:r>
          <a:r>
            <a:rPr lang="bg-BG" sz="2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Г.1</a:t>
          </a:r>
          <a:r>
            <a:rPr lang="bg-BG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.1.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Инвестиции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в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земеделските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стопанства</a:t>
          </a:r>
          <a:r>
            <a:rPr lang="bg-BG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,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насочени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към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опазване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компонентите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околната</a:t>
          </a:r>
          <a:r>
            <a:rPr lang="en-US" sz="2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8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среда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983579" y="48246"/>
        <a:ext cx="6928946" cy="1550748"/>
      </dsp:txXfrm>
    </dsp:sp>
    <dsp:sp modelId="{C236C29E-E4A4-4ACA-AAE7-47DE6ADD17DD}">
      <dsp:nvSpPr>
        <dsp:cNvPr id="0" name=""/>
        <dsp:cNvSpPr/>
      </dsp:nvSpPr>
      <dsp:spPr>
        <a:xfrm>
          <a:off x="8637877" y="1647240"/>
          <a:ext cx="757954" cy="21683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8342"/>
              </a:lnTo>
              <a:lnTo>
                <a:pt x="757954" y="2168342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B70BF-20E8-4476-94BF-6989EBF09558}">
      <dsp:nvSpPr>
        <dsp:cNvPr id="0" name=""/>
        <dsp:cNvSpPr/>
      </dsp:nvSpPr>
      <dsp:spPr>
        <a:xfrm>
          <a:off x="9395832" y="1886055"/>
          <a:ext cx="6987166" cy="3859053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Ивестиции в специфични </a:t>
          </a:r>
          <a:r>
            <a:rPr lang="bg-BG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дейности: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</a:t>
          </a:r>
          <a:r>
            <a:rPr lang="ru-RU" sz="24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биологично производство;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прецизно</a:t>
          </a:r>
          <a:r>
            <a:rPr lang="ru-RU" sz="2400" b="0" i="0" u="none" strike="noStrike" kern="1200" baseline="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/интелигентно/цифрово</a:t>
          </a:r>
          <a:r>
            <a:rPr lang="bg-BG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земеделие;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ru-RU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размножаване и поддържане на генофонда;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ВЕИ;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ru-RU" sz="24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надвишаване на изискванията за хуманно отношение към животните и повишаване на биосигурността</a:t>
          </a:r>
          <a:r>
            <a:rPr lang="ru-RU" sz="24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24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508860" y="1999083"/>
        <a:ext cx="6761110" cy="3632997"/>
      </dsp:txXfrm>
    </dsp:sp>
    <dsp:sp modelId="{42AF7561-E334-4D88-A6BA-0AC139325C78}">
      <dsp:nvSpPr>
        <dsp:cNvPr id="0" name=""/>
        <dsp:cNvSpPr/>
      </dsp:nvSpPr>
      <dsp:spPr>
        <a:xfrm>
          <a:off x="8637877" y="1647240"/>
          <a:ext cx="784492" cy="47203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20361"/>
              </a:lnTo>
              <a:lnTo>
                <a:pt x="784492" y="472036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E7F69F-171C-43B4-A202-4CABC9C4D2D7}">
      <dsp:nvSpPr>
        <dsp:cNvPr id="0" name=""/>
        <dsp:cNvSpPr/>
      </dsp:nvSpPr>
      <dsp:spPr>
        <a:xfrm>
          <a:off x="9422369" y="5979550"/>
          <a:ext cx="6781695" cy="77610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Не са допустими инвестиции в напояване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445100" y="6002281"/>
        <a:ext cx="6736233" cy="730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5C42B-B45E-4EE5-9F64-FD7A01562772}">
      <dsp:nvSpPr>
        <dsp:cNvPr id="0" name=""/>
        <dsp:cNvSpPr/>
      </dsp:nvSpPr>
      <dsp:spPr>
        <a:xfrm>
          <a:off x="0" y="18301"/>
          <a:ext cx="5685472" cy="121855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latin typeface="Arial Black" panose="020B0A04020102020204" pitchFamily="34" charset="0"/>
            </a:rPr>
            <a:t>Допустими дейности:</a:t>
          </a:r>
          <a:endParaRPr lang="en-US" sz="2800" kern="1200" dirty="0">
            <a:latin typeface="Arial Black" panose="020B0A04020102020204" pitchFamily="34" charset="0"/>
          </a:endParaRPr>
        </a:p>
      </dsp:txBody>
      <dsp:txXfrm>
        <a:off x="35690" y="53991"/>
        <a:ext cx="5614092" cy="1147178"/>
      </dsp:txXfrm>
    </dsp:sp>
    <dsp:sp modelId="{9A314DFB-C253-4B0C-8FF0-64B69F411F68}">
      <dsp:nvSpPr>
        <dsp:cNvPr id="0" name=""/>
        <dsp:cNvSpPr/>
      </dsp:nvSpPr>
      <dsp:spPr>
        <a:xfrm>
          <a:off x="568547" y="1236859"/>
          <a:ext cx="575561" cy="6982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8208"/>
              </a:lnTo>
              <a:lnTo>
                <a:pt x="575561" y="698208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3D523-7131-4814-9C44-6E9496A44B18}">
      <dsp:nvSpPr>
        <dsp:cNvPr id="0" name=""/>
        <dsp:cNvSpPr/>
      </dsp:nvSpPr>
      <dsp:spPr>
        <a:xfrm>
          <a:off x="1144108" y="1402013"/>
          <a:ext cx="7146877" cy="106610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в материални и/или нематериални активи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75333" y="1433238"/>
        <a:ext cx="7084427" cy="1003658"/>
      </dsp:txXfrm>
    </dsp:sp>
    <dsp:sp modelId="{5991F812-1230-4C16-93FD-F489705AD261}">
      <dsp:nvSpPr>
        <dsp:cNvPr id="0" name=""/>
        <dsp:cNvSpPr/>
      </dsp:nvSpPr>
      <dsp:spPr>
        <a:xfrm>
          <a:off x="568547" y="1236859"/>
          <a:ext cx="575561" cy="1946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6130"/>
              </a:lnTo>
              <a:lnTo>
                <a:pt x="575561" y="194613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4086A-44EA-402E-AF17-E2FED449AA4F}">
      <dsp:nvSpPr>
        <dsp:cNvPr id="0" name=""/>
        <dsp:cNvSpPr/>
      </dsp:nvSpPr>
      <dsp:spPr>
        <a:xfrm>
          <a:off x="1144108" y="2649935"/>
          <a:ext cx="7146877" cy="106610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Общи разходи</a:t>
          </a:r>
          <a:endParaRPr lang="bg-BG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75333" y="2681160"/>
        <a:ext cx="7084427" cy="1003658"/>
      </dsp:txXfrm>
    </dsp:sp>
    <dsp:sp modelId="{ED74D7F2-90C5-4143-9B03-DD35544E2959}">
      <dsp:nvSpPr>
        <dsp:cNvPr id="0" name=""/>
        <dsp:cNvSpPr/>
      </dsp:nvSpPr>
      <dsp:spPr>
        <a:xfrm>
          <a:off x="7958203" y="6675"/>
          <a:ext cx="5264179" cy="121855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latin typeface="Arial Black" panose="020B0A04020102020204" pitchFamily="34" charset="0"/>
            </a:rPr>
            <a:t>Допустими кандидати:</a:t>
          </a:r>
          <a:endParaRPr lang="en-US" sz="2800" kern="1200" dirty="0">
            <a:latin typeface="Arial Black" panose="020B0A04020102020204" pitchFamily="34" charset="0"/>
          </a:endParaRPr>
        </a:p>
      </dsp:txBody>
      <dsp:txXfrm>
        <a:off x="7993893" y="42365"/>
        <a:ext cx="5192799" cy="1147178"/>
      </dsp:txXfrm>
    </dsp:sp>
    <dsp:sp modelId="{C236C29E-E4A4-4ACA-AAE7-47DE6ADD17DD}">
      <dsp:nvSpPr>
        <dsp:cNvPr id="0" name=""/>
        <dsp:cNvSpPr/>
      </dsp:nvSpPr>
      <dsp:spPr>
        <a:xfrm>
          <a:off x="8484621" y="1225234"/>
          <a:ext cx="664981" cy="630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0076"/>
              </a:lnTo>
              <a:lnTo>
                <a:pt x="664981" y="630076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B70BF-20E8-4476-94BF-6989EBF09558}">
      <dsp:nvSpPr>
        <dsp:cNvPr id="0" name=""/>
        <dsp:cNvSpPr/>
      </dsp:nvSpPr>
      <dsp:spPr>
        <a:xfrm>
          <a:off x="9149602" y="1322256"/>
          <a:ext cx="7146877" cy="106610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Земеделски стопани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180827" y="1353481"/>
        <a:ext cx="7084427" cy="1003658"/>
      </dsp:txXfrm>
    </dsp:sp>
    <dsp:sp modelId="{04226C57-C460-4868-B671-1F2A4B2CEF97}">
      <dsp:nvSpPr>
        <dsp:cNvPr id="0" name=""/>
        <dsp:cNvSpPr/>
      </dsp:nvSpPr>
      <dsp:spPr>
        <a:xfrm>
          <a:off x="8484621" y="1225234"/>
          <a:ext cx="664981" cy="1787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7757"/>
              </a:lnTo>
              <a:lnTo>
                <a:pt x="664981" y="178775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A02E35-870B-4D8C-8954-6DEA22C04B26}">
      <dsp:nvSpPr>
        <dsp:cNvPr id="0" name=""/>
        <dsp:cNvSpPr/>
      </dsp:nvSpPr>
      <dsp:spPr>
        <a:xfrm>
          <a:off x="9149602" y="2479937"/>
          <a:ext cx="7146877" cy="106610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Преработватели на селскостопански продукти</a:t>
          </a:r>
          <a:endParaRPr lang="en-US" sz="2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180827" y="2511162"/>
        <a:ext cx="7084427" cy="1003658"/>
      </dsp:txXfrm>
    </dsp:sp>
    <dsp:sp modelId="{A852B87D-D069-45FB-87D7-885989F3B8A9}">
      <dsp:nvSpPr>
        <dsp:cNvPr id="0" name=""/>
        <dsp:cNvSpPr/>
      </dsp:nvSpPr>
      <dsp:spPr>
        <a:xfrm>
          <a:off x="8484621" y="1225234"/>
          <a:ext cx="656539" cy="29145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4512"/>
              </a:lnTo>
              <a:lnTo>
                <a:pt x="656539" y="2914512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1CF8EC-45C9-4535-ADC1-2574F893AEAD}">
      <dsp:nvSpPr>
        <dsp:cNvPr id="0" name=""/>
        <dsp:cNvSpPr/>
      </dsp:nvSpPr>
      <dsp:spPr>
        <a:xfrm>
          <a:off x="9141160" y="3606692"/>
          <a:ext cx="7146877" cy="106610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Признати групи и организации на производители</a:t>
          </a:r>
        </a:p>
      </dsp:txBody>
      <dsp:txXfrm>
        <a:off x="9172385" y="3637917"/>
        <a:ext cx="7084427" cy="10036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8F541-F916-4A46-BCEA-EF25ECEB3943}">
      <dsp:nvSpPr>
        <dsp:cNvPr id="0" name=""/>
        <dsp:cNvSpPr/>
      </dsp:nvSpPr>
      <dsp:spPr>
        <a:xfrm>
          <a:off x="-2970689" y="-457570"/>
          <a:ext cx="3544041" cy="3544041"/>
        </a:xfrm>
        <a:prstGeom prst="blockArc">
          <a:avLst>
            <a:gd name="adj1" fmla="val 18900000"/>
            <a:gd name="adj2" fmla="val 2700000"/>
            <a:gd name="adj3" fmla="val 609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1F4068-4AE0-4525-A6F4-0422B7BE98BD}">
      <dsp:nvSpPr>
        <dsp:cNvPr id="0" name=""/>
        <dsp:cNvSpPr/>
      </dsp:nvSpPr>
      <dsp:spPr>
        <a:xfrm>
          <a:off x="314681" y="88137"/>
          <a:ext cx="10659597" cy="46494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01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/>
            <a:t>Минимум  15 000 €</a:t>
          </a:r>
          <a:endParaRPr lang="en-US" sz="2800" b="1" kern="1200" dirty="0"/>
        </a:p>
      </dsp:txBody>
      <dsp:txXfrm>
        <a:off x="314681" y="88137"/>
        <a:ext cx="10659597" cy="464940"/>
      </dsp:txXfrm>
    </dsp:sp>
    <dsp:sp modelId="{139A4FB6-2956-4D39-A043-AA31312BB935}">
      <dsp:nvSpPr>
        <dsp:cNvPr id="0" name=""/>
        <dsp:cNvSpPr/>
      </dsp:nvSpPr>
      <dsp:spPr>
        <a:xfrm>
          <a:off x="0" y="53754"/>
          <a:ext cx="505537" cy="5055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9D321E-22D7-4558-BCC4-C142613BC4BF}">
      <dsp:nvSpPr>
        <dsp:cNvPr id="0" name=""/>
        <dsp:cNvSpPr/>
      </dsp:nvSpPr>
      <dsp:spPr>
        <a:xfrm>
          <a:off x="532692" y="808859"/>
          <a:ext cx="10427728" cy="404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01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Подпомагат се конкретни сектори</a:t>
          </a:r>
          <a:endParaRPr lang="en-US" sz="2800" b="1" kern="1200" dirty="0"/>
        </a:p>
      </dsp:txBody>
      <dsp:txXfrm>
        <a:off x="532692" y="808859"/>
        <a:ext cx="10427728" cy="404429"/>
      </dsp:txXfrm>
    </dsp:sp>
    <dsp:sp modelId="{77C8AB8B-D3F4-4176-ADBA-8AEF65DE58A0}">
      <dsp:nvSpPr>
        <dsp:cNvPr id="0" name=""/>
        <dsp:cNvSpPr/>
      </dsp:nvSpPr>
      <dsp:spPr>
        <a:xfrm>
          <a:off x="279924" y="758306"/>
          <a:ext cx="505537" cy="5055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DCC1A-0071-4D80-8059-771891233A67}">
      <dsp:nvSpPr>
        <dsp:cNvPr id="0" name=""/>
        <dsp:cNvSpPr/>
      </dsp:nvSpPr>
      <dsp:spPr>
        <a:xfrm>
          <a:off x="532692" y="1415610"/>
          <a:ext cx="10427728" cy="404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01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"История" на кандидатите</a:t>
          </a:r>
          <a:endParaRPr lang="en-US" sz="2800" b="1" kern="1200" dirty="0"/>
        </a:p>
      </dsp:txBody>
      <dsp:txXfrm>
        <a:off x="532692" y="1415610"/>
        <a:ext cx="10427728" cy="404429"/>
      </dsp:txXfrm>
    </dsp:sp>
    <dsp:sp modelId="{2CD7FDA3-E017-4CAE-87F1-3876274CB409}">
      <dsp:nvSpPr>
        <dsp:cNvPr id="0" name=""/>
        <dsp:cNvSpPr/>
      </dsp:nvSpPr>
      <dsp:spPr>
        <a:xfrm>
          <a:off x="311621" y="1342034"/>
          <a:ext cx="505537" cy="5055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76376B-9A3B-47E8-8C0E-A60B16C31F1D}">
      <dsp:nvSpPr>
        <dsp:cNvPr id="0" name=""/>
        <dsp:cNvSpPr/>
      </dsp:nvSpPr>
      <dsp:spPr>
        <a:xfrm>
          <a:off x="300823" y="2022360"/>
          <a:ext cx="10659597" cy="404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01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Увеличение с 10 % на финансова помощ в чувствителни сектори</a:t>
          </a:r>
          <a:endParaRPr lang="en-US" sz="2800" b="1" kern="1200" dirty="0"/>
        </a:p>
      </dsp:txBody>
      <dsp:txXfrm>
        <a:off x="300823" y="2022360"/>
        <a:ext cx="10659597" cy="404429"/>
      </dsp:txXfrm>
    </dsp:sp>
    <dsp:sp modelId="{B8517717-9BC7-468B-AD3A-63A137FF8F13}">
      <dsp:nvSpPr>
        <dsp:cNvPr id="0" name=""/>
        <dsp:cNvSpPr/>
      </dsp:nvSpPr>
      <dsp:spPr>
        <a:xfrm>
          <a:off x="0" y="1972579"/>
          <a:ext cx="505537" cy="5055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5C42B-B45E-4EE5-9F64-FD7A01562772}">
      <dsp:nvSpPr>
        <dsp:cNvPr id="0" name=""/>
        <dsp:cNvSpPr/>
      </dsp:nvSpPr>
      <dsp:spPr>
        <a:xfrm>
          <a:off x="0" y="22281"/>
          <a:ext cx="6605126" cy="18208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II.</a:t>
          </a:r>
          <a:r>
            <a:rPr lang="bg-BG" sz="2800" b="1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Г.</a:t>
          </a:r>
          <a:r>
            <a:rPr lang="bg-BG" sz="2800" b="1" kern="1200" dirty="0" smtClean="0">
              <a:latin typeface="Arial Black" panose="020B0A04020102020204" pitchFamily="34" charset="0"/>
            </a:rPr>
            <a:t>2. Инвестиции з</a:t>
          </a:r>
          <a:r>
            <a:rPr lang="ru-RU" sz="2800" b="1" kern="1200" dirty="0" smtClean="0">
              <a:latin typeface="Arial Black" panose="020B0A04020102020204" pitchFamily="34" charset="0"/>
            </a:rPr>
            <a:t>а преработка на селскостопански продукти</a:t>
          </a:r>
          <a:endParaRPr lang="en-US" sz="2800" b="1" kern="1200" dirty="0">
            <a:latin typeface="Arial Black" panose="020B0A04020102020204" pitchFamily="34" charset="0"/>
          </a:endParaRPr>
        </a:p>
      </dsp:txBody>
      <dsp:txXfrm>
        <a:off x="53332" y="75613"/>
        <a:ext cx="6498462" cy="1714211"/>
      </dsp:txXfrm>
    </dsp:sp>
    <dsp:sp modelId="{9A314DFB-C253-4B0C-8FF0-64B69F411F68}">
      <dsp:nvSpPr>
        <dsp:cNvPr id="0" name=""/>
        <dsp:cNvSpPr/>
      </dsp:nvSpPr>
      <dsp:spPr>
        <a:xfrm>
          <a:off x="660512" y="1843156"/>
          <a:ext cx="652827" cy="11356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664"/>
              </a:lnTo>
              <a:lnTo>
                <a:pt x="652827" y="1135664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3D523-7131-4814-9C44-6E9496A44B18}">
      <dsp:nvSpPr>
        <dsp:cNvPr id="0" name=""/>
        <dsp:cNvSpPr/>
      </dsp:nvSpPr>
      <dsp:spPr>
        <a:xfrm>
          <a:off x="1313340" y="2337452"/>
          <a:ext cx="5449485" cy="1282738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</a:t>
          </a:r>
          <a:r>
            <a:rPr lang="en-US" sz="2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28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</a:t>
          </a:r>
          <a:r>
            <a:rPr lang="ru-RU" sz="28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а преработка на селскостопански продукти</a:t>
          </a:r>
          <a:endParaRPr lang="en-US" sz="28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50910" y="2375022"/>
        <a:ext cx="5374345" cy="1207598"/>
      </dsp:txXfrm>
    </dsp:sp>
    <dsp:sp modelId="{ED74D7F2-90C5-4143-9B03-DD35544E2959}">
      <dsp:nvSpPr>
        <dsp:cNvPr id="0" name=""/>
        <dsp:cNvSpPr/>
      </dsp:nvSpPr>
      <dsp:spPr>
        <a:xfrm>
          <a:off x="7369257" y="42443"/>
          <a:ext cx="9067758" cy="182904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II.</a:t>
          </a:r>
          <a:r>
            <a:rPr lang="bg-BG" sz="2800" b="1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Г.</a:t>
          </a:r>
          <a:r>
            <a:rPr lang="ru-RU" sz="2800" b="1" kern="1200" dirty="0" smtClean="0">
              <a:latin typeface="Arial Black" panose="020B0A04020102020204" pitchFamily="34" charset="0"/>
            </a:rPr>
            <a:t>2.1 </a:t>
          </a:r>
          <a:r>
            <a:rPr lang="en-US" sz="2800" b="1" kern="1200" dirty="0" err="1" smtClean="0">
              <a:latin typeface="Arial Black" panose="020B0A04020102020204" pitchFamily="34" charset="0"/>
            </a:rPr>
            <a:t>Инвестиции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за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преработка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на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селскостопански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продукти</a:t>
          </a:r>
          <a:r>
            <a:rPr lang="en-US" sz="2800" b="1" kern="1200" dirty="0" smtClean="0">
              <a:latin typeface="Arial Black" panose="020B0A04020102020204" pitchFamily="34" charset="0"/>
            </a:rPr>
            <a:t>, </a:t>
          </a:r>
          <a:r>
            <a:rPr lang="en-US" sz="2800" b="1" kern="1200" dirty="0" err="1" smtClean="0">
              <a:latin typeface="Arial Black" panose="020B0A04020102020204" pitchFamily="34" charset="0"/>
            </a:rPr>
            <a:t>насочени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към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опазване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на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компонентите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на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околната</a:t>
          </a:r>
          <a:r>
            <a:rPr lang="en-US" sz="2800" b="1" kern="1200" dirty="0" smtClean="0">
              <a:latin typeface="Arial Black" panose="020B0A04020102020204" pitchFamily="34" charset="0"/>
            </a:rPr>
            <a:t> </a:t>
          </a:r>
          <a:r>
            <a:rPr lang="en-US" sz="2800" b="1" kern="1200" dirty="0" err="1" smtClean="0">
              <a:latin typeface="Arial Black" panose="020B0A04020102020204" pitchFamily="34" charset="0"/>
            </a:rPr>
            <a:t>среда</a:t>
          </a:r>
          <a:endParaRPr lang="en-US" sz="2800" b="1" kern="1200" dirty="0">
            <a:latin typeface="Arial Black" panose="020B0A04020102020204" pitchFamily="34" charset="0"/>
          </a:endParaRPr>
        </a:p>
      </dsp:txBody>
      <dsp:txXfrm>
        <a:off x="7422828" y="96014"/>
        <a:ext cx="8960616" cy="1721899"/>
      </dsp:txXfrm>
    </dsp:sp>
    <dsp:sp modelId="{1D1F1E13-E720-409C-9E3A-35515BDAE896}">
      <dsp:nvSpPr>
        <dsp:cNvPr id="0" name=""/>
        <dsp:cNvSpPr/>
      </dsp:nvSpPr>
      <dsp:spPr>
        <a:xfrm>
          <a:off x="8276033" y="1871485"/>
          <a:ext cx="937028" cy="6669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6944"/>
              </a:lnTo>
              <a:lnTo>
                <a:pt x="937028" y="666944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9DEA7E-FE5F-4300-9C84-B011EFE947D1}">
      <dsp:nvSpPr>
        <dsp:cNvPr id="0" name=""/>
        <dsp:cNvSpPr/>
      </dsp:nvSpPr>
      <dsp:spPr>
        <a:xfrm>
          <a:off x="9213061" y="2066917"/>
          <a:ext cx="7522658" cy="943023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за преработка на биологични селскостопански суровини</a:t>
          </a:r>
          <a:endParaRPr lang="en-US" sz="28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240681" y="2094537"/>
        <a:ext cx="7467418" cy="887783"/>
      </dsp:txXfrm>
    </dsp:sp>
    <dsp:sp modelId="{C236C29E-E4A4-4ACA-AAE7-47DE6ADD17DD}">
      <dsp:nvSpPr>
        <dsp:cNvPr id="0" name=""/>
        <dsp:cNvSpPr/>
      </dsp:nvSpPr>
      <dsp:spPr>
        <a:xfrm>
          <a:off x="8276033" y="1871485"/>
          <a:ext cx="907560" cy="2871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71111"/>
              </a:lnTo>
              <a:lnTo>
                <a:pt x="907560" y="287111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B70BF-20E8-4476-94BF-6989EBF09558}">
      <dsp:nvSpPr>
        <dsp:cNvPr id="0" name=""/>
        <dsp:cNvSpPr/>
      </dsp:nvSpPr>
      <dsp:spPr>
        <a:xfrm>
          <a:off x="9183593" y="3185155"/>
          <a:ext cx="7688706" cy="3114882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Инвестиции за опазване на околната среда, свързани с </a:t>
          </a:r>
          <a:r>
            <a:rPr lang="ru-RU" sz="20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преработка на селскостопански продукти: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Пречиствателни съоръжения и съоръжения за третитиране на отпадъци;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съоръжения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за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съхраняване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или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оползотворяване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различни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отпадъчни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суровини</a:t>
          </a:r>
          <a:r>
            <a:rPr lang="bg-BG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;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съоръжения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за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съхраняване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 пречистване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отпадни</a:t>
          </a:r>
          <a:r>
            <a:rPr lang="en-US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води</a:t>
          </a:r>
          <a:r>
            <a:rPr lang="bg-BG" sz="20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;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ВЕИ</a:t>
          </a:r>
        </a:p>
      </dsp:txBody>
      <dsp:txXfrm>
        <a:off x="9274825" y="3276387"/>
        <a:ext cx="7506242" cy="29324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7E1A6-5ACD-46DD-A1C3-1CCB773ABF72}">
      <dsp:nvSpPr>
        <dsp:cNvPr id="0" name=""/>
        <dsp:cNvSpPr/>
      </dsp:nvSpPr>
      <dsp:spPr>
        <a:xfrm>
          <a:off x="609606" y="758941"/>
          <a:ext cx="5509970" cy="375687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873E78-4C82-4C39-AB29-6DC2B8C10F0C}">
      <dsp:nvSpPr>
        <dsp:cNvPr id="0" name=""/>
        <dsp:cNvSpPr/>
      </dsp:nvSpPr>
      <dsp:spPr>
        <a:xfrm>
          <a:off x="7467597" y="1368522"/>
          <a:ext cx="8788769" cy="7349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1">
          <a:noAutofit/>
        </a:bodyPr>
        <a:lstStyle/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bg-BG" sz="4400" b="1" kern="1200" dirty="0" smtClean="0">
              <a:solidFill>
                <a:schemeClr val="bg1"/>
              </a:solidFill>
            </a:rPr>
            <a:t>СИСТЕМА ЗА ЕЛЕКТРОННИ УСЛУГИ</a:t>
          </a:r>
          <a:endParaRPr lang="bg-BG" sz="4400" kern="1200" dirty="0" smtClean="0">
            <a:solidFill>
              <a:schemeClr val="bg1"/>
            </a:solidFill>
          </a:endParaRPr>
        </a:p>
        <a:p>
          <a:pPr lvl="0" algn="just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>
              <a:solidFill>
                <a:schemeClr val="bg1"/>
              </a:solidFill>
            </a:rPr>
            <a:t>- Подаване изцяло по електронен път чрез системата за електронни услуги (СЕУ);</a:t>
          </a:r>
        </a:p>
        <a:p>
          <a:pPr lvl="0" algn="just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>
              <a:solidFill>
                <a:schemeClr val="bg1"/>
              </a:solidFill>
            </a:rPr>
            <a:t>- Цялата комуникация е в СЕУ;</a:t>
          </a:r>
        </a:p>
        <a:p>
          <a:pPr lvl="0" algn="just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>
              <a:solidFill>
                <a:schemeClr val="bg1"/>
              </a:solidFill>
            </a:rPr>
            <a:t>- Условията за кандидатстване и условията за изпълнение се публикуват на електронната страница на СПРЗСР 2023-2027 (</a:t>
          </a:r>
          <a:r>
            <a:rPr lang="en-US" sz="3600" kern="1200" dirty="0" smtClean="0">
              <a:solidFill>
                <a:schemeClr val="bg1"/>
              </a:solidFill>
            </a:rPr>
            <a:t>www.sp2023.bg</a:t>
          </a:r>
          <a:r>
            <a:rPr lang="bg-BG" sz="3600" kern="1200" dirty="0" smtClean="0">
              <a:solidFill>
                <a:schemeClr val="bg1"/>
              </a:solidFill>
            </a:rPr>
            <a:t>)  и в СЕУ (</a:t>
          </a:r>
          <a:r>
            <a:rPr lang="en-US" sz="3600" kern="1200" dirty="0" smtClean="0">
              <a:solidFill>
                <a:schemeClr val="bg1"/>
              </a:solidFill>
            </a:rPr>
            <a:t>seu.dfz.bg</a:t>
          </a:r>
          <a:r>
            <a:rPr lang="bg-BG" sz="3600" kern="1200" dirty="0" smtClean="0">
              <a:solidFill>
                <a:schemeClr val="bg1"/>
              </a:solidFill>
            </a:rPr>
            <a:t>);</a:t>
          </a:r>
        </a:p>
        <a:p>
          <a:pPr lvl="0" algn="just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>
              <a:solidFill>
                <a:schemeClr val="bg1"/>
              </a:solidFill>
            </a:rPr>
            <a:t>- Оценката на проектите е в СЕУ.</a:t>
          </a:r>
          <a:endParaRPr lang="en-US" sz="3600" kern="1200" dirty="0">
            <a:solidFill>
              <a:schemeClr val="bg1"/>
            </a:solidFill>
          </a:endParaRPr>
        </a:p>
      </dsp:txBody>
      <dsp:txXfrm>
        <a:off x="7467597" y="1368522"/>
        <a:ext cx="8788769" cy="7349174"/>
      </dsp:txXfrm>
    </dsp:sp>
    <dsp:sp modelId="{6FAB0475-A871-4AE1-84DE-933AC570322B}">
      <dsp:nvSpPr>
        <dsp:cNvPr id="0" name=""/>
        <dsp:cNvSpPr/>
      </dsp:nvSpPr>
      <dsp:spPr>
        <a:xfrm>
          <a:off x="6635974" y="616645"/>
          <a:ext cx="1661095" cy="1661524"/>
        </a:xfrm>
        <a:prstGeom prst="halfFrame">
          <a:avLst>
            <a:gd name="adj1" fmla="val 25770"/>
            <a:gd name="adj2" fmla="val 2577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C9DAD5-6EE0-4684-8D99-B32A778494A5}">
      <dsp:nvSpPr>
        <dsp:cNvPr id="0" name=""/>
        <dsp:cNvSpPr/>
      </dsp:nvSpPr>
      <dsp:spPr>
        <a:xfrm rot="5400000">
          <a:off x="15374750" y="694885"/>
          <a:ext cx="1661524" cy="1661095"/>
        </a:xfrm>
        <a:prstGeom prst="halfFrame">
          <a:avLst>
            <a:gd name="adj1" fmla="val 25770"/>
            <a:gd name="adj2" fmla="val 25770"/>
          </a:avLst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A80C9-C28A-44FA-971D-3ED4C20E325D}">
      <dsp:nvSpPr>
        <dsp:cNvPr id="0" name=""/>
        <dsp:cNvSpPr/>
      </dsp:nvSpPr>
      <dsp:spPr>
        <a:xfrm rot="16200000">
          <a:off x="6548269" y="7918834"/>
          <a:ext cx="1661524" cy="1661095"/>
        </a:xfrm>
        <a:prstGeom prst="halfFrame">
          <a:avLst>
            <a:gd name="adj1" fmla="val 25770"/>
            <a:gd name="adj2" fmla="val 25770"/>
          </a:avLst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B9D868-EF46-4017-9B12-385D02D9FAC7}">
      <dsp:nvSpPr>
        <dsp:cNvPr id="0" name=""/>
        <dsp:cNvSpPr/>
      </dsp:nvSpPr>
      <dsp:spPr>
        <a:xfrm rot="10800000">
          <a:off x="15358204" y="7842671"/>
          <a:ext cx="1661095" cy="1661524"/>
        </a:xfrm>
        <a:prstGeom prst="halfFrame">
          <a:avLst>
            <a:gd name="adj1" fmla="val 25770"/>
            <a:gd name="adj2" fmla="val 2577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9C150-6FC0-4FEE-8922-69039F0D4C1B}" type="datetimeFigureOut">
              <a:rPr lang="bg-BG" smtClean="0"/>
              <a:t>11.3.2025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3A181-4E80-408D-BDF0-FBB475EC406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33751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2023.bg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2465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Подпомагат се инвестиции в неземеделски дейности, които се изпълняват изцяло на територията на селските райони и са насочени към: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Развитие на услуги във всички сектори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, които попадат в списъка в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Приложение № 8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Допустими сектори по кодове по КИД-2008.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DB8CEF-287C-46F6-922D-573E83C028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241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73A181-4E80-408D-BDF0-FBB475EC4061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5956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73A181-4E80-408D-BDF0-FBB475EC4061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096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3831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8265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15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701223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21468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bg-BG" sz="1200" u="sng" dirty="0" smtClean="0">
                <a:solidFill>
                  <a:schemeClr val="accent3">
                    <a:lumMod val="50000"/>
                  </a:schemeClr>
                </a:solidFill>
              </a:rPr>
              <a:t>За п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реработка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на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продукти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от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приложение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№ І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от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ДФЕС в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продукти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извън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приложение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№ І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от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ДФЕС</a:t>
            </a:r>
            <a:r>
              <a:rPr lang="bg-BG" sz="1200" u="sng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=&gt;</a:t>
            </a:r>
            <a:r>
              <a:rPr lang="bg-BG" sz="1200" u="sng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de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minimis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=&gt;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финансовата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помощ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bg-BG" sz="1200" u="sng" dirty="0" smtClean="0">
                <a:solidFill>
                  <a:schemeClr val="accent3">
                    <a:lumMod val="50000"/>
                  </a:schemeClr>
                </a:solidFill>
              </a:rPr>
              <a:t>максимум</a:t>
            </a:r>
            <a:r>
              <a:rPr lang="en-US" sz="1200" u="sng" dirty="0" smtClean="0">
                <a:solidFill>
                  <a:schemeClr val="accent3">
                    <a:lumMod val="50000"/>
                  </a:schemeClr>
                </a:solidFill>
              </a:rPr>
              <a:t> 300 000 </a:t>
            </a:r>
            <a:r>
              <a:rPr lang="en-US" sz="1200" u="sng" dirty="0" err="1" smtClean="0">
                <a:solidFill>
                  <a:schemeClr val="accent3">
                    <a:lumMod val="50000"/>
                  </a:schemeClr>
                </a:solidFill>
              </a:rPr>
              <a:t>евро</a:t>
            </a:r>
            <a:endParaRPr lang="bg-BG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6153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18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13475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922EA-F7AC-4443-9845-E5A6B275746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985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sz="14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ADCCB7-6808-4B30-8A98-A5F4BF8778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5792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Интервенцията</a:t>
            </a:r>
            <a:r>
              <a:rPr lang="bg-BG" baseline="0" dirty="0" smtClean="0"/>
              <a:t> за управление на риска има две направления, които са предвидени да се допълват с цел цялостно управление на риска в ЗС: Взаимоспомагателен фонд и съфинансиране на премиите по застрахователни схеми. Проекта на тази наредба обхваща само второто направление. </a:t>
            </a:r>
            <a:r>
              <a:rPr lang="bg-BG" b="1" baseline="0" dirty="0" smtClean="0"/>
              <a:t>Целта е насърчаване на стопаните към превантивно управление на основни за </a:t>
            </a:r>
            <a:r>
              <a:rPr lang="bg-BG" b="1" baseline="0" dirty="0" err="1" smtClean="0"/>
              <a:t>зем</a:t>
            </a:r>
            <a:r>
              <a:rPr lang="bg-BG" b="1" baseline="0" dirty="0" smtClean="0"/>
              <a:t>. дейност рискове чрез субсидиране и намаляване  на цената на застраховката за тези рискове за фермерите. </a:t>
            </a:r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922EA-F7AC-4443-9845-E5A6B275746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5132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Това изискване следва да е вписано</a:t>
            </a:r>
            <a:r>
              <a:rPr lang="bg-BG" baseline="0" dirty="0" smtClean="0"/>
              <a:t> в застрахователния договор/полица.</a:t>
            </a:r>
          </a:p>
          <a:p>
            <a:endParaRPr lang="bg-BG" baseline="0" dirty="0" smtClean="0"/>
          </a:p>
          <a:p>
            <a:pPr lvl="0"/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„Неблагоприятно климатично събитие, което може да бъде приравнено на природно бедствие“ означава неблагоприятни метеорологични условия като слана, бури и градушка, заледяване, пороен или непрекъснат дъжд или тежко засушаване;</a:t>
            </a:r>
          </a:p>
          <a:p>
            <a:pPr lvl="0"/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„Други неблагоприятни климатични събития“ означава неблагоприятни метеорологични условия, които не попадат в обхвата на определението за неблагоприятно климатично събитие, което може да бъде приравнено на природно бедствие.</a:t>
            </a:r>
          </a:p>
          <a:p>
            <a:r>
              <a:rPr lang="bg-BG" baseline="0" dirty="0" smtClean="0"/>
              <a:t>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922EA-F7AC-4443-9845-E5A6B275746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7616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922EA-F7AC-4443-9845-E5A6B275746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1910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922EA-F7AC-4443-9845-E5A6B275746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178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922EA-F7AC-4443-9845-E5A6B275746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08403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73A181-4E80-408D-BDF0-FBB475EC4061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5435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73A181-4E80-408D-BDF0-FBB475EC4061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4615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СИСТЕМА ЗА ЕЛЕКТРОННИ УСЛУГИ</a:t>
            </a:r>
            <a:endParaRPr lang="bg-BG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Проектните предложения по интервенции, включени в Стратегическия план за развитие на земеделието и селските райони 2023-2027 г., финансирани чрез Европейският земеделски фонд за развитие на селските райони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ЕЗФРСР) ще се подават изцяло по електронен път чрез системата за електронни услуги (СЕУ);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СЕУ се осъществява цялата комуникация между УО на СПРЗСР, ДФ „Земеделие“ и кандидатите и бенефициентите по отношение на подпомагането;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Условията за кандидатстване и условията за изпълнение по отделните интервенции ще се публикуват на електронната страница на </a:t>
            </a:r>
            <a:r>
              <a:rPr lang="bg-BG" sz="1200" dirty="0" smtClean="0">
                <a:solidFill>
                  <a:schemeClr val="bg1"/>
                </a:solidFill>
              </a:rPr>
              <a:t>СПРЗСР 2023-2027 (</a:t>
            </a:r>
            <a:r>
              <a:rPr lang="en-US" sz="1200" dirty="0" smtClean="0">
                <a:solidFill>
                  <a:schemeClr val="bg1"/>
                </a:solidFill>
                <a:hlinkClick r:id="rId3"/>
              </a:rPr>
              <a:t>www.sp2023.bg</a:t>
            </a:r>
            <a:r>
              <a:rPr lang="bg-BG" sz="1200" dirty="0" smtClean="0">
                <a:solidFill>
                  <a:schemeClr val="bg1"/>
                </a:solidFill>
              </a:rPr>
              <a:t>)  и в СЕУ (</a:t>
            </a:r>
            <a:r>
              <a:rPr lang="en-US" sz="1200" dirty="0" smtClean="0">
                <a:solidFill>
                  <a:schemeClr val="bg1"/>
                </a:solidFill>
              </a:rPr>
              <a:t>seu.dfz.bg</a:t>
            </a:r>
            <a:r>
              <a:rPr lang="bg-BG" sz="1200" dirty="0" smtClean="0">
                <a:solidFill>
                  <a:schemeClr val="bg1"/>
                </a:solidFill>
              </a:rPr>
              <a:t>)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Системата ще се използва и за оценка на постъпилите проектни предложения.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27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554946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A181-4E80-408D-BDF0-FBB475EC4061}" type="slidenum">
              <a:rPr lang="bg-BG" smtClean="0"/>
              <a:t>28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61119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sz="14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ADCCB7-6808-4B30-8A98-A5F4BF8778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157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73A181-4E80-408D-BDF0-FBB475EC4061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8152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73A181-4E80-408D-BDF0-FBB475EC4061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68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ПРОИЗВОДСТНО И УСЛУГИ – ЗАДЪЛЖИТЕЛНО ДА Е ФИРМА – ЕТ/ЕООД/ООД- ЗА ЗЕМЕДЕЛСКИТЕ СТОПАНИ, АКО ИМА ЗП – ФИЗИЧЕСКО ЛИЦЕ, ТО МОЖЕ ДА СИ НАПРАВИ ФИРМА И ЩЕ СЕ ВЗЕМЕ ПРЕДВИД ИСТОРИЯТА МУ КАТО ЗП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ФИЗИЧЕСКИ ЛИЦА САМО ЗА ЗАНАЯТИТЕ- ЗАДЪЛЖИТЕЛНО ДА БЪДЕ ПРЕДСТАВЕНО: Свидетелство за калфа или майсторско свидетелство, или свидетелство за придобита II или III степен на професионална квалификация в институции от системата на професионалното образование и обучение или диплома за висше образование, съответстващо на занаята, който иска да упражнява. 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73A181-4E80-408D-BDF0-FBB475EC4061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470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DB8CEF-287C-46F6-922D-573E83C028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023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Подпомагат се заявления за подпомагане за инвестиции в неземеделски дейности, които са насочени към: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Развитие на занаяти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, съгласно Приложение 1 към чл. 3, ал. 2, т. 1 от Закона за занаятите,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включително предоставяне на услуги, свързани с участието на посетители в занаятчийски дейности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DB8CEF-287C-46F6-922D-573E83C028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1877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Подпомагат се инвестиции в неземеделски дейности, които се изпълняват изцяло на територията на селските райони и са насочени към: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Производство на продукти, които не са включени в Приложение I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от Договора за функционирането на Европейския съюз, независимо от вложените продукти и материали,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което производство попада в допустим сектор/раздел/група/клас от Приложение 8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Допустими сектори по кодове по КИД-2008.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DB8CEF-287C-46F6-922D-573E83C028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461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9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64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5" y="4406901"/>
            <a:ext cx="7772400" cy="136207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5" y="2906721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74" indent="0">
              <a:buNone/>
              <a:defRPr sz="1601">
                <a:solidFill>
                  <a:schemeClr val="tx1">
                    <a:tint val="75000"/>
                  </a:schemeClr>
                </a:solidFill>
              </a:defRPr>
            </a:lvl3pPr>
            <a:lvl4pPr marL="13714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70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4"/>
          </a:xfrm>
        </p:spPr>
        <p:txBody>
          <a:bodyPr/>
          <a:lstStyle>
            <a:lvl1pPr>
              <a:defRPr sz="29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4"/>
          </a:xfrm>
        </p:spPr>
        <p:txBody>
          <a:bodyPr/>
          <a:lstStyle>
            <a:lvl1pPr>
              <a:defRPr sz="29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067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9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37" indent="0">
              <a:buNone/>
              <a:defRPr sz="2000" b="1"/>
            </a:lvl2pPr>
            <a:lvl3pPr marL="914274" indent="0">
              <a:buNone/>
              <a:defRPr sz="1800" b="1"/>
            </a:lvl3pPr>
            <a:lvl4pPr marL="1371411" indent="0">
              <a:buNone/>
              <a:defRPr sz="1601" b="1"/>
            </a:lvl4pPr>
            <a:lvl5pPr marL="1828548" indent="0">
              <a:buNone/>
              <a:defRPr sz="1601" b="1"/>
            </a:lvl5pPr>
            <a:lvl6pPr marL="2285685" indent="0">
              <a:buNone/>
              <a:defRPr sz="1601" b="1"/>
            </a:lvl6pPr>
            <a:lvl7pPr marL="2742813" indent="0">
              <a:buNone/>
              <a:defRPr sz="1601" b="1"/>
            </a:lvl7pPr>
            <a:lvl8pPr marL="3199958" indent="0">
              <a:buNone/>
              <a:defRPr sz="1601" b="1"/>
            </a:lvl8pPr>
            <a:lvl9pPr marL="3657084" indent="0">
              <a:buNone/>
              <a:defRPr sz="16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6"/>
            <a:ext cx="4040189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1"/>
            </a:lvl4pPr>
            <a:lvl5pPr>
              <a:defRPr sz="1601"/>
            </a:lvl5pPr>
            <a:lvl6pPr>
              <a:defRPr sz="1601"/>
            </a:lvl6pPr>
            <a:lvl7pPr>
              <a:defRPr sz="1601"/>
            </a:lvl7pPr>
            <a:lvl8pPr>
              <a:defRPr sz="1601"/>
            </a:lvl8pPr>
            <a:lvl9pPr>
              <a:defRPr sz="1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6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37" indent="0">
              <a:buNone/>
              <a:defRPr sz="2000" b="1"/>
            </a:lvl2pPr>
            <a:lvl3pPr marL="914274" indent="0">
              <a:buNone/>
              <a:defRPr sz="1800" b="1"/>
            </a:lvl3pPr>
            <a:lvl4pPr marL="1371411" indent="0">
              <a:buNone/>
              <a:defRPr sz="1601" b="1"/>
            </a:lvl4pPr>
            <a:lvl5pPr marL="1828548" indent="0">
              <a:buNone/>
              <a:defRPr sz="1601" b="1"/>
            </a:lvl5pPr>
            <a:lvl6pPr marL="2285685" indent="0">
              <a:buNone/>
              <a:defRPr sz="1601" b="1"/>
            </a:lvl6pPr>
            <a:lvl7pPr marL="2742813" indent="0">
              <a:buNone/>
              <a:defRPr sz="1601" b="1"/>
            </a:lvl7pPr>
            <a:lvl8pPr marL="3199958" indent="0">
              <a:buNone/>
              <a:defRPr sz="1601" b="1"/>
            </a:lvl8pPr>
            <a:lvl9pPr marL="3657084" indent="0">
              <a:buNone/>
              <a:defRPr sz="16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6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1"/>
            </a:lvl4pPr>
            <a:lvl5pPr>
              <a:defRPr sz="1601"/>
            </a:lvl5pPr>
            <a:lvl6pPr>
              <a:defRPr sz="1601"/>
            </a:lvl6pPr>
            <a:lvl7pPr>
              <a:defRPr sz="1601"/>
            </a:lvl7pPr>
            <a:lvl8pPr>
              <a:defRPr sz="1601"/>
            </a:lvl8pPr>
            <a:lvl9pPr>
              <a:defRPr sz="1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746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70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650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0" y="273050"/>
            <a:ext cx="300831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98" y="27308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0" y="1435138"/>
            <a:ext cx="300831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7" indent="0">
              <a:buNone/>
              <a:defRPr sz="1200"/>
            </a:lvl2pPr>
            <a:lvl3pPr marL="914274" indent="0">
              <a:buNone/>
              <a:defRPr sz="1100"/>
            </a:lvl3pPr>
            <a:lvl4pPr marL="1371411" indent="0">
              <a:buNone/>
              <a:defRPr sz="900"/>
            </a:lvl4pPr>
            <a:lvl5pPr marL="1828548" indent="0">
              <a:buNone/>
              <a:defRPr sz="900"/>
            </a:lvl5pPr>
            <a:lvl6pPr marL="2285685" indent="0">
              <a:buNone/>
              <a:defRPr sz="900"/>
            </a:lvl6pPr>
            <a:lvl7pPr marL="2742813" indent="0">
              <a:buNone/>
              <a:defRPr sz="900"/>
            </a:lvl7pPr>
            <a:lvl8pPr marL="3199958" indent="0">
              <a:buNone/>
              <a:defRPr sz="900"/>
            </a:lvl8pPr>
            <a:lvl9pPr marL="365708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04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9" y="4800637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9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7" indent="0">
              <a:buNone/>
              <a:defRPr sz="2900"/>
            </a:lvl2pPr>
            <a:lvl3pPr marL="914274" indent="0">
              <a:buNone/>
              <a:defRPr sz="2300"/>
            </a:lvl3pPr>
            <a:lvl4pPr marL="1371411" indent="0">
              <a:buNone/>
              <a:defRPr sz="2000"/>
            </a:lvl4pPr>
            <a:lvl5pPr marL="1828548" indent="0">
              <a:buNone/>
              <a:defRPr sz="2000"/>
            </a:lvl5pPr>
            <a:lvl6pPr marL="2285685" indent="0">
              <a:buNone/>
              <a:defRPr sz="2000"/>
            </a:lvl6pPr>
            <a:lvl7pPr marL="2742813" indent="0">
              <a:buNone/>
              <a:defRPr sz="2000"/>
            </a:lvl7pPr>
            <a:lvl8pPr marL="3199958" indent="0">
              <a:buNone/>
              <a:defRPr sz="2000"/>
            </a:lvl8pPr>
            <a:lvl9pPr marL="3657084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9" y="536737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37" indent="0">
              <a:buNone/>
              <a:defRPr sz="1200"/>
            </a:lvl2pPr>
            <a:lvl3pPr marL="914274" indent="0">
              <a:buNone/>
              <a:defRPr sz="1100"/>
            </a:lvl3pPr>
            <a:lvl4pPr marL="1371411" indent="0">
              <a:buNone/>
              <a:defRPr sz="900"/>
            </a:lvl4pPr>
            <a:lvl5pPr marL="1828548" indent="0">
              <a:buNone/>
              <a:defRPr sz="900"/>
            </a:lvl5pPr>
            <a:lvl6pPr marL="2285685" indent="0">
              <a:buNone/>
              <a:defRPr sz="900"/>
            </a:lvl6pPr>
            <a:lvl7pPr marL="2742813" indent="0">
              <a:buNone/>
              <a:defRPr sz="900"/>
            </a:lvl7pPr>
            <a:lvl8pPr marL="3199958" indent="0">
              <a:buNone/>
              <a:defRPr sz="900"/>
            </a:lvl8pPr>
            <a:lvl9pPr marL="365708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31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055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75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75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5990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17102" y="2496303"/>
            <a:ext cx="2113280" cy="185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14589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6109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55818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1065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42222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0699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0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08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984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0290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6435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079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458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723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0440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61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9" tIns="45719" rIns="91439" bIns="4571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4"/>
          </a:xfrm>
          <a:prstGeom prst="rect">
            <a:avLst/>
          </a:prstGeom>
        </p:spPr>
        <p:txBody>
          <a:bodyPr vert="horz" lIns="91439" tIns="45719" rIns="91439" bIns="4571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1"/>
            <a:ext cx="2133600" cy="365126"/>
          </a:xfrm>
          <a:prstGeom prst="rect">
            <a:avLst/>
          </a:prstGeom>
        </p:spPr>
        <p:txBody>
          <a:bodyPr vert="horz" lIns="91439" tIns="45719" rIns="91439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1"/>
            <a:ext cx="2895600" cy="365126"/>
          </a:xfrm>
          <a:prstGeom prst="rect">
            <a:avLst/>
          </a:prstGeom>
        </p:spPr>
        <p:txBody>
          <a:bodyPr vert="horz" lIns="91439" tIns="45719" rIns="91439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1"/>
            <a:ext cx="2133600" cy="365126"/>
          </a:xfrm>
          <a:prstGeom prst="rect">
            <a:avLst/>
          </a:prstGeom>
        </p:spPr>
        <p:txBody>
          <a:bodyPr vert="horz" lIns="91439" tIns="45719" rIns="91439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4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274" rtl="0" eaLnBrk="1" latinLnBrk="0" hangingPunct="1">
        <a:spcBef>
          <a:spcPct val="0"/>
        </a:spcBef>
        <a:buNone/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2" indent="-342852" algn="l" defTabSz="91427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38" indent="-285716" algn="l" defTabSz="914274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3" indent="-228569" algn="l" defTabSz="9142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0" indent="-228569" algn="l" defTabSz="91427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17" indent="-228569" algn="l" defTabSz="91427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49" indent="-228569" algn="l" defTabSz="9142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9" algn="l" defTabSz="9142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17" indent="-228569" algn="l" defTabSz="9142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45" indent="-228569" algn="l" defTabSz="9142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7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74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1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8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5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3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8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84" algn="l" defTabSz="9142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00768" y="990663"/>
            <a:ext cx="10286463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35846" y="2320327"/>
            <a:ext cx="15539085" cy="6990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582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4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svg"/><Relationship Id="rId10" Type="http://schemas.openxmlformats.org/officeDocument/2006/relationships/image" Target="../media/image18.jpeg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13.xml"/><Relationship Id="rId16" Type="http://schemas.openxmlformats.org/officeDocument/2006/relationships/diagramLayout" Target="../diagrams/layout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diagramLayout" Target="../diagrams/layout2.xml"/><Relationship Id="rId15" Type="http://schemas.openxmlformats.org/officeDocument/2006/relationships/diagramData" Target="../diagrams/data3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9" Type="http://schemas.openxmlformats.org/officeDocument/2006/relationships/image" Target="../media/image19.jpg"/><Relationship Id="rId14" Type="http://schemas.microsoft.com/office/2007/relationships/diagramDrawing" Target="../diagrams/drawin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microsoft.com/office/2007/relationships/diagramDrawing" Target="../diagrams/drawing4.xm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diagramQuickStyle" Target="../diagrams/quickStyle4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4.xml"/><Relationship Id="rId4" Type="http://schemas.openxmlformats.org/officeDocument/2006/relationships/image" Target="../media/image5.svg"/><Relationship Id="rId9" Type="http://schemas.openxmlformats.org/officeDocument/2006/relationships/diagramData" Target="../diagrams/data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microsoft.com/office/2007/relationships/diagramDrawing" Target="../diagrams/drawing5.xml"/><Relationship Id="rId18" Type="http://schemas.microsoft.com/office/2007/relationships/diagramDrawing" Target="../diagrams/drawing6.xm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12" Type="http://schemas.openxmlformats.org/officeDocument/2006/relationships/diagramColors" Target="../diagrams/colors5.xml"/><Relationship Id="rId17" Type="http://schemas.openxmlformats.org/officeDocument/2006/relationships/diagramColors" Target="../diagrams/colors6.xml"/><Relationship Id="rId2" Type="http://schemas.openxmlformats.org/officeDocument/2006/relationships/notesSlide" Target="../notesSlides/notesSlide16.xml"/><Relationship Id="rId16" Type="http://schemas.openxmlformats.org/officeDocument/2006/relationships/diagramQuickStyle" Target="../diagrams/quickStyl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diagramQuickStyle" Target="../diagrams/quickStyle5.xml"/><Relationship Id="rId5" Type="http://schemas.openxmlformats.org/officeDocument/2006/relationships/image" Target="../media/image4.png"/><Relationship Id="rId15" Type="http://schemas.openxmlformats.org/officeDocument/2006/relationships/diagramLayout" Target="../diagrams/layout6.xml"/><Relationship Id="rId10" Type="http://schemas.openxmlformats.org/officeDocument/2006/relationships/diagramLayout" Target="../diagrams/layout5.xml"/><Relationship Id="rId4" Type="http://schemas.openxmlformats.org/officeDocument/2006/relationships/image" Target="../media/image5.svg"/><Relationship Id="rId9" Type="http://schemas.openxmlformats.org/officeDocument/2006/relationships/diagramData" Target="../diagrams/data5.xml"/><Relationship Id="rId14" Type="http://schemas.openxmlformats.org/officeDocument/2006/relationships/diagramData" Target="../diagrams/data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4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3.svg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microsoft.com/office/2007/relationships/diagramDrawing" Target="../diagrams/drawing7.xm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12" Type="http://schemas.openxmlformats.org/officeDocument/2006/relationships/diagramColors" Target="../diagrams/colors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diagramQuickStyle" Target="../diagrams/quickStyle7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7.xml"/><Relationship Id="rId4" Type="http://schemas.openxmlformats.org/officeDocument/2006/relationships/image" Target="../media/image5.svg"/><Relationship Id="rId9" Type="http://schemas.openxmlformats.org/officeDocument/2006/relationships/diagramData" Target="../diagrams/data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.svg"/><Relationship Id="rId5" Type="http://schemas.openxmlformats.org/officeDocument/2006/relationships/image" Target="../media/image4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.sv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.sv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.svg"/><Relationship Id="rId10" Type="http://schemas.openxmlformats.org/officeDocument/2006/relationships/image" Target="../media/image30.jpeg"/><Relationship Id="rId9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.svg"/><Relationship Id="rId9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.pn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3.svg"/><Relationship Id="rId9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image" Target="../media/image4.png"/><Relationship Id="rId7" Type="http://schemas.openxmlformats.org/officeDocument/2006/relationships/diagramData" Target="../diagrams/data8.xml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microsoft.com/office/2007/relationships/diagramDrawing" Target="../diagrams/drawing8.xml"/><Relationship Id="rId5" Type="http://schemas.openxmlformats.org/officeDocument/2006/relationships/image" Target="../media/image5.png"/><Relationship Id="rId10" Type="http://schemas.openxmlformats.org/officeDocument/2006/relationships/diagramColors" Target="../diagrams/colors8.xml"/><Relationship Id="rId4" Type="http://schemas.openxmlformats.org/officeDocument/2006/relationships/image" Target="../media/image3.svg"/><Relationship Id="rId9" Type="http://schemas.openxmlformats.org/officeDocument/2006/relationships/diagramQuickStyle" Target="../diagrams/quickStyle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4.png"/><Relationship Id="rId4" Type="http://schemas.openxmlformats.org/officeDocument/2006/relationships/image" Target="../media/image5.svg"/><Relationship Id="rId9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12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5.svg"/><Relationship Id="rId9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28700" y="1625258"/>
            <a:ext cx="16230600" cy="8229600"/>
            <a:chOff x="0" y="0"/>
            <a:chExt cx="3774616" cy="19138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74617" cy="1913890"/>
            </a:xfrm>
            <a:custGeom>
              <a:avLst/>
              <a:gdLst/>
              <a:ahLst/>
              <a:cxnLst/>
              <a:rect l="l" t="t" r="r" b="b"/>
              <a:pathLst>
                <a:path w="3774617" h="1913890">
                  <a:moveTo>
                    <a:pt x="0" y="0"/>
                  </a:moveTo>
                  <a:lnTo>
                    <a:pt x="3774617" y="0"/>
                  </a:lnTo>
                  <a:lnTo>
                    <a:pt x="3774617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1E2C25">
                <a:alpha val="6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028700" y="2572394"/>
            <a:ext cx="16230600" cy="7627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</a:pPr>
            <a:r>
              <a:rPr lang="ru-RU" sz="6000" dirty="0">
                <a:solidFill>
                  <a:schemeClr val="bg1"/>
                </a:solidFill>
                <a:latin typeface="Arial Black" panose="020B0A04020102020204" pitchFamily="34" charset="0"/>
              </a:rPr>
              <a:t>Приеми през 2025 г. за подкрепа на инвестиции в агро-хранителния сектор</a:t>
            </a:r>
            <a:endParaRPr lang="en-US" sz="60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>
              <a:lnSpc>
                <a:spcPts val="7980"/>
              </a:lnSpc>
            </a:pPr>
            <a:endParaRPr lang="en-US" sz="6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lvl="0" algn="ctr">
              <a:lnSpc>
                <a:spcPts val="5066"/>
              </a:lnSpc>
            </a:pPr>
            <a:r>
              <a:rPr lang="en-US" sz="4221" b="1" dirty="0">
                <a:solidFill>
                  <a:schemeClr val="bg1"/>
                </a:solidFill>
                <a:latin typeface="Arial Black" panose="020B0A04020102020204" pitchFamily="34" charset="0"/>
                <a:ea typeface="Montserrat Extra-Bold Bold"/>
                <a:cs typeface="Times New Roman" panose="02020603050405020304" pitchFamily="18" charset="0"/>
                <a:sym typeface="Montserrat Extra-Bold Bold"/>
              </a:rPr>
              <a:t>ВЪЗМОЖНОСТИ В ОБЛАСТТА НА РАЗВИТИЕ НА СЕЛСКИТЕ РАЙОНИ</a:t>
            </a:r>
          </a:p>
          <a:p>
            <a:pPr algn="ctr"/>
            <a:endParaRPr lang="bg-BG" sz="3600" b="1" dirty="0" smtClean="0">
              <a:solidFill>
                <a:schemeClr val="bg1"/>
              </a:solidFill>
              <a:latin typeface="Roboto Bold"/>
            </a:endParaRPr>
          </a:p>
          <a:p>
            <a:pPr algn="ctr"/>
            <a:endParaRPr lang="bg-BG" sz="3600" b="1" dirty="0">
              <a:solidFill>
                <a:schemeClr val="bg1"/>
              </a:solidFill>
              <a:latin typeface="Roboto Bold"/>
            </a:endParaRPr>
          </a:p>
          <a:p>
            <a:pPr algn="ctr"/>
            <a:endParaRPr lang="bg-BG" sz="3600" b="1" dirty="0" smtClean="0">
              <a:solidFill>
                <a:schemeClr val="bg1"/>
              </a:solidFill>
              <a:latin typeface="Roboto Bold"/>
            </a:endParaRPr>
          </a:p>
          <a:p>
            <a:pPr algn="ctr"/>
            <a:endParaRPr lang="bg-BG" sz="3600" b="1" dirty="0" smtClean="0">
              <a:solidFill>
                <a:schemeClr val="bg1"/>
              </a:solidFill>
              <a:latin typeface="Roboto Bold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-848613" y="7241691"/>
            <a:ext cx="4033217" cy="4033217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5103395" y="-987909"/>
            <a:ext cx="4033217" cy="4033217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4876763" y="1817931"/>
            <a:ext cx="1593306" cy="159330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817931" y="6875763"/>
            <a:ext cx="1593306" cy="159330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  <p:sp>
        <p:nvSpPr>
          <p:cNvPr id="25" name="TextBox 24"/>
          <p:cNvSpPr txBox="1"/>
          <p:nvPr/>
        </p:nvSpPr>
        <p:spPr>
          <a:xfrm>
            <a:off x="94585" y="116654"/>
            <a:ext cx="100383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sz="2800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sz="2800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7" y="0"/>
            <a:ext cx="18289585" cy="87515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172200" y="3031034"/>
            <a:ext cx="10668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800" b="1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ПЛАНИРАН Н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АЧАЛЕН срок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на прием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8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.0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.2025 г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ПЛАНИРАН КРАЕН срок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на прием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30.05.2025 г</a:t>
            </a:r>
            <a:r>
              <a:rPr kumimoji="0" lang="bg-BG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РАЗЯСНЕНИЯ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не по-късно от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21.03.2025 г. включително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Краен срок за публикуване на разясненията: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11.04.2025 г.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6" name="Freeform 10"/>
          <p:cNvSpPr/>
          <p:nvPr/>
        </p:nvSpPr>
        <p:spPr>
          <a:xfrm>
            <a:off x="16572695" y="192587"/>
            <a:ext cx="1368306" cy="1543928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8" name="Group 7"/>
          <p:cNvGrpSpPr/>
          <p:nvPr/>
        </p:nvGrpSpPr>
        <p:grpSpPr>
          <a:xfrm>
            <a:off x="304800" y="1943099"/>
            <a:ext cx="4648199" cy="7003007"/>
            <a:chOff x="381001" y="1638300"/>
            <a:chExt cx="6039987" cy="809503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200" y="3771900"/>
              <a:ext cx="4439788" cy="3352800"/>
            </a:xfrm>
            <a:prstGeom prst="ellipse">
              <a:avLst/>
            </a:prstGeom>
            <a:ln w="63500" cap="rnd">
              <a:solidFill>
                <a:srgbClr val="00A8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1" y="1638300"/>
              <a:ext cx="3352800" cy="3123245"/>
            </a:xfrm>
            <a:prstGeom prst="ellipse">
              <a:avLst/>
            </a:prstGeom>
            <a:ln w="63500" cap="rnd">
              <a:solidFill>
                <a:srgbClr val="00A8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593" y="6552245"/>
              <a:ext cx="3785858" cy="3181088"/>
            </a:xfrm>
            <a:prstGeom prst="ellipse">
              <a:avLst/>
            </a:prstGeom>
            <a:ln w="63500" cap="rnd">
              <a:solidFill>
                <a:srgbClr val="00A8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2" name="Rectangle 1"/>
          <p:cNvSpPr/>
          <p:nvPr/>
        </p:nvSpPr>
        <p:spPr>
          <a:xfrm>
            <a:off x="7339615" y="1562100"/>
            <a:ext cx="302358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50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Montserrat Extra-Bold Bold"/>
                <a:cs typeface="Times New Roman" panose="02020603050405020304" pitchFamily="18" charset="0"/>
              </a:rPr>
              <a:t>УСЛУГИ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Montserrat Extra-Bold Bold"/>
              <a:cs typeface="Times New Roman" panose="02020603050405020304" pitchFamily="18" charset="0"/>
            </a:endParaRPr>
          </a:p>
        </p:txBody>
      </p:sp>
      <p:pic>
        <p:nvPicPr>
          <p:cNvPr id="10" name="Picture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8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345170" y="118490"/>
            <a:ext cx="106182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СТРАТЕГИЧЕСКИ ПЛАН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2AA82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2023-2027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AA82A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 развитие на земеделието и селските райони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0" y="1714500"/>
            <a:ext cx="11201400" cy="2286000"/>
          </a:xfrm>
        </p:spPr>
        <p:txBody>
          <a:bodyPr/>
          <a:lstStyle/>
          <a:p>
            <a:r>
              <a:rPr lang="bg-BG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ИНВЕСТИЦИИ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Freeform 4"/>
          <p:cNvSpPr/>
          <p:nvPr/>
        </p:nvSpPr>
        <p:spPr>
          <a:xfrm>
            <a:off x="10134600" y="4814047"/>
            <a:ext cx="7363138" cy="3606053"/>
          </a:xfrm>
          <a:custGeom>
            <a:avLst/>
            <a:gdLst/>
            <a:ahLst/>
            <a:cxnLst/>
            <a:rect l="l" t="t" r="r" b="b"/>
            <a:pathLst>
              <a:path w="6677338" h="3405443">
                <a:moveTo>
                  <a:pt x="0" y="0"/>
                </a:moveTo>
                <a:lnTo>
                  <a:pt x="6677338" y="0"/>
                </a:lnTo>
                <a:lnTo>
                  <a:pt x="6677338" y="3405443"/>
                </a:lnTo>
                <a:lnTo>
                  <a:pt x="0" y="340544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 w="38100" cap="rnd">
            <a:solidFill>
              <a:srgbClr val="DEFF81"/>
            </a:solidFill>
            <a:prstDash val="solid"/>
            <a:round/>
          </a:ln>
        </p:spPr>
      </p:sp>
      <p:sp>
        <p:nvSpPr>
          <p:cNvPr id="9" name="Freeform 5"/>
          <p:cNvSpPr/>
          <p:nvPr/>
        </p:nvSpPr>
        <p:spPr>
          <a:xfrm>
            <a:off x="578476" y="4814047"/>
            <a:ext cx="7041523" cy="3606053"/>
          </a:xfrm>
          <a:custGeom>
            <a:avLst/>
            <a:gdLst/>
            <a:ahLst/>
            <a:cxnLst/>
            <a:rect l="l" t="t" r="r" b="b"/>
            <a:pathLst>
              <a:path w="6677338" h="3393807">
                <a:moveTo>
                  <a:pt x="0" y="0"/>
                </a:moveTo>
                <a:lnTo>
                  <a:pt x="6677338" y="0"/>
                </a:lnTo>
                <a:lnTo>
                  <a:pt x="6677338" y="3393807"/>
                </a:lnTo>
                <a:lnTo>
                  <a:pt x="0" y="33938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5569" b="-15516"/>
            </a:stretch>
          </a:blipFill>
          <a:ln w="38100" cap="rnd">
            <a:solidFill>
              <a:srgbClr val="DEFF81"/>
            </a:solidFill>
            <a:prstDash val="solid"/>
            <a:round/>
          </a:ln>
        </p:spPr>
      </p:sp>
    </p:spTree>
    <p:extLst>
      <p:ext uri="{BB962C8B-B14F-4D97-AF65-F5344CB8AC3E}">
        <p14:creationId xmlns:p14="http://schemas.microsoft.com/office/powerpoint/2010/main" val="203515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86299" y="668161"/>
            <a:ext cx="9220200" cy="1143000"/>
          </a:xfrm>
        </p:spPr>
        <p:txBody>
          <a:bodyPr>
            <a:normAutofit/>
          </a:bodyPr>
          <a:lstStyle/>
          <a:p>
            <a:r>
              <a:rPr lang="bg-BG" sz="3200" b="1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ПРИЕМИ ПРЕЗ 2025 </a:t>
            </a:r>
            <a:r>
              <a:rPr lang="bg-BG" sz="3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ГОДИНА</a:t>
            </a:r>
            <a:endParaRPr lang="bg-BG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393649"/>
              </p:ext>
            </p:extLst>
          </p:nvPr>
        </p:nvGraphicFramePr>
        <p:xfrm>
          <a:off x="76199" y="1714500"/>
          <a:ext cx="18135602" cy="8572501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3445893">
                  <a:extLst>
                    <a:ext uri="{9D8B030D-6E8A-4147-A177-3AD203B41FA5}">
                      <a16:colId xmlns:a16="http://schemas.microsoft.com/office/drawing/2014/main" val="1797367213"/>
                    </a:ext>
                  </a:extLst>
                </a:gridCol>
                <a:gridCol w="2363860">
                  <a:extLst>
                    <a:ext uri="{9D8B030D-6E8A-4147-A177-3AD203B41FA5}">
                      <a16:colId xmlns:a16="http://schemas.microsoft.com/office/drawing/2014/main" val="2519586716"/>
                    </a:ext>
                  </a:extLst>
                </a:gridCol>
                <a:gridCol w="3461368">
                  <a:extLst>
                    <a:ext uri="{9D8B030D-6E8A-4147-A177-3AD203B41FA5}">
                      <a16:colId xmlns:a16="http://schemas.microsoft.com/office/drawing/2014/main" val="2202359554"/>
                    </a:ext>
                  </a:extLst>
                </a:gridCol>
                <a:gridCol w="3123675">
                  <a:extLst>
                    <a:ext uri="{9D8B030D-6E8A-4147-A177-3AD203B41FA5}">
                      <a16:colId xmlns:a16="http://schemas.microsoft.com/office/drawing/2014/main" val="1460384871"/>
                    </a:ext>
                  </a:extLst>
                </a:gridCol>
                <a:gridCol w="3292522">
                  <a:extLst>
                    <a:ext uri="{9D8B030D-6E8A-4147-A177-3AD203B41FA5}">
                      <a16:colId xmlns:a16="http://schemas.microsoft.com/office/drawing/2014/main" val="2541467104"/>
                    </a:ext>
                  </a:extLst>
                </a:gridCol>
                <a:gridCol w="2448284">
                  <a:extLst>
                    <a:ext uri="{9D8B030D-6E8A-4147-A177-3AD203B41FA5}">
                      <a16:colId xmlns:a16="http://schemas.microsoft.com/office/drawing/2014/main" val="3191301716"/>
                    </a:ext>
                  </a:extLst>
                </a:gridCol>
              </a:tblGrid>
              <a:tr h="126086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400" u="none" strike="noStrike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ИНТЕРВЕНЦИЯ</a:t>
                      </a:r>
                      <a:endParaRPr lang="bg-BG" sz="2400" b="1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479" marR="4479" marT="44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БЮДЖЕТ ЗА </a:t>
                      </a:r>
                      <a:r>
                        <a:rPr lang="ru-RU" sz="24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ПРИЕМ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479" marR="4479" marT="44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ДОПУСТИМИ КАНДИДАТИ/ </a:t>
                      </a:r>
                      <a:r>
                        <a:rPr lang="bg-BG" sz="24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БЕНЕФИЦИЕНТИ</a:t>
                      </a:r>
                      <a:endParaRPr lang="bg-BG" sz="2400" b="1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479" marR="4479" marT="44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400" u="none" strike="noStrike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ТЕРИТОРИАЛЕН ОБХВАТ</a:t>
                      </a:r>
                      <a:endParaRPr lang="bg-BG" sz="2400" b="1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479" marR="4479" marT="44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400" u="none" strike="noStrike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ПЕРИОД НА ПРИЕМ</a:t>
                      </a:r>
                      <a:endParaRPr lang="bg-BG" sz="2400" b="1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479" marR="4479" marT="44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400" u="none" strike="noStrike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РАЗМЕР НА ФИНАНСОВАТА ПОМОЩ</a:t>
                      </a:r>
                      <a:endParaRPr lang="bg-BG" sz="2400" b="1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4479" marR="4479" marT="4479" marB="0" anchor="ctr"/>
                </a:tc>
                <a:extLst>
                  <a:ext uri="{0D108BD9-81ED-4DB2-BD59-A6C34878D82A}">
                    <a16:rowId xmlns:a16="http://schemas.microsoft.com/office/drawing/2014/main" val="2176470963"/>
                  </a:ext>
                </a:extLst>
              </a:tr>
              <a:tr h="1715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II.Г.1 - Инвестиции в земеделските стопанства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145 000 000 евро</a:t>
                      </a:r>
                      <a:endParaRPr lang="bg-BG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Земеделски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стопани и групи и организации на производители</a:t>
                      </a:r>
                      <a:b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Интервенцията се прилага на територията на цялата страна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Септември-ноември</a:t>
                      </a:r>
                    </a:p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не по-кратък от 60 дни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50 % от размера на одобрените разходи 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7030853"/>
                  </a:ext>
                </a:extLst>
              </a:tr>
              <a:tr h="17492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II.Г.1.1. - Инвестиции в земеделските стопанства насочени към опазване на компонентите на околната среда</a:t>
                      </a:r>
                      <a:endParaRPr lang="ru-RU" sz="20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65 000 000 евро</a:t>
                      </a:r>
                      <a:endParaRPr lang="bg-BG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Земеделски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стопани и групи и организации на производители</a:t>
                      </a:r>
                      <a:b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Интервенцията се прилага на територията на цялата страна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Септември-ноември</a:t>
                      </a:r>
                    </a:p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не по-кратък от 60 дни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50 % от размера на одобрените разходи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428872"/>
                  </a:ext>
                </a:extLst>
              </a:tr>
              <a:tr h="17492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II.Г.2 - Инвестиции за преработка на селскостопански продукти</a:t>
                      </a:r>
                      <a:endParaRPr lang="ru-RU" sz="20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0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175 000 000 евро</a:t>
                      </a:r>
                      <a:br>
                        <a:rPr lang="bg-BG" sz="20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bg-BG" sz="20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Земеделски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стопани, преработватели на селскостопански продукти  и групи и организации на производители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Интервенцията се прилага на територията на цялата страна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Ноември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2025-януари </a:t>
                      </a:r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не по-кратък от 60 дни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50 % от размера на одобрените разходи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672042"/>
                  </a:ext>
                </a:extLst>
              </a:tr>
              <a:tr h="2098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II.Г.2.1 - Инвестиции за преработка на селскостопански продукти, насочени към опазване на компонентите на околната среда</a:t>
                      </a:r>
                      <a:endParaRPr lang="ru-RU" sz="20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20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55 000 000 евро</a:t>
                      </a:r>
                      <a:br>
                        <a:rPr lang="bg-BG" sz="20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bg-BG" sz="20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Земеделски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стопани, преработватели на селскостопански продукти  и групи и организации на производители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Интервенцията се прилага на територията на цялата страна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Ноември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2025-януари </a:t>
                      </a:r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</a:t>
                      </a:r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не по-кратък от 60 дни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50 % от размера на одобрените разходи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79" marR="4479" marT="4479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3586604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648200" y="1011150"/>
            <a:ext cx="13182599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Г.1. Инвестиции в земеделските стопанства и</a:t>
            </a:r>
            <a:br>
              <a:rPr lang="bg-BG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GB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Г.1.1.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Инвестиции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в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земеделските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стопанства</a:t>
            </a:r>
            <a:r>
              <a:rPr lang="bg-BG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,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насочени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към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опазване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компонентите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околната</a:t>
            </a:r>
            <a:r>
              <a:rPr lang="en-US" sz="3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среда</a:t>
            </a:r>
            <a:endParaRPr 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494">
            <a:off x="-145495" y="721400"/>
            <a:ext cx="4930046" cy="31162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1796805453"/>
              </p:ext>
            </p:extLst>
          </p:nvPr>
        </p:nvGraphicFramePr>
        <p:xfrm>
          <a:off x="3174284" y="3439420"/>
          <a:ext cx="14782800" cy="4776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2312034430"/>
              </p:ext>
            </p:extLst>
          </p:nvPr>
        </p:nvGraphicFramePr>
        <p:xfrm>
          <a:off x="7116542" y="7522584"/>
          <a:ext cx="10840542" cy="2705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9" name="Explosion 2 18"/>
          <p:cNvSpPr/>
          <p:nvPr/>
        </p:nvSpPr>
        <p:spPr>
          <a:xfrm>
            <a:off x="228600" y="7084901"/>
            <a:ext cx="5313588" cy="3202099"/>
          </a:xfrm>
          <a:prstGeom prst="irregularSeal2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Акценти:</a:t>
            </a:r>
            <a:endParaRPr lang="en-US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78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17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"/>
                                        <p:tgtEl>
                                          <p:spTgt spid="17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17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991F812-1230-4C16-93FD-F489705AD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17">
                                            <p:graphicEl>
                                              <a:dgm id="{5991F812-1230-4C16-93FD-F489705AD2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D764086A-44EA-402E-AF17-E2FED449AA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17">
                                            <p:graphicEl>
                                              <a:dgm id="{D764086A-44EA-402E-AF17-E2FED449AA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250"/>
                                        <p:tgtEl>
                                          <p:spTgt spid="17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17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250"/>
                                        <p:tgtEl>
                                          <p:spTgt spid="17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852B87D-D069-45FB-87D7-885989F3B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250"/>
                                        <p:tgtEl>
                                          <p:spTgt spid="17">
                                            <p:graphicEl>
                                              <a:dgm id="{A852B87D-D069-45FB-87D7-885989F3B8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A1CF8EC-45C9-4535-ADC1-2574F893A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250"/>
                                        <p:tgtEl>
                                          <p:spTgt spid="17">
                                            <p:graphicEl>
                                              <a:dgm id="{8A1CF8EC-45C9-4535-ADC1-2574F893A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9BA8F541-F916-4A46-BCEA-EF25ECEB3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>
                                            <p:graphicEl>
                                              <a:dgm id="{9BA8F541-F916-4A46-BCEA-EF25ECEB39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139A4FB6-2956-4D39-A043-AA31312BB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>
                                            <p:graphicEl>
                                              <a:dgm id="{139A4FB6-2956-4D39-A043-AA31312BB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391F4068-4AE0-4525-A6F4-0422B7BE9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>
                                            <p:graphicEl>
                                              <a:dgm id="{391F4068-4AE0-4525-A6F4-0422B7BE9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CD7FDA3-E017-4CAE-87F1-3876274CB4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>
                                            <p:graphicEl>
                                              <a:dgm id="{2CD7FDA3-E017-4CAE-87F1-3876274CB4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6EDD9AEB-634B-41A9-893E-306D886274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>
                                            <p:graphicEl>
                                              <a:dgm id="{6EDD9AEB-634B-41A9-893E-306D886274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B8517717-9BC7-468B-AD3A-63A137FF8F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>
                                            <p:graphicEl>
                                              <a:dgm id="{B8517717-9BC7-468B-AD3A-63A137FF8F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D43238C9-5922-4E88-B081-1D1B749D16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>
                                            <p:graphicEl>
                                              <a:dgm id="{D43238C9-5922-4E88-B081-1D1B749D16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Sub>
          <a:bldDgm bld="one"/>
        </p:bldSub>
      </p:bldGraphic>
      <p:bldGraphic spid="18" grpId="0" uiExpand="1">
        <p:bldSub>
          <a:bldDgm bld="one"/>
        </p:bldSub>
      </p:bldGraphic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9327866" y="1345171"/>
            <a:ext cx="4991978" cy="4991978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E2C25"/>
            </a:solidFill>
          </p:spPr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4250054" y="1276075"/>
            <a:ext cx="8911687" cy="70760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Финансови условия</a:t>
            </a:r>
          </a:p>
          <a:p>
            <a:endParaRPr lang="en-US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560777"/>
              </p:ext>
            </p:extLst>
          </p:nvPr>
        </p:nvGraphicFramePr>
        <p:xfrm>
          <a:off x="533396" y="2186716"/>
          <a:ext cx="16687803" cy="64912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06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5979">
                  <a:extLst>
                    <a:ext uri="{9D8B030D-6E8A-4147-A177-3AD203B41FA5}">
                      <a16:colId xmlns:a16="http://schemas.microsoft.com/office/drawing/2014/main" val="1210595910"/>
                    </a:ext>
                  </a:extLst>
                </a:gridCol>
                <a:gridCol w="281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17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62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09938"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 Black" panose="020B0A04020102020204" pitchFamily="34" charset="0"/>
                        </a:rPr>
                        <a:t>Кандидат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 Black" panose="020B0A04020102020204" pitchFamily="34" charset="0"/>
                        </a:rPr>
                        <a:t>Интервенция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 Black" panose="020B0A04020102020204" pitchFamily="34" charset="0"/>
                        </a:rPr>
                        <a:t>Финансова</a:t>
                      </a:r>
                      <a:r>
                        <a:rPr lang="bg-BG" sz="2000" baseline="0" dirty="0" smtClean="0">
                          <a:latin typeface="Arial Black" panose="020B0A04020102020204" pitchFamily="34" charset="0"/>
                        </a:rPr>
                        <a:t> помощ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 Black" panose="020B0A04020102020204" pitchFamily="34" charset="0"/>
                        </a:rPr>
                        <a:t>Максимум на допустимите разходи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 Black" panose="020B0A04020102020204" pitchFamily="34" charset="0"/>
                        </a:rPr>
                        <a:t>Максимум</a:t>
                      </a:r>
                      <a:r>
                        <a:rPr lang="bg-BG" sz="2000" baseline="0" dirty="0" smtClean="0">
                          <a:latin typeface="Arial Black" panose="020B0A04020102020204" pitchFamily="34" charset="0"/>
                        </a:rPr>
                        <a:t> на допустимите разходи за земеделска техника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16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Земеделски стопанин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ІІ.Г.1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или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ІІ.Г.1.1</a:t>
                      </a:r>
                      <a:endParaRPr lang="bg-BG" sz="2000" u="none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50%</a:t>
                      </a:r>
                      <a:endParaRPr lang="bg-BG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1 000 000 €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450 000 €</a:t>
                      </a:r>
                      <a:endParaRPr lang="bg-BG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516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ІІ.Г.1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ІІ.Г.1.1</a:t>
                      </a:r>
                      <a:endParaRPr lang="bg-BG" sz="2000" u="none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1 800 000 €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700 000 €</a:t>
                      </a:r>
                      <a:endParaRPr lang="bg-BG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54989"/>
                  </a:ext>
                </a:extLst>
              </a:tr>
              <a:tr h="975169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Групи и организации на производители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ІІ.Г.1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bg-BG" sz="28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25%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2 000 000 €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750 000 €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16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ІІ.Г.1.1</a:t>
                      </a:r>
                      <a:endParaRPr lang="bg-BG" sz="2000" u="none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1 500 000 €</a:t>
                      </a:r>
                      <a:endParaRPr lang="en-US" sz="2800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650616"/>
                  </a:ext>
                </a:extLst>
              </a:tr>
              <a:tr h="975169"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 smtClean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ІІ.Г.1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en-US" sz="2800" b="1" u="sng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ІІ.Г.1.1</a:t>
                      </a:r>
                      <a:endParaRPr lang="bg-BG" sz="2000" u="none" kern="1200" dirty="0" smtClean="0">
                        <a:solidFill>
                          <a:schemeClr val="bg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8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2 000 000 €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800 000 €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22281"/>
                  </a:ext>
                </a:extLst>
              </a:tr>
            </a:tbl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1588" y="11069"/>
            <a:ext cx="2363854" cy="214321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293261" y="8763134"/>
            <a:ext cx="786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* + 10 % за чувствителни сектори</a:t>
            </a:r>
            <a:endParaRPr lang="bg-BG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87895" y="11069"/>
            <a:ext cx="9144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sz="2000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sz="2000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sz="2000" b="1" dirty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sz="20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7734298" y="2628900"/>
            <a:ext cx="2667001" cy="54455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200" b="1" u="sng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РАЗЛИКИ</a:t>
            </a:r>
            <a:endParaRPr lang="en-US" sz="3200" b="1" u="sng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8" name="Diagram 37"/>
          <p:cNvGraphicFramePr/>
          <p:nvPr>
            <p:extLst>
              <p:ext uri="{D42A27DB-BD31-4B8C-83A1-F6EECF244321}">
                <p14:modId xmlns:p14="http://schemas.microsoft.com/office/powerpoint/2010/main" val="460999285"/>
              </p:ext>
            </p:extLst>
          </p:nvPr>
        </p:nvGraphicFramePr>
        <p:xfrm>
          <a:off x="1066800" y="3303402"/>
          <a:ext cx="16764000" cy="6793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9" name="TextBox 8"/>
          <p:cNvSpPr txBox="1"/>
          <p:nvPr/>
        </p:nvSpPr>
        <p:spPr>
          <a:xfrm>
            <a:off x="1524000" y="1021624"/>
            <a:ext cx="15087599" cy="1477328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Г.1. Инвестиции в земеделските стопанства и</a:t>
            </a:r>
            <a:br>
              <a:rPr lang="bg-BG" sz="32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GB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Г.1.1.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Инвестиции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в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земеделските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стопанства</a:t>
            </a:r>
            <a:r>
              <a:rPr lang="bg-BG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,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насочени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към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опазване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компонентите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околната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среда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8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8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8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8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38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38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D3B694CD-0C95-42D3-A1BB-9D1E29394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>
                                            <p:graphicEl>
                                              <a:dgm id="{D3B694CD-0C95-42D3-A1BB-9D1E29394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>
                                            <p:graphicEl>
                                              <a:dgm id="{D3B694CD-0C95-42D3-A1BB-9D1E29394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057A81BE-5924-4ECF-AB1B-6014C75307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38">
                                            <p:graphicEl>
                                              <a:dgm id="{057A81BE-5924-4ECF-AB1B-6014C75307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38">
                                            <p:graphicEl>
                                              <a:dgm id="{057A81BE-5924-4ECF-AB1B-6014C75307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38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38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42AF7561-E334-4D88-A6BA-0AC139325C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>
                                            <p:graphicEl>
                                              <a:dgm id="{42AF7561-E334-4D88-A6BA-0AC139325C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>
                                            <p:graphicEl>
                                              <a:dgm id="{42AF7561-E334-4D88-A6BA-0AC139325C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dgm id="{D3E7F69F-171C-43B4-A202-4CABC9C4D2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38">
                                            <p:graphicEl>
                                              <a:dgm id="{D3E7F69F-171C-43B4-A202-4CABC9C4D2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38">
                                            <p:graphicEl>
                                              <a:dgm id="{D3E7F69F-171C-43B4-A202-4CABC9C4D2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8" grpId="0" uiExpand="1">
        <p:bldSub>
          <a:bldDgm bld="lvlAtOnc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990600" y="966448"/>
            <a:ext cx="16154400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Г.2. Инвестиции з</a:t>
            </a:r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 преработка на селскостопански продукти </a:t>
            </a:r>
            <a:endParaRPr lang="en-US" sz="28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 </a:t>
            </a:r>
            <a:endParaRPr lang="en-US" sz="28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Г.2</a:t>
            </a:r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.1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Инвестиции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за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преработка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селскостопански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продукти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насочени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към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опазване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компонентите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околната</a:t>
            </a:r>
            <a:r>
              <a:rPr 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среда</a:t>
            </a:r>
            <a:endParaRPr 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3538557220"/>
              </p:ext>
            </p:extLst>
          </p:nvPr>
        </p:nvGraphicFramePr>
        <p:xfrm>
          <a:off x="816144" y="3008234"/>
          <a:ext cx="16633655" cy="4850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3706532117"/>
              </p:ext>
            </p:extLst>
          </p:nvPr>
        </p:nvGraphicFramePr>
        <p:xfrm>
          <a:off x="5237658" y="7658100"/>
          <a:ext cx="10992942" cy="2628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19" name="Explosion 2 18"/>
          <p:cNvSpPr/>
          <p:nvPr/>
        </p:nvSpPr>
        <p:spPr>
          <a:xfrm>
            <a:off x="0" y="6920949"/>
            <a:ext cx="5207178" cy="3202099"/>
          </a:xfrm>
          <a:prstGeom prst="irregularSeal2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Акценти:</a:t>
            </a:r>
            <a:endParaRPr lang="en-US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95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17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"/>
                                        <p:tgtEl>
                                          <p:spTgt spid="17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17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991F812-1230-4C16-93FD-F489705AD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17">
                                            <p:graphicEl>
                                              <a:dgm id="{5991F812-1230-4C16-93FD-F489705AD2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D764086A-44EA-402E-AF17-E2FED449AA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17">
                                            <p:graphicEl>
                                              <a:dgm id="{D764086A-44EA-402E-AF17-E2FED449AA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250"/>
                                        <p:tgtEl>
                                          <p:spTgt spid="17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17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250"/>
                                        <p:tgtEl>
                                          <p:spTgt spid="17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04226C57-C460-4868-B671-1F2A4B2CEF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250"/>
                                        <p:tgtEl>
                                          <p:spTgt spid="17">
                                            <p:graphicEl>
                                              <a:dgm id="{04226C57-C460-4868-B671-1F2A4B2CEF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AA02E35-870B-4D8C-8954-6DEA22C04B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250"/>
                                        <p:tgtEl>
                                          <p:spTgt spid="17">
                                            <p:graphicEl>
                                              <a:dgm id="{EAA02E35-870B-4D8C-8954-6DEA22C04B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852B87D-D069-45FB-87D7-885989F3B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17">
                                            <p:graphicEl>
                                              <a:dgm id="{A852B87D-D069-45FB-87D7-885989F3B8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A1CF8EC-45C9-4535-ADC1-2574F893A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250"/>
                                        <p:tgtEl>
                                          <p:spTgt spid="17">
                                            <p:graphicEl>
                                              <a:dgm id="{8A1CF8EC-45C9-4535-ADC1-2574F893A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9BA8F541-F916-4A46-BCEA-EF25ECEB3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>
                                            <p:graphicEl>
                                              <a:dgm id="{9BA8F541-F916-4A46-BCEA-EF25ECEB39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139A4FB6-2956-4D39-A043-AA31312BB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>
                                            <p:graphicEl>
                                              <a:dgm id="{139A4FB6-2956-4D39-A043-AA31312BB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391F4068-4AE0-4525-A6F4-0422B7BE9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>
                                            <p:graphicEl>
                                              <a:dgm id="{391F4068-4AE0-4525-A6F4-0422B7BE9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77C8AB8B-D3F4-4176-ADBA-8AEF65DE5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>
                                            <p:graphicEl>
                                              <a:dgm id="{77C8AB8B-D3F4-4176-ADBA-8AEF65DE5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769D321E-22D7-4558-BCC4-C142613BC4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>
                                            <p:graphicEl>
                                              <a:dgm id="{769D321E-22D7-4558-BCC4-C142613BC4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CD7FDA3-E017-4CAE-87F1-3876274CB4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8">
                                            <p:graphicEl>
                                              <a:dgm id="{2CD7FDA3-E017-4CAE-87F1-3876274CB4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4CFDCC1A-0071-4D80-8059-771891233A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8">
                                            <p:graphicEl>
                                              <a:dgm id="{4CFDCC1A-0071-4D80-8059-771891233A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B8517717-9BC7-468B-AD3A-63A137FF8F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8">
                                            <p:graphicEl>
                                              <a:dgm id="{B8517717-9BC7-468B-AD3A-63A137FF8F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7A76376B-9A3B-47E8-8C0E-A60B16C31F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8">
                                            <p:graphicEl>
                                              <a:dgm id="{7A76376B-9A3B-47E8-8C0E-A60B16C31F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Sub>
          <a:bldDgm bld="one"/>
        </p:bldSub>
      </p:bldGraphic>
      <p:bldGraphic spid="18" grpId="0" uiExpand="1">
        <p:bldSub>
          <a:bldDgm bld="one"/>
        </p:bldSub>
      </p:bldGraphic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4572000" y="877389"/>
            <a:ext cx="8911687" cy="70760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Финансови условия</a:t>
            </a:r>
            <a:endParaRPr lang="en-US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8601">
            <a:off x="16024755" y="203680"/>
            <a:ext cx="2405364" cy="16898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3438">
            <a:off x="126120" y="8633886"/>
            <a:ext cx="2414935" cy="1640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428">
            <a:off x="15624272" y="8482567"/>
            <a:ext cx="2736658" cy="1943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20682"/>
              </p:ext>
            </p:extLst>
          </p:nvPr>
        </p:nvGraphicFramePr>
        <p:xfrm>
          <a:off x="152400" y="1584996"/>
          <a:ext cx="17754600" cy="76218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195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0742">
                  <a:extLst>
                    <a:ext uri="{9D8B030D-6E8A-4147-A177-3AD203B41FA5}">
                      <a16:colId xmlns:a16="http://schemas.microsoft.com/office/drawing/2014/main" val="1210595910"/>
                    </a:ext>
                  </a:extLst>
                </a:gridCol>
                <a:gridCol w="4229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90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75344">
                <a:tc>
                  <a:txBody>
                    <a:bodyPr/>
                    <a:lstStyle/>
                    <a:p>
                      <a:pPr algn="ctr"/>
                      <a:r>
                        <a:rPr lang="bg-BG" sz="300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Кандидат</a:t>
                      </a:r>
                      <a:endParaRPr lang="en-US" sz="3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300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Интервенция</a:t>
                      </a:r>
                      <a:endParaRPr lang="en-US" sz="3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300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Финансова</a:t>
                      </a:r>
                      <a:r>
                        <a:rPr lang="bg-BG" sz="3000" baseline="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 помощ</a:t>
                      </a:r>
                      <a:endParaRPr lang="en-US" sz="3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300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Максимум на допустимите разходи</a:t>
                      </a:r>
                      <a:endParaRPr lang="en-US" sz="30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0171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Преработвателно предприятие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или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endParaRPr lang="bg-BG" sz="2000" u="none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50%</a:t>
                      </a:r>
                      <a:endParaRPr lang="bg-BG" sz="2800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2 000 000 €</a:t>
                      </a:r>
                      <a:endParaRPr lang="en-US" sz="280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6698607"/>
                  </a:ext>
                </a:extLst>
              </a:tr>
              <a:tr h="1010171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 smtClean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endParaRPr lang="bg-BG" sz="2000" u="none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280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3 000 000 €</a:t>
                      </a:r>
                      <a:endParaRPr lang="en-US" sz="2800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266449"/>
                  </a:ext>
                </a:extLst>
              </a:tr>
              <a:tr h="1010171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Земеделски стопанин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или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endParaRPr lang="bg-BG" sz="2000" u="none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50%</a:t>
                      </a:r>
                      <a:endParaRPr lang="bg-BG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2 000 000 €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017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endParaRPr lang="bg-BG" sz="2000" u="none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3 000 000 €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54989"/>
                  </a:ext>
                </a:extLst>
              </a:tr>
              <a:tr h="553965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Групи и организации на производители</a:t>
                      </a:r>
                      <a:endParaRPr lang="en-US" sz="28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bg-BG" sz="28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25%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2 500 000 €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96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endParaRPr lang="bg-BG" sz="2000" u="none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2 000 000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en-US" sz="2800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648519"/>
                  </a:ext>
                </a:extLst>
              </a:tr>
              <a:tr h="101017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bg-BG" sz="2800" b="1" u="sng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endParaRPr lang="en-US" sz="2800" b="1" u="sng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ІІ.Г.</a:t>
                      </a:r>
                      <a:r>
                        <a:rPr lang="bg-BG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u="non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endParaRPr lang="bg-BG" sz="2000" u="none" kern="12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3 000 000 €</a:t>
                      </a:r>
                      <a:endParaRPr lang="en-US" sz="2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05256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677484" y="9639300"/>
            <a:ext cx="6066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* + 10 % за чувствителни сектори</a:t>
            </a:r>
            <a:endParaRPr lang="bg-BG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98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7600582" y="3252097"/>
            <a:ext cx="2667001" cy="54455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Разлики</a:t>
            </a:r>
            <a:endParaRPr lang="en-US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63389" y="991516"/>
            <a:ext cx="16875423" cy="1969770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Г.2. Инвестиции з</a:t>
            </a:r>
            <a:r>
              <a:rPr lang="ru-RU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а преработка на селскостопански продукти </a:t>
            </a:r>
            <a:endParaRPr lang="en-US" sz="32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 </a:t>
            </a:r>
            <a:endParaRPr lang="en-US" sz="32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GB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II.</a:t>
            </a:r>
            <a:r>
              <a:rPr lang="bg-BG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Г.2</a:t>
            </a:r>
            <a:r>
              <a:rPr lang="ru-RU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.1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Инвестиции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за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преработка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селскостопански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продукти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насочени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към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опазване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компонентите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околната</a:t>
            </a: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среда</a:t>
            </a:r>
            <a:endParaRPr lang="en-US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377592883"/>
              </p:ext>
            </p:extLst>
          </p:nvPr>
        </p:nvGraphicFramePr>
        <p:xfrm>
          <a:off x="363059" y="3796651"/>
          <a:ext cx="17224639" cy="6362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6" name="Rectangle 15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37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>
                                            <p:graphicEl>
                                              <a:dgm id="{2AD5C42B-B45E-4EE5-9F64-FD7A01562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5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5">
                                            <p:graphicEl>
                                              <a:dgm id="{ED74D7F2-90C5-4143-9B03-DD35544E29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graphicEl>
                                              <a:dgm id="{9A314DFB-C253-4B0C-8FF0-64B69F411F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5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5">
                                            <p:graphicEl>
                                              <a:dgm id="{4C83D523-7131-4814-9C44-6E9496A44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1D1F1E13-E720-409C-9E3A-35515BDAE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15">
                                            <p:graphicEl>
                                              <a:dgm id="{1D1F1E13-E720-409C-9E3A-35515BDAE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15">
                                            <p:graphicEl>
                                              <a:dgm id="{1D1F1E13-E720-409C-9E3A-35515BDAE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E9DEA7E-FE5F-4300-9C84-B011EFE94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15">
                                            <p:graphicEl>
                                              <a:dgm id="{DE9DEA7E-FE5F-4300-9C84-B011EFE94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15">
                                            <p:graphicEl>
                                              <a:dgm id="{DE9DEA7E-FE5F-4300-9C84-B011EFE94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graphicEl>
                                              <a:dgm id="{C236C29E-E4A4-4ACA-AAE7-47DE6ADD17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15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15">
                                            <p:graphicEl>
                                              <a:dgm id="{673B70BF-20E8-4476-94BF-6989EBF09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 uiExpand="1">
        <p:bldSub>
          <a:bldDgm bld="lvl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48807" y="986441"/>
            <a:ext cx="10761785" cy="1159112"/>
          </a:xfrm>
        </p:spPr>
        <p:txBody>
          <a:bodyPr>
            <a:normAutofit/>
          </a:bodyPr>
          <a:lstStyle/>
          <a:p>
            <a:r>
              <a:rPr sz="66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ИНТЕРВЕНЦИЯ II.E2-1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399" y="6444117"/>
            <a:ext cx="12420599" cy="3124200"/>
          </a:xfrm>
        </p:spPr>
        <p:txBody>
          <a:bodyPr>
            <a:noAutofit/>
          </a:bodyPr>
          <a:lstStyle/>
          <a:p>
            <a:r>
              <a:rPr sz="54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Инструменти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управление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риска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– </a:t>
            </a:r>
            <a:endParaRPr lang="bg-BG" sz="42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sz="42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Финансов</a:t>
            </a:r>
            <a:r>
              <a:rPr sz="4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принос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премии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застрахователни</a:t>
            </a:r>
            <a:r>
              <a:rPr sz="4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2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схеми</a:t>
            </a:r>
            <a:endParaRPr sz="42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>
          <a:xfrm rot="1657945">
            <a:off x="-205401" y="1166808"/>
            <a:ext cx="3591987" cy="3958112"/>
          </a:xfrm>
          <a:custGeom>
            <a:avLst/>
            <a:gdLst/>
            <a:ahLst/>
            <a:cxnLst/>
            <a:rect l="l" t="t" r="r" b="b"/>
            <a:pathLst>
              <a:path w="3591987" h="3958112">
                <a:moveTo>
                  <a:pt x="0" y="0"/>
                </a:moveTo>
                <a:lnTo>
                  <a:pt x="3591986" y="0"/>
                </a:lnTo>
                <a:lnTo>
                  <a:pt x="3591986" y="3958112"/>
                </a:lnTo>
                <a:lnTo>
                  <a:pt x="0" y="39581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1028" name="Picture 4" descr="Позеленяването на земеделие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04135"/>
            <a:ext cx="86106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Picture 2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935" y="321794"/>
            <a:ext cx="506012" cy="4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6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4139949" y="1182201"/>
            <a:ext cx="10525539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609516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274"/>
            <a:endParaRPr lang="en-US" sz="4800" dirty="0">
              <a:solidFill>
                <a:srgbClr val="DFF0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3"/>
          <p:cNvSpPr txBox="1">
            <a:spLocks/>
          </p:cNvSpPr>
          <p:nvPr/>
        </p:nvSpPr>
        <p:spPr>
          <a:xfrm>
            <a:off x="8912867" y="2789951"/>
            <a:ext cx="10200864" cy="2389341"/>
          </a:xfrm>
          <a:prstGeom prst="rect">
            <a:avLst/>
          </a:prstGeom>
        </p:spPr>
        <p:txBody>
          <a:bodyPr>
            <a:normAutofit/>
          </a:bodyPr>
          <a:lstStyle>
            <a:lvl1pPr marL="228568" indent="-228568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225" indent="-190477" algn="l" defTabSz="6095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1895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6653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11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76166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80904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5678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90430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274">
              <a:buNone/>
            </a:pPr>
            <a:endParaRPr lang="en-US" sz="320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8" name="object 10"/>
          <p:cNvGrpSpPr/>
          <p:nvPr/>
        </p:nvGrpSpPr>
        <p:grpSpPr>
          <a:xfrm>
            <a:off x="-14904" y="1"/>
            <a:ext cx="4963784" cy="2507351"/>
            <a:chOff x="0" y="0"/>
            <a:chExt cx="4905375" cy="2705100"/>
          </a:xfrm>
        </p:grpSpPr>
        <p:pic>
          <p:nvPicPr>
            <p:cNvPr id="9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905359" cy="2705099"/>
            </a:xfrm>
            <a:prstGeom prst="rect">
              <a:avLst/>
            </a:prstGeom>
          </p:spPr>
        </p:pic>
        <p:sp>
          <p:nvSpPr>
            <p:cNvPr id="10" name="object 12"/>
            <p:cNvSpPr/>
            <p:nvPr/>
          </p:nvSpPr>
          <p:spPr>
            <a:xfrm>
              <a:off x="1118429" y="676904"/>
              <a:ext cx="2292350" cy="1346200"/>
            </a:xfrm>
            <a:custGeom>
              <a:avLst/>
              <a:gdLst/>
              <a:ahLst/>
              <a:cxnLst/>
              <a:rect l="l" t="t" r="r" b="b"/>
              <a:pathLst>
                <a:path w="2292350" h="1346200">
                  <a:moveTo>
                    <a:pt x="1647368" y="12699"/>
                  </a:moveTo>
                  <a:lnTo>
                    <a:pt x="1227001" y="12699"/>
                  </a:lnTo>
                  <a:lnTo>
                    <a:pt x="1261185" y="0"/>
                  </a:lnTo>
                  <a:lnTo>
                    <a:pt x="1630502" y="0"/>
                  </a:lnTo>
                  <a:lnTo>
                    <a:pt x="1647368" y="12699"/>
                  </a:lnTo>
                  <a:close/>
                </a:path>
                <a:path w="2292350" h="1346200">
                  <a:moveTo>
                    <a:pt x="1742006" y="25399"/>
                  </a:moveTo>
                  <a:lnTo>
                    <a:pt x="1164835" y="25399"/>
                  </a:lnTo>
                  <a:lnTo>
                    <a:pt x="1192927" y="12699"/>
                  </a:lnTo>
                  <a:lnTo>
                    <a:pt x="1717896" y="12699"/>
                  </a:lnTo>
                  <a:lnTo>
                    <a:pt x="1742006" y="25399"/>
                  </a:lnTo>
                  <a:close/>
                </a:path>
                <a:path w="2292350" h="1346200">
                  <a:moveTo>
                    <a:pt x="1794285" y="38099"/>
                  </a:moveTo>
                  <a:lnTo>
                    <a:pt x="1081107" y="38099"/>
                  </a:lnTo>
                  <a:lnTo>
                    <a:pt x="1108919" y="25399"/>
                  </a:lnTo>
                  <a:lnTo>
                    <a:pt x="1776899" y="25399"/>
                  </a:lnTo>
                  <a:lnTo>
                    <a:pt x="1794285" y="38099"/>
                  </a:lnTo>
                  <a:close/>
                </a:path>
                <a:path w="2292350" h="1346200">
                  <a:moveTo>
                    <a:pt x="1840493" y="50799"/>
                  </a:moveTo>
                  <a:lnTo>
                    <a:pt x="1608247" y="50799"/>
                  </a:lnTo>
                  <a:lnTo>
                    <a:pt x="1576746" y="38099"/>
                  </a:lnTo>
                  <a:lnTo>
                    <a:pt x="1811635" y="38099"/>
                  </a:lnTo>
                  <a:lnTo>
                    <a:pt x="1840493" y="50799"/>
                  </a:lnTo>
                  <a:close/>
                </a:path>
                <a:path w="2292350" h="1346200">
                  <a:moveTo>
                    <a:pt x="1880997" y="63499"/>
                  </a:moveTo>
                  <a:lnTo>
                    <a:pt x="1722251" y="63499"/>
                  </a:lnTo>
                  <a:lnTo>
                    <a:pt x="1705248" y="50799"/>
                  </a:lnTo>
                  <a:lnTo>
                    <a:pt x="1870703" y="50799"/>
                  </a:lnTo>
                  <a:lnTo>
                    <a:pt x="1880997" y="63499"/>
                  </a:lnTo>
                  <a:close/>
                </a:path>
                <a:path w="2292350" h="1346200">
                  <a:moveTo>
                    <a:pt x="1914338" y="76199"/>
                  </a:moveTo>
                  <a:lnTo>
                    <a:pt x="1791582" y="76199"/>
                  </a:lnTo>
                  <a:lnTo>
                    <a:pt x="1775555" y="63499"/>
                  </a:lnTo>
                  <a:lnTo>
                    <a:pt x="1891246" y="63499"/>
                  </a:lnTo>
                  <a:lnTo>
                    <a:pt x="1914338" y="76199"/>
                  </a:lnTo>
                  <a:close/>
                </a:path>
                <a:path w="2292350" h="1346200">
                  <a:moveTo>
                    <a:pt x="1982480" y="101599"/>
                  </a:moveTo>
                  <a:lnTo>
                    <a:pt x="1891111" y="101599"/>
                  </a:lnTo>
                  <a:lnTo>
                    <a:pt x="1871035" y="88899"/>
                  </a:lnTo>
                  <a:lnTo>
                    <a:pt x="1850822" y="88899"/>
                  </a:lnTo>
                  <a:lnTo>
                    <a:pt x="1830516" y="76199"/>
                  </a:lnTo>
                  <a:lnTo>
                    <a:pt x="1937245" y="76199"/>
                  </a:lnTo>
                  <a:lnTo>
                    <a:pt x="1982480" y="101599"/>
                  </a:lnTo>
                  <a:close/>
                </a:path>
                <a:path w="2292350" h="1346200">
                  <a:moveTo>
                    <a:pt x="1620798" y="101599"/>
                  </a:moveTo>
                  <a:lnTo>
                    <a:pt x="1459496" y="101599"/>
                  </a:lnTo>
                  <a:lnTo>
                    <a:pt x="1503417" y="88899"/>
                  </a:lnTo>
                  <a:lnTo>
                    <a:pt x="1591353" y="88899"/>
                  </a:lnTo>
                  <a:lnTo>
                    <a:pt x="1620798" y="101599"/>
                  </a:lnTo>
                  <a:close/>
                </a:path>
                <a:path w="2292350" h="1346200">
                  <a:moveTo>
                    <a:pt x="1708258" y="114299"/>
                  </a:moveTo>
                  <a:lnTo>
                    <a:pt x="1326472" y="114299"/>
                  </a:lnTo>
                  <a:lnTo>
                    <a:pt x="1356143" y="101599"/>
                  </a:lnTo>
                  <a:lnTo>
                    <a:pt x="1679280" y="101599"/>
                  </a:lnTo>
                  <a:lnTo>
                    <a:pt x="1708258" y="114299"/>
                  </a:lnTo>
                  <a:close/>
                </a:path>
                <a:path w="2292350" h="1346200">
                  <a:moveTo>
                    <a:pt x="2006241" y="114299"/>
                  </a:moveTo>
                  <a:lnTo>
                    <a:pt x="1927979" y="114299"/>
                  </a:lnTo>
                  <a:lnTo>
                    <a:pt x="1915798" y="101599"/>
                  </a:lnTo>
                  <a:lnTo>
                    <a:pt x="1994392" y="101599"/>
                  </a:lnTo>
                  <a:lnTo>
                    <a:pt x="2006241" y="114299"/>
                  </a:lnTo>
                  <a:close/>
                </a:path>
                <a:path w="2292350" h="1346200">
                  <a:moveTo>
                    <a:pt x="1754255" y="126999"/>
                  </a:moveTo>
                  <a:lnTo>
                    <a:pt x="1260305" y="126999"/>
                  </a:lnTo>
                  <a:lnTo>
                    <a:pt x="1296835" y="114299"/>
                  </a:lnTo>
                  <a:lnTo>
                    <a:pt x="1731465" y="114299"/>
                  </a:lnTo>
                  <a:lnTo>
                    <a:pt x="1754255" y="126999"/>
                  </a:lnTo>
                  <a:close/>
                </a:path>
                <a:path w="2292350" h="1346200">
                  <a:moveTo>
                    <a:pt x="2050066" y="139699"/>
                  </a:moveTo>
                  <a:lnTo>
                    <a:pt x="1984970" y="139699"/>
                  </a:lnTo>
                  <a:lnTo>
                    <a:pt x="1940112" y="114299"/>
                  </a:lnTo>
                  <a:lnTo>
                    <a:pt x="2017987" y="114299"/>
                  </a:lnTo>
                  <a:lnTo>
                    <a:pt x="2036529" y="126999"/>
                  </a:lnTo>
                  <a:lnTo>
                    <a:pt x="2043335" y="126999"/>
                  </a:lnTo>
                  <a:lnTo>
                    <a:pt x="2050066" y="139699"/>
                  </a:lnTo>
                  <a:close/>
                </a:path>
                <a:path w="2292350" h="1346200">
                  <a:moveTo>
                    <a:pt x="1802309" y="152399"/>
                  </a:moveTo>
                  <a:lnTo>
                    <a:pt x="1790633" y="152399"/>
                  </a:lnTo>
                  <a:lnTo>
                    <a:pt x="1770760" y="139699"/>
                  </a:lnTo>
                  <a:lnTo>
                    <a:pt x="1187486" y="139699"/>
                  </a:lnTo>
                  <a:lnTo>
                    <a:pt x="1223851" y="126999"/>
                  </a:lnTo>
                  <a:lnTo>
                    <a:pt x="1776307" y="126999"/>
                  </a:lnTo>
                  <a:lnTo>
                    <a:pt x="1797298" y="139699"/>
                  </a:lnTo>
                  <a:lnTo>
                    <a:pt x="1802309" y="152399"/>
                  </a:lnTo>
                  <a:close/>
                </a:path>
                <a:path w="2292350" h="1346200">
                  <a:moveTo>
                    <a:pt x="48880" y="1041399"/>
                  </a:moveTo>
                  <a:lnTo>
                    <a:pt x="24365" y="1041399"/>
                  </a:lnTo>
                  <a:lnTo>
                    <a:pt x="19671" y="1028699"/>
                  </a:lnTo>
                  <a:lnTo>
                    <a:pt x="14335" y="1015999"/>
                  </a:lnTo>
                  <a:lnTo>
                    <a:pt x="3753" y="977899"/>
                  </a:lnTo>
                  <a:lnTo>
                    <a:pt x="401" y="939799"/>
                  </a:lnTo>
                  <a:lnTo>
                    <a:pt x="0" y="927099"/>
                  </a:lnTo>
                  <a:lnTo>
                    <a:pt x="426" y="914399"/>
                  </a:lnTo>
                  <a:lnTo>
                    <a:pt x="4293" y="888999"/>
                  </a:lnTo>
                  <a:lnTo>
                    <a:pt x="12131" y="850899"/>
                  </a:lnTo>
                  <a:lnTo>
                    <a:pt x="23391" y="825499"/>
                  </a:lnTo>
                  <a:lnTo>
                    <a:pt x="37522" y="787399"/>
                  </a:lnTo>
                  <a:lnTo>
                    <a:pt x="61392" y="749299"/>
                  </a:lnTo>
                  <a:lnTo>
                    <a:pt x="96717" y="698499"/>
                  </a:lnTo>
                  <a:lnTo>
                    <a:pt x="125196" y="673099"/>
                  </a:lnTo>
                  <a:lnTo>
                    <a:pt x="155194" y="634999"/>
                  </a:lnTo>
                  <a:lnTo>
                    <a:pt x="186273" y="609599"/>
                  </a:lnTo>
                  <a:lnTo>
                    <a:pt x="225586" y="571499"/>
                  </a:lnTo>
                  <a:lnTo>
                    <a:pt x="266154" y="533399"/>
                  </a:lnTo>
                  <a:lnTo>
                    <a:pt x="308118" y="495299"/>
                  </a:lnTo>
                  <a:lnTo>
                    <a:pt x="351618" y="469899"/>
                  </a:lnTo>
                  <a:lnTo>
                    <a:pt x="422359" y="419099"/>
                  </a:lnTo>
                  <a:lnTo>
                    <a:pt x="513801" y="368299"/>
                  </a:lnTo>
                  <a:lnTo>
                    <a:pt x="626194" y="317499"/>
                  </a:lnTo>
                  <a:lnTo>
                    <a:pt x="695135" y="292099"/>
                  </a:lnTo>
                  <a:lnTo>
                    <a:pt x="729842" y="266699"/>
                  </a:lnTo>
                  <a:lnTo>
                    <a:pt x="764755" y="253999"/>
                  </a:lnTo>
                  <a:lnTo>
                    <a:pt x="913818" y="203199"/>
                  </a:lnTo>
                  <a:lnTo>
                    <a:pt x="1151224" y="139699"/>
                  </a:lnTo>
                  <a:lnTo>
                    <a:pt x="1433706" y="139699"/>
                  </a:lnTo>
                  <a:lnTo>
                    <a:pt x="1387001" y="152399"/>
                  </a:lnTo>
                  <a:lnTo>
                    <a:pt x="1340410" y="152399"/>
                  </a:lnTo>
                  <a:lnTo>
                    <a:pt x="1293924" y="165099"/>
                  </a:lnTo>
                  <a:lnTo>
                    <a:pt x="1248106" y="165099"/>
                  </a:lnTo>
                  <a:lnTo>
                    <a:pt x="1066780" y="215899"/>
                  </a:lnTo>
                  <a:lnTo>
                    <a:pt x="1031586" y="215899"/>
                  </a:lnTo>
                  <a:lnTo>
                    <a:pt x="958769" y="241299"/>
                  </a:lnTo>
                  <a:lnTo>
                    <a:pt x="920722" y="253999"/>
                  </a:lnTo>
                  <a:lnTo>
                    <a:pt x="776275" y="304799"/>
                  </a:lnTo>
                  <a:lnTo>
                    <a:pt x="730724" y="330199"/>
                  </a:lnTo>
                  <a:lnTo>
                    <a:pt x="685423" y="342899"/>
                  </a:lnTo>
                  <a:lnTo>
                    <a:pt x="595815" y="393699"/>
                  </a:lnTo>
                  <a:lnTo>
                    <a:pt x="551626" y="406399"/>
                  </a:lnTo>
                  <a:lnTo>
                    <a:pt x="522677" y="431799"/>
                  </a:lnTo>
                  <a:lnTo>
                    <a:pt x="465524" y="457199"/>
                  </a:lnTo>
                  <a:lnTo>
                    <a:pt x="437393" y="482599"/>
                  </a:lnTo>
                  <a:lnTo>
                    <a:pt x="383230" y="507999"/>
                  </a:lnTo>
                  <a:lnTo>
                    <a:pt x="356636" y="533399"/>
                  </a:lnTo>
                  <a:lnTo>
                    <a:pt x="300798" y="571499"/>
                  </a:lnTo>
                  <a:lnTo>
                    <a:pt x="271832" y="596899"/>
                  </a:lnTo>
                  <a:lnTo>
                    <a:pt x="215790" y="647699"/>
                  </a:lnTo>
                  <a:lnTo>
                    <a:pt x="185193" y="673099"/>
                  </a:lnTo>
                  <a:lnTo>
                    <a:pt x="155642" y="711199"/>
                  </a:lnTo>
                  <a:lnTo>
                    <a:pt x="127555" y="736599"/>
                  </a:lnTo>
                  <a:lnTo>
                    <a:pt x="101350" y="774699"/>
                  </a:lnTo>
                  <a:lnTo>
                    <a:pt x="77135" y="812799"/>
                  </a:lnTo>
                  <a:lnTo>
                    <a:pt x="61796" y="850899"/>
                  </a:lnTo>
                  <a:lnTo>
                    <a:pt x="54613" y="863599"/>
                  </a:lnTo>
                  <a:lnTo>
                    <a:pt x="48307" y="876299"/>
                  </a:lnTo>
                  <a:lnTo>
                    <a:pt x="42929" y="901699"/>
                  </a:lnTo>
                  <a:lnTo>
                    <a:pt x="39164" y="914399"/>
                  </a:lnTo>
                  <a:lnTo>
                    <a:pt x="36834" y="927099"/>
                  </a:lnTo>
                  <a:lnTo>
                    <a:pt x="35373" y="939799"/>
                  </a:lnTo>
                  <a:lnTo>
                    <a:pt x="34216" y="952499"/>
                  </a:lnTo>
                  <a:lnTo>
                    <a:pt x="33958" y="965199"/>
                  </a:lnTo>
                  <a:lnTo>
                    <a:pt x="34171" y="977899"/>
                  </a:lnTo>
                  <a:lnTo>
                    <a:pt x="34884" y="977899"/>
                  </a:lnTo>
                  <a:lnTo>
                    <a:pt x="36129" y="990599"/>
                  </a:lnTo>
                  <a:lnTo>
                    <a:pt x="37938" y="1003299"/>
                  </a:lnTo>
                  <a:lnTo>
                    <a:pt x="38344" y="1003299"/>
                  </a:lnTo>
                  <a:lnTo>
                    <a:pt x="39529" y="1015999"/>
                  </a:lnTo>
                  <a:lnTo>
                    <a:pt x="41941" y="1015999"/>
                  </a:lnTo>
                  <a:lnTo>
                    <a:pt x="45233" y="1028699"/>
                  </a:lnTo>
                  <a:lnTo>
                    <a:pt x="48880" y="1041399"/>
                  </a:lnTo>
                  <a:close/>
                </a:path>
                <a:path w="2292350" h="1346200">
                  <a:moveTo>
                    <a:pt x="1260352" y="1282699"/>
                  </a:moveTo>
                  <a:lnTo>
                    <a:pt x="1014046" y="1282699"/>
                  </a:lnTo>
                  <a:lnTo>
                    <a:pt x="1053927" y="1269999"/>
                  </a:lnTo>
                  <a:lnTo>
                    <a:pt x="1093686" y="1269999"/>
                  </a:lnTo>
                  <a:lnTo>
                    <a:pt x="1172913" y="1244599"/>
                  </a:lnTo>
                  <a:lnTo>
                    <a:pt x="1217445" y="1244599"/>
                  </a:lnTo>
                  <a:lnTo>
                    <a:pt x="1239641" y="1231899"/>
                  </a:lnTo>
                  <a:lnTo>
                    <a:pt x="1261797" y="1231899"/>
                  </a:lnTo>
                  <a:lnTo>
                    <a:pt x="1284080" y="1219199"/>
                  </a:lnTo>
                  <a:lnTo>
                    <a:pt x="1303846" y="1219199"/>
                  </a:lnTo>
                  <a:lnTo>
                    <a:pt x="1323623" y="1206499"/>
                  </a:lnTo>
                  <a:lnTo>
                    <a:pt x="1345941" y="1206499"/>
                  </a:lnTo>
                  <a:lnTo>
                    <a:pt x="1438886" y="1168399"/>
                  </a:lnTo>
                  <a:lnTo>
                    <a:pt x="1469718" y="1168399"/>
                  </a:lnTo>
                  <a:lnTo>
                    <a:pt x="1541726" y="1142999"/>
                  </a:lnTo>
                  <a:lnTo>
                    <a:pt x="1577419" y="1117599"/>
                  </a:lnTo>
                  <a:lnTo>
                    <a:pt x="1612948" y="1104899"/>
                  </a:lnTo>
                  <a:lnTo>
                    <a:pt x="1660836" y="1092199"/>
                  </a:lnTo>
                  <a:lnTo>
                    <a:pt x="1755255" y="1041399"/>
                  </a:lnTo>
                  <a:lnTo>
                    <a:pt x="1801530" y="1028699"/>
                  </a:lnTo>
                  <a:lnTo>
                    <a:pt x="1846669" y="1003299"/>
                  </a:lnTo>
                  <a:lnTo>
                    <a:pt x="1890673" y="965199"/>
                  </a:lnTo>
                  <a:lnTo>
                    <a:pt x="1933433" y="939799"/>
                  </a:lnTo>
                  <a:lnTo>
                    <a:pt x="1974840" y="914399"/>
                  </a:lnTo>
                  <a:lnTo>
                    <a:pt x="2014784" y="876299"/>
                  </a:lnTo>
                  <a:lnTo>
                    <a:pt x="2035999" y="863599"/>
                  </a:lnTo>
                  <a:lnTo>
                    <a:pt x="2056624" y="838199"/>
                  </a:lnTo>
                  <a:lnTo>
                    <a:pt x="2076574" y="825499"/>
                  </a:lnTo>
                  <a:lnTo>
                    <a:pt x="2095766" y="800099"/>
                  </a:lnTo>
                  <a:lnTo>
                    <a:pt x="2112605" y="774699"/>
                  </a:lnTo>
                  <a:lnTo>
                    <a:pt x="2128828" y="761999"/>
                  </a:lnTo>
                  <a:lnTo>
                    <a:pt x="2144417" y="736599"/>
                  </a:lnTo>
                  <a:lnTo>
                    <a:pt x="2159355" y="723899"/>
                  </a:lnTo>
                  <a:lnTo>
                    <a:pt x="2180209" y="685799"/>
                  </a:lnTo>
                  <a:lnTo>
                    <a:pt x="2202153" y="660399"/>
                  </a:lnTo>
                  <a:lnTo>
                    <a:pt x="2222676" y="622299"/>
                  </a:lnTo>
                  <a:lnTo>
                    <a:pt x="2239267" y="584199"/>
                  </a:lnTo>
                  <a:lnTo>
                    <a:pt x="2251963" y="533399"/>
                  </a:lnTo>
                  <a:lnTo>
                    <a:pt x="2254769" y="520699"/>
                  </a:lnTo>
                  <a:lnTo>
                    <a:pt x="2255631" y="520699"/>
                  </a:lnTo>
                  <a:lnTo>
                    <a:pt x="2256306" y="507999"/>
                  </a:lnTo>
                  <a:lnTo>
                    <a:pt x="2256893" y="507999"/>
                  </a:lnTo>
                  <a:lnTo>
                    <a:pt x="2257493" y="495299"/>
                  </a:lnTo>
                  <a:lnTo>
                    <a:pt x="2257804" y="469899"/>
                  </a:lnTo>
                  <a:lnTo>
                    <a:pt x="2256942" y="457199"/>
                  </a:lnTo>
                  <a:lnTo>
                    <a:pt x="2255300" y="444499"/>
                  </a:lnTo>
                  <a:lnTo>
                    <a:pt x="2253272" y="431799"/>
                  </a:lnTo>
                  <a:lnTo>
                    <a:pt x="2249676" y="419099"/>
                  </a:lnTo>
                  <a:lnTo>
                    <a:pt x="2246970" y="406399"/>
                  </a:lnTo>
                  <a:lnTo>
                    <a:pt x="2243895" y="406399"/>
                  </a:lnTo>
                  <a:lnTo>
                    <a:pt x="2239194" y="393699"/>
                  </a:lnTo>
                  <a:lnTo>
                    <a:pt x="2234523" y="380999"/>
                  </a:lnTo>
                  <a:lnTo>
                    <a:pt x="2229557" y="368299"/>
                  </a:lnTo>
                  <a:lnTo>
                    <a:pt x="2224343" y="355599"/>
                  </a:lnTo>
                  <a:lnTo>
                    <a:pt x="2218930" y="342899"/>
                  </a:lnTo>
                  <a:lnTo>
                    <a:pt x="2214875" y="330199"/>
                  </a:lnTo>
                  <a:lnTo>
                    <a:pt x="2212484" y="330199"/>
                  </a:lnTo>
                  <a:lnTo>
                    <a:pt x="2210311" y="317499"/>
                  </a:lnTo>
                  <a:lnTo>
                    <a:pt x="2207670" y="317499"/>
                  </a:lnTo>
                  <a:lnTo>
                    <a:pt x="2199591" y="304799"/>
                  </a:lnTo>
                  <a:lnTo>
                    <a:pt x="2187281" y="292099"/>
                  </a:lnTo>
                  <a:lnTo>
                    <a:pt x="2182686" y="279399"/>
                  </a:lnTo>
                  <a:lnTo>
                    <a:pt x="2178257" y="279399"/>
                  </a:lnTo>
                  <a:lnTo>
                    <a:pt x="2164013" y="253999"/>
                  </a:lnTo>
                  <a:lnTo>
                    <a:pt x="2158856" y="253999"/>
                  </a:lnTo>
                  <a:lnTo>
                    <a:pt x="2153844" y="241299"/>
                  </a:lnTo>
                  <a:lnTo>
                    <a:pt x="2141326" y="228599"/>
                  </a:lnTo>
                  <a:lnTo>
                    <a:pt x="2129744" y="228599"/>
                  </a:lnTo>
                  <a:lnTo>
                    <a:pt x="2123984" y="215899"/>
                  </a:lnTo>
                  <a:lnTo>
                    <a:pt x="2115804" y="215899"/>
                  </a:lnTo>
                  <a:lnTo>
                    <a:pt x="2107528" y="203199"/>
                  </a:lnTo>
                  <a:lnTo>
                    <a:pt x="2099155" y="203199"/>
                  </a:lnTo>
                  <a:lnTo>
                    <a:pt x="2090682" y="190499"/>
                  </a:lnTo>
                  <a:lnTo>
                    <a:pt x="2080815" y="190499"/>
                  </a:lnTo>
                  <a:lnTo>
                    <a:pt x="2070850" y="177799"/>
                  </a:lnTo>
                  <a:lnTo>
                    <a:pt x="2060791" y="177799"/>
                  </a:lnTo>
                  <a:lnTo>
                    <a:pt x="2050643" y="165099"/>
                  </a:lnTo>
                  <a:lnTo>
                    <a:pt x="2007117" y="139699"/>
                  </a:lnTo>
                  <a:lnTo>
                    <a:pt x="2056777" y="139699"/>
                  </a:lnTo>
                  <a:lnTo>
                    <a:pt x="2078356" y="152399"/>
                  </a:lnTo>
                  <a:lnTo>
                    <a:pt x="2099295" y="165099"/>
                  </a:lnTo>
                  <a:lnTo>
                    <a:pt x="2119538" y="190499"/>
                  </a:lnTo>
                  <a:lnTo>
                    <a:pt x="2139029" y="203199"/>
                  </a:lnTo>
                  <a:lnTo>
                    <a:pt x="2159527" y="215899"/>
                  </a:lnTo>
                  <a:lnTo>
                    <a:pt x="2178864" y="241299"/>
                  </a:lnTo>
                  <a:lnTo>
                    <a:pt x="2196897" y="266699"/>
                  </a:lnTo>
                  <a:lnTo>
                    <a:pt x="2213482" y="292099"/>
                  </a:lnTo>
                  <a:lnTo>
                    <a:pt x="2232163" y="317499"/>
                  </a:lnTo>
                  <a:lnTo>
                    <a:pt x="2248449" y="355599"/>
                  </a:lnTo>
                  <a:lnTo>
                    <a:pt x="2262662" y="380999"/>
                  </a:lnTo>
                  <a:lnTo>
                    <a:pt x="2275126" y="419099"/>
                  </a:lnTo>
                  <a:lnTo>
                    <a:pt x="2281578" y="444499"/>
                  </a:lnTo>
                  <a:lnTo>
                    <a:pt x="2286498" y="457199"/>
                  </a:lnTo>
                  <a:lnTo>
                    <a:pt x="2289893" y="482599"/>
                  </a:lnTo>
                  <a:lnTo>
                    <a:pt x="2291772" y="507999"/>
                  </a:lnTo>
                  <a:lnTo>
                    <a:pt x="2291557" y="520699"/>
                  </a:lnTo>
                  <a:lnTo>
                    <a:pt x="2291092" y="533399"/>
                  </a:lnTo>
                  <a:lnTo>
                    <a:pt x="2290555" y="533399"/>
                  </a:lnTo>
                  <a:lnTo>
                    <a:pt x="2289859" y="546099"/>
                  </a:lnTo>
                  <a:lnTo>
                    <a:pt x="2288879" y="558799"/>
                  </a:lnTo>
                  <a:lnTo>
                    <a:pt x="2287567" y="558799"/>
                  </a:lnTo>
                  <a:lnTo>
                    <a:pt x="2285877" y="571499"/>
                  </a:lnTo>
                  <a:lnTo>
                    <a:pt x="2271587" y="622299"/>
                  </a:lnTo>
                  <a:lnTo>
                    <a:pt x="2252038" y="660399"/>
                  </a:lnTo>
                  <a:lnTo>
                    <a:pt x="2228426" y="711199"/>
                  </a:lnTo>
                  <a:lnTo>
                    <a:pt x="2201950" y="749299"/>
                  </a:lnTo>
                  <a:lnTo>
                    <a:pt x="2173807" y="787399"/>
                  </a:lnTo>
                  <a:lnTo>
                    <a:pt x="2143929" y="825499"/>
                  </a:lnTo>
                  <a:lnTo>
                    <a:pt x="2110821" y="863599"/>
                  </a:lnTo>
                  <a:lnTo>
                    <a:pt x="2099240" y="876299"/>
                  </a:lnTo>
                  <a:lnTo>
                    <a:pt x="2087428" y="876299"/>
                  </a:lnTo>
                  <a:lnTo>
                    <a:pt x="2049805" y="914399"/>
                  </a:lnTo>
                  <a:lnTo>
                    <a:pt x="2010661" y="952499"/>
                  </a:lnTo>
                  <a:lnTo>
                    <a:pt x="1970091" y="977899"/>
                  </a:lnTo>
                  <a:lnTo>
                    <a:pt x="1928192" y="1003299"/>
                  </a:lnTo>
                  <a:lnTo>
                    <a:pt x="1885060" y="1041399"/>
                  </a:lnTo>
                  <a:lnTo>
                    <a:pt x="1840995" y="1054099"/>
                  </a:lnTo>
                  <a:lnTo>
                    <a:pt x="1750480" y="1104899"/>
                  </a:lnTo>
                  <a:lnTo>
                    <a:pt x="1704314" y="1130299"/>
                  </a:lnTo>
                  <a:lnTo>
                    <a:pt x="1657733" y="1142999"/>
                  </a:lnTo>
                  <a:lnTo>
                    <a:pt x="1610879" y="1168399"/>
                  </a:lnTo>
                  <a:lnTo>
                    <a:pt x="1461078" y="1219199"/>
                  </a:lnTo>
                  <a:lnTo>
                    <a:pt x="1361304" y="1244599"/>
                  </a:lnTo>
                  <a:lnTo>
                    <a:pt x="1310952" y="1269999"/>
                  </a:lnTo>
                  <a:lnTo>
                    <a:pt x="1260352" y="1282699"/>
                  </a:lnTo>
                  <a:close/>
                </a:path>
                <a:path w="2292350" h="1346200">
                  <a:moveTo>
                    <a:pt x="1818352" y="165099"/>
                  </a:moveTo>
                  <a:lnTo>
                    <a:pt x="1812488" y="165099"/>
                  </a:lnTo>
                  <a:lnTo>
                    <a:pt x="1805574" y="152399"/>
                  </a:lnTo>
                  <a:lnTo>
                    <a:pt x="1815171" y="152399"/>
                  </a:lnTo>
                  <a:lnTo>
                    <a:pt x="1818352" y="165099"/>
                  </a:lnTo>
                  <a:close/>
                </a:path>
                <a:path w="2292350" h="1346200">
                  <a:moveTo>
                    <a:pt x="1822396" y="177799"/>
                  </a:moveTo>
                  <a:lnTo>
                    <a:pt x="1821388" y="165099"/>
                  </a:lnTo>
                  <a:lnTo>
                    <a:pt x="1821981" y="165099"/>
                  </a:lnTo>
                  <a:lnTo>
                    <a:pt x="1822396" y="177799"/>
                  </a:lnTo>
                  <a:close/>
                </a:path>
                <a:path w="2292350" h="1346200">
                  <a:moveTo>
                    <a:pt x="68516" y="1079499"/>
                  </a:moveTo>
                  <a:lnTo>
                    <a:pt x="44716" y="1079499"/>
                  </a:lnTo>
                  <a:lnTo>
                    <a:pt x="39269" y="1066799"/>
                  </a:lnTo>
                  <a:lnTo>
                    <a:pt x="34072" y="1054099"/>
                  </a:lnTo>
                  <a:lnTo>
                    <a:pt x="29135" y="1041399"/>
                  </a:lnTo>
                  <a:lnTo>
                    <a:pt x="52759" y="1041399"/>
                  </a:lnTo>
                  <a:lnTo>
                    <a:pt x="56747" y="1054099"/>
                  </a:lnTo>
                  <a:lnTo>
                    <a:pt x="59231" y="1054099"/>
                  </a:lnTo>
                  <a:lnTo>
                    <a:pt x="61789" y="1066799"/>
                  </a:lnTo>
                  <a:lnTo>
                    <a:pt x="66551" y="1066799"/>
                  </a:lnTo>
                  <a:lnTo>
                    <a:pt x="68516" y="1079499"/>
                  </a:lnTo>
                  <a:close/>
                </a:path>
                <a:path w="2292350" h="1346200">
                  <a:moveTo>
                    <a:pt x="282953" y="1231899"/>
                  </a:moveTo>
                  <a:lnTo>
                    <a:pt x="204562" y="1231899"/>
                  </a:lnTo>
                  <a:lnTo>
                    <a:pt x="182884" y="1206499"/>
                  </a:lnTo>
                  <a:lnTo>
                    <a:pt x="161810" y="1193799"/>
                  </a:lnTo>
                  <a:lnTo>
                    <a:pt x="141307" y="1181099"/>
                  </a:lnTo>
                  <a:lnTo>
                    <a:pt x="121343" y="1168399"/>
                  </a:lnTo>
                  <a:lnTo>
                    <a:pt x="105733" y="1142999"/>
                  </a:lnTo>
                  <a:lnTo>
                    <a:pt x="90588" y="1130299"/>
                  </a:lnTo>
                  <a:lnTo>
                    <a:pt x="76204" y="1117599"/>
                  </a:lnTo>
                  <a:lnTo>
                    <a:pt x="62881" y="1104899"/>
                  </a:lnTo>
                  <a:lnTo>
                    <a:pt x="56510" y="1092199"/>
                  </a:lnTo>
                  <a:lnTo>
                    <a:pt x="50459" y="1079499"/>
                  </a:lnTo>
                  <a:lnTo>
                    <a:pt x="74141" y="1079499"/>
                  </a:lnTo>
                  <a:lnTo>
                    <a:pt x="75991" y="1092199"/>
                  </a:lnTo>
                  <a:lnTo>
                    <a:pt x="85151" y="1092199"/>
                  </a:lnTo>
                  <a:lnTo>
                    <a:pt x="91433" y="1104899"/>
                  </a:lnTo>
                  <a:lnTo>
                    <a:pt x="97626" y="1104899"/>
                  </a:lnTo>
                  <a:lnTo>
                    <a:pt x="105498" y="1117599"/>
                  </a:lnTo>
                  <a:lnTo>
                    <a:pt x="113633" y="1130299"/>
                  </a:lnTo>
                  <a:lnTo>
                    <a:pt x="121922" y="1130299"/>
                  </a:lnTo>
                  <a:lnTo>
                    <a:pt x="130314" y="1142999"/>
                  </a:lnTo>
                  <a:lnTo>
                    <a:pt x="138759" y="1142999"/>
                  </a:lnTo>
                  <a:lnTo>
                    <a:pt x="153158" y="1155699"/>
                  </a:lnTo>
                  <a:lnTo>
                    <a:pt x="156319" y="1155699"/>
                  </a:lnTo>
                  <a:lnTo>
                    <a:pt x="159667" y="1168399"/>
                  </a:lnTo>
                  <a:lnTo>
                    <a:pt x="172943" y="1168399"/>
                  </a:lnTo>
                  <a:lnTo>
                    <a:pt x="179617" y="1181099"/>
                  </a:lnTo>
                  <a:lnTo>
                    <a:pt x="190921" y="1181099"/>
                  </a:lnTo>
                  <a:lnTo>
                    <a:pt x="195526" y="1193799"/>
                  </a:lnTo>
                  <a:lnTo>
                    <a:pt x="212596" y="1193799"/>
                  </a:lnTo>
                  <a:lnTo>
                    <a:pt x="223524" y="1206499"/>
                  </a:lnTo>
                  <a:lnTo>
                    <a:pt x="234568" y="1206499"/>
                  </a:lnTo>
                  <a:lnTo>
                    <a:pt x="245640" y="1219199"/>
                  </a:lnTo>
                  <a:lnTo>
                    <a:pt x="264226" y="1219199"/>
                  </a:lnTo>
                  <a:lnTo>
                    <a:pt x="282953" y="1231899"/>
                  </a:lnTo>
                  <a:close/>
                </a:path>
                <a:path w="2292350" h="1346200">
                  <a:moveTo>
                    <a:pt x="537521" y="1295399"/>
                  </a:moveTo>
                  <a:lnTo>
                    <a:pt x="347183" y="1295399"/>
                  </a:lnTo>
                  <a:lnTo>
                    <a:pt x="271217" y="1257299"/>
                  </a:lnTo>
                  <a:lnTo>
                    <a:pt x="254208" y="1257299"/>
                  </a:lnTo>
                  <a:lnTo>
                    <a:pt x="237328" y="1244599"/>
                  </a:lnTo>
                  <a:lnTo>
                    <a:pt x="220728" y="1231899"/>
                  </a:lnTo>
                  <a:lnTo>
                    <a:pt x="301831" y="1231899"/>
                  </a:lnTo>
                  <a:lnTo>
                    <a:pt x="320873" y="1244599"/>
                  </a:lnTo>
                  <a:lnTo>
                    <a:pt x="356899" y="1257299"/>
                  </a:lnTo>
                  <a:lnTo>
                    <a:pt x="390358" y="1269999"/>
                  </a:lnTo>
                  <a:lnTo>
                    <a:pt x="424303" y="1269999"/>
                  </a:lnTo>
                  <a:lnTo>
                    <a:pt x="461785" y="1282699"/>
                  </a:lnTo>
                  <a:lnTo>
                    <a:pt x="499560" y="1282699"/>
                  </a:lnTo>
                  <a:lnTo>
                    <a:pt x="537521" y="1295399"/>
                  </a:lnTo>
                  <a:close/>
                </a:path>
                <a:path w="2292350" h="1346200">
                  <a:moveTo>
                    <a:pt x="1161657" y="1308099"/>
                  </a:moveTo>
                  <a:lnTo>
                    <a:pt x="398465" y="1308099"/>
                  </a:lnTo>
                  <a:lnTo>
                    <a:pt x="373046" y="1295399"/>
                  </a:lnTo>
                  <a:lnTo>
                    <a:pt x="915344" y="1295399"/>
                  </a:lnTo>
                  <a:lnTo>
                    <a:pt x="964763" y="1282699"/>
                  </a:lnTo>
                  <a:lnTo>
                    <a:pt x="1227603" y="1282699"/>
                  </a:lnTo>
                  <a:lnTo>
                    <a:pt x="1161657" y="1308099"/>
                  </a:lnTo>
                  <a:close/>
                </a:path>
                <a:path w="2292350" h="1346200">
                  <a:moveTo>
                    <a:pt x="1083098" y="1320799"/>
                  </a:moveTo>
                  <a:lnTo>
                    <a:pt x="450044" y="1320799"/>
                  </a:lnTo>
                  <a:lnTo>
                    <a:pt x="424162" y="1308099"/>
                  </a:lnTo>
                  <a:lnTo>
                    <a:pt x="1105832" y="1308099"/>
                  </a:lnTo>
                  <a:lnTo>
                    <a:pt x="1083098" y="1320799"/>
                  </a:lnTo>
                  <a:close/>
                </a:path>
                <a:path w="2292350" h="1346200">
                  <a:moveTo>
                    <a:pt x="1002135" y="1333499"/>
                  </a:moveTo>
                  <a:lnTo>
                    <a:pt x="515867" y="1333499"/>
                  </a:lnTo>
                  <a:lnTo>
                    <a:pt x="476018" y="1320799"/>
                  </a:lnTo>
                  <a:lnTo>
                    <a:pt x="1019829" y="1320799"/>
                  </a:lnTo>
                  <a:lnTo>
                    <a:pt x="1002135" y="1333499"/>
                  </a:lnTo>
                  <a:close/>
                </a:path>
                <a:path w="2292350" h="1346200">
                  <a:moveTo>
                    <a:pt x="872516" y="1346199"/>
                  </a:moveTo>
                  <a:lnTo>
                    <a:pt x="636435" y="1346199"/>
                  </a:lnTo>
                  <a:lnTo>
                    <a:pt x="596136" y="1333499"/>
                  </a:lnTo>
                  <a:lnTo>
                    <a:pt x="919642" y="1333499"/>
                  </a:lnTo>
                  <a:lnTo>
                    <a:pt x="872516" y="1346199"/>
                  </a:lnTo>
                  <a:close/>
                </a:path>
              </a:pathLst>
            </a:custGeom>
            <a:solidFill>
              <a:srgbClr val="FF2929"/>
            </a:solidFill>
          </p:spPr>
          <p:txBody>
            <a:bodyPr wrap="square" lIns="0" tIns="0" rIns="0" bIns="0" rtlCol="0"/>
            <a:lstStyle/>
            <a:p>
              <a:pPr defTabSz="914445">
                <a:defRPr/>
              </a:pPr>
              <a:endParaRPr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6655517" y="396491"/>
            <a:ext cx="82355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71600"/>
            <a:r>
              <a:rPr lang="bg-BG" sz="4200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ИНДИКАТИВЕН</a:t>
            </a:r>
            <a:r>
              <a:rPr lang="bg-BG" sz="420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4200" spc="27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ГРАФИК</a:t>
            </a:r>
            <a:endParaRPr lang="bg-BG" sz="42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890075" y="1253703"/>
            <a:ext cx="41790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371600"/>
            <a:r>
              <a:rPr lang="en-US" sz="4200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2024-2025 </a:t>
            </a:r>
            <a:r>
              <a:rPr lang="bg-BG" sz="4200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</a:t>
            </a:r>
            <a:r>
              <a:rPr lang="bg-BG" sz="4200" spc="23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4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9763" y="2637682"/>
            <a:ext cx="38367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71600"/>
            <a:r>
              <a:rPr lang="bg-BG" sz="3000" u="sng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Интервенции</a:t>
            </a:r>
            <a:endParaRPr lang="bg-BG" sz="3000" u="sng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56875" y="2244740"/>
            <a:ext cx="2916407" cy="1216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2554" algn="ctr" defTabSz="914445">
              <a:spcBef>
                <a:spcPts val="350"/>
              </a:spcBef>
              <a:defRPr/>
            </a:pPr>
            <a:r>
              <a:rPr lang="bg-BG" sz="2400" b="1" kern="0" spc="-2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2024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2701" marR="5081" algn="ctr" defTabSz="914445">
              <a:lnSpc>
                <a:spcPct val="109000"/>
              </a:lnSpc>
              <a:defRPr/>
            </a:pPr>
            <a:r>
              <a:rPr lang="bg-BG" sz="2400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ноември</a:t>
            </a:r>
            <a:r>
              <a:rPr lang="bg-BG" sz="2400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bg-BG" sz="2400" b="1" kern="0" spc="-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- </a:t>
            </a:r>
            <a:r>
              <a:rPr lang="bg-BG" sz="2100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януари</a:t>
            </a:r>
            <a:endParaRPr lang="bg-BG" sz="2100" b="1" kern="0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618834" y="2265457"/>
            <a:ext cx="2584115" cy="126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2554" algn="ctr" defTabSz="914445">
              <a:spcBef>
                <a:spcPts val="350"/>
              </a:spcBef>
              <a:defRPr/>
            </a:pPr>
            <a:r>
              <a:rPr lang="bg-BG" sz="2400" b="1" kern="0" spc="-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2025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2701" marR="5081" algn="ctr" defTabSz="914445">
              <a:lnSpc>
                <a:spcPct val="109000"/>
              </a:lnSpc>
              <a:defRPr/>
            </a:pPr>
            <a:r>
              <a:rPr lang="bg-BG" sz="2100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декември</a:t>
            </a:r>
            <a:r>
              <a:rPr lang="bg-BG" sz="2400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2400" b="1" kern="0" spc="-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</a:t>
            </a:r>
            <a:r>
              <a:rPr lang="bg-BG" sz="2400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февруари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83137" y="2293927"/>
            <a:ext cx="2323071" cy="122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2554" algn="ctr" defTabSz="914445">
              <a:spcBef>
                <a:spcPts val="350"/>
              </a:spcBef>
              <a:defRPr/>
            </a:pPr>
            <a:r>
              <a:rPr lang="bg-BG" sz="2100" b="1" kern="0" spc="-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2025</a:t>
            </a:r>
            <a:endParaRPr lang="bg-BG" sz="21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2701" marR="5081" algn="ctr" defTabSz="914445">
              <a:lnSpc>
                <a:spcPct val="109000"/>
              </a:lnSpc>
              <a:defRPr/>
            </a:pPr>
            <a:r>
              <a:rPr lang="bg-BG" sz="2400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януари</a:t>
            </a:r>
            <a:r>
              <a:rPr lang="bg-BG" sz="2400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2400" b="1" kern="0" spc="-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</a:t>
            </a:r>
            <a:r>
              <a:rPr lang="bg-BG" sz="2400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април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1861" y="3488720"/>
            <a:ext cx="6488813" cy="2530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1" algn="r" defTabSz="914445">
              <a:spcBef>
                <a:spcPts val="464"/>
              </a:spcBef>
              <a:defRPr/>
            </a:pPr>
            <a:r>
              <a:rPr lang="ru-RU" sz="1845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МЛАДИ,</a:t>
            </a:r>
            <a:r>
              <a:rPr lang="ru-RU" sz="1845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МАЛКИ</a:t>
            </a:r>
            <a:r>
              <a:rPr lang="ru-RU" sz="1845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8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</a:t>
            </a:r>
            <a:r>
              <a:rPr lang="ru-RU" sz="1845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НОВИ ЗЕМЕДЕЛСКИ </a:t>
            </a:r>
            <a:r>
              <a:rPr lang="ru-RU" sz="1845" b="1" kern="0" spc="9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СТОПАНИ</a:t>
            </a:r>
            <a:endParaRPr lang="en-US" sz="1845" b="1" kern="0" spc="95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5081" algn="r" defTabSz="914445">
              <a:spcBef>
                <a:spcPts val="464"/>
              </a:spcBef>
              <a:defRPr/>
            </a:pPr>
            <a:endParaRPr lang="ru-RU"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5081" algn="r" defTabSz="914445">
              <a:spcBef>
                <a:spcPts val="236"/>
              </a:spcBef>
              <a:tabLst>
                <a:tab pos="5399040" algn="l"/>
              </a:tabLst>
              <a:defRPr/>
            </a:pPr>
            <a:r>
              <a:rPr lang="bg-BG" sz="1845" b="1" kern="0" spc="14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ГРУПИ И </a:t>
            </a:r>
            <a:r>
              <a:rPr lang="ru-RU" sz="1845" b="1" kern="0" spc="14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ОРГАНИЗАЦИИ</a:t>
            </a:r>
            <a:r>
              <a:rPr lang="ru-RU" sz="1845" b="1" kern="0" spc="4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845" b="1" kern="0" spc="4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0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ПРОИЗВОДИТЕЛИ</a:t>
            </a:r>
            <a:r>
              <a:rPr lang="ru-RU" sz="1845" b="1" kern="0" spc="4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</a:p>
          <a:p>
            <a:pPr marR="5081" algn="r" defTabSz="914445">
              <a:spcBef>
                <a:spcPts val="236"/>
              </a:spcBef>
              <a:tabLst>
                <a:tab pos="5399040" algn="l"/>
              </a:tabLst>
              <a:defRPr/>
            </a:pPr>
            <a:endParaRPr lang="ru-RU"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5081" algn="r" defTabSz="914445">
              <a:spcBef>
                <a:spcPts val="350"/>
              </a:spcBef>
              <a:defRPr/>
            </a:pPr>
            <a:r>
              <a:rPr lang="ru-RU" sz="1845" b="1" kern="0" spc="10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ИНВЕСТИЦИИ</a:t>
            </a:r>
            <a:r>
              <a:rPr lang="ru-RU" sz="1845" b="1" kern="0" spc="2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</a:t>
            </a:r>
            <a:r>
              <a:rPr lang="ru-RU" sz="184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1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ОСНОВНИ</a:t>
            </a:r>
            <a:r>
              <a:rPr lang="ru-RU" sz="184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УСЛУГИ</a:t>
            </a:r>
            <a:r>
              <a:rPr lang="ru-RU" sz="1845" b="1" kern="0" spc="2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 </a:t>
            </a:r>
            <a:r>
              <a:rPr lang="ru-RU" sz="1845" b="1" kern="0" spc="12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ДРЕБНИ</a:t>
            </a:r>
            <a:r>
              <a:rPr lang="ru-RU" sz="184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9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</a:t>
            </a:r>
            <a:r>
              <a:rPr lang="ru-RU" sz="184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7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МАЩАБИ</a:t>
            </a:r>
            <a:r>
              <a:rPr lang="ru-RU" sz="184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45" b="1" kern="0" spc="15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ИНФРАСТРУКТУРА</a:t>
            </a:r>
            <a:endParaRPr lang="ru-RU"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object 16"/>
          <p:cNvSpPr txBox="1"/>
          <p:nvPr/>
        </p:nvSpPr>
        <p:spPr>
          <a:xfrm>
            <a:off x="-14903" y="5492069"/>
            <a:ext cx="6891438" cy="4004686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R="5081" algn="just" defTabSz="914445">
              <a:spcBef>
                <a:spcPts val="439"/>
              </a:spcBef>
              <a:defRPr/>
            </a:pPr>
            <a:endParaRPr lang="en-US" sz="1850" b="1" kern="0" spc="114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1" algn="r" defTabSz="914445">
              <a:spcBef>
                <a:spcPts val="439"/>
              </a:spcBef>
              <a:defRPr/>
            </a:pPr>
            <a:endParaRPr lang="bg-BG" sz="1850" b="1" kern="0" spc="114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1" algn="r" defTabSz="914445">
              <a:spcBef>
                <a:spcPts val="439"/>
              </a:spcBef>
              <a:defRPr/>
            </a:pPr>
            <a:endParaRPr lang="bg-BG" sz="1845" b="1" kern="0" spc="114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5081" algn="r" defTabSz="914445">
              <a:spcBef>
                <a:spcPts val="439"/>
              </a:spcBef>
              <a:defRPr/>
            </a:pPr>
            <a:r>
              <a:rPr lang="bg-BG" sz="1845" b="1" kern="0" spc="11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НЕ</a:t>
            </a:r>
            <a:r>
              <a:rPr sz="1845" b="1" kern="0" spc="11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СЕЛСКОСТОПАНСКИ</a:t>
            </a: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76205" algn="r" defTabSz="914445">
              <a:spcBef>
                <a:spcPts val="350"/>
              </a:spcBef>
              <a:defRPr/>
            </a:pPr>
            <a:r>
              <a:rPr sz="1845" b="1" kern="0" spc="9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ДЕЙНОСТИ</a:t>
            </a: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r" defTabSz="914445">
              <a:spcBef>
                <a:spcPts val="95"/>
              </a:spcBef>
              <a:defRPr/>
            </a:pP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130817" algn="r" defTabSz="914445">
              <a:defRPr/>
            </a:pPr>
            <a:r>
              <a:rPr sz="1845" b="1" kern="0" spc="105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ИНВЕСТИЦИИ</a:t>
            </a:r>
            <a:r>
              <a:rPr sz="1845" b="1" kern="0" spc="30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sz="1845" b="1" kern="0" spc="1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</a:t>
            </a:r>
            <a:r>
              <a:rPr sz="184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sz="1845" b="1" kern="0" spc="16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ИНФРАСТРУКТУРА</a:t>
            </a:r>
            <a:r>
              <a:rPr sz="184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sz="1845" b="1" kern="0" spc="16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</a:t>
            </a: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130817" algn="r" defTabSz="914445">
              <a:spcBef>
                <a:spcPts val="345"/>
              </a:spcBef>
              <a:defRPr/>
            </a:pPr>
            <a:r>
              <a:rPr sz="1845" b="1" kern="0" spc="13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НАПОЯВАНЕ</a:t>
            </a: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r" defTabSz="914445">
              <a:spcBef>
                <a:spcPts val="65"/>
              </a:spcBef>
              <a:defRPr/>
            </a:pP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130817" algn="r" defTabSz="914445">
              <a:defRPr/>
            </a:pPr>
            <a:r>
              <a:rPr sz="1845" b="1" kern="0" spc="11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ВОМР</a:t>
            </a: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475180" marR="130817" indent="-565814" algn="r" defTabSz="914445">
              <a:lnSpc>
                <a:spcPct val="115599"/>
              </a:lnSpc>
              <a:spcBef>
                <a:spcPts val="1400"/>
              </a:spcBef>
              <a:defRPr/>
            </a:pPr>
            <a:r>
              <a:rPr sz="1845" b="1" kern="0" spc="13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ПРОФЕСИОНАЛНО</a:t>
            </a:r>
            <a:r>
              <a:rPr sz="1845" b="1" kern="0" spc="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sz="1845" b="1" kern="0" spc="11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ОБУЧЕНИЕ</a:t>
            </a:r>
            <a:r>
              <a:rPr sz="1845" b="1" kern="0" spc="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sz="184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 </a:t>
            </a:r>
            <a:r>
              <a:rPr sz="1845" b="1" kern="0" spc="13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ПРИДОБИВАНЕ</a:t>
            </a:r>
            <a:r>
              <a:rPr sz="184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sz="1845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sz="1845" b="1" kern="0" spc="4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sz="1845" b="1" kern="0" spc="10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ЗНАНИЯ</a:t>
            </a:r>
            <a:endParaRPr sz="1845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Freeform 7"/>
          <p:cNvSpPr/>
          <p:nvPr/>
        </p:nvSpPr>
        <p:spPr>
          <a:xfrm>
            <a:off x="192490" y="6114676"/>
            <a:ext cx="1137780" cy="1329252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0" name="Freeform 7"/>
          <p:cNvSpPr/>
          <p:nvPr/>
        </p:nvSpPr>
        <p:spPr>
          <a:xfrm>
            <a:off x="28064" y="8584623"/>
            <a:ext cx="1302206" cy="1127790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2" name="Freeform 7"/>
          <p:cNvSpPr/>
          <p:nvPr/>
        </p:nvSpPr>
        <p:spPr>
          <a:xfrm>
            <a:off x="15912008" y="410237"/>
            <a:ext cx="1368306" cy="1543928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9" name="object 21"/>
          <p:cNvSpPr/>
          <p:nvPr/>
        </p:nvSpPr>
        <p:spPr>
          <a:xfrm>
            <a:off x="14891044" y="8341941"/>
            <a:ext cx="2789555" cy="362575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0" name="object 21"/>
          <p:cNvSpPr/>
          <p:nvPr/>
        </p:nvSpPr>
        <p:spPr>
          <a:xfrm>
            <a:off x="7785845" y="3658844"/>
            <a:ext cx="2987435" cy="398981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1" name="object 21"/>
          <p:cNvSpPr/>
          <p:nvPr/>
        </p:nvSpPr>
        <p:spPr>
          <a:xfrm>
            <a:off x="14951441" y="6538558"/>
            <a:ext cx="2729156" cy="426514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2" name="object 21"/>
          <p:cNvSpPr/>
          <p:nvPr/>
        </p:nvSpPr>
        <p:spPr>
          <a:xfrm>
            <a:off x="14951441" y="7415177"/>
            <a:ext cx="2729156" cy="379002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3" name="object 21"/>
          <p:cNvSpPr/>
          <p:nvPr/>
        </p:nvSpPr>
        <p:spPr>
          <a:xfrm>
            <a:off x="14891044" y="9105288"/>
            <a:ext cx="2789555" cy="391467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4" name="object 21"/>
          <p:cNvSpPr/>
          <p:nvPr/>
        </p:nvSpPr>
        <p:spPr>
          <a:xfrm>
            <a:off x="11378938" y="4455305"/>
            <a:ext cx="3421949" cy="346169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5" name="object 21"/>
          <p:cNvSpPr/>
          <p:nvPr/>
        </p:nvSpPr>
        <p:spPr>
          <a:xfrm>
            <a:off x="11378938" y="5376747"/>
            <a:ext cx="3452440" cy="387679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10773282" y="3848100"/>
            <a:ext cx="6769816" cy="220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897139" y="4680558"/>
            <a:ext cx="3481799" cy="252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4835344" y="4670859"/>
            <a:ext cx="2752812" cy="96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 flipV="1">
            <a:off x="14872990" y="5601973"/>
            <a:ext cx="2715167" cy="162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 flipV="1">
            <a:off x="7856876" y="5597312"/>
            <a:ext cx="3522062" cy="209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7856877" y="6779302"/>
            <a:ext cx="70945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7886970" y="7658100"/>
            <a:ext cx="7004074" cy="121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7864781" y="8516687"/>
            <a:ext cx="6978210" cy="123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7941830" y="9207428"/>
            <a:ext cx="6949214" cy="233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1946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5539" y="1596764"/>
            <a:ext cx="11830050" cy="928272"/>
          </a:xfrm>
        </p:spPr>
        <p:txBody>
          <a:bodyPr>
            <a:noAutofit/>
          </a:bodyPr>
          <a:lstStyle/>
          <a:p>
            <a:pPr algn="ctr"/>
            <a:r>
              <a:rPr sz="60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Цел</a:t>
            </a:r>
            <a:r>
              <a:rPr sz="6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60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</a:t>
            </a:r>
            <a:r>
              <a:rPr sz="6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60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интервенцията</a:t>
            </a:r>
            <a:endParaRPr sz="60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1783" y="2942978"/>
            <a:ext cx="11893196" cy="551025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Управление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bg-BG"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неподлежащи</a:t>
            </a:r>
            <a:r>
              <a:rPr lang="bg-BG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на контрол от фермерите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рискове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в </a:t>
            </a:r>
            <a:r>
              <a:rPr lang="bg-BG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земеделската дейност</a:t>
            </a:r>
            <a:endParaRPr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bg-BG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 основата на Държавната помощ, но с бюджет от ЕЗФРСР</a:t>
            </a:r>
          </a:p>
          <a:p>
            <a:pPr>
              <a:lnSpc>
                <a:spcPct val="150000"/>
              </a:lnSpc>
            </a:pPr>
            <a:r>
              <a:rPr lang="bg-BG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съответствие с интервенцията в Стратегическия план и насоките на ЕК 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zemedeleca.bg/wp-content/uploads/2024/01/drought-on-the-field-696x3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54" y="3163175"/>
            <a:ext cx="4519242" cy="2809299"/>
          </a:xfrm>
          <a:prstGeom prst="ellipse">
            <a:avLst/>
          </a:prstGeom>
          <a:ln w="63500" cap="rnd">
            <a:solidFill>
              <a:srgbClr val="00A8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6724"/>
            <a:ext cx="1345171" cy="134517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8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087" y="1001381"/>
            <a:ext cx="17994797" cy="789319"/>
          </a:xfrm>
        </p:spPr>
        <p:txBody>
          <a:bodyPr vert="horz" lIns="137160" tIns="68580" rIns="137160" bIns="68580" rtlCol="0" anchor="ctr">
            <a:noAutofit/>
          </a:bodyPr>
          <a:lstStyle/>
          <a:p>
            <a:pPr algn="ctr"/>
            <a:r>
              <a:rPr lang="bg-BG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Покрити застрахователни рискове</a:t>
            </a:r>
            <a:endParaRPr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9325" y="1790700"/>
            <a:ext cx="13593500" cy="6112159"/>
          </a:xfrm>
        </p:spPr>
        <p:txBody>
          <a:bodyPr>
            <a:noAutofit/>
          </a:bodyPr>
          <a:lstStyle/>
          <a:p>
            <a:pPr marL="685800" indent="-685800">
              <a:buAutoNum type="arabicPeriod"/>
            </a:pPr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Неблагоприятни климатични събития, които могат да </a:t>
            </a:r>
          </a:p>
          <a:p>
            <a:pPr marL="0" indent="0">
              <a:buNone/>
            </a:pPr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бъдат приравнени на природни бедствия:</a:t>
            </a:r>
          </a:p>
          <a:p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слана;</a:t>
            </a:r>
          </a:p>
          <a:p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буря;</a:t>
            </a:r>
          </a:p>
          <a:p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градушка;</a:t>
            </a:r>
          </a:p>
          <a:p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заледяване;</a:t>
            </a:r>
          </a:p>
          <a:p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пороен или непрекъснат дъжд;</a:t>
            </a:r>
          </a:p>
          <a:p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тежка суша;</a:t>
            </a:r>
          </a:p>
          <a:p>
            <a:pPr marL="0" indent="0">
              <a:buNone/>
            </a:pPr>
            <a:r>
              <a:rPr lang="bg-BG" sz="34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Други неблагоприятни климатични събития. </a:t>
            </a:r>
          </a:p>
          <a:p>
            <a:pPr marL="0" indent="0">
              <a:buNone/>
            </a:pPr>
            <a:endParaRPr lang="bg-BG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xplosion 2 7"/>
          <p:cNvSpPr/>
          <p:nvPr/>
        </p:nvSpPr>
        <p:spPr>
          <a:xfrm rot="20802906">
            <a:off x="245466" y="4366653"/>
            <a:ext cx="5313588" cy="3202099"/>
          </a:xfrm>
          <a:prstGeom prst="irregularSeal2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Акценти: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4664"/>
            <a:ext cx="1345171" cy="1345171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3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0929" y="1250190"/>
            <a:ext cx="11830050" cy="1119708"/>
          </a:xfrm>
        </p:spPr>
        <p:txBody>
          <a:bodyPr vert="horz" lIns="137160" tIns="68580" rIns="137160" bIns="68580" rtlCol="0" anchor="ctr">
            <a:noAutofit/>
          </a:bodyPr>
          <a:lstStyle/>
          <a:p>
            <a:pPr algn="ctr"/>
            <a:r>
              <a:rPr sz="48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Допустими</a:t>
            </a:r>
            <a:r>
              <a:rPr sz="4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8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кандидати</a:t>
            </a:r>
            <a:endParaRPr sz="48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0" y="3080512"/>
            <a:ext cx="12572999" cy="5238539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Активни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земеделски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стопани</a:t>
            </a:r>
            <a:endParaRPr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bg-BG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Кандидатите да са подали заявление за подпомагане за директни плащания</a:t>
            </a:r>
          </a:p>
          <a:p>
            <a:pPr>
              <a:lnSpc>
                <a:spcPct val="150000"/>
              </a:lnSpc>
            </a:pP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Сключен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валиден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застрахователен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договор</a:t>
            </a:r>
            <a:endParaRPr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Без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изискуеми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вземания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към</a:t>
            </a:r>
            <a:r>
              <a:rPr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ДФЗ </a:t>
            </a:r>
            <a:r>
              <a:rPr lang="bg-BG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 др.</a:t>
            </a:r>
            <a:endParaRPr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70" y="3467100"/>
            <a:ext cx="4117539" cy="2799420"/>
          </a:xfrm>
          <a:prstGeom prst="ellipse">
            <a:avLst/>
          </a:prstGeom>
          <a:ln w="63500" cap="rnd">
            <a:solidFill>
              <a:srgbClr val="00A8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89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СТРАТЕГИЧЕСКИ ПЛАН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AA82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2023-2027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AA82A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 развитие на земеделието и селските райони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9" name="Picture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14600" y="316050"/>
            <a:ext cx="14516100" cy="170021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sz="48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Допустими</a:t>
            </a:r>
            <a:r>
              <a:rPr sz="4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sz="48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култури</a:t>
            </a:r>
            <a:endParaRPr sz="48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267200" y="1790700"/>
            <a:ext cx="13792200" cy="7924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bg-BG" sz="3200"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Бенефициери</a:t>
            </a:r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на помощта могат да бъдат земеделски стопани в сектор растениевъдство, отглеждащи следните групи култури:</a:t>
            </a:r>
          </a:p>
          <a:p>
            <a:pPr algn="just"/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овощни култури над 0.5 ха, </a:t>
            </a:r>
            <a:r>
              <a:rPr lang="bg-BG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встъпили </a:t>
            </a:r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</a:t>
            </a:r>
            <a:r>
              <a:rPr lang="bg-BG" sz="3200" dirty="0" err="1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плододаване</a:t>
            </a:r>
            <a:r>
              <a:rPr lang="bg-BG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и </a:t>
            </a:r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период на експлоатация на насажденията към момента на кандидатстване;</a:t>
            </a:r>
          </a:p>
          <a:p>
            <a:pPr algn="just"/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зеленчукови </a:t>
            </a:r>
            <a:r>
              <a:rPr lang="bg-BG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култури, </a:t>
            </a:r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отглеждани в оранжерии над 0.1 ха;</a:t>
            </a:r>
          </a:p>
          <a:p>
            <a:pPr algn="just"/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зеленчукови култури над 0.3 ха;</a:t>
            </a:r>
          </a:p>
          <a:p>
            <a:pPr algn="just"/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етерично-маслени и медицински култури над 0.5 ха;</a:t>
            </a:r>
          </a:p>
          <a:p>
            <a:pPr algn="just"/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тютюн над 0.1 </a:t>
            </a:r>
            <a:r>
              <a:rPr lang="bg-BG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ха;</a:t>
            </a:r>
            <a:endParaRPr lang="bg-BG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just"/>
            <a:r>
              <a:rPr lang="bg-BG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зърнени </a:t>
            </a:r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култури над 5 ха;</a:t>
            </a:r>
          </a:p>
          <a:p>
            <a:pPr algn="just"/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маслодайни култури над </a:t>
            </a:r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0.5</a:t>
            </a:r>
            <a:r>
              <a:rPr lang="bg-BG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bg-BG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ха.</a:t>
            </a:r>
            <a:endParaRPr lang="bg-BG" sz="32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Зърнено-житни култури – Уикипеди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0" y="7353300"/>
            <a:ext cx="4937108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еитбооборот на земеделските култури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98867"/>
            <a:ext cx="3818711" cy="314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СТРАТЕГИЧЕСКИ ПЛАН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AA82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2023-2027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AA82A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 развитие на земеделието и селските райони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9" name="Picture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pic>
        <p:nvPicPr>
          <p:cNvPr id="13" name="Picture 2" descr="Предимства за купувача - El Clásico - Ново строителство директно от  инвеститор"/>
          <p:cNvPicPr>
            <a:picLocks noGrp="1" noChangeAspect="1" noChangeArrowheads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647" y="340703"/>
            <a:ext cx="28575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057400" y="672585"/>
            <a:ext cx="14516100" cy="1700212"/>
          </a:xfrm>
        </p:spPr>
        <p:txBody>
          <a:bodyPr>
            <a:normAutofit/>
          </a:bodyPr>
          <a:lstStyle/>
          <a:p>
            <a:pPr algn="ctr"/>
            <a:r>
              <a:rPr sz="60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Финансов</a:t>
            </a:r>
            <a:r>
              <a:rPr lang="bg-BG" sz="6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</a:t>
            </a:r>
            <a:r>
              <a:rPr sz="6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bg-BG" sz="6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условия</a:t>
            </a:r>
            <a:endParaRPr sz="60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400" y="2388485"/>
            <a:ext cx="18059399" cy="7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371600">
              <a:spcBef>
                <a:spcPts val="900"/>
              </a:spcBef>
            </a:pPr>
            <a:r>
              <a:rPr lang="ru-RU" sz="345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Финансовата </a:t>
            </a:r>
            <a:r>
              <a:rPr lang="ru-RU" sz="34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подкрепа е в размер на:</a:t>
            </a: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3450" b="1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 70% от размера на застрахователната премия, но не повече от</a:t>
            </a:r>
          </a:p>
          <a:p>
            <a:pPr lvl="0" defTabSz="1371600">
              <a:spcBef>
                <a:spcPts val="900"/>
              </a:spcBef>
            </a:pPr>
            <a:r>
              <a:rPr lang="ru-RU" sz="34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следните максимални нива на подпомагане на хектар:</a:t>
            </a: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3450" b="1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култури, отглеждани на открито, за овощни, тютюн, етерично-маслени и медицински култури – 420 лв/ха;</a:t>
            </a: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3450" b="1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оранжерийно производство – 1 260 лв/ха;</a:t>
            </a: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3450" b="1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отглеждане на зърнени и маслодайни култури – 54 лв/ха</a:t>
            </a:r>
            <a:r>
              <a:rPr lang="ru-RU" sz="345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;</a:t>
            </a: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endParaRPr lang="ru-RU" sz="345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defTabSz="1371600">
              <a:spcBef>
                <a:spcPts val="900"/>
              </a:spcBef>
            </a:pPr>
            <a:r>
              <a:rPr lang="ru-RU" sz="345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Застрахователната </a:t>
            </a:r>
            <a:r>
              <a:rPr lang="ru-RU" sz="34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премия следва да бъде изплатена:</a:t>
            </a: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34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изцяло </a:t>
            </a:r>
            <a:r>
              <a:rPr lang="bg-BG" sz="3450" b="1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преди подаване на искане за плащане;</a:t>
            </a:r>
            <a:r>
              <a:rPr lang="en-US" sz="3450" b="1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endParaRPr lang="ru-RU" sz="3450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34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 банков път; </a:t>
            </a:r>
          </a:p>
          <a:p>
            <a:pPr marL="342900" lvl="0" indent="-342900" defTabSz="13716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345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към </a:t>
            </a:r>
            <a:r>
              <a:rPr lang="ru-RU" sz="3450" b="1" u="sng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застрахователната </a:t>
            </a:r>
            <a:r>
              <a:rPr lang="ru-RU" sz="3450" b="1" u="sng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компания</a:t>
            </a:r>
            <a:r>
              <a:rPr lang="bg-BG" sz="3450" b="1" u="sng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или посредник</a:t>
            </a:r>
            <a:r>
              <a:rPr lang="ru-RU" sz="3450" b="1" u="sng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</a:t>
            </a:r>
            <a:endParaRPr lang="ru-RU" sz="3450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87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  <a:latin typeface="Arial Black" panose="020B0A04020102020204" pitchFamily="34" charset="0"/>
              </a:rPr>
              <a:t>СТРАТЕГИЧЕСКИ ПЛАН </a:t>
            </a:r>
            <a:r>
              <a:rPr lang="ru-RU" b="1" dirty="0">
                <a:solidFill>
                  <a:srgbClr val="2AA82A"/>
                </a:solidFill>
                <a:latin typeface="Arial Black" panose="020B0A04020102020204" pitchFamily="34" charset="0"/>
              </a:rPr>
              <a:t>2023-2027</a:t>
            </a:r>
            <a:endParaRPr lang="en-US" dirty="0">
              <a:solidFill>
                <a:srgbClr val="2AA82A"/>
              </a:solidFill>
              <a:latin typeface="Arial Black" panose="020B0A04020102020204" pitchFamily="34" charset="0"/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за развитие на земеделието и селските райони</a:t>
            </a:r>
            <a:endParaRPr lang="en-US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315200" y="3311198"/>
            <a:ext cx="11506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000" b="1" kern="0" spc="48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КАК</a:t>
            </a:r>
            <a:r>
              <a:rPr lang="ru-RU" sz="5000" b="1" kern="0" spc="3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5000" b="1" kern="0" spc="63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ДА</a:t>
            </a:r>
            <a:r>
              <a:rPr lang="ru-RU" sz="5000" b="1" kern="0" spc="4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5000" b="1" kern="0" spc="50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НАУЧА</a:t>
            </a:r>
            <a:r>
              <a:rPr lang="ru-RU" sz="5000" b="1" kern="0" spc="3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5000" b="1" kern="0" spc="459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 </a:t>
            </a:r>
            <a:r>
              <a:rPr lang="ru-RU" sz="5000" b="1" kern="0" spc="28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ВЪЗМОЖНОСТИТЕ</a:t>
            </a:r>
            <a:r>
              <a:rPr lang="ru-RU" sz="5000" b="1" kern="0" spc="5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5000" b="1" kern="0" spc="459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 </a:t>
            </a:r>
            <a:r>
              <a:rPr lang="ru-RU" sz="5000" b="1" kern="0" spc="34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ПОДПОМАГАНЕ?</a:t>
            </a:r>
            <a:endParaRPr lang="en-US" kern="0" dirty="0" smtClean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object 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2585" y="1311553"/>
            <a:ext cx="6139071" cy="796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6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pic>
        <p:nvPicPr>
          <p:cNvPr id="5" name="object 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28800" y="2247900"/>
            <a:ext cx="15163800" cy="7679808"/>
          </a:xfrm>
          <a:prstGeom prst="rect">
            <a:avLst/>
          </a:prstGeom>
        </p:spPr>
      </p:pic>
      <p:sp>
        <p:nvSpPr>
          <p:cNvPr id="6" name="object 3"/>
          <p:cNvSpPr txBox="1">
            <a:spLocks/>
          </p:cNvSpPr>
          <p:nvPr/>
        </p:nvSpPr>
        <p:spPr>
          <a:xfrm>
            <a:off x="4068741" y="272547"/>
            <a:ext cx="13626264" cy="1849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50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2211705" marR="5080" indent="-2199640">
              <a:lnSpc>
                <a:spcPct val="157600"/>
              </a:lnSpc>
              <a:spcBef>
                <a:spcPts val="100"/>
              </a:spcBef>
            </a:pPr>
            <a:r>
              <a:rPr lang="ru-RU" sz="4000" kern="0" spc="409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САЙТ</a:t>
            </a:r>
            <a:r>
              <a:rPr lang="ru-RU" sz="4000" kern="0" spc="5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4000" kern="0" spc="52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4000" kern="0" spc="5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4000" kern="0" spc="3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СТРАТЕГИЧЕСКИЯ</a:t>
            </a:r>
            <a:r>
              <a:rPr lang="ru-RU" sz="4000" kern="0" spc="5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4000" kern="0" spc="305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ПЛАН </a:t>
            </a:r>
            <a:r>
              <a:rPr lang="ru-RU" sz="4000" kern="0" spc="-1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HTTPS://SP2023.BG/</a:t>
            </a:r>
            <a:endParaRPr lang="ru-RU" sz="4000" kern="0" spc="-1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object 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95261" y="120135"/>
            <a:ext cx="2924174" cy="1104899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1657945">
            <a:off x="-582367" y="5454089"/>
            <a:ext cx="3591987" cy="3958112"/>
          </a:xfrm>
          <a:custGeom>
            <a:avLst/>
            <a:gdLst/>
            <a:ahLst/>
            <a:cxnLst/>
            <a:rect l="l" t="t" r="r" b="b"/>
            <a:pathLst>
              <a:path w="3591987" h="3958112">
                <a:moveTo>
                  <a:pt x="0" y="0"/>
                </a:moveTo>
                <a:lnTo>
                  <a:pt x="3591986" y="0"/>
                </a:lnTo>
                <a:lnTo>
                  <a:pt x="3591986" y="3958112"/>
                </a:lnTo>
                <a:lnTo>
                  <a:pt x="0" y="395811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43597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8992648" y="174797"/>
            <a:ext cx="494567" cy="494567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49804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9339003" y="174797"/>
            <a:ext cx="494567" cy="494567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49804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9685358" y="174797"/>
            <a:ext cx="494567" cy="494567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49804"/>
              </a:srgbClr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1470523" y="488123"/>
            <a:ext cx="4180931" cy="283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  <a:spcBef>
                <a:spcPct val="0"/>
              </a:spcBef>
            </a:pPr>
            <a:r>
              <a:rPr lang="en-US" sz="1600" dirty="0">
                <a:solidFill>
                  <a:srgbClr val="FFFFFF"/>
                </a:solidFill>
                <a:latin typeface="Roboto Bold"/>
              </a:rPr>
              <a:t>МИНИСТЕРСТВО НА ЗЕМЕДЕЛИЕТО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061573952"/>
              </p:ext>
            </p:extLst>
          </p:nvPr>
        </p:nvGraphicFramePr>
        <p:xfrm>
          <a:off x="533400" y="345969"/>
          <a:ext cx="17145000" cy="95219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43000" y="5568435"/>
            <a:ext cx="5486400" cy="429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6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3187120" y="0"/>
            <a:ext cx="11913759" cy="5956880"/>
            <a:chOff x="0" y="0"/>
            <a:chExt cx="6662420" cy="333121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662420" cy="3331210"/>
            </a:xfrm>
            <a:custGeom>
              <a:avLst/>
              <a:gdLst/>
              <a:ahLst/>
              <a:cxnLst/>
              <a:rect l="l" t="t" r="r" b="b"/>
              <a:pathLst>
                <a:path w="6662420" h="3331210">
                  <a:moveTo>
                    <a:pt x="3331210" y="0"/>
                  </a:moveTo>
                  <a:lnTo>
                    <a:pt x="6662420" y="0"/>
                  </a:lnTo>
                  <a:cubicBezTo>
                    <a:pt x="6662420" y="1840230"/>
                    <a:pt x="5171440" y="3331210"/>
                    <a:pt x="3331210" y="3331210"/>
                  </a:cubicBezTo>
                  <a:cubicBezTo>
                    <a:pt x="1490980" y="3331210"/>
                    <a:pt x="0" y="1840230"/>
                    <a:pt x="0" y="0"/>
                  </a:cubicBezTo>
                  <a:lnTo>
                    <a:pt x="3331210" y="0"/>
                  </a:lnTo>
                  <a:close/>
                </a:path>
              </a:pathLst>
            </a:cu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2295306" y="5975116"/>
            <a:ext cx="13697386" cy="3283185"/>
            <a:chOff x="0" y="0"/>
            <a:chExt cx="4417432" cy="105883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17432" cy="1058833"/>
            </a:xfrm>
            <a:custGeom>
              <a:avLst/>
              <a:gdLst/>
              <a:ahLst/>
              <a:cxnLst/>
              <a:rect l="l" t="t" r="r" b="b"/>
              <a:pathLst>
                <a:path w="4417432" h="1058833">
                  <a:moveTo>
                    <a:pt x="4292972" y="1058833"/>
                  </a:moveTo>
                  <a:lnTo>
                    <a:pt x="124460" y="1058833"/>
                  </a:lnTo>
                  <a:cubicBezTo>
                    <a:pt x="55880" y="1058833"/>
                    <a:pt x="0" y="1002953"/>
                    <a:pt x="0" y="93437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292972" y="0"/>
                  </a:lnTo>
                  <a:cubicBezTo>
                    <a:pt x="4361552" y="0"/>
                    <a:pt x="4417432" y="55880"/>
                    <a:pt x="4417432" y="124460"/>
                  </a:cubicBezTo>
                  <a:lnTo>
                    <a:pt x="4417432" y="934373"/>
                  </a:lnTo>
                  <a:cubicBezTo>
                    <a:pt x="4417432" y="1002953"/>
                    <a:pt x="4361552" y="1058833"/>
                    <a:pt x="4292972" y="1058833"/>
                  </a:cubicBezTo>
                  <a:close/>
                </a:path>
              </a:pathLst>
            </a:custGeom>
            <a:solidFill>
              <a:srgbClr val="4C8F36">
                <a:alpha val="8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290824" y="7184908"/>
            <a:ext cx="13697386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 dirty="0">
                <a:solidFill>
                  <a:srgbClr val="FFFFFF"/>
                </a:solidFill>
                <a:latin typeface="Arial Black" panose="020B0A04020102020204" pitchFamily="34" charset="0"/>
              </a:rPr>
              <a:t>БЛАГОДАРЯ ЗА ВНИМАНИЕТО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5705805" y="1784097"/>
            <a:ext cx="3380433" cy="3380433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798238" y="1784097"/>
            <a:ext cx="3380433" cy="3380433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5043685" y="2792816"/>
            <a:ext cx="1362995" cy="1362995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881320" y="2792816"/>
            <a:ext cx="1362995" cy="1362995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C8F36">
                <a:alpha val="9804"/>
              </a:srgbClr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4389707" y="1479677"/>
            <a:ext cx="10525539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609516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274"/>
            <a:endParaRPr lang="en-US" sz="4800" dirty="0">
              <a:solidFill>
                <a:srgbClr val="DFF0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3"/>
          <p:cNvSpPr txBox="1">
            <a:spLocks/>
          </p:cNvSpPr>
          <p:nvPr/>
        </p:nvSpPr>
        <p:spPr>
          <a:xfrm>
            <a:off x="8600516" y="2717529"/>
            <a:ext cx="10200864" cy="2389341"/>
          </a:xfrm>
          <a:prstGeom prst="rect">
            <a:avLst/>
          </a:prstGeom>
        </p:spPr>
        <p:txBody>
          <a:bodyPr>
            <a:normAutofit/>
          </a:bodyPr>
          <a:lstStyle>
            <a:lvl1pPr marL="228568" indent="-228568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225" indent="-190477" algn="l" defTabSz="6095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1895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6653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11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76166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80904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5678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90430" indent="-152379" algn="l" defTabSz="6095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274">
              <a:buNone/>
            </a:pPr>
            <a:endParaRPr lang="en-US" sz="3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94024" y="544348"/>
            <a:ext cx="8064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71600"/>
            <a:r>
              <a:rPr lang="bg-BG" sz="3600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ИНДИКАТИВЕН</a:t>
            </a:r>
            <a:r>
              <a:rPr lang="bg-BG" sz="360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3600" spc="27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ГРАФИК</a:t>
            </a:r>
            <a:endParaRPr lang="bg-BG" sz="3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27363" y="1108776"/>
            <a:ext cx="1739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371600"/>
            <a:r>
              <a:rPr lang="en-US" sz="2800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2025 </a:t>
            </a:r>
            <a:r>
              <a:rPr lang="bg-BG" sz="2800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</a:t>
            </a:r>
            <a:r>
              <a:rPr lang="bg-BG" sz="2800" spc="23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2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83077" y="2529784"/>
            <a:ext cx="37361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71600"/>
            <a:r>
              <a:rPr lang="bg-BG" sz="3000" u="sng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Интервенции</a:t>
            </a:r>
            <a:endParaRPr lang="bg-BG" sz="3000" u="sng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42166" y="1848703"/>
            <a:ext cx="2716368" cy="86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2554" algn="ctr" defTabSz="914445">
              <a:spcBef>
                <a:spcPts val="350"/>
              </a:spcBef>
              <a:defRPr/>
            </a:pPr>
            <a:r>
              <a:rPr lang="bg-BG" sz="2400" b="1" kern="0" spc="-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2025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2701" marR="5081" algn="ctr" defTabSz="914445">
              <a:lnSpc>
                <a:spcPct val="109000"/>
              </a:lnSpc>
              <a:defRPr/>
            </a:pPr>
            <a:r>
              <a:rPr lang="bg-BG" sz="2400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април</a:t>
            </a:r>
            <a:r>
              <a:rPr lang="bg-BG" sz="2400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2400" b="1" kern="0" spc="-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</a:t>
            </a:r>
            <a:r>
              <a:rPr lang="bg-BG" sz="2400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юни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768546" y="1866946"/>
            <a:ext cx="2378676" cy="126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2554" algn="ctr" defTabSz="914445">
              <a:spcBef>
                <a:spcPts val="350"/>
              </a:spcBef>
              <a:defRPr/>
            </a:pPr>
            <a:r>
              <a:rPr lang="bg-BG" sz="2400" b="1" kern="0" spc="-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2025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2701" marR="5081" algn="ctr" defTabSz="914445">
              <a:lnSpc>
                <a:spcPct val="109000"/>
              </a:lnSpc>
              <a:defRPr/>
            </a:pPr>
            <a:r>
              <a:rPr lang="bg-BG" sz="2400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септември-ноември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049892" y="1841462"/>
            <a:ext cx="27262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2554" algn="ctr" defTabSz="914445">
              <a:spcBef>
                <a:spcPts val="350"/>
              </a:spcBef>
              <a:defRPr/>
            </a:pPr>
            <a:r>
              <a:rPr lang="bg-BG" sz="2400" b="1" kern="0" spc="-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2025</a:t>
            </a:r>
            <a:r>
              <a:rPr lang="bg-BG" sz="2400" b="1" kern="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2400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ноември</a:t>
            </a:r>
            <a:r>
              <a:rPr lang="bg-BG" sz="2400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2400" b="1" kern="0" spc="-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2026  </a:t>
            </a:r>
            <a:r>
              <a:rPr lang="bg-BG" sz="2400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януари</a:t>
            </a:r>
            <a:endParaRPr lang="bg-BG" sz="2400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1621" y="3352999"/>
            <a:ext cx="7452639" cy="4479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r>
              <a:rPr lang="ru-RU" sz="1600" b="1" kern="0" spc="131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КОНСУЛТАНТСКИ</a:t>
            </a:r>
            <a:r>
              <a:rPr lang="ru-RU" sz="1600" b="1" kern="0" spc="26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УСЛУГИ</a:t>
            </a:r>
            <a:r>
              <a:rPr lang="ru-RU" sz="1600" b="1" kern="0" spc="2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8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</a:t>
            </a:r>
            <a:r>
              <a:rPr lang="ru-RU" sz="1600" b="1" kern="0" spc="2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2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ПОВИШАВАНЕ </a:t>
            </a:r>
            <a:r>
              <a:rPr lang="ru-RU" sz="1600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b="1" kern="0" spc="4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КОНСУЛТАНТСКИЯ</a:t>
            </a:r>
            <a:r>
              <a:rPr lang="ru-RU" sz="1600" b="1" kern="0" spc="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4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КАПАЦИТЕТ </a:t>
            </a: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endParaRPr lang="ru-RU" sz="1600" b="1" kern="0" spc="146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r>
              <a:rPr lang="ru-RU" sz="1600" b="1" kern="0" spc="105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ИНВЕСТИЦИИ</a:t>
            </a:r>
            <a:r>
              <a:rPr lang="ru-RU" sz="1600" b="1" kern="0" spc="30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0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ЗЕМЕДЕЛСКИТЕ</a:t>
            </a:r>
            <a:r>
              <a:rPr lang="ru-RU" sz="1600" b="1" kern="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4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СТОПАНСТВА</a:t>
            </a: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endParaRPr lang="ru-RU" sz="1600" b="1" kern="0" spc="140" dirty="0" smtClean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r>
              <a:rPr lang="en-US" sz="1600" b="1" kern="0" spc="105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0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ИНВЕСТИЦИИ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0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ЗЕМЕДЕЛСКИТЕ </a:t>
            </a:r>
            <a:r>
              <a:rPr lang="ru-RU" sz="1600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СТОПАНСТВА</a:t>
            </a:r>
            <a:endParaRPr lang="ru-RU" sz="1600" b="1" kern="0" spc="26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r>
              <a:rPr lang="ru-RU" sz="1600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НАСОЧЕНИ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КЪМ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4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ОПАЗВАНЕ </a:t>
            </a:r>
            <a:r>
              <a:rPr lang="ru-RU" sz="1600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1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КОМПОНЕНТИТЕ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5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ОКОЛНАТА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7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СРЕДА</a:t>
            </a: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endParaRPr lang="ru-RU" sz="1600" b="1" kern="0" spc="17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r>
              <a:rPr lang="ru-RU" sz="1600" b="1" kern="0" spc="140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ПОДКРЕПА</a:t>
            </a:r>
            <a:r>
              <a:rPr lang="ru-RU" sz="1600" b="1" kern="0" spc="26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9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ОПЕРАТИВНИ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1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ГРУПИ</a:t>
            </a:r>
            <a:r>
              <a:rPr lang="ru-RU" sz="1600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 </a:t>
            </a:r>
            <a:r>
              <a:rPr lang="ru-RU" sz="1600" b="1" kern="0" spc="14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РАМКИТЕ</a:t>
            </a:r>
            <a:r>
              <a:rPr lang="ru-RU" sz="1600" b="1" kern="0" spc="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2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600" b="1" kern="0" spc="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endParaRPr lang="en-US" sz="1600" b="1" kern="0" spc="5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r>
              <a:rPr lang="ru-RU" sz="1600" b="1" kern="0" spc="9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ЕПИ</a:t>
            </a:r>
            <a:r>
              <a:rPr lang="ru-RU" sz="1600" b="1" kern="0" spc="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</a:t>
            </a:r>
            <a:r>
              <a:rPr lang="ru-RU" sz="1600" b="1" kern="0" spc="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-7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2-</a:t>
            </a:r>
            <a:r>
              <a:rPr lang="ru-RU" sz="1600" b="1" kern="0" spc="2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РА</a:t>
            </a:r>
            <a:r>
              <a:rPr lang="ru-RU" sz="1600" b="1" kern="0" spc="1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kern="0" spc="12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СТЪПКА</a:t>
            </a: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endParaRPr lang="ru-RU" sz="2100" b="1" kern="0" spc="125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endParaRPr lang="ru-RU" sz="2100" b="1" kern="0" spc="125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5745" marR="95891" indent="-1063679" algn="r" defTabSz="914445">
              <a:lnSpc>
                <a:spcPct val="119000"/>
              </a:lnSpc>
              <a:spcBef>
                <a:spcPts val="20"/>
              </a:spcBef>
              <a:defRPr/>
            </a:pPr>
            <a:endParaRPr lang="ru-RU" sz="2100" b="1" kern="0" spc="125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6"/>
          <p:cNvSpPr txBox="1"/>
          <p:nvPr/>
        </p:nvSpPr>
        <p:spPr>
          <a:xfrm>
            <a:off x="356684" y="6789870"/>
            <a:ext cx="7062513" cy="338060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1" marR="5081" indent="634397" algn="r" defTabSz="914445">
              <a:lnSpc>
                <a:spcPct val="117200"/>
              </a:lnSpc>
              <a:spcBef>
                <a:spcPts val="60"/>
              </a:spcBef>
              <a:defRPr/>
            </a:pPr>
            <a:r>
              <a:rPr lang="en-US" sz="1605" b="1" kern="0" spc="105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5" b="1" kern="0" spc="10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ИНВЕСТИЦИИ</a:t>
            </a:r>
            <a:r>
              <a:rPr lang="ru-RU" sz="160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9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</a:t>
            </a:r>
            <a:r>
              <a:rPr lang="ru-RU" sz="160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6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ПРЕРАБОТКА</a:t>
            </a:r>
            <a:r>
              <a:rPr lang="ru-RU" sz="160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8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</a:t>
            </a:r>
            <a:r>
              <a:rPr lang="ru-RU" sz="1605" b="1" kern="0" spc="12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СЕЛСКОСТОПАНСКИ</a:t>
            </a:r>
            <a:r>
              <a:rPr lang="ru-RU" sz="1605" b="1" kern="0" spc="4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ПРОДУКТИ </a:t>
            </a:r>
          </a:p>
          <a:p>
            <a:pPr marL="12701" marR="5081" indent="634397" algn="r" defTabSz="914445">
              <a:lnSpc>
                <a:spcPct val="117200"/>
              </a:lnSpc>
              <a:spcBef>
                <a:spcPts val="60"/>
              </a:spcBef>
              <a:defRPr/>
            </a:pPr>
            <a:endParaRPr lang="ru-RU" sz="1605" b="1" kern="0" spc="12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2701" marR="5081" indent="634397" algn="r" defTabSz="914445">
              <a:lnSpc>
                <a:spcPct val="117200"/>
              </a:lnSpc>
              <a:spcBef>
                <a:spcPts val="60"/>
              </a:spcBef>
              <a:defRPr/>
            </a:pPr>
            <a:r>
              <a:rPr lang="ru-RU" sz="1605" b="1" kern="0" spc="105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ИНВЕСТИЦИИ</a:t>
            </a:r>
            <a:r>
              <a:rPr lang="ru-RU" sz="1605" b="1" kern="0" spc="30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9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</a:t>
            </a:r>
            <a:r>
              <a:rPr lang="ru-RU" sz="160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6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ПРЕРАБОТКА</a:t>
            </a:r>
            <a:r>
              <a:rPr lang="ru-RU" sz="160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8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</a:t>
            </a:r>
            <a:r>
              <a:rPr lang="ru-RU" sz="1605" b="1" kern="0" spc="12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СЕЛСКОСТОПАНСКИ</a:t>
            </a:r>
            <a:r>
              <a:rPr lang="ru-RU" sz="1605" b="1" kern="0" spc="41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ПРОДУКТИ, </a:t>
            </a:r>
            <a:r>
              <a:rPr lang="ru-RU" sz="1605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НАСОЧЕНИ</a:t>
            </a:r>
            <a:r>
              <a:rPr lang="ru-RU" sz="1605" b="1" kern="0" spc="2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КЪМ</a:t>
            </a:r>
            <a:r>
              <a:rPr lang="ru-RU" sz="1605" b="1" kern="0" spc="2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5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ОПАЗВАНЕ</a:t>
            </a:r>
            <a:r>
              <a:rPr lang="ru-RU" sz="160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8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</a:t>
            </a:r>
            <a:r>
              <a:rPr lang="ru-RU" sz="1605" b="1" kern="0" spc="11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КОМПОНЕНТИТЕ</a:t>
            </a:r>
            <a:r>
              <a:rPr lang="ru-RU" sz="160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60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5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ОКОЛНАТА</a:t>
            </a:r>
            <a:r>
              <a:rPr lang="ru-RU" sz="160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7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СРЕДА</a:t>
            </a:r>
            <a:endParaRPr lang="ru-RU" sz="1605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2701" marR="5081" indent="634397" algn="r" defTabSz="914445">
              <a:lnSpc>
                <a:spcPct val="117200"/>
              </a:lnSpc>
              <a:spcBef>
                <a:spcPts val="60"/>
              </a:spcBef>
              <a:defRPr/>
            </a:pPr>
            <a:endParaRPr lang="ru-RU" sz="1605" b="1" kern="0" spc="155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2701" marR="5081" indent="634397" algn="r" defTabSz="914445">
              <a:lnSpc>
                <a:spcPct val="117200"/>
              </a:lnSpc>
              <a:spcBef>
                <a:spcPts val="60"/>
              </a:spcBef>
              <a:defRPr/>
            </a:pPr>
            <a:r>
              <a:rPr lang="ru-RU" sz="1605" b="1" kern="0" spc="155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ЗАПАЗВАНЕТО</a:t>
            </a:r>
            <a:r>
              <a:rPr lang="ru-RU" sz="1605" b="1" kern="0" spc="30" dirty="0" smtClean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60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2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ДУХОВНИЯ</a:t>
            </a:r>
            <a:r>
              <a:rPr lang="ru-RU" sz="1605" b="1" kern="0" spc="3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 </a:t>
            </a:r>
            <a:r>
              <a:rPr lang="ru-RU" sz="1605" b="1" kern="0" spc="11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КУЛТУРНИЯ</a:t>
            </a:r>
            <a:r>
              <a:rPr lang="ru-RU" sz="1605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ЖИВОТ</a:t>
            </a:r>
            <a:r>
              <a:rPr lang="ru-RU" sz="1605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20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</a:t>
            </a:r>
            <a:r>
              <a:rPr lang="ru-RU" sz="1605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14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НАСЕЛЕНИЕТО</a:t>
            </a:r>
            <a:r>
              <a:rPr lang="ru-RU" sz="1605" b="1" kern="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0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</a:t>
            </a:r>
            <a:r>
              <a:rPr lang="ru-RU" sz="1605" b="1" kern="0" spc="2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10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СЕЛСКИТЕ</a:t>
            </a:r>
            <a:r>
              <a:rPr lang="ru-RU" sz="1605" b="1" kern="0" spc="26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605" b="1" kern="0" spc="135" dirty="0">
                <a:solidFill>
                  <a:prstClr val="white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РАЙОНИ</a:t>
            </a:r>
            <a:endParaRPr lang="ru-RU" sz="1605" b="1" kern="0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5081" algn="just" defTabSz="914445">
              <a:spcBef>
                <a:spcPts val="439"/>
              </a:spcBef>
              <a:defRPr/>
            </a:pPr>
            <a:endParaRPr lang="en-US" sz="1850" b="1" kern="0" spc="114" dirty="0">
              <a:solidFill>
                <a:prstClr val="white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R="5081" algn="r" defTabSz="914445">
              <a:spcBef>
                <a:spcPts val="439"/>
              </a:spcBef>
              <a:defRPr/>
            </a:pPr>
            <a:endParaRPr lang="bg-BG" sz="1850" b="1" kern="0" spc="114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Freeform 7"/>
          <p:cNvSpPr/>
          <p:nvPr/>
        </p:nvSpPr>
        <p:spPr>
          <a:xfrm>
            <a:off x="28064" y="6522068"/>
            <a:ext cx="1137780" cy="1329252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2" name="Freeform 7"/>
          <p:cNvSpPr/>
          <p:nvPr/>
        </p:nvSpPr>
        <p:spPr>
          <a:xfrm>
            <a:off x="16444670" y="229924"/>
            <a:ext cx="1368306" cy="1543928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4" name="object 21"/>
          <p:cNvSpPr/>
          <p:nvPr/>
        </p:nvSpPr>
        <p:spPr>
          <a:xfrm>
            <a:off x="8161744" y="3331546"/>
            <a:ext cx="2789555" cy="396353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>
              <a:defRPr/>
            </a:pPr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5" name="object 21"/>
          <p:cNvSpPr/>
          <p:nvPr/>
        </p:nvSpPr>
        <p:spPr>
          <a:xfrm>
            <a:off x="11768546" y="6078109"/>
            <a:ext cx="2557054" cy="370649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6" name="object 21"/>
          <p:cNvSpPr/>
          <p:nvPr/>
        </p:nvSpPr>
        <p:spPr>
          <a:xfrm>
            <a:off x="15049892" y="6920006"/>
            <a:ext cx="2789555" cy="391180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7" name="object 21"/>
          <p:cNvSpPr/>
          <p:nvPr/>
        </p:nvSpPr>
        <p:spPr>
          <a:xfrm>
            <a:off x="15059009" y="7926143"/>
            <a:ext cx="2728983" cy="433976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8" name="object 21"/>
          <p:cNvSpPr/>
          <p:nvPr/>
        </p:nvSpPr>
        <p:spPr>
          <a:xfrm>
            <a:off x="11753096" y="4118564"/>
            <a:ext cx="2572504" cy="364000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9" name="object 21"/>
          <p:cNvSpPr/>
          <p:nvPr/>
        </p:nvSpPr>
        <p:spPr>
          <a:xfrm>
            <a:off x="11768546" y="4923479"/>
            <a:ext cx="2557054" cy="390077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0" name="object 21"/>
          <p:cNvSpPr/>
          <p:nvPr/>
        </p:nvSpPr>
        <p:spPr>
          <a:xfrm>
            <a:off x="8053033" y="8953500"/>
            <a:ext cx="2789555" cy="533400"/>
          </a:xfrm>
          <a:custGeom>
            <a:avLst/>
            <a:gdLst/>
            <a:ahLst/>
            <a:cxnLst/>
            <a:rect l="l" t="t" r="r" b="b"/>
            <a:pathLst>
              <a:path w="2789554" h="241935">
                <a:moveTo>
                  <a:pt x="2668584" y="241493"/>
                </a:moveTo>
                <a:lnTo>
                  <a:pt x="115641" y="241493"/>
                </a:lnTo>
                <a:lnTo>
                  <a:pt x="115641" y="240639"/>
                </a:lnTo>
                <a:lnTo>
                  <a:pt x="70671" y="229915"/>
                </a:lnTo>
                <a:lnTo>
                  <a:pt x="33908" y="203972"/>
                </a:lnTo>
                <a:lnTo>
                  <a:pt x="9102" y="166393"/>
                </a:lnTo>
                <a:lnTo>
                  <a:pt x="0" y="120761"/>
                </a:lnTo>
                <a:lnTo>
                  <a:pt x="8982" y="75112"/>
                </a:lnTo>
                <a:lnTo>
                  <a:pt x="33588" y="37524"/>
                </a:lnTo>
                <a:lnTo>
                  <a:pt x="70311" y="11578"/>
                </a:lnTo>
                <a:lnTo>
                  <a:pt x="115641" y="853"/>
                </a:lnTo>
                <a:lnTo>
                  <a:pt x="115641" y="0"/>
                </a:lnTo>
                <a:lnTo>
                  <a:pt x="2668584" y="0"/>
                </a:lnTo>
                <a:lnTo>
                  <a:pt x="2715794" y="9537"/>
                </a:lnTo>
                <a:lnTo>
                  <a:pt x="2754157" y="35497"/>
                </a:lnTo>
                <a:lnTo>
                  <a:pt x="2779924" y="73899"/>
                </a:lnTo>
                <a:lnTo>
                  <a:pt x="2789346" y="120761"/>
                </a:lnTo>
                <a:lnTo>
                  <a:pt x="2779808" y="167606"/>
                </a:lnTo>
                <a:lnTo>
                  <a:pt x="2753848" y="205999"/>
                </a:lnTo>
                <a:lnTo>
                  <a:pt x="2715447" y="231955"/>
                </a:lnTo>
                <a:lnTo>
                  <a:pt x="2668584" y="241493"/>
                </a:lnTo>
                <a:close/>
              </a:path>
            </a:pathLst>
          </a:custGeom>
          <a:solidFill>
            <a:srgbClr val="728E3A"/>
          </a:solidFill>
          <a:ln>
            <a:solidFill>
              <a:srgbClr val="00A800"/>
            </a:solidFill>
          </a:ln>
        </p:spPr>
        <p:txBody>
          <a:bodyPr wrap="square" lIns="0" tIns="0" rIns="0" bIns="0" rtlCol="0"/>
          <a:lstStyle/>
          <a:p>
            <a:pPr defTabSz="914445"/>
            <a:endParaRPr kern="0">
              <a:solidFill>
                <a:srgbClr val="D9F8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 flipV="1">
            <a:off x="10958251" y="3636707"/>
            <a:ext cx="6736274" cy="73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8109795" y="7167194"/>
            <a:ext cx="6949214" cy="233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8197310" y="8191500"/>
            <a:ext cx="6861699" cy="5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10838778" y="9243019"/>
            <a:ext cx="6949214" cy="233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14325600" y="6284294"/>
            <a:ext cx="3368926" cy="207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14325600" y="5201722"/>
            <a:ext cx="3368925" cy="142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14325600" y="4352460"/>
            <a:ext cx="3462393" cy="141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8053034" y="6319906"/>
            <a:ext cx="3715512" cy="102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8053034" y="5186893"/>
            <a:ext cx="3700062" cy="148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 flipV="1">
            <a:off x="8053034" y="4329075"/>
            <a:ext cx="3668686" cy="27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object 10"/>
          <p:cNvGrpSpPr/>
          <p:nvPr/>
        </p:nvGrpSpPr>
        <p:grpSpPr>
          <a:xfrm>
            <a:off x="-14904" y="1"/>
            <a:ext cx="4963784" cy="2507351"/>
            <a:chOff x="0" y="0"/>
            <a:chExt cx="4905375" cy="2705100"/>
          </a:xfrm>
        </p:grpSpPr>
        <p:pic>
          <p:nvPicPr>
            <p:cNvPr id="40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905359" cy="2705099"/>
            </a:xfrm>
            <a:prstGeom prst="rect">
              <a:avLst/>
            </a:prstGeom>
          </p:spPr>
        </p:pic>
        <p:sp>
          <p:nvSpPr>
            <p:cNvPr id="41" name="object 12"/>
            <p:cNvSpPr/>
            <p:nvPr/>
          </p:nvSpPr>
          <p:spPr>
            <a:xfrm>
              <a:off x="1118429" y="676904"/>
              <a:ext cx="2292350" cy="1346200"/>
            </a:xfrm>
            <a:custGeom>
              <a:avLst/>
              <a:gdLst/>
              <a:ahLst/>
              <a:cxnLst/>
              <a:rect l="l" t="t" r="r" b="b"/>
              <a:pathLst>
                <a:path w="2292350" h="1346200">
                  <a:moveTo>
                    <a:pt x="1647368" y="12699"/>
                  </a:moveTo>
                  <a:lnTo>
                    <a:pt x="1227001" y="12699"/>
                  </a:lnTo>
                  <a:lnTo>
                    <a:pt x="1261185" y="0"/>
                  </a:lnTo>
                  <a:lnTo>
                    <a:pt x="1630502" y="0"/>
                  </a:lnTo>
                  <a:lnTo>
                    <a:pt x="1647368" y="12699"/>
                  </a:lnTo>
                  <a:close/>
                </a:path>
                <a:path w="2292350" h="1346200">
                  <a:moveTo>
                    <a:pt x="1742006" y="25399"/>
                  </a:moveTo>
                  <a:lnTo>
                    <a:pt x="1164835" y="25399"/>
                  </a:lnTo>
                  <a:lnTo>
                    <a:pt x="1192927" y="12699"/>
                  </a:lnTo>
                  <a:lnTo>
                    <a:pt x="1717896" y="12699"/>
                  </a:lnTo>
                  <a:lnTo>
                    <a:pt x="1742006" y="25399"/>
                  </a:lnTo>
                  <a:close/>
                </a:path>
                <a:path w="2292350" h="1346200">
                  <a:moveTo>
                    <a:pt x="1794285" y="38099"/>
                  </a:moveTo>
                  <a:lnTo>
                    <a:pt x="1081107" y="38099"/>
                  </a:lnTo>
                  <a:lnTo>
                    <a:pt x="1108919" y="25399"/>
                  </a:lnTo>
                  <a:lnTo>
                    <a:pt x="1776899" y="25399"/>
                  </a:lnTo>
                  <a:lnTo>
                    <a:pt x="1794285" y="38099"/>
                  </a:lnTo>
                  <a:close/>
                </a:path>
                <a:path w="2292350" h="1346200">
                  <a:moveTo>
                    <a:pt x="1840493" y="50799"/>
                  </a:moveTo>
                  <a:lnTo>
                    <a:pt x="1608247" y="50799"/>
                  </a:lnTo>
                  <a:lnTo>
                    <a:pt x="1576746" y="38099"/>
                  </a:lnTo>
                  <a:lnTo>
                    <a:pt x="1811635" y="38099"/>
                  </a:lnTo>
                  <a:lnTo>
                    <a:pt x="1840493" y="50799"/>
                  </a:lnTo>
                  <a:close/>
                </a:path>
                <a:path w="2292350" h="1346200">
                  <a:moveTo>
                    <a:pt x="1880997" y="63499"/>
                  </a:moveTo>
                  <a:lnTo>
                    <a:pt x="1722251" y="63499"/>
                  </a:lnTo>
                  <a:lnTo>
                    <a:pt x="1705248" y="50799"/>
                  </a:lnTo>
                  <a:lnTo>
                    <a:pt x="1870703" y="50799"/>
                  </a:lnTo>
                  <a:lnTo>
                    <a:pt x="1880997" y="63499"/>
                  </a:lnTo>
                  <a:close/>
                </a:path>
                <a:path w="2292350" h="1346200">
                  <a:moveTo>
                    <a:pt x="1914338" y="76199"/>
                  </a:moveTo>
                  <a:lnTo>
                    <a:pt x="1791582" y="76199"/>
                  </a:lnTo>
                  <a:lnTo>
                    <a:pt x="1775555" y="63499"/>
                  </a:lnTo>
                  <a:lnTo>
                    <a:pt x="1891246" y="63499"/>
                  </a:lnTo>
                  <a:lnTo>
                    <a:pt x="1914338" y="76199"/>
                  </a:lnTo>
                  <a:close/>
                </a:path>
                <a:path w="2292350" h="1346200">
                  <a:moveTo>
                    <a:pt x="1982480" y="101599"/>
                  </a:moveTo>
                  <a:lnTo>
                    <a:pt x="1891111" y="101599"/>
                  </a:lnTo>
                  <a:lnTo>
                    <a:pt x="1871035" y="88899"/>
                  </a:lnTo>
                  <a:lnTo>
                    <a:pt x="1850822" y="88899"/>
                  </a:lnTo>
                  <a:lnTo>
                    <a:pt x="1830516" y="76199"/>
                  </a:lnTo>
                  <a:lnTo>
                    <a:pt x="1937245" y="76199"/>
                  </a:lnTo>
                  <a:lnTo>
                    <a:pt x="1982480" y="101599"/>
                  </a:lnTo>
                  <a:close/>
                </a:path>
                <a:path w="2292350" h="1346200">
                  <a:moveTo>
                    <a:pt x="1620798" y="101599"/>
                  </a:moveTo>
                  <a:lnTo>
                    <a:pt x="1459496" y="101599"/>
                  </a:lnTo>
                  <a:lnTo>
                    <a:pt x="1503417" y="88899"/>
                  </a:lnTo>
                  <a:lnTo>
                    <a:pt x="1591353" y="88899"/>
                  </a:lnTo>
                  <a:lnTo>
                    <a:pt x="1620798" y="101599"/>
                  </a:lnTo>
                  <a:close/>
                </a:path>
                <a:path w="2292350" h="1346200">
                  <a:moveTo>
                    <a:pt x="1708258" y="114299"/>
                  </a:moveTo>
                  <a:lnTo>
                    <a:pt x="1326472" y="114299"/>
                  </a:lnTo>
                  <a:lnTo>
                    <a:pt x="1356143" y="101599"/>
                  </a:lnTo>
                  <a:lnTo>
                    <a:pt x="1679280" y="101599"/>
                  </a:lnTo>
                  <a:lnTo>
                    <a:pt x="1708258" y="114299"/>
                  </a:lnTo>
                  <a:close/>
                </a:path>
                <a:path w="2292350" h="1346200">
                  <a:moveTo>
                    <a:pt x="2006241" y="114299"/>
                  </a:moveTo>
                  <a:lnTo>
                    <a:pt x="1927979" y="114299"/>
                  </a:lnTo>
                  <a:lnTo>
                    <a:pt x="1915798" y="101599"/>
                  </a:lnTo>
                  <a:lnTo>
                    <a:pt x="1994392" y="101599"/>
                  </a:lnTo>
                  <a:lnTo>
                    <a:pt x="2006241" y="114299"/>
                  </a:lnTo>
                  <a:close/>
                </a:path>
                <a:path w="2292350" h="1346200">
                  <a:moveTo>
                    <a:pt x="1754255" y="126999"/>
                  </a:moveTo>
                  <a:lnTo>
                    <a:pt x="1260305" y="126999"/>
                  </a:lnTo>
                  <a:lnTo>
                    <a:pt x="1296835" y="114299"/>
                  </a:lnTo>
                  <a:lnTo>
                    <a:pt x="1731465" y="114299"/>
                  </a:lnTo>
                  <a:lnTo>
                    <a:pt x="1754255" y="126999"/>
                  </a:lnTo>
                  <a:close/>
                </a:path>
                <a:path w="2292350" h="1346200">
                  <a:moveTo>
                    <a:pt x="2050066" y="139699"/>
                  </a:moveTo>
                  <a:lnTo>
                    <a:pt x="1984970" y="139699"/>
                  </a:lnTo>
                  <a:lnTo>
                    <a:pt x="1940112" y="114299"/>
                  </a:lnTo>
                  <a:lnTo>
                    <a:pt x="2017987" y="114299"/>
                  </a:lnTo>
                  <a:lnTo>
                    <a:pt x="2036529" y="126999"/>
                  </a:lnTo>
                  <a:lnTo>
                    <a:pt x="2043335" y="126999"/>
                  </a:lnTo>
                  <a:lnTo>
                    <a:pt x="2050066" y="139699"/>
                  </a:lnTo>
                  <a:close/>
                </a:path>
                <a:path w="2292350" h="1346200">
                  <a:moveTo>
                    <a:pt x="1802309" y="152399"/>
                  </a:moveTo>
                  <a:lnTo>
                    <a:pt x="1790633" y="152399"/>
                  </a:lnTo>
                  <a:lnTo>
                    <a:pt x="1770760" y="139699"/>
                  </a:lnTo>
                  <a:lnTo>
                    <a:pt x="1187486" y="139699"/>
                  </a:lnTo>
                  <a:lnTo>
                    <a:pt x="1223851" y="126999"/>
                  </a:lnTo>
                  <a:lnTo>
                    <a:pt x="1776307" y="126999"/>
                  </a:lnTo>
                  <a:lnTo>
                    <a:pt x="1797298" y="139699"/>
                  </a:lnTo>
                  <a:lnTo>
                    <a:pt x="1802309" y="152399"/>
                  </a:lnTo>
                  <a:close/>
                </a:path>
                <a:path w="2292350" h="1346200">
                  <a:moveTo>
                    <a:pt x="48880" y="1041399"/>
                  </a:moveTo>
                  <a:lnTo>
                    <a:pt x="24365" y="1041399"/>
                  </a:lnTo>
                  <a:lnTo>
                    <a:pt x="19671" y="1028699"/>
                  </a:lnTo>
                  <a:lnTo>
                    <a:pt x="14335" y="1015999"/>
                  </a:lnTo>
                  <a:lnTo>
                    <a:pt x="3753" y="977899"/>
                  </a:lnTo>
                  <a:lnTo>
                    <a:pt x="401" y="939799"/>
                  </a:lnTo>
                  <a:lnTo>
                    <a:pt x="0" y="927099"/>
                  </a:lnTo>
                  <a:lnTo>
                    <a:pt x="426" y="914399"/>
                  </a:lnTo>
                  <a:lnTo>
                    <a:pt x="4293" y="888999"/>
                  </a:lnTo>
                  <a:lnTo>
                    <a:pt x="12131" y="850899"/>
                  </a:lnTo>
                  <a:lnTo>
                    <a:pt x="23391" y="825499"/>
                  </a:lnTo>
                  <a:lnTo>
                    <a:pt x="37522" y="787399"/>
                  </a:lnTo>
                  <a:lnTo>
                    <a:pt x="61392" y="749299"/>
                  </a:lnTo>
                  <a:lnTo>
                    <a:pt x="96717" y="698499"/>
                  </a:lnTo>
                  <a:lnTo>
                    <a:pt x="125196" y="673099"/>
                  </a:lnTo>
                  <a:lnTo>
                    <a:pt x="155194" y="634999"/>
                  </a:lnTo>
                  <a:lnTo>
                    <a:pt x="186273" y="609599"/>
                  </a:lnTo>
                  <a:lnTo>
                    <a:pt x="225586" y="571499"/>
                  </a:lnTo>
                  <a:lnTo>
                    <a:pt x="266154" y="533399"/>
                  </a:lnTo>
                  <a:lnTo>
                    <a:pt x="308118" y="495299"/>
                  </a:lnTo>
                  <a:lnTo>
                    <a:pt x="351618" y="469899"/>
                  </a:lnTo>
                  <a:lnTo>
                    <a:pt x="422359" y="419099"/>
                  </a:lnTo>
                  <a:lnTo>
                    <a:pt x="513801" y="368299"/>
                  </a:lnTo>
                  <a:lnTo>
                    <a:pt x="626194" y="317499"/>
                  </a:lnTo>
                  <a:lnTo>
                    <a:pt x="695135" y="292099"/>
                  </a:lnTo>
                  <a:lnTo>
                    <a:pt x="729842" y="266699"/>
                  </a:lnTo>
                  <a:lnTo>
                    <a:pt x="764755" y="253999"/>
                  </a:lnTo>
                  <a:lnTo>
                    <a:pt x="913818" y="203199"/>
                  </a:lnTo>
                  <a:lnTo>
                    <a:pt x="1151224" y="139699"/>
                  </a:lnTo>
                  <a:lnTo>
                    <a:pt x="1433706" y="139699"/>
                  </a:lnTo>
                  <a:lnTo>
                    <a:pt x="1387001" y="152399"/>
                  </a:lnTo>
                  <a:lnTo>
                    <a:pt x="1340410" y="152399"/>
                  </a:lnTo>
                  <a:lnTo>
                    <a:pt x="1293924" y="165099"/>
                  </a:lnTo>
                  <a:lnTo>
                    <a:pt x="1248106" y="165099"/>
                  </a:lnTo>
                  <a:lnTo>
                    <a:pt x="1066780" y="215899"/>
                  </a:lnTo>
                  <a:lnTo>
                    <a:pt x="1031586" y="215899"/>
                  </a:lnTo>
                  <a:lnTo>
                    <a:pt x="958769" y="241299"/>
                  </a:lnTo>
                  <a:lnTo>
                    <a:pt x="920722" y="253999"/>
                  </a:lnTo>
                  <a:lnTo>
                    <a:pt x="776275" y="304799"/>
                  </a:lnTo>
                  <a:lnTo>
                    <a:pt x="730724" y="330199"/>
                  </a:lnTo>
                  <a:lnTo>
                    <a:pt x="685423" y="342899"/>
                  </a:lnTo>
                  <a:lnTo>
                    <a:pt x="595815" y="393699"/>
                  </a:lnTo>
                  <a:lnTo>
                    <a:pt x="551626" y="406399"/>
                  </a:lnTo>
                  <a:lnTo>
                    <a:pt x="522677" y="431799"/>
                  </a:lnTo>
                  <a:lnTo>
                    <a:pt x="465524" y="457199"/>
                  </a:lnTo>
                  <a:lnTo>
                    <a:pt x="437393" y="482599"/>
                  </a:lnTo>
                  <a:lnTo>
                    <a:pt x="383230" y="507999"/>
                  </a:lnTo>
                  <a:lnTo>
                    <a:pt x="356636" y="533399"/>
                  </a:lnTo>
                  <a:lnTo>
                    <a:pt x="300798" y="571499"/>
                  </a:lnTo>
                  <a:lnTo>
                    <a:pt x="271832" y="596899"/>
                  </a:lnTo>
                  <a:lnTo>
                    <a:pt x="215790" y="647699"/>
                  </a:lnTo>
                  <a:lnTo>
                    <a:pt x="185193" y="673099"/>
                  </a:lnTo>
                  <a:lnTo>
                    <a:pt x="155642" y="711199"/>
                  </a:lnTo>
                  <a:lnTo>
                    <a:pt x="127555" y="736599"/>
                  </a:lnTo>
                  <a:lnTo>
                    <a:pt x="101350" y="774699"/>
                  </a:lnTo>
                  <a:lnTo>
                    <a:pt x="77135" y="812799"/>
                  </a:lnTo>
                  <a:lnTo>
                    <a:pt x="61796" y="850899"/>
                  </a:lnTo>
                  <a:lnTo>
                    <a:pt x="54613" y="863599"/>
                  </a:lnTo>
                  <a:lnTo>
                    <a:pt x="48307" y="876299"/>
                  </a:lnTo>
                  <a:lnTo>
                    <a:pt x="42929" y="901699"/>
                  </a:lnTo>
                  <a:lnTo>
                    <a:pt x="39164" y="914399"/>
                  </a:lnTo>
                  <a:lnTo>
                    <a:pt x="36834" y="927099"/>
                  </a:lnTo>
                  <a:lnTo>
                    <a:pt x="35373" y="939799"/>
                  </a:lnTo>
                  <a:lnTo>
                    <a:pt x="34216" y="952499"/>
                  </a:lnTo>
                  <a:lnTo>
                    <a:pt x="33958" y="965199"/>
                  </a:lnTo>
                  <a:lnTo>
                    <a:pt x="34171" y="977899"/>
                  </a:lnTo>
                  <a:lnTo>
                    <a:pt x="34884" y="977899"/>
                  </a:lnTo>
                  <a:lnTo>
                    <a:pt x="36129" y="990599"/>
                  </a:lnTo>
                  <a:lnTo>
                    <a:pt x="37938" y="1003299"/>
                  </a:lnTo>
                  <a:lnTo>
                    <a:pt x="38344" y="1003299"/>
                  </a:lnTo>
                  <a:lnTo>
                    <a:pt x="39529" y="1015999"/>
                  </a:lnTo>
                  <a:lnTo>
                    <a:pt x="41941" y="1015999"/>
                  </a:lnTo>
                  <a:lnTo>
                    <a:pt x="45233" y="1028699"/>
                  </a:lnTo>
                  <a:lnTo>
                    <a:pt x="48880" y="1041399"/>
                  </a:lnTo>
                  <a:close/>
                </a:path>
                <a:path w="2292350" h="1346200">
                  <a:moveTo>
                    <a:pt x="1260352" y="1282699"/>
                  </a:moveTo>
                  <a:lnTo>
                    <a:pt x="1014046" y="1282699"/>
                  </a:lnTo>
                  <a:lnTo>
                    <a:pt x="1053927" y="1269999"/>
                  </a:lnTo>
                  <a:lnTo>
                    <a:pt x="1093686" y="1269999"/>
                  </a:lnTo>
                  <a:lnTo>
                    <a:pt x="1172913" y="1244599"/>
                  </a:lnTo>
                  <a:lnTo>
                    <a:pt x="1217445" y="1244599"/>
                  </a:lnTo>
                  <a:lnTo>
                    <a:pt x="1239641" y="1231899"/>
                  </a:lnTo>
                  <a:lnTo>
                    <a:pt x="1261797" y="1231899"/>
                  </a:lnTo>
                  <a:lnTo>
                    <a:pt x="1284080" y="1219199"/>
                  </a:lnTo>
                  <a:lnTo>
                    <a:pt x="1303846" y="1219199"/>
                  </a:lnTo>
                  <a:lnTo>
                    <a:pt x="1323623" y="1206499"/>
                  </a:lnTo>
                  <a:lnTo>
                    <a:pt x="1345941" y="1206499"/>
                  </a:lnTo>
                  <a:lnTo>
                    <a:pt x="1438886" y="1168399"/>
                  </a:lnTo>
                  <a:lnTo>
                    <a:pt x="1469718" y="1168399"/>
                  </a:lnTo>
                  <a:lnTo>
                    <a:pt x="1541726" y="1142999"/>
                  </a:lnTo>
                  <a:lnTo>
                    <a:pt x="1577419" y="1117599"/>
                  </a:lnTo>
                  <a:lnTo>
                    <a:pt x="1612948" y="1104899"/>
                  </a:lnTo>
                  <a:lnTo>
                    <a:pt x="1660836" y="1092199"/>
                  </a:lnTo>
                  <a:lnTo>
                    <a:pt x="1755255" y="1041399"/>
                  </a:lnTo>
                  <a:lnTo>
                    <a:pt x="1801530" y="1028699"/>
                  </a:lnTo>
                  <a:lnTo>
                    <a:pt x="1846669" y="1003299"/>
                  </a:lnTo>
                  <a:lnTo>
                    <a:pt x="1890673" y="965199"/>
                  </a:lnTo>
                  <a:lnTo>
                    <a:pt x="1933433" y="939799"/>
                  </a:lnTo>
                  <a:lnTo>
                    <a:pt x="1974840" y="914399"/>
                  </a:lnTo>
                  <a:lnTo>
                    <a:pt x="2014784" y="876299"/>
                  </a:lnTo>
                  <a:lnTo>
                    <a:pt x="2035999" y="863599"/>
                  </a:lnTo>
                  <a:lnTo>
                    <a:pt x="2056624" y="838199"/>
                  </a:lnTo>
                  <a:lnTo>
                    <a:pt x="2076574" y="825499"/>
                  </a:lnTo>
                  <a:lnTo>
                    <a:pt x="2095766" y="800099"/>
                  </a:lnTo>
                  <a:lnTo>
                    <a:pt x="2112605" y="774699"/>
                  </a:lnTo>
                  <a:lnTo>
                    <a:pt x="2128828" y="761999"/>
                  </a:lnTo>
                  <a:lnTo>
                    <a:pt x="2144417" y="736599"/>
                  </a:lnTo>
                  <a:lnTo>
                    <a:pt x="2159355" y="723899"/>
                  </a:lnTo>
                  <a:lnTo>
                    <a:pt x="2180209" y="685799"/>
                  </a:lnTo>
                  <a:lnTo>
                    <a:pt x="2202153" y="660399"/>
                  </a:lnTo>
                  <a:lnTo>
                    <a:pt x="2222676" y="622299"/>
                  </a:lnTo>
                  <a:lnTo>
                    <a:pt x="2239267" y="584199"/>
                  </a:lnTo>
                  <a:lnTo>
                    <a:pt x="2251963" y="533399"/>
                  </a:lnTo>
                  <a:lnTo>
                    <a:pt x="2254769" y="520699"/>
                  </a:lnTo>
                  <a:lnTo>
                    <a:pt x="2255631" y="520699"/>
                  </a:lnTo>
                  <a:lnTo>
                    <a:pt x="2256306" y="507999"/>
                  </a:lnTo>
                  <a:lnTo>
                    <a:pt x="2256893" y="507999"/>
                  </a:lnTo>
                  <a:lnTo>
                    <a:pt x="2257493" y="495299"/>
                  </a:lnTo>
                  <a:lnTo>
                    <a:pt x="2257804" y="469899"/>
                  </a:lnTo>
                  <a:lnTo>
                    <a:pt x="2256942" y="457199"/>
                  </a:lnTo>
                  <a:lnTo>
                    <a:pt x="2255300" y="444499"/>
                  </a:lnTo>
                  <a:lnTo>
                    <a:pt x="2253272" y="431799"/>
                  </a:lnTo>
                  <a:lnTo>
                    <a:pt x="2249676" y="419099"/>
                  </a:lnTo>
                  <a:lnTo>
                    <a:pt x="2246970" y="406399"/>
                  </a:lnTo>
                  <a:lnTo>
                    <a:pt x="2243895" y="406399"/>
                  </a:lnTo>
                  <a:lnTo>
                    <a:pt x="2239194" y="393699"/>
                  </a:lnTo>
                  <a:lnTo>
                    <a:pt x="2234523" y="380999"/>
                  </a:lnTo>
                  <a:lnTo>
                    <a:pt x="2229557" y="368299"/>
                  </a:lnTo>
                  <a:lnTo>
                    <a:pt x="2224343" y="355599"/>
                  </a:lnTo>
                  <a:lnTo>
                    <a:pt x="2218930" y="342899"/>
                  </a:lnTo>
                  <a:lnTo>
                    <a:pt x="2214875" y="330199"/>
                  </a:lnTo>
                  <a:lnTo>
                    <a:pt x="2212484" y="330199"/>
                  </a:lnTo>
                  <a:lnTo>
                    <a:pt x="2210311" y="317499"/>
                  </a:lnTo>
                  <a:lnTo>
                    <a:pt x="2207670" y="317499"/>
                  </a:lnTo>
                  <a:lnTo>
                    <a:pt x="2199591" y="304799"/>
                  </a:lnTo>
                  <a:lnTo>
                    <a:pt x="2187281" y="292099"/>
                  </a:lnTo>
                  <a:lnTo>
                    <a:pt x="2182686" y="279399"/>
                  </a:lnTo>
                  <a:lnTo>
                    <a:pt x="2178257" y="279399"/>
                  </a:lnTo>
                  <a:lnTo>
                    <a:pt x="2164013" y="253999"/>
                  </a:lnTo>
                  <a:lnTo>
                    <a:pt x="2158856" y="253999"/>
                  </a:lnTo>
                  <a:lnTo>
                    <a:pt x="2153844" y="241299"/>
                  </a:lnTo>
                  <a:lnTo>
                    <a:pt x="2141326" y="228599"/>
                  </a:lnTo>
                  <a:lnTo>
                    <a:pt x="2129744" y="228599"/>
                  </a:lnTo>
                  <a:lnTo>
                    <a:pt x="2123984" y="215899"/>
                  </a:lnTo>
                  <a:lnTo>
                    <a:pt x="2115804" y="215899"/>
                  </a:lnTo>
                  <a:lnTo>
                    <a:pt x="2107528" y="203199"/>
                  </a:lnTo>
                  <a:lnTo>
                    <a:pt x="2099155" y="203199"/>
                  </a:lnTo>
                  <a:lnTo>
                    <a:pt x="2090682" y="190499"/>
                  </a:lnTo>
                  <a:lnTo>
                    <a:pt x="2080815" y="190499"/>
                  </a:lnTo>
                  <a:lnTo>
                    <a:pt x="2070850" y="177799"/>
                  </a:lnTo>
                  <a:lnTo>
                    <a:pt x="2060791" y="177799"/>
                  </a:lnTo>
                  <a:lnTo>
                    <a:pt x="2050643" y="165099"/>
                  </a:lnTo>
                  <a:lnTo>
                    <a:pt x="2007117" y="139699"/>
                  </a:lnTo>
                  <a:lnTo>
                    <a:pt x="2056777" y="139699"/>
                  </a:lnTo>
                  <a:lnTo>
                    <a:pt x="2078356" y="152399"/>
                  </a:lnTo>
                  <a:lnTo>
                    <a:pt x="2099295" y="165099"/>
                  </a:lnTo>
                  <a:lnTo>
                    <a:pt x="2119538" y="190499"/>
                  </a:lnTo>
                  <a:lnTo>
                    <a:pt x="2139029" y="203199"/>
                  </a:lnTo>
                  <a:lnTo>
                    <a:pt x="2159527" y="215899"/>
                  </a:lnTo>
                  <a:lnTo>
                    <a:pt x="2178864" y="241299"/>
                  </a:lnTo>
                  <a:lnTo>
                    <a:pt x="2196897" y="266699"/>
                  </a:lnTo>
                  <a:lnTo>
                    <a:pt x="2213482" y="292099"/>
                  </a:lnTo>
                  <a:lnTo>
                    <a:pt x="2232163" y="317499"/>
                  </a:lnTo>
                  <a:lnTo>
                    <a:pt x="2248449" y="355599"/>
                  </a:lnTo>
                  <a:lnTo>
                    <a:pt x="2262662" y="380999"/>
                  </a:lnTo>
                  <a:lnTo>
                    <a:pt x="2275126" y="419099"/>
                  </a:lnTo>
                  <a:lnTo>
                    <a:pt x="2281578" y="444499"/>
                  </a:lnTo>
                  <a:lnTo>
                    <a:pt x="2286498" y="457199"/>
                  </a:lnTo>
                  <a:lnTo>
                    <a:pt x="2289893" y="482599"/>
                  </a:lnTo>
                  <a:lnTo>
                    <a:pt x="2291772" y="507999"/>
                  </a:lnTo>
                  <a:lnTo>
                    <a:pt x="2291557" y="520699"/>
                  </a:lnTo>
                  <a:lnTo>
                    <a:pt x="2291092" y="533399"/>
                  </a:lnTo>
                  <a:lnTo>
                    <a:pt x="2290555" y="533399"/>
                  </a:lnTo>
                  <a:lnTo>
                    <a:pt x="2289859" y="546099"/>
                  </a:lnTo>
                  <a:lnTo>
                    <a:pt x="2288879" y="558799"/>
                  </a:lnTo>
                  <a:lnTo>
                    <a:pt x="2287567" y="558799"/>
                  </a:lnTo>
                  <a:lnTo>
                    <a:pt x="2285877" y="571499"/>
                  </a:lnTo>
                  <a:lnTo>
                    <a:pt x="2271587" y="622299"/>
                  </a:lnTo>
                  <a:lnTo>
                    <a:pt x="2252038" y="660399"/>
                  </a:lnTo>
                  <a:lnTo>
                    <a:pt x="2228426" y="711199"/>
                  </a:lnTo>
                  <a:lnTo>
                    <a:pt x="2201950" y="749299"/>
                  </a:lnTo>
                  <a:lnTo>
                    <a:pt x="2173807" y="787399"/>
                  </a:lnTo>
                  <a:lnTo>
                    <a:pt x="2143929" y="825499"/>
                  </a:lnTo>
                  <a:lnTo>
                    <a:pt x="2110821" y="863599"/>
                  </a:lnTo>
                  <a:lnTo>
                    <a:pt x="2099240" y="876299"/>
                  </a:lnTo>
                  <a:lnTo>
                    <a:pt x="2087428" y="876299"/>
                  </a:lnTo>
                  <a:lnTo>
                    <a:pt x="2049805" y="914399"/>
                  </a:lnTo>
                  <a:lnTo>
                    <a:pt x="2010661" y="952499"/>
                  </a:lnTo>
                  <a:lnTo>
                    <a:pt x="1970091" y="977899"/>
                  </a:lnTo>
                  <a:lnTo>
                    <a:pt x="1928192" y="1003299"/>
                  </a:lnTo>
                  <a:lnTo>
                    <a:pt x="1885060" y="1041399"/>
                  </a:lnTo>
                  <a:lnTo>
                    <a:pt x="1840995" y="1054099"/>
                  </a:lnTo>
                  <a:lnTo>
                    <a:pt x="1750480" y="1104899"/>
                  </a:lnTo>
                  <a:lnTo>
                    <a:pt x="1704314" y="1130299"/>
                  </a:lnTo>
                  <a:lnTo>
                    <a:pt x="1657733" y="1142999"/>
                  </a:lnTo>
                  <a:lnTo>
                    <a:pt x="1610879" y="1168399"/>
                  </a:lnTo>
                  <a:lnTo>
                    <a:pt x="1461078" y="1219199"/>
                  </a:lnTo>
                  <a:lnTo>
                    <a:pt x="1361304" y="1244599"/>
                  </a:lnTo>
                  <a:lnTo>
                    <a:pt x="1310952" y="1269999"/>
                  </a:lnTo>
                  <a:lnTo>
                    <a:pt x="1260352" y="1282699"/>
                  </a:lnTo>
                  <a:close/>
                </a:path>
                <a:path w="2292350" h="1346200">
                  <a:moveTo>
                    <a:pt x="1818352" y="165099"/>
                  </a:moveTo>
                  <a:lnTo>
                    <a:pt x="1812488" y="165099"/>
                  </a:lnTo>
                  <a:lnTo>
                    <a:pt x="1805574" y="152399"/>
                  </a:lnTo>
                  <a:lnTo>
                    <a:pt x="1815171" y="152399"/>
                  </a:lnTo>
                  <a:lnTo>
                    <a:pt x="1818352" y="165099"/>
                  </a:lnTo>
                  <a:close/>
                </a:path>
                <a:path w="2292350" h="1346200">
                  <a:moveTo>
                    <a:pt x="1822396" y="177799"/>
                  </a:moveTo>
                  <a:lnTo>
                    <a:pt x="1821388" y="165099"/>
                  </a:lnTo>
                  <a:lnTo>
                    <a:pt x="1821981" y="165099"/>
                  </a:lnTo>
                  <a:lnTo>
                    <a:pt x="1822396" y="177799"/>
                  </a:lnTo>
                  <a:close/>
                </a:path>
                <a:path w="2292350" h="1346200">
                  <a:moveTo>
                    <a:pt x="68516" y="1079499"/>
                  </a:moveTo>
                  <a:lnTo>
                    <a:pt x="44716" y="1079499"/>
                  </a:lnTo>
                  <a:lnTo>
                    <a:pt x="39269" y="1066799"/>
                  </a:lnTo>
                  <a:lnTo>
                    <a:pt x="34072" y="1054099"/>
                  </a:lnTo>
                  <a:lnTo>
                    <a:pt x="29135" y="1041399"/>
                  </a:lnTo>
                  <a:lnTo>
                    <a:pt x="52759" y="1041399"/>
                  </a:lnTo>
                  <a:lnTo>
                    <a:pt x="56747" y="1054099"/>
                  </a:lnTo>
                  <a:lnTo>
                    <a:pt x="59231" y="1054099"/>
                  </a:lnTo>
                  <a:lnTo>
                    <a:pt x="61789" y="1066799"/>
                  </a:lnTo>
                  <a:lnTo>
                    <a:pt x="66551" y="1066799"/>
                  </a:lnTo>
                  <a:lnTo>
                    <a:pt x="68516" y="1079499"/>
                  </a:lnTo>
                  <a:close/>
                </a:path>
                <a:path w="2292350" h="1346200">
                  <a:moveTo>
                    <a:pt x="282953" y="1231899"/>
                  </a:moveTo>
                  <a:lnTo>
                    <a:pt x="204562" y="1231899"/>
                  </a:lnTo>
                  <a:lnTo>
                    <a:pt x="182884" y="1206499"/>
                  </a:lnTo>
                  <a:lnTo>
                    <a:pt x="161810" y="1193799"/>
                  </a:lnTo>
                  <a:lnTo>
                    <a:pt x="141307" y="1181099"/>
                  </a:lnTo>
                  <a:lnTo>
                    <a:pt x="121343" y="1168399"/>
                  </a:lnTo>
                  <a:lnTo>
                    <a:pt x="105733" y="1142999"/>
                  </a:lnTo>
                  <a:lnTo>
                    <a:pt x="90588" y="1130299"/>
                  </a:lnTo>
                  <a:lnTo>
                    <a:pt x="76204" y="1117599"/>
                  </a:lnTo>
                  <a:lnTo>
                    <a:pt x="62881" y="1104899"/>
                  </a:lnTo>
                  <a:lnTo>
                    <a:pt x="56510" y="1092199"/>
                  </a:lnTo>
                  <a:lnTo>
                    <a:pt x="50459" y="1079499"/>
                  </a:lnTo>
                  <a:lnTo>
                    <a:pt x="74141" y="1079499"/>
                  </a:lnTo>
                  <a:lnTo>
                    <a:pt x="75991" y="1092199"/>
                  </a:lnTo>
                  <a:lnTo>
                    <a:pt x="85151" y="1092199"/>
                  </a:lnTo>
                  <a:lnTo>
                    <a:pt x="91433" y="1104899"/>
                  </a:lnTo>
                  <a:lnTo>
                    <a:pt x="97626" y="1104899"/>
                  </a:lnTo>
                  <a:lnTo>
                    <a:pt x="105498" y="1117599"/>
                  </a:lnTo>
                  <a:lnTo>
                    <a:pt x="113633" y="1130299"/>
                  </a:lnTo>
                  <a:lnTo>
                    <a:pt x="121922" y="1130299"/>
                  </a:lnTo>
                  <a:lnTo>
                    <a:pt x="130314" y="1142999"/>
                  </a:lnTo>
                  <a:lnTo>
                    <a:pt x="138759" y="1142999"/>
                  </a:lnTo>
                  <a:lnTo>
                    <a:pt x="153158" y="1155699"/>
                  </a:lnTo>
                  <a:lnTo>
                    <a:pt x="156319" y="1155699"/>
                  </a:lnTo>
                  <a:lnTo>
                    <a:pt x="159667" y="1168399"/>
                  </a:lnTo>
                  <a:lnTo>
                    <a:pt x="172943" y="1168399"/>
                  </a:lnTo>
                  <a:lnTo>
                    <a:pt x="179617" y="1181099"/>
                  </a:lnTo>
                  <a:lnTo>
                    <a:pt x="190921" y="1181099"/>
                  </a:lnTo>
                  <a:lnTo>
                    <a:pt x="195526" y="1193799"/>
                  </a:lnTo>
                  <a:lnTo>
                    <a:pt x="212596" y="1193799"/>
                  </a:lnTo>
                  <a:lnTo>
                    <a:pt x="223524" y="1206499"/>
                  </a:lnTo>
                  <a:lnTo>
                    <a:pt x="234568" y="1206499"/>
                  </a:lnTo>
                  <a:lnTo>
                    <a:pt x="245640" y="1219199"/>
                  </a:lnTo>
                  <a:lnTo>
                    <a:pt x="264226" y="1219199"/>
                  </a:lnTo>
                  <a:lnTo>
                    <a:pt x="282953" y="1231899"/>
                  </a:lnTo>
                  <a:close/>
                </a:path>
                <a:path w="2292350" h="1346200">
                  <a:moveTo>
                    <a:pt x="537521" y="1295399"/>
                  </a:moveTo>
                  <a:lnTo>
                    <a:pt x="347183" y="1295399"/>
                  </a:lnTo>
                  <a:lnTo>
                    <a:pt x="271217" y="1257299"/>
                  </a:lnTo>
                  <a:lnTo>
                    <a:pt x="254208" y="1257299"/>
                  </a:lnTo>
                  <a:lnTo>
                    <a:pt x="237328" y="1244599"/>
                  </a:lnTo>
                  <a:lnTo>
                    <a:pt x="220728" y="1231899"/>
                  </a:lnTo>
                  <a:lnTo>
                    <a:pt x="301831" y="1231899"/>
                  </a:lnTo>
                  <a:lnTo>
                    <a:pt x="320873" y="1244599"/>
                  </a:lnTo>
                  <a:lnTo>
                    <a:pt x="356899" y="1257299"/>
                  </a:lnTo>
                  <a:lnTo>
                    <a:pt x="390358" y="1269999"/>
                  </a:lnTo>
                  <a:lnTo>
                    <a:pt x="424303" y="1269999"/>
                  </a:lnTo>
                  <a:lnTo>
                    <a:pt x="461785" y="1282699"/>
                  </a:lnTo>
                  <a:lnTo>
                    <a:pt x="499560" y="1282699"/>
                  </a:lnTo>
                  <a:lnTo>
                    <a:pt x="537521" y="1295399"/>
                  </a:lnTo>
                  <a:close/>
                </a:path>
                <a:path w="2292350" h="1346200">
                  <a:moveTo>
                    <a:pt x="1161657" y="1308099"/>
                  </a:moveTo>
                  <a:lnTo>
                    <a:pt x="398465" y="1308099"/>
                  </a:lnTo>
                  <a:lnTo>
                    <a:pt x="373046" y="1295399"/>
                  </a:lnTo>
                  <a:lnTo>
                    <a:pt x="915344" y="1295399"/>
                  </a:lnTo>
                  <a:lnTo>
                    <a:pt x="964763" y="1282699"/>
                  </a:lnTo>
                  <a:lnTo>
                    <a:pt x="1227603" y="1282699"/>
                  </a:lnTo>
                  <a:lnTo>
                    <a:pt x="1161657" y="1308099"/>
                  </a:lnTo>
                  <a:close/>
                </a:path>
                <a:path w="2292350" h="1346200">
                  <a:moveTo>
                    <a:pt x="1083098" y="1320799"/>
                  </a:moveTo>
                  <a:lnTo>
                    <a:pt x="450044" y="1320799"/>
                  </a:lnTo>
                  <a:lnTo>
                    <a:pt x="424162" y="1308099"/>
                  </a:lnTo>
                  <a:lnTo>
                    <a:pt x="1105832" y="1308099"/>
                  </a:lnTo>
                  <a:lnTo>
                    <a:pt x="1083098" y="1320799"/>
                  </a:lnTo>
                  <a:close/>
                </a:path>
                <a:path w="2292350" h="1346200">
                  <a:moveTo>
                    <a:pt x="1002135" y="1333499"/>
                  </a:moveTo>
                  <a:lnTo>
                    <a:pt x="515867" y="1333499"/>
                  </a:lnTo>
                  <a:lnTo>
                    <a:pt x="476018" y="1320799"/>
                  </a:lnTo>
                  <a:lnTo>
                    <a:pt x="1019829" y="1320799"/>
                  </a:lnTo>
                  <a:lnTo>
                    <a:pt x="1002135" y="1333499"/>
                  </a:lnTo>
                  <a:close/>
                </a:path>
                <a:path w="2292350" h="1346200">
                  <a:moveTo>
                    <a:pt x="872516" y="1346199"/>
                  </a:moveTo>
                  <a:lnTo>
                    <a:pt x="636435" y="1346199"/>
                  </a:lnTo>
                  <a:lnTo>
                    <a:pt x="596136" y="1333499"/>
                  </a:lnTo>
                  <a:lnTo>
                    <a:pt x="919642" y="1333499"/>
                  </a:lnTo>
                  <a:lnTo>
                    <a:pt x="872516" y="1346199"/>
                  </a:lnTo>
                  <a:close/>
                </a:path>
              </a:pathLst>
            </a:custGeom>
            <a:solidFill>
              <a:srgbClr val="FF2929"/>
            </a:solidFill>
          </p:spPr>
          <p:txBody>
            <a:bodyPr wrap="square" lIns="0" tIns="0" rIns="0" bIns="0" rtlCol="0"/>
            <a:lstStyle/>
            <a:p>
              <a:pPr defTabSz="914445">
                <a:defRPr/>
              </a:pPr>
              <a:endParaRPr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404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СТРАТЕГИЧЕСКИ ПЛАН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AA82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2023-2027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AA82A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 развитие на земеделието и селските райони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grpSp>
        <p:nvGrpSpPr>
          <p:cNvPr id="18" name="Group 14"/>
          <p:cNvGrpSpPr/>
          <p:nvPr/>
        </p:nvGrpSpPr>
        <p:grpSpPr>
          <a:xfrm>
            <a:off x="10744200" y="1714500"/>
            <a:ext cx="6987681" cy="6954094"/>
            <a:chOff x="0" y="0"/>
            <a:chExt cx="1134553" cy="1129100"/>
          </a:xfrm>
        </p:grpSpPr>
        <p:sp>
          <p:nvSpPr>
            <p:cNvPr id="19" name="Freeform 15"/>
            <p:cNvSpPr/>
            <p:nvPr/>
          </p:nvSpPr>
          <p:spPr>
            <a:xfrm>
              <a:off x="0" y="0"/>
              <a:ext cx="1134553" cy="1129100"/>
            </a:xfrm>
            <a:custGeom>
              <a:avLst/>
              <a:gdLst/>
              <a:ahLst/>
              <a:cxnLst/>
              <a:rect l="l" t="t" r="r" b="b"/>
              <a:pathLst>
                <a:path w="1134553" h="1129100">
                  <a:moveTo>
                    <a:pt x="0" y="0"/>
                  </a:moveTo>
                  <a:lnTo>
                    <a:pt x="1134553" y="0"/>
                  </a:lnTo>
                  <a:lnTo>
                    <a:pt x="1134553" y="1129100"/>
                  </a:lnTo>
                  <a:lnTo>
                    <a:pt x="0" y="1129100"/>
                  </a:lnTo>
                  <a:close/>
                </a:path>
              </a:pathLst>
            </a:custGeom>
            <a:blipFill>
              <a:blip r:embed="rId7"/>
              <a:stretch>
                <a:fillRect r="-49934"/>
              </a:stretch>
            </a:blipFill>
            <a:ln w="104775" cap="sq">
              <a:solidFill>
                <a:srgbClr val="FFFFFF"/>
              </a:solidFill>
              <a:prstDash val="solid"/>
              <a:miter/>
            </a:ln>
          </p:spPr>
        </p:sp>
      </p:grpSp>
      <p:sp>
        <p:nvSpPr>
          <p:cNvPr id="5" name="Rectangle 4"/>
          <p:cNvSpPr/>
          <p:nvPr/>
        </p:nvSpPr>
        <p:spPr>
          <a:xfrm>
            <a:off x="349612" y="3606497"/>
            <a:ext cx="99373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0" cap="none" spc="254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ИНВЕСТИЦИИ</a:t>
            </a:r>
            <a:r>
              <a:rPr kumimoji="0" lang="ru-RU" sz="5000" b="1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5000" b="1" i="0" u="none" strike="noStrike" kern="0" cap="none" spc="484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ЗА</a:t>
            </a:r>
            <a:r>
              <a:rPr kumimoji="0" lang="ru-RU" sz="5000" b="1" i="0" u="none" strike="noStrike" kern="0" cap="none" spc="-5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5000" b="1" i="0" u="none" strike="noStrike" kern="0" cap="none" spc="29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НЕСЕЛСКОСТОПАНСКИ </a:t>
            </a:r>
            <a:r>
              <a:rPr kumimoji="0" lang="ru-RU" sz="5000" b="1" i="0" u="none" strike="noStrike" kern="0" cap="none" spc="28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ДЕЙНОСТИ</a:t>
            </a:r>
            <a:r>
              <a:rPr kumimoji="0" lang="ru-RU" sz="5000" b="1" i="0" u="none" strike="noStrike" kern="0" cap="none" spc="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5000" b="1" i="0" u="none" strike="noStrike" kern="0" cap="none" spc="2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lang="ru-RU" sz="50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5000" b="1" i="0" u="none" strike="noStrike" kern="0" cap="none" spc="2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СЕЛСКИТЕ</a:t>
            </a:r>
            <a:r>
              <a:rPr kumimoji="0" lang="ru-RU" sz="50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5000" b="1" i="0" u="none" strike="noStrike" kern="0" cap="none" spc="3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РАЙОНИ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Freeform 11"/>
          <p:cNvSpPr/>
          <p:nvPr/>
        </p:nvSpPr>
        <p:spPr>
          <a:xfrm rot="-2229770">
            <a:off x="94724" y="6319562"/>
            <a:ext cx="4138352" cy="4479948"/>
          </a:xfrm>
          <a:custGeom>
            <a:avLst/>
            <a:gdLst/>
            <a:ahLst/>
            <a:cxnLst/>
            <a:rect l="l" t="t" r="r" b="b"/>
            <a:pathLst>
              <a:path w="4138352" h="4479948">
                <a:moveTo>
                  <a:pt x="0" y="0"/>
                </a:moveTo>
                <a:lnTo>
                  <a:pt x="4138352" y="0"/>
                </a:lnTo>
                <a:lnTo>
                  <a:pt x="4138352" y="4479948"/>
                </a:lnTo>
                <a:lnTo>
                  <a:pt x="0" y="447994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174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17193074" y="8153849"/>
            <a:ext cx="1472602" cy="73630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385456" y="1168541"/>
            <a:ext cx="1549503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II.Г.3 - Инвестиции за неселскостопански дейности в селските райони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65842" y="1919702"/>
            <a:ext cx="14387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Приеми</a:t>
            </a:r>
            <a:endParaRPr kumimoji="0" lang="bg-BG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Diagram 8"/>
          <p:cNvGraphicFramePr/>
          <p:nvPr>
            <p:extLst/>
          </p:nvPr>
        </p:nvGraphicFramePr>
        <p:xfrm>
          <a:off x="461690" y="1664124"/>
          <a:ext cx="17099534" cy="7705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6" name="Rectangle 15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СТРАТЕГИЧЕСКИ ПЛАН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AA82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2023-2027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AA82A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 развитие на земеделието и селските райони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85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345171" cy="13451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345171" y="118490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СТРАТЕГИЧЕСКИ ПЛАН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AA82A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2023-2027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AA82A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 развитие на земеделието и селските райони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grpSp>
        <p:nvGrpSpPr>
          <p:cNvPr id="12" name="Group 3"/>
          <p:cNvGrpSpPr/>
          <p:nvPr/>
        </p:nvGrpSpPr>
        <p:grpSpPr>
          <a:xfrm>
            <a:off x="1136355" y="3238198"/>
            <a:ext cx="4961174" cy="6858302"/>
            <a:chOff x="0" y="0"/>
            <a:chExt cx="1306647" cy="1952758"/>
          </a:xfrm>
        </p:grpSpPr>
        <p:sp>
          <p:nvSpPr>
            <p:cNvPr id="13" name="Freeform 4"/>
            <p:cNvSpPr/>
            <p:nvPr/>
          </p:nvSpPr>
          <p:spPr>
            <a:xfrm>
              <a:off x="0" y="0"/>
              <a:ext cx="1306647" cy="1952758"/>
            </a:xfrm>
            <a:custGeom>
              <a:avLst/>
              <a:gdLst/>
              <a:ahLst/>
              <a:cxnLst/>
              <a:rect l="l" t="t" r="r" b="b"/>
              <a:pathLst>
                <a:path w="1306647" h="1952758">
                  <a:moveTo>
                    <a:pt x="42134" y="0"/>
                  </a:moveTo>
                  <a:lnTo>
                    <a:pt x="1264513" y="0"/>
                  </a:lnTo>
                  <a:cubicBezTo>
                    <a:pt x="1275688" y="0"/>
                    <a:pt x="1286405" y="4439"/>
                    <a:pt x="1294306" y="12341"/>
                  </a:cubicBezTo>
                  <a:cubicBezTo>
                    <a:pt x="1302208" y="20242"/>
                    <a:pt x="1306647" y="30959"/>
                    <a:pt x="1306647" y="42134"/>
                  </a:cubicBezTo>
                  <a:lnTo>
                    <a:pt x="1306647" y="1910624"/>
                  </a:lnTo>
                  <a:cubicBezTo>
                    <a:pt x="1306647" y="1921799"/>
                    <a:pt x="1302208" y="1932516"/>
                    <a:pt x="1294306" y="1940417"/>
                  </a:cubicBezTo>
                  <a:cubicBezTo>
                    <a:pt x="1286405" y="1948319"/>
                    <a:pt x="1275688" y="1952758"/>
                    <a:pt x="1264513" y="1952758"/>
                  </a:cubicBezTo>
                  <a:lnTo>
                    <a:pt x="42134" y="1952758"/>
                  </a:lnTo>
                  <a:cubicBezTo>
                    <a:pt x="30959" y="1952758"/>
                    <a:pt x="20242" y="1948319"/>
                    <a:pt x="12341" y="1940417"/>
                  </a:cubicBezTo>
                  <a:cubicBezTo>
                    <a:pt x="4439" y="1932516"/>
                    <a:pt x="0" y="1921799"/>
                    <a:pt x="0" y="1910624"/>
                  </a:cubicBezTo>
                  <a:lnTo>
                    <a:pt x="0" y="42134"/>
                  </a:lnTo>
                  <a:cubicBezTo>
                    <a:pt x="0" y="30959"/>
                    <a:pt x="4439" y="20242"/>
                    <a:pt x="12341" y="12341"/>
                  </a:cubicBezTo>
                  <a:cubicBezTo>
                    <a:pt x="20242" y="4439"/>
                    <a:pt x="30959" y="0"/>
                    <a:pt x="42134" y="0"/>
                  </a:cubicBezTo>
                  <a:close/>
                </a:path>
              </a:pathLst>
            </a:custGeom>
            <a:solidFill>
              <a:srgbClr val="487307"/>
            </a:solidFill>
            <a:ln w="3810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14" name="TextBox 5"/>
            <p:cNvSpPr txBox="1"/>
            <p:nvPr/>
          </p:nvSpPr>
          <p:spPr>
            <a:xfrm>
              <a:off x="0" y="-38100"/>
              <a:ext cx="1306647" cy="19908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5" name="Group 6"/>
          <p:cNvGrpSpPr/>
          <p:nvPr/>
        </p:nvGrpSpPr>
        <p:grpSpPr>
          <a:xfrm>
            <a:off x="6553200" y="3266315"/>
            <a:ext cx="4961174" cy="6830185"/>
            <a:chOff x="0" y="0"/>
            <a:chExt cx="1306647" cy="1952758"/>
          </a:xfrm>
        </p:grpSpPr>
        <p:sp>
          <p:nvSpPr>
            <p:cNvPr id="16" name="Freeform 7"/>
            <p:cNvSpPr/>
            <p:nvPr/>
          </p:nvSpPr>
          <p:spPr>
            <a:xfrm>
              <a:off x="0" y="0"/>
              <a:ext cx="1306647" cy="1952758"/>
            </a:xfrm>
            <a:custGeom>
              <a:avLst/>
              <a:gdLst/>
              <a:ahLst/>
              <a:cxnLst/>
              <a:rect l="l" t="t" r="r" b="b"/>
              <a:pathLst>
                <a:path w="1306647" h="1952758">
                  <a:moveTo>
                    <a:pt x="42134" y="0"/>
                  </a:moveTo>
                  <a:lnTo>
                    <a:pt x="1264513" y="0"/>
                  </a:lnTo>
                  <a:cubicBezTo>
                    <a:pt x="1275688" y="0"/>
                    <a:pt x="1286405" y="4439"/>
                    <a:pt x="1294306" y="12341"/>
                  </a:cubicBezTo>
                  <a:cubicBezTo>
                    <a:pt x="1302208" y="20242"/>
                    <a:pt x="1306647" y="30959"/>
                    <a:pt x="1306647" y="42134"/>
                  </a:cubicBezTo>
                  <a:lnTo>
                    <a:pt x="1306647" y="1910624"/>
                  </a:lnTo>
                  <a:cubicBezTo>
                    <a:pt x="1306647" y="1921799"/>
                    <a:pt x="1302208" y="1932516"/>
                    <a:pt x="1294306" y="1940417"/>
                  </a:cubicBezTo>
                  <a:cubicBezTo>
                    <a:pt x="1286405" y="1948319"/>
                    <a:pt x="1275688" y="1952758"/>
                    <a:pt x="1264513" y="1952758"/>
                  </a:cubicBezTo>
                  <a:lnTo>
                    <a:pt x="42134" y="1952758"/>
                  </a:lnTo>
                  <a:cubicBezTo>
                    <a:pt x="30959" y="1952758"/>
                    <a:pt x="20242" y="1948319"/>
                    <a:pt x="12341" y="1940417"/>
                  </a:cubicBezTo>
                  <a:cubicBezTo>
                    <a:pt x="4439" y="1932516"/>
                    <a:pt x="0" y="1921799"/>
                    <a:pt x="0" y="1910624"/>
                  </a:cubicBezTo>
                  <a:lnTo>
                    <a:pt x="0" y="42134"/>
                  </a:lnTo>
                  <a:cubicBezTo>
                    <a:pt x="0" y="30959"/>
                    <a:pt x="4439" y="20242"/>
                    <a:pt x="12341" y="12341"/>
                  </a:cubicBezTo>
                  <a:cubicBezTo>
                    <a:pt x="20242" y="4439"/>
                    <a:pt x="30959" y="0"/>
                    <a:pt x="42134" y="0"/>
                  </a:cubicBezTo>
                  <a:close/>
                </a:path>
              </a:pathLst>
            </a:custGeom>
            <a:solidFill>
              <a:srgbClr val="133D31"/>
            </a:solidFill>
            <a:ln w="3810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21" name="TextBox 8"/>
            <p:cNvSpPr txBox="1"/>
            <p:nvPr/>
          </p:nvSpPr>
          <p:spPr>
            <a:xfrm>
              <a:off x="0" y="-38100"/>
              <a:ext cx="1306647" cy="19908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" name="Group 9"/>
          <p:cNvGrpSpPr/>
          <p:nvPr/>
        </p:nvGrpSpPr>
        <p:grpSpPr>
          <a:xfrm>
            <a:off x="12190469" y="3266315"/>
            <a:ext cx="4961174" cy="6830185"/>
            <a:chOff x="0" y="0"/>
            <a:chExt cx="1306647" cy="1952758"/>
          </a:xfrm>
        </p:grpSpPr>
        <p:sp>
          <p:nvSpPr>
            <p:cNvPr id="23" name="Freeform 10"/>
            <p:cNvSpPr/>
            <p:nvPr/>
          </p:nvSpPr>
          <p:spPr>
            <a:xfrm>
              <a:off x="0" y="0"/>
              <a:ext cx="1306647" cy="1952758"/>
            </a:xfrm>
            <a:custGeom>
              <a:avLst/>
              <a:gdLst/>
              <a:ahLst/>
              <a:cxnLst/>
              <a:rect l="l" t="t" r="r" b="b"/>
              <a:pathLst>
                <a:path w="1306647" h="1952758">
                  <a:moveTo>
                    <a:pt x="42134" y="0"/>
                  </a:moveTo>
                  <a:lnTo>
                    <a:pt x="1264513" y="0"/>
                  </a:lnTo>
                  <a:cubicBezTo>
                    <a:pt x="1275688" y="0"/>
                    <a:pt x="1286405" y="4439"/>
                    <a:pt x="1294306" y="12341"/>
                  </a:cubicBezTo>
                  <a:cubicBezTo>
                    <a:pt x="1302208" y="20242"/>
                    <a:pt x="1306647" y="30959"/>
                    <a:pt x="1306647" y="42134"/>
                  </a:cubicBezTo>
                  <a:lnTo>
                    <a:pt x="1306647" y="1910624"/>
                  </a:lnTo>
                  <a:cubicBezTo>
                    <a:pt x="1306647" y="1921799"/>
                    <a:pt x="1302208" y="1932516"/>
                    <a:pt x="1294306" y="1940417"/>
                  </a:cubicBezTo>
                  <a:cubicBezTo>
                    <a:pt x="1286405" y="1948319"/>
                    <a:pt x="1275688" y="1952758"/>
                    <a:pt x="1264513" y="1952758"/>
                  </a:cubicBezTo>
                  <a:lnTo>
                    <a:pt x="42134" y="1952758"/>
                  </a:lnTo>
                  <a:cubicBezTo>
                    <a:pt x="30959" y="1952758"/>
                    <a:pt x="20242" y="1948319"/>
                    <a:pt x="12341" y="1940417"/>
                  </a:cubicBezTo>
                  <a:cubicBezTo>
                    <a:pt x="4439" y="1932516"/>
                    <a:pt x="0" y="1921799"/>
                    <a:pt x="0" y="1910624"/>
                  </a:cubicBezTo>
                  <a:lnTo>
                    <a:pt x="0" y="42134"/>
                  </a:lnTo>
                  <a:cubicBezTo>
                    <a:pt x="0" y="30959"/>
                    <a:pt x="4439" y="20242"/>
                    <a:pt x="12341" y="12341"/>
                  </a:cubicBezTo>
                  <a:cubicBezTo>
                    <a:pt x="20242" y="4439"/>
                    <a:pt x="30959" y="0"/>
                    <a:pt x="42134" y="0"/>
                  </a:cubicBezTo>
                  <a:close/>
                </a:path>
              </a:pathLst>
            </a:custGeom>
            <a:solidFill>
              <a:srgbClr val="487307"/>
            </a:solidFill>
            <a:ln w="3810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24" name="TextBox 11"/>
            <p:cNvSpPr txBox="1"/>
            <p:nvPr/>
          </p:nvSpPr>
          <p:spPr>
            <a:xfrm>
              <a:off x="0" y="-38100"/>
              <a:ext cx="1306647" cy="19908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6" name="Group 17"/>
          <p:cNvGrpSpPr/>
          <p:nvPr/>
        </p:nvGrpSpPr>
        <p:grpSpPr>
          <a:xfrm>
            <a:off x="4038600" y="746759"/>
            <a:ext cx="10972800" cy="2355097"/>
            <a:chOff x="0" y="0"/>
            <a:chExt cx="2031456" cy="3391045"/>
          </a:xfrm>
        </p:grpSpPr>
        <p:sp>
          <p:nvSpPr>
            <p:cNvPr id="27" name="Freeform 18"/>
            <p:cNvSpPr/>
            <p:nvPr/>
          </p:nvSpPr>
          <p:spPr>
            <a:xfrm>
              <a:off x="0" y="0"/>
              <a:ext cx="2031456" cy="3391045"/>
            </a:xfrm>
            <a:custGeom>
              <a:avLst/>
              <a:gdLst/>
              <a:ahLst/>
              <a:cxnLst/>
              <a:rect l="l" t="t" r="r" b="b"/>
              <a:pathLst>
                <a:path w="2031456" h="3391045">
                  <a:moveTo>
                    <a:pt x="48179" y="0"/>
                  </a:moveTo>
                  <a:lnTo>
                    <a:pt x="1983277" y="0"/>
                  </a:lnTo>
                  <a:cubicBezTo>
                    <a:pt x="1996055" y="0"/>
                    <a:pt x="2008310" y="5076"/>
                    <a:pt x="2017345" y="14111"/>
                  </a:cubicBezTo>
                  <a:cubicBezTo>
                    <a:pt x="2026380" y="23147"/>
                    <a:pt x="2031456" y="35401"/>
                    <a:pt x="2031456" y="48179"/>
                  </a:cubicBezTo>
                  <a:lnTo>
                    <a:pt x="2031456" y="3342866"/>
                  </a:lnTo>
                  <a:cubicBezTo>
                    <a:pt x="2031456" y="3355644"/>
                    <a:pt x="2026380" y="3367898"/>
                    <a:pt x="2017345" y="3376934"/>
                  </a:cubicBezTo>
                  <a:cubicBezTo>
                    <a:pt x="2008310" y="3385969"/>
                    <a:pt x="1996055" y="3391045"/>
                    <a:pt x="1983277" y="3391045"/>
                  </a:cubicBezTo>
                  <a:lnTo>
                    <a:pt x="48179" y="3391045"/>
                  </a:lnTo>
                  <a:cubicBezTo>
                    <a:pt x="35401" y="3391045"/>
                    <a:pt x="23147" y="3385969"/>
                    <a:pt x="14111" y="3376934"/>
                  </a:cubicBezTo>
                  <a:cubicBezTo>
                    <a:pt x="5076" y="3367898"/>
                    <a:pt x="0" y="3355644"/>
                    <a:pt x="0" y="3342866"/>
                  </a:cubicBezTo>
                  <a:lnTo>
                    <a:pt x="0" y="48179"/>
                  </a:lnTo>
                  <a:cubicBezTo>
                    <a:pt x="0" y="35401"/>
                    <a:pt x="5076" y="23147"/>
                    <a:pt x="14111" y="14111"/>
                  </a:cubicBezTo>
                  <a:cubicBezTo>
                    <a:pt x="23147" y="5076"/>
                    <a:pt x="35401" y="0"/>
                    <a:pt x="48179" y="0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</p:sp>
        <p:sp>
          <p:nvSpPr>
            <p:cNvPr id="28" name="TextBox 19"/>
            <p:cNvSpPr txBox="1"/>
            <p:nvPr/>
          </p:nvSpPr>
          <p:spPr>
            <a:xfrm>
              <a:off x="0" y="-38100"/>
              <a:ext cx="2031456" cy="3429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452876" y="3986679"/>
            <a:ext cx="4408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ЗЕМЕДЕЛСКИ СТОПАНИ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92636" y="6171132"/>
            <a:ext cx="48486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ИКОНОМИЧЕСКИЯТ РАЗМЕР НА ЗЕМЕДЕЛСКОТО СТОПАНСТВО Е ОТ НАД 8 000 ЕВРО СТАНДАРТЕН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ПРОИЗВОДСТВЕН ОБЕМ /СПО/;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СА РЕГИСТРИРАНИ КАТО ЗЕМЕДЕЛСКИ СТОПАНИ ПО ЗАКОНА ЗА ПОДПОМАГАНЕ НА ЗЕМЕДЕЛСКИТЕ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ПРОИЗВОДИТЕЛИ ОТ НАЙ – МАЛКО 24 МЕСЕЦА ПРЕДИ КАНДИДАТСТВАНЕТО ЗА ПОДПОМАГАНЕ И ДА НЕ 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ПРЕКРАТЯВАЛИ СВОЯТА ДЕЙНОСТ;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БЪДАТ РЕГИСТРИРАНИ КАТО ЕДНОЛИЧНИ ТЪРГОВЦИ ИЛИ ЮРИДИЧЕСКИ ЛИЦА ПО ТЪРГОВСКИЯ ЗАКОН ИЛИ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ЗАКОНА ЗА КООПЕРАЦИИТЕ;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ИМАТ СЕДАЛИЩЕ НА ТЕРИТОРИЯТА НА СЕЛСКИ РАЙОН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004796" y="3986678"/>
            <a:ext cx="42784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МИКРОПРЕДПРИЯТИЯ</a:t>
            </a:r>
            <a:endParaRPr kumimoji="0" lang="bg-BG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725167" y="6510196"/>
            <a:ext cx="45524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БЪДАТ РЕГИСТРИРАНИ КАТО ЕДНОЛИЧНИ ТЪРГОВЦИ ИЛИ ЮРИДИЧЕСКИ ЛИЦА ПО ТЪРГОВСКИЯ ЗАКОН ИЛИ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ЗАКОНА ЗА КООПЕРАЦИИТЕ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ИМАТ СЕДАЛИЩЕ НА ТЕРИТОРИЯТА НА СЕЛСКИ РАЙОН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3105455" y="3986677"/>
            <a:ext cx="3491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ФИЗИЧЕСКИ ЛИЦА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3007590" y="4581605"/>
            <a:ext cx="33980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ОБХВАТА НА ИНТЕРВЕНЦИЯТА ФИЗИЧЕСКИТЕ ЛИЦА СА ДОПУСТИМИ ЗА ПОДПОМАГАНЕ САМО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 ИНВЕСТИЦИИ В НЕЗЕМЕДЕЛСКИ ДЕЙНОСТИ, КОИТО СА НАСОЧЕНИ КЪМ РАЗВИТИЕ НА ЗАНАЯТИ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2420600" y="6364527"/>
            <a:ext cx="45719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БЪДАТ РЕГИСТРИРАНИ ПО ЗАКОНА ЗА ЗАНАЯТИТЕ КАТО УПРАЖНЯВАЩИ ЗАНАЯТ/И СЛЕД ВПИСВАНЕ 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РЕГИСТЪР БУЛСТАТ ПО РЕДА НА ЗАКОНА ЗА РЕГИСТЪР БУЛСТАТ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ОТГОВАРЯТ НА ОПРЕДЕЛЕНИЕТО ЗА МИКРОПРЕДПРИЯТИЕ, СЪГЛАСНО ДЕФИНИЦИЯТА НА ЗМСП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 ИМАТ ПОСТОЯНЕН АДРЕС НА ТЕРИТОРИЯТА НА СЕЛСКИ РАЙОН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КАНДИДАТИТЕ ТРЯБВА ДА ОТГОВАРЯТ НА ОПРЕДЕЛЕНИЕТО ЗА САМОСТОЯТЕЛНО ЗАЕТ ЗАНАЯТЧИЯ, СЪГЛАСНО ДЕФИНИЦИЯТА НА ЧЛ. 5, АЛ. 2 ОТ ЗАКОНА ЗА ЗАНАЯТИТЕ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6281178" y="746760"/>
            <a:ext cx="6123338" cy="948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AF5"/>
                </a:solidFill>
                <a:effectLst/>
                <a:uLnTx/>
                <a:uFillTx/>
                <a:latin typeface="Arial Black" panose="020B0A04020102020204" pitchFamily="34" charset="0"/>
                <a:ea typeface="Garet Bold"/>
                <a:cs typeface="Times New Roman" panose="02020603050405020304" pitchFamily="18" charset="0"/>
                <a:sym typeface="Garet Bold"/>
              </a:rPr>
              <a:t>ДОПУСТИМИ КАНДИДАТИ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AF5"/>
              </a:solidFill>
              <a:effectLst/>
              <a:uLnTx/>
              <a:uFillTx/>
              <a:latin typeface="Arial Black" panose="020B0A04020102020204" pitchFamily="34" charset="0"/>
              <a:ea typeface="Garet Bold"/>
              <a:cs typeface="Times New Roman" panose="02020603050405020304" pitchFamily="18" charset="0"/>
              <a:sym typeface="Garet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70847" y="1841874"/>
            <a:ext cx="9144000" cy="10027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76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ТЕРИТОРИАЛЕН</a:t>
            </a:r>
            <a:r>
              <a:rPr kumimoji="0" lang="ru-RU" sz="1800" b="1" i="0" u="none" strike="noStrike" kern="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ОБХВАТ</a:t>
            </a:r>
            <a:r>
              <a:rPr kumimoji="0" lang="ru-RU" sz="1800" b="1" i="0" u="none" strike="noStrike" kern="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  <a:r>
              <a:rPr kumimoji="0" lang="ru-RU" sz="1800" b="1" i="0" u="none" strike="noStrike" kern="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14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СЕЛСКИ</a:t>
            </a:r>
            <a:r>
              <a:rPr kumimoji="0" lang="ru-RU" sz="1800" b="1" i="0" u="none" strike="noStrike" kern="0" cap="none" spc="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РАЙОНИ </a:t>
            </a:r>
            <a:r>
              <a:rPr kumimoji="0" lang="ru-RU" sz="1800" b="1" i="0" u="none" strike="noStrike" kern="0" cap="none" spc="8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ОБЩИНИ,</a:t>
            </a:r>
            <a:r>
              <a:rPr kumimoji="0" lang="ru-RU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</a:t>
            </a:r>
            <a:r>
              <a:rPr kumimoji="0" lang="ru-RU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КОИТО</a:t>
            </a:r>
            <a:r>
              <a:rPr kumimoji="0" lang="ru-RU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НЯМА</a:t>
            </a:r>
            <a:r>
              <a:rPr kumimoji="0" lang="ru-RU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НАСЕЛЕНО</a:t>
            </a:r>
            <a:r>
              <a:rPr kumimoji="0" lang="ru-RU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МЯСТО</a:t>
            </a:r>
            <a:r>
              <a:rPr kumimoji="0" lang="ru-RU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9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</a:t>
            </a:r>
            <a:r>
              <a:rPr kumimoji="0" lang="ru-RU" sz="1800" b="1" i="0" u="none" strike="noStrike" kern="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НАСЕЛЕНИЕ</a:t>
            </a:r>
            <a:r>
              <a:rPr kumimoji="0" lang="ru-RU" sz="18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НАД</a:t>
            </a:r>
            <a:r>
              <a:rPr kumimoji="0" lang="ru-RU" sz="18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30</a:t>
            </a:r>
            <a:r>
              <a:rPr kumimoji="0" lang="ru-RU" sz="18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000</a:t>
            </a:r>
            <a:r>
              <a:rPr kumimoji="0" lang="ru-RU" sz="18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9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ДУШИ,</a:t>
            </a:r>
            <a:r>
              <a:rPr kumimoji="0" lang="ru-RU" sz="18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1800" b="1" i="0" u="none" strike="noStrike" kern="0" cap="none" spc="4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2700" marR="5080" lvl="0" indent="0" algn="ctr" defTabSz="914400" rtl="0" eaLnBrk="1" fontAlgn="auto" latinLnBrk="0" hangingPunct="1">
              <a:lnSpc>
                <a:spcPct val="1076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1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СЪГЛАСНО</a:t>
            </a:r>
            <a:r>
              <a:rPr kumimoji="0" lang="ru-RU" sz="1800" b="1" i="0" u="none" strike="noStrike" kern="0" cap="none" spc="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Т.</a:t>
            </a:r>
            <a:r>
              <a:rPr kumimoji="0" lang="en-US" sz="1800" b="1" i="0" u="none" strike="noStrike" kern="0" cap="none" spc="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4.7.2</a:t>
            </a:r>
            <a:r>
              <a:rPr kumimoji="0" lang="en-US" sz="1800" b="1" i="0" u="none" strike="noStrike" kern="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</a:t>
            </a:r>
            <a:r>
              <a:rPr kumimoji="0" lang="ru-RU" sz="1800" b="1" i="0" u="none" strike="noStrike" kern="0" cap="none" spc="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СТРАТЕГИЧЕСКИЯ</a:t>
            </a:r>
            <a:r>
              <a:rPr kumimoji="0" lang="ru-RU" sz="1800" b="1" i="0" u="none" strike="noStrike" kern="0" cap="none" spc="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kern="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ПЛАН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42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446" y="0"/>
            <a:ext cx="18288000" cy="913029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003041" y="2279181"/>
            <a:ext cx="12281917" cy="944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79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56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otham Bold"/>
              <a:ea typeface="Gotham Bold"/>
              <a:cs typeface="Gotham Bold"/>
              <a:sym typeface="Gotham Bold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89200" y="1309926"/>
            <a:ext cx="146462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Montserrat Extra-Bold Bold"/>
                <a:cs typeface="Times New Roman" panose="02020603050405020304" pitchFamily="18" charset="0"/>
                <a:sym typeface="Montserrat Extra-Bold Bold"/>
              </a:rPr>
              <a:t>РАЗМЕР</a:t>
            </a:r>
            <a:r>
              <a:rPr kumimoji="0" lang="bg-BG" sz="50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Montserrat Extra-Bold Bold"/>
                <a:cs typeface="Times New Roman" panose="02020603050405020304" pitchFamily="18" charset="0"/>
                <a:sym typeface="Montserrat Extra-Bold Bold"/>
              </a:rPr>
              <a:t> 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Montserrat Extra-Bold Bold"/>
                <a:cs typeface="Times New Roman" panose="02020603050405020304" pitchFamily="18" charset="0"/>
                <a:sym typeface="Montserrat Extra-Bold Bold"/>
              </a:rPr>
              <a:t>НА ФИНАН</a:t>
            </a:r>
            <a:r>
              <a:rPr kumimoji="0" lang="bg-BG" sz="50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Montserrat Extra-Bold Bold"/>
                <a:cs typeface="Times New Roman" panose="02020603050405020304" pitchFamily="18" charset="0"/>
                <a:sym typeface="Montserrat Extra-Bold Bold"/>
              </a:rPr>
              <a:t>СОВАТА ПОМОЩ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Montserrat Extra-Bold Bold"/>
              <a:cs typeface="Times New Roman" panose="02020603050405020304" pitchFamily="18" charset="0"/>
              <a:sym typeface="Montserrat Extra-Bold Bold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28800" y="2472989"/>
            <a:ext cx="14670149" cy="7664707"/>
            <a:chOff x="890451" y="1787189"/>
            <a:chExt cx="14670149" cy="7664707"/>
          </a:xfrm>
        </p:grpSpPr>
        <p:sp>
          <p:nvSpPr>
            <p:cNvPr id="3" name="Freeform 3"/>
            <p:cNvSpPr/>
            <p:nvPr/>
          </p:nvSpPr>
          <p:spPr>
            <a:xfrm>
              <a:off x="890451" y="1787189"/>
              <a:ext cx="14670149" cy="7623511"/>
            </a:xfrm>
            <a:custGeom>
              <a:avLst/>
              <a:gdLst/>
              <a:ahLst/>
              <a:cxnLst/>
              <a:rect l="l" t="t" r="r" b="b"/>
              <a:pathLst>
                <a:path w="1809333" h="980270">
                  <a:moveTo>
                    <a:pt x="57474" y="0"/>
                  </a:moveTo>
                  <a:lnTo>
                    <a:pt x="1751859" y="0"/>
                  </a:lnTo>
                  <a:cubicBezTo>
                    <a:pt x="1783601" y="0"/>
                    <a:pt x="1809333" y="25732"/>
                    <a:pt x="1809333" y="57474"/>
                  </a:cubicBezTo>
                  <a:lnTo>
                    <a:pt x="1809333" y="922796"/>
                  </a:lnTo>
                  <a:cubicBezTo>
                    <a:pt x="1809333" y="954538"/>
                    <a:pt x="1783601" y="980270"/>
                    <a:pt x="1751859" y="980270"/>
                  </a:cubicBezTo>
                  <a:lnTo>
                    <a:pt x="57474" y="980270"/>
                  </a:lnTo>
                  <a:cubicBezTo>
                    <a:pt x="25732" y="980270"/>
                    <a:pt x="0" y="954538"/>
                    <a:pt x="0" y="922796"/>
                  </a:cubicBezTo>
                  <a:lnTo>
                    <a:pt x="0" y="57474"/>
                  </a:lnTo>
                  <a:cubicBezTo>
                    <a:pt x="0" y="25732"/>
                    <a:pt x="25732" y="0"/>
                    <a:pt x="57474" y="0"/>
                  </a:cubicBezTo>
                  <a:close/>
                </a:path>
              </a:pathLst>
            </a:custGeom>
            <a:solidFill>
              <a:srgbClr val="1E2C25"/>
            </a:solidFill>
            <a:ln w="50800" cmpd="sng">
              <a:solidFill>
                <a:srgbClr val="FFC000"/>
              </a:solidFill>
            </a:ln>
          </p:spPr>
        </p:sp>
        <p:sp>
          <p:nvSpPr>
            <p:cNvPr id="20" name="Rectangle 19"/>
            <p:cNvSpPr/>
            <p:nvPr/>
          </p:nvSpPr>
          <p:spPr>
            <a:xfrm>
              <a:off x="1655810" y="2711589"/>
              <a:ext cx="13050790" cy="6740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r>
                <a:rPr kumimoji="0" lang="ru-RU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ФИНАНСОВАТА ПОМОЩ Е В РАЗМЕР ДО 50% ОТ ОБЩИЯ РАЗМЕР НА ДОПУСТИМИТЕ ЗА ФИНАНСОВО ПОДПОМАГАНЕ РАЗХОДИ</a:t>
              </a:r>
            </a:p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endPara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Segoe UI Black" panose="020B0A02040204020203" pitchFamily="34" charset="0"/>
                <a:cs typeface="Times New Roman" panose="02020603050405020304" pitchFamily="18" charset="0"/>
              </a:endParaRPr>
            </a:p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r>
                <a:rPr kumimoji="0" lang="ru-RU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МИНИМАЛНИЯТ РАЗМЕР НА ДОПУСТИМИТЕ РАЗХОДИ ЗА ЕДНО ЗАЯВЛЕНИЕ ЗА ПОДПОМАГАНЕ Е ЛЕВОВАТА РАВНОСТОЙНОСТ НА 15 000 ЕВРО</a:t>
              </a:r>
            </a:p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endPara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Segoe UI Black" panose="020B0A02040204020203" pitchFamily="34" charset="0"/>
                <a:cs typeface="Times New Roman" panose="02020603050405020304" pitchFamily="18" charset="0"/>
              </a:endParaRPr>
            </a:p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r>
                <a:rPr kumimoji="0" lang="ru-RU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МАКСИМАЛНИЯТ РАЗМЕР НА ДОПУСТИМИТЕ РАЗХОДИ ЗА ЕДИН КАНДИДАТ ДО 400 000 ЕВРО</a:t>
              </a:r>
            </a:p>
          </p:txBody>
        </p:sp>
      </p:grpSp>
      <p:sp>
        <p:nvSpPr>
          <p:cNvPr id="11" name="Freeform 7"/>
          <p:cNvSpPr/>
          <p:nvPr/>
        </p:nvSpPr>
        <p:spPr>
          <a:xfrm>
            <a:off x="16000971" y="537962"/>
            <a:ext cx="1368306" cy="1543928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8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391"/>
            <a:ext cx="18288000" cy="91302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76400" y="1181100"/>
            <a:ext cx="1402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ЗАНАЯТИ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Начален срок на прием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: 22.01.2025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Краен срок на прием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: 22.04.2025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Разяснения не по-късно от 12.02.2025 г. включително.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Краен срок за публикуване на разясненията: 04.03.2025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13"/>
          <p:cNvSpPr/>
          <p:nvPr/>
        </p:nvSpPr>
        <p:spPr>
          <a:xfrm rot="20112176" flipH="1">
            <a:off x="15275216" y="712438"/>
            <a:ext cx="2721860" cy="2712424"/>
          </a:xfrm>
          <a:custGeom>
            <a:avLst/>
            <a:gdLst/>
            <a:ahLst/>
            <a:cxnLst/>
            <a:rect l="l" t="t" r="r" b="b"/>
            <a:pathLst>
              <a:path w="3553664" h="3846998">
                <a:moveTo>
                  <a:pt x="3553664" y="0"/>
                </a:moveTo>
                <a:lnTo>
                  <a:pt x="0" y="0"/>
                </a:lnTo>
                <a:lnTo>
                  <a:pt x="0" y="3846998"/>
                </a:lnTo>
                <a:lnTo>
                  <a:pt x="3553664" y="3846998"/>
                </a:lnTo>
                <a:lnTo>
                  <a:pt x="355366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4381500"/>
            <a:ext cx="13716000" cy="587890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Freeform 7"/>
          <p:cNvSpPr/>
          <p:nvPr/>
        </p:nvSpPr>
        <p:spPr>
          <a:xfrm>
            <a:off x="486556" y="7572508"/>
            <a:ext cx="1368306" cy="1543928"/>
          </a:xfrm>
          <a:custGeom>
            <a:avLst/>
            <a:gdLst/>
            <a:ahLst/>
            <a:cxnLst/>
            <a:rect l="l" t="t" r="r" b="b"/>
            <a:pathLst>
              <a:path w="1368306" h="1543928">
                <a:moveTo>
                  <a:pt x="0" y="0"/>
                </a:moveTo>
                <a:lnTo>
                  <a:pt x="1368306" y="0"/>
                </a:lnTo>
                <a:lnTo>
                  <a:pt x="1368306" y="1543928"/>
                </a:lnTo>
                <a:lnTo>
                  <a:pt x="0" y="15439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pic>
        <p:nvPicPr>
          <p:cNvPr id="9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7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609"/>
            <a:ext cx="18288000" cy="913694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8"/>
          <a:stretch/>
        </p:blipFill>
        <p:spPr>
          <a:xfrm>
            <a:off x="685800" y="3620684"/>
            <a:ext cx="4419600" cy="3656416"/>
          </a:xfrm>
          <a:prstGeom prst="ellipse">
            <a:avLst/>
          </a:prstGeom>
          <a:ln w="63500" cap="rnd">
            <a:solidFill>
              <a:srgbClr val="00A8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6019800" y="2400300"/>
            <a:ext cx="116586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НАЧАЛЕН СРОК на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прием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29.01.2025 г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КРАЕН СРОК на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прием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29.04.2025 г</a:t>
            </a:r>
            <a:r>
              <a:rPr kumimoji="0" lang="bg-BG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РАЗЯСНЕНИЯ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не по-късно от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19.02.2025 г. включително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bg-BG" sz="2800" b="0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КРАЕН СРОК за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публикуване на разясненията: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10.03.2025 г.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8" name="Freeform 13"/>
          <p:cNvSpPr/>
          <p:nvPr/>
        </p:nvSpPr>
        <p:spPr>
          <a:xfrm rot="20112176" flipH="1">
            <a:off x="15275216" y="712438"/>
            <a:ext cx="2721860" cy="2712424"/>
          </a:xfrm>
          <a:custGeom>
            <a:avLst/>
            <a:gdLst/>
            <a:ahLst/>
            <a:cxnLst/>
            <a:rect l="l" t="t" r="r" b="b"/>
            <a:pathLst>
              <a:path w="3553664" h="3846998">
                <a:moveTo>
                  <a:pt x="3553664" y="0"/>
                </a:moveTo>
                <a:lnTo>
                  <a:pt x="0" y="0"/>
                </a:lnTo>
                <a:lnTo>
                  <a:pt x="0" y="3846998"/>
                </a:lnTo>
                <a:lnTo>
                  <a:pt x="3553664" y="3846998"/>
                </a:lnTo>
                <a:lnTo>
                  <a:pt x="3553664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5486400" y="1714500"/>
            <a:ext cx="65346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5EDA2"/>
                </a:solidFill>
                <a:effectLst/>
                <a:uLnTx/>
                <a:uFillTx/>
                <a:latin typeface="Arial Black" panose="020B0A04020102020204" pitchFamily="34" charset="0"/>
                <a:ea typeface="Montserrat Extra-Bold Bold"/>
                <a:cs typeface="Times New Roman" panose="02020603050405020304" pitchFamily="18" charset="0"/>
              </a:rPr>
              <a:t>ПРОИЗВОДСТВО</a:t>
            </a:r>
            <a:endParaRPr kumimoji="0" lang="bg-BG" sz="5000" b="1" i="0" u="none" strike="noStrike" kern="1200" cap="none" spc="0" normalizeH="0" baseline="0" noProof="0" dirty="0">
              <a:ln>
                <a:noFill/>
              </a:ln>
              <a:solidFill>
                <a:srgbClr val="D5EDA2"/>
              </a:solidFill>
              <a:effectLst/>
              <a:uLnTx/>
              <a:uFillTx/>
              <a:latin typeface="Arial Black" panose="020B0A04020102020204" pitchFamily="34" charset="0"/>
              <a:ea typeface="Montserrat Extra-Bold Bold"/>
              <a:cs typeface="Times New Roman" panose="02020603050405020304" pitchFamily="18" charset="0"/>
            </a:endParaRPr>
          </a:p>
        </p:txBody>
      </p:sp>
      <p:pic>
        <p:nvPicPr>
          <p:cNvPr id="9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49612" y="345969"/>
            <a:ext cx="502555" cy="4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0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5870</TotalTime>
  <Words>2445</Words>
  <Application>Microsoft Office PowerPoint</Application>
  <PresentationFormat>Custom</PresentationFormat>
  <Paragraphs>417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44" baseType="lpstr">
      <vt:lpstr>Segoe UI Black</vt:lpstr>
      <vt:lpstr>Garet Bold</vt:lpstr>
      <vt:lpstr>Gotham Bold</vt:lpstr>
      <vt:lpstr>Montserrat Extra-Bold Bold</vt:lpstr>
      <vt:lpstr>Calibri Light</vt:lpstr>
      <vt:lpstr>Times New Roman</vt:lpstr>
      <vt:lpstr>Wingdings</vt:lpstr>
      <vt:lpstr>Roboto Bold</vt:lpstr>
      <vt:lpstr>Tahoma</vt:lpstr>
      <vt:lpstr>Calibri</vt:lpstr>
      <vt:lpstr>Arial Black</vt:lpstr>
      <vt:lpstr>Arial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ИНВЕСТИЦИИ</vt:lpstr>
      <vt:lpstr>ПРИЕМИ ПРЕЗ 2025 ГОДИНА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ИНТЕРВЕНЦИЯ II.E2-1</vt:lpstr>
      <vt:lpstr>Цел на интервенцията</vt:lpstr>
      <vt:lpstr>Покрити застрахователни рискове</vt:lpstr>
      <vt:lpstr>Допустими кандидати</vt:lpstr>
      <vt:lpstr>Допустими култури</vt:lpstr>
      <vt:lpstr>Финансови условия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Minimalist The Environtment Presentation</dc:title>
  <dc:creator>Maria Hristova</dc:creator>
  <cp:lastModifiedBy>Elena A. Ivanova</cp:lastModifiedBy>
  <cp:revision>145</cp:revision>
  <dcterms:created xsi:type="dcterms:W3CDTF">2006-08-16T00:00:00Z</dcterms:created>
  <dcterms:modified xsi:type="dcterms:W3CDTF">2025-03-11T12:35:48Z</dcterms:modified>
  <dc:identifier>DAFaYanF7Ws</dc:identifier>
</cp:coreProperties>
</file>