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74" r:id="rId8"/>
    <p:sldId id="263" r:id="rId9"/>
    <p:sldId id="265" r:id="rId10"/>
    <p:sldId id="261" r:id="rId11"/>
    <p:sldId id="272" r:id="rId12"/>
    <p:sldId id="270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7F5C5-1084-404A-8ED8-51FB3BE1E5E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F396E-E2A2-4D77-BAB9-080396A4C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3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F396E-E2A2-4D77-BAB9-080396A4CF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69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930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392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08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6816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115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6722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0614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480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745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741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778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953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934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6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5072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116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0BA94-BB66-4DFB-8338-7C3E5524FACE}" type="datetimeFigureOut">
              <a:rPr lang="bg-BG" smtClean="0"/>
              <a:t>17.3.2025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F1B262-948D-4D0D-BA82-48F214B413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774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8831" y="1222131"/>
            <a:ext cx="9144000" cy="339688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Проект на Закон за веригата на доставки на земеделски продукти и храни</a:t>
            </a:r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МЗХГ обяви конкурс за лого на преброяването на земеделските стопанства през  2020 г. | oralo.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222" y="5668756"/>
            <a:ext cx="1932431" cy="104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42239" y="4747845"/>
            <a:ext cx="426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/>
              <a:t>Министерство на земеделието и храните</a:t>
            </a:r>
          </a:p>
          <a:p>
            <a:pPr algn="ctr"/>
            <a:r>
              <a:rPr lang="bg-BG" b="1" dirty="0" smtClean="0"/>
              <a:t>Март 2025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4054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Обсерватория на веригата на доставки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8945"/>
            <a:ext cx="9132277" cy="405801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000" b="1" dirty="0" smtClean="0"/>
              <a:t>Създава се обсерватория </a:t>
            </a:r>
            <a:r>
              <a:rPr lang="ru-RU" sz="2000" dirty="0" smtClean="0"/>
              <a:t>на веригата на доставки към Министерския съвет, която: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включва </a:t>
            </a:r>
            <a:r>
              <a:rPr lang="ru-RU" sz="2000" dirty="0"/>
              <a:t>представители на министерството на финансите, министерството на икономиката и индустрията, министерството на земеделието и храните, комисията за защита на конкуренцията,  комисията за защита на потребителите, националния статистически институт, национална агенция за приходите, агенция „митници“ и комисията по стокови борси и </a:t>
            </a:r>
            <a:r>
              <a:rPr lang="ru-RU" sz="2000" dirty="0" smtClean="0"/>
              <a:t>тържища;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изследва </a:t>
            </a:r>
            <a:r>
              <a:rPr lang="ru-RU" sz="2000" dirty="0"/>
              <a:t>производствените разходи на етапа на селскостопанското производство, разходите за преработка и разходите за дистрибуция по цялата верига за </a:t>
            </a:r>
            <a:r>
              <a:rPr lang="ru-RU" sz="2000" dirty="0" smtClean="0"/>
              <a:t>доставки на </a:t>
            </a:r>
            <a:r>
              <a:rPr lang="ru-RU" sz="2000" dirty="0"/>
              <a:t>земеделски продукти и храни, както и разпределението на добавената стойност по цялата верига за доставки на земеделски продукти и храни;</a:t>
            </a:r>
            <a:endParaRPr lang="ru-RU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изготвя доклади за всяко тримесечие за </a:t>
            </a:r>
            <a:r>
              <a:rPr lang="bg-BG" sz="2000" dirty="0" smtClean="0"/>
              <a:t>изследваните </a:t>
            </a:r>
            <a:r>
              <a:rPr lang="bg-BG" sz="2000" dirty="0"/>
              <a:t>продукти по сектори със съответните производствени </a:t>
            </a:r>
            <a:r>
              <a:rPr lang="bg-BG" sz="2000" dirty="0" smtClean="0"/>
              <a:t>разходи и се предвижда да внася </a:t>
            </a:r>
            <a:r>
              <a:rPr lang="bg-BG" sz="2000" dirty="0"/>
              <a:t>в </a:t>
            </a:r>
            <a:r>
              <a:rPr lang="bg-BG" sz="2000" dirty="0" smtClean="0"/>
              <a:t>Народното </a:t>
            </a:r>
            <a:r>
              <a:rPr lang="bg-BG" sz="2000" dirty="0"/>
              <a:t>събрание годишен доклад за състоянието на функционирането на веригата на доставки на земеделски продукти и </a:t>
            </a:r>
            <a:r>
              <a:rPr lang="bg-BG" sz="2000" dirty="0" smtClean="0"/>
              <a:t>храни</a:t>
            </a:r>
            <a:r>
              <a:rPr lang="ru-RU" sz="2000" dirty="0" smtClean="0"/>
              <a:t>. </a:t>
            </a:r>
            <a:endParaRPr lang="ru-RU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8549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915" y="609600"/>
            <a:ext cx="8720087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tx1"/>
                </a:solidFill>
              </a:rPr>
              <a:t>Административнонаказателни разпоредби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131" y="1740876"/>
            <a:ext cx="9132277" cy="4058017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bg-BG" sz="2000" b="1" dirty="0" smtClean="0"/>
              <a:t>Проектът на закона регламентира </a:t>
            </a:r>
            <a:r>
              <a:rPr lang="bg-BG" sz="2000" dirty="0" smtClean="0"/>
              <a:t>различни </a:t>
            </a:r>
            <a:r>
              <a:rPr lang="bg-BG" sz="2000" dirty="0"/>
              <a:t>състави на неизпълнение на </a:t>
            </a:r>
            <a:r>
              <a:rPr lang="bg-BG" sz="2000" dirty="0" smtClean="0"/>
              <a:t>задължения, </a:t>
            </a:r>
            <a:r>
              <a:rPr lang="bg-BG" sz="2000" dirty="0"/>
              <a:t>произтичащи от закона, за които са предвидени глоби и имуществени санкции, включително и завишени стойности за повторни нарушения, както и стимул за доброволно плащане чрез процентно намаление от установената санкция;</a:t>
            </a:r>
            <a:endParaRPr lang="ru-RU" sz="2000" dirty="0"/>
          </a:p>
          <a:p>
            <a:pPr marL="0" indent="0" algn="just">
              <a:buClrTx/>
              <a:buNone/>
            </a:pPr>
            <a:r>
              <a:rPr lang="bg-BG" sz="2000" b="1" dirty="0" smtClean="0"/>
              <a:t>Административно-наказващите </a:t>
            </a:r>
            <a:r>
              <a:rPr lang="bg-BG" sz="2000" b="1" dirty="0"/>
              <a:t>органи </a:t>
            </a:r>
            <a:r>
              <a:rPr lang="bg-BG" sz="2000" dirty="0"/>
              <a:t>са директорите на ОДЗ към </a:t>
            </a:r>
            <a:r>
              <a:rPr lang="bg-BG" sz="2000" dirty="0" smtClean="0"/>
              <a:t>МЗХ, БАБХ или председателят </a:t>
            </a:r>
            <a:r>
              <a:rPr lang="bg-BG" sz="2000" dirty="0"/>
              <a:t>на </a:t>
            </a:r>
            <a:r>
              <a:rPr lang="bg-BG" sz="2000" dirty="0" smtClean="0"/>
              <a:t>Комисията </a:t>
            </a:r>
            <a:r>
              <a:rPr lang="bg-BG" sz="2000" dirty="0"/>
              <a:t>за защита на потребителите, съобразно техните правомощия</a:t>
            </a:r>
            <a:r>
              <a:rPr lang="ru-RU" sz="2000" dirty="0" smtClean="0"/>
              <a:t>. </a:t>
            </a:r>
            <a:endParaRPr lang="ru-RU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3556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296" y="40737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Преходни и заключителни разпоредби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491" y="1617783"/>
            <a:ext cx="9132277" cy="40580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ClrTx/>
              <a:buNone/>
            </a:pPr>
            <a:endParaRPr lang="ru-RU" sz="2000" b="1" dirty="0" smtClean="0"/>
          </a:p>
          <a:p>
            <a:pPr marL="0" indent="0" algn="just">
              <a:buClrTx/>
              <a:buNone/>
            </a:pPr>
            <a:r>
              <a:rPr lang="ru-RU" b="1" dirty="0"/>
              <a:t>Срокът за прилагане на търговските </a:t>
            </a:r>
            <a:r>
              <a:rPr lang="ru-RU" b="1" dirty="0" smtClean="0"/>
              <a:t>надценки</a:t>
            </a:r>
            <a:r>
              <a:rPr lang="ru-RU" b="1" dirty="0"/>
              <a:t>, на </a:t>
            </a:r>
            <a:r>
              <a:rPr lang="ru-RU" b="1" dirty="0" smtClean="0"/>
              <a:t>максималните </a:t>
            </a:r>
            <a:r>
              <a:rPr lang="ru-RU" b="1" dirty="0"/>
              <a:t>нива на отстъпки, маркетинг, реклама и други промоционални услуги, както и на </a:t>
            </a:r>
            <a:r>
              <a:rPr lang="ru-RU" b="1" dirty="0" smtClean="0"/>
              <a:t>специфичните </a:t>
            </a:r>
            <a:r>
              <a:rPr lang="ru-RU" b="1" dirty="0"/>
              <a:t>изисквания </a:t>
            </a:r>
            <a:r>
              <a:rPr lang="ru-RU" b="1" dirty="0" smtClean="0"/>
              <a:t>за асортимент на българска продукция е </a:t>
            </a:r>
            <a:r>
              <a:rPr lang="ru-RU" b="1" dirty="0"/>
              <a:t>една година от влизане в сила на закона. Може да се определи нов срок с акт на </a:t>
            </a:r>
            <a:r>
              <a:rPr lang="ru-RU" b="1" dirty="0" smtClean="0"/>
              <a:t>МС.</a:t>
            </a:r>
          </a:p>
          <a:p>
            <a:pPr marL="0" indent="0" algn="just">
              <a:buClrTx/>
              <a:buNone/>
            </a:pPr>
            <a:r>
              <a:rPr lang="ru-RU" b="1" dirty="0" smtClean="0"/>
              <a:t>В едномесечен срок </a:t>
            </a:r>
            <a:r>
              <a:rPr lang="ru-RU" dirty="0" smtClean="0"/>
              <a:t>от влизане в сила на закона Министерски съвет следва да приеме списъците за земеделските продукти и храни за които се прилагат уредените търговски надценки;</a:t>
            </a:r>
          </a:p>
          <a:p>
            <a:pPr marL="0" indent="0" algn="just">
              <a:buClrTx/>
              <a:buNone/>
            </a:pPr>
            <a:r>
              <a:rPr lang="ru-RU" b="1" dirty="0" smtClean="0"/>
              <a:t>В едногодишен срок </a:t>
            </a:r>
            <a:r>
              <a:rPr lang="ru-RU" dirty="0" smtClean="0"/>
              <a:t>от влизане в сила на закона: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dirty="0" smtClean="0"/>
              <a:t>министърът на земеделието и храните следва да въведе в действие публичния регистър на първи изкупвачи;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dirty="0" smtClean="0"/>
              <a:t>министърът на икономиката и индустрията следва да въведе в действие електронната система за проследимост на веригата за доставки на земеделски продукти и храни.</a:t>
            </a:r>
            <a:endParaRPr lang="ru-RU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56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95" y="354623"/>
            <a:ext cx="8596668" cy="762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Изменение на други закони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330" y="1600200"/>
            <a:ext cx="8864799" cy="4519246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ClrTx/>
              <a:buNone/>
            </a:pPr>
            <a:endParaRPr lang="bg-BG" sz="2600" dirty="0" smtClean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bg-BG" sz="2900" dirty="0" smtClean="0"/>
              <a:t>В  </a:t>
            </a:r>
            <a:r>
              <a:rPr lang="bg-BG" sz="2900" b="1" dirty="0"/>
              <a:t>Закона за защита на </a:t>
            </a:r>
            <a:r>
              <a:rPr lang="bg-BG" sz="2900" b="1" dirty="0" smtClean="0"/>
              <a:t>конкуренцията</a:t>
            </a:r>
            <a:r>
              <a:rPr lang="bg-BG" sz="2900" dirty="0" smtClean="0"/>
              <a:t> </a:t>
            </a:r>
            <a:r>
              <a:rPr lang="bg-BG" sz="2900" dirty="0"/>
              <a:t>по предложение на </a:t>
            </a:r>
            <a:r>
              <a:rPr lang="bg-BG" sz="2900" dirty="0" smtClean="0"/>
              <a:t>КЗК - </a:t>
            </a:r>
            <a:r>
              <a:rPr lang="bg-BG" sz="2900" dirty="0"/>
              <a:t>обща клауза за забрана на всяко действие или бездействие на купувач в отношенията с доставчик във веригата за доставка, което е в противоречие с добросъвестната търговска практика и уврежда или може да увреди интересите на </a:t>
            </a:r>
            <a:r>
              <a:rPr lang="bg-BG" sz="2900" dirty="0" smtClean="0"/>
              <a:t>доставчика. </a:t>
            </a:r>
            <a:endParaRPr lang="bg-BG" sz="2900" dirty="0"/>
          </a:p>
          <a:p>
            <a:pPr algn="just"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endParaRPr lang="bg-BG" sz="2900" dirty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bg-BG" sz="2900" dirty="0" smtClean="0"/>
              <a:t>В </a:t>
            </a:r>
            <a:r>
              <a:rPr lang="bg-BG" sz="2900" b="1" dirty="0"/>
              <a:t>Закона за стоковите борси и </a:t>
            </a:r>
            <a:r>
              <a:rPr lang="bg-BG" sz="2900" b="1" dirty="0" smtClean="0"/>
              <a:t>тържищата </a:t>
            </a:r>
            <a:r>
              <a:rPr lang="bg-BG" sz="2900" dirty="0"/>
              <a:t>по предложение </a:t>
            </a:r>
            <a:r>
              <a:rPr lang="bg-BG" sz="2900" dirty="0" smtClean="0"/>
              <a:t>на ДКСБТ - издаване </a:t>
            </a:r>
            <a:r>
              <a:rPr lang="bg-BG" sz="2900" dirty="0"/>
              <a:t>на фактура за всяка сделка, сключена на стоково тържище или пазар на производители. Премахва се възможността физически лица, регистрирани по ЗПЗП, да продават на стокови тържища и </a:t>
            </a:r>
            <a:r>
              <a:rPr lang="bg-BG" sz="2900" dirty="0" smtClean="0"/>
              <a:t>пазари </a:t>
            </a:r>
            <a:r>
              <a:rPr lang="bg-BG" sz="2900" dirty="0"/>
              <a:t>на </a:t>
            </a:r>
            <a:r>
              <a:rPr lang="bg-BG" sz="2900" dirty="0" smtClean="0"/>
              <a:t>производители (По </a:t>
            </a:r>
            <a:r>
              <a:rPr lang="bg-BG" sz="2900" dirty="0"/>
              <a:t>смисъла на чл. 3а от ЗСБТ</a:t>
            </a:r>
            <a:r>
              <a:rPr lang="bg-BG" sz="2900" i="1" dirty="0"/>
              <a:t> „Пазарът на производителите е място и инфраструктура за търговия на едро с налични храни и цветя, където стоката от земеделски производители може да се манипулира, окачествява, етикетира и </a:t>
            </a:r>
            <a:r>
              <a:rPr lang="bg-BG" sz="2900" i="1" dirty="0" err="1"/>
              <a:t>партидизира</a:t>
            </a:r>
            <a:r>
              <a:rPr lang="bg-BG" sz="2900" i="1" dirty="0"/>
              <a:t> за по-нататъшна продажба на вътрешния пазар или за износ</a:t>
            </a:r>
            <a:r>
              <a:rPr lang="bg-BG" sz="2900" i="1" dirty="0" smtClean="0"/>
              <a:t>“)</a:t>
            </a:r>
            <a:r>
              <a:rPr lang="bg-BG" sz="2900" dirty="0" smtClean="0"/>
              <a:t>. </a:t>
            </a:r>
            <a:endParaRPr lang="bg-BG" sz="2900" i="1" dirty="0" smtClean="0"/>
          </a:p>
          <a:p>
            <a:pPr marL="0" lvl="0" indent="0" algn="just">
              <a:buNone/>
            </a:pPr>
            <a:endParaRPr lang="bg-BG" sz="2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588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744915"/>
          </a:xfrm>
        </p:spPr>
        <p:txBody>
          <a:bodyPr>
            <a:normAutofit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/>
            </a:r>
            <a:br>
              <a:rPr lang="bg-BG" dirty="0" smtClean="0">
                <a:solidFill>
                  <a:schemeClr val="tx1"/>
                </a:solidFill>
              </a:rPr>
            </a:br>
            <a:r>
              <a:rPr lang="bg-BG" dirty="0" smtClean="0">
                <a:solidFill>
                  <a:schemeClr val="tx1"/>
                </a:solidFill>
              </a:rPr>
              <a:t/>
            </a:r>
            <a:br>
              <a:rPr lang="bg-BG" dirty="0" smtClean="0">
                <a:solidFill>
                  <a:schemeClr val="tx1"/>
                </a:solidFill>
              </a:rPr>
            </a:br>
            <a:r>
              <a:rPr lang="bg-BG" dirty="0">
                <a:solidFill>
                  <a:schemeClr val="tx1"/>
                </a:solidFill>
              </a:rPr>
              <a:t/>
            </a:r>
            <a:br>
              <a:rPr lang="bg-BG" dirty="0">
                <a:solidFill>
                  <a:schemeClr val="tx1"/>
                </a:solidFill>
              </a:rPr>
            </a:br>
            <a:r>
              <a:rPr lang="bg-BG" dirty="0">
                <a:solidFill>
                  <a:schemeClr val="tx1"/>
                </a:solidFill>
              </a:rPr>
              <a:t/>
            </a:r>
            <a:br>
              <a:rPr lang="bg-BG" dirty="0">
                <a:solidFill>
                  <a:schemeClr val="tx1"/>
                </a:solidFill>
              </a:rPr>
            </a:br>
            <a:r>
              <a:rPr lang="bg-BG" dirty="0" smtClean="0">
                <a:solidFill>
                  <a:schemeClr val="tx1"/>
                </a:solidFill>
              </a:rPr>
              <a:t>БЛАГОДАРЯ </a:t>
            </a:r>
            <a:r>
              <a:rPr lang="bg-BG" dirty="0">
                <a:solidFill>
                  <a:schemeClr val="tx1"/>
                </a:solidFill>
              </a:rPr>
              <a:t>ЗА ВНИМАНИЕТО!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46" y="1276350"/>
            <a:ext cx="8342017" cy="1705706"/>
          </a:xfrm>
        </p:spPr>
        <p:txBody>
          <a:bodyPr/>
          <a:lstStyle/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/>
          </a:p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/>
          </a:p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/>
          </a:p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 smtClean="0"/>
          </a:p>
          <a:p>
            <a:pPr marL="0" indent="0" algn="ctr">
              <a:buNone/>
            </a:pPr>
            <a:endParaRPr lang="bg-BG" sz="20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159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Цели</a:t>
            </a:r>
            <a:endParaRPr lang="bg-B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5323"/>
            <a:ext cx="8780585" cy="4031640"/>
          </a:xfrm>
        </p:spPr>
        <p:txBody>
          <a:bodyPr/>
          <a:lstStyle/>
          <a:p>
            <a:pPr marL="0" indent="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Проектът цели: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справедливо разпределение на добавената стойност по веригата за доставки;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постигане на баланс и прозрачност в търговските отношения между участниците във веригата на доставки;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подобряване на достъпа до информация и проследимостта, регулиране на търговските практики.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chemeClr val="tx1"/>
                </a:solidFill>
              </a:rPr>
              <a:t>Обхват</a:t>
            </a:r>
            <a:r>
              <a:rPr lang="bg-BG" sz="3200" dirty="0" smtClean="0">
                <a:solidFill>
                  <a:schemeClr val="tx1"/>
                </a:solidFill>
              </a:rPr>
              <a:t> 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899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000" b="1" dirty="0" smtClean="0"/>
              <a:t>Проектът урежда</a:t>
            </a:r>
            <a:r>
              <a:rPr lang="bg-BG" sz="2000" dirty="0"/>
              <a:t>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 smtClean="0"/>
              <a:t>организация </a:t>
            </a:r>
            <a:r>
              <a:rPr lang="bg-BG" sz="2000" dirty="0"/>
              <a:t>на отношенията между участници по веригата на </a:t>
            </a:r>
            <a:r>
              <a:rPr lang="bg-BG" sz="2000" dirty="0" smtClean="0"/>
              <a:t>доставки</a:t>
            </a:r>
            <a:r>
              <a:rPr lang="en-US" sz="2000" dirty="0" smtClean="0"/>
              <a:t> </a:t>
            </a:r>
            <a:r>
              <a:rPr lang="bg-BG" sz="2000" dirty="0" smtClean="0"/>
              <a:t>на </a:t>
            </a:r>
            <a:r>
              <a:rPr lang="bg-BG" sz="2000" dirty="0"/>
              <a:t>земеделски продукти и </a:t>
            </a:r>
            <a:r>
              <a:rPr lang="bg-BG" sz="2000" dirty="0" smtClean="0"/>
              <a:t>храни (</a:t>
            </a:r>
            <a:r>
              <a:rPr lang="bg-BG" sz="2000" dirty="0"/>
              <a:t>веригата на доставки</a:t>
            </a:r>
            <a:r>
              <a:rPr lang="bg-BG" sz="2000" dirty="0" smtClean="0"/>
              <a:t>);</a:t>
            </a:r>
            <a:endParaRPr lang="bg-BG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правила </a:t>
            </a:r>
            <a:r>
              <a:rPr lang="ru-RU" sz="2000" dirty="0"/>
              <a:t>за определяне на надценка във веригата на доставки</a:t>
            </a:r>
            <a:r>
              <a:rPr lang="bg-BG" sz="2000" dirty="0" smtClean="0"/>
              <a:t>;</a:t>
            </a:r>
            <a:endParaRPr lang="bg-BG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правила </a:t>
            </a:r>
            <a:r>
              <a:rPr lang="ru-RU" sz="2000" dirty="0"/>
              <a:t>за промоции и реклами във веригата на доставки</a:t>
            </a:r>
            <a:r>
              <a:rPr lang="bg-BG" sz="2000" dirty="0" smtClean="0"/>
              <a:t>; </a:t>
            </a:r>
            <a:endParaRPr lang="bg-BG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 smtClean="0"/>
              <a:t>създаването </a:t>
            </a:r>
            <a:r>
              <a:rPr lang="bg-BG" sz="2000" dirty="0"/>
              <a:t>и </a:t>
            </a:r>
            <a:r>
              <a:rPr lang="bg-BG" sz="2000" dirty="0" smtClean="0"/>
              <a:t>функции </a:t>
            </a:r>
            <a:r>
              <a:rPr lang="bg-BG" sz="2000" dirty="0"/>
              <a:t>на обсерватория на веригата на </a:t>
            </a:r>
            <a:r>
              <a:rPr lang="bg-BG" sz="2000" dirty="0" smtClean="0"/>
              <a:t>доставки;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административнонаказателни </a:t>
            </a:r>
            <a:r>
              <a:rPr lang="ru-RU" sz="2000" dirty="0"/>
              <a:t>разпоредби при неизпълнение на </a:t>
            </a:r>
            <a:r>
              <a:rPr lang="ru-RU" sz="2000" dirty="0" smtClean="0"/>
              <a:t>изискванията. </a:t>
            </a:r>
            <a:endParaRPr lang="ru-RU" sz="2000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310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Приложно поле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0841"/>
            <a:ext cx="9284351" cy="4724644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000" b="1" dirty="0" smtClean="0"/>
              <a:t>Прилага се </a:t>
            </a:r>
            <a:r>
              <a:rPr lang="ru-RU" sz="2000" dirty="0" smtClean="0"/>
              <a:t>за</a:t>
            </a:r>
            <a:r>
              <a:rPr lang="ru-RU" sz="2000" b="1" dirty="0" smtClean="0"/>
              <a:t> </a:t>
            </a:r>
            <a:r>
              <a:rPr lang="ru-RU" sz="2000" dirty="0" smtClean="0"/>
              <a:t>физически и юридически лица, които осъществяват </a:t>
            </a:r>
            <a:r>
              <a:rPr lang="ru-RU" sz="2000" dirty="0"/>
              <a:t>дейност </a:t>
            </a:r>
            <a:r>
              <a:rPr lang="ru-RU" sz="2000" dirty="0" smtClean="0"/>
              <a:t>по </a:t>
            </a:r>
            <a:r>
              <a:rPr lang="ru-RU" sz="2000" dirty="0"/>
              <a:t>веригата на доставки на територията на Република </a:t>
            </a:r>
            <a:r>
              <a:rPr lang="ru-RU" sz="2000" dirty="0" smtClean="0"/>
              <a:t>България</a:t>
            </a:r>
          </a:p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000" b="1" dirty="0" smtClean="0"/>
              <a:t>Не се прилага </a:t>
            </a:r>
            <a:r>
              <a:rPr lang="ru-RU" sz="2000" dirty="0" smtClean="0"/>
              <a:t>по отношение на: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търговията с тютюн, коноп (канабис), цвят на маслодайна роза, лозаро – винарски продукти и фуражи;</a:t>
            </a:r>
            <a:endParaRPr lang="ru-RU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търговията със земеделски продукти и храни на стокови борси, тържища и пазари на произодители;</a:t>
            </a:r>
            <a:endParaRPr lang="ru-RU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публични организации, учебни заведения или социални учреждения и юридически лица съгласно Закона за вероизповеданията.</a:t>
            </a:r>
            <a:endParaRPr lang="ru-RU" sz="2000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725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1617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Изкупуване </a:t>
            </a:r>
            <a:r>
              <a:rPr lang="ru-RU" sz="3200" b="1" dirty="0">
                <a:solidFill>
                  <a:prstClr val="black"/>
                </a:solidFill>
              </a:rPr>
              <a:t>на първични земеделски продукти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970"/>
            <a:ext cx="8596668" cy="4408853"/>
          </a:xfrm>
        </p:spPr>
        <p:txBody>
          <a:bodyPr>
            <a:normAutofit lnSpcReduction="10000"/>
          </a:bodyPr>
          <a:lstStyle/>
          <a:p>
            <a:pPr marL="0" indent="0" algn="just">
              <a:buClrTx/>
              <a:buNone/>
            </a:pPr>
            <a:r>
              <a:rPr lang="ru-RU" sz="2000" b="1" dirty="0" smtClean="0"/>
              <a:t>Проектът регламентира: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изкупуването на първични земеделски продукти от техния производител,</a:t>
            </a:r>
            <a:r>
              <a:rPr lang="en-US" sz="2000" dirty="0" smtClean="0"/>
              <a:t> </a:t>
            </a:r>
            <a:r>
              <a:rPr lang="bg-BG" sz="2000" dirty="0" smtClean="0"/>
              <a:t>като първа продажба на едро</a:t>
            </a:r>
            <a:r>
              <a:rPr lang="ru-RU" sz="2000" dirty="0" smtClean="0"/>
              <a:t>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изискванията към първите изкупвачи и задължителна регистрация в поддържан от МЗХ регистър</a:t>
            </a:r>
            <a:r>
              <a:rPr lang="ru-RU" sz="2000" dirty="0"/>
              <a:t>;</a:t>
            </a:r>
            <a:r>
              <a:rPr lang="ru-RU" sz="2000" dirty="0" smtClean="0"/>
              <a:t>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з</a:t>
            </a:r>
            <a:r>
              <a:rPr lang="ru-RU" sz="2000" dirty="0" smtClean="0"/>
              <a:t>адължителни писмени договори за изкупуване на първични земеделски продукти; въвежда се минимален срок на действие на договорите от най-малко 6 месеца;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у</a:t>
            </a:r>
            <a:r>
              <a:rPr lang="ru-RU" sz="2000" dirty="0" smtClean="0"/>
              <a:t>реждат се реквизитите на договорите;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к</a:t>
            </a:r>
            <a:r>
              <a:rPr lang="ru-RU" sz="2000" dirty="0" smtClean="0"/>
              <a:t>ритерии за определяне на цената на първичните земеделски продукти в съответствие с Регламент 1308/2013. Цената следва да е не по-ниска от производствените разходи и да включва </a:t>
            </a:r>
            <a:r>
              <a:rPr lang="ru-RU" sz="2000" dirty="0"/>
              <a:t>не по-малко от 10% надценка от </a:t>
            </a:r>
            <a:r>
              <a:rPr lang="ru-RU" sz="2000" dirty="0" smtClean="0"/>
              <a:t>размера им.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4933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Търговия </a:t>
            </a:r>
            <a:r>
              <a:rPr lang="ru-RU" sz="3200" b="1" dirty="0">
                <a:solidFill>
                  <a:prstClr val="black"/>
                </a:solidFill>
              </a:rPr>
              <a:t>със земеделски продукти и храни след първично изкупуване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57401"/>
            <a:ext cx="8985412" cy="4119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/>
              <a:t>Проектът регламентира: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/>
              <a:t>з</a:t>
            </a:r>
            <a:r>
              <a:rPr lang="bg-BG" sz="2000" dirty="0" smtClean="0"/>
              <a:t>адължителни писмени договори и при </a:t>
            </a:r>
            <a:r>
              <a:rPr lang="bg-BG" sz="2000" dirty="0"/>
              <a:t>търговията със земеделски продукти и храни след </a:t>
            </a:r>
            <a:r>
              <a:rPr lang="bg-BG" sz="2000" dirty="0" smtClean="0"/>
              <a:t>първичното изкупуване;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 smtClean="0"/>
              <a:t>задължително писмено договаряне на всички условия за промоции и реклами още при сключването на договора;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/>
              <a:t>е</a:t>
            </a:r>
            <a:r>
              <a:rPr lang="bg-BG" sz="2000" dirty="0" smtClean="0"/>
              <a:t>лектронна </a:t>
            </a:r>
            <a:r>
              <a:rPr lang="bg-BG" sz="2000" dirty="0"/>
              <a:t>система </a:t>
            </a:r>
            <a:r>
              <a:rPr lang="bg-BG" sz="2000" dirty="0" smtClean="0"/>
              <a:t>към МИИ за </a:t>
            </a:r>
            <a:r>
              <a:rPr lang="bg-BG" sz="2000" dirty="0"/>
              <a:t>проследимост на веригата за </a:t>
            </a:r>
            <a:r>
              <a:rPr lang="bg-BG" sz="2000" dirty="0" smtClean="0"/>
              <a:t>доставки, която да съдържа </a:t>
            </a:r>
            <a:r>
              <a:rPr lang="bg-BG" sz="2000" dirty="0"/>
              <a:t>информация относно </a:t>
            </a:r>
            <a:r>
              <a:rPr lang="bg-BG" sz="2000" dirty="0" err="1" smtClean="0"/>
              <a:t>среднопретеглените</a:t>
            </a:r>
            <a:r>
              <a:rPr lang="bg-BG" sz="2000" dirty="0" smtClean="0"/>
              <a:t> </a:t>
            </a:r>
            <a:r>
              <a:rPr lang="bg-BG" sz="2000" dirty="0"/>
              <a:t>цени </a:t>
            </a:r>
            <a:r>
              <a:rPr lang="bg-BG" sz="2000" dirty="0" smtClean="0"/>
              <a:t>по </a:t>
            </a:r>
            <a:r>
              <a:rPr lang="bg-BG" sz="2000" dirty="0"/>
              <a:t>цялата верига на </a:t>
            </a:r>
            <a:r>
              <a:rPr lang="bg-BG" sz="2000" dirty="0" smtClean="0"/>
              <a:t>доставки;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/>
              <a:t>з</a:t>
            </a:r>
            <a:r>
              <a:rPr lang="bg-BG" sz="2000" dirty="0" smtClean="0"/>
              <a:t>адължителна </a:t>
            </a:r>
            <a:r>
              <a:rPr lang="bg-BG" sz="2000" dirty="0"/>
              <a:t>регистрация в системата на търговците на земеделски продукти и </a:t>
            </a:r>
            <a:r>
              <a:rPr lang="bg-BG" sz="2000" dirty="0" smtClean="0"/>
              <a:t>храни, като изкл. е въведено за търговците </a:t>
            </a:r>
            <a:r>
              <a:rPr lang="ru-RU" sz="2000" dirty="0" smtClean="0"/>
              <a:t>с </a:t>
            </a:r>
            <a:r>
              <a:rPr lang="ru-RU" sz="2000" dirty="0"/>
              <a:t>годишен оборот до 20 млн. лв. за последната календарна година.</a:t>
            </a:r>
            <a:endParaRPr lang="bg-BG" sz="20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76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>
                <a:solidFill>
                  <a:prstClr val="black"/>
                </a:solidFill>
              </a:rPr>
              <a:t>Задължителни </a:t>
            </a:r>
            <a:r>
              <a:rPr lang="bg-BG" sz="3200" b="1" dirty="0" smtClean="0">
                <a:solidFill>
                  <a:prstClr val="black"/>
                </a:solidFill>
              </a:rPr>
              <a:t>български </a:t>
            </a:r>
            <a:r>
              <a:rPr lang="bg-BG" sz="3200" b="1" dirty="0">
                <a:solidFill>
                  <a:prstClr val="black"/>
                </a:solidFill>
              </a:rPr>
              <a:t>продукти във веригите от </a:t>
            </a:r>
            <a:r>
              <a:rPr lang="bg-BG" sz="3200" b="1" dirty="0" smtClean="0">
                <a:solidFill>
                  <a:prstClr val="black"/>
                </a:solidFill>
              </a:rPr>
              <a:t>магазини в страната</a:t>
            </a:r>
            <a:endParaRPr lang="bg-BG" sz="32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117297" cy="38807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Предвижда се </a:t>
            </a:r>
            <a:r>
              <a:rPr lang="ru-RU" sz="2400" dirty="0"/>
              <a:t>поне 50% </a:t>
            </a:r>
            <a:r>
              <a:rPr lang="ru-RU" sz="2400" dirty="0" smtClean="0"/>
              <a:t>от асортимента на предлаганите във </a:t>
            </a:r>
            <a:r>
              <a:rPr lang="ru-RU" sz="2400" dirty="0"/>
              <a:t>веригите от магазини с 10 и повече търговски </a:t>
            </a:r>
            <a:r>
              <a:rPr lang="ru-RU" sz="2400" dirty="0" smtClean="0"/>
              <a:t>обекта в цялата страна:</a:t>
            </a: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ru-RU" sz="2400" dirty="0" smtClean="0"/>
              <a:t>мляко </a:t>
            </a:r>
            <a:r>
              <a:rPr lang="ru-RU" sz="2400" dirty="0"/>
              <a:t>и млечни </a:t>
            </a:r>
            <a:r>
              <a:rPr lang="ru-RU" sz="2400" dirty="0" smtClean="0"/>
              <a:t>продукти</a:t>
            </a:r>
            <a:r>
              <a:rPr lang="bg-BG" sz="2400" dirty="0" smtClean="0"/>
              <a:t>, с изключение на имитиращи продукти</a:t>
            </a:r>
            <a:r>
              <a:rPr lang="ru-RU" sz="2400" dirty="0" smtClean="0"/>
              <a:t>;</a:t>
            </a: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ru-RU" sz="2400" dirty="0" smtClean="0"/>
              <a:t>прясно </a:t>
            </a:r>
            <a:r>
              <a:rPr lang="ru-RU" sz="2400" dirty="0"/>
              <a:t>месо от едри и дребни преживни </a:t>
            </a:r>
            <a:r>
              <a:rPr lang="ru-RU" sz="2400" dirty="0" smtClean="0"/>
              <a:t>животни;</a:t>
            </a: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ru-RU" sz="2400" dirty="0"/>
              <a:t>свине и птици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bg-BG" sz="2400" dirty="0" smtClean="0"/>
              <a:t>яйца;</a:t>
            </a:r>
            <a:endParaRPr lang="ru-RU" sz="2400" dirty="0" smtClean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ru-RU" sz="2400" dirty="0" smtClean="0"/>
              <a:t>пчелен мед;</a:t>
            </a: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ru-RU" sz="2400" dirty="0" smtClean="0"/>
              <a:t>сезонни </a:t>
            </a:r>
            <a:r>
              <a:rPr lang="ru-RU" sz="2400" dirty="0"/>
              <a:t>плодове и </a:t>
            </a:r>
            <a:r>
              <a:rPr lang="ru-RU" sz="2400" dirty="0" smtClean="0"/>
              <a:t>зеленчуци</a:t>
            </a:r>
          </a:p>
          <a:p>
            <a:pPr marL="0" indent="0">
              <a:buNone/>
            </a:pPr>
            <a:r>
              <a:rPr lang="ru-RU" sz="2800" b="1" dirty="0" smtClean="0"/>
              <a:t>да </a:t>
            </a:r>
            <a:r>
              <a:rPr lang="ru-RU" sz="2800" b="1" dirty="0"/>
              <a:t>бъдат </a:t>
            </a:r>
            <a:r>
              <a:rPr lang="ru-RU" sz="2800" b="1" dirty="0" smtClean="0"/>
              <a:t>български и да се продават на обособени за целта места;</a:t>
            </a: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3305811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38" y="908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tx1"/>
                </a:solidFill>
              </a:rPr>
              <a:t>Максимални нива на надценки на земеделски продукти и храни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30" y="1283676"/>
            <a:ext cx="9908932" cy="49236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bg-BG" sz="2000" b="1" dirty="0" smtClean="0"/>
          </a:p>
          <a:p>
            <a:pPr marL="0" indent="0" algn="just">
              <a:buNone/>
            </a:pPr>
            <a:r>
              <a:rPr lang="bg-BG" sz="2000" b="1" dirty="0" smtClean="0"/>
              <a:t>Проектът въвежда </a:t>
            </a:r>
            <a:r>
              <a:rPr lang="bg-BG" sz="2000" dirty="0" smtClean="0"/>
              <a:t>максимални търговски надценки върху стойността (без ДДС) на </a:t>
            </a:r>
            <a:r>
              <a:rPr lang="bg-BG" sz="2000" dirty="0"/>
              <a:t>земеделски продукти и храни, определени в списък, </a:t>
            </a:r>
            <a:r>
              <a:rPr lang="bg-BG" sz="2000" dirty="0" smtClean="0"/>
              <a:t>който ще бъде приет </a:t>
            </a:r>
            <a:r>
              <a:rPr lang="bg-BG" sz="2000" dirty="0"/>
              <a:t>с Решение на Министерския </a:t>
            </a:r>
            <a:r>
              <a:rPr lang="bg-BG" sz="2000" dirty="0" smtClean="0"/>
              <a:t>съвет: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 smtClean="0"/>
              <a:t>за </a:t>
            </a:r>
            <a:r>
              <a:rPr lang="bg-BG" sz="2000" dirty="0"/>
              <a:t>преработвател - не повече от 20% </a:t>
            </a:r>
            <a:r>
              <a:rPr lang="bg-BG" sz="2000" dirty="0" smtClean="0"/>
              <a:t>върху </a:t>
            </a:r>
            <a:r>
              <a:rPr lang="bg-BG" sz="2000" dirty="0"/>
              <a:t>крайната цена на </a:t>
            </a:r>
            <a:r>
              <a:rPr lang="bg-BG" sz="2000" dirty="0" smtClean="0"/>
              <a:t>продукта</a:t>
            </a:r>
            <a:r>
              <a:rPr lang="bg-BG" sz="2000" dirty="0"/>
              <a:t>; </a:t>
            </a:r>
            <a:endParaRPr lang="bg-BG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за търговци на едро по цялата верига на доставки </a:t>
            </a:r>
            <a:r>
              <a:rPr lang="bg-BG" sz="2000" dirty="0" smtClean="0"/>
              <a:t>- </a:t>
            </a:r>
            <a:r>
              <a:rPr lang="bg-BG" sz="2000" dirty="0"/>
              <a:t>не повече от </a:t>
            </a:r>
            <a:r>
              <a:rPr lang="bg-BG" sz="2000" dirty="0" smtClean="0"/>
              <a:t>10% </a:t>
            </a:r>
            <a:r>
              <a:rPr lang="ru-RU" sz="2000" dirty="0" smtClean="0"/>
              <a:t>от данъчната основа съгласно чл. 26 от ЗДДС</a:t>
            </a:r>
            <a:r>
              <a:rPr lang="bg-BG" sz="2000" dirty="0" smtClean="0"/>
              <a:t>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/>
              <a:t>за търговци на дребно с оборот над 20 млн. </a:t>
            </a:r>
            <a:r>
              <a:rPr lang="ru-RU" sz="2000" dirty="0" smtClean="0"/>
              <a:t>лева </a:t>
            </a:r>
            <a:r>
              <a:rPr lang="ru-RU" sz="2000" dirty="0"/>
              <a:t>- не повече от 20% от данъчната основа определена съгласно чл. 26 от ЗДДС</a:t>
            </a:r>
            <a:r>
              <a:rPr lang="bg-BG" sz="2000" dirty="0" smtClean="0"/>
              <a:t>; 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ru-RU" sz="2000" dirty="0" smtClean="0"/>
              <a:t>За земеделски продукти и храни, внос от трети страни, които не се въвеждат в процеса на преработка/клане, търговската надценка е не повече от 10% от данъчната основа определена съгласно чл. 55, ал. 1 от ЗДДС.</a:t>
            </a:r>
            <a:endParaRPr lang="bg-BG" sz="2000" dirty="0" smtClean="0"/>
          </a:p>
          <a:p>
            <a:pPr marL="0" indent="0" algn="just">
              <a:spcBef>
                <a:spcPts val="600"/>
              </a:spcBef>
              <a:buClrTx/>
              <a:buNone/>
            </a:pPr>
            <a:r>
              <a:rPr lang="bg-BG" sz="600" dirty="0" smtClean="0"/>
              <a:t> </a:t>
            </a:r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6353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6525"/>
            <a:ext cx="9510346" cy="1551598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tx1"/>
                </a:solidFill>
              </a:rPr>
              <a:t>Максимални нива на промоционалните отстъпки, маркетинг, реклама и други промоционални услуги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872762"/>
            <a:ext cx="9061938" cy="43258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000" b="1" dirty="0"/>
              <a:t>Проектът </a:t>
            </a:r>
            <a:r>
              <a:rPr lang="bg-BG" sz="2000" b="1" dirty="0" smtClean="0"/>
              <a:t>въвежда </a:t>
            </a:r>
            <a:r>
              <a:rPr lang="bg-BG" sz="2000" dirty="0" smtClean="0"/>
              <a:t>следните</a:t>
            </a:r>
            <a:r>
              <a:rPr lang="bg-BG" sz="2000" b="1" dirty="0" smtClean="0"/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максимални </a:t>
            </a:r>
            <a:r>
              <a:rPr lang="bg-BG" sz="2000" dirty="0">
                <a:solidFill>
                  <a:schemeClr val="tx1"/>
                </a:solidFill>
              </a:rPr>
              <a:t>нива на промоционалните отстъпки, маркетинг, реклама и други промоционални </a:t>
            </a:r>
            <a:r>
              <a:rPr lang="bg-BG" sz="2000" dirty="0" smtClean="0">
                <a:solidFill>
                  <a:schemeClr val="tx1"/>
                </a:solidFill>
              </a:rPr>
              <a:t>услуги:</a:t>
            </a:r>
            <a:endParaRPr lang="bg-BG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/>
              <a:t>п</a:t>
            </a:r>
            <a:r>
              <a:rPr lang="bg-BG" sz="2000" dirty="0" smtClean="0"/>
              <a:t>ри </a:t>
            </a:r>
            <a:r>
              <a:rPr lang="bg-BG" sz="2000" dirty="0"/>
              <a:t>покупко-продажба на земеделски продукти и храни към краен потребител промоционалните отстъпки не трябва да надвишават 25% от обема или оборота, предварително определени от </a:t>
            </a:r>
            <a:r>
              <a:rPr lang="bg-BG" sz="2000" dirty="0" smtClean="0"/>
              <a:t>страните. </a:t>
            </a:r>
            <a:endParaRPr lang="bg-BG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bg-BG" sz="2000" dirty="0" smtClean="0"/>
              <a:t>при </a:t>
            </a:r>
            <a:r>
              <a:rPr lang="bg-BG" sz="2000" dirty="0"/>
              <a:t>покупко-продажба на земеделски продукти и храни между доставчик и търговец на дребно </a:t>
            </a:r>
            <a:r>
              <a:rPr lang="bg-BG" sz="2000" dirty="0" smtClean="0"/>
              <a:t>услугите</a:t>
            </a:r>
            <a:r>
              <a:rPr lang="bg-BG" sz="2000" dirty="0"/>
              <a:t>, свързани с маркетинг, реклама, логистика и др. услуги за промотиране, не могат да надвишават 10% от общата доставна цена за съответния продукт</a:t>
            </a:r>
            <a:r>
              <a:rPr lang="bg-BG" sz="2000" dirty="0" smtClean="0"/>
              <a:t>.</a:t>
            </a:r>
            <a:r>
              <a:rPr lang="bg-BG" sz="2000" b="1" dirty="0"/>
              <a:t> </a:t>
            </a:r>
            <a:r>
              <a:rPr lang="ru-RU" sz="2000" dirty="0" smtClean="0"/>
              <a:t>Това правило се </a:t>
            </a:r>
            <a:r>
              <a:rPr lang="ru-RU" sz="2000" dirty="0"/>
              <a:t>прилага по отношение на търговци на дребно с оборот над 20 млн. лева.</a:t>
            </a:r>
            <a:endParaRPr lang="bg-BG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772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582</TotalTime>
  <Words>1270</Words>
  <Application>Microsoft Office PowerPoint</Application>
  <PresentationFormat>Widescreen</PresentationFormat>
  <Paragraphs>88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</vt:lpstr>
      <vt:lpstr>Проект на Закон за веригата на доставки на земеделски продукти и храни</vt:lpstr>
      <vt:lpstr>Цели</vt:lpstr>
      <vt:lpstr>Обхват </vt:lpstr>
      <vt:lpstr>Приложно поле</vt:lpstr>
      <vt:lpstr>Изкупуване на първични земеделски продукти</vt:lpstr>
      <vt:lpstr>Търговия със земеделски продукти и храни след първично изкупуване</vt:lpstr>
      <vt:lpstr>Задължителни български продукти във веригите от магазини в страната</vt:lpstr>
      <vt:lpstr>Максимални нива на надценки на земеделски продукти и храни</vt:lpstr>
      <vt:lpstr>Максимални нива на промоционалните отстъпки, маркетинг, реклама и други промоционални услуги</vt:lpstr>
      <vt:lpstr>Обсерватория на веригата на доставки</vt:lpstr>
      <vt:lpstr>Административнонаказателни разпоредби</vt:lpstr>
      <vt:lpstr>Преходни и заключителни разпоредби</vt:lpstr>
      <vt:lpstr>Изменение на други закони</vt:lpstr>
      <vt:lpstr>    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за веригата на доставки на земеделски продукти и храни</dc:title>
  <dc:creator>Vesela Tsvetkova</dc:creator>
  <cp:lastModifiedBy>Desislava E. Petrova</cp:lastModifiedBy>
  <cp:revision>75</cp:revision>
  <dcterms:created xsi:type="dcterms:W3CDTF">2025-03-11T07:07:36Z</dcterms:created>
  <dcterms:modified xsi:type="dcterms:W3CDTF">2025-03-17T12:02:43Z</dcterms:modified>
</cp:coreProperties>
</file>