
<file path=[Content_Types].xml><?xml version="1.0" encoding="utf-8"?>
<Types xmlns="http://schemas.openxmlformats.org/package/2006/content-types">
  <Default Extension="jfif" ContentType="image/jpeg"/>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5.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6.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7.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8.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9.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10.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notesSlides/notesSlide15.xml" ContentType="application/vnd.openxmlformats-officedocument.presentationml.notesSlid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notesSlides/notesSlide16.xml" ContentType="application/vnd.openxmlformats-officedocument.presentationml.notesSlid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notesSlides/notesSlide17.xml" ContentType="application/vnd.openxmlformats-officedocument.presentationml.notesSlid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78" r:id="rId3"/>
    <p:sldId id="279" r:id="rId4"/>
    <p:sldId id="283" r:id="rId5"/>
    <p:sldId id="286" r:id="rId6"/>
    <p:sldId id="287" r:id="rId7"/>
    <p:sldId id="288" r:id="rId8"/>
    <p:sldId id="282" r:id="rId9"/>
    <p:sldId id="263" r:id="rId10"/>
    <p:sldId id="289" r:id="rId11"/>
    <p:sldId id="290" r:id="rId12"/>
    <p:sldId id="292" r:id="rId13"/>
    <p:sldId id="259" r:id="rId14"/>
    <p:sldId id="293" r:id="rId15"/>
    <p:sldId id="269" r:id="rId16"/>
    <p:sldId id="270" r:id="rId17"/>
    <p:sldId id="271" r:id="rId18"/>
    <p:sldId id="272" r:id="rId19"/>
    <p:sldId id="273" r:id="rId20"/>
  </p:sldIdLst>
  <p:sldSz cx="12192000" cy="6858000"/>
  <p:notesSz cx="6858000" cy="9144000"/>
  <p:defaultTextStyle>
    <a:defPPr>
      <a:defRPr lang="bg-BG"/>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484" autoAdjust="0"/>
  </p:normalViewPr>
  <p:slideViewPr>
    <p:cSldViewPr snapToGrid="0">
      <p:cViewPr varScale="1">
        <p:scale>
          <a:sx n="109" d="100"/>
          <a:sy n="109" d="100"/>
        </p:scale>
        <p:origin x="636"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6.xml"/><Relationship Id="rId1" Type="http://schemas.microsoft.com/office/2011/relationships/chartStyle" Target="style16.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500" b="1" i="0" u="none" strike="noStrike" kern="1200" baseline="0">
                <a:solidFill>
                  <a:schemeClr val="tx2"/>
                </a:solidFill>
                <a:effectLst/>
                <a:latin typeface="+mn-lt"/>
                <a:ea typeface="+mn-ea"/>
                <a:cs typeface="+mn-cs"/>
              </a:defRPr>
            </a:pPr>
            <a:r>
              <a:rPr lang="bg-BG" sz="2500" b="1" i="0" u="none" dirty="0" smtClean="0">
                <a:effectLst/>
              </a:rPr>
              <a:t>Основни интервенции </a:t>
            </a:r>
            <a:endParaRPr lang="bg-BG" sz="2500" b="1" u="none" dirty="0">
              <a:effectLst/>
            </a:endParaRPr>
          </a:p>
        </c:rich>
      </c:tx>
      <c:layout>
        <c:manualLayout>
          <c:xMode val="edge"/>
          <c:yMode val="edge"/>
          <c:x val="0.4490898089548559"/>
          <c:y val="2.9787879169103679E-2"/>
        </c:manualLayout>
      </c:layout>
      <c:overlay val="0"/>
      <c:spPr>
        <a:noFill/>
        <a:ln>
          <a:noFill/>
        </a:ln>
        <a:effectLst/>
      </c:spPr>
      <c:txPr>
        <a:bodyPr rot="0" spcFirstLastPara="1" vertOverflow="ellipsis" vert="horz" wrap="square" anchor="ctr" anchorCtr="1"/>
        <a:lstStyle/>
        <a:p>
          <a:pPr>
            <a:defRPr sz="2500" b="1" i="0" u="none" strike="noStrike" kern="1200" baseline="0">
              <a:solidFill>
                <a:schemeClr val="tx2"/>
              </a:solidFill>
              <a:effectLst/>
              <a:latin typeface="+mn-lt"/>
              <a:ea typeface="+mn-ea"/>
              <a:cs typeface="+mn-cs"/>
            </a:defRPr>
          </a:pPr>
          <a:endParaRPr lang="bg-BG"/>
        </a:p>
      </c:txPr>
    </c:title>
    <c:autoTitleDeleted val="0"/>
    <c:view3D>
      <c:rotX val="15"/>
      <c:rotY val="20"/>
      <c:depthPercent val="100"/>
      <c:rAngAx val="1"/>
    </c:view3D>
    <c:floor>
      <c:thickness val="0"/>
      <c:spPr>
        <a:noFill/>
        <a:ln>
          <a:noFill/>
        </a:ln>
        <a:effectLst/>
        <a:sp3d/>
      </c:spPr>
    </c:floor>
    <c:sideWall>
      <c:thickness val="0"/>
      <c:spPr>
        <a:noFill/>
        <a:ln>
          <a:solidFill>
            <a:schemeClr val="tx1"/>
          </a:solidFill>
        </a:ln>
        <a:effectLst/>
        <a:sp3d>
          <a:contourClr>
            <a:schemeClr val="tx1"/>
          </a:contourClr>
        </a:sp3d>
      </c:spPr>
    </c:sideWall>
    <c:backWall>
      <c:thickness val="0"/>
      <c:spPr>
        <a:noFill/>
        <a:ln>
          <a:solidFill>
            <a:schemeClr val="tx1"/>
          </a:solidFill>
        </a:ln>
        <a:effectLst/>
        <a:sp3d>
          <a:contourClr>
            <a:schemeClr val="tx1"/>
          </a:contourClr>
        </a:sp3d>
      </c:spPr>
    </c:backWall>
    <c:plotArea>
      <c:layout/>
      <c:bar3DChart>
        <c:barDir val="col"/>
        <c:grouping val="clustered"/>
        <c:varyColors val="0"/>
        <c:ser>
          <c:idx val="0"/>
          <c:order val="0"/>
          <c:tx>
            <c:strRef>
              <c:f>Sheet1!$B$1</c:f>
              <c:strCache>
                <c:ptCount val="1"/>
                <c:pt idx="0">
                  <c:v>Бюджет 2023г. (лв.) </c:v>
                </c:pt>
              </c:strCache>
            </c:strRef>
          </c:tx>
          <c:spPr>
            <a:solidFill>
              <a:schemeClr val="accent6">
                <a:lumMod val="50000"/>
              </a:schemeClr>
            </a:solidFill>
            <a:ln>
              <a:noFill/>
            </a:ln>
            <a:effectLst/>
            <a:sp3d/>
          </c:spPr>
          <c:invertIfNegative val="0"/>
          <c:cat>
            <c:strRef>
              <c:f>Sheet1!$A$2:$A$6</c:f>
              <c:strCache>
                <c:ptCount val="5"/>
                <c:pt idx="0">
                  <c:v>ОПДУ</c:v>
                </c:pt>
                <c:pt idx="1">
                  <c:v>ДП-ОПДУ</c:v>
                </c:pt>
                <c:pt idx="2">
                  <c:v>ДЗС</c:v>
                </c:pt>
                <c:pt idx="3">
                  <c:v>МЗС</c:v>
                </c:pt>
                <c:pt idx="4">
                  <c:v>Памук</c:v>
                </c:pt>
              </c:strCache>
            </c:strRef>
          </c:cat>
          <c:val>
            <c:numRef>
              <c:f>Sheet1!$B$2:$B$6</c:f>
              <c:numCache>
                <c:formatCode>#,##0</c:formatCode>
                <c:ptCount val="5"/>
                <c:pt idx="0">
                  <c:v>745388112.84000003</c:v>
                </c:pt>
                <c:pt idx="1">
                  <c:v>166573676.74952403</c:v>
                </c:pt>
                <c:pt idx="2">
                  <c:v>9857232</c:v>
                </c:pt>
                <c:pt idx="3">
                  <c:v>23642297.140000001</c:v>
                </c:pt>
                <c:pt idx="4">
                  <c:v>5002584.3559999997</c:v>
                </c:pt>
              </c:numCache>
            </c:numRef>
          </c:val>
          <c:shape val="cylinder"/>
          <c:extLst>
            <c:ext xmlns:c16="http://schemas.microsoft.com/office/drawing/2014/chart" uri="{C3380CC4-5D6E-409C-BE32-E72D297353CC}">
              <c16:uniqueId val="{00000000-009C-4745-ACD9-0149EB50986C}"/>
            </c:ext>
          </c:extLst>
        </c:ser>
        <c:ser>
          <c:idx val="1"/>
          <c:order val="1"/>
          <c:tx>
            <c:strRef>
              <c:f>Sheet1!$C$1</c:f>
              <c:strCache>
                <c:ptCount val="1"/>
                <c:pt idx="0">
                  <c:v>Оторизирана сума  (лв.)</c:v>
                </c:pt>
              </c:strCache>
            </c:strRef>
          </c:tx>
          <c:spPr>
            <a:solidFill>
              <a:srgbClr val="00B050"/>
            </a:solidFill>
            <a:ln>
              <a:noFill/>
            </a:ln>
            <a:effectLst/>
            <a:sp3d/>
          </c:spPr>
          <c:invertIfNegative val="0"/>
          <c:cat>
            <c:strRef>
              <c:f>Sheet1!$A$2:$A$6</c:f>
              <c:strCache>
                <c:ptCount val="5"/>
                <c:pt idx="0">
                  <c:v>ОПДУ</c:v>
                </c:pt>
                <c:pt idx="1">
                  <c:v>ДП-ОПДУ</c:v>
                </c:pt>
                <c:pt idx="2">
                  <c:v>ДЗС</c:v>
                </c:pt>
                <c:pt idx="3">
                  <c:v>МЗС</c:v>
                </c:pt>
                <c:pt idx="4">
                  <c:v>Памук</c:v>
                </c:pt>
              </c:strCache>
            </c:strRef>
          </c:cat>
          <c:val>
            <c:numRef>
              <c:f>Sheet1!$C$2:$C$6</c:f>
              <c:numCache>
                <c:formatCode>#,##0</c:formatCode>
                <c:ptCount val="5"/>
                <c:pt idx="0">
                  <c:v>736973219</c:v>
                </c:pt>
                <c:pt idx="1">
                  <c:v>164165751.40000001</c:v>
                </c:pt>
                <c:pt idx="2">
                  <c:v>9820071.8000000007</c:v>
                </c:pt>
                <c:pt idx="3">
                  <c:v>14716468.23</c:v>
                </c:pt>
                <c:pt idx="4">
                  <c:v>1867080.73</c:v>
                </c:pt>
              </c:numCache>
            </c:numRef>
          </c:val>
          <c:shape val="cylinder"/>
          <c:extLst>
            <c:ext xmlns:c16="http://schemas.microsoft.com/office/drawing/2014/chart" uri="{C3380CC4-5D6E-409C-BE32-E72D297353CC}">
              <c16:uniqueId val="{00000001-009C-4745-ACD9-0149EB50986C}"/>
            </c:ext>
          </c:extLst>
        </c:ser>
        <c:dLbls>
          <c:showLegendKey val="0"/>
          <c:showVal val="0"/>
          <c:showCatName val="0"/>
          <c:showSerName val="0"/>
          <c:showPercent val="0"/>
          <c:showBubbleSize val="0"/>
        </c:dLbls>
        <c:gapWidth val="150"/>
        <c:shape val="box"/>
        <c:axId val="531343663"/>
        <c:axId val="531341583"/>
        <c:axId val="0"/>
      </c:bar3DChart>
      <c:catAx>
        <c:axId val="531343663"/>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bg-BG"/>
          </a:p>
        </c:txPr>
        <c:crossAx val="531341583"/>
        <c:crosses val="autoZero"/>
        <c:auto val="1"/>
        <c:lblAlgn val="ctr"/>
        <c:lblOffset val="100"/>
        <c:noMultiLvlLbl val="0"/>
      </c:catAx>
      <c:valAx>
        <c:axId val="531341583"/>
        <c:scaling>
          <c:orientation val="minMax"/>
        </c:scaling>
        <c:delete val="0"/>
        <c:axPos val="l"/>
        <c:majorGridlines>
          <c:spPr>
            <a:ln w="9525" cap="flat" cmpd="sng" algn="ctr">
              <a:solidFill>
                <a:schemeClr val="tx1"/>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bg-BG"/>
          </a:p>
        </c:txPr>
        <c:crossAx val="531343663"/>
        <c:crosses val="autoZero"/>
        <c:crossBetween val="between"/>
      </c:valAx>
      <c:dTable>
        <c:showHorzBorder val="1"/>
        <c:showVertBorder val="1"/>
        <c:showOutline val="1"/>
        <c:showKeys val="1"/>
        <c:spPr>
          <a:noFill/>
          <a:ln w="6350">
            <a:solidFill>
              <a:schemeClr val="tx1"/>
            </a:solidFill>
          </a:ln>
          <a:effectLst/>
        </c:spPr>
        <c:txPr>
          <a:bodyPr rot="0" spcFirstLastPara="1" vertOverflow="ellipsis" vert="horz" wrap="square" anchor="ctr" anchorCtr="1"/>
          <a:lstStyle/>
          <a:p>
            <a:pPr rtl="0">
              <a:defRPr sz="1197" b="0" i="0" u="none" strike="noStrike" kern="1200" baseline="0">
                <a:solidFill>
                  <a:schemeClr val="tx2"/>
                </a:solidFill>
                <a:latin typeface="+mn-lt"/>
                <a:ea typeface="+mn-ea"/>
                <a:cs typeface="+mn-cs"/>
              </a:defRPr>
            </a:pPr>
            <a:endParaRPr lang="bg-BG"/>
          </a:p>
        </c:txPr>
      </c:dTable>
      <c:spPr>
        <a:noFill/>
        <a:ln w="25400">
          <a:noFill/>
        </a:ln>
        <a:effectLst/>
      </c:spPr>
    </c:plotArea>
    <c:plotVisOnly val="1"/>
    <c:dispBlanksAs val="gap"/>
    <c:showDLblsOverMax val="0"/>
  </c:chart>
  <c:spPr>
    <a:noFill/>
    <a:ln>
      <a:solidFill>
        <a:schemeClr val="tx1"/>
      </a:solidFill>
    </a:ln>
    <a:effectLst/>
  </c:spPr>
  <c:txPr>
    <a:bodyPr/>
    <a:lstStyle/>
    <a:p>
      <a:pPr>
        <a:defRPr/>
      </a:pPr>
      <a:endParaRPr lang="bg-BG"/>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solidFill>
            <a:schemeClr val="tx1"/>
          </a:solidFill>
        </a:ln>
        <a:effectLst/>
        <a:sp3d>
          <a:contourClr>
            <a:schemeClr val="tx1"/>
          </a:contourClr>
        </a:sp3d>
      </c:spPr>
    </c:sideWall>
    <c:backWall>
      <c:thickness val="0"/>
      <c:spPr>
        <a:noFill/>
        <a:ln>
          <a:solidFill>
            <a:schemeClr val="tx1"/>
          </a:solidFill>
        </a:ln>
        <a:effectLst/>
        <a:sp3d>
          <a:contourClr>
            <a:schemeClr val="tx1"/>
          </a:contourClr>
        </a:sp3d>
      </c:spPr>
    </c:backWall>
    <c:plotArea>
      <c:layout>
        <c:manualLayout>
          <c:layoutTarget val="inner"/>
          <c:xMode val="edge"/>
          <c:yMode val="edge"/>
          <c:x val="0.28420158986082977"/>
          <c:y val="6.4147859350377423E-2"/>
          <c:w val="0.71029841035570562"/>
          <c:h val="0.55014196563187945"/>
        </c:manualLayout>
      </c:layout>
      <c:bar3DChart>
        <c:barDir val="col"/>
        <c:grouping val="clustered"/>
        <c:varyColors val="0"/>
        <c:ser>
          <c:idx val="0"/>
          <c:order val="0"/>
          <c:tx>
            <c:strRef>
              <c:f>Sheet1!$B$1</c:f>
              <c:strCache>
                <c:ptCount val="1"/>
                <c:pt idx="0">
                  <c:v>заявления 2023</c:v>
                </c:pt>
              </c:strCache>
            </c:strRef>
          </c:tx>
          <c:spPr>
            <a:solidFill>
              <a:schemeClr val="accent6">
                <a:lumMod val="50000"/>
              </a:schemeClr>
            </a:solidFill>
            <a:ln>
              <a:noFill/>
            </a:ln>
            <a:effectLst/>
            <a:sp3d/>
          </c:spPr>
          <c:invertIfNegative val="0"/>
          <c:cat>
            <c:strRef>
              <c:f>Sheet1!$A$2:$A$6</c:f>
              <c:strCache>
                <c:ptCount val="5"/>
                <c:pt idx="0">
                  <c:v>ОПДУ</c:v>
                </c:pt>
                <c:pt idx="1">
                  <c:v>ДП-ОПДУ</c:v>
                </c:pt>
                <c:pt idx="2">
                  <c:v>ДЗС</c:v>
                </c:pt>
                <c:pt idx="3">
                  <c:v>МЗС</c:v>
                </c:pt>
                <c:pt idx="4">
                  <c:v>Памук</c:v>
                </c:pt>
              </c:strCache>
            </c:strRef>
          </c:cat>
          <c:val>
            <c:numRef>
              <c:f>Sheet1!$B$2:$B$6</c:f>
              <c:numCache>
                <c:formatCode>#,##0</c:formatCode>
                <c:ptCount val="5"/>
                <c:pt idx="0">
                  <c:v>48306</c:v>
                </c:pt>
                <c:pt idx="1">
                  <c:v>46799</c:v>
                </c:pt>
                <c:pt idx="2">
                  <c:v>5124</c:v>
                </c:pt>
                <c:pt idx="3">
                  <c:v>2039</c:v>
                </c:pt>
                <c:pt idx="4">
                  <c:v>39</c:v>
                </c:pt>
              </c:numCache>
            </c:numRef>
          </c:val>
          <c:shape val="cylinder"/>
          <c:extLst>
            <c:ext xmlns:c16="http://schemas.microsoft.com/office/drawing/2014/chart" uri="{C3380CC4-5D6E-409C-BE32-E72D297353CC}">
              <c16:uniqueId val="{00000000-009C-4745-ACD9-0149EB50986C}"/>
            </c:ext>
          </c:extLst>
        </c:ser>
        <c:ser>
          <c:idx val="1"/>
          <c:order val="1"/>
          <c:tx>
            <c:strRef>
              <c:f>Sheet1!$C$1</c:f>
              <c:strCache>
                <c:ptCount val="1"/>
                <c:pt idx="0">
                  <c:v>заявления 2024</c:v>
                </c:pt>
              </c:strCache>
            </c:strRef>
          </c:tx>
          <c:spPr>
            <a:solidFill>
              <a:srgbClr val="00B050"/>
            </a:solidFill>
            <a:ln>
              <a:noFill/>
            </a:ln>
            <a:effectLst/>
            <a:sp3d/>
          </c:spPr>
          <c:invertIfNegative val="0"/>
          <c:cat>
            <c:strRef>
              <c:f>Sheet1!$A$2:$A$6</c:f>
              <c:strCache>
                <c:ptCount val="5"/>
                <c:pt idx="0">
                  <c:v>ОПДУ</c:v>
                </c:pt>
                <c:pt idx="1">
                  <c:v>ДП-ОПДУ</c:v>
                </c:pt>
                <c:pt idx="2">
                  <c:v>ДЗС</c:v>
                </c:pt>
                <c:pt idx="3">
                  <c:v>МЗС</c:v>
                </c:pt>
                <c:pt idx="4">
                  <c:v>Памук</c:v>
                </c:pt>
              </c:strCache>
            </c:strRef>
          </c:cat>
          <c:val>
            <c:numRef>
              <c:f>Sheet1!$C$2:$C$6</c:f>
              <c:numCache>
                <c:formatCode>#,##0</c:formatCode>
                <c:ptCount val="5"/>
                <c:pt idx="0">
                  <c:v>52196</c:v>
                </c:pt>
                <c:pt idx="1">
                  <c:v>44797</c:v>
                </c:pt>
                <c:pt idx="2">
                  <c:v>5943</c:v>
                </c:pt>
                <c:pt idx="3">
                  <c:v>2057</c:v>
                </c:pt>
                <c:pt idx="4">
                  <c:v>64</c:v>
                </c:pt>
              </c:numCache>
            </c:numRef>
          </c:val>
          <c:shape val="cylinder"/>
          <c:extLst>
            <c:ext xmlns:c16="http://schemas.microsoft.com/office/drawing/2014/chart" uri="{C3380CC4-5D6E-409C-BE32-E72D297353CC}">
              <c16:uniqueId val="{00000001-009C-4745-ACD9-0149EB50986C}"/>
            </c:ext>
          </c:extLst>
        </c:ser>
        <c:dLbls>
          <c:showLegendKey val="0"/>
          <c:showVal val="0"/>
          <c:showCatName val="0"/>
          <c:showSerName val="0"/>
          <c:showPercent val="0"/>
          <c:showBubbleSize val="0"/>
        </c:dLbls>
        <c:gapWidth val="150"/>
        <c:shape val="box"/>
        <c:axId val="531343663"/>
        <c:axId val="531341583"/>
        <c:axId val="0"/>
      </c:bar3DChart>
      <c:catAx>
        <c:axId val="531343663"/>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bg-BG"/>
          </a:p>
        </c:txPr>
        <c:crossAx val="531341583"/>
        <c:crosses val="autoZero"/>
        <c:auto val="1"/>
        <c:lblAlgn val="ctr"/>
        <c:lblOffset val="100"/>
        <c:noMultiLvlLbl val="0"/>
      </c:catAx>
      <c:valAx>
        <c:axId val="531341583"/>
        <c:scaling>
          <c:orientation val="minMax"/>
        </c:scaling>
        <c:delete val="0"/>
        <c:axPos val="l"/>
        <c:majorGridlines>
          <c:spPr>
            <a:ln w="9525" cap="flat" cmpd="sng" algn="ctr">
              <a:solidFill>
                <a:schemeClr val="tx1"/>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bg-BG"/>
          </a:p>
        </c:txPr>
        <c:crossAx val="531343663"/>
        <c:crosses val="autoZero"/>
        <c:crossBetween val="between"/>
      </c:valAx>
      <c:dTable>
        <c:showHorzBorder val="1"/>
        <c:showVertBorder val="1"/>
        <c:showOutline val="1"/>
        <c:showKeys val="1"/>
        <c:spPr>
          <a:solidFill>
            <a:schemeClr val="accent6">
              <a:lumMod val="20000"/>
              <a:lumOff val="80000"/>
            </a:schemeClr>
          </a:solidFill>
          <a:ln w="6350">
            <a:solidFill>
              <a:schemeClr val="tx1"/>
            </a:solidFill>
          </a:ln>
          <a:effectLst/>
        </c:spPr>
        <c:txPr>
          <a:bodyPr rot="0" spcFirstLastPara="1" vertOverflow="ellipsis" vert="horz" wrap="square" anchor="ctr" anchorCtr="1"/>
          <a:lstStyle/>
          <a:p>
            <a:pPr rtl="0">
              <a:defRPr sz="1000" b="0" i="0" u="none" strike="noStrike" kern="1200" baseline="0">
                <a:solidFill>
                  <a:schemeClr val="tx2"/>
                </a:solidFill>
                <a:latin typeface="+mn-lt"/>
                <a:ea typeface="+mn-ea"/>
                <a:cs typeface="+mn-cs"/>
              </a:defRPr>
            </a:pPr>
            <a:endParaRPr lang="bg-BG"/>
          </a:p>
        </c:txPr>
      </c:dTable>
      <c:spPr>
        <a:noFill/>
        <a:ln>
          <a:noFill/>
        </a:ln>
        <a:effectLst/>
      </c:spPr>
    </c:plotArea>
    <c:plotVisOnly val="1"/>
    <c:dispBlanksAs val="gap"/>
    <c:showDLblsOverMax val="0"/>
  </c:chart>
  <c:spPr>
    <a:solidFill>
      <a:schemeClr val="accent6">
        <a:lumMod val="20000"/>
        <a:lumOff val="80000"/>
      </a:schemeClr>
    </a:solidFill>
    <a:ln>
      <a:solidFill>
        <a:schemeClr val="tx1"/>
      </a:solidFill>
    </a:ln>
    <a:effectLst/>
  </c:spPr>
  <c:txPr>
    <a:bodyPr/>
    <a:lstStyle/>
    <a:p>
      <a:pPr>
        <a:defRPr/>
      </a:pPr>
      <a:endParaRPr lang="bg-BG"/>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solidFill>
            <a:schemeClr val="tx1"/>
          </a:solidFill>
        </a:ln>
        <a:effectLst/>
        <a:sp3d>
          <a:contourClr>
            <a:schemeClr val="tx1"/>
          </a:contourClr>
        </a:sp3d>
      </c:spPr>
    </c:sideWall>
    <c:backWall>
      <c:thickness val="0"/>
      <c:spPr>
        <a:noFill/>
        <a:ln>
          <a:solidFill>
            <a:schemeClr val="tx1"/>
          </a:solidFill>
        </a:ln>
        <a:effectLst/>
        <a:sp3d>
          <a:contourClr>
            <a:schemeClr val="tx1"/>
          </a:contourClr>
        </a:sp3d>
      </c:spPr>
    </c:backWall>
    <c:plotArea>
      <c:layout/>
      <c:bar3DChart>
        <c:barDir val="col"/>
        <c:grouping val="clustered"/>
        <c:varyColors val="0"/>
        <c:ser>
          <c:idx val="0"/>
          <c:order val="0"/>
          <c:tx>
            <c:strRef>
              <c:f>Sheet1!$B$1</c:f>
              <c:strCache>
                <c:ptCount val="1"/>
                <c:pt idx="0">
                  <c:v>заявления 2023</c:v>
                </c:pt>
              </c:strCache>
            </c:strRef>
          </c:tx>
          <c:spPr>
            <a:solidFill>
              <a:schemeClr val="accent6">
                <a:lumMod val="50000"/>
              </a:schemeClr>
            </a:solidFill>
            <a:ln>
              <a:noFill/>
            </a:ln>
            <a:effectLst/>
            <a:sp3d/>
          </c:spPr>
          <c:invertIfNegative val="0"/>
          <c:cat>
            <c:strRef>
              <c:f>Sheet1!$A$2:$A$11</c:f>
              <c:strCache>
                <c:ptCount val="10"/>
                <c:pt idx="0">
                  <c:v>МлК</c:v>
                </c:pt>
                <c:pt idx="1">
                  <c:v>МлК-РП</c:v>
                </c:pt>
                <c:pt idx="2">
                  <c:v>МеК</c:v>
                </c:pt>
                <c:pt idx="3">
                  <c:v>МеК-РП</c:v>
                </c:pt>
                <c:pt idx="4">
                  <c:v>К-ЗП</c:v>
                </c:pt>
                <c:pt idx="5">
                  <c:v>Г-пл</c:v>
                </c:pt>
                <c:pt idx="6">
                  <c:v>Биволи</c:v>
                </c:pt>
                <c:pt idx="7">
                  <c:v>ДПЖ-РП</c:v>
                </c:pt>
                <c:pt idx="8">
                  <c:v>ДПЖ-пл</c:v>
                </c:pt>
                <c:pt idx="9">
                  <c:v>ДПЖ–ЗП/МП</c:v>
                </c:pt>
              </c:strCache>
            </c:strRef>
          </c:cat>
          <c:val>
            <c:numRef>
              <c:f>Sheet1!$B$2:$B$11</c:f>
              <c:numCache>
                <c:formatCode>#,##0</c:formatCode>
                <c:ptCount val="10"/>
                <c:pt idx="0">
                  <c:v>2694</c:v>
                </c:pt>
                <c:pt idx="1">
                  <c:v>741</c:v>
                </c:pt>
                <c:pt idx="2">
                  <c:v>3939</c:v>
                </c:pt>
                <c:pt idx="3">
                  <c:v>195</c:v>
                </c:pt>
                <c:pt idx="4">
                  <c:v>454</c:v>
                </c:pt>
                <c:pt idx="5">
                  <c:v>514</c:v>
                </c:pt>
                <c:pt idx="6">
                  <c:v>249</c:v>
                </c:pt>
                <c:pt idx="7">
                  <c:v>1218</c:v>
                </c:pt>
                <c:pt idx="8">
                  <c:v>1513</c:v>
                </c:pt>
                <c:pt idx="9">
                  <c:v>850</c:v>
                </c:pt>
              </c:numCache>
            </c:numRef>
          </c:val>
          <c:shape val="cylinder"/>
          <c:extLst>
            <c:ext xmlns:c16="http://schemas.microsoft.com/office/drawing/2014/chart" uri="{C3380CC4-5D6E-409C-BE32-E72D297353CC}">
              <c16:uniqueId val="{00000000-D9DD-4EF4-9B9E-332BD09ACBF3}"/>
            </c:ext>
          </c:extLst>
        </c:ser>
        <c:ser>
          <c:idx val="1"/>
          <c:order val="1"/>
          <c:tx>
            <c:strRef>
              <c:f>Sheet1!$C$1</c:f>
              <c:strCache>
                <c:ptCount val="1"/>
                <c:pt idx="0">
                  <c:v>заявления 2024</c:v>
                </c:pt>
              </c:strCache>
            </c:strRef>
          </c:tx>
          <c:spPr>
            <a:solidFill>
              <a:srgbClr val="00B050"/>
            </a:solidFill>
            <a:ln>
              <a:noFill/>
            </a:ln>
            <a:effectLst/>
            <a:sp3d/>
          </c:spPr>
          <c:invertIfNegative val="0"/>
          <c:cat>
            <c:strRef>
              <c:f>Sheet1!$A$2:$A$11</c:f>
              <c:strCache>
                <c:ptCount val="10"/>
                <c:pt idx="0">
                  <c:v>МлК</c:v>
                </c:pt>
                <c:pt idx="1">
                  <c:v>МлК-РП</c:v>
                </c:pt>
                <c:pt idx="2">
                  <c:v>МеК</c:v>
                </c:pt>
                <c:pt idx="3">
                  <c:v>МеК-РП</c:v>
                </c:pt>
                <c:pt idx="4">
                  <c:v>К-ЗП</c:v>
                </c:pt>
                <c:pt idx="5">
                  <c:v>Г-пл</c:v>
                </c:pt>
                <c:pt idx="6">
                  <c:v>Биволи</c:v>
                </c:pt>
                <c:pt idx="7">
                  <c:v>ДПЖ-РП</c:v>
                </c:pt>
                <c:pt idx="8">
                  <c:v>ДПЖ-пл</c:v>
                </c:pt>
                <c:pt idx="9">
                  <c:v>ДПЖ–ЗП/МП</c:v>
                </c:pt>
              </c:strCache>
            </c:strRef>
          </c:cat>
          <c:val>
            <c:numRef>
              <c:f>Sheet1!$C$2:$C$11</c:f>
              <c:numCache>
                <c:formatCode>#,##0</c:formatCode>
                <c:ptCount val="10"/>
                <c:pt idx="0">
                  <c:v>2497</c:v>
                </c:pt>
                <c:pt idx="1">
                  <c:v>704</c:v>
                </c:pt>
                <c:pt idx="2">
                  <c:v>3845</c:v>
                </c:pt>
                <c:pt idx="3">
                  <c:v>219</c:v>
                </c:pt>
                <c:pt idx="4">
                  <c:v>484</c:v>
                </c:pt>
                <c:pt idx="5">
                  <c:v>579</c:v>
                </c:pt>
                <c:pt idx="6">
                  <c:v>237</c:v>
                </c:pt>
                <c:pt idx="7">
                  <c:v>1203</c:v>
                </c:pt>
                <c:pt idx="8">
                  <c:v>1408</c:v>
                </c:pt>
                <c:pt idx="9">
                  <c:v>803</c:v>
                </c:pt>
              </c:numCache>
            </c:numRef>
          </c:val>
          <c:shape val="cylinder"/>
          <c:extLst>
            <c:ext xmlns:c16="http://schemas.microsoft.com/office/drawing/2014/chart" uri="{C3380CC4-5D6E-409C-BE32-E72D297353CC}">
              <c16:uniqueId val="{00000001-D9DD-4EF4-9B9E-332BD09ACBF3}"/>
            </c:ext>
          </c:extLst>
        </c:ser>
        <c:dLbls>
          <c:showLegendKey val="0"/>
          <c:showVal val="0"/>
          <c:showCatName val="0"/>
          <c:showSerName val="0"/>
          <c:showPercent val="0"/>
          <c:showBubbleSize val="0"/>
        </c:dLbls>
        <c:gapWidth val="150"/>
        <c:shape val="box"/>
        <c:axId val="531343663"/>
        <c:axId val="531341583"/>
        <c:axId val="0"/>
      </c:bar3DChart>
      <c:catAx>
        <c:axId val="531343663"/>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bg-BG"/>
          </a:p>
        </c:txPr>
        <c:crossAx val="531341583"/>
        <c:crosses val="autoZero"/>
        <c:auto val="1"/>
        <c:lblAlgn val="ctr"/>
        <c:lblOffset val="100"/>
        <c:noMultiLvlLbl val="0"/>
      </c:catAx>
      <c:valAx>
        <c:axId val="531341583"/>
        <c:scaling>
          <c:orientation val="minMax"/>
        </c:scaling>
        <c:delete val="0"/>
        <c:axPos val="l"/>
        <c:majorGridlines>
          <c:spPr>
            <a:ln w="9525" cap="flat" cmpd="sng" algn="ctr">
              <a:solidFill>
                <a:schemeClr val="tx1"/>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bg-BG"/>
          </a:p>
        </c:txPr>
        <c:crossAx val="531343663"/>
        <c:crosses val="autoZero"/>
        <c:crossBetween val="between"/>
      </c:valAx>
      <c:dTable>
        <c:showHorzBorder val="1"/>
        <c:showVertBorder val="1"/>
        <c:showOutline val="1"/>
        <c:showKeys val="1"/>
        <c:spPr>
          <a:solidFill>
            <a:schemeClr val="accent6">
              <a:lumMod val="40000"/>
              <a:lumOff val="60000"/>
            </a:schemeClr>
          </a:solidFill>
          <a:ln w="6350">
            <a:solidFill>
              <a:schemeClr val="tx1"/>
            </a:solidFill>
          </a:ln>
          <a:effectLst/>
        </c:spPr>
        <c:txPr>
          <a:bodyPr rot="0" spcFirstLastPara="1" vertOverflow="ellipsis" vert="horz" wrap="square" anchor="ctr" anchorCtr="1"/>
          <a:lstStyle/>
          <a:p>
            <a:pPr rtl="0">
              <a:defRPr sz="1197" b="0" i="0" u="none" strike="noStrike" kern="1200" baseline="0">
                <a:solidFill>
                  <a:schemeClr val="tx2"/>
                </a:solidFill>
                <a:latin typeface="+mn-lt"/>
                <a:ea typeface="+mn-ea"/>
                <a:cs typeface="+mn-cs"/>
              </a:defRPr>
            </a:pPr>
            <a:endParaRPr lang="bg-BG"/>
          </a:p>
        </c:txPr>
      </c:dTable>
      <c:spPr>
        <a:noFill/>
        <a:ln>
          <a:noFill/>
        </a:ln>
        <a:effectLst/>
      </c:spPr>
    </c:plotArea>
    <c:plotVisOnly val="1"/>
    <c:dispBlanksAs val="gap"/>
    <c:showDLblsOverMax val="0"/>
  </c:chart>
  <c:spPr>
    <a:solidFill>
      <a:schemeClr val="accent6">
        <a:lumMod val="40000"/>
        <a:lumOff val="60000"/>
      </a:schemeClr>
    </a:solidFill>
    <a:ln>
      <a:noFill/>
    </a:ln>
    <a:effectLst/>
  </c:spPr>
  <c:txPr>
    <a:bodyPr/>
    <a:lstStyle/>
    <a:p>
      <a:pPr>
        <a:defRPr/>
      </a:pPr>
      <a:endParaRPr lang="bg-BG"/>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solidFill>
            <a:schemeClr val="tx1"/>
          </a:solidFill>
        </a:ln>
        <a:effectLst/>
        <a:sp3d>
          <a:contourClr>
            <a:schemeClr val="tx1"/>
          </a:contourClr>
        </a:sp3d>
      </c:spPr>
    </c:sideWall>
    <c:backWall>
      <c:thickness val="0"/>
      <c:spPr>
        <a:noFill/>
        <a:ln>
          <a:solidFill>
            <a:schemeClr val="tx1"/>
          </a:solidFill>
        </a:ln>
        <a:effectLst/>
        <a:sp3d>
          <a:contourClr>
            <a:schemeClr val="tx1"/>
          </a:contourClr>
        </a:sp3d>
      </c:spPr>
    </c:backWall>
    <c:plotArea>
      <c:layout>
        <c:manualLayout>
          <c:layoutTarget val="inner"/>
          <c:xMode val="edge"/>
          <c:yMode val="edge"/>
          <c:x val="0.28420158986082977"/>
          <c:y val="6.4147859350377423E-2"/>
          <c:w val="0.71029841035570562"/>
          <c:h val="0.55014196563187945"/>
        </c:manualLayout>
      </c:layout>
      <c:bar3DChart>
        <c:barDir val="col"/>
        <c:grouping val="clustered"/>
        <c:varyColors val="0"/>
        <c:ser>
          <c:idx val="0"/>
          <c:order val="0"/>
          <c:tx>
            <c:strRef>
              <c:f>Sheet1!$B$1</c:f>
              <c:strCache>
                <c:ptCount val="1"/>
                <c:pt idx="0">
                  <c:v>заявления 2023</c:v>
                </c:pt>
              </c:strCache>
            </c:strRef>
          </c:tx>
          <c:spPr>
            <a:solidFill>
              <a:schemeClr val="accent6">
                <a:lumMod val="50000"/>
              </a:schemeClr>
            </a:solidFill>
            <a:ln>
              <a:noFill/>
            </a:ln>
            <a:effectLst/>
            <a:sp3d/>
          </c:spPr>
          <c:invertIfNegative val="0"/>
          <c:cat>
            <c:strRef>
              <c:f>Sheet1!$A$2:$A$9</c:f>
              <c:strCache>
                <c:ptCount val="8"/>
                <c:pt idx="0">
                  <c:v>Еко-БЖ</c:v>
                </c:pt>
                <c:pt idx="1">
                  <c:v>Еко-БРЕИ</c:v>
                </c:pt>
                <c:pt idx="2">
                  <c:v>Еко-ЗВПП</c:v>
                </c:pt>
                <c:pt idx="3">
                  <c:v>Еко-НИП</c:v>
                </c:pt>
                <c:pt idx="4">
                  <c:v>Еко-ТН</c:v>
                </c:pt>
                <c:pt idx="5">
                  <c:v>Еко-ПЗП</c:v>
                </c:pt>
                <c:pt idx="6">
                  <c:v>Еко-ГТ</c:v>
                </c:pt>
                <c:pt idx="7">
                  <c:v>Еко-РОК</c:v>
                </c:pt>
              </c:strCache>
            </c:strRef>
          </c:cat>
          <c:val>
            <c:numRef>
              <c:f>Sheet1!$B$2:$B$9</c:f>
              <c:numCache>
                <c:formatCode>#,##0</c:formatCode>
                <c:ptCount val="8"/>
                <c:pt idx="0">
                  <c:v>111</c:v>
                </c:pt>
                <c:pt idx="1">
                  <c:v>6027</c:v>
                </c:pt>
                <c:pt idx="2">
                  <c:v>3686</c:v>
                </c:pt>
                <c:pt idx="3">
                  <c:v>14510</c:v>
                </c:pt>
                <c:pt idx="4">
                  <c:v>2863</c:v>
                </c:pt>
                <c:pt idx="5">
                  <c:v>1457</c:v>
                </c:pt>
                <c:pt idx="6" formatCode="General">
                  <c:v>142</c:v>
                </c:pt>
                <c:pt idx="7">
                  <c:v>19552</c:v>
                </c:pt>
              </c:numCache>
            </c:numRef>
          </c:val>
          <c:shape val="cylinder"/>
          <c:extLst>
            <c:ext xmlns:c16="http://schemas.microsoft.com/office/drawing/2014/chart" uri="{C3380CC4-5D6E-409C-BE32-E72D297353CC}">
              <c16:uniqueId val="{00000000-009C-4745-ACD9-0149EB50986C}"/>
            </c:ext>
          </c:extLst>
        </c:ser>
        <c:ser>
          <c:idx val="1"/>
          <c:order val="1"/>
          <c:tx>
            <c:strRef>
              <c:f>Sheet1!$C$1</c:f>
              <c:strCache>
                <c:ptCount val="1"/>
                <c:pt idx="0">
                  <c:v>заявления 2024</c:v>
                </c:pt>
              </c:strCache>
            </c:strRef>
          </c:tx>
          <c:spPr>
            <a:solidFill>
              <a:srgbClr val="00B050"/>
            </a:solidFill>
            <a:ln>
              <a:noFill/>
            </a:ln>
            <a:effectLst/>
            <a:sp3d/>
          </c:spPr>
          <c:invertIfNegative val="0"/>
          <c:cat>
            <c:strRef>
              <c:f>Sheet1!$A$2:$A$9</c:f>
              <c:strCache>
                <c:ptCount val="8"/>
                <c:pt idx="0">
                  <c:v>Еко-БЖ</c:v>
                </c:pt>
                <c:pt idx="1">
                  <c:v>Еко-БРЕИ</c:v>
                </c:pt>
                <c:pt idx="2">
                  <c:v>Еко-ЗВПП</c:v>
                </c:pt>
                <c:pt idx="3">
                  <c:v>Еко-НИП</c:v>
                </c:pt>
                <c:pt idx="4">
                  <c:v>Еко-ТН</c:v>
                </c:pt>
                <c:pt idx="5">
                  <c:v>Еко-ПЗП</c:v>
                </c:pt>
                <c:pt idx="6">
                  <c:v>Еко-ГТ</c:v>
                </c:pt>
                <c:pt idx="7">
                  <c:v>Еко-РОК</c:v>
                </c:pt>
              </c:strCache>
            </c:strRef>
          </c:cat>
          <c:val>
            <c:numRef>
              <c:f>Sheet1!$C$2:$C$9</c:f>
              <c:numCache>
                <c:formatCode>#,##0</c:formatCode>
                <c:ptCount val="8"/>
                <c:pt idx="0">
                  <c:v>339</c:v>
                </c:pt>
                <c:pt idx="1">
                  <c:v>5198</c:v>
                </c:pt>
                <c:pt idx="2">
                  <c:v>6974</c:v>
                </c:pt>
                <c:pt idx="3">
                  <c:v>16555</c:v>
                </c:pt>
                <c:pt idx="4">
                  <c:v>4558</c:v>
                </c:pt>
                <c:pt idx="5">
                  <c:v>2259</c:v>
                </c:pt>
                <c:pt idx="6" formatCode="General">
                  <c:v>201</c:v>
                </c:pt>
                <c:pt idx="7">
                  <c:v>21848</c:v>
                </c:pt>
              </c:numCache>
            </c:numRef>
          </c:val>
          <c:shape val="cylinder"/>
          <c:extLst>
            <c:ext xmlns:c16="http://schemas.microsoft.com/office/drawing/2014/chart" uri="{C3380CC4-5D6E-409C-BE32-E72D297353CC}">
              <c16:uniqueId val="{00000001-009C-4745-ACD9-0149EB50986C}"/>
            </c:ext>
          </c:extLst>
        </c:ser>
        <c:dLbls>
          <c:showLegendKey val="0"/>
          <c:showVal val="0"/>
          <c:showCatName val="0"/>
          <c:showSerName val="0"/>
          <c:showPercent val="0"/>
          <c:showBubbleSize val="0"/>
        </c:dLbls>
        <c:gapWidth val="150"/>
        <c:shape val="box"/>
        <c:axId val="531343663"/>
        <c:axId val="531341583"/>
        <c:axId val="0"/>
      </c:bar3DChart>
      <c:catAx>
        <c:axId val="531343663"/>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bg-BG"/>
          </a:p>
        </c:txPr>
        <c:crossAx val="531341583"/>
        <c:crosses val="autoZero"/>
        <c:auto val="1"/>
        <c:lblAlgn val="ctr"/>
        <c:lblOffset val="100"/>
        <c:noMultiLvlLbl val="0"/>
      </c:catAx>
      <c:valAx>
        <c:axId val="531341583"/>
        <c:scaling>
          <c:orientation val="minMax"/>
        </c:scaling>
        <c:delete val="0"/>
        <c:axPos val="l"/>
        <c:majorGridlines>
          <c:spPr>
            <a:ln w="9525" cap="flat" cmpd="sng" algn="ctr">
              <a:solidFill>
                <a:schemeClr val="tx1"/>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bg-BG"/>
          </a:p>
        </c:txPr>
        <c:crossAx val="531343663"/>
        <c:crosses val="autoZero"/>
        <c:crossBetween val="between"/>
      </c:valAx>
      <c:dTable>
        <c:showHorzBorder val="1"/>
        <c:showVertBorder val="1"/>
        <c:showOutline val="1"/>
        <c:showKeys val="1"/>
        <c:spPr>
          <a:solidFill>
            <a:schemeClr val="accent6">
              <a:lumMod val="20000"/>
              <a:lumOff val="80000"/>
            </a:schemeClr>
          </a:solidFill>
          <a:ln w="6350">
            <a:solidFill>
              <a:schemeClr val="tx1"/>
            </a:solidFill>
          </a:ln>
          <a:effectLst/>
        </c:spPr>
        <c:txPr>
          <a:bodyPr rot="0" spcFirstLastPara="1" vertOverflow="ellipsis" vert="horz" wrap="square" anchor="ctr" anchorCtr="1"/>
          <a:lstStyle/>
          <a:p>
            <a:pPr rtl="0">
              <a:defRPr sz="1000" b="0" i="0" u="none" strike="noStrike" kern="1200" baseline="0">
                <a:solidFill>
                  <a:schemeClr val="tx2"/>
                </a:solidFill>
                <a:latin typeface="+mn-lt"/>
                <a:ea typeface="+mn-ea"/>
                <a:cs typeface="+mn-cs"/>
              </a:defRPr>
            </a:pPr>
            <a:endParaRPr lang="bg-BG"/>
          </a:p>
        </c:txPr>
      </c:dTable>
      <c:spPr>
        <a:noFill/>
        <a:ln>
          <a:noFill/>
        </a:ln>
        <a:effectLst/>
      </c:spPr>
    </c:plotArea>
    <c:plotVisOnly val="1"/>
    <c:dispBlanksAs val="gap"/>
    <c:showDLblsOverMax val="0"/>
  </c:chart>
  <c:spPr>
    <a:solidFill>
      <a:schemeClr val="accent6">
        <a:lumMod val="20000"/>
        <a:lumOff val="80000"/>
      </a:schemeClr>
    </a:solidFill>
    <a:ln>
      <a:solidFill>
        <a:schemeClr val="tx1"/>
      </a:solidFill>
    </a:ln>
    <a:effectLst/>
  </c:spPr>
  <c:txPr>
    <a:bodyPr/>
    <a:lstStyle/>
    <a:p>
      <a:pPr>
        <a:defRPr/>
      </a:pPr>
      <a:endParaRPr lang="bg-BG"/>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solidFill>
            <a:schemeClr val="tx1"/>
          </a:solidFill>
        </a:ln>
        <a:effectLst/>
        <a:sp3d>
          <a:contourClr>
            <a:schemeClr val="tx1"/>
          </a:contourClr>
        </a:sp3d>
      </c:spPr>
    </c:sideWall>
    <c:backWall>
      <c:thickness val="0"/>
      <c:spPr>
        <a:noFill/>
        <a:ln>
          <a:solidFill>
            <a:schemeClr val="tx1"/>
          </a:solidFill>
        </a:ln>
        <a:effectLst/>
        <a:sp3d>
          <a:contourClr>
            <a:schemeClr val="tx1"/>
          </a:contourClr>
        </a:sp3d>
      </c:spPr>
    </c:backWall>
    <c:plotArea>
      <c:layout/>
      <c:bar3DChart>
        <c:barDir val="col"/>
        <c:grouping val="clustered"/>
        <c:varyColors val="0"/>
        <c:ser>
          <c:idx val="0"/>
          <c:order val="0"/>
          <c:tx>
            <c:strRef>
              <c:f>Sheet1!$B$1</c:f>
              <c:strCache>
                <c:ptCount val="1"/>
                <c:pt idx="0">
                  <c:v>заявления 2023</c:v>
                </c:pt>
              </c:strCache>
            </c:strRef>
          </c:tx>
          <c:spPr>
            <a:solidFill>
              <a:schemeClr val="accent6">
                <a:lumMod val="50000"/>
              </a:schemeClr>
            </a:solidFill>
            <a:ln>
              <a:noFill/>
            </a:ln>
            <a:effectLst/>
            <a:sp3d/>
          </c:spPr>
          <c:invertIfNegative val="0"/>
          <c:cat>
            <c:strRef>
              <c:f>Sheet1!$A$2:$A$14</c:f>
              <c:strCache>
                <c:ptCount val="13"/>
                <c:pt idx="0">
                  <c:v>БР</c:v>
                </c:pt>
                <c:pt idx="1">
                  <c:v>БРП</c:v>
                </c:pt>
                <c:pt idx="2">
                  <c:v>ХЖ-АМР</c:v>
                </c:pt>
                <c:pt idx="3">
                  <c:v>ПЗП-деградирали</c:v>
                </c:pt>
                <c:pt idx="4">
                  <c:v>СККУ</c:v>
                </c:pt>
                <c:pt idx="5">
                  <c:v>СЗМ</c:v>
                </c:pt>
                <c:pt idx="6">
                  <c:v>ОМП</c:v>
                </c:pt>
                <c:pt idx="7">
                  <c:v>паша</c:v>
                </c:pt>
                <c:pt idx="8">
                  <c:v>ПМ-ОВМ</c:v>
                </c:pt>
                <c:pt idx="9">
                  <c:v>БП</c:v>
                </c:pt>
                <c:pt idx="10">
                  <c:v>БПП</c:v>
                </c:pt>
                <c:pt idx="11">
                  <c:v>СИП</c:v>
                </c:pt>
                <c:pt idx="12">
                  <c:v>опрашване</c:v>
                </c:pt>
              </c:strCache>
            </c:strRef>
          </c:cat>
          <c:val>
            <c:numRef>
              <c:f>Sheet1!$B$2:$B$14</c:f>
              <c:numCache>
                <c:formatCode>#,##0</c:formatCode>
                <c:ptCount val="13"/>
                <c:pt idx="0">
                  <c:v>1369</c:v>
                </c:pt>
                <c:pt idx="1">
                  <c:v>543</c:v>
                </c:pt>
                <c:pt idx="2">
                  <c:v>1184</c:v>
                </c:pt>
                <c:pt idx="3">
                  <c:v>5</c:v>
                </c:pt>
                <c:pt idx="4">
                  <c:v>132</c:v>
                </c:pt>
                <c:pt idx="5">
                  <c:v>148</c:v>
                </c:pt>
                <c:pt idx="6">
                  <c:v>411</c:v>
                </c:pt>
                <c:pt idx="7">
                  <c:v>341</c:v>
                </c:pt>
                <c:pt idx="8">
                  <c:v>0</c:v>
                </c:pt>
                <c:pt idx="9">
                  <c:v>681</c:v>
                </c:pt>
                <c:pt idx="10">
                  <c:v>99</c:v>
                </c:pt>
                <c:pt idx="11">
                  <c:v>0</c:v>
                </c:pt>
                <c:pt idx="12">
                  <c:v>274</c:v>
                </c:pt>
              </c:numCache>
            </c:numRef>
          </c:val>
          <c:shape val="cylinder"/>
          <c:extLst>
            <c:ext xmlns:c16="http://schemas.microsoft.com/office/drawing/2014/chart" uri="{C3380CC4-5D6E-409C-BE32-E72D297353CC}">
              <c16:uniqueId val="{00000000-D9DD-4EF4-9B9E-332BD09ACBF3}"/>
            </c:ext>
          </c:extLst>
        </c:ser>
        <c:ser>
          <c:idx val="1"/>
          <c:order val="1"/>
          <c:tx>
            <c:strRef>
              <c:f>Sheet1!$C$1</c:f>
              <c:strCache>
                <c:ptCount val="1"/>
                <c:pt idx="0">
                  <c:v>заявления 2024</c:v>
                </c:pt>
              </c:strCache>
            </c:strRef>
          </c:tx>
          <c:spPr>
            <a:solidFill>
              <a:srgbClr val="00B050"/>
            </a:solidFill>
            <a:ln>
              <a:noFill/>
            </a:ln>
            <a:effectLst/>
            <a:sp3d/>
          </c:spPr>
          <c:invertIfNegative val="0"/>
          <c:cat>
            <c:strRef>
              <c:f>Sheet1!$A$2:$A$14</c:f>
              <c:strCache>
                <c:ptCount val="13"/>
                <c:pt idx="0">
                  <c:v>БР</c:v>
                </c:pt>
                <c:pt idx="1">
                  <c:v>БРП</c:v>
                </c:pt>
                <c:pt idx="2">
                  <c:v>ХЖ-АМР</c:v>
                </c:pt>
                <c:pt idx="3">
                  <c:v>ПЗП-деградирали</c:v>
                </c:pt>
                <c:pt idx="4">
                  <c:v>СККУ</c:v>
                </c:pt>
                <c:pt idx="5">
                  <c:v>СЗМ</c:v>
                </c:pt>
                <c:pt idx="6">
                  <c:v>ОМП</c:v>
                </c:pt>
                <c:pt idx="7">
                  <c:v>паша</c:v>
                </c:pt>
                <c:pt idx="8">
                  <c:v>ПМ-ОВМ</c:v>
                </c:pt>
                <c:pt idx="9">
                  <c:v>БП</c:v>
                </c:pt>
                <c:pt idx="10">
                  <c:v>БПП</c:v>
                </c:pt>
                <c:pt idx="11">
                  <c:v>СИП</c:v>
                </c:pt>
                <c:pt idx="12">
                  <c:v>опрашване</c:v>
                </c:pt>
              </c:strCache>
            </c:strRef>
          </c:cat>
          <c:val>
            <c:numRef>
              <c:f>Sheet1!$C$2:$C$14</c:f>
              <c:numCache>
                <c:formatCode>#,##0</c:formatCode>
                <c:ptCount val="13"/>
                <c:pt idx="0">
                  <c:v>1421</c:v>
                </c:pt>
                <c:pt idx="1">
                  <c:v>872</c:v>
                </c:pt>
                <c:pt idx="2">
                  <c:v>1205</c:v>
                </c:pt>
                <c:pt idx="3">
                  <c:v>6</c:v>
                </c:pt>
                <c:pt idx="4">
                  <c:v>199</c:v>
                </c:pt>
                <c:pt idx="5">
                  <c:v>218</c:v>
                </c:pt>
                <c:pt idx="6">
                  <c:v>539</c:v>
                </c:pt>
                <c:pt idx="7">
                  <c:v>358</c:v>
                </c:pt>
                <c:pt idx="8">
                  <c:v>0</c:v>
                </c:pt>
                <c:pt idx="9">
                  <c:v>763</c:v>
                </c:pt>
                <c:pt idx="10">
                  <c:v>172</c:v>
                </c:pt>
                <c:pt idx="11">
                  <c:v>3</c:v>
                </c:pt>
                <c:pt idx="12">
                  <c:v>326</c:v>
                </c:pt>
              </c:numCache>
            </c:numRef>
          </c:val>
          <c:shape val="cylinder"/>
          <c:extLst>
            <c:ext xmlns:c16="http://schemas.microsoft.com/office/drawing/2014/chart" uri="{C3380CC4-5D6E-409C-BE32-E72D297353CC}">
              <c16:uniqueId val="{00000001-D9DD-4EF4-9B9E-332BD09ACBF3}"/>
            </c:ext>
          </c:extLst>
        </c:ser>
        <c:dLbls>
          <c:showLegendKey val="0"/>
          <c:showVal val="0"/>
          <c:showCatName val="0"/>
          <c:showSerName val="0"/>
          <c:showPercent val="0"/>
          <c:showBubbleSize val="0"/>
        </c:dLbls>
        <c:gapWidth val="150"/>
        <c:shape val="box"/>
        <c:axId val="531343663"/>
        <c:axId val="531341583"/>
        <c:axId val="0"/>
      </c:bar3DChart>
      <c:catAx>
        <c:axId val="531343663"/>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bg-BG"/>
          </a:p>
        </c:txPr>
        <c:crossAx val="531341583"/>
        <c:crosses val="autoZero"/>
        <c:auto val="1"/>
        <c:lblAlgn val="ctr"/>
        <c:lblOffset val="100"/>
        <c:noMultiLvlLbl val="0"/>
      </c:catAx>
      <c:valAx>
        <c:axId val="531341583"/>
        <c:scaling>
          <c:orientation val="minMax"/>
        </c:scaling>
        <c:delete val="0"/>
        <c:axPos val="l"/>
        <c:majorGridlines>
          <c:spPr>
            <a:ln w="9525" cap="flat" cmpd="sng" algn="ctr">
              <a:solidFill>
                <a:schemeClr val="tx1"/>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bg-BG"/>
          </a:p>
        </c:txPr>
        <c:crossAx val="531343663"/>
        <c:crosses val="autoZero"/>
        <c:crossBetween val="between"/>
      </c:valAx>
      <c:dTable>
        <c:showHorzBorder val="1"/>
        <c:showVertBorder val="1"/>
        <c:showOutline val="1"/>
        <c:showKeys val="1"/>
        <c:spPr>
          <a:solidFill>
            <a:schemeClr val="accent6">
              <a:lumMod val="40000"/>
              <a:lumOff val="60000"/>
            </a:schemeClr>
          </a:solidFill>
          <a:ln w="6350">
            <a:solidFill>
              <a:schemeClr val="tx1"/>
            </a:solidFill>
          </a:ln>
          <a:effectLst/>
        </c:spPr>
        <c:txPr>
          <a:bodyPr rot="0" spcFirstLastPara="1" vertOverflow="ellipsis" vert="horz" wrap="square" anchor="ctr" anchorCtr="1"/>
          <a:lstStyle/>
          <a:p>
            <a:pPr rtl="0">
              <a:defRPr sz="1197" b="0" i="0" u="none" strike="noStrike" kern="1200" baseline="0">
                <a:solidFill>
                  <a:schemeClr val="tx2"/>
                </a:solidFill>
                <a:latin typeface="+mn-lt"/>
                <a:ea typeface="+mn-ea"/>
                <a:cs typeface="+mn-cs"/>
              </a:defRPr>
            </a:pPr>
            <a:endParaRPr lang="bg-BG"/>
          </a:p>
        </c:txPr>
      </c:dTable>
      <c:spPr>
        <a:noFill/>
        <a:ln>
          <a:noFill/>
        </a:ln>
        <a:effectLst/>
      </c:spPr>
    </c:plotArea>
    <c:plotVisOnly val="1"/>
    <c:dispBlanksAs val="gap"/>
    <c:showDLblsOverMax val="0"/>
  </c:chart>
  <c:spPr>
    <a:solidFill>
      <a:schemeClr val="accent6">
        <a:lumMod val="40000"/>
        <a:lumOff val="60000"/>
      </a:schemeClr>
    </a:solidFill>
    <a:ln>
      <a:noFill/>
    </a:ln>
    <a:effectLst/>
  </c:spPr>
  <c:txPr>
    <a:bodyPr/>
    <a:lstStyle/>
    <a:p>
      <a:pPr>
        <a:defRPr/>
      </a:pPr>
      <a:endParaRPr lang="bg-BG"/>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solidFill>
            <a:schemeClr val="tx1"/>
          </a:solidFill>
        </a:ln>
        <a:effectLst/>
        <a:sp3d>
          <a:contourClr>
            <a:schemeClr val="tx1"/>
          </a:contourClr>
        </a:sp3d>
      </c:spPr>
    </c:sideWall>
    <c:backWall>
      <c:thickness val="0"/>
      <c:spPr>
        <a:noFill/>
        <a:ln>
          <a:solidFill>
            <a:schemeClr val="tx1"/>
          </a:solidFill>
        </a:ln>
        <a:effectLst/>
        <a:sp3d>
          <a:contourClr>
            <a:schemeClr val="tx1"/>
          </a:contourClr>
        </a:sp3d>
      </c:spPr>
    </c:backWall>
    <c:plotArea>
      <c:layout>
        <c:manualLayout>
          <c:layoutTarget val="inner"/>
          <c:xMode val="edge"/>
          <c:yMode val="edge"/>
          <c:x val="0.28420158986082977"/>
          <c:y val="6.4147859350377423E-2"/>
          <c:w val="0.71029841035570562"/>
          <c:h val="0.55014196563187945"/>
        </c:manualLayout>
      </c:layout>
      <c:bar3DChart>
        <c:barDir val="col"/>
        <c:grouping val="clustered"/>
        <c:varyColors val="0"/>
        <c:ser>
          <c:idx val="0"/>
          <c:order val="0"/>
          <c:tx>
            <c:strRef>
              <c:f>Sheet1!$B$1</c:f>
              <c:strCache>
                <c:ptCount val="1"/>
                <c:pt idx="0">
                  <c:v>заявления 2023</c:v>
                </c:pt>
              </c:strCache>
            </c:strRef>
          </c:tx>
          <c:spPr>
            <a:solidFill>
              <a:schemeClr val="accent6">
                <a:lumMod val="50000"/>
              </a:schemeClr>
            </a:solidFill>
            <a:ln>
              <a:noFill/>
            </a:ln>
            <a:effectLst/>
            <a:sp3d/>
          </c:spPr>
          <c:invertIfNegative val="0"/>
          <c:cat>
            <c:strRef>
              <c:f>Sheet1!$A$2:$A$5</c:f>
              <c:strCache>
                <c:ptCount val="4"/>
                <c:pt idx="0">
                  <c:v>НР 1</c:v>
                </c:pt>
                <c:pt idx="1">
                  <c:v>НР 2</c:v>
                </c:pt>
                <c:pt idx="2">
                  <c:v>НР 3</c:v>
                </c:pt>
                <c:pt idx="3">
                  <c:v>Н2000</c:v>
                </c:pt>
              </c:strCache>
            </c:strRef>
          </c:cat>
          <c:val>
            <c:numRef>
              <c:f>Sheet1!$B$2:$B$5</c:f>
              <c:numCache>
                <c:formatCode>#,##0</c:formatCode>
                <c:ptCount val="4"/>
                <c:pt idx="0">
                  <c:v>17692</c:v>
                </c:pt>
                <c:pt idx="1">
                  <c:v>5407</c:v>
                </c:pt>
                <c:pt idx="2">
                  <c:v>712</c:v>
                </c:pt>
                <c:pt idx="3">
                  <c:v>12486</c:v>
                </c:pt>
              </c:numCache>
            </c:numRef>
          </c:val>
          <c:shape val="cylinder"/>
          <c:extLst>
            <c:ext xmlns:c16="http://schemas.microsoft.com/office/drawing/2014/chart" uri="{C3380CC4-5D6E-409C-BE32-E72D297353CC}">
              <c16:uniqueId val="{00000000-009C-4745-ACD9-0149EB50986C}"/>
            </c:ext>
          </c:extLst>
        </c:ser>
        <c:ser>
          <c:idx val="1"/>
          <c:order val="1"/>
          <c:tx>
            <c:strRef>
              <c:f>Sheet1!$C$1</c:f>
              <c:strCache>
                <c:ptCount val="1"/>
                <c:pt idx="0">
                  <c:v>заявления 2024</c:v>
                </c:pt>
              </c:strCache>
            </c:strRef>
          </c:tx>
          <c:spPr>
            <a:solidFill>
              <a:srgbClr val="00B050"/>
            </a:solidFill>
            <a:ln>
              <a:noFill/>
            </a:ln>
            <a:effectLst/>
            <a:sp3d/>
          </c:spPr>
          <c:invertIfNegative val="0"/>
          <c:cat>
            <c:strRef>
              <c:f>Sheet1!$A$2:$A$5</c:f>
              <c:strCache>
                <c:ptCount val="4"/>
                <c:pt idx="0">
                  <c:v>НР 1</c:v>
                </c:pt>
                <c:pt idx="1">
                  <c:v>НР 2</c:v>
                </c:pt>
                <c:pt idx="2">
                  <c:v>НР 3</c:v>
                </c:pt>
                <c:pt idx="3">
                  <c:v>Н2000</c:v>
                </c:pt>
              </c:strCache>
            </c:strRef>
          </c:cat>
          <c:val>
            <c:numRef>
              <c:f>Sheet1!$C$2:$C$5</c:f>
              <c:numCache>
                <c:formatCode>#,##0</c:formatCode>
                <c:ptCount val="4"/>
                <c:pt idx="0">
                  <c:v>17752</c:v>
                </c:pt>
                <c:pt idx="1">
                  <c:v>5371</c:v>
                </c:pt>
                <c:pt idx="2">
                  <c:v>717</c:v>
                </c:pt>
                <c:pt idx="3">
                  <c:v>12277</c:v>
                </c:pt>
              </c:numCache>
            </c:numRef>
          </c:val>
          <c:shape val="cylinder"/>
          <c:extLst>
            <c:ext xmlns:c16="http://schemas.microsoft.com/office/drawing/2014/chart" uri="{C3380CC4-5D6E-409C-BE32-E72D297353CC}">
              <c16:uniqueId val="{00000001-009C-4745-ACD9-0149EB50986C}"/>
            </c:ext>
          </c:extLst>
        </c:ser>
        <c:dLbls>
          <c:showLegendKey val="0"/>
          <c:showVal val="0"/>
          <c:showCatName val="0"/>
          <c:showSerName val="0"/>
          <c:showPercent val="0"/>
          <c:showBubbleSize val="0"/>
        </c:dLbls>
        <c:gapWidth val="150"/>
        <c:shape val="box"/>
        <c:axId val="531343663"/>
        <c:axId val="531341583"/>
        <c:axId val="0"/>
      </c:bar3DChart>
      <c:catAx>
        <c:axId val="531343663"/>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bg-BG"/>
          </a:p>
        </c:txPr>
        <c:crossAx val="531341583"/>
        <c:crosses val="autoZero"/>
        <c:auto val="1"/>
        <c:lblAlgn val="ctr"/>
        <c:lblOffset val="100"/>
        <c:noMultiLvlLbl val="0"/>
      </c:catAx>
      <c:valAx>
        <c:axId val="531341583"/>
        <c:scaling>
          <c:orientation val="minMax"/>
        </c:scaling>
        <c:delete val="0"/>
        <c:axPos val="l"/>
        <c:majorGridlines>
          <c:spPr>
            <a:ln w="9525" cap="flat" cmpd="sng" algn="ctr">
              <a:solidFill>
                <a:schemeClr val="tx1"/>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bg-BG"/>
          </a:p>
        </c:txPr>
        <c:crossAx val="531343663"/>
        <c:crosses val="autoZero"/>
        <c:crossBetween val="between"/>
      </c:valAx>
      <c:dTable>
        <c:showHorzBorder val="1"/>
        <c:showVertBorder val="1"/>
        <c:showOutline val="1"/>
        <c:showKeys val="1"/>
        <c:spPr>
          <a:solidFill>
            <a:schemeClr val="accent6">
              <a:lumMod val="20000"/>
              <a:lumOff val="80000"/>
            </a:schemeClr>
          </a:solidFill>
          <a:ln w="6350">
            <a:solidFill>
              <a:schemeClr val="tx1"/>
            </a:solidFill>
          </a:ln>
          <a:effectLst/>
        </c:spPr>
        <c:txPr>
          <a:bodyPr rot="0" spcFirstLastPara="1" vertOverflow="ellipsis" vert="horz" wrap="square" anchor="ctr" anchorCtr="1"/>
          <a:lstStyle/>
          <a:p>
            <a:pPr rtl="0">
              <a:defRPr sz="1000" b="0" i="0" u="none" strike="noStrike" kern="1200" baseline="0">
                <a:solidFill>
                  <a:schemeClr val="tx2"/>
                </a:solidFill>
                <a:latin typeface="+mn-lt"/>
                <a:ea typeface="+mn-ea"/>
                <a:cs typeface="+mn-cs"/>
              </a:defRPr>
            </a:pPr>
            <a:endParaRPr lang="bg-BG"/>
          </a:p>
        </c:txPr>
      </c:dTable>
      <c:spPr>
        <a:noFill/>
        <a:ln>
          <a:noFill/>
        </a:ln>
        <a:effectLst/>
      </c:spPr>
    </c:plotArea>
    <c:plotVisOnly val="1"/>
    <c:dispBlanksAs val="gap"/>
    <c:showDLblsOverMax val="0"/>
  </c:chart>
  <c:spPr>
    <a:solidFill>
      <a:schemeClr val="accent6">
        <a:lumMod val="20000"/>
        <a:lumOff val="80000"/>
      </a:schemeClr>
    </a:solidFill>
    <a:ln>
      <a:solidFill>
        <a:schemeClr val="tx1"/>
      </a:solidFill>
    </a:ln>
    <a:effectLst/>
  </c:spPr>
  <c:txPr>
    <a:bodyPr/>
    <a:lstStyle/>
    <a:p>
      <a:pPr>
        <a:defRPr/>
      </a:pPr>
      <a:endParaRPr lang="bg-BG"/>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solidFill>
            <a:schemeClr val="tx1"/>
          </a:solidFill>
        </a:ln>
        <a:effectLst/>
        <a:sp3d>
          <a:contourClr>
            <a:schemeClr val="tx1"/>
          </a:contourClr>
        </a:sp3d>
      </c:spPr>
    </c:sideWall>
    <c:backWall>
      <c:thickness val="0"/>
      <c:spPr>
        <a:noFill/>
        <a:ln>
          <a:solidFill>
            <a:schemeClr val="tx1"/>
          </a:solidFill>
        </a:ln>
        <a:effectLst/>
        <a:sp3d>
          <a:contourClr>
            <a:schemeClr val="tx1"/>
          </a:contourClr>
        </a:sp3d>
      </c:spPr>
    </c:backWall>
    <c:plotArea>
      <c:layout/>
      <c:bar3DChart>
        <c:barDir val="col"/>
        <c:grouping val="clustered"/>
        <c:varyColors val="0"/>
        <c:ser>
          <c:idx val="0"/>
          <c:order val="0"/>
          <c:tx>
            <c:strRef>
              <c:f>Sheet1!$B$1</c:f>
              <c:strCache>
                <c:ptCount val="1"/>
                <c:pt idx="0">
                  <c:v>заявления 2023</c:v>
                </c:pt>
              </c:strCache>
            </c:strRef>
          </c:tx>
          <c:spPr>
            <a:solidFill>
              <a:schemeClr val="accent6">
                <a:lumMod val="50000"/>
              </a:schemeClr>
            </a:solidFill>
            <a:ln>
              <a:noFill/>
            </a:ln>
            <a:effectLst/>
            <a:sp3d/>
          </c:spPr>
          <c:invertIfNegative val="0"/>
          <c:cat>
            <c:strRef>
              <c:f>Sheet1!$A$2:$A$7</c:f>
              <c:strCache>
                <c:ptCount val="6"/>
                <c:pt idx="0">
                  <c:v>M10- Възстановяване и поддържане на затревени площи с висока природна стойност (ВПС-1)</c:v>
                </c:pt>
                <c:pt idx="1">
                  <c:v>M10- Опазване на застрашени от изчезване местни породи</c:v>
                </c:pt>
                <c:pt idx="2">
                  <c:v>M10- Опазване на застрашени от изчезване местни сортове</c:v>
                </c:pt>
                <c:pt idx="3">
                  <c:v>M11- Биологично растениевъдство</c:v>
                </c:pt>
                <c:pt idx="4">
                  <c:v>M11- Биологично животновъдство</c:v>
                </c:pt>
                <c:pt idx="5">
                  <c:v>M11- Биологично пчеларство</c:v>
                </c:pt>
              </c:strCache>
            </c:strRef>
          </c:cat>
          <c:val>
            <c:numRef>
              <c:f>Sheet1!$B$2:$B$7</c:f>
              <c:numCache>
                <c:formatCode>General</c:formatCode>
                <c:ptCount val="6"/>
                <c:pt idx="0">
                  <c:v>467</c:v>
                </c:pt>
                <c:pt idx="1">
                  <c:v>1387</c:v>
                </c:pt>
                <c:pt idx="2">
                  <c:v>550</c:v>
                </c:pt>
                <c:pt idx="3">
                  <c:v>427</c:v>
                </c:pt>
                <c:pt idx="4">
                  <c:v>8</c:v>
                </c:pt>
                <c:pt idx="5">
                  <c:v>296</c:v>
                </c:pt>
              </c:numCache>
            </c:numRef>
          </c:val>
          <c:shape val="cylinder"/>
          <c:extLst>
            <c:ext xmlns:c16="http://schemas.microsoft.com/office/drawing/2014/chart" uri="{C3380CC4-5D6E-409C-BE32-E72D297353CC}">
              <c16:uniqueId val="{00000000-D9DD-4EF4-9B9E-332BD09ACBF3}"/>
            </c:ext>
          </c:extLst>
        </c:ser>
        <c:ser>
          <c:idx val="1"/>
          <c:order val="1"/>
          <c:tx>
            <c:strRef>
              <c:f>Sheet1!$C$1</c:f>
              <c:strCache>
                <c:ptCount val="1"/>
                <c:pt idx="0">
                  <c:v>заявления 2024</c:v>
                </c:pt>
              </c:strCache>
            </c:strRef>
          </c:tx>
          <c:spPr>
            <a:solidFill>
              <a:srgbClr val="00B050"/>
            </a:solidFill>
            <a:ln>
              <a:noFill/>
            </a:ln>
            <a:effectLst/>
            <a:sp3d/>
          </c:spPr>
          <c:invertIfNegative val="0"/>
          <c:cat>
            <c:strRef>
              <c:f>Sheet1!$A$2:$A$7</c:f>
              <c:strCache>
                <c:ptCount val="6"/>
                <c:pt idx="0">
                  <c:v>M10- Възстановяване и поддържане на затревени площи с висока природна стойност (ВПС-1)</c:v>
                </c:pt>
                <c:pt idx="1">
                  <c:v>M10- Опазване на застрашени от изчезване местни породи</c:v>
                </c:pt>
                <c:pt idx="2">
                  <c:v>M10- Опазване на застрашени от изчезване местни сортове</c:v>
                </c:pt>
                <c:pt idx="3">
                  <c:v>M11- Биологично растениевъдство</c:v>
                </c:pt>
                <c:pt idx="4">
                  <c:v>M11- Биологично животновъдство</c:v>
                </c:pt>
                <c:pt idx="5">
                  <c:v>M11- Биологично пчеларство</c:v>
                </c:pt>
              </c:strCache>
            </c:strRef>
          </c:cat>
          <c:val>
            <c:numRef>
              <c:f>Sheet1!$C$2:$C$7</c:f>
              <c:numCache>
                <c:formatCode>General</c:formatCode>
                <c:ptCount val="6"/>
                <c:pt idx="0">
                  <c:v>445</c:v>
                </c:pt>
                <c:pt idx="1">
                  <c:v>1344</c:v>
                </c:pt>
                <c:pt idx="2">
                  <c:v>541</c:v>
                </c:pt>
                <c:pt idx="3">
                  <c:v>416</c:v>
                </c:pt>
                <c:pt idx="4">
                  <c:v>7</c:v>
                </c:pt>
                <c:pt idx="5">
                  <c:v>290</c:v>
                </c:pt>
              </c:numCache>
            </c:numRef>
          </c:val>
          <c:shape val="cylinder"/>
          <c:extLst>
            <c:ext xmlns:c16="http://schemas.microsoft.com/office/drawing/2014/chart" uri="{C3380CC4-5D6E-409C-BE32-E72D297353CC}">
              <c16:uniqueId val="{00000001-D9DD-4EF4-9B9E-332BD09ACBF3}"/>
            </c:ext>
          </c:extLst>
        </c:ser>
        <c:dLbls>
          <c:showLegendKey val="0"/>
          <c:showVal val="0"/>
          <c:showCatName val="0"/>
          <c:showSerName val="0"/>
          <c:showPercent val="0"/>
          <c:showBubbleSize val="0"/>
        </c:dLbls>
        <c:gapWidth val="150"/>
        <c:shape val="box"/>
        <c:axId val="531343663"/>
        <c:axId val="531341583"/>
        <c:axId val="0"/>
      </c:bar3DChart>
      <c:catAx>
        <c:axId val="531343663"/>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bg-BG"/>
          </a:p>
        </c:txPr>
        <c:crossAx val="531341583"/>
        <c:crosses val="autoZero"/>
        <c:auto val="1"/>
        <c:lblAlgn val="ctr"/>
        <c:lblOffset val="100"/>
        <c:noMultiLvlLbl val="0"/>
      </c:catAx>
      <c:valAx>
        <c:axId val="531341583"/>
        <c:scaling>
          <c:orientation val="minMax"/>
        </c:scaling>
        <c:delete val="0"/>
        <c:axPos val="l"/>
        <c:majorGridlines>
          <c:spPr>
            <a:ln w="9525" cap="flat" cmpd="sng" algn="ctr">
              <a:solidFill>
                <a:schemeClr val="tx1"/>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bg-BG"/>
          </a:p>
        </c:txPr>
        <c:crossAx val="531343663"/>
        <c:crosses val="autoZero"/>
        <c:crossBetween val="between"/>
      </c:valAx>
      <c:dTable>
        <c:showHorzBorder val="1"/>
        <c:showVertBorder val="1"/>
        <c:showOutline val="1"/>
        <c:showKeys val="1"/>
        <c:spPr>
          <a:solidFill>
            <a:schemeClr val="accent6">
              <a:lumMod val="40000"/>
              <a:lumOff val="60000"/>
            </a:schemeClr>
          </a:solidFill>
          <a:ln w="6350">
            <a:solidFill>
              <a:schemeClr val="tx1"/>
            </a:solidFill>
          </a:ln>
          <a:effectLst/>
        </c:spPr>
        <c:txPr>
          <a:bodyPr rot="0" spcFirstLastPara="1" vertOverflow="ellipsis" vert="horz" wrap="square" anchor="ctr" anchorCtr="1"/>
          <a:lstStyle/>
          <a:p>
            <a:pPr rtl="0">
              <a:defRPr sz="1197" b="0" i="0" u="none" strike="noStrike" kern="1200" baseline="0">
                <a:solidFill>
                  <a:schemeClr val="tx2"/>
                </a:solidFill>
                <a:latin typeface="+mn-lt"/>
                <a:ea typeface="+mn-ea"/>
                <a:cs typeface="+mn-cs"/>
              </a:defRPr>
            </a:pPr>
            <a:endParaRPr lang="bg-BG"/>
          </a:p>
        </c:txPr>
      </c:dTable>
      <c:spPr>
        <a:noFill/>
        <a:ln>
          <a:noFill/>
        </a:ln>
        <a:effectLst/>
      </c:spPr>
    </c:plotArea>
    <c:plotVisOnly val="1"/>
    <c:dispBlanksAs val="gap"/>
    <c:showDLblsOverMax val="0"/>
  </c:chart>
  <c:spPr>
    <a:solidFill>
      <a:schemeClr val="accent6">
        <a:lumMod val="40000"/>
        <a:lumOff val="60000"/>
      </a:schemeClr>
    </a:solidFill>
    <a:ln>
      <a:noFill/>
    </a:ln>
    <a:effectLst/>
  </c:spPr>
  <c:txPr>
    <a:bodyPr/>
    <a:lstStyle/>
    <a:p>
      <a:pPr>
        <a:defRPr/>
      </a:pPr>
      <a:endParaRPr lang="bg-BG"/>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solidFill>
            <a:schemeClr val="tx1"/>
          </a:solidFill>
        </a:ln>
        <a:effectLst/>
        <a:sp3d>
          <a:contourClr>
            <a:schemeClr val="tx1"/>
          </a:contourClr>
        </a:sp3d>
      </c:spPr>
    </c:sideWall>
    <c:backWall>
      <c:thickness val="0"/>
      <c:spPr>
        <a:noFill/>
        <a:ln>
          <a:solidFill>
            <a:schemeClr val="tx1"/>
          </a:solidFill>
        </a:ln>
        <a:effectLst/>
        <a:sp3d>
          <a:contourClr>
            <a:schemeClr val="tx1"/>
          </a:contourClr>
        </a:sp3d>
      </c:spPr>
    </c:backWall>
    <c:plotArea>
      <c:layout>
        <c:manualLayout>
          <c:layoutTarget val="inner"/>
          <c:xMode val="edge"/>
          <c:yMode val="edge"/>
          <c:x val="0.28420158986082977"/>
          <c:y val="6.4147859350377423E-2"/>
          <c:w val="0.71029841035570562"/>
          <c:h val="0.55014196563187945"/>
        </c:manualLayout>
      </c:layout>
      <c:bar3DChart>
        <c:barDir val="col"/>
        <c:grouping val="clustered"/>
        <c:varyColors val="0"/>
        <c:ser>
          <c:idx val="0"/>
          <c:order val="0"/>
          <c:tx>
            <c:strRef>
              <c:f>Sheet1!$B$1</c:f>
              <c:strCache>
                <c:ptCount val="1"/>
                <c:pt idx="0">
                  <c:v>заявления 2023</c:v>
                </c:pt>
              </c:strCache>
            </c:strRef>
          </c:tx>
          <c:spPr>
            <a:solidFill>
              <a:schemeClr val="accent6">
                <a:lumMod val="50000"/>
              </a:schemeClr>
            </a:solidFill>
            <a:ln>
              <a:noFill/>
            </a:ln>
            <a:effectLst/>
            <a:sp3d/>
          </c:spPr>
          <c:invertIfNegative val="0"/>
          <c:cat>
            <c:strRef>
              <c:f>Sheet1!$A$2:$A$4</c:f>
              <c:strCache>
                <c:ptCount val="3"/>
                <c:pt idx="0">
                  <c:v>ПНДЖ 3</c:v>
                </c:pt>
                <c:pt idx="1">
                  <c:v>ПНДЖ 1</c:v>
                </c:pt>
                <c:pt idx="2">
                  <c:v>ПНДТ</c:v>
                </c:pt>
              </c:strCache>
            </c:strRef>
          </c:cat>
          <c:val>
            <c:numRef>
              <c:f>Sheet1!$B$2:$B$4</c:f>
              <c:numCache>
                <c:formatCode>#,##0</c:formatCode>
                <c:ptCount val="3"/>
                <c:pt idx="0">
                  <c:v>4993</c:v>
                </c:pt>
                <c:pt idx="1">
                  <c:v>6071</c:v>
                </c:pt>
                <c:pt idx="2">
                  <c:v>8165</c:v>
                </c:pt>
              </c:numCache>
            </c:numRef>
          </c:val>
          <c:shape val="cylinder"/>
          <c:extLst>
            <c:ext xmlns:c16="http://schemas.microsoft.com/office/drawing/2014/chart" uri="{C3380CC4-5D6E-409C-BE32-E72D297353CC}">
              <c16:uniqueId val="{00000000-00DB-4706-A4DC-9876C2EA5467}"/>
            </c:ext>
          </c:extLst>
        </c:ser>
        <c:ser>
          <c:idx val="1"/>
          <c:order val="1"/>
          <c:tx>
            <c:strRef>
              <c:f>Sheet1!$C$1</c:f>
              <c:strCache>
                <c:ptCount val="1"/>
                <c:pt idx="0">
                  <c:v>заявления 2024</c:v>
                </c:pt>
              </c:strCache>
            </c:strRef>
          </c:tx>
          <c:spPr>
            <a:solidFill>
              <a:srgbClr val="00B050"/>
            </a:solidFill>
            <a:ln>
              <a:noFill/>
            </a:ln>
            <a:effectLst/>
            <a:sp3d/>
          </c:spPr>
          <c:invertIfNegative val="0"/>
          <c:cat>
            <c:strRef>
              <c:f>Sheet1!$A$2:$A$4</c:f>
              <c:strCache>
                <c:ptCount val="3"/>
                <c:pt idx="0">
                  <c:v>ПНДЖ 3</c:v>
                </c:pt>
                <c:pt idx="1">
                  <c:v>ПНДЖ 1</c:v>
                </c:pt>
                <c:pt idx="2">
                  <c:v>ПНДТ</c:v>
                </c:pt>
              </c:strCache>
            </c:strRef>
          </c:cat>
          <c:val>
            <c:numRef>
              <c:f>Sheet1!$C$2:$C$4</c:f>
              <c:numCache>
                <c:formatCode>#,##0</c:formatCode>
                <c:ptCount val="3"/>
                <c:pt idx="0">
                  <c:v>4634</c:v>
                </c:pt>
                <c:pt idx="1">
                  <c:v>5767</c:v>
                </c:pt>
                <c:pt idx="2">
                  <c:v>8404</c:v>
                </c:pt>
              </c:numCache>
            </c:numRef>
          </c:val>
          <c:shape val="cylinder"/>
          <c:extLst>
            <c:ext xmlns:c16="http://schemas.microsoft.com/office/drawing/2014/chart" uri="{C3380CC4-5D6E-409C-BE32-E72D297353CC}">
              <c16:uniqueId val="{00000001-00DB-4706-A4DC-9876C2EA5467}"/>
            </c:ext>
          </c:extLst>
        </c:ser>
        <c:dLbls>
          <c:showLegendKey val="0"/>
          <c:showVal val="0"/>
          <c:showCatName val="0"/>
          <c:showSerName val="0"/>
          <c:showPercent val="0"/>
          <c:showBubbleSize val="0"/>
        </c:dLbls>
        <c:gapWidth val="150"/>
        <c:shape val="box"/>
        <c:axId val="531343663"/>
        <c:axId val="531341583"/>
        <c:axId val="0"/>
      </c:bar3DChart>
      <c:catAx>
        <c:axId val="531343663"/>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bg-BG"/>
          </a:p>
        </c:txPr>
        <c:crossAx val="531341583"/>
        <c:crosses val="autoZero"/>
        <c:auto val="1"/>
        <c:lblAlgn val="ctr"/>
        <c:lblOffset val="100"/>
        <c:noMultiLvlLbl val="0"/>
      </c:catAx>
      <c:valAx>
        <c:axId val="531341583"/>
        <c:scaling>
          <c:orientation val="minMax"/>
        </c:scaling>
        <c:delete val="0"/>
        <c:axPos val="l"/>
        <c:majorGridlines>
          <c:spPr>
            <a:ln w="9525" cap="flat" cmpd="sng" algn="ctr">
              <a:solidFill>
                <a:schemeClr val="tx1"/>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bg-BG"/>
          </a:p>
        </c:txPr>
        <c:crossAx val="531343663"/>
        <c:crosses val="autoZero"/>
        <c:crossBetween val="between"/>
      </c:valAx>
      <c:dTable>
        <c:showHorzBorder val="1"/>
        <c:showVertBorder val="1"/>
        <c:showOutline val="1"/>
        <c:showKeys val="1"/>
        <c:spPr>
          <a:solidFill>
            <a:schemeClr val="accent6">
              <a:lumMod val="20000"/>
              <a:lumOff val="80000"/>
            </a:schemeClr>
          </a:solidFill>
          <a:ln w="6350">
            <a:solidFill>
              <a:schemeClr val="tx1"/>
            </a:solidFill>
          </a:ln>
          <a:effectLst/>
        </c:spPr>
        <c:txPr>
          <a:bodyPr rot="0" spcFirstLastPara="1" vertOverflow="ellipsis" vert="horz" wrap="square" anchor="ctr" anchorCtr="1"/>
          <a:lstStyle/>
          <a:p>
            <a:pPr rtl="0">
              <a:defRPr sz="1000" b="0" i="0" u="none" strike="noStrike" kern="1200" baseline="0">
                <a:solidFill>
                  <a:schemeClr val="tx2"/>
                </a:solidFill>
                <a:latin typeface="+mn-lt"/>
                <a:ea typeface="+mn-ea"/>
                <a:cs typeface="+mn-cs"/>
              </a:defRPr>
            </a:pPr>
            <a:endParaRPr lang="bg-BG"/>
          </a:p>
        </c:txPr>
      </c:dTable>
      <c:spPr>
        <a:noFill/>
        <a:ln>
          <a:noFill/>
        </a:ln>
        <a:effectLst/>
      </c:spPr>
    </c:plotArea>
    <c:plotVisOnly val="1"/>
    <c:dispBlanksAs val="gap"/>
    <c:showDLblsOverMax val="0"/>
  </c:chart>
  <c:spPr>
    <a:solidFill>
      <a:schemeClr val="accent6">
        <a:lumMod val="20000"/>
        <a:lumOff val="80000"/>
      </a:schemeClr>
    </a:solidFill>
    <a:ln>
      <a:solidFill>
        <a:schemeClr val="tx1"/>
      </a:solidFill>
    </a:ln>
    <a:effectLst/>
  </c:spPr>
  <c:txPr>
    <a:bodyPr/>
    <a:lstStyle/>
    <a:p>
      <a:pPr>
        <a:defRPr/>
      </a:pPr>
      <a:endParaRPr lang="bg-BG"/>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500" b="1" i="0" u="none" strike="noStrike" kern="1200" baseline="0">
                <a:solidFill>
                  <a:schemeClr val="tx2"/>
                </a:solidFill>
                <a:effectLst/>
                <a:latin typeface="+mn-lt"/>
                <a:ea typeface="+mn-ea"/>
                <a:cs typeface="+mn-cs"/>
              </a:defRPr>
            </a:pPr>
            <a:r>
              <a:rPr lang="bg-BG" sz="2500" b="1" i="0" dirty="0" smtClean="0">
                <a:effectLst/>
              </a:rPr>
              <a:t>Еко схеми </a:t>
            </a:r>
            <a:endParaRPr lang="bg-BG" sz="2500" b="1" dirty="0">
              <a:effectLst/>
            </a:endParaRPr>
          </a:p>
        </c:rich>
      </c:tx>
      <c:layout>
        <c:manualLayout>
          <c:xMode val="edge"/>
          <c:yMode val="edge"/>
          <c:x val="0.50873349829274972"/>
          <c:y val="2.7583452462697292E-2"/>
        </c:manualLayout>
      </c:layout>
      <c:overlay val="0"/>
      <c:spPr>
        <a:noFill/>
        <a:ln>
          <a:noFill/>
        </a:ln>
        <a:effectLst/>
      </c:spPr>
      <c:txPr>
        <a:bodyPr rot="0" spcFirstLastPara="1" vertOverflow="ellipsis" vert="horz" wrap="square" anchor="ctr" anchorCtr="1"/>
        <a:lstStyle/>
        <a:p>
          <a:pPr>
            <a:defRPr sz="2500" b="1" i="0" u="none" strike="noStrike" kern="1200" baseline="0">
              <a:solidFill>
                <a:schemeClr val="tx2"/>
              </a:solidFill>
              <a:effectLst/>
              <a:latin typeface="+mn-lt"/>
              <a:ea typeface="+mn-ea"/>
              <a:cs typeface="+mn-cs"/>
            </a:defRPr>
          </a:pPr>
          <a:endParaRPr lang="bg-BG"/>
        </a:p>
      </c:txPr>
    </c:title>
    <c:autoTitleDeleted val="0"/>
    <c:view3D>
      <c:rotX val="15"/>
      <c:rotY val="20"/>
      <c:depthPercent val="100"/>
      <c:rAngAx val="1"/>
    </c:view3D>
    <c:floor>
      <c:thickness val="0"/>
      <c:spPr>
        <a:noFill/>
        <a:ln>
          <a:noFill/>
        </a:ln>
        <a:effectLst/>
        <a:sp3d/>
      </c:spPr>
    </c:floor>
    <c:sideWall>
      <c:thickness val="0"/>
      <c:spPr>
        <a:noFill/>
        <a:ln>
          <a:solidFill>
            <a:schemeClr val="tx1"/>
          </a:solidFill>
        </a:ln>
        <a:effectLst/>
        <a:sp3d>
          <a:contourClr>
            <a:schemeClr val="tx1"/>
          </a:contourClr>
        </a:sp3d>
      </c:spPr>
    </c:sideWall>
    <c:backWall>
      <c:thickness val="0"/>
      <c:spPr>
        <a:noFill/>
        <a:ln>
          <a:solidFill>
            <a:schemeClr val="tx1"/>
          </a:solidFill>
        </a:ln>
        <a:effectLst/>
        <a:sp3d>
          <a:contourClr>
            <a:schemeClr val="tx1"/>
          </a:contourClr>
        </a:sp3d>
      </c:spPr>
    </c:backWall>
    <c:plotArea>
      <c:layout/>
      <c:bar3DChart>
        <c:barDir val="col"/>
        <c:grouping val="clustered"/>
        <c:varyColors val="0"/>
        <c:ser>
          <c:idx val="0"/>
          <c:order val="0"/>
          <c:tx>
            <c:strRef>
              <c:f>Sheet1!$B$1</c:f>
              <c:strCache>
                <c:ptCount val="1"/>
                <c:pt idx="0">
                  <c:v>Бюджет 2023г. (лв.) </c:v>
                </c:pt>
              </c:strCache>
            </c:strRef>
          </c:tx>
          <c:spPr>
            <a:solidFill>
              <a:schemeClr val="accent6">
                <a:lumMod val="50000"/>
              </a:schemeClr>
            </a:solidFill>
            <a:ln>
              <a:noFill/>
            </a:ln>
            <a:effectLst/>
            <a:sp3d/>
          </c:spPr>
          <c:invertIfNegative val="0"/>
          <c:cat>
            <c:strRef>
              <c:f>Sheet1!$A$2:$A$9</c:f>
              <c:strCache>
                <c:ptCount val="8"/>
                <c:pt idx="0">
                  <c:v>Еко-БЖ</c:v>
                </c:pt>
                <c:pt idx="1">
                  <c:v>Еко-БРЕИ</c:v>
                </c:pt>
                <c:pt idx="2">
                  <c:v>Еко-ЗВПП</c:v>
                </c:pt>
                <c:pt idx="3">
                  <c:v>Еко-НИП</c:v>
                </c:pt>
                <c:pt idx="4">
                  <c:v>Еко-ТН</c:v>
                </c:pt>
                <c:pt idx="5">
                  <c:v>Еко-ПЗП</c:v>
                </c:pt>
                <c:pt idx="6">
                  <c:v>Еко-ГТ</c:v>
                </c:pt>
                <c:pt idx="7">
                  <c:v>Еко-РОК</c:v>
                </c:pt>
              </c:strCache>
            </c:strRef>
          </c:cat>
          <c:val>
            <c:numRef>
              <c:f>Sheet1!$B$2:$B$9</c:f>
              <c:numCache>
                <c:formatCode>#,##0</c:formatCode>
                <c:ptCount val="8"/>
                <c:pt idx="0">
                  <c:v>13026923</c:v>
                </c:pt>
                <c:pt idx="1">
                  <c:v>67250414</c:v>
                </c:pt>
                <c:pt idx="2">
                  <c:v>54517520</c:v>
                </c:pt>
                <c:pt idx="3">
                  <c:v>67967145</c:v>
                </c:pt>
                <c:pt idx="4">
                  <c:v>14636816</c:v>
                </c:pt>
                <c:pt idx="5">
                  <c:v>42928871</c:v>
                </c:pt>
                <c:pt idx="6">
                  <c:v>8540294</c:v>
                </c:pt>
                <c:pt idx="7">
                  <c:v>125091826</c:v>
                </c:pt>
              </c:numCache>
            </c:numRef>
          </c:val>
          <c:shape val="cylinder"/>
          <c:extLst>
            <c:ext xmlns:c16="http://schemas.microsoft.com/office/drawing/2014/chart" uri="{C3380CC4-5D6E-409C-BE32-E72D297353CC}">
              <c16:uniqueId val="{00000000-009C-4745-ACD9-0149EB50986C}"/>
            </c:ext>
          </c:extLst>
        </c:ser>
        <c:ser>
          <c:idx val="1"/>
          <c:order val="1"/>
          <c:tx>
            <c:strRef>
              <c:f>Sheet1!$C$1</c:f>
              <c:strCache>
                <c:ptCount val="1"/>
                <c:pt idx="0">
                  <c:v>Оторизирана сума  (лв.)</c:v>
                </c:pt>
              </c:strCache>
            </c:strRef>
          </c:tx>
          <c:spPr>
            <a:solidFill>
              <a:srgbClr val="00B050"/>
            </a:solidFill>
            <a:ln>
              <a:noFill/>
            </a:ln>
            <a:effectLst/>
            <a:sp3d/>
          </c:spPr>
          <c:invertIfNegative val="0"/>
          <c:cat>
            <c:strRef>
              <c:f>Sheet1!$A$2:$A$9</c:f>
              <c:strCache>
                <c:ptCount val="8"/>
                <c:pt idx="0">
                  <c:v>Еко-БЖ</c:v>
                </c:pt>
                <c:pt idx="1">
                  <c:v>Еко-БРЕИ</c:v>
                </c:pt>
                <c:pt idx="2">
                  <c:v>Еко-ЗВПП</c:v>
                </c:pt>
                <c:pt idx="3">
                  <c:v>Еко-НИП</c:v>
                </c:pt>
                <c:pt idx="4">
                  <c:v>Еко-ТН</c:v>
                </c:pt>
                <c:pt idx="5">
                  <c:v>Еко-ПЗП</c:v>
                </c:pt>
                <c:pt idx="6">
                  <c:v>Еко-ГТ</c:v>
                </c:pt>
                <c:pt idx="7">
                  <c:v>Еко-РОК</c:v>
                </c:pt>
              </c:strCache>
            </c:strRef>
          </c:cat>
          <c:val>
            <c:numRef>
              <c:f>Sheet1!$C$2:$C$9</c:f>
              <c:numCache>
                <c:formatCode>#,##0</c:formatCode>
                <c:ptCount val="8"/>
                <c:pt idx="0">
                  <c:v>7275553</c:v>
                </c:pt>
                <c:pt idx="1">
                  <c:v>3685389</c:v>
                </c:pt>
                <c:pt idx="2">
                  <c:v>107673038</c:v>
                </c:pt>
                <c:pt idx="3">
                  <c:v>200776380</c:v>
                </c:pt>
                <c:pt idx="4">
                  <c:v>5076691</c:v>
                </c:pt>
                <c:pt idx="5">
                  <c:v>9748916</c:v>
                </c:pt>
                <c:pt idx="6">
                  <c:v>248136</c:v>
                </c:pt>
                <c:pt idx="7">
                  <c:v>80432866</c:v>
                </c:pt>
              </c:numCache>
            </c:numRef>
          </c:val>
          <c:shape val="cylinder"/>
          <c:extLst>
            <c:ext xmlns:c16="http://schemas.microsoft.com/office/drawing/2014/chart" uri="{C3380CC4-5D6E-409C-BE32-E72D297353CC}">
              <c16:uniqueId val="{00000001-009C-4745-ACD9-0149EB50986C}"/>
            </c:ext>
          </c:extLst>
        </c:ser>
        <c:dLbls>
          <c:showLegendKey val="0"/>
          <c:showVal val="0"/>
          <c:showCatName val="0"/>
          <c:showSerName val="0"/>
          <c:showPercent val="0"/>
          <c:showBubbleSize val="0"/>
        </c:dLbls>
        <c:gapWidth val="150"/>
        <c:shape val="box"/>
        <c:axId val="531343663"/>
        <c:axId val="531341583"/>
        <c:axId val="0"/>
      </c:bar3DChart>
      <c:catAx>
        <c:axId val="531343663"/>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bg-BG"/>
          </a:p>
        </c:txPr>
        <c:crossAx val="531341583"/>
        <c:crosses val="autoZero"/>
        <c:auto val="1"/>
        <c:lblAlgn val="ctr"/>
        <c:lblOffset val="100"/>
        <c:noMultiLvlLbl val="0"/>
      </c:catAx>
      <c:valAx>
        <c:axId val="531341583"/>
        <c:scaling>
          <c:orientation val="minMax"/>
        </c:scaling>
        <c:delete val="0"/>
        <c:axPos val="l"/>
        <c:majorGridlines>
          <c:spPr>
            <a:ln w="9525" cap="flat" cmpd="sng" algn="ctr">
              <a:solidFill>
                <a:schemeClr val="tx1"/>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bg-BG"/>
          </a:p>
        </c:txPr>
        <c:crossAx val="531343663"/>
        <c:crosses val="autoZero"/>
        <c:crossBetween val="between"/>
      </c:valAx>
      <c:dTable>
        <c:showHorzBorder val="1"/>
        <c:showVertBorder val="1"/>
        <c:showOutline val="1"/>
        <c:showKeys val="1"/>
        <c:spPr>
          <a:noFill/>
          <a:ln w="6350">
            <a:solidFill>
              <a:schemeClr val="tx1"/>
            </a:solidFill>
          </a:ln>
          <a:effectLst/>
        </c:spPr>
        <c:txPr>
          <a:bodyPr rot="0" spcFirstLastPara="1" vertOverflow="ellipsis" vert="horz" wrap="square" anchor="ctr" anchorCtr="1"/>
          <a:lstStyle/>
          <a:p>
            <a:pPr rtl="0">
              <a:defRPr sz="1197" b="0" i="0" u="none" strike="noStrike" kern="1200" baseline="0">
                <a:solidFill>
                  <a:schemeClr val="tx2"/>
                </a:solidFill>
                <a:latin typeface="+mn-lt"/>
                <a:ea typeface="+mn-ea"/>
                <a:cs typeface="+mn-cs"/>
              </a:defRPr>
            </a:pPr>
            <a:endParaRPr lang="bg-BG"/>
          </a:p>
        </c:txPr>
      </c:dTable>
      <c:spPr>
        <a:noFill/>
        <a:ln w="25400">
          <a:noFill/>
        </a:ln>
        <a:effectLst/>
      </c:spPr>
    </c:plotArea>
    <c:plotVisOnly val="1"/>
    <c:dispBlanksAs val="gap"/>
    <c:showDLblsOverMax val="0"/>
  </c:chart>
  <c:spPr>
    <a:noFill/>
    <a:ln>
      <a:solidFill>
        <a:schemeClr val="tx1"/>
      </a:solidFill>
    </a:ln>
    <a:effectLst/>
  </c:spPr>
  <c:txPr>
    <a:bodyPr/>
    <a:lstStyle/>
    <a:p>
      <a:pPr>
        <a:defRPr/>
      </a:pPr>
      <a:endParaRPr lang="bg-BG"/>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500" b="1" i="0" u="none" strike="noStrike" kern="1200" baseline="0">
                <a:solidFill>
                  <a:schemeClr val="tx2"/>
                </a:solidFill>
                <a:effectLst/>
                <a:latin typeface="+mn-lt"/>
                <a:ea typeface="+mn-ea"/>
                <a:cs typeface="+mn-cs"/>
              </a:defRPr>
            </a:pPr>
            <a:r>
              <a:rPr lang="bg-BG" sz="2500" b="1" i="0" dirty="0" smtClean="0">
                <a:effectLst/>
              </a:rPr>
              <a:t>Обвързани с подпомагането за животни </a:t>
            </a:r>
            <a:endParaRPr lang="bg-BG" sz="2500" b="1" dirty="0">
              <a:effectLst/>
            </a:endParaRPr>
          </a:p>
        </c:rich>
      </c:tx>
      <c:layout>
        <c:manualLayout>
          <c:xMode val="edge"/>
          <c:yMode val="edge"/>
          <c:x val="0.34258322085147402"/>
          <c:y val="2.7583452462697292E-2"/>
        </c:manualLayout>
      </c:layout>
      <c:overlay val="0"/>
      <c:spPr>
        <a:noFill/>
        <a:ln>
          <a:noFill/>
        </a:ln>
        <a:effectLst/>
      </c:spPr>
      <c:txPr>
        <a:bodyPr rot="0" spcFirstLastPara="1" vertOverflow="ellipsis" vert="horz" wrap="square" anchor="ctr" anchorCtr="1"/>
        <a:lstStyle/>
        <a:p>
          <a:pPr>
            <a:defRPr sz="2500" b="1" i="0" u="none" strike="noStrike" kern="1200" baseline="0">
              <a:solidFill>
                <a:schemeClr val="tx2"/>
              </a:solidFill>
              <a:effectLst/>
              <a:latin typeface="+mn-lt"/>
              <a:ea typeface="+mn-ea"/>
              <a:cs typeface="+mn-cs"/>
            </a:defRPr>
          </a:pPr>
          <a:endParaRPr lang="bg-BG"/>
        </a:p>
      </c:txPr>
    </c:title>
    <c:autoTitleDeleted val="0"/>
    <c:view3D>
      <c:rotX val="15"/>
      <c:rotY val="20"/>
      <c:depthPercent val="100"/>
      <c:rAngAx val="1"/>
    </c:view3D>
    <c:floor>
      <c:thickness val="0"/>
      <c:spPr>
        <a:noFill/>
        <a:ln>
          <a:noFill/>
        </a:ln>
        <a:effectLst/>
        <a:sp3d/>
      </c:spPr>
    </c:floor>
    <c:sideWall>
      <c:thickness val="0"/>
      <c:spPr>
        <a:noFill/>
        <a:ln>
          <a:solidFill>
            <a:schemeClr val="tx1"/>
          </a:solidFill>
        </a:ln>
        <a:effectLst/>
        <a:sp3d>
          <a:contourClr>
            <a:schemeClr val="tx1"/>
          </a:contourClr>
        </a:sp3d>
      </c:spPr>
    </c:sideWall>
    <c:backWall>
      <c:thickness val="0"/>
      <c:spPr>
        <a:noFill/>
        <a:ln>
          <a:solidFill>
            <a:schemeClr val="tx1"/>
          </a:solidFill>
        </a:ln>
        <a:effectLst/>
        <a:sp3d>
          <a:contourClr>
            <a:schemeClr val="tx1"/>
          </a:contourClr>
        </a:sp3d>
      </c:spPr>
    </c:backWall>
    <c:plotArea>
      <c:layout/>
      <c:bar3DChart>
        <c:barDir val="col"/>
        <c:grouping val="clustered"/>
        <c:varyColors val="0"/>
        <c:ser>
          <c:idx val="0"/>
          <c:order val="0"/>
          <c:tx>
            <c:strRef>
              <c:f>Sheet1!$B$1</c:f>
              <c:strCache>
                <c:ptCount val="1"/>
                <c:pt idx="0">
                  <c:v>Бюджет 2023г. (лв.) </c:v>
                </c:pt>
              </c:strCache>
            </c:strRef>
          </c:tx>
          <c:spPr>
            <a:solidFill>
              <a:schemeClr val="accent6">
                <a:lumMod val="50000"/>
              </a:schemeClr>
            </a:solidFill>
            <a:ln>
              <a:noFill/>
            </a:ln>
            <a:effectLst/>
            <a:sp3d/>
          </c:spPr>
          <c:invertIfNegative val="0"/>
          <c:cat>
            <c:strRef>
              <c:f>Sheet1!$A$2:$A$11</c:f>
              <c:strCache>
                <c:ptCount val="10"/>
                <c:pt idx="0">
                  <c:v>МлК</c:v>
                </c:pt>
                <c:pt idx="1">
                  <c:v>МлК-РП</c:v>
                </c:pt>
                <c:pt idx="2">
                  <c:v>МеК</c:v>
                </c:pt>
                <c:pt idx="3">
                  <c:v>МеК-РП</c:v>
                </c:pt>
                <c:pt idx="4">
                  <c:v>К-ЗП</c:v>
                </c:pt>
                <c:pt idx="5">
                  <c:v>Г-пл</c:v>
                </c:pt>
                <c:pt idx="6">
                  <c:v>Биволи</c:v>
                </c:pt>
                <c:pt idx="7">
                  <c:v>ДПЖ-РП</c:v>
                </c:pt>
                <c:pt idx="8">
                  <c:v>ДПЖ-пл</c:v>
                </c:pt>
                <c:pt idx="9">
                  <c:v>ДПЖ – ЗП</c:v>
                </c:pt>
              </c:strCache>
            </c:strRef>
          </c:cat>
          <c:val>
            <c:numRef>
              <c:f>Sheet1!$B$2:$B$11</c:f>
              <c:numCache>
                <c:formatCode>#,##0</c:formatCode>
                <c:ptCount val="10"/>
                <c:pt idx="0">
                  <c:v>22129072</c:v>
                </c:pt>
                <c:pt idx="1">
                  <c:v>33732237</c:v>
                </c:pt>
                <c:pt idx="2">
                  <c:v>27661277</c:v>
                </c:pt>
                <c:pt idx="3">
                  <c:v>4351736</c:v>
                </c:pt>
                <c:pt idx="4">
                  <c:v>4303082</c:v>
                </c:pt>
                <c:pt idx="5">
                  <c:v>966161</c:v>
                </c:pt>
                <c:pt idx="6">
                  <c:v>4487037</c:v>
                </c:pt>
                <c:pt idx="7">
                  <c:v>16535249</c:v>
                </c:pt>
                <c:pt idx="8">
                  <c:v>2010761</c:v>
                </c:pt>
                <c:pt idx="9">
                  <c:v>6761390</c:v>
                </c:pt>
              </c:numCache>
            </c:numRef>
          </c:val>
          <c:shape val="cylinder"/>
          <c:extLst>
            <c:ext xmlns:c16="http://schemas.microsoft.com/office/drawing/2014/chart" uri="{C3380CC4-5D6E-409C-BE32-E72D297353CC}">
              <c16:uniqueId val="{00000000-009C-4745-ACD9-0149EB50986C}"/>
            </c:ext>
          </c:extLst>
        </c:ser>
        <c:ser>
          <c:idx val="1"/>
          <c:order val="1"/>
          <c:tx>
            <c:strRef>
              <c:f>Sheet1!$C$1</c:f>
              <c:strCache>
                <c:ptCount val="1"/>
                <c:pt idx="0">
                  <c:v>Оторизирана сума  (лв.)</c:v>
                </c:pt>
              </c:strCache>
            </c:strRef>
          </c:tx>
          <c:spPr>
            <a:solidFill>
              <a:srgbClr val="00B050"/>
            </a:solidFill>
            <a:ln>
              <a:noFill/>
            </a:ln>
            <a:effectLst/>
            <a:sp3d/>
          </c:spPr>
          <c:invertIfNegative val="0"/>
          <c:cat>
            <c:strRef>
              <c:f>Sheet1!$A$2:$A$11</c:f>
              <c:strCache>
                <c:ptCount val="10"/>
                <c:pt idx="0">
                  <c:v>МлК</c:v>
                </c:pt>
                <c:pt idx="1">
                  <c:v>МлК-РП</c:v>
                </c:pt>
                <c:pt idx="2">
                  <c:v>МеК</c:v>
                </c:pt>
                <c:pt idx="3">
                  <c:v>МеК-РП</c:v>
                </c:pt>
                <c:pt idx="4">
                  <c:v>К-ЗП</c:v>
                </c:pt>
                <c:pt idx="5">
                  <c:v>Г-пл</c:v>
                </c:pt>
                <c:pt idx="6">
                  <c:v>Биволи</c:v>
                </c:pt>
                <c:pt idx="7">
                  <c:v>ДПЖ-РП</c:v>
                </c:pt>
                <c:pt idx="8">
                  <c:v>ДПЖ-пл</c:v>
                </c:pt>
                <c:pt idx="9">
                  <c:v>ДПЖ – ЗП</c:v>
                </c:pt>
              </c:strCache>
            </c:strRef>
          </c:cat>
          <c:val>
            <c:numRef>
              <c:f>Sheet1!$C$2:$C$11</c:f>
              <c:numCache>
                <c:formatCode>#,##0</c:formatCode>
                <c:ptCount val="10"/>
                <c:pt idx="0">
                  <c:v>20679265</c:v>
                </c:pt>
                <c:pt idx="1">
                  <c:v>32517047</c:v>
                </c:pt>
                <c:pt idx="2">
                  <c:v>26192106</c:v>
                </c:pt>
                <c:pt idx="3">
                  <c:v>4266525</c:v>
                </c:pt>
                <c:pt idx="4">
                  <c:v>4221650</c:v>
                </c:pt>
                <c:pt idx="5">
                  <c:v>924485</c:v>
                </c:pt>
                <c:pt idx="6">
                  <c:v>3838145</c:v>
                </c:pt>
                <c:pt idx="7">
                  <c:v>15492793</c:v>
                </c:pt>
                <c:pt idx="8">
                  <c:v>1956026</c:v>
                </c:pt>
                <c:pt idx="9">
                  <c:v>6468472</c:v>
                </c:pt>
              </c:numCache>
            </c:numRef>
          </c:val>
          <c:shape val="cylinder"/>
          <c:extLst>
            <c:ext xmlns:c16="http://schemas.microsoft.com/office/drawing/2014/chart" uri="{C3380CC4-5D6E-409C-BE32-E72D297353CC}">
              <c16:uniqueId val="{00000001-009C-4745-ACD9-0149EB50986C}"/>
            </c:ext>
          </c:extLst>
        </c:ser>
        <c:dLbls>
          <c:showLegendKey val="0"/>
          <c:showVal val="0"/>
          <c:showCatName val="0"/>
          <c:showSerName val="0"/>
          <c:showPercent val="0"/>
          <c:showBubbleSize val="0"/>
        </c:dLbls>
        <c:gapWidth val="150"/>
        <c:shape val="box"/>
        <c:axId val="531343663"/>
        <c:axId val="531341583"/>
        <c:axId val="0"/>
      </c:bar3DChart>
      <c:catAx>
        <c:axId val="531343663"/>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bg-BG"/>
          </a:p>
        </c:txPr>
        <c:crossAx val="531341583"/>
        <c:crosses val="autoZero"/>
        <c:auto val="1"/>
        <c:lblAlgn val="ctr"/>
        <c:lblOffset val="100"/>
        <c:noMultiLvlLbl val="0"/>
      </c:catAx>
      <c:valAx>
        <c:axId val="531341583"/>
        <c:scaling>
          <c:orientation val="minMax"/>
        </c:scaling>
        <c:delete val="0"/>
        <c:axPos val="l"/>
        <c:majorGridlines>
          <c:spPr>
            <a:ln w="9525" cap="flat" cmpd="sng" algn="ctr">
              <a:solidFill>
                <a:schemeClr val="tx1"/>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bg-BG"/>
          </a:p>
        </c:txPr>
        <c:crossAx val="531343663"/>
        <c:crosses val="autoZero"/>
        <c:crossBetween val="between"/>
      </c:valAx>
      <c:dTable>
        <c:showHorzBorder val="1"/>
        <c:showVertBorder val="1"/>
        <c:showOutline val="1"/>
        <c:showKeys val="1"/>
        <c:spPr>
          <a:noFill/>
          <a:ln w="6350">
            <a:solidFill>
              <a:schemeClr val="tx1"/>
            </a:solidFill>
          </a:ln>
          <a:effectLst/>
        </c:spPr>
        <c:txPr>
          <a:bodyPr rot="0" spcFirstLastPara="1" vertOverflow="ellipsis" vert="horz" wrap="square" anchor="ctr" anchorCtr="1"/>
          <a:lstStyle/>
          <a:p>
            <a:pPr rtl="0">
              <a:defRPr sz="1197" b="0" i="0" u="none" strike="noStrike" kern="1200" baseline="0">
                <a:solidFill>
                  <a:schemeClr val="tx2"/>
                </a:solidFill>
                <a:latin typeface="+mn-lt"/>
                <a:ea typeface="+mn-ea"/>
                <a:cs typeface="+mn-cs"/>
              </a:defRPr>
            </a:pPr>
            <a:endParaRPr lang="bg-BG"/>
          </a:p>
        </c:txPr>
      </c:dTable>
      <c:spPr>
        <a:noFill/>
        <a:ln w="25400">
          <a:noFill/>
        </a:ln>
        <a:effectLst/>
      </c:spPr>
    </c:plotArea>
    <c:plotVisOnly val="1"/>
    <c:dispBlanksAs val="gap"/>
    <c:showDLblsOverMax val="0"/>
  </c:chart>
  <c:spPr>
    <a:noFill/>
    <a:ln>
      <a:solidFill>
        <a:schemeClr val="tx1"/>
      </a:solidFill>
    </a:ln>
    <a:effectLst/>
  </c:spPr>
  <c:txPr>
    <a:bodyPr/>
    <a:lstStyle/>
    <a:p>
      <a:pPr>
        <a:defRPr/>
      </a:pPr>
      <a:endParaRPr lang="bg-BG"/>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500" b="1" i="0" u="none" strike="noStrike" kern="1200" baseline="0">
                <a:solidFill>
                  <a:schemeClr val="tx2"/>
                </a:solidFill>
                <a:effectLst/>
                <a:latin typeface="+mn-lt"/>
                <a:ea typeface="+mn-ea"/>
                <a:cs typeface="+mn-cs"/>
              </a:defRPr>
            </a:pPr>
            <a:r>
              <a:rPr lang="bg-BG" sz="2500" b="1" i="0" dirty="0" smtClean="0">
                <a:effectLst/>
              </a:rPr>
              <a:t>Обвързани с подпомагането за площи </a:t>
            </a:r>
            <a:endParaRPr lang="bg-BG" sz="2500" b="1" dirty="0">
              <a:effectLst/>
            </a:endParaRPr>
          </a:p>
        </c:rich>
      </c:tx>
      <c:layout>
        <c:manualLayout>
          <c:xMode val="edge"/>
          <c:yMode val="edge"/>
          <c:x val="0.34258322085147402"/>
          <c:y val="2.7583452462697292E-2"/>
        </c:manualLayout>
      </c:layout>
      <c:overlay val="0"/>
      <c:spPr>
        <a:noFill/>
        <a:ln>
          <a:noFill/>
        </a:ln>
        <a:effectLst/>
      </c:spPr>
      <c:txPr>
        <a:bodyPr rot="0" spcFirstLastPara="1" vertOverflow="ellipsis" vert="horz" wrap="square" anchor="ctr" anchorCtr="1"/>
        <a:lstStyle/>
        <a:p>
          <a:pPr>
            <a:defRPr sz="2500" b="1" i="0" u="none" strike="noStrike" kern="1200" baseline="0">
              <a:solidFill>
                <a:schemeClr val="tx2"/>
              </a:solidFill>
              <a:effectLst/>
              <a:latin typeface="+mn-lt"/>
              <a:ea typeface="+mn-ea"/>
              <a:cs typeface="+mn-cs"/>
            </a:defRPr>
          </a:pPr>
          <a:endParaRPr lang="bg-BG"/>
        </a:p>
      </c:txPr>
    </c:title>
    <c:autoTitleDeleted val="0"/>
    <c:view3D>
      <c:rotX val="15"/>
      <c:rotY val="20"/>
      <c:depthPercent val="100"/>
      <c:rAngAx val="1"/>
    </c:view3D>
    <c:floor>
      <c:thickness val="0"/>
      <c:spPr>
        <a:noFill/>
        <a:ln>
          <a:noFill/>
        </a:ln>
        <a:effectLst/>
        <a:sp3d/>
      </c:spPr>
    </c:floor>
    <c:sideWall>
      <c:thickness val="0"/>
      <c:spPr>
        <a:noFill/>
        <a:ln>
          <a:solidFill>
            <a:schemeClr val="tx1"/>
          </a:solidFill>
        </a:ln>
        <a:effectLst/>
        <a:sp3d>
          <a:contourClr>
            <a:schemeClr val="tx1"/>
          </a:contourClr>
        </a:sp3d>
      </c:spPr>
    </c:sideWall>
    <c:backWall>
      <c:thickness val="0"/>
      <c:spPr>
        <a:noFill/>
        <a:ln>
          <a:solidFill>
            <a:schemeClr val="tx1"/>
          </a:solidFill>
        </a:ln>
        <a:effectLst/>
        <a:sp3d>
          <a:contourClr>
            <a:schemeClr val="tx1"/>
          </a:contourClr>
        </a:sp3d>
      </c:spPr>
    </c:backWall>
    <c:plotArea>
      <c:layout/>
      <c:bar3DChart>
        <c:barDir val="col"/>
        <c:grouping val="clustered"/>
        <c:varyColors val="0"/>
        <c:ser>
          <c:idx val="0"/>
          <c:order val="0"/>
          <c:tx>
            <c:strRef>
              <c:f>Sheet1!$B$1</c:f>
              <c:strCache>
                <c:ptCount val="1"/>
                <c:pt idx="0">
                  <c:v>Бюджет 2023г. (лв.) </c:v>
                </c:pt>
              </c:strCache>
            </c:strRef>
          </c:tx>
          <c:spPr>
            <a:solidFill>
              <a:schemeClr val="accent6">
                <a:lumMod val="50000"/>
              </a:schemeClr>
            </a:solidFill>
            <a:ln>
              <a:noFill/>
            </a:ln>
            <a:effectLst/>
            <a:sp3d/>
          </c:spPr>
          <c:invertIfNegative val="0"/>
          <c:cat>
            <c:strRef>
              <c:f>Sheet1!$A$2:$A$10</c:f>
              <c:strCache>
                <c:ptCount val="9"/>
                <c:pt idx="0">
                  <c:v>ИП</c:v>
                </c:pt>
                <c:pt idx="1">
                  <c:v>ИП-Н</c:v>
                </c:pt>
                <c:pt idx="2">
                  <c:v>ИЗ-ДККП</c:v>
                </c:pt>
                <c:pt idx="3">
                  <c:v>ИЗ-П</c:v>
                </c:pt>
                <c:pt idx="4">
                  <c:v>ИЗ-МЗДП</c:v>
                </c:pt>
                <c:pt idx="5">
                  <c:v>ИЗ-КЛЧ</c:v>
                </c:pt>
                <c:pt idx="6">
                  <c:v>ИОП</c:v>
                </c:pt>
                <c:pt idx="7">
                  <c:v>ИЗП-пл</c:v>
                </c:pt>
                <c:pt idx="8">
                  <c:v>ИПК</c:v>
                </c:pt>
              </c:strCache>
            </c:strRef>
          </c:cat>
          <c:val>
            <c:numRef>
              <c:f>Sheet1!$B$2:$B$10</c:f>
              <c:numCache>
                <c:formatCode>#,##0</c:formatCode>
                <c:ptCount val="9"/>
                <c:pt idx="0">
                  <c:v>41429109</c:v>
                </c:pt>
                <c:pt idx="1">
                  <c:v>2576177</c:v>
                </c:pt>
                <c:pt idx="2">
                  <c:v>4845769</c:v>
                </c:pt>
                <c:pt idx="3">
                  <c:v>5573418</c:v>
                </c:pt>
                <c:pt idx="4">
                  <c:v>9249192</c:v>
                </c:pt>
                <c:pt idx="5">
                  <c:v>4483584</c:v>
                </c:pt>
                <c:pt idx="6">
                  <c:v>13325208</c:v>
                </c:pt>
                <c:pt idx="7">
                  <c:v>430470</c:v>
                </c:pt>
                <c:pt idx="8">
                  <c:v>31515793</c:v>
                </c:pt>
              </c:numCache>
            </c:numRef>
          </c:val>
          <c:shape val="cylinder"/>
          <c:extLst>
            <c:ext xmlns:c16="http://schemas.microsoft.com/office/drawing/2014/chart" uri="{C3380CC4-5D6E-409C-BE32-E72D297353CC}">
              <c16:uniqueId val="{00000000-009C-4745-ACD9-0149EB50986C}"/>
            </c:ext>
          </c:extLst>
        </c:ser>
        <c:ser>
          <c:idx val="1"/>
          <c:order val="1"/>
          <c:tx>
            <c:strRef>
              <c:f>Sheet1!$C$1</c:f>
              <c:strCache>
                <c:ptCount val="1"/>
                <c:pt idx="0">
                  <c:v>Оторизирана сума  (лв.)</c:v>
                </c:pt>
              </c:strCache>
            </c:strRef>
          </c:tx>
          <c:spPr>
            <a:solidFill>
              <a:srgbClr val="00B050"/>
            </a:solidFill>
            <a:ln>
              <a:noFill/>
            </a:ln>
            <a:effectLst/>
            <a:sp3d/>
          </c:spPr>
          <c:invertIfNegative val="0"/>
          <c:cat>
            <c:strRef>
              <c:f>Sheet1!$A$2:$A$10</c:f>
              <c:strCache>
                <c:ptCount val="9"/>
                <c:pt idx="0">
                  <c:v>ИП</c:v>
                </c:pt>
                <c:pt idx="1">
                  <c:v>ИП-Н</c:v>
                </c:pt>
                <c:pt idx="2">
                  <c:v>ИЗ-ДККП</c:v>
                </c:pt>
                <c:pt idx="3">
                  <c:v>ИЗ-П</c:v>
                </c:pt>
                <c:pt idx="4">
                  <c:v>ИЗ-МЗДП</c:v>
                </c:pt>
                <c:pt idx="5">
                  <c:v>ИЗ-КЛЧ</c:v>
                </c:pt>
                <c:pt idx="6">
                  <c:v>ИОП</c:v>
                </c:pt>
                <c:pt idx="7">
                  <c:v>ИЗП-пл</c:v>
                </c:pt>
                <c:pt idx="8">
                  <c:v>ИПК</c:v>
                </c:pt>
              </c:strCache>
            </c:strRef>
          </c:cat>
          <c:val>
            <c:numRef>
              <c:f>Sheet1!$C$2:$C$10</c:f>
              <c:numCache>
                <c:formatCode>#,##0</c:formatCode>
                <c:ptCount val="9"/>
                <c:pt idx="0">
                  <c:v>38948223</c:v>
                </c:pt>
                <c:pt idx="1">
                  <c:v>2285488</c:v>
                </c:pt>
                <c:pt idx="2">
                  <c:v>4543138</c:v>
                </c:pt>
                <c:pt idx="3">
                  <c:v>5182151</c:v>
                </c:pt>
                <c:pt idx="4">
                  <c:v>8666317</c:v>
                </c:pt>
                <c:pt idx="5">
                  <c:v>4249143</c:v>
                </c:pt>
                <c:pt idx="6">
                  <c:v>12380526</c:v>
                </c:pt>
                <c:pt idx="7">
                  <c:v>412316</c:v>
                </c:pt>
                <c:pt idx="8">
                  <c:v>31077749</c:v>
                </c:pt>
              </c:numCache>
            </c:numRef>
          </c:val>
          <c:shape val="cylinder"/>
          <c:extLst>
            <c:ext xmlns:c16="http://schemas.microsoft.com/office/drawing/2014/chart" uri="{C3380CC4-5D6E-409C-BE32-E72D297353CC}">
              <c16:uniqueId val="{00000001-009C-4745-ACD9-0149EB50986C}"/>
            </c:ext>
          </c:extLst>
        </c:ser>
        <c:dLbls>
          <c:showLegendKey val="0"/>
          <c:showVal val="0"/>
          <c:showCatName val="0"/>
          <c:showSerName val="0"/>
          <c:showPercent val="0"/>
          <c:showBubbleSize val="0"/>
        </c:dLbls>
        <c:gapWidth val="150"/>
        <c:shape val="box"/>
        <c:axId val="531343663"/>
        <c:axId val="531341583"/>
        <c:axId val="0"/>
      </c:bar3DChart>
      <c:catAx>
        <c:axId val="531343663"/>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bg-BG"/>
          </a:p>
        </c:txPr>
        <c:crossAx val="531341583"/>
        <c:crosses val="autoZero"/>
        <c:auto val="1"/>
        <c:lblAlgn val="ctr"/>
        <c:lblOffset val="100"/>
        <c:noMultiLvlLbl val="0"/>
      </c:catAx>
      <c:valAx>
        <c:axId val="531341583"/>
        <c:scaling>
          <c:orientation val="minMax"/>
        </c:scaling>
        <c:delete val="0"/>
        <c:axPos val="l"/>
        <c:majorGridlines>
          <c:spPr>
            <a:ln w="9525" cap="flat" cmpd="sng" algn="ctr">
              <a:solidFill>
                <a:schemeClr val="tx1"/>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bg-BG"/>
          </a:p>
        </c:txPr>
        <c:crossAx val="531343663"/>
        <c:crosses val="autoZero"/>
        <c:crossBetween val="between"/>
      </c:valAx>
      <c:dTable>
        <c:showHorzBorder val="1"/>
        <c:showVertBorder val="1"/>
        <c:showOutline val="1"/>
        <c:showKeys val="1"/>
        <c:spPr>
          <a:noFill/>
          <a:ln w="6350">
            <a:solidFill>
              <a:schemeClr val="tx1"/>
            </a:solidFill>
          </a:ln>
          <a:effectLst/>
        </c:spPr>
        <c:txPr>
          <a:bodyPr rot="0" spcFirstLastPara="1" vertOverflow="ellipsis" vert="horz" wrap="square" anchor="ctr" anchorCtr="1"/>
          <a:lstStyle/>
          <a:p>
            <a:pPr rtl="0">
              <a:defRPr sz="1197" b="0" i="0" u="none" strike="noStrike" kern="1200" baseline="0">
                <a:solidFill>
                  <a:schemeClr val="tx2"/>
                </a:solidFill>
                <a:latin typeface="+mn-lt"/>
                <a:ea typeface="+mn-ea"/>
                <a:cs typeface="+mn-cs"/>
              </a:defRPr>
            </a:pPr>
            <a:endParaRPr lang="bg-BG"/>
          </a:p>
        </c:txPr>
      </c:dTable>
      <c:spPr>
        <a:noFill/>
        <a:ln w="25400">
          <a:noFill/>
        </a:ln>
        <a:effectLst/>
      </c:spPr>
    </c:plotArea>
    <c:plotVisOnly val="1"/>
    <c:dispBlanksAs val="gap"/>
    <c:showDLblsOverMax val="0"/>
  </c:chart>
  <c:spPr>
    <a:noFill/>
    <a:ln>
      <a:solidFill>
        <a:schemeClr val="tx1"/>
      </a:solidFill>
    </a:ln>
    <a:effectLst/>
  </c:spPr>
  <c:txPr>
    <a:bodyPr/>
    <a:lstStyle/>
    <a:p>
      <a:pPr>
        <a:defRPr/>
      </a:pPr>
      <a:endParaRPr lang="bg-BG"/>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500" b="1" i="0" u="none" strike="noStrike" kern="1200" baseline="0">
                <a:solidFill>
                  <a:schemeClr val="tx2"/>
                </a:solidFill>
                <a:latin typeface="+mn-lt"/>
                <a:ea typeface="+mn-ea"/>
                <a:cs typeface="+mn-cs"/>
              </a:defRPr>
            </a:pPr>
            <a:r>
              <a:rPr lang="bg-BG" sz="2500" dirty="0" smtClean="0">
                <a:effectLst/>
              </a:rPr>
              <a:t>НР и Натура 2000</a:t>
            </a:r>
            <a:endParaRPr lang="bg-BG" sz="2500" dirty="0">
              <a:effectLst/>
            </a:endParaRPr>
          </a:p>
        </c:rich>
      </c:tx>
      <c:layout>
        <c:manualLayout>
          <c:xMode val="edge"/>
          <c:yMode val="edge"/>
          <c:x val="0.45310441137266028"/>
          <c:y val="8.5603338395389018E-3"/>
        </c:manualLayout>
      </c:layout>
      <c:overlay val="0"/>
      <c:spPr>
        <a:noFill/>
        <a:ln>
          <a:noFill/>
        </a:ln>
        <a:effectLst/>
      </c:spPr>
      <c:txPr>
        <a:bodyPr rot="0" spcFirstLastPara="1" vertOverflow="ellipsis" vert="horz" wrap="square" anchor="ctr" anchorCtr="1"/>
        <a:lstStyle/>
        <a:p>
          <a:pPr>
            <a:defRPr sz="2500" b="1" i="0" u="none" strike="noStrike" kern="1200" baseline="0">
              <a:solidFill>
                <a:schemeClr val="tx2"/>
              </a:solidFill>
              <a:latin typeface="+mn-lt"/>
              <a:ea typeface="+mn-ea"/>
              <a:cs typeface="+mn-cs"/>
            </a:defRPr>
          </a:pPr>
          <a:endParaRPr lang="bg-BG"/>
        </a:p>
      </c:txPr>
    </c:title>
    <c:autoTitleDeleted val="0"/>
    <c:view3D>
      <c:rotX val="15"/>
      <c:rotY val="20"/>
      <c:depthPercent val="100"/>
      <c:rAngAx val="1"/>
    </c:view3D>
    <c:floor>
      <c:thickness val="0"/>
      <c:spPr>
        <a:noFill/>
        <a:ln>
          <a:noFill/>
        </a:ln>
        <a:effectLst/>
        <a:sp3d/>
      </c:spPr>
    </c:floor>
    <c:sideWall>
      <c:thickness val="0"/>
      <c:spPr>
        <a:noFill/>
        <a:ln>
          <a:solidFill>
            <a:schemeClr val="tx1"/>
          </a:solidFill>
        </a:ln>
        <a:effectLst/>
        <a:sp3d>
          <a:contourClr>
            <a:schemeClr val="tx1"/>
          </a:contourClr>
        </a:sp3d>
      </c:spPr>
    </c:sideWall>
    <c:backWall>
      <c:thickness val="0"/>
      <c:spPr>
        <a:noFill/>
        <a:ln>
          <a:solidFill>
            <a:schemeClr val="tx1"/>
          </a:solidFill>
        </a:ln>
        <a:effectLst/>
        <a:sp3d>
          <a:contourClr>
            <a:schemeClr val="tx1"/>
          </a:contourClr>
        </a:sp3d>
      </c:spPr>
    </c:backWall>
    <c:plotArea>
      <c:layout>
        <c:manualLayout>
          <c:layoutTarget val="inner"/>
          <c:xMode val="edge"/>
          <c:yMode val="edge"/>
          <c:x val="0.17965744301315081"/>
          <c:y val="0.1471285472304624"/>
          <c:w val="0.79876619106959212"/>
          <c:h val="0.58098087046237712"/>
        </c:manualLayout>
      </c:layout>
      <c:bar3DChart>
        <c:barDir val="col"/>
        <c:grouping val="clustered"/>
        <c:varyColors val="0"/>
        <c:ser>
          <c:idx val="0"/>
          <c:order val="0"/>
          <c:tx>
            <c:strRef>
              <c:f>Sheet1!$B$1</c:f>
              <c:strCache>
                <c:ptCount val="1"/>
                <c:pt idx="0">
                  <c:v>Бюджет 2023г. (лв.) </c:v>
                </c:pt>
              </c:strCache>
            </c:strRef>
          </c:tx>
          <c:spPr>
            <a:solidFill>
              <a:schemeClr val="accent6">
                <a:lumMod val="50000"/>
              </a:schemeClr>
            </a:solidFill>
            <a:ln>
              <a:noFill/>
            </a:ln>
            <a:effectLst/>
            <a:sp3d/>
          </c:spPr>
          <c:invertIfNegative val="0"/>
          <c:cat>
            <c:strRef>
              <c:f>Sheet1!$A$2:$A$5</c:f>
              <c:strCache>
                <c:ptCount val="4"/>
                <c:pt idx="0">
                  <c:v>НР 1</c:v>
                </c:pt>
                <c:pt idx="1">
                  <c:v>НР 2</c:v>
                </c:pt>
                <c:pt idx="2">
                  <c:v>НР 3</c:v>
                </c:pt>
                <c:pt idx="3">
                  <c:v>Н2000</c:v>
                </c:pt>
              </c:strCache>
            </c:strRef>
          </c:cat>
          <c:val>
            <c:numRef>
              <c:f>Sheet1!$B$2:$B$5</c:f>
              <c:numCache>
                <c:formatCode>#,##0</c:formatCode>
                <c:ptCount val="4"/>
                <c:pt idx="0">
                  <c:v>85996913.040000007</c:v>
                </c:pt>
                <c:pt idx="1">
                  <c:v>16727232.82</c:v>
                </c:pt>
                <c:pt idx="2">
                  <c:v>1456895.16</c:v>
                </c:pt>
                <c:pt idx="3">
                  <c:v>47154473.24357</c:v>
                </c:pt>
              </c:numCache>
            </c:numRef>
          </c:val>
          <c:shape val="cylinder"/>
          <c:extLst>
            <c:ext xmlns:c16="http://schemas.microsoft.com/office/drawing/2014/chart" uri="{C3380CC4-5D6E-409C-BE32-E72D297353CC}">
              <c16:uniqueId val="{00000000-3889-4D64-B281-8B900FAC7D17}"/>
            </c:ext>
          </c:extLst>
        </c:ser>
        <c:ser>
          <c:idx val="1"/>
          <c:order val="1"/>
          <c:tx>
            <c:strRef>
              <c:f>Sheet1!$C$1</c:f>
              <c:strCache>
                <c:ptCount val="1"/>
                <c:pt idx="0">
                  <c:v>Оторизирана сума  (лв.)</c:v>
                </c:pt>
              </c:strCache>
            </c:strRef>
          </c:tx>
          <c:spPr>
            <a:solidFill>
              <a:srgbClr val="00B050"/>
            </a:solidFill>
            <a:ln>
              <a:noFill/>
            </a:ln>
            <a:effectLst/>
            <a:sp3d/>
          </c:spPr>
          <c:invertIfNegative val="0"/>
          <c:cat>
            <c:strRef>
              <c:f>Sheet1!$A$2:$A$5</c:f>
              <c:strCache>
                <c:ptCount val="4"/>
                <c:pt idx="0">
                  <c:v>НР 1</c:v>
                </c:pt>
                <c:pt idx="1">
                  <c:v>НР 2</c:v>
                </c:pt>
                <c:pt idx="2">
                  <c:v>НР 3</c:v>
                </c:pt>
                <c:pt idx="3">
                  <c:v>Н2000</c:v>
                </c:pt>
              </c:strCache>
            </c:strRef>
          </c:cat>
          <c:val>
            <c:numRef>
              <c:f>Sheet1!$C$2:$C$5</c:f>
              <c:numCache>
                <c:formatCode>#,##0</c:formatCode>
                <c:ptCount val="4"/>
                <c:pt idx="0">
                  <c:v>83300344.870000005</c:v>
                </c:pt>
                <c:pt idx="1">
                  <c:v>16314047.23</c:v>
                </c:pt>
                <c:pt idx="2">
                  <c:v>1426919.86</c:v>
                </c:pt>
                <c:pt idx="3">
                  <c:v>45088668</c:v>
                </c:pt>
              </c:numCache>
            </c:numRef>
          </c:val>
          <c:shape val="cylinder"/>
          <c:extLst>
            <c:ext xmlns:c16="http://schemas.microsoft.com/office/drawing/2014/chart" uri="{C3380CC4-5D6E-409C-BE32-E72D297353CC}">
              <c16:uniqueId val="{00000001-3889-4D64-B281-8B900FAC7D17}"/>
            </c:ext>
          </c:extLst>
        </c:ser>
        <c:dLbls>
          <c:showLegendKey val="0"/>
          <c:showVal val="0"/>
          <c:showCatName val="0"/>
          <c:showSerName val="0"/>
          <c:showPercent val="0"/>
          <c:showBubbleSize val="0"/>
        </c:dLbls>
        <c:gapWidth val="150"/>
        <c:shape val="box"/>
        <c:axId val="531343663"/>
        <c:axId val="531341583"/>
        <c:axId val="0"/>
      </c:bar3DChart>
      <c:catAx>
        <c:axId val="531343663"/>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bg-BG"/>
          </a:p>
        </c:txPr>
        <c:crossAx val="531341583"/>
        <c:crosses val="autoZero"/>
        <c:auto val="1"/>
        <c:lblAlgn val="ctr"/>
        <c:lblOffset val="100"/>
        <c:noMultiLvlLbl val="0"/>
      </c:catAx>
      <c:valAx>
        <c:axId val="531341583"/>
        <c:scaling>
          <c:orientation val="minMax"/>
        </c:scaling>
        <c:delete val="0"/>
        <c:axPos val="l"/>
        <c:majorGridlines>
          <c:spPr>
            <a:ln w="9525" cap="flat" cmpd="sng" algn="ctr">
              <a:solidFill>
                <a:schemeClr val="tx1"/>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bg-BG"/>
          </a:p>
        </c:txPr>
        <c:crossAx val="531343663"/>
        <c:crosses val="autoZero"/>
        <c:crossBetween val="between"/>
      </c:valAx>
      <c:dTable>
        <c:showHorzBorder val="1"/>
        <c:showVertBorder val="1"/>
        <c:showOutline val="1"/>
        <c:showKeys val="1"/>
        <c:spPr>
          <a:noFill/>
          <a:ln w="6350">
            <a:solidFill>
              <a:schemeClr val="tx1"/>
            </a:solidFill>
          </a:ln>
          <a:effectLst/>
        </c:spPr>
        <c:txPr>
          <a:bodyPr rot="0" spcFirstLastPara="1" vertOverflow="ellipsis" vert="horz" wrap="square" anchor="ctr" anchorCtr="1"/>
          <a:lstStyle/>
          <a:p>
            <a:pPr rtl="0">
              <a:defRPr sz="1197" b="0" i="0" u="none" strike="noStrike" kern="1200" baseline="0">
                <a:solidFill>
                  <a:schemeClr val="tx2"/>
                </a:solidFill>
                <a:latin typeface="+mn-lt"/>
                <a:ea typeface="+mn-ea"/>
                <a:cs typeface="+mn-cs"/>
              </a:defRPr>
            </a:pPr>
            <a:endParaRPr lang="bg-BG"/>
          </a:p>
        </c:txPr>
      </c:dTable>
      <c:spPr>
        <a:noFill/>
        <a:ln w="25400">
          <a:noFill/>
        </a:ln>
        <a:effectLst/>
      </c:spPr>
    </c:plotArea>
    <c:plotVisOnly val="1"/>
    <c:dispBlanksAs val="gap"/>
    <c:showDLblsOverMax val="0"/>
  </c:chart>
  <c:spPr>
    <a:solidFill>
      <a:schemeClr val="accent6">
        <a:lumMod val="40000"/>
        <a:lumOff val="60000"/>
      </a:schemeClr>
    </a:solidFill>
    <a:ln>
      <a:noFill/>
    </a:ln>
    <a:effectLst/>
  </c:spPr>
  <c:txPr>
    <a:bodyPr/>
    <a:lstStyle/>
    <a:p>
      <a:pPr>
        <a:defRPr/>
      </a:pPr>
      <a:endParaRPr lang="bg-BG"/>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500" b="1" i="0" u="none" strike="noStrike" kern="1200" baseline="0">
                <a:solidFill>
                  <a:schemeClr val="tx2"/>
                </a:solidFill>
                <a:latin typeface="+mn-lt"/>
                <a:ea typeface="+mn-ea"/>
                <a:cs typeface="+mn-cs"/>
              </a:defRPr>
            </a:pPr>
            <a:r>
              <a:rPr lang="bg-BG" sz="2500" dirty="0" smtClean="0">
                <a:effectLst/>
              </a:rPr>
              <a:t>Околна среда и климат и хуманно отношение към животните </a:t>
            </a:r>
            <a:endParaRPr lang="bg-BG" sz="2500" dirty="0">
              <a:effectLst/>
            </a:endParaRPr>
          </a:p>
        </c:rich>
      </c:tx>
      <c:layout>
        <c:manualLayout>
          <c:xMode val="edge"/>
          <c:yMode val="edge"/>
          <c:x val="0.22128525093455748"/>
          <c:y val="2.34328295787503E-2"/>
        </c:manualLayout>
      </c:layout>
      <c:overlay val="0"/>
      <c:spPr>
        <a:noFill/>
        <a:ln>
          <a:noFill/>
        </a:ln>
        <a:effectLst/>
      </c:spPr>
      <c:txPr>
        <a:bodyPr rot="0" spcFirstLastPara="1" vertOverflow="ellipsis" vert="horz" wrap="square" anchor="ctr" anchorCtr="1"/>
        <a:lstStyle/>
        <a:p>
          <a:pPr>
            <a:defRPr sz="2500" b="1" i="0" u="none" strike="noStrike" kern="1200" baseline="0">
              <a:solidFill>
                <a:schemeClr val="tx2"/>
              </a:solidFill>
              <a:latin typeface="+mn-lt"/>
              <a:ea typeface="+mn-ea"/>
              <a:cs typeface="+mn-cs"/>
            </a:defRPr>
          </a:pPr>
          <a:endParaRPr lang="bg-BG"/>
        </a:p>
      </c:txPr>
    </c:title>
    <c:autoTitleDeleted val="0"/>
    <c:view3D>
      <c:rotX val="15"/>
      <c:rotY val="20"/>
      <c:depthPercent val="100"/>
      <c:rAngAx val="1"/>
    </c:view3D>
    <c:floor>
      <c:thickness val="0"/>
      <c:spPr>
        <a:noFill/>
        <a:ln>
          <a:noFill/>
        </a:ln>
        <a:effectLst/>
        <a:sp3d/>
      </c:spPr>
    </c:floor>
    <c:sideWall>
      <c:thickness val="0"/>
      <c:spPr>
        <a:noFill/>
        <a:ln w="9525">
          <a:solidFill>
            <a:schemeClr val="tx1"/>
          </a:solidFill>
        </a:ln>
        <a:effectLst/>
        <a:sp3d contourW="9525">
          <a:contourClr>
            <a:schemeClr val="tx1"/>
          </a:contourClr>
        </a:sp3d>
      </c:spPr>
    </c:sideWall>
    <c:backWall>
      <c:thickness val="0"/>
      <c:spPr>
        <a:noFill/>
        <a:ln w="9525">
          <a:solidFill>
            <a:schemeClr val="tx1"/>
          </a:solidFill>
        </a:ln>
        <a:effectLst/>
        <a:sp3d contourW="9525">
          <a:contourClr>
            <a:schemeClr val="tx1"/>
          </a:contourClr>
        </a:sp3d>
      </c:spPr>
    </c:backWall>
    <c:plotArea>
      <c:layout/>
      <c:bar3DChart>
        <c:barDir val="col"/>
        <c:grouping val="clustered"/>
        <c:varyColors val="0"/>
        <c:ser>
          <c:idx val="0"/>
          <c:order val="0"/>
          <c:tx>
            <c:strRef>
              <c:f>Sheet1!$B$1</c:f>
              <c:strCache>
                <c:ptCount val="1"/>
                <c:pt idx="0">
                  <c:v>Бюджет 2023г. (лв.) </c:v>
                </c:pt>
              </c:strCache>
            </c:strRef>
          </c:tx>
          <c:spPr>
            <a:solidFill>
              <a:schemeClr val="accent6">
                <a:lumMod val="50000"/>
              </a:schemeClr>
            </a:solidFill>
            <a:ln>
              <a:noFill/>
            </a:ln>
            <a:effectLst/>
            <a:sp3d/>
          </c:spPr>
          <c:invertIfNegative val="0"/>
          <c:cat>
            <c:strRef>
              <c:f>Sheet1!$A$2:$A$12</c:f>
              <c:strCache>
                <c:ptCount val="11"/>
                <c:pt idx="0">
                  <c:v>БР</c:v>
                </c:pt>
                <c:pt idx="1">
                  <c:v>БРП</c:v>
                </c:pt>
                <c:pt idx="2">
                  <c:v>ХЖ-АМР</c:v>
                </c:pt>
                <c:pt idx="3">
                  <c:v>СККУ</c:v>
                </c:pt>
                <c:pt idx="4">
                  <c:v>СЗМ</c:v>
                </c:pt>
                <c:pt idx="5">
                  <c:v>ОМП</c:v>
                </c:pt>
                <c:pt idx="6">
                  <c:v>паша -       АЕИ 7.1</c:v>
                </c:pt>
                <c:pt idx="7">
                  <c:v>паша -        АЕИ 7.2</c:v>
                </c:pt>
                <c:pt idx="8">
                  <c:v>БП</c:v>
                </c:pt>
                <c:pt idx="9">
                  <c:v>БПП</c:v>
                </c:pt>
                <c:pt idx="10">
                  <c:v>опрашване- АЕИ 3.1</c:v>
                </c:pt>
              </c:strCache>
            </c:strRef>
          </c:cat>
          <c:val>
            <c:numRef>
              <c:f>Sheet1!$B$2:$B$12</c:f>
              <c:numCache>
                <c:formatCode>#,##0</c:formatCode>
                <c:ptCount val="11"/>
                <c:pt idx="0">
                  <c:v>24464564</c:v>
                </c:pt>
                <c:pt idx="1">
                  <c:v>9254863</c:v>
                </c:pt>
                <c:pt idx="2">
                  <c:v>24063513</c:v>
                </c:pt>
                <c:pt idx="3">
                  <c:v>823759</c:v>
                </c:pt>
                <c:pt idx="4">
                  <c:v>718638</c:v>
                </c:pt>
                <c:pt idx="5">
                  <c:v>6040338</c:v>
                </c:pt>
                <c:pt idx="6">
                  <c:v>4675493</c:v>
                </c:pt>
                <c:pt idx="7">
                  <c:v>176726</c:v>
                </c:pt>
                <c:pt idx="8">
                  <c:v>6942885</c:v>
                </c:pt>
                <c:pt idx="9">
                  <c:v>958946</c:v>
                </c:pt>
                <c:pt idx="10">
                  <c:v>1074727</c:v>
                </c:pt>
              </c:numCache>
            </c:numRef>
          </c:val>
          <c:shape val="cylinder"/>
          <c:extLst>
            <c:ext xmlns:c16="http://schemas.microsoft.com/office/drawing/2014/chart" uri="{C3380CC4-5D6E-409C-BE32-E72D297353CC}">
              <c16:uniqueId val="{00000000-A530-4931-83B0-7E9939BAA25B}"/>
            </c:ext>
          </c:extLst>
        </c:ser>
        <c:ser>
          <c:idx val="1"/>
          <c:order val="1"/>
          <c:tx>
            <c:strRef>
              <c:f>Sheet1!$C$1</c:f>
              <c:strCache>
                <c:ptCount val="1"/>
                <c:pt idx="0">
                  <c:v>Оторизирана сума  (лв.)</c:v>
                </c:pt>
              </c:strCache>
            </c:strRef>
          </c:tx>
          <c:spPr>
            <a:solidFill>
              <a:srgbClr val="00B050"/>
            </a:solidFill>
            <a:ln>
              <a:noFill/>
            </a:ln>
            <a:effectLst/>
            <a:sp3d/>
          </c:spPr>
          <c:invertIfNegative val="0"/>
          <c:cat>
            <c:strRef>
              <c:f>Sheet1!$A$2:$A$12</c:f>
              <c:strCache>
                <c:ptCount val="11"/>
                <c:pt idx="0">
                  <c:v>БР</c:v>
                </c:pt>
                <c:pt idx="1">
                  <c:v>БРП</c:v>
                </c:pt>
                <c:pt idx="2">
                  <c:v>ХЖ-АМР</c:v>
                </c:pt>
                <c:pt idx="3">
                  <c:v>СККУ</c:v>
                </c:pt>
                <c:pt idx="4">
                  <c:v>СЗМ</c:v>
                </c:pt>
                <c:pt idx="5">
                  <c:v>ОМП</c:v>
                </c:pt>
                <c:pt idx="6">
                  <c:v>паша -       АЕИ 7.1</c:v>
                </c:pt>
                <c:pt idx="7">
                  <c:v>паша -        АЕИ 7.2</c:v>
                </c:pt>
                <c:pt idx="8">
                  <c:v>БП</c:v>
                </c:pt>
                <c:pt idx="9">
                  <c:v>БПП</c:v>
                </c:pt>
                <c:pt idx="10">
                  <c:v>опрашване- АЕИ 3.1</c:v>
                </c:pt>
              </c:strCache>
            </c:strRef>
          </c:cat>
          <c:val>
            <c:numRef>
              <c:f>Sheet1!$C$2:$C$12</c:f>
              <c:numCache>
                <c:formatCode>#,##0</c:formatCode>
                <c:ptCount val="11"/>
                <c:pt idx="0">
                  <c:v>21939784</c:v>
                </c:pt>
                <c:pt idx="1">
                  <c:v>8596454</c:v>
                </c:pt>
                <c:pt idx="2">
                  <c:v>16617829</c:v>
                </c:pt>
                <c:pt idx="3">
                  <c:v>681658</c:v>
                </c:pt>
                <c:pt idx="4">
                  <c:v>440075</c:v>
                </c:pt>
                <c:pt idx="5">
                  <c:v>5632510</c:v>
                </c:pt>
                <c:pt idx="6">
                  <c:v>4034617</c:v>
                </c:pt>
                <c:pt idx="7">
                  <c:v>176466</c:v>
                </c:pt>
                <c:pt idx="8">
                  <c:v>6570988</c:v>
                </c:pt>
                <c:pt idx="9">
                  <c:v>731552</c:v>
                </c:pt>
                <c:pt idx="10">
                  <c:v>565473</c:v>
                </c:pt>
              </c:numCache>
            </c:numRef>
          </c:val>
          <c:shape val="cylinder"/>
          <c:extLst>
            <c:ext xmlns:c16="http://schemas.microsoft.com/office/drawing/2014/chart" uri="{C3380CC4-5D6E-409C-BE32-E72D297353CC}">
              <c16:uniqueId val="{00000001-A530-4931-83B0-7E9939BAA25B}"/>
            </c:ext>
          </c:extLst>
        </c:ser>
        <c:dLbls>
          <c:showLegendKey val="0"/>
          <c:showVal val="0"/>
          <c:showCatName val="0"/>
          <c:showSerName val="0"/>
          <c:showPercent val="0"/>
          <c:showBubbleSize val="0"/>
        </c:dLbls>
        <c:gapWidth val="150"/>
        <c:shape val="box"/>
        <c:axId val="531343663"/>
        <c:axId val="531341583"/>
        <c:axId val="0"/>
      </c:bar3DChart>
      <c:catAx>
        <c:axId val="531343663"/>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bg-BG"/>
          </a:p>
        </c:txPr>
        <c:crossAx val="531341583"/>
        <c:crosses val="autoZero"/>
        <c:auto val="1"/>
        <c:lblAlgn val="ctr"/>
        <c:lblOffset val="100"/>
        <c:noMultiLvlLbl val="0"/>
      </c:catAx>
      <c:valAx>
        <c:axId val="531341583"/>
        <c:scaling>
          <c:orientation val="minMax"/>
        </c:scaling>
        <c:delete val="0"/>
        <c:axPos val="l"/>
        <c:majorGridlines>
          <c:spPr>
            <a:ln w="9525" cap="flat" cmpd="sng" algn="ctr">
              <a:solidFill>
                <a:schemeClr val="tx1"/>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bg-BG"/>
          </a:p>
        </c:txPr>
        <c:crossAx val="531343663"/>
        <c:crosses val="autoZero"/>
        <c:crossBetween val="between"/>
      </c:valAx>
      <c:dTable>
        <c:showHorzBorder val="1"/>
        <c:showVertBorder val="1"/>
        <c:showOutline val="1"/>
        <c:showKeys val="1"/>
        <c:spPr>
          <a:solidFill>
            <a:schemeClr val="accent6">
              <a:lumMod val="40000"/>
              <a:lumOff val="60000"/>
            </a:schemeClr>
          </a:solidFill>
          <a:ln w="6350">
            <a:solidFill>
              <a:schemeClr val="tx1"/>
            </a:solidFill>
          </a:ln>
          <a:effectLst/>
        </c:spPr>
        <c:txPr>
          <a:bodyPr rot="0" spcFirstLastPara="1" vertOverflow="ellipsis" vert="horz" wrap="square" anchor="ctr" anchorCtr="1"/>
          <a:lstStyle/>
          <a:p>
            <a:pPr rtl="0">
              <a:defRPr sz="1197" b="0" i="0" u="none" strike="noStrike" kern="1200" baseline="0">
                <a:solidFill>
                  <a:schemeClr val="tx2"/>
                </a:solidFill>
                <a:latin typeface="+mn-lt"/>
                <a:ea typeface="+mn-ea"/>
                <a:cs typeface="+mn-cs"/>
              </a:defRPr>
            </a:pPr>
            <a:endParaRPr lang="bg-BG"/>
          </a:p>
        </c:txPr>
      </c:dTable>
      <c:spPr>
        <a:noFill/>
        <a:ln>
          <a:noFill/>
        </a:ln>
        <a:effectLst/>
      </c:spPr>
    </c:plotArea>
    <c:plotVisOnly val="1"/>
    <c:dispBlanksAs val="gap"/>
    <c:showDLblsOverMax val="0"/>
  </c:chart>
  <c:spPr>
    <a:noFill/>
    <a:ln>
      <a:noFill/>
    </a:ln>
    <a:effectLst/>
  </c:spPr>
  <c:txPr>
    <a:bodyPr/>
    <a:lstStyle/>
    <a:p>
      <a:pPr>
        <a:defRPr/>
      </a:pPr>
      <a:endParaRPr lang="bg-BG"/>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500" b="1" i="0" u="none" strike="noStrike" kern="1200" baseline="0">
                <a:solidFill>
                  <a:schemeClr val="tx2"/>
                </a:solidFill>
                <a:latin typeface="+mn-lt"/>
                <a:ea typeface="+mn-ea"/>
                <a:cs typeface="+mn-cs"/>
              </a:defRPr>
            </a:pPr>
            <a:r>
              <a:rPr lang="bg-BG" sz="2500" b="1" dirty="0" smtClean="0">
                <a:effectLst/>
              </a:rPr>
              <a:t>Мерки от ПРСР 2014-2020 </a:t>
            </a:r>
            <a:endParaRPr lang="bg-BG" sz="2500" b="1" dirty="0">
              <a:effectLst/>
            </a:endParaRPr>
          </a:p>
        </c:rich>
      </c:tx>
      <c:layout>
        <c:manualLayout>
          <c:xMode val="edge"/>
          <c:yMode val="edge"/>
          <c:x val="0.40292888299228041"/>
          <c:y val="1.4833718203365076E-2"/>
        </c:manualLayout>
      </c:layout>
      <c:overlay val="0"/>
      <c:spPr>
        <a:noFill/>
        <a:ln>
          <a:noFill/>
        </a:ln>
        <a:effectLst/>
      </c:spPr>
      <c:txPr>
        <a:bodyPr rot="0" spcFirstLastPara="1" vertOverflow="ellipsis" vert="horz" wrap="square" anchor="ctr" anchorCtr="1"/>
        <a:lstStyle/>
        <a:p>
          <a:pPr>
            <a:defRPr sz="2500" b="1" i="0" u="none" strike="noStrike" kern="1200" baseline="0">
              <a:solidFill>
                <a:schemeClr val="tx2"/>
              </a:solidFill>
              <a:latin typeface="+mn-lt"/>
              <a:ea typeface="+mn-ea"/>
              <a:cs typeface="+mn-cs"/>
            </a:defRPr>
          </a:pPr>
          <a:endParaRPr lang="bg-BG"/>
        </a:p>
      </c:txPr>
    </c:title>
    <c:autoTitleDeleted val="0"/>
    <c:view3D>
      <c:rotX val="15"/>
      <c:rotY val="20"/>
      <c:depthPercent val="100"/>
      <c:rAngAx val="1"/>
    </c:view3D>
    <c:floor>
      <c:thickness val="0"/>
      <c:spPr>
        <a:noFill/>
        <a:ln>
          <a:noFill/>
        </a:ln>
        <a:effectLst/>
        <a:sp3d/>
      </c:spPr>
    </c:floor>
    <c:sideWall>
      <c:thickness val="0"/>
      <c:spPr>
        <a:noFill/>
        <a:ln w="9525">
          <a:solidFill>
            <a:schemeClr val="tx1"/>
          </a:solidFill>
        </a:ln>
        <a:effectLst/>
        <a:sp3d contourW="9525">
          <a:contourClr>
            <a:schemeClr val="tx1"/>
          </a:contourClr>
        </a:sp3d>
      </c:spPr>
    </c:sideWall>
    <c:backWall>
      <c:thickness val="0"/>
      <c:spPr>
        <a:noFill/>
        <a:ln w="9525">
          <a:solidFill>
            <a:schemeClr val="tx1"/>
          </a:solidFill>
        </a:ln>
        <a:effectLst/>
        <a:sp3d contourW="9525">
          <a:contourClr>
            <a:schemeClr val="tx1"/>
          </a:contourClr>
        </a:sp3d>
      </c:spPr>
    </c:backWall>
    <c:plotArea>
      <c:layout/>
      <c:bar3DChart>
        <c:barDir val="col"/>
        <c:grouping val="clustered"/>
        <c:varyColors val="0"/>
        <c:ser>
          <c:idx val="0"/>
          <c:order val="0"/>
          <c:tx>
            <c:strRef>
              <c:f>Sheet1!$B$1</c:f>
              <c:strCache>
                <c:ptCount val="1"/>
                <c:pt idx="0">
                  <c:v>Брой подадени</c:v>
                </c:pt>
              </c:strCache>
            </c:strRef>
          </c:tx>
          <c:spPr>
            <a:solidFill>
              <a:schemeClr val="accent6">
                <a:lumMod val="50000"/>
              </a:schemeClr>
            </a:solidFill>
            <a:ln>
              <a:noFill/>
            </a:ln>
            <a:effectLst/>
            <a:sp3d/>
          </c:spPr>
          <c:invertIfNegative val="0"/>
          <c:cat>
            <c:strRef>
              <c:f>Sheet1!$A$2:$A$8</c:f>
              <c:strCache>
                <c:ptCount val="7"/>
                <c:pt idx="0">
                  <c:v>М 10 - Опазване на застрашени от изчезване местни породи, важни за селското стопанство -                    18 261 705.32 лв.</c:v>
                </c:pt>
                <c:pt idx="1">
                  <c:v>М 10 - Традиционни практики за сезонна паша на животните (пасторализъм) - 1 144 932.91 лв.</c:v>
                </c:pt>
                <c:pt idx="2">
                  <c:v>М 10 - Опазване на застрашени от изчезване местни сортове, важни за селското стопанство -                6 281 815.15 лв.</c:v>
                </c:pt>
                <c:pt idx="3">
                  <c:v>М 10 - Възстановяване и поддържане на затревени площи с висока природна стойност (ВПС-1) - 2 970 304.44 лв. </c:v>
                </c:pt>
                <c:pt idx="4">
                  <c:v>М 11 - Биологично животновъдство - 151 849.58 лв.</c:v>
                </c:pt>
                <c:pt idx="5">
                  <c:v>М 11 - Биологично пчеларство -          2 835 761.22 лв.</c:v>
                </c:pt>
                <c:pt idx="6">
                  <c:v>М 11 - Биологично растениевъдство - 6 033 917.51 лв.</c:v>
                </c:pt>
              </c:strCache>
            </c:strRef>
          </c:cat>
          <c:val>
            <c:numRef>
              <c:f>Sheet1!$B$2:$B$8</c:f>
              <c:numCache>
                <c:formatCode>General</c:formatCode>
                <c:ptCount val="7"/>
                <c:pt idx="0">
                  <c:v>1387</c:v>
                </c:pt>
                <c:pt idx="1">
                  <c:v>52</c:v>
                </c:pt>
                <c:pt idx="2">
                  <c:v>550</c:v>
                </c:pt>
                <c:pt idx="3">
                  <c:v>467</c:v>
                </c:pt>
                <c:pt idx="4">
                  <c:v>8</c:v>
                </c:pt>
                <c:pt idx="5">
                  <c:v>296</c:v>
                </c:pt>
                <c:pt idx="6">
                  <c:v>427</c:v>
                </c:pt>
              </c:numCache>
            </c:numRef>
          </c:val>
          <c:shape val="cylinder"/>
          <c:extLst>
            <c:ext xmlns:c16="http://schemas.microsoft.com/office/drawing/2014/chart" uri="{C3380CC4-5D6E-409C-BE32-E72D297353CC}">
              <c16:uniqueId val="{00000000-A530-4931-83B0-7E9939BAA25B}"/>
            </c:ext>
          </c:extLst>
        </c:ser>
        <c:ser>
          <c:idx val="1"/>
          <c:order val="1"/>
          <c:tx>
            <c:strRef>
              <c:f>Sheet1!$C$1</c:f>
              <c:strCache>
                <c:ptCount val="1"/>
                <c:pt idx="0">
                  <c:v>Брой оторизирани</c:v>
                </c:pt>
              </c:strCache>
            </c:strRef>
          </c:tx>
          <c:spPr>
            <a:solidFill>
              <a:srgbClr val="00B050"/>
            </a:solidFill>
            <a:ln>
              <a:noFill/>
            </a:ln>
            <a:effectLst/>
            <a:sp3d/>
          </c:spPr>
          <c:invertIfNegative val="0"/>
          <c:cat>
            <c:strRef>
              <c:f>Sheet1!$A$2:$A$8</c:f>
              <c:strCache>
                <c:ptCount val="7"/>
                <c:pt idx="0">
                  <c:v>М 10 - Опазване на застрашени от изчезване местни породи, важни за селското стопанство -                    18 261 705.32 лв.</c:v>
                </c:pt>
                <c:pt idx="1">
                  <c:v>М 10 - Традиционни практики за сезонна паша на животните (пасторализъм) - 1 144 932.91 лв.</c:v>
                </c:pt>
                <c:pt idx="2">
                  <c:v>М 10 - Опазване на застрашени от изчезване местни сортове, важни за селското стопанство -                6 281 815.15 лв.</c:v>
                </c:pt>
                <c:pt idx="3">
                  <c:v>М 10 - Възстановяване и поддържане на затревени площи с висока природна стойност (ВПС-1) - 2 970 304.44 лв. </c:v>
                </c:pt>
                <c:pt idx="4">
                  <c:v>М 11 - Биологично животновъдство - 151 849.58 лв.</c:v>
                </c:pt>
                <c:pt idx="5">
                  <c:v>М 11 - Биологично пчеларство -          2 835 761.22 лв.</c:v>
                </c:pt>
                <c:pt idx="6">
                  <c:v>М 11 - Биологично растениевъдство - 6 033 917.51 лв.</c:v>
                </c:pt>
              </c:strCache>
            </c:strRef>
          </c:cat>
          <c:val>
            <c:numRef>
              <c:f>Sheet1!$C$2:$C$8</c:f>
              <c:numCache>
                <c:formatCode>General</c:formatCode>
                <c:ptCount val="7"/>
                <c:pt idx="0">
                  <c:v>1308</c:v>
                </c:pt>
                <c:pt idx="1">
                  <c:v>48</c:v>
                </c:pt>
                <c:pt idx="2">
                  <c:v>525</c:v>
                </c:pt>
                <c:pt idx="3">
                  <c:v>415</c:v>
                </c:pt>
                <c:pt idx="4">
                  <c:v>8</c:v>
                </c:pt>
                <c:pt idx="5">
                  <c:v>295</c:v>
                </c:pt>
                <c:pt idx="6">
                  <c:v>377</c:v>
                </c:pt>
              </c:numCache>
            </c:numRef>
          </c:val>
          <c:shape val="cylinder"/>
          <c:extLst>
            <c:ext xmlns:c16="http://schemas.microsoft.com/office/drawing/2014/chart" uri="{C3380CC4-5D6E-409C-BE32-E72D297353CC}">
              <c16:uniqueId val="{00000001-A530-4931-83B0-7E9939BAA25B}"/>
            </c:ext>
          </c:extLst>
        </c:ser>
        <c:dLbls>
          <c:showLegendKey val="0"/>
          <c:showVal val="0"/>
          <c:showCatName val="0"/>
          <c:showSerName val="0"/>
          <c:showPercent val="0"/>
          <c:showBubbleSize val="0"/>
        </c:dLbls>
        <c:gapWidth val="150"/>
        <c:shape val="box"/>
        <c:axId val="531343663"/>
        <c:axId val="531341583"/>
        <c:axId val="0"/>
      </c:bar3DChart>
      <c:catAx>
        <c:axId val="531343663"/>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bg-BG"/>
          </a:p>
        </c:txPr>
        <c:crossAx val="531341583"/>
        <c:crosses val="autoZero"/>
        <c:auto val="1"/>
        <c:lblAlgn val="ctr"/>
        <c:lblOffset val="100"/>
        <c:noMultiLvlLbl val="0"/>
      </c:catAx>
      <c:valAx>
        <c:axId val="531341583"/>
        <c:scaling>
          <c:orientation val="minMax"/>
        </c:scaling>
        <c:delete val="0"/>
        <c:axPos val="l"/>
        <c:majorGridlines>
          <c:spPr>
            <a:ln w="9525" cap="flat" cmpd="sng" algn="ctr">
              <a:solidFill>
                <a:schemeClr val="tx1"/>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bg-BG"/>
          </a:p>
        </c:txPr>
        <c:crossAx val="531343663"/>
        <c:crosses val="autoZero"/>
        <c:crossBetween val="between"/>
      </c:valAx>
      <c:dTable>
        <c:showHorzBorder val="1"/>
        <c:showVertBorder val="1"/>
        <c:showOutline val="1"/>
        <c:showKeys val="1"/>
        <c:spPr>
          <a:solidFill>
            <a:schemeClr val="accent6">
              <a:lumMod val="40000"/>
              <a:lumOff val="60000"/>
            </a:schemeClr>
          </a:solidFill>
          <a:ln w="6350">
            <a:solidFill>
              <a:schemeClr val="tx1"/>
            </a:solidFill>
          </a:ln>
          <a:effectLst/>
        </c:spPr>
        <c:txPr>
          <a:bodyPr rot="0" spcFirstLastPara="1" vertOverflow="ellipsis" vert="horz" wrap="square" anchor="ctr" anchorCtr="1"/>
          <a:lstStyle/>
          <a:p>
            <a:pPr rtl="0">
              <a:defRPr sz="1197" b="0" i="0" u="none" strike="noStrike" kern="1200" baseline="0">
                <a:solidFill>
                  <a:schemeClr val="tx2"/>
                </a:solidFill>
                <a:latin typeface="+mn-lt"/>
                <a:ea typeface="+mn-ea"/>
                <a:cs typeface="+mn-cs"/>
              </a:defRPr>
            </a:pPr>
            <a:endParaRPr lang="bg-BG"/>
          </a:p>
        </c:txPr>
      </c:dTable>
      <c:spPr>
        <a:noFill/>
        <a:ln>
          <a:noFill/>
        </a:ln>
        <a:effectLst/>
      </c:spPr>
    </c:plotArea>
    <c:plotVisOnly val="1"/>
    <c:dispBlanksAs val="gap"/>
    <c:showDLblsOverMax val="0"/>
  </c:chart>
  <c:spPr>
    <a:noFill/>
    <a:ln>
      <a:noFill/>
    </a:ln>
    <a:effectLst/>
  </c:spPr>
  <c:txPr>
    <a:bodyPr/>
    <a:lstStyle/>
    <a:p>
      <a:pPr>
        <a:defRPr/>
      </a:pPr>
      <a:endParaRPr lang="bg-BG"/>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w="9525">
          <a:solidFill>
            <a:schemeClr val="tx1"/>
          </a:solidFill>
        </a:ln>
        <a:effectLst/>
        <a:sp3d contourW="9525">
          <a:contourClr>
            <a:schemeClr val="tx1"/>
          </a:contourClr>
        </a:sp3d>
      </c:spPr>
    </c:sideWall>
    <c:backWall>
      <c:thickness val="0"/>
      <c:spPr>
        <a:noFill/>
        <a:ln w="9525">
          <a:solidFill>
            <a:schemeClr val="tx1"/>
          </a:solidFill>
        </a:ln>
        <a:effectLst/>
        <a:sp3d contourW="9525">
          <a:contourClr>
            <a:schemeClr val="tx1"/>
          </a:contourClr>
        </a:sp3d>
      </c:spPr>
    </c:backWall>
    <c:plotArea>
      <c:layout/>
      <c:bar3DChart>
        <c:barDir val="col"/>
        <c:grouping val="clustered"/>
        <c:varyColors val="0"/>
        <c:ser>
          <c:idx val="0"/>
          <c:order val="0"/>
          <c:tx>
            <c:strRef>
              <c:f>Sheet1!$B$1</c:f>
              <c:strCache>
                <c:ptCount val="1"/>
                <c:pt idx="0">
                  <c:v>Бюджет 2023г. (лв.) </c:v>
                </c:pt>
              </c:strCache>
            </c:strRef>
          </c:tx>
          <c:spPr>
            <a:solidFill>
              <a:schemeClr val="accent6">
                <a:lumMod val="50000"/>
              </a:schemeClr>
            </a:solidFill>
            <a:ln>
              <a:noFill/>
            </a:ln>
            <a:effectLst/>
            <a:sp3d/>
          </c:spPr>
          <c:invertIfNegative val="0"/>
          <c:cat>
            <c:strRef>
              <c:f>Sheet1!$A$2:$A$4</c:f>
              <c:strCache>
                <c:ptCount val="3"/>
                <c:pt idx="0">
                  <c:v>ПНДЖ 1</c:v>
                </c:pt>
                <c:pt idx="1">
                  <c:v>ПНДЖ 3</c:v>
                </c:pt>
                <c:pt idx="2">
                  <c:v>ПНДТ</c:v>
                </c:pt>
              </c:strCache>
            </c:strRef>
          </c:cat>
          <c:val>
            <c:numRef>
              <c:f>Sheet1!$B$2:$B$4</c:f>
              <c:numCache>
                <c:formatCode>#,##0</c:formatCode>
                <c:ptCount val="3"/>
                <c:pt idx="0">
                  <c:v>32064363</c:v>
                </c:pt>
                <c:pt idx="1">
                  <c:v>26828686</c:v>
                </c:pt>
                <c:pt idx="2">
                  <c:v>78774734</c:v>
                </c:pt>
              </c:numCache>
            </c:numRef>
          </c:val>
          <c:shape val="cylinder"/>
          <c:extLst>
            <c:ext xmlns:c16="http://schemas.microsoft.com/office/drawing/2014/chart" uri="{C3380CC4-5D6E-409C-BE32-E72D297353CC}">
              <c16:uniqueId val="{00000000-C4D0-4689-A2A5-E1ECAA811E5E}"/>
            </c:ext>
          </c:extLst>
        </c:ser>
        <c:ser>
          <c:idx val="1"/>
          <c:order val="1"/>
          <c:tx>
            <c:strRef>
              <c:f>Sheet1!$C$1</c:f>
              <c:strCache>
                <c:ptCount val="1"/>
                <c:pt idx="0">
                  <c:v>Оторизирана сума  (лв.)</c:v>
                </c:pt>
              </c:strCache>
            </c:strRef>
          </c:tx>
          <c:spPr>
            <a:solidFill>
              <a:srgbClr val="00B050"/>
            </a:solidFill>
            <a:ln>
              <a:noFill/>
            </a:ln>
            <a:effectLst/>
            <a:sp3d/>
          </c:spPr>
          <c:invertIfNegative val="0"/>
          <c:cat>
            <c:strRef>
              <c:f>Sheet1!$A$2:$A$4</c:f>
              <c:strCache>
                <c:ptCount val="3"/>
                <c:pt idx="0">
                  <c:v>ПНДЖ 1</c:v>
                </c:pt>
                <c:pt idx="1">
                  <c:v>ПНДЖ 3</c:v>
                </c:pt>
                <c:pt idx="2">
                  <c:v>ПНДТ</c:v>
                </c:pt>
              </c:strCache>
            </c:strRef>
          </c:cat>
          <c:val>
            <c:numRef>
              <c:f>Sheet1!$C$2:$C$4</c:f>
              <c:numCache>
                <c:formatCode>#,##0</c:formatCode>
                <c:ptCount val="3"/>
                <c:pt idx="0">
                  <c:v>31366432</c:v>
                </c:pt>
                <c:pt idx="1">
                  <c:v>21707138</c:v>
                </c:pt>
                <c:pt idx="2">
                  <c:v>69768665</c:v>
                </c:pt>
              </c:numCache>
            </c:numRef>
          </c:val>
          <c:shape val="cylinder"/>
          <c:extLst>
            <c:ext xmlns:c16="http://schemas.microsoft.com/office/drawing/2014/chart" uri="{C3380CC4-5D6E-409C-BE32-E72D297353CC}">
              <c16:uniqueId val="{00000001-C4D0-4689-A2A5-E1ECAA811E5E}"/>
            </c:ext>
          </c:extLst>
        </c:ser>
        <c:dLbls>
          <c:showLegendKey val="0"/>
          <c:showVal val="0"/>
          <c:showCatName val="0"/>
          <c:showSerName val="0"/>
          <c:showPercent val="0"/>
          <c:showBubbleSize val="0"/>
        </c:dLbls>
        <c:gapWidth val="150"/>
        <c:shape val="box"/>
        <c:axId val="531343663"/>
        <c:axId val="531341583"/>
        <c:axId val="0"/>
      </c:bar3DChart>
      <c:catAx>
        <c:axId val="531343663"/>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bg-BG"/>
          </a:p>
        </c:txPr>
        <c:crossAx val="531341583"/>
        <c:crosses val="autoZero"/>
        <c:auto val="1"/>
        <c:lblAlgn val="ctr"/>
        <c:lblOffset val="100"/>
        <c:noMultiLvlLbl val="0"/>
      </c:catAx>
      <c:valAx>
        <c:axId val="531341583"/>
        <c:scaling>
          <c:orientation val="minMax"/>
        </c:scaling>
        <c:delete val="0"/>
        <c:axPos val="l"/>
        <c:majorGridlines>
          <c:spPr>
            <a:ln w="9525" cap="flat" cmpd="sng" algn="ctr">
              <a:solidFill>
                <a:schemeClr val="tx1"/>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bg-BG"/>
          </a:p>
        </c:txPr>
        <c:crossAx val="531343663"/>
        <c:crosses val="autoZero"/>
        <c:crossBetween val="between"/>
      </c:valAx>
      <c:dTable>
        <c:showHorzBorder val="1"/>
        <c:showVertBorder val="1"/>
        <c:showOutline val="1"/>
        <c:showKeys val="1"/>
        <c:spPr>
          <a:solidFill>
            <a:schemeClr val="accent6">
              <a:lumMod val="40000"/>
              <a:lumOff val="60000"/>
            </a:schemeClr>
          </a:solidFill>
          <a:ln w="6350">
            <a:solidFill>
              <a:schemeClr val="tx1"/>
            </a:solidFill>
          </a:ln>
          <a:effectLst/>
        </c:spPr>
        <c:txPr>
          <a:bodyPr rot="0" spcFirstLastPara="1" vertOverflow="ellipsis" vert="horz" wrap="square" anchor="ctr" anchorCtr="1"/>
          <a:lstStyle/>
          <a:p>
            <a:pPr rtl="0">
              <a:defRPr sz="1197" b="0" i="0" u="none" strike="noStrike" kern="1200" baseline="0">
                <a:solidFill>
                  <a:schemeClr val="tx2"/>
                </a:solidFill>
                <a:latin typeface="+mn-lt"/>
                <a:ea typeface="+mn-ea"/>
                <a:cs typeface="+mn-cs"/>
              </a:defRPr>
            </a:pPr>
            <a:endParaRPr lang="bg-BG"/>
          </a:p>
        </c:txPr>
      </c:dTable>
      <c:spPr>
        <a:noFill/>
        <a:ln>
          <a:noFill/>
        </a:ln>
        <a:effectLst/>
      </c:spPr>
    </c:plotArea>
    <c:plotVisOnly val="1"/>
    <c:dispBlanksAs val="gap"/>
    <c:showDLblsOverMax val="0"/>
  </c:chart>
  <c:spPr>
    <a:noFill/>
    <a:ln>
      <a:noFill/>
    </a:ln>
    <a:effectLst/>
  </c:spPr>
  <c:txPr>
    <a:bodyPr/>
    <a:lstStyle/>
    <a:p>
      <a:pPr>
        <a:defRPr/>
      </a:pPr>
      <a:endParaRPr lang="bg-BG"/>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solidFill>
            <a:schemeClr val="tx1"/>
          </a:solidFill>
        </a:ln>
        <a:effectLst/>
        <a:sp3d>
          <a:contourClr>
            <a:schemeClr val="tx1"/>
          </a:contourClr>
        </a:sp3d>
      </c:spPr>
    </c:sideWall>
    <c:backWall>
      <c:thickness val="0"/>
      <c:spPr>
        <a:noFill/>
        <a:ln>
          <a:solidFill>
            <a:schemeClr val="tx1"/>
          </a:solidFill>
        </a:ln>
        <a:effectLst/>
        <a:sp3d>
          <a:contourClr>
            <a:schemeClr val="tx1"/>
          </a:contourClr>
        </a:sp3d>
      </c:spPr>
    </c:backWall>
    <c:plotArea>
      <c:layout/>
      <c:bar3DChart>
        <c:barDir val="col"/>
        <c:grouping val="clustered"/>
        <c:varyColors val="0"/>
        <c:ser>
          <c:idx val="0"/>
          <c:order val="0"/>
          <c:tx>
            <c:strRef>
              <c:f>Sheet1!$B$1</c:f>
              <c:strCache>
                <c:ptCount val="1"/>
                <c:pt idx="0">
                  <c:v>заявления 2023</c:v>
                </c:pt>
              </c:strCache>
            </c:strRef>
          </c:tx>
          <c:spPr>
            <a:solidFill>
              <a:schemeClr val="accent6">
                <a:lumMod val="50000"/>
              </a:schemeClr>
            </a:solidFill>
            <a:ln>
              <a:noFill/>
            </a:ln>
            <a:effectLst/>
            <a:sp3d/>
          </c:spPr>
          <c:invertIfNegative val="0"/>
          <c:cat>
            <c:strRef>
              <c:f>Sheet1!$A$2:$A$11</c:f>
              <c:strCache>
                <c:ptCount val="10"/>
                <c:pt idx="0">
                  <c:v>ИП</c:v>
                </c:pt>
                <c:pt idx="1">
                  <c:v>ИП-Н</c:v>
                </c:pt>
                <c:pt idx="2">
                  <c:v>ИЗ-ДККП</c:v>
                </c:pt>
                <c:pt idx="3">
                  <c:v>ИЗ-П</c:v>
                </c:pt>
                <c:pt idx="4">
                  <c:v>ИЗ-МЗДП</c:v>
                </c:pt>
                <c:pt idx="5">
                  <c:v>ИЗ-КЛЧ/ЛЧ</c:v>
                </c:pt>
                <c:pt idx="6">
                  <c:v>0/ИЗ-ПСК</c:v>
                </c:pt>
                <c:pt idx="7">
                  <c:v>ИОП</c:v>
                </c:pt>
                <c:pt idx="8">
                  <c:v>ИЗП-пл</c:v>
                </c:pt>
                <c:pt idx="9">
                  <c:v>ИПК</c:v>
                </c:pt>
              </c:strCache>
            </c:strRef>
          </c:cat>
          <c:val>
            <c:numRef>
              <c:f>Sheet1!$B$2:$B$11</c:f>
              <c:numCache>
                <c:formatCode>#,##0</c:formatCode>
                <c:ptCount val="10"/>
                <c:pt idx="0">
                  <c:v>7510</c:v>
                </c:pt>
                <c:pt idx="1">
                  <c:v>1875</c:v>
                </c:pt>
                <c:pt idx="2">
                  <c:v>1492</c:v>
                </c:pt>
                <c:pt idx="3">
                  <c:v>1061</c:v>
                </c:pt>
                <c:pt idx="4">
                  <c:v>2709</c:v>
                </c:pt>
                <c:pt idx="5">
                  <c:v>728</c:v>
                </c:pt>
                <c:pt idx="6">
                  <c:v>0</c:v>
                </c:pt>
                <c:pt idx="7">
                  <c:v>1215</c:v>
                </c:pt>
                <c:pt idx="8">
                  <c:v>159</c:v>
                </c:pt>
                <c:pt idx="9">
                  <c:v>14191</c:v>
                </c:pt>
              </c:numCache>
            </c:numRef>
          </c:val>
          <c:shape val="cylinder"/>
          <c:extLst>
            <c:ext xmlns:c16="http://schemas.microsoft.com/office/drawing/2014/chart" uri="{C3380CC4-5D6E-409C-BE32-E72D297353CC}">
              <c16:uniqueId val="{00000000-D9DD-4EF4-9B9E-332BD09ACBF3}"/>
            </c:ext>
          </c:extLst>
        </c:ser>
        <c:ser>
          <c:idx val="1"/>
          <c:order val="1"/>
          <c:tx>
            <c:strRef>
              <c:f>Sheet1!$C$1</c:f>
              <c:strCache>
                <c:ptCount val="1"/>
                <c:pt idx="0">
                  <c:v>заявления 2024</c:v>
                </c:pt>
              </c:strCache>
            </c:strRef>
          </c:tx>
          <c:spPr>
            <a:solidFill>
              <a:srgbClr val="00B050"/>
            </a:solidFill>
            <a:ln>
              <a:noFill/>
            </a:ln>
            <a:effectLst/>
            <a:sp3d/>
          </c:spPr>
          <c:invertIfNegative val="0"/>
          <c:cat>
            <c:strRef>
              <c:f>Sheet1!$A$2:$A$11</c:f>
              <c:strCache>
                <c:ptCount val="10"/>
                <c:pt idx="0">
                  <c:v>ИП</c:v>
                </c:pt>
                <c:pt idx="1">
                  <c:v>ИП-Н</c:v>
                </c:pt>
                <c:pt idx="2">
                  <c:v>ИЗ-ДККП</c:v>
                </c:pt>
                <c:pt idx="3">
                  <c:v>ИЗ-П</c:v>
                </c:pt>
                <c:pt idx="4">
                  <c:v>ИЗ-МЗДП</c:v>
                </c:pt>
                <c:pt idx="5">
                  <c:v>ИЗ-КЛЧ/ЛЧ</c:v>
                </c:pt>
                <c:pt idx="6">
                  <c:v>0/ИЗ-ПСК</c:v>
                </c:pt>
                <c:pt idx="7">
                  <c:v>ИОП</c:v>
                </c:pt>
                <c:pt idx="8">
                  <c:v>ИЗП-пл</c:v>
                </c:pt>
                <c:pt idx="9">
                  <c:v>ИПК</c:v>
                </c:pt>
              </c:strCache>
            </c:strRef>
          </c:cat>
          <c:val>
            <c:numRef>
              <c:f>Sheet1!$C$2:$C$11</c:f>
              <c:numCache>
                <c:formatCode>#,##0</c:formatCode>
                <c:ptCount val="10"/>
                <c:pt idx="0">
                  <c:v>7581</c:v>
                </c:pt>
                <c:pt idx="1">
                  <c:v>2102</c:v>
                </c:pt>
                <c:pt idx="2">
                  <c:v>1466</c:v>
                </c:pt>
                <c:pt idx="3">
                  <c:v>1050</c:v>
                </c:pt>
                <c:pt idx="4">
                  <c:v>3070</c:v>
                </c:pt>
                <c:pt idx="5">
                  <c:v>705</c:v>
                </c:pt>
                <c:pt idx="6">
                  <c:v>91</c:v>
                </c:pt>
                <c:pt idx="7">
                  <c:v>1278</c:v>
                </c:pt>
                <c:pt idx="8">
                  <c:v>163</c:v>
                </c:pt>
                <c:pt idx="9">
                  <c:v>14089</c:v>
                </c:pt>
              </c:numCache>
            </c:numRef>
          </c:val>
          <c:shape val="cylinder"/>
          <c:extLst>
            <c:ext xmlns:c16="http://schemas.microsoft.com/office/drawing/2014/chart" uri="{C3380CC4-5D6E-409C-BE32-E72D297353CC}">
              <c16:uniqueId val="{00000001-D9DD-4EF4-9B9E-332BD09ACBF3}"/>
            </c:ext>
          </c:extLst>
        </c:ser>
        <c:dLbls>
          <c:showLegendKey val="0"/>
          <c:showVal val="0"/>
          <c:showCatName val="0"/>
          <c:showSerName val="0"/>
          <c:showPercent val="0"/>
          <c:showBubbleSize val="0"/>
        </c:dLbls>
        <c:gapWidth val="150"/>
        <c:shape val="box"/>
        <c:axId val="531343663"/>
        <c:axId val="531341583"/>
        <c:axId val="0"/>
      </c:bar3DChart>
      <c:catAx>
        <c:axId val="531343663"/>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bg-BG"/>
          </a:p>
        </c:txPr>
        <c:crossAx val="531341583"/>
        <c:crosses val="autoZero"/>
        <c:auto val="1"/>
        <c:lblAlgn val="ctr"/>
        <c:lblOffset val="100"/>
        <c:noMultiLvlLbl val="0"/>
      </c:catAx>
      <c:valAx>
        <c:axId val="531341583"/>
        <c:scaling>
          <c:orientation val="minMax"/>
        </c:scaling>
        <c:delete val="0"/>
        <c:axPos val="l"/>
        <c:majorGridlines>
          <c:spPr>
            <a:ln w="9525" cap="flat" cmpd="sng" algn="ctr">
              <a:solidFill>
                <a:schemeClr val="tx1"/>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bg-BG"/>
          </a:p>
        </c:txPr>
        <c:crossAx val="531343663"/>
        <c:crosses val="autoZero"/>
        <c:crossBetween val="between"/>
      </c:valAx>
      <c:dTable>
        <c:showHorzBorder val="1"/>
        <c:showVertBorder val="1"/>
        <c:showOutline val="1"/>
        <c:showKeys val="1"/>
        <c:spPr>
          <a:solidFill>
            <a:schemeClr val="accent6">
              <a:lumMod val="40000"/>
              <a:lumOff val="60000"/>
            </a:schemeClr>
          </a:solidFill>
          <a:ln w="6350">
            <a:solidFill>
              <a:schemeClr val="tx1"/>
            </a:solidFill>
          </a:ln>
          <a:effectLst/>
        </c:spPr>
        <c:txPr>
          <a:bodyPr rot="0" spcFirstLastPara="1" vertOverflow="ellipsis" vert="horz" wrap="square" anchor="ctr" anchorCtr="1"/>
          <a:lstStyle/>
          <a:p>
            <a:pPr rtl="0">
              <a:defRPr sz="1197" b="0" i="0" u="none" strike="noStrike" kern="1200" baseline="0">
                <a:solidFill>
                  <a:schemeClr val="tx2"/>
                </a:solidFill>
                <a:latin typeface="+mn-lt"/>
                <a:ea typeface="+mn-ea"/>
                <a:cs typeface="+mn-cs"/>
              </a:defRPr>
            </a:pPr>
            <a:endParaRPr lang="bg-BG"/>
          </a:p>
        </c:txPr>
      </c:dTable>
      <c:spPr>
        <a:noFill/>
        <a:ln>
          <a:noFill/>
        </a:ln>
        <a:effectLst/>
      </c:spPr>
    </c:plotArea>
    <c:plotVisOnly val="1"/>
    <c:dispBlanksAs val="gap"/>
    <c:showDLblsOverMax val="0"/>
  </c:chart>
  <c:spPr>
    <a:solidFill>
      <a:schemeClr val="accent6">
        <a:lumMod val="40000"/>
        <a:lumOff val="60000"/>
      </a:schemeClr>
    </a:solidFill>
    <a:ln>
      <a:noFill/>
    </a:ln>
    <a:effectLst/>
  </c:spPr>
  <c:txPr>
    <a:bodyPr/>
    <a:lstStyle/>
    <a:p>
      <a:pPr>
        <a:defRPr/>
      </a:pPr>
      <a:endParaRPr lang="bg-BG"/>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0">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0.xml><?xml version="1.0" encoding="utf-8"?>
<cs:chartStyle xmlns:cs="http://schemas.microsoft.com/office/drawing/2012/chartStyle" xmlns:a="http://schemas.openxmlformats.org/drawingml/2006/main" id="290">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1.xml><?xml version="1.0" encoding="utf-8"?>
<cs:chartStyle xmlns:cs="http://schemas.microsoft.com/office/drawing/2012/chartStyle" xmlns:a="http://schemas.openxmlformats.org/drawingml/2006/main" id="290">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2.xml><?xml version="1.0" encoding="utf-8"?>
<cs:chartStyle xmlns:cs="http://schemas.microsoft.com/office/drawing/2012/chartStyle" xmlns:a="http://schemas.openxmlformats.org/drawingml/2006/main" id="290">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3.xml><?xml version="1.0" encoding="utf-8"?>
<cs:chartStyle xmlns:cs="http://schemas.microsoft.com/office/drawing/2012/chartStyle" xmlns:a="http://schemas.openxmlformats.org/drawingml/2006/main" id="290">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4.xml><?xml version="1.0" encoding="utf-8"?>
<cs:chartStyle xmlns:cs="http://schemas.microsoft.com/office/drawing/2012/chartStyle" xmlns:a="http://schemas.openxmlformats.org/drawingml/2006/main" id="290">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5.xml><?xml version="1.0" encoding="utf-8"?>
<cs:chartStyle xmlns:cs="http://schemas.microsoft.com/office/drawing/2012/chartStyle" xmlns:a="http://schemas.openxmlformats.org/drawingml/2006/main" id="290">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6.xml><?xml version="1.0" encoding="utf-8"?>
<cs:chartStyle xmlns:cs="http://schemas.microsoft.com/office/drawing/2012/chartStyle" xmlns:a="http://schemas.openxmlformats.org/drawingml/2006/main" id="290">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2.xml><?xml version="1.0" encoding="utf-8"?>
<cs:chartStyle xmlns:cs="http://schemas.microsoft.com/office/drawing/2012/chartStyle" xmlns:a="http://schemas.openxmlformats.org/drawingml/2006/main" id="290">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3.xml><?xml version="1.0" encoding="utf-8"?>
<cs:chartStyle xmlns:cs="http://schemas.microsoft.com/office/drawing/2012/chartStyle" xmlns:a="http://schemas.openxmlformats.org/drawingml/2006/main" id="290">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4.xml><?xml version="1.0" encoding="utf-8"?>
<cs:chartStyle xmlns:cs="http://schemas.microsoft.com/office/drawing/2012/chartStyle" xmlns:a="http://schemas.openxmlformats.org/drawingml/2006/main" id="290">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5.xml><?xml version="1.0" encoding="utf-8"?>
<cs:chartStyle xmlns:cs="http://schemas.microsoft.com/office/drawing/2012/chartStyle" xmlns:a="http://schemas.openxmlformats.org/drawingml/2006/main" id="290">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6.xml><?xml version="1.0" encoding="utf-8"?>
<cs:chartStyle xmlns:cs="http://schemas.microsoft.com/office/drawing/2012/chartStyle" xmlns:a="http://schemas.openxmlformats.org/drawingml/2006/main" id="290">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7.xml><?xml version="1.0" encoding="utf-8"?>
<cs:chartStyle xmlns:cs="http://schemas.microsoft.com/office/drawing/2012/chartStyle" xmlns:a="http://schemas.openxmlformats.org/drawingml/2006/main" id="290">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8.xml><?xml version="1.0" encoding="utf-8"?>
<cs:chartStyle xmlns:cs="http://schemas.microsoft.com/office/drawing/2012/chartStyle" xmlns:a="http://schemas.openxmlformats.org/drawingml/2006/main" id="290">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9.xml><?xml version="1.0" encoding="utf-8"?>
<cs:chartStyle xmlns:cs="http://schemas.microsoft.com/office/drawing/2012/chartStyle" xmlns:a="http://schemas.openxmlformats.org/drawingml/2006/main" id="290">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053492A-1767-49D5-8E87-3B3821FCF3EE}" type="doc">
      <dgm:prSet loTypeId="urn:microsoft.com/office/officeart/2005/8/layout/hierarchy4" loCatId="hierarchy" qsTypeId="urn:microsoft.com/office/officeart/2005/8/quickstyle/3d1" qsCatId="3D" csTypeId="urn:microsoft.com/office/officeart/2005/8/colors/accent0_2" csCatId="mainScheme" phldr="1"/>
      <dgm:spPr/>
      <dgm:t>
        <a:bodyPr/>
        <a:lstStyle/>
        <a:p>
          <a:endParaRPr lang="en-US"/>
        </a:p>
      </dgm:t>
    </dgm:pt>
    <dgm:pt modelId="{628CC8E4-628B-4819-9286-BD522298BF85}">
      <dgm:prSet phldrT="[Text]" custT="1"/>
      <dgm:spPr>
        <a:solidFill>
          <a:srgbClr val="00B050"/>
        </a:solidFill>
      </dgm:spPr>
      <dgm:t>
        <a:bodyPr/>
        <a:lstStyle/>
        <a:p>
          <a:r>
            <a:rPr lang="en-US" sz="3200" dirty="0" smtClean="0">
              <a:ln>
                <a:solidFill>
                  <a:schemeClr val="accent6">
                    <a:lumMod val="20000"/>
                    <a:lumOff val="80000"/>
                  </a:schemeClr>
                </a:solidFill>
              </a:ln>
              <a:solidFill>
                <a:schemeClr val="bg1"/>
              </a:solidFill>
            </a:rPr>
            <a:t>51 </a:t>
          </a:r>
          <a:r>
            <a:rPr lang="bg-BG" sz="3200" dirty="0" smtClean="0">
              <a:ln>
                <a:solidFill>
                  <a:schemeClr val="accent6">
                    <a:lumMod val="20000"/>
                    <a:lumOff val="80000"/>
                  </a:schemeClr>
                </a:solidFill>
              </a:ln>
              <a:solidFill>
                <a:schemeClr val="bg1"/>
              </a:solidFill>
            </a:rPr>
            <a:t>интервенции</a:t>
          </a:r>
          <a:endParaRPr lang="en-US" sz="3200" dirty="0">
            <a:ln>
              <a:solidFill>
                <a:schemeClr val="accent6">
                  <a:lumMod val="20000"/>
                  <a:lumOff val="80000"/>
                </a:schemeClr>
              </a:solidFill>
            </a:ln>
            <a:solidFill>
              <a:schemeClr val="bg1"/>
            </a:solidFill>
          </a:endParaRPr>
        </a:p>
      </dgm:t>
    </dgm:pt>
    <dgm:pt modelId="{CFD7F9B7-8C44-4A66-A3C4-DA45D9736F07}" type="parTrans" cxnId="{7D849275-3533-4141-A388-44337735AF91}">
      <dgm:prSet/>
      <dgm:spPr/>
      <dgm:t>
        <a:bodyPr/>
        <a:lstStyle/>
        <a:p>
          <a:endParaRPr lang="en-US"/>
        </a:p>
      </dgm:t>
    </dgm:pt>
    <dgm:pt modelId="{6F7958D1-946F-4BE9-969A-EB1F0164860E}" type="sibTrans" cxnId="{7D849275-3533-4141-A388-44337735AF91}">
      <dgm:prSet/>
      <dgm:spPr/>
      <dgm:t>
        <a:bodyPr/>
        <a:lstStyle/>
        <a:p>
          <a:endParaRPr lang="en-US"/>
        </a:p>
      </dgm:t>
    </dgm:pt>
    <dgm:pt modelId="{D319AE67-CD80-4754-ABF5-9593659EB8D7}">
      <dgm:prSet phldrT="[Text]" custT="1"/>
      <dgm:spPr>
        <a:solidFill>
          <a:srgbClr val="00B050"/>
        </a:solidFill>
      </dgm:spPr>
      <dgm:t>
        <a:bodyPr/>
        <a:lstStyle/>
        <a:p>
          <a:r>
            <a:rPr lang="bg-BG" sz="3000" dirty="0" smtClean="0">
              <a:ln>
                <a:solidFill>
                  <a:schemeClr val="accent6">
                    <a:lumMod val="20000"/>
                    <a:lumOff val="80000"/>
                  </a:schemeClr>
                </a:solidFill>
              </a:ln>
              <a:solidFill>
                <a:schemeClr val="bg1"/>
              </a:solidFill>
            </a:rPr>
            <a:t>32 с бюджет от ЕФГЗ</a:t>
          </a:r>
          <a:endParaRPr lang="en-US" sz="3000" dirty="0">
            <a:ln>
              <a:solidFill>
                <a:schemeClr val="accent6">
                  <a:lumMod val="20000"/>
                  <a:lumOff val="80000"/>
                </a:schemeClr>
              </a:solidFill>
            </a:ln>
            <a:solidFill>
              <a:schemeClr val="bg1"/>
            </a:solidFill>
          </a:endParaRPr>
        </a:p>
      </dgm:t>
    </dgm:pt>
    <dgm:pt modelId="{B4DF28AF-51E0-4EDD-8943-6D95726E3066}" type="parTrans" cxnId="{51763E86-D807-4D66-B16E-A35425507A1B}">
      <dgm:prSet/>
      <dgm:spPr/>
      <dgm:t>
        <a:bodyPr/>
        <a:lstStyle/>
        <a:p>
          <a:endParaRPr lang="en-US"/>
        </a:p>
      </dgm:t>
    </dgm:pt>
    <dgm:pt modelId="{719C5B37-A0D8-48D9-9DF7-3669D87E8E2E}" type="sibTrans" cxnId="{51763E86-D807-4D66-B16E-A35425507A1B}">
      <dgm:prSet/>
      <dgm:spPr/>
      <dgm:t>
        <a:bodyPr/>
        <a:lstStyle/>
        <a:p>
          <a:endParaRPr lang="en-US"/>
        </a:p>
      </dgm:t>
    </dgm:pt>
    <dgm:pt modelId="{E5CACB55-9DA1-43F0-90C6-0BA8BC5CC17D}">
      <dgm:prSet phldrT="[Text]" custT="1"/>
      <dgm:spPr>
        <a:solidFill>
          <a:srgbClr val="00B050"/>
        </a:solidFill>
      </dgm:spPr>
      <dgm:t>
        <a:bodyPr/>
        <a:lstStyle/>
        <a:p>
          <a:pPr algn="l"/>
          <a:r>
            <a:rPr lang="en-US" sz="2500" b="0" i="0" u="none" dirty="0" smtClean="0">
              <a:ln>
                <a:solidFill>
                  <a:schemeClr val="accent6">
                    <a:lumMod val="20000"/>
                    <a:lumOff val="80000"/>
                  </a:schemeClr>
                </a:solidFill>
              </a:ln>
              <a:solidFill>
                <a:schemeClr val="bg1"/>
              </a:solidFill>
            </a:rPr>
            <a:t>1. </a:t>
          </a:r>
          <a:r>
            <a:rPr lang="bg-BG" sz="2500" b="0" i="0" u="none" dirty="0" smtClean="0">
              <a:ln>
                <a:solidFill>
                  <a:schemeClr val="accent6">
                    <a:lumMod val="20000"/>
                    <a:lumOff val="80000"/>
                  </a:schemeClr>
                </a:solidFill>
              </a:ln>
              <a:solidFill>
                <a:schemeClr val="bg1"/>
              </a:solidFill>
            </a:rPr>
            <a:t>Основни интервенции - ОПДУ, ДП-ОПДУ, МЗС, ДЗС, Памук;</a:t>
          </a:r>
        </a:p>
        <a:p>
          <a:pPr algn="l"/>
          <a:r>
            <a:rPr lang="bg-BG" sz="2500" b="0" i="0" u="none" dirty="0" smtClean="0">
              <a:ln>
                <a:solidFill>
                  <a:schemeClr val="accent6">
                    <a:lumMod val="20000"/>
                    <a:lumOff val="80000"/>
                  </a:schemeClr>
                </a:solidFill>
              </a:ln>
              <a:solidFill>
                <a:schemeClr val="bg1"/>
              </a:solidFill>
            </a:rPr>
            <a:t>2. Еко схеми – 8 бр.; </a:t>
          </a:r>
        </a:p>
        <a:p>
          <a:pPr algn="l"/>
          <a:r>
            <a:rPr lang="bg-BG" sz="2500" b="0" i="0" u="none" dirty="0" smtClean="0">
              <a:ln>
                <a:solidFill>
                  <a:schemeClr val="accent6">
                    <a:lumMod val="20000"/>
                    <a:lumOff val="80000"/>
                  </a:schemeClr>
                </a:solidFill>
              </a:ln>
              <a:solidFill>
                <a:schemeClr val="bg1"/>
              </a:solidFill>
            </a:rPr>
            <a:t>3. Обвързани с подпомагането за животни – 10 бр.; </a:t>
          </a:r>
        </a:p>
        <a:p>
          <a:pPr algn="l"/>
          <a:r>
            <a:rPr lang="bg-BG" sz="2500" b="0" i="0" u="none" dirty="0" smtClean="0">
              <a:ln>
                <a:solidFill>
                  <a:schemeClr val="accent6">
                    <a:lumMod val="20000"/>
                    <a:lumOff val="80000"/>
                  </a:schemeClr>
                </a:solidFill>
              </a:ln>
              <a:solidFill>
                <a:schemeClr val="bg1"/>
              </a:solidFill>
            </a:rPr>
            <a:t>4. Обвързани с подпомагането за площи – 9 бр.</a:t>
          </a:r>
          <a:endParaRPr lang="en-US" sz="2500" dirty="0">
            <a:ln>
              <a:solidFill>
                <a:schemeClr val="accent6">
                  <a:lumMod val="20000"/>
                  <a:lumOff val="80000"/>
                </a:schemeClr>
              </a:solidFill>
            </a:ln>
            <a:solidFill>
              <a:schemeClr val="bg1"/>
            </a:solidFill>
          </a:endParaRPr>
        </a:p>
      </dgm:t>
    </dgm:pt>
    <dgm:pt modelId="{5956FB40-65E2-4E63-AD18-70A5E381A6BB}" type="parTrans" cxnId="{11E2C899-D362-479A-8F7E-BBC5401B31F1}">
      <dgm:prSet/>
      <dgm:spPr/>
      <dgm:t>
        <a:bodyPr/>
        <a:lstStyle/>
        <a:p>
          <a:endParaRPr lang="en-US"/>
        </a:p>
      </dgm:t>
    </dgm:pt>
    <dgm:pt modelId="{642D6CCE-7685-4B4E-9D4C-0D4FAB8AEF35}" type="sibTrans" cxnId="{11E2C899-D362-479A-8F7E-BBC5401B31F1}">
      <dgm:prSet/>
      <dgm:spPr/>
      <dgm:t>
        <a:bodyPr/>
        <a:lstStyle/>
        <a:p>
          <a:endParaRPr lang="en-US"/>
        </a:p>
      </dgm:t>
    </dgm:pt>
    <dgm:pt modelId="{03FFDF7E-9A48-4CF0-BBE9-717F3C915503}">
      <dgm:prSet phldrT="[Text]" custT="1"/>
      <dgm:spPr>
        <a:solidFill>
          <a:srgbClr val="00B050"/>
        </a:solidFill>
      </dgm:spPr>
      <dgm:t>
        <a:bodyPr/>
        <a:lstStyle/>
        <a:p>
          <a:r>
            <a:rPr lang="bg-BG" sz="3000" dirty="0" smtClean="0">
              <a:ln>
                <a:solidFill>
                  <a:schemeClr val="accent6">
                    <a:lumMod val="20000"/>
                    <a:lumOff val="80000"/>
                  </a:schemeClr>
                </a:solidFill>
              </a:ln>
              <a:solidFill>
                <a:schemeClr val="bg1"/>
              </a:solidFill>
            </a:rPr>
            <a:t>16 с бюджет от ЕЗФРСР</a:t>
          </a:r>
          <a:endParaRPr lang="en-US" sz="3000" dirty="0">
            <a:ln>
              <a:solidFill>
                <a:schemeClr val="accent6">
                  <a:lumMod val="20000"/>
                  <a:lumOff val="80000"/>
                </a:schemeClr>
              </a:solidFill>
            </a:ln>
            <a:solidFill>
              <a:schemeClr val="bg1"/>
            </a:solidFill>
          </a:endParaRPr>
        </a:p>
      </dgm:t>
    </dgm:pt>
    <dgm:pt modelId="{AC547CEC-6933-4A33-A0E1-00293A0C30C0}" type="parTrans" cxnId="{DC5CD59D-242E-40C0-96EB-D63F4C9B0A4E}">
      <dgm:prSet/>
      <dgm:spPr/>
      <dgm:t>
        <a:bodyPr/>
        <a:lstStyle/>
        <a:p>
          <a:endParaRPr lang="en-US"/>
        </a:p>
      </dgm:t>
    </dgm:pt>
    <dgm:pt modelId="{89F0E221-064E-491F-8B1C-8324D4E0AF32}" type="sibTrans" cxnId="{DC5CD59D-242E-40C0-96EB-D63F4C9B0A4E}">
      <dgm:prSet/>
      <dgm:spPr/>
      <dgm:t>
        <a:bodyPr/>
        <a:lstStyle/>
        <a:p>
          <a:endParaRPr lang="en-US"/>
        </a:p>
      </dgm:t>
    </dgm:pt>
    <dgm:pt modelId="{9AB0123B-8686-4095-8CAA-31C3BB2376D1}">
      <dgm:prSet phldrT="[Text]" custT="1"/>
      <dgm:spPr>
        <a:solidFill>
          <a:srgbClr val="00B050"/>
        </a:solidFill>
      </dgm:spPr>
      <dgm:t>
        <a:bodyPr/>
        <a:lstStyle/>
        <a:p>
          <a:r>
            <a:rPr lang="bg-BG" sz="3000" dirty="0" smtClean="0">
              <a:ln>
                <a:solidFill>
                  <a:schemeClr val="accent6">
                    <a:lumMod val="20000"/>
                    <a:lumOff val="80000"/>
                  </a:schemeClr>
                </a:solidFill>
              </a:ln>
              <a:solidFill>
                <a:schemeClr val="bg1"/>
              </a:solidFill>
            </a:rPr>
            <a:t>3 с национален бюджет</a:t>
          </a:r>
          <a:endParaRPr lang="en-US" sz="3000" dirty="0">
            <a:ln>
              <a:solidFill>
                <a:schemeClr val="accent6">
                  <a:lumMod val="20000"/>
                  <a:lumOff val="80000"/>
                </a:schemeClr>
              </a:solidFill>
            </a:ln>
            <a:solidFill>
              <a:schemeClr val="bg1"/>
            </a:solidFill>
          </a:endParaRPr>
        </a:p>
      </dgm:t>
    </dgm:pt>
    <dgm:pt modelId="{1AEF451B-E064-4F56-B624-46B3EDCC237F}" type="parTrans" cxnId="{FD99898D-2F93-480D-9B29-28EED303F582}">
      <dgm:prSet/>
      <dgm:spPr/>
      <dgm:t>
        <a:bodyPr/>
        <a:lstStyle/>
        <a:p>
          <a:endParaRPr lang="en-US"/>
        </a:p>
      </dgm:t>
    </dgm:pt>
    <dgm:pt modelId="{E63ACD97-D2CA-47AE-8D5A-40952FFAB517}" type="sibTrans" cxnId="{FD99898D-2F93-480D-9B29-28EED303F582}">
      <dgm:prSet/>
      <dgm:spPr/>
      <dgm:t>
        <a:bodyPr/>
        <a:lstStyle/>
        <a:p>
          <a:endParaRPr lang="en-US"/>
        </a:p>
      </dgm:t>
    </dgm:pt>
    <dgm:pt modelId="{8B860BAE-C12D-41AD-8EA2-9502D4495341}">
      <dgm:prSet phldrT="[Text]" custT="1"/>
      <dgm:spPr>
        <a:solidFill>
          <a:srgbClr val="00B050"/>
        </a:solidFill>
      </dgm:spPr>
      <dgm:t>
        <a:bodyPr/>
        <a:lstStyle/>
        <a:p>
          <a:pPr algn="l"/>
          <a:r>
            <a:rPr lang="bg-BG" sz="2500" dirty="0" smtClean="0">
              <a:ln>
                <a:solidFill>
                  <a:schemeClr val="accent6">
                    <a:lumMod val="20000"/>
                    <a:lumOff val="80000"/>
                  </a:schemeClr>
                </a:solidFill>
              </a:ln>
              <a:solidFill>
                <a:schemeClr val="bg1"/>
              </a:solidFill>
            </a:rPr>
            <a:t>1. НР и Натура 2000;</a:t>
          </a:r>
        </a:p>
        <a:p>
          <a:pPr algn="l"/>
          <a:r>
            <a:rPr lang="bg-BG" sz="2500" dirty="0" smtClean="0">
              <a:ln>
                <a:solidFill>
                  <a:schemeClr val="accent6">
                    <a:lumMod val="20000"/>
                    <a:lumOff val="80000"/>
                  </a:schemeClr>
                </a:solidFill>
              </a:ln>
              <a:solidFill>
                <a:schemeClr val="bg1"/>
              </a:solidFill>
            </a:rPr>
            <a:t>2. Околна среда и климат и хуманно отношение към животните – 12 бр.; </a:t>
          </a:r>
          <a:endParaRPr lang="bg-BG" sz="2500" u="sng" dirty="0" smtClean="0">
            <a:ln>
              <a:solidFill>
                <a:schemeClr val="accent6">
                  <a:lumMod val="20000"/>
                  <a:lumOff val="80000"/>
                </a:schemeClr>
              </a:solidFill>
            </a:ln>
            <a:solidFill>
              <a:schemeClr val="bg1"/>
            </a:solidFill>
          </a:endParaRPr>
        </a:p>
        <a:p>
          <a:pPr algn="l"/>
          <a:r>
            <a:rPr lang="bg-BG" sz="2500" dirty="0" smtClean="0">
              <a:ln>
                <a:solidFill>
                  <a:schemeClr val="accent6">
                    <a:lumMod val="20000"/>
                    <a:lumOff val="80000"/>
                  </a:schemeClr>
                </a:solidFill>
              </a:ln>
              <a:solidFill>
                <a:schemeClr val="bg1"/>
              </a:solidFill>
            </a:rPr>
            <a:t>3. Мерки от ПРСР 2014-2020 - М10 и М11.</a:t>
          </a:r>
          <a:endParaRPr lang="en-US" sz="2500" dirty="0">
            <a:ln>
              <a:solidFill>
                <a:schemeClr val="accent6">
                  <a:lumMod val="20000"/>
                  <a:lumOff val="80000"/>
                </a:schemeClr>
              </a:solidFill>
            </a:ln>
            <a:solidFill>
              <a:schemeClr val="bg1"/>
            </a:solidFill>
          </a:endParaRPr>
        </a:p>
      </dgm:t>
    </dgm:pt>
    <dgm:pt modelId="{9584BEA4-CE0B-4D6D-AE94-83F71B6F61D7}" type="parTrans" cxnId="{5AD8676B-7E75-4383-AF20-3B2FD52101B3}">
      <dgm:prSet/>
      <dgm:spPr/>
      <dgm:t>
        <a:bodyPr/>
        <a:lstStyle/>
        <a:p>
          <a:endParaRPr lang="en-US"/>
        </a:p>
      </dgm:t>
    </dgm:pt>
    <dgm:pt modelId="{FBF1DBF3-168F-45D7-8D34-577C6AA57B50}" type="sibTrans" cxnId="{5AD8676B-7E75-4383-AF20-3B2FD52101B3}">
      <dgm:prSet/>
      <dgm:spPr/>
      <dgm:t>
        <a:bodyPr/>
        <a:lstStyle/>
        <a:p>
          <a:endParaRPr lang="en-US"/>
        </a:p>
      </dgm:t>
    </dgm:pt>
    <dgm:pt modelId="{6335E2E6-B1DB-488A-9314-24BCF0B0FD3C}">
      <dgm:prSet phldrT="[Text]" custT="1"/>
      <dgm:spPr>
        <a:solidFill>
          <a:srgbClr val="00B050"/>
        </a:solidFill>
      </dgm:spPr>
      <dgm:t>
        <a:bodyPr/>
        <a:lstStyle/>
        <a:p>
          <a:pPr algn="l"/>
          <a:r>
            <a:rPr lang="bg-BG" sz="2500" dirty="0" smtClean="0">
              <a:ln>
                <a:solidFill>
                  <a:schemeClr val="accent6">
                    <a:lumMod val="20000"/>
                    <a:lumOff val="80000"/>
                  </a:schemeClr>
                </a:solidFill>
              </a:ln>
              <a:solidFill>
                <a:schemeClr val="bg1"/>
              </a:solidFill>
            </a:rPr>
            <a:t>1. Интервенции за животни – ПНДЖ1 и ПНДЖ3;</a:t>
          </a:r>
        </a:p>
        <a:p>
          <a:pPr algn="l"/>
          <a:r>
            <a:rPr lang="bg-BG" sz="2500" dirty="0" smtClean="0">
              <a:ln>
                <a:solidFill>
                  <a:schemeClr val="accent6">
                    <a:lumMod val="20000"/>
                    <a:lumOff val="80000"/>
                  </a:schemeClr>
                </a:solidFill>
              </a:ln>
              <a:solidFill>
                <a:schemeClr val="bg1"/>
              </a:solidFill>
            </a:rPr>
            <a:t>2. Интервенции за площи – ПНДТ.</a:t>
          </a:r>
          <a:endParaRPr lang="en-US" sz="2500" dirty="0">
            <a:ln>
              <a:solidFill>
                <a:schemeClr val="accent6">
                  <a:lumMod val="20000"/>
                  <a:lumOff val="80000"/>
                </a:schemeClr>
              </a:solidFill>
            </a:ln>
            <a:solidFill>
              <a:schemeClr val="bg1"/>
            </a:solidFill>
          </a:endParaRPr>
        </a:p>
      </dgm:t>
    </dgm:pt>
    <dgm:pt modelId="{59EBC215-5895-4EC5-91D7-68A4AEBBCE9C}" type="parTrans" cxnId="{EACD31CB-DAE8-4E0E-B54F-2F69E33A40A8}">
      <dgm:prSet/>
      <dgm:spPr/>
      <dgm:t>
        <a:bodyPr/>
        <a:lstStyle/>
        <a:p>
          <a:endParaRPr lang="en-US"/>
        </a:p>
      </dgm:t>
    </dgm:pt>
    <dgm:pt modelId="{A6D30A95-72FB-4C36-A0A5-2FFF32580435}" type="sibTrans" cxnId="{EACD31CB-DAE8-4E0E-B54F-2F69E33A40A8}">
      <dgm:prSet/>
      <dgm:spPr/>
      <dgm:t>
        <a:bodyPr/>
        <a:lstStyle/>
        <a:p>
          <a:endParaRPr lang="en-US"/>
        </a:p>
      </dgm:t>
    </dgm:pt>
    <dgm:pt modelId="{02252395-800F-4D18-826F-F4FCB9154993}" type="pres">
      <dgm:prSet presAssocID="{4053492A-1767-49D5-8E87-3B3821FCF3EE}" presName="Name0" presStyleCnt="0">
        <dgm:presLayoutVars>
          <dgm:chPref val="1"/>
          <dgm:dir/>
          <dgm:animOne val="branch"/>
          <dgm:animLvl val="lvl"/>
          <dgm:resizeHandles/>
        </dgm:presLayoutVars>
      </dgm:prSet>
      <dgm:spPr/>
      <dgm:t>
        <a:bodyPr/>
        <a:lstStyle/>
        <a:p>
          <a:endParaRPr lang="en-US"/>
        </a:p>
      </dgm:t>
    </dgm:pt>
    <dgm:pt modelId="{7D842B0E-E7FA-4B2F-8424-71DBE6F47925}" type="pres">
      <dgm:prSet presAssocID="{628CC8E4-628B-4819-9286-BD522298BF85}" presName="vertOne" presStyleCnt="0"/>
      <dgm:spPr/>
    </dgm:pt>
    <dgm:pt modelId="{FCF82B68-3D30-4B7C-842C-083BFDFDCD79}" type="pres">
      <dgm:prSet presAssocID="{628CC8E4-628B-4819-9286-BD522298BF85}" presName="txOne" presStyleLbl="node0" presStyleIdx="0" presStyleCnt="1" custScaleY="24211">
        <dgm:presLayoutVars>
          <dgm:chPref val="3"/>
        </dgm:presLayoutVars>
      </dgm:prSet>
      <dgm:spPr/>
      <dgm:t>
        <a:bodyPr/>
        <a:lstStyle/>
        <a:p>
          <a:endParaRPr lang="en-US"/>
        </a:p>
      </dgm:t>
    </dgm:pt>
    <dgm:pt modelId="{7991D3A6-1079-4DFB-9ED8-4D69267B64F8}" type="pres">
      <dgm:prSet presAssocID="{628CC8E4-628B-4819-9286-BD522298BF85}" presName="parTransOne" presStyleCnt="0"/>
      <dgm:spPr/>
    </dgm:pt>
    <dgm:pt modelId="{BBF3ED10-3C1C-428F-B2B5-D84E5E0F5114}" type="pres">
      <dgm:prSet presAssocID="{628CC8E4-628B-4819-9286-BD522298BF85}" presName="horzOne" presStyleCnt="0"/>
      <dgm:spPr/>
    </dgm:pt>
    <dgm:pt modelId="{55818137-2BE7-4904-ADA8-33ECE8CFE641}" type="pres">
      <dgm:prSet presAssocID="{D319AE67-CD80-4754-ABF5-9593659EB8D7}" presName="vertTwo" presStyleCnt="0"/>
      <dgm:spPr/>
    </dgm:pt>
    <dgm:pt modelId="{FF7F1CCE-1A2A-4A3E-90A8-FD8DEAF7F86A}" type="pres">
      <dgm:prSet presAssocID="{D319AE67-CD80-4754-ABF5-9593659EB8D7}" presName="txTwo" presStyleLbl="node2" presStyleIdx="0" presStyleCnt="3" custScaleX="89293" custScaleY="44895">
        <dgm:presLayoutVars>
          <dgm:chPref val="3"/>
        </dgm:presLayoutVars>
      </dgm:prSet>
      <dgm:spPr/>
      <dgm:t>
        <a:bodyPr/>
        <a:lstStyle/>
        <a:p>
          <a:endParaRPr lang="en-US"/>
        </a:p>
      </dgm:t>
    </dgm:pt>
    <dgm:pt modelId="{14A84020-A45D-4610-BD5F-81ECE5105400}" type="pres">
      <dgm:prSet presAssocID="{D319AE67-CD80-4754-ABF5-9593659EB8D7}" presName="parTransTwo" presStyleCnt="0"/>
      <dgm:spPr/>
    </dgm:pt>
    <dgm:pt modelId="{83A88A35-AF49-4625-8414-F1D4A1E5619F}" type="pres">
      <dgm:prSet presAssocID="{D319AE67-CD80-4754-ABF5-9593659EB8D7}" presName="horzTwo" presStyleCnt="0"/>
      <dgm:spPr/>
    </dgm:pt>
    <dgm:pt modelId="{DA619E3D-0AF7-47B9-9FA3-6004C1F56560}" type="pres">
      <dgm:prSet presAssocID="{E5CACB55-9DA1-43F0-90C6-0BA8BC5CC17D}" presName="vertThree" presStyleCnt="0"/>
      <dgm:spPr/>
    </dgm:pt>
    <dgm:pt modelId="{69E4AB94-2685-4EB3-86DA-2028715AF9A4}" type="pres">
      <dgm:prSet presAssocID="{E5CACB55-9DA1-43F0-90C6-0BA8BC5CC17D}" presName="txThree" presStyleLbl="node3" presStyleIdx="0" presStyleCnt="3" custScaleX="90508" custScaleY="180917" custLinFactNeighborX="-1765" custLinFactNeighborY="7008">
        <dgm:presLayoutVars>
          <dgm:chPref val="3"/>
        </dgm:presLayoutVars>
      </dgm:prSet>
      <dgm:spPr/>
      <dgm:t>
        <a:bodyPr/>
        <a:lstStyle/>
        <a:p>
          <a:endParaRPr lang="en-US"/>
        </a:p>
      </dgm:t>
    </dgm:pt>
    <dgm:pt modelId="{129D7318-88D4-42E3-9D24-F594E96063AF}" type="pres">
      <dgm:prSet presAssocID="{E5CACB55-9DA1-43F0-90C6-0BA8BC5CC17D}" presName="horzThree" presStyleCnt="0"/>
      <dgm:spPr/>
    </dgm:pt>
    <dgm:pt modelId="{86EC2CE3-8FEA-4BCE-B77B-987BC52E065B}" type="pres">
      <dgm:prSet presAssocID="{719C5B37-A0D8-48D9-9DF7-3669D87E8E2E}" presName="sibSpaceTwo" presStyleCnt="0"/>
      <dgm:spPr/>
    </dgm:pt>
    <dgm:pt modelId="{0D01584E-3727-4639-B69F-866D79D855DC}" type="pres">
      <dgm:prSet presAssocID="{03FFDF7E-9A48-4CF0-BBE9-717F3C915503}" presName="vertTwo" presStyleCnt="0"/>
      <dgm:spPr/>
    </dgm:pt>
    <dgm:pt modelId="{B292CF99-9D76-4A20-899E-2505771CB410}" type="pres">
      <dgm:prSet presAssocID="{03FFDF7E-9A48-4CF0-BBE9-717F3C915503}" presName="txTwo" presStyleLbl="node2" presStyleIdx="1" presStyleCnt="3" custScaleX="61296" custScaleY="46069" custLinFactNeighborX="-531" custLinFactNeighborY="5131">
        <dgm:presLayoutVars>
          <dgm:chPref val="3"/>
        </dgm:presLayoutVars>
      </dgm:prSet>
      <dgm:spPr/>
      <dgm:t>
        <a:bodyPr/>
        <a:lstStyle/>
        <a:p>
          <a:endParaRPr lang="en-US"/>
        </a:p>
      </dgm:t>
    </dgm:pt>
    <dgm:pt modelId="{2E39A8C7-1AA1-4291-95AD-1406AF6A78B7}" type="pres">
      <dgm:prSet presAssocID="{03FFDF7E-9A48-4CF0-BBE9-717F3C915503}" presName="parTransTwo" presStyleCnt="0"/>
      <dgm:spPr/>
    </dgm:pt>
    <dgm:pt modelId="{D86F2D12-8A76-49BE-8694-17C295C70962}" type="pres">
      <dgm:prSet presAssocID="{03FFDF7E-9A48-4CF0-BBE9-717F3C915503}" presName="horzTwo" presStyleCnt="0"/>
      <dgm:spPr/>
    </dgm:pt>
    <dgm:pt modelId="{6B7EB87B-8198-41F4-8B81-BB19A306AB27}" type="pres">
      <dgm:prSet presAssocID="{8B860BAE-C12D-41AD-8EA2-9502D4495341}" presName="vertThree" presStyleCnt="0"/>
      <dgm:spPr/>
    </dgm:pt>
    <dgm:pt modelId="{2D110C82-5145-46EE-99F3-F58C3ADC36F2}" type="pres">
      <dgm:prSet presAssocID="{8B860BAE-C12D-41AD-8EA2-9502D4495341}" presName="txThree" presStyleLbl="node3" presStyleIdx="1" presStyleCnt="3" custScaleX="60838" custScaleY="182897">
        <dgm:presLayoutVars>
          <dgm:chPref val="3"/>
        </dgm:presLayoutVars>
      </dgm:prSet>
      <dgm:spPr/>
      <dgm:t>
        <a:bodyPr/>
        <a:lstStyle/>
        <a:p>
          <a:endParaRPr lang="en-US"/>
        </a:p>
      </dgm:t>
    </dgm:pt>
    <dgm:pt modelId="{DC3113A0-90CB-45F4-940A-49C7537AB378}" type="pres">
      <dgm:prSet presAssocID="{8B860BAE-C12D-41AD-8EA2-9502D4495341}" presName="horzThree" presStyleCnt="0"/>
      <dgm:spPr/>
    </dgm:pt>
    <dgm:pt modelId="{72DF7EA1-3B89-4259-BBDF-096B8ACA01CE}" type="pres">
      <dgm:prSet presAssocID="{89F0E221-064E-491F-8B1C-8324D4E0AF32}" presName="sibSpaceTwo" presStyleCnt="0"/>
      <dgm:spPr/>
    </dgm:pt>
    <dgm:pt modelId="{B9FDB4B4-2345-4DD9-A37B-F02ECF992122}" type="pres">
      <dgm:prSet presAssocID="{9AB0123B-8686-4095-8CAA-31C3BB2376D1}" presName="vertTwo" presStyleCnt="0"/>
      <dgm:spPr/>
    </dgm:pt>
    <dgm:pt modelId="{E5FE81F9-D5AD-454D-9D6D-99F3B0492438}" type="pres">
      <dgm:prSet presAssocID="{9AB0123B-8686-4095-8CAA-31C3BB2376D1}" presName="txTwo" presStyleLbl="node2" presStyleIdx="2" presStyleCnt="3" custScaleX="62357" custScaleY="45513">
        <dgm:presLayoutVars>
          <dgm:chPref val="3"/>
        </dgm:presLayoutVars>
      </dgm:prSet>
      <dgm:spPr/>
      <dgm:t>
        <a:bodyPr/>
        <a:lstStyle/>
        <a:p>
          <a:endParaRPr lang="en-US"/>
        </a:p>
      </dgm:t>
    </dgm:pt>
    <dgm:pt modelId="{576E5344-7BA0-4534-884F-64BE7E101315}" type="pres">
      <dgm:prSet presAssocID="{9AB0123B-8686-4095-8CAA-31C3BB2376D1}" presName="parTransTwo" presStyleCnt="0"/>
      <dgm:spPr/>
    </dgm:pt>
    <dgm:pt modelId="{14736E4E-0901-4C2A-ADDF-9B3339CA65D7}" type="pres">
      <dgm:prSet presAssocID="{9AB0123B-8686-4095-8CAA-31C3BB2376D1}" presName="horzTwo" presStyleCnt="0"/>
      <dgm:spPr/>
    </dgm:pt>
    <dgm:pt modelId="{5C300276-6D75-4370-8D82-3DECE7E8705C}" type="pres">
      <dgm:prSet presAssocID="{6335E2E6-B1DB-488A-9314-24BCF0B0FD3C}" presName="vertThree" presStyleCnt="0"/>
      <dgm:spPr/>
    </dgm:pt>
    <dgm:pt modelId="{C70BDB16-DC93-416A-8955-6B6D05721B6F}" type="pres">
      <dgm:prSet presAssocID="{6335E2E6-B1DB-488A-9314-24BCF0B0FD3C}" presName="txThree" presStyleLbl="node3" presStyleIdx="2" presStyleCnt="3" custScaleX="61699" custScaleY="181985" custLinFactNeighborX="1012" custLinFactNeighborY="1546">
        <dgm:presLayoutVars>
          <dgm:chPref val="3"/>
        </dgm:presLayoutVars>
      </dgm:prSet>
      <dgm:spPr/>
      <dgm:t>
        <a:bodyPr/>
        <a:lstStyle/>
        <a:p>
          <a:endParaRPr lang="en-US"/>
        </a:p>
      </dgm:t>
    </dgm:pt>
    <dgm:pt modelId="{6439C78A-9375-493E-AE38-410F126DBBBB}" type="pres">
      <dgm:prSet presAssocID="{6335E2E6-B1DB-488A-9314-24BCF0B0FD3C}" presName="horzThree" presStyleCnt="0"/>
      <dgm:spPr/>
    </dgm:pt>
  </dgm:ptLst>
  <dgm:cxnLst>
    <dgm:cxn modelId="{5AD8676B-7E75-4383-AF20-3B2FD52101B3}" srcId="{03FFDF7E-9A48-4CF0-BBE9-717F3C915503}" destId="{8B860BAE-C12D-41AD-8EA2-9502D4495341}" srcOrd="0" destOrd="0" parTransId="{9584BEA4-CE0B-4D6D-AE94-83F71B6F61D7}" sibTransId="{FBF1DBF3-168F-45D7-8D34-577C6AA57B50}"/>
    <dgm:cxn modelId="{FD99898D-2F93-480D-9B29-28EED303F582}" srcId="{628CC8E4-628B-4819-9286-BD522298BF85}" destId="{9AB0123B-8686-4095-8CAA-31C3BB2376D1}" srcOrd="2" destOrd="0" parTransId="{1AEF451B-E064-4F56-B624-46B3EDCC237F}" sibTransId="{E63ACD97-D2CA-47AE-8D5A-40952FFAB517}"/>
    <dgm:cxn modelId="{11E2C899-D362-479A-8F7E-BBC5401B31F1}" srcId="{D319AE67-CD80-4754-ABF5-9593659EB8D7}" destId="{E5CACB55-9DA1-43F0-90C6-0BA8BC5CC17D}" srcOrd="0" destOrd="0" parTransId="{5956FB40-65E2-4E63-AD18-70A5E381A6BB}" sibTransId="{642D6CCE-7685-4B4E-9D4C-0D4FAB8AEF35}"/>
    <dgm:cxn modelId="{51763E86-D807-4D66-B16E-A35425507A1B}" srcId="{628CC8E4-628B-4819-9286-BD522298BF85}" destId="{D319AE67-CD80-4754-ABF5-9593659EB8D7}" srcOrd="0" destOrd="0" parTransId="{B4DF28AF-51E0-4EDD-8943-6D95726E3066}" sibTransId="{719C5B37-A0D8-48D9-9DF7-3669D87E8E2E}"/>
    <dgm:cxn modelId="{E9BB3E2B-FBDC-404D-8B44-D69B6DD0DCC5}" type="presOf" srcId="{9AB0123B-8686-4095-8CAA-31C3BB2376D1}" destId="{E5FE81F9-D5AD-454D-9D6D-99F3B0492438}" srcOrd="0" destOrd="0" presId="urn:microsoft.com/office/officeart/2005/8/layout/hierarchy4"/>
    <dgm:cxn modelId="{C6AA5486-D34E-4D44-AE42-8A3E9DAC6ED4}" type="presOf" srcId="{E5CACB55-9DA1-43F0-90C6-0BA8BC5CC17D}" destId="{69E4AB94-2685-4EB3-86DA-2028715AF9A4}" srcOrd="0" destOrd="0" presId="urn:microsoft.com/office/officeart/2005/8/layout/hierarchy4"/>
    <dgm:cxn modelId="{DC5CD59D-242E-40C0-96EB-D63F4C9B0A4E}" srcId="{628CC8E4-628B-4819-9286-BD522298BF85}" destId="{03FFDF7E-9A48-4CF0-BBE9-717F3C915503}" srcOrd="1" destOrd="0" parTransId="{AC547CEC-6933-4A33-A0E1-00293A0C30C0}" sibTransId="{89F0E221-064E-491F-8B1C-8324D4E0AF32}"/>
    <dgm:cxn modelId="{8F6D5957-F56A-4011-9D18-2204FAED14B8}" type="presOf" srcId="{628CC8E4-628B-4819-9286-BD522298BF85}" destId="{FCF82B68-3D30-4B7C-842C-083BFDFDCD79}" srcOrd="0" destOrd="0" presId="urn:microsoft.com/office/officeart/2005/8/layout/hierarchy4"/>
    <dgm:cxn modelId="{B438BCBF-CCE5-4031-B218-069E0DAECB3B}" type="presOf" srcId="{03FFDF7E-9A48-4CF0-BBE9-717F3C915503}" destId="{B292CF99-9D76-4A20-899E-2505771CB410}" srcOrd="0" destOrd="0" presId="urn:microsoft.com/office/officeart/2005/8/layout/hierarchy4"/>
    <dgm:cxn modelId="{88A9E09A-B4D3-42A1-9C2B-98503E89418C}" type="presOf" srcId="{4053492A-1767-49D5-8E87-3B3821FCF3EE}" destId="{02252395-800F-4D18-826F-F4FCB9154993}" srcOrd="0" destOrd="0" presId="urn:microsoft.com/office/officeart/2005/8/layout/hierarchy4"/>
    <dgm:cxn modelId="{328D516D-F459-4047-BD2A-DC547602F91E}" type="presOf" srcId="{D319AE67-CD80-4754-ABF5-9593659EB8D7}" destId="{FF7F1CCE-1A2A-4A3E-90A8-FD8DEAF7F86A}" srcOrd="0" destOrd="0" presId="urn:microsoft.com/office/officeart/2005/8/layout/hierarchy4"/>
    <dgm:cxn modelId="{FE173E1D-8450-485B-97CF-4CB1E9F1A860}" type="presOf" srcId="{8B860BAE-C12D-41AD-8EA2-9502D4495341}" destId="{2D110C82-5145-46EE-99F3-F58C3ADC36F2}" srcOrd="0" destOrd="0" presId="urn:microsoft.com/office/officeart/2005/8/layout/hierarchy4"/>
    <dgm:cxn modelId="{B2FCD287-2CB2-47CB-A96B-76FDFEBEF54C}" type="presOf" srcId="{6335E2E6-B1DB-488A-9314-24BCF0B0FD3C}" destId="{C70BDB16-DC93-416A-8955-6B6D05721B6F}" srcOrd="0" destOrd="0" presId="urn:microsoft.com/office/officeart/2005/8/layout/hierarchy4"/>
    <dgm:cxn modelId="{7D849275-3533-4141-A388-44337735AF91}" srcId="{4053492A-1767-49D5-8E87-3B3821FCF3EE}" destId="{628CC8E4-628B-4819-9286-BD522298BF85}" srcOrd="0" destOrd="0" parTransId="{CFD7F9B7-8C44-4A66-A3C4-DA45D9736F07}" sibTransId="{6F7958D1-946F-4BE9-969A-EB1F0164860E}"/>
    <dgm:cxn modelId="{EACD31CB-DAE8-4E0E-B54F-2F69E33A40A8}" srcId="{9AB0123B-8686-4095-8CAA-31C3BB2376D1}" destId="{6335E2E6-B1DB-488A-9314-24BCF0B0FD3C}" srcOrd="0" destOrd="0" parTransId="{59EBC215-5895-4EC5-91D7-68A4AEBBCE9C}" sibTransId="{A6D30A95-72FB-4C36-A0A5-2FFF32580435}"/>
    <dgm:cxn modelId="{8ECCA268-55F6-4B0E-8774-84DCD633C4B6}" type="presParOf" srcId="{02252395-800F-4D18-826F-F4FCB9154993}" destId="{7D842B0E-E7FA-4B2F-8424-71DBE6F47925}" srcOrd="0" destOrd="0" presId="urn:microsoft.com/office/officeart/2005/8/layout/hierarchy4"/>
    <dgm:cxn modelId="{208273F0-6942-4AE2-ADF1-567152F94ED0}" type="presParOf" srcId="{7D842B0E-E7FA-4B2F-8424-71DBE6F47925}" destId="{FCF82B68-3D30-4B7C-842C-083BFDFDCD79}" srcOrd="0" destOrd="0" presId="urn:microsoft.com/office/officeart/2005/8/layout/hierarchy4"/>
    <dgm:cxn modelId="{98223BD9-ECEA-4126-8B10-3C1E001FD7D5}" type="presParOf" srcId="{7D842B0E-E7FA-4B2F-8424-71DBE6F47925}" destId="{7991D3A6-1079-4DFB-9ED8-4D69267B64F8}" srcOrd="1" destOrd="0" presId="urn:microsoft.com/office/officeart/2005/8/layout/hierarchy4"/>
    <dgm:cxn modelId="{DF49F133-ED88-4082-8110-ABED2BE87174}" type="presParOf" srcId="{7D842B0E-E7FA-4B2F-8424-71DBE6F47925}" destId="{BBF3ED10-3C1C-428F-B2B5-D84E5E0F5114}" srcOrd="2" destOrd="0" presId="urn:microsoft.com/office/officeart/2005/8/layout/hierarchy4"/>
    <dgm:cxn modelId="{837265A5-BF45-46E8-8CA1-FE37A44FEFD2}" type="presParOf" srcId="{BBF3ED10-3C1C-428F-B2B5-D84E5E0F5114}" destId="{55818137-2BE7-4904-ADA8-33ECE8CFE641}" srcOrd="0" destOrd="0" presId="urn:microsoft.com/office/officeart/2005/8/layout/hierarchy4"/>
    <dgm:cxn modelId="{0D326EC6-CE34-4507-A821-A981355FF0D9}" type="presParOf" srcId="{55818137-2BE7-4904-ADA8-33ECE8CFE641}" destId="{FF7F1CCE-1A2A-4A3E-90A8-FD8DEAF7F86A}" srcOrd="0" destOrd="0" presId="urn:microsoft.com/office/officeart/2005/8/layout/hierarchy4"/>
    <dgm:cxn modelId="{92F54753-5840-4889-A841-29D0FA1A0D5B}" type="presParOf" srcId="{55818137-2BE7-4904-ADA8-33ECE8CFE641}" destId="{14A84020-A45D-4610-BD5F-81ECE5105400}" srcOrd="1" destOrd="0" presId="urn:microsoft.com/office/officeart/2005/8/layout/hierarchy4"/>
    <dgm:cxn modelId="{5DA96C31-07E8-43F2-8BC6-DB5AADBE363E}" type="presParOf" srcId="{55818137-2BE7-4904-ADA8-33ECE8CFE641}" destId="{83A88A35-AF49-4625-8414-F1D4A1E5619F}" srcOrd="2" destOrd="0" presId="urn:microsoft.com/office/officeart/2005/8/layout/hierarchy4"/>
    <dgm:cxn modelId="{F7B0C80A-959E-441C-AA37-5E7BFBED1C9C}" type="presParOf" srcId="{83A88A35-AF49-4625-8414-F1D4A1E5619F}" destId="{DA619E3D-0AF7-47B9-9FA3-6004C1F56560}" srcOrd="0" destOrd="0" presId="urn:microsoft.com/office/officeart/2005/8/layout/hierarchy4"/>
    <dgm:cxn modelId="{3A5319A4-66CE-4B02-8F88-3DB4B87A5BB6}" type="presParOf" srcId="{DA619E3D-0AF7-47B9-9FA3-6004C1F56560}" destId="{69E4AB94-2685-4EB3-86DA-2028715AF9A4}" srcOrd="0" destOrd="0" presId="urn:microsoft.com/office/officeart/2005/8/layout/hierarchy4"/>
    <dgm:cxn modelId="{827165BD-4E5F-4D23-ACAE-AF9733927553}" type="presParOf" srcId="{DA619E3D-0AF7-47B9-9FA3-6004C1F56560}" destId="{129D7318-88D4-42E3-9D24-F594E96063AF}" srcOrd="1" destOrd="0" presId="urn:microsoft.com/office/officeart/2005/8/layout/hierarchy4"/>
    <dgm:cxn modelId="{96EDFE28-9356-49D0-9047-00E7A542DB9A}" type="presParOf" srcId="{BBF3ED10-3C1C-428F-B2B5-D84E5E0F5114}" destId="{86EC2CE3-8FEA-4BCE-B77B-987BC52E065B}" srcOrd="1" destOrd="0" presId="urn:microsoft.com/office/officeart/2005/8/layout/hierarchy4"/>
    <dgm:cxn modelId="{8E210229-7C90-4EA8-BBA7-EC7263744245}" type="presParOf" srcId="{BBF3ED10-3C1C-428F-B2B5-D84E5E0F5114}" destId="{0D01584E-3727-4639-B69F-866D79D855DC}" srcOrd="2" destOrd="0" presId="urn:microsoft.com/office/officeart/2005/8/layout/hierarchy4"/>
    <dgm:cxn modelId="{0F96C45C-62BC-48CF-8DB2-4DB65F61F3A5}" type="presParOf" srcId="{0D01584E-3727-4639-B69F-866D79D855DC}" destId="{B292CF99-9D76-4A20-899E-2505771CB410}" srcOrd="0" destOrd="0" presId="urn:microsoft.com/office/officeart/2005/8/layout/hierarchy4"/>
    <dgm:cxn modelId="{C07911AE-1E44-4217-9D89-814C3320E4F6}" type="presParOf" srcId="{0D01584E-3727-4639-B69F-866D79D855DC}" destId="{2E39A8C7-1AA1-4291-95AD-1406AF6A78B7}" srcOrd="1" destOrd="0" presId="urn:microsoft.com/office/officeart/2005/8/layout/hierarchy4"/>
    <dgm:cxn modelId="{AF228F7F-C33E-4E14-B00A-4A9A21C5ABE3}" type="presParOf" srcId="{0D01584E-3727-4639-B69F-866D79D855DC}" destId="{D86F2D12-8A76-49BE-8694-17C295C70962}" srcOrd="2" destOrd="0" presId="urn:microsoft.com/office/officeart/2005/8/layout/hierarchy4"/>
    <dgm:cxn modelId="{CBEDCF57-B831-4273-8E6D-0A5FD0715751}" type="presParOf" srcId="{D86F2D12-8A76-49BE-8694-17C295C70962}" destId="{6B7EB87B-8198-41F4-8B81-BB19A306AB27}" srcOrd="0" destOrd="0" presId="urn:microsoft.com/office/officeart/2005/8/layout/hierarchy4"/>
    <dgm:cxn modelId="{C1ACC3D2-D55C-4FF6-9C6F-A4A75812DA4C}" type="presParOf" srcId="{6B7EB87B-8198-41F4-8B81-BB19A306AB27}" destId="{2D110C82-5145-46EE-99F3-F58C3ADC36F2}" srcOrd="0" destOrd="0" presId="urn:microsoft.com/office/officeart/2005/8/layout/hierarchy4"/>
    <dgm:cxn modelId="{03AC1283-4B5E-43B0-966A-2F4E59947D9B}" type="presParOf" srcId="{6B7EB87B-8198-41F4-8B81-BB19A306AB27}" destId="{DC3113A0-90CB-45F4-940A-49C7537AB378}" srcOrd="1" destOrd="0" presId="urn:microsoft.com/office/officeart/2005/8/layout/hierarchy4"/>
    <dgm:cxn modelId="{02D072B5-4E86-4012-B848-667D09632694}" type="presParOf" srcId="{BBF3ED10-3C1C-428F-B2B5-D84E5E0F5114}" destId="{72DF7EA1-3B89-4259-BBDF-096B8ACA01CE}" srcOrd="3" destOrd="0" presId="urn:microsoft.com/office/officeart/2005/8/layout/hierarchy4"/>
    <dgm:cxn modelId="{BF030BBF-1D9A-4BE4-9B11-241D214D546E}" type="presParOf" srcId="{BBF3ED10-3C1C-428F-B2B5-D84E5E0F5114}" destId="{B9FDB4B4-2345-4DD9-A37B-F02ECF992122}" srcOrd="4" destOrd="0" presId="urn:microsoft.com/office/officeart/2005/8/layout/hierarchy4"/>
    <dgm:cxn modelId="{9381AB71-0B07-46A3-A365-33EF5CDDBE10}" type="presParOf" srcId="{B9FDB4B4-2345-4DD9-A37B-F02ECF992122}" destId="{E5FE81F9-D5AD-454D-9D6D-99F3B0492438}" srcOrd="0" destOrd="0" presId="urn:microsoft.com/office/officeart/2005/8/layout/hierarchy4"/>
    <dgm:cxn modelId="{282CB98B-4441-4D59-A62A-760B03AAF83C}" type="presParOf" srcId="{B9FDB4B4-2345-4DD9-A37B-F02ECF992122}" destId="{576E5344-7BA0-4534-884F-64BE7E101315}" srcOrd="1" destOrd="0" presId="urn:microsoft.com/office/officeart/2005/8/layout/hierarchy4"/>
    <dgm:cxn modelId="{6D23FD67-94F5-4326-9931-01AB349DC76C}" type="presParOf" srcId="{B9FDB4B4-2345-4DD9-A37B-F02ECF992122}" destId="{14736E4E-0901-4C2A-ADDF-9B3339CA65D7}" srcOrd="2" destOrd="0" presId="urn:microsoft.com/office/officeart/2005/8/layout/hierarchy4"/>
    <dgm:cxn modelId="{AEB9386C-9875-4DCF-B323-4269CC7FB0BB}" type="presParOf" srcId="{14736E4E-0901-4C2A-ADDF-9B3339CA65D7}" destId="{5C300276-6D75-4370-8D82-3DECE7E8705C}" srcOrd="0" destOrd="0" presId="urn:microsoft.com/office/officeart/2005/8/layout/hierarchy4"/>
    <dgm:cxn modelId="{D28AA32A-B94A-4F34-BF51-9BF93E11CB58}" type="presParOf" srcId="{5C300276-6D75-4370-8D82-3DECE7E8705C}" destId="{C70BDB16-DC93-416A-8955-6B6D05721B6F}" srcOrd="0" destOrd="0" presId="urn:microsoft.com/office/officeart/2005/8/layout/hierarchy4"/>
    <dgm:cxn modelId="{6821C55D-38D6-4A5D-97D4-C4B68ED3CB3D}" type="presParOf" srcId="{5C300276-6D75-4370-8D82-3DECE7E8705C}" destId="{6439C78A-9375-493E-AE38-410F126DBBBB}" srcOrd="1" destOrd="0" presId="urn:microsoft.com/office/officeart/2005/8/layout/hierarchy4"/>
  </dgm:cxnLst>
  <dgm:bg>
    <a:solidFill>
      <a:schemeClr val="accent6">
        <a:lumMod val="40000"/>
        <a:lumOff val="60000"/>
      </a:schemeClr>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F82B68-3D30-4B7C-842C-083BFDFDCD79}">
      <dsp:nvSpPr>
        <dsp:cNvPr id="0" name=""/>
        <dsp:cNvSpPr/>
      </dsp:nvSpPr>
      <dsp:spPr>
        <a:xfrm>
          <a:off x="469" y="1611"/>
          <a:ext cx="12034042" cy="503388"/>
        </a:xfrm>
        <a:prstGeom prst="roundRect">
          <a:avLst>
            <a:gd name="adj" fmla="val 10000"/>
          </a:avLst>
        </a:prstGeom>
        <a:solidFill>
          <a:srgbClr val="00B05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dirty="0" smtClean="0">
              <a:ln>
                <a:solidFill>
                  <a:schemeClr val="accent6">
                    <a:lumMod val="20000"/>
                    <a:lumOff val="80000"/>
                  </a:schemeClr>
                </a:solidFill>
              </a:ln>
              <a:solidFill>
                <a:schemeClr val="bg1"/>
              </a:solidFill>
            </a:rPr>
            <a:t>51 </a:t>
          </a:r>
          <a:r>
            <a:rPr lang="bg-BG" sz="3200" kern="1200" dirty="0" smtClean="0">
              <a:ln>
                <a:solidFill>
                  <a:schemeClr val="accent6">
                    <a:lumMod val="20000"/>
                    <a:lumOff val="80000"/>
                  </a:schemeClr>
                </a:solidFill>
              </a:ln>
              <a:solidFill>
                <a:schemeClr val="bg1"/>
              </a:solidFill>
            </a:rPr>
            <a:t>интервенции</a:t>
          </a:r>
          <a:endParaRPr lang="en-US" sz="3200" kern="1200" dirty="0">
            <a:ln>
              <a:solidFill>
                <a:schemeClr val="accent6">
                  <a:lumMod val="20000"/>
                  <a:lumOff val="80000"/>
                </a:schemeClr>
              </a:solidFill>
            </a:ln>
            <a:solidFill>
              <a:schemeClr val="bg1"/>
            </a:solidFill>
          </a:endParaRPr>
        </a:p>
      </dsp:txBody>
      <dsp:txXfrm>
        <a:off x="15213" y="16355"/>
        <a:ext cx="12004554" cy="473900"/>
      </dsp:txXfrm>
    </dsp:sp>
    <dsp:sp modelId="{FF7F1CCE-1A2A-4A3E-90A8-FD8DEAF7F86A}">
      <dsp:nvSpPr>
        <dsp:cNvPr id="0" name=""/>
        <dsp:cNvSpPr/>
      </dsp:nvSpPr>
      <dsp:spPr>
        <a:xfrm>
          <a:off x="41520" y="748520"/>
          <a:ext cx="4645237" cy="933445"/>
        </a:xfrm>
        <a:prstGeom prst="roundRect">
          <a:avLst>
            <a:gd name="adj" fmla="val 10000"/>
          </a:avLst>
        </a:prstGeom>
        <a:solidFill>
          <a:srgbClr val="00B05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bg-BG" sz="3000" kern="1200" dirty="0" smtClean="0">
              <a:ln>
                <a:solidFill>
                  <a:schemeClr val="accent6">
                    <a:lumMod val="20000"/>
                    <a:lumOff val="80000"/>
                  </a:schemeClr>
                </a:solidFill>
              </a:ln>
              <a:solidFill>
                <a:schemeClr val="bg1"/>
              </a:solidFill>
            </a:rPr>
            <a:t>32 с бюджет от ЕФГЗ</a:t>
          </a:r>
          <a:endParaRPr lang="en-US" sz="3000" kern="1200" dirty="0">
            <a:ln>
              <a:solidFill>
                <a:schemeClr val="accent6">
                  <a:lumMod val="20000"/>
                  <a:lumOff val="80000"/>
                </a:schemeClr>
              </a:solidFill>
            </a:ln>
            <a:solidFill>
              <a:schemeClr val="bg1"/>
            </a:solidFill>
          </a:endParaRPr>
        </a:p>
      </dsp:txBody>
      <dsp:txXfrm>
        <a:off x="68860" y="775860"/>
        <a:ext cx="4590557" cy="878765"/>
      </dsp:txXfrm>
    </dsp:sp>
    <dsp:sp modelId="{69E4AB94-2685-4EB3-86DA-2028715AF9A4}">
      <dsp:nvSpPr>
        <dsp:cNvPr id="0" name=""/>
        <dsp:cNvSpPr/>
      </dsp:nvSpPr>
      <dsp:spPr>
        <a:xfrm>
          <a:off x="0" y="1992675"/>
          <a:ext cx="4690078" cy="3761579"/>
        </a:xfrm>
        <a:prstGeom prst="roundRect">
          <a:avLst>
            <a:gd name="adj" fmla="val 10000"/>
          </a:avLst>
        </a:prstGeom>
        <a:solidFill>
          <a:srgbClr val="00B05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en-US" sz="2500" b="0" i="0" u="none" kern="1200" dirty="0" smtClean="0">
              <a:ln>
                <a:solidFill>
                  <a:schemeClr val="accent6">
                    <a:lumMod val="20000"/>
                    <a:lumOff val="80000"/>
                  </a:schemeClr>
                </a:solidFill>
              </a:ln>
              <a:solidFill>
                <a:schemeClr val="bg1"/>
              </a:solidFill>
            </a:rPr>
            <a:t>1. </a:t>
          </a:r>
          <a:r>
            <a:rPr lang="bg-BG" sz="2500" b="0" i="0" u="none" kern="1200" dirty="0" smtClean="0">
              <a:ln>
                <a:solidFill>
                  <a:schemeClr val="accent6">
                    <a:lumMod val="20000"/>
                    <a:lumOff val="80000"/>
                  </a:schemeClr>
                </a:solidFill>
              </a:ln>
              <a:solidFill>
                <a:schemeClr val="bg1"/>
              </a:solidFill>
            </a:rPr>
            <a:t>Основни интервенции - ОПДУ, ДП-ОПДУ, МЗС, ДЗС, Памук;</a:t>
          </a:r>
        </a:p>
        <a:p>
          <a:pPr lvl="0" algn="l" defTabSz="1111250">
            <a:lnSpc>
              <a:spcPct val="90000"/>
            </a:lnSpc>
            <a:spcBef>
              <a:spcPct val="0"/>
            </a:spcBef>
            <a:spcAft>
              <a:spcPct val="35000"/>
            </a:spcAft>
          </a:pPr>
          <a:r>
            <a:rPr lang="bg-BG" sz="2500" b="0" i="0" u="none" kern="1200" dirty="0" smtClean="0">
              <a:ln>
                <a:solidFill>
                  <a:schemeClr val="accent6">
                    <a:lumMod val="20000"/>
                    <a:lumOff val="80000"/>
                  </a:schemeClr>
                </a:solidFill>
              </a:ln>
              <a:solidFill>
                <a:schemeClr val="bg1"/>
              </a:solidFill>
            </a:rPr>
            <a:t>2. Еко схеми – 8 бр.; </a:t>
          </a:r>
        </a:p>
        <a:p>
          <a:pPr lvl="0" algn="l" defTabSz="1111250">
            <a:lnSpc>
              <a:spcPct val="90000"/>
            </a:lnSpc>
            <a:spcBef>
              <a:spcPct val="0"/>
            </a:spcBef>
            <a:spcAft>
              <a:spcPct val="35000"/>
            </a:spcAft>
          </a:pPr>
          <a:r>
            <a:rPr lang="bg-BG" sz="2500" b="0" i="0" u="none" kern="1200" dirty="0" smtClean="0">
              <a:ln>
                <a:solidFill>
                  <a:schemeClr val="accent6">
                    <a:lumMod val="20000"/>
                    <a:lumOff val="80000"/>
                  </a:schemeClr>
                </a:solidFill>
              </a:ln>
              <a:solidFill>
                <a:schemeClr val="bg1"/>
              </a:solidFill>
            </a:rPr>
            <a:t>3. Обвързани с подпомагането за животни – 10 бр.; </a:t>
          </a:r>
        </a:p>
        <a:p>
          <a:pPr lvl="0" algn="l" defTabSz="1111250">
            <a:lnSpc>
              <a:spcPct val="90000"/>
            </a:lnSpc>
            <a:spcBef>
              <a:spcPct val="0"/>
            </a:spcBef>
            <a:spcAft>
              <a:spcPct val="35000"/>
            </a:spcAft>
          </a:pPr>
          <a:r>
            <a:rPr lang="bg-BG" sz="2500" b="0" i="0" u="none" kern="1200" dirty="0" smtClean="0">
              <a:ln>
                <a:solidFill>
                  <a:schemeClr val="accent6">
                    <a:lumMod val="20000"/>
                    <a:lumOff val="80000"/>
                  </a:schemeClr>
                </a:solidFill>
              </a:ln>
              <a:solidFill>
                <a:schemeClr val="bg1"/>
              </a:solidFill>
            </a:rPr>
            <a:t>4. Обвързани с подпомагането за площи – 9 бр.</a:t>
          </a:r>
          <a:endParaRPr lang="en-US" sz="2500" kern="1200" dirty="0">
            <a:ln>
              <a:solidFill>
                <a:schemeClr val="accent6">
                  <a:lumMod val="20000"/>
                  <a:lumOff val="80000"/>
                </a:schemeClr>
              </a:solidFill>
            </a:ln>
            <a:solidFill>
              <a:schemeClr val="bg1"/>
            </a:solidFill>
          </a:endParaRPr>
        </a:p>
      </dsp:txBody>
      <dsp:txXfrm>
        <a:off x="110173" y="2102848"/>
        <a:ext cx="4469732" cy="3541233"/>
      </dsp:txXfrm>
    </dsp:sp>
    <dsp:sp modelId="{B292CF99-9D76-4A20-899E-2505771CB410}">
      <dsp:nvSpPr>
        <dsp:cNvPr id="0" name=""/>
        <dsp:cNvSpPr/>
      </dsp:nvSpPr>
      <dsp:spPr>
        <a:xfrm>
          <a:off x="5118542" y="761015"/>
          <a:ext cx="3188765" cy="957854"/>
        </a:xfrm>
        <a:prstGeom prst="roundRect">
          <a:avLst>
            <a:gd name="adj" fmla="val 10000"/>
          </a:avLst>
        </a:prstGeom>
        <a:solidFill>
          <a:srgbClr val="00B05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bg-BG" sz="3000" kern="1200" dirty="0" smtClean="0">
              <a:ln>
                <a:solidFill>
                  <a:schemeClr val="accent6">
                    <a:lumMod val="20000"/>
                    <a:lumOff val="80000"/>
                  </a:schemeClr>
                </a:solidFill>
              </a:ln>
              <a:solidFill>
                <a:schemeClr val="bg1"/>
              </a:solidFill>
            </a:rPr>
            <a:t>16 с бюджет от ЕЗФРСР</a:t>
          </a:r>
          <a:endParaRPr lang="en-US" sz="3000" kern="1200" dirty="0">
            <a:ln>
              <a:solidFill>
                <a:schemeClr val="accent6">
                  <a:lumMod val="20000"/>
                  <a:lumOff val="80000"/>
                </a:schemeClr>
              </a:solidFill>
            </a:ln>
            <a:solidFill>
              <a:schemeClr val="bg1"/>
            </a:solidFill>
          </a:endParaRPr>
        </a:p>
      </dsp:txBody>
      <dsp:txXfrm>
        <a:off x="5146597" y="789070"/>
        <a:ext cx="3132655" cy="901744"/>
      </dsp:txXfrm>
    </dsp:sp>
    <dsp:sp modelId="{2D110C82-5145-46EE-99F3-F58C3ADC36F2}">
      <dsp:nvSpPr>
        <dsp:cNvPr id="0" name=""/>
        <dsp:cNvSpPr/>
      </dsp:nvSpPr>
      <dsp:spPr>
        <a:xfrm>
          <a:off x="5164252" y="1949896"/>
          <a:ext cx="3152594" cy="3802747"/>
        </a:xfrm>
        <a:prstGeom prst="roundRect">
          <a:avLst>
            <a:gd name="adj" fmla="val 10000"/>
          </a:avLst>
        </a:prstGeom>
        <a:solidFill>
          <a:srgbClr val="00B05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bg-BG" sz="2500" kern="1200" dirty="0" smtClean="0">
              <a:ln>
                <a:solidFill>
                  <a:schemeClr val="accent6">
                    <a:lumMod val="20000"/>
                    <a:lumOff val="80000"/>
                  </a:schemeClr>
                </a:solidFill>
              </a:ln>
              <a:solidFill>
                <a:schemeClr val="bg1"/>
              </a:solidFill>
            </a:rPr>
            <a:t>1. НР и Натура 2000;</a:t>
          </a:r>
        </a:p>
        <a:p>
          <a:pPr lvl="0" algn="l" defTabSz="1111250">
            <a:lnSpc>
              <a:spcPct val="90000"/>
            </a:lnSpc>
            <a:spcBef>
              <a:spcPct val="0"/>
            </a:spcBef>
            <a:spcAft>
              <a:spcPct val="35000"/>
            </a:spcAft>
          </a:pPr>
          <a:r>
            <a:rPr lang="bg-BG" sz="2500" kern="1200" dirty="0" smtClean="0">
              <a:ln>
                <a:solidFill>
                  <a:schemeClr val="accent6">
                    <a:lumMod val="20000"/>
                    <a:lumOff val="80000"/>
                  </a:schemeClr>
                </a:solidFill>
              </a:ln>
              <a:solidFill>
                <a:schemeClr val="bg1"/>
              </a:solidFill>
            </a:rPr>
            <a:t>2. Околна среда и климат и хуманно отношение към животните – 12 бр.; </a:t>
          </a:r>
          <a:endParaRPr lang="bg-BG" sz="2500" u="sng" kern="1200" dirty="0" smtClean="0">
            <a:ln>
              <a:solidFill>
                <a:schemeClr val="accent6">
                  <a:lumMod val="20000"/>
                  <a:lumOff val="80000"/>
                </a:schemeClr>
              </a:solidFill>
            </a:ln>
            <a:solidFill>
              <a:schemeClr val="bg1"/>
            </a:solidFill>
          </a:endParaRPr>
        </a:p>
        <a:p>
          <a:pPr lvl="0" algn="l" defTabSz="1111250">
            <a:lnSpc>
              <a:spcPct val="90000"/>
            </a:lnSpc>
            <a:spcBef>
              <a:spcPct val="0"/>
            </a:spcBef>
            <a:spcAft>
              <a:spcPct val="35000"/>
            </a:spcAft>
          </a:pPr>
          <a:r>
            <a:rPr lang="bg-BG" sz="2500" kern="1200" dirty="0" smtClean="0">
              <a:ln>
                <a:solidFill>
                  <a:schemeClr val="accent6">
                    <a:lumMod val="20000"/>
                    <a:lumOff val="80000"/>
                  </a:schemeClr>
                </a:solidFill>
              </a:ln>
              <a:solidFill>
                <a:schemeClr val="bg1"/>
              </a:solidFill>
            </a:rPr>
            <a:t>3. Мерки от ПРСР 2014-2020 - М10 и М11.</a:t>
          </a:r>
          <a:endParaRPr lang="en-US" sz="2500" kern="1200" dirty="0">
            <a:ln>
              <a:solidFill>
                <a:schemeClr val="accent6">
                  <a:lumMod val="20000"/>
                  <a:lumOff val="80000"/>
                </a:schemeClr>
              </a:solidFill>
            </a:ln>
            <a:solidFill>
              <a:schemeClr val="bg1"/>
            </a:solidFill>
          </a:endParaRPr>
        </a:p>
      </dsp:txBody>
      <dsp:txXfrm>
        <a:off x="5256588" y="2042232"/>
        <a:ext cx="2967922" cy="3618075"/>
      </dsp:txXfrm>
    </dsp:sp>
    <dsp:sp modelId="{E5FE81F9-D5AD-454D-9D6D-99F3B0492438}">
      <dsp:nvSpPr>
        <dsp:cNvPr id="0" name=""/>
        <dsp:cNvSpPr/>
      </dsp:nvSpPr>
      <dsp:spPr>
        <a:xfrm>
          <a:off x="8771920" y="748520"/>
          <a:ext cx="3243961" cy="946294"/>
        </a:xfrm>
        <a:prstGeom prst="roundRect">
          <a:avLst>
            <a:gd name="adj" fmla="val 10000"/>
          </a:avLst>
        </a:prstGeom>
        <a:solidFill>
          <a:srgbClr val="00B05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bg-BG" sz="3000" kern="1200" dirty="0" smtClean="0">
              <a:ln>
                <a:solidFill>
                  <a:schemeClr val="accent6">
                    <a:lumMod val="20000"/>
                    <a:lumOff val="80000"/>
                  </a:schemeClr>
                </a:solidFill>
              </a:ln>
              <a:solidFill>
                <a:schemeClr val="bg1"/>
              </a:solidFill>
            </a:rPr>
            <a:t>3 с национален бюджет</a:t>
          </a:r>
          <a:endParaRPr lang="en-US" sz="3000" kern="1200" dirty="0">
            <a:ln>
              <a:solidFill>
                <a:schemeClr val="accent6">
                  <a:lumMod val="20000"/>
                  <a:lumOff val="80000"/>
                </a:schemeClr>
              </a:solidFill>
            </a:ln>
            <a:solidFill>
              <a:schemeClr val="bg1"/>
            </a:solidFill>
          </a:endParaRPr>
        </a:p>
      </dsp:txBody>
      <dsp:txXfrm>
        <a:off x="8799636" y="776236"/>
        <a:ext cx="3188529" cy="890862"/>
      </dsp:txXfrm>
    </dsp:sp>
    <dsp:sp modelId="{C70BDB16-DC93-416A-8955-6B6D05721B6F}">
      <dsp:nvSpPr>
        <dsp:cNvPr id="0" name=""/>
        <dsp:cNvSpPr/>
      </dsp:nvSpPr>
      <dsp:spPr>
        <a:xfrm>
          <a:off x="8837770" y="1970469"/>
          <a:ext cx="3197211" cy="3783785"/>
        </a:xfrm>
        <a:prstGeom prst="roundRect">
          <a:avLst>
            <a:gd name="adj" fmla="val 10000"/>
          </a:avLst>
        </a:prstGeom>
        <a:solidFill>
          <a:srgbClr val="00B05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bg-BG" sz="2500" kern="1200" dirty="0" smtClean="0">
              <a:ln>
                <a:solidFill>
                  <a:schemeClr val="accent6">
                    <a:lumMod val="20000"/>
                    <a:lumOff val="80000"/>
                  </a:schemeClr>
                </a:solidFill>
              </a:ln>
              <a:solidFill>
                <a:schemeClr val="bg1"/>
              </a:solidFill>
            </a:rPr>
            <a:t>1. Интервенции за животни – ПНДЖ1 и ПНДЖ3;</a:t>
          </a:r>
        </a:p>
        <a:p>
          <a:pPr lvl="0" algn="l" defTabSz="1111250">
            <a:lnSpc>
              <a:spcPct val="90000"/>
            </a:lnSpc>
            <a:spcBef>
              <a:spcPct val="0"/>
            </a:spcBef>
            <a:spcAft>
              <a:spcPct val="35000"/>
            </a:spcAft>
          </a:pPr>
          <a:r>
            <a:rPr lang="bg-BG" sz="2500" kern="1200" dirty="0" smtClean="0">
              <a:ln>
                <a:solidFill>
                  <a:schemeClr val="accent6">
                    <a:lumMod val="20000"/>
                    <a:lumOff val="80000"/>
                  </a:schemeClr>
                </a:solidFill>
              </a:ln>
              <a:solidFill>
                <a:schemeClr val="bg1"/>
              </a:solidFill>
            </a:rPr>
            <a:t>2. Интервенции за площи – ПНДТ.</a:t>
          </a:r>
          <a:endParaRPr lang="en-US" sz="2500" kern="1200" dirty="0">
            <a:ln>
              <a:solidFill>
                <a:schemeClr val="accent6">
                  <a:lumMod val="20000"/>
                  <a:lumOff val="80000"/>
                </a:schemeClr>
              </a:solidFill>
            </a:ln>
            <a:solidFill>
              <a:schemeClr val="bg1"/>
            </a:solidFill>
          </a:endParaRPr>
        </a:p>
      </dsp:txBody>
      <dsp:txXfrm>
        <a:off x="8931413" y="2064112"/>
        <a:ext cx="3009925" cy="3596499"/>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bg-BG"/>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CB4FAF-1CBA-4C53-97D4-2191DF9370F2}" type="datetimeFigureOut">
              <a:rPr lang="bg-BG" smtClean="0"/>
              <a:t>5.9.2024 г.</a:t>
            </a:fld>
            <a:endParaRPr lang="bg-BG"/>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bg-BG"/>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bg-BG"/>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7491FCC-AC2B-4295-8C14-C1CA4FF1DB9F}" type="slidenum">
              <a:rPr lang="bg-BG" smtClean="0"/>
              <a:t>‹#›</a:t>
            </a:fld>
            <a:endParaRPr lang="bg-BG"/>
          </a:p>
        </p:txBody>
      </p:sp>
    </p:spTree>
    <p:extLst>
      <p:ext uri="{BB962C8B-B14F-4D97-AF65-F5344CB8AC3E}">
        <p14:creationId xmlns:p14="http://schemas.microsoft.com/office/powerpoint/2010/main" val="35422632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77491FCC-AC2B-4295-8C14-C1CA4FF1DB9F}" type="slidenum">
              <a:rPr lang="bg-BG" smtClean="0"/>
              <a:t>2</a:t>
            </a:fld>
            <a:endParaRPr lang="bg-BG"/>
          </a:p>
        </p:txBody>
      </p:sp>
    </p:spTree>
    <p:extLst>
      <p:ext uri="{BB962C8B-B14F-4D97-AF65-F5344CB8AC3E}">
        <p14:creationId xmlns:p14="http://schemas.microsoft.com/office/powerpoint/2010/main" val="40021138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77491FCC-AC2B-4295-8C14-C1CA4FF1DB9F}" type="slidenum">
              <a:rPr lang="bg-BG" smtClean="0"/>
              <a:t>11</a:t>
            </a:fld>
            <a:endParaRPr lang="bg-BG"/>
          </a:p>
        </p:txBody>
      </p:sp>
    </p:spTree>
    <p:extLst>
      <p:ext uri="{BB962C8B-B14F-4D97-AF65-F5344CB8AC3E}">
        <p14:creationId xmlns:p14="http://schemas.microsoft.com/office/powerpoint/2010/main" val="20895265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77491FCC-AC2B-4295-8C14-C1CA4FF1DB9F}" type="slidenum">
              <a:rPr lang="bg-BG" smtClean="0"/>
              <a:t>12</a:t>
            </a:fld>
            <a:endParaRPr lang="bg-BG"/>
          </a:p>
        </p:txBody>
      </p:sp>
    </p:spTree>
    <p:extLst>
      <p:ext uri="{BB962C8B-B14F-4D97-AF65-F5344CB8AC3E}">
        <p14:creationId xmlns:p14="http://schemas.microsoft.com/office/powerpoint/2010/main" val="39595637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77491FCC-AC2B-4295-8C14-C1CA4FF1DB9F}" type="slidenum">
              <a:rPr lang="bg-BG" smtClean="0"/>
              <a:t>13</a:t>
            </a:fld>
            <a:endParaRPr lang="bg-BG"/>
          </a:p>
        </p:txBody>
      </p:sp>
    </p:spTree>
    <p:extLst>
      <p:ext uri="{BB962C8B-B14F-4D97-AF65-F5344CB8AC3E}">
        <p14:creationId xmlns:p14="http://schemas.microsoft.com/office/powerpoint/2010/main" val="28347852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77491FCC-AC2B-4295-8C14-C1CA4FF1DB9F}" type="slidenum">
              <a:rPr lang="bg-BG" smtClean="0"/>
              <a:t>14</a:t>
            </a:fld>
            <a:endParaRPr lang="bg-BG"/>
          </a:p>
        </p:txBody>
      </p:sp>
    </p:spTree>
    <p:extLst>
      <p:ext uri="{BB962C8B-B14F-4D97-AF65-F5344CB8AC3E}">
        <p14:creationId xmlns:p14="http://schemas.microsoft.com/office/powerpoint/2010/main" val="13329782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77491FCC-AC2B-4295-8C14-C1CA4FF1DB9F}" type="slidenum">
              <a:rPr lang="bg-BG" smtClean="0"/>
              <a:t>15</a:t>
            </a:fld>
            <a:endParaRPr lang="bg-BG"/>
          </a:p>
        </p:txBody>
      </p:sp>
    </p:spTree>
    <p:extLst>
      <p:ext uri="{BB962C8B-B14F-4D97-AF65-F5344CB8AC3E}">
        <p14:creationId xmlns:p14="http://schemas.microsoft.com/office/powerpoint/2010/main" val="39227208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77491FCC-AC2B-4295-8C14-C1CA4FF1DB9F}" type="slidenum">
              <a:rPr lang="bg-BG" smtClean="0"/>
              <a:t>16</a:t>
            </a:fld>
            <a:endParaRPr lang="bg-BG"/>
          </a:p>
        </p:txBody>
      </p:sp>
    </p:spTree>
    <p:extLst>
      <p:ext uri="{BB962C8B-B14F-4D97-AF65-F5344CB8AC3E}">
        <p14:creationId xmlns:p14="http://schemas.microsoft.com/office/powerpoint/2010/main" val="7537633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77491FCC-AC2B-4295-8C14-C1CA4FF1DB9F}" type="slidenum">
              <a:rPr lang="bg-BG" smtClean="0"/>
              <a:t>17</a:t>
            </a:fld>
            <a:endParaRPr lang="bg-BG"/>
          </a:p>
        </p:txBody>
      </p:sp>
    </p:spTree>
    <p:extLst>
      <p:ext uri="{BB962C8B-B14F-4D97-AF65-F5344CB8AC3E}">
        <p14:creationId xmlns:p14="http://schemas.microsoft.com/office/powerpoint/2010/main" val="14598205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77491FCC-AC2B-4295-8C14-C1CA4FF1DB9F}" type="slidenum">
              <a:rPr lang="bg-BG" smtClean="0"/>
              <a:t>18</a:t>
            </a:fld>
            <a:endParaRPr lang="bg-BG"/>
          </a:p>
        </p:txBody>
      </p:sp>
    </p:spTree>
    <p:extLst>
      <p:ext uri="{BB962C8B-B14F-4D97-AF65-F5344CB8AC3E}">
        <p14:creationId xmlns:p14="http://schemas.microsoft.com/office/powerpoint/2010/main" val="41981118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77491FCC-AC2B-4295-8C14-C1CA4FF1DB9F}" type="slidenum">
              <a:rPr lang="bg-BG" smtClean="0"/>
              <a:t>3</a:t>
            </a:fld>
            <a:endParaRPr lang="bg-BG"/>
          </a:p>
        </p:txBody>
      </p:sp>
    </p:spTree>
    <p:extLst>
      <p:ext uri="{BB962C8B-B14F-4D97-AF65-F5344CB8AC3E}">
        <p14:creationId xmlns:p14="http://schemas.microsoft.com/office/powerpoint/2010/main" val="23645887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77491FCC-AC2B-4295-8C14-C1CA4FF1DB9F}" type="slidenum">
              <a:rPr lang="bg-BG" smtClean="0"/>
              <a:t>4</a:t>
            </a:fld>
            <a:endParaRPr lang="bg-BG"/>
          </a:p>
        </p:txBody>
      </p:sp>
    </p:spTree>
    <p:extLst>
      <p:ext uri="{BB962C8B-B14F-4D97-AF65-F5344CB8AC3E}">
        <p14:creationId xmlns:p14="http://schemas.microsoft.com/office/powerpoint/2010/main" val="14715882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77491FCC-AC2B-4295-8C14-C1CA4FF1DB9F}" type="slidenum">
              <a:rPr lang="bg-BG" smtClean="0"/>
              <a:t>5</a:t>
            </a:fld>
            <a:endParaRPr lang="bg-BG"/>
          </a:p>
        </p:txBody>
      </p:sp>
    </p:spTree>
    <p:extLst>
      <p:ext uri="{BB962C8B-B14F-4D97-AF65-F5344CB8AC3E}">
        <p14:creationId xmlns:p14="http://schemas.microsoft.com/office/powerpoint/2010/main" val="41297891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77491FCC-AC2B-4295-8C14-C1CA4FF1DB9F}" type="slidenum">
              <a:rPr lang="bg-BG" smtClean="0"/>
              <a:t>6</a:t>
            </a:fld>
            <a:endParaRPr lang="bg-BG"/>
          </a:p>
        </p:txBody>
      </p:sp>
    </p:spTree>
    <p:extLst>
      <p:ext uri="{BB962C8B-B14F-4D97-AF65-F5344CB8AC3E}">
        <p14:creationId xmlns:p14="http://schemas.microsoft.com/office/powerpoint/2010/main" val="6613958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77491FCC-AC2B-4295-8C14-C1CA4FF1DB9F}" type="slidenum">
              <a:rPr lang="bg-BG" smtClean="0"/>
              <a:t>7</a:t>
            </a:fld>
            <a:endParaRPr lang="bg-BG"/>
          </a:p>
        </p:txBody>
      </p:sp>
    </p:spTree>
    <p:extLst>
      <p:ext uri="{BB962C8B-B14F-4D97-AF65-F5344CB8AC3E}">
        <p14:creationId xmlns:p14="http://schemas.microsoft.com/office/powerpoint/2010/main" val="37010064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77491FCC-AC2B-4295-8C14-C1CA4FF1DB9F}" type="slidenum">
              <a:rPr lang="bg-BG" smtClean="0"/>
              <a:t>8</a:t>
            </a:fld>
            <a:endParaRPr lang="bg-BG"/>
          </a:p>
        </p:txBody>
      </p:sp>
    </p:spTree>
    <p:extLst>
      <p:ext uri="{BB962C8B-B14F-4D97-AF65-F5344CB8AC3E}">
        <p14:creationId xmlns:p14="http://schemas.microsoft.com/office/powerpoint/2010/main" val="13923876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77491FCC-AC2B-4295-8C14-C1CA4FF1DB9F}" type="slidenum">
              <a:rPr lang="bg-BG" smtClean="0"/>
              <a:t>9</a:t>
            </a:fld>
            <a:endParaRPr lang="bg-BG"/>
          </a:p>
        </p:txBody>
      </p:sp>
    </p:spTree>
    <p:extLst>
      <p:ext uri="{BB962C8B-B14F-4D97-AF65-F5344CB8AC3E}">
        <p14:creationId xmlns:p14="http://schemas.microsoft.com/office/powerpoint/2010/main" val="31693907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77491FCC-AC2B-4295-8C14-C1CA4FF1DB9F}" type="slidenum">
              <a:rPr lang="bg-BG" smtClean="0"/>
              <a:t>10</a:t>
            </a:fld>
            <a:endParaRPr lang="bg-BG"/>
          </a:p>
        </p:txBody>
      </p:sp>
    </p:spTree>
    <p:extLst>
      <p:ext uri="{BB962C8B-B14F-4D97-AF65-F5344CB8AC3E}">
        <p14:creationId xmlns:p14="http://schemas.microsoft.com/office/powerpoint/2010/main" val="41147157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bg-BG"/>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bg-BG"/>
          </a:p>
        </p:txBody>
      </p:sp>
      <p:sp>
        <p:nvSpPr>
          <p:cNvPr id="4" name="Date Placeholder 3"/>
          <p:cNvSpPr>
            <a:spLocks noGrp="1"/>
          </p:cNvSpPr>
          <p:nvPr>
            <p:ph type="dt" sz="half" idx="10"/>
          </p:nvPr>
        </p:nvSpPr>
        <p:spPr/>
        <p:txBody>
          <a:bodyPr/>
          <a:lstStyle/>
          <a:p>
            <a:fld id="{33E5ECD6-9F33-471C-BBAE-FF960031D76E}" type="datetimeFigureOut">
              <a:rPr lang="bg-BG" smtClean="0"/>
              <a:t>5.9.2024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869286E9-3A24-4D69-95F1-4B0CE72E40A1}" type="slidenum">
              <a:rPr lang="bg-BG" smtClean="0"/>
              <a:t>‹#›</a:t>
            </a:fld>
            <a:endParaRPr lang="bg-BG"/>
          </a:p>
        </p:txBody>
      </p:sp>
    </p:spTree>
    <p:extLst>
      <p:ext uri="{BB962C8B-B14F-4D97-AF65-F5344CB8AC3E}">
        <p14:creationId xmlns:p14="http://schemas.microsoft.com/office/powerpoint/2010/main" val="40557498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g-BG"/>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Date Placeholder 3"/>
          <p:cNvSpPr>
            <a:spLocks noGrp="1"/>
          </p:cNvSpPr>
          <p:nvPr>
            <p:ph type="dt" sz="half" idx="10"/>
          </p:nvPr>
        </p:nvSpPr>
        <p:spPr/>
        <p:txBody>
          <a:bodyPr/>
          <a:lstStyle/>
          <a:p>
            <a:fld id="{33E5ECD6-9F33-471C-BBAE-FF960031D76E}" type="datetimeFigureOut">
              <a:rPr lang="bg-BG" smtClean="0"/>
              <a:t>5.9.2024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869286E9-3A24-4D69-95F1-4B0CE72E40A1}" type="slidenum">
              <a:rPr lang="bg-BG" smtClean="0"/>
              <a:t>‹#›</a:t>
            </a:fld>
            <a:endParaRPr lang="bg-BG"/>
          </a:p>
        </p:txBody>
      </p:sp>
    </p:spTree>
    <p:extLst>
      <p:ext uri="{BB962C8B-B14F-4D97-AF65-F5344CB8AC3E}">
        <p14:creationId xmlns:p14="http://schemas.microsoft.com/office/powerpoint/2010/main" val="39438025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bg-BG"/>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Date Placeholder 3"/>
          <p:cNvSpPr>
            <a:spLocks noGrp="1"/>
          </p:cNvSpPr>
          <p:nvPr>
            <p:ph type="dt" sz="half" idx="10"/>
          </p:nvPr>
        </p:nvSpPr>
        <p:spPr/>
        <p:txBody>
          <a:bodyPr/>
          <a:lstStyle/>
          <a:p>
            <a:fld id="{33E5ECD6-9F33-471C-BBAE-FF960031D76E}" type="datetimeFigureOut">
              <a:rPr lang="bg-BG" smtClean="0"/>
              <a:t>5.9.2024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869286E9-3A24-4D69-95F1-4B0CE72E40A1}" type="slidenum">
              <a:rPr lang="bg-BG" smtClean="0"/>
              <a:t>‹#›</a:t>
            </a:fld>
            <a:endParaRPr lang="bg-BG"/>
          </a:p>
        </p:txBody>
      </p:sp>
    </p:spTree>
    <p:extLst>
      <p:ext uri="{BB962C8B-B14F-4D97-AF65-F5344CB8AC3E}">
        <p14:creationId xmlns:p14="http://schemas.microsoft.com/office/powerpoint/2010/main" val="4120806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g-BG"/>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Date Placeholder 3"/>
          <p:cNvSpPr>
            <a:spLocks noGrp="1"/>
          </p:cNvSpPr>
          <p:nvPr>
            <p:ph type="dt" sz="half" idx="10"/>
          </p:nvPr>
        </p:nvSpPr>
        <p:spPr/>
        <p:txBody>
          <a:bodyPr/>
          <a:lstStyle/>
          <a:p>
            <a:fld id="{33E5ECD6-9F33-471C-BBAE-FF960031D76E}" type="datetimeFigureOut">
              <a:rPr lang="bg-BG" smtClean="0"/>
              <a:t>5.9.2024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869286E9-3A24-4D69-95F1-4B0CE72E40A1}" type="slidenum">
              <a:rPr lang="bg-BG" smtClean="0"/>
              <a:t>‹#›</a:t>
            </a:fld>
            <a:endParaRPr lang="bg-BG"/>
          </a:p>
        </p:txBody>
      </p:sp>
    </p:spTree>
    <p:extLst>
      <p:ext uri="{BB962C8B-B14F-4D97-AF65-F5344CB8AC3E}">
        <p14:creationId xmlns:p14="http://schemas.microsoft.com/office/powerpoint/2010/main" val="9779325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bg-BG"/>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3E5ECD6-9F33-471C-BBAE-FF960031D76E}" type="datetimeFigureOut">
              <a:rPr lang="bg-BG" smtClean="0"/>
              <a:t>5.9.2024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869286E9-3A24-4D69-95F1-4B0CE72E40A1}" type="slidenum">
              <a:rPr lang="bg-BG" smtClean="0"/>
              <a:t>‹#›</a:t>
            </a:fld>
            <a:endParaRPr lang="bg-BG"/>
          </a:p>
        </p:txBody>
      </p:sp>
    </p:spTree>
    <p:extLst>
      <p:ext uri="{BB962C8B-B14F-4D97-AF65-F5344CB8AC3E}">
        <p14:creationId xmlns:p14="http://schemas.microsoft.com/office/powerpoint/2010/main" val="30180373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g-BG"/>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5" name="Date Placeholder 4"/>
          <p:cNvSpPr>
            <a:spLocks noGrp="1"/>
          </p:cNvSpPr>
          <p:nvPr>
            <p:ph type="dt" sz="half" idx="10"/>
          </p:nvPr>
        </p:nvSpPr>
        <p:spPr/>
        <p:txBody>
          <a:bodyPr/>
          <a:lstStyle/>
          <a:p>
            <a:fld id="{33E5ECD6-9F33-471C-BBAE-FF960031D76E}" type="datetimeFigureOut">
              <a:rPr lang="bg-BG" smtClean="0"/>
              <a:t>5.9.2024 г.</a:t>
            </a:fld>
            <a:endParaRPr lang="bg-BG"/>
          </a:p>
        </p:txBody>
      </p:sp>
      <p:sp>
        <p:nvSpPr>
          <p:cNvPr id="6" name="Footer Placeholder 5"/>
          <p:cNvSpPr>
            <a:spLocks noGrp="1"/>
          </p:cNvSpPr>
          <p:nvPr>
            <p:ph type="ftr" sz="quarter" idx="11"/>
          </p:nvPr>
        </p:nvSpPr>
        <p:spPr/>
        <p:txBody>
          <a:bodyPr/>
          <a:lstStyle/>
          <a:p>
            <a:endParaRPr lang="bg-BG"/>
          </a:p>
        </p:txBody>
      </p:sp>
      <p:sp>
        <p:nvSpPr>
          <p:cNvPr id="7" name="Slide Number Placeholder 6"/>
          <p:cNvSpPr>
            <a:spLocks noGrp="1"/>
          </p:cNvSpPr>
          <p:nvPr>
            <p:ph type="sldNum" sz="quarter" idx="12"/>
          </p:nvPr>
        </p:nvSpPr>
        <p:spPr/>
        <p:txBody>
          <a:bodyPr/>
          <a:lstStyle/>
          <a:p>
            <a:fld id="{869286E9-3A24-4D69-95F1-4B0CE72E40A1}" type="slidenum">
              <a:rPr lang="bg-BG" smtClean="0"/>
              <a:t>‹#›</a:t>
            </a:fld>
            <a:endParaRPr lang="bg-BG"/>
          </a:p>
        </p:txBody>
      </p:sp>
    </p:spTree>
    <p:extLst>
      <p:ext uri="{BB962C8B-B14F-4D97-AF65-F5344CB8AC3E}">
        <p14:creationId xmlns:p14="http://schemas.microsoft.com/office/powerpoint/2010/main" val="33776676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bg-BG"/>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7" name="Date Placeholder 6"/>
          <p:cNvSpPr>
            <a:spLocks noGrp="1"/>
          </p:cNvSpPr>
          <p:nvPr>
            <p:ph type="dt" sz="half" idx="10"/>
          </p:nvPr>
        </p:nvSpPr>
        <p:spPr/>
        <p:txBody>
          <a:bodyPr/>
          <a:lstStyle/>
          <a:p>
            <a:fld id="{33E5ECD6-9F33-471C-BBAE-FF960031D76E}" type="datetimeFigureOut">
              <a:rPr lang="bg-BG" smtClean="0"/>
              <a:t>5.9.2024 г.</a:t>
            </a:fld>
            <a:endParaRPr lang="bg-BG"/>
          </a:p>
        </p:txBody>
      </p:sp>
      <p:sp>
        <p:nvSpPr>
          <p:cNvPr id="8" name="Footer Placeholder 7"/>
          <p:cNvSpPr>
            <a:spLocks noGrp="1"/>
          </p:cNvSpPr>
          <p:nvPr>
            <p:ph type="ftr" sz="quarter" idx="11"/>
          </p:nvPr>
        </p:nvSpPr>
        <p:spPr/>
        <p:txBody>
          <a:bodyPr/>
          <a:lstStyle/>
          <a:p>
            <a:endParaRPr lang="bg-BG"/>
          </a:p>
        </p:txBody>
      </p:sp>
      <p:sp>
        <p:nvSpPr>
          <p:cNvPr id="9" name="Slide Number Placeholder 8"/>
          <p:cNvSpPr>
            <a:spLocks noGrp="1"/>
          </p:cNvSpPr>
          <p:nvPr>
            <p:ph type="sldNum" sz="quarter" idx="12"/>
          </p:nvPr>
        </p:nvSpPr>
        <p:spPr/>
        <p:txBody>
          <a:bodyPr/>
          <a:lstStyle/>
          <a:p>
            <a:fld id="{869286E9-3A24-4D69-95F1-4B0CE72E40A1}" type="slidenum">
              <a:rPr lang="bg-BG" smtClean="0"/>
              <a:t>‹#›</a:t>
            </a:fld>
            <a:endParaRPr lang="bg-BG"/>
          </a:p>
        </p:txBody>
      </p:sp>
    </p:spTree>
    <p:extLst>
      <p:ext uri="{BB962C8B-B14F-4D97-AF65-F5344CB8AC3E}">
        <p14:creationId xmlns:p14="http://schemas.microsoft.com/office/powerpoint/2010/main" val="24667983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g-BG"/>
          </a:p>
        </p:txBody>
      </p:sp>
      <p:sp>
        <p:nvSpPr>
          <p:cNvPr id="3" name="Date Placeholder 2"/>
          <p:cNvSpPr>
            <a:spLocks noGrp="1"/>
          </p:cNvSpPr>
          <p:nvPr>
            <p:ph type="dt" sz="half" idx="10"/>
          </p:nvPr>
        </p:nvSpPr>
        <p:spPr/>
        <p:txBody>
          <a:bodyPr/>
          <a:lstStyle/>
          <a:p>
            <a:fld id="{33E5ECD6-9F33-471C-BBAE-FF960031D76E}" type="datetimeFigureOut">
              <a:rPr lang="bg-BG" smtClean="0"/>
              <a:t>5.9.2024 г.</a:t>
            </a:fld>
            <a:endParaRPr lang="bg-BG"/>
          </a:p>
        </p:txBody>
      </p:sp>
      <p:sp>
        <p:nvSpPr>
          <p:cNvPr id="4" name="Footer Placeholder 3"/>
          <p:cNvSpPr>
            <a:spLocks noGrp="1"/>
          </p:cNvSpPr>
          <p:nvPr>
            <p:ph type="ftr" sz="quarter" idx="11"/>
          </p:nvPr>
        </p:nvSpPr>
        <p:spPr/>
        <p:txBody>
          <a:bodyPr/>
          <a:lstStyle/>
          <a:p>
            <a:endParaRPr lang="bg-BG"/>
          </a:p>
        </p:txBody>
      </p:sp>
      <p:sp>
        <p:nvSpPr>
          <p:cNvPr id="5" name="Slide Number Placeholder 4"/>
          <p:cNvSpPr>
            <a:spLocks noGrp="1"/>
          </p:cNvSpPr>
          <p:nvPr>
            <p:ph type="sldNum" sz="quarter" idx="12"/>
          </p:nvPr>
        </p:nvSpPr>
        <p:spPr/>
        <p:txBody>
          <a:bodyPr/>
          <a:lstStyle/>
          <a:p>
            <a:fld id="{869286E9-3A24-4D69-95F1-4B0CE72E40A1}" type="slidenum">
              <a:rPr lang="bg-BG" smtClean="0"/>
              <a:t>‹#›</a:t>
            </a:fld>
            <a:endParaRPr lang="bg-BG"/>
          </a:p>
        </p:txBody>
      </p:sp>
    </p:spTree>
    <p:extLst>
      <p:ext uri="{BB962C8B-B14F-4D97-AF65-F5344CB8AC3E}">
        <p14:creationId xmlns:p14="http://schemas.microsoft.com/office/powerpoint/2010/main" val="20138206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E5ECD6-9F33-471C-BBAE-FF960031D76E}" type="datetimeFigureOut">
              <a:rPr lang="bg-BG" smtClean="0"/>
              <a:t>5.9.2024 г.</a:t>
            </a:fld>
            <a:endParaRPr lang="bg-BG"/>
          </a:p>
        </p:txBody>
      </p:sp>
      <p:sp>
        <p:nvSpPr>
          <p:cNvPr id="3" name="Footer Placeholder 2"/>
          <p:cNvSpPr>
            <a:spLocks noGrp="1"/>
          </p:cNvSpPr>
          <p:nvPr>
            <p:ph type="ftr" sz="quarter" idx="11"/>
          </p:nvPr>
        </p:nvSpPr>
        <p:spPr/>
        <p:txBody>
          <a:bodyPr/>
          <a:lstStyle/>
          <a:p>
            <a:endParaRPr lang="bg-BG"/>
          </a:p>
        </p:txBody>
      </p:sp>
      <p:sp>
        <p:nvSpPr>
          <p:cNvPr id="4" name="Slide Number Placeholder 3"/>
          <p:cNvSpPr>
            <a:spLocks noGrp="1"/>
          </p:cNvSpPr>
          <p:nvPr>
            <p:ph type="sldNum" sz="quarter" idx="12"/>
          </p:nvPr>
        </p:nvSpPr>
        <p:spPr/>
        <p:txBody>
          <a:bodyPr/>
          <a:lstStyle/>
          <a:p>
            <a:fld id="{869286E9-3A24-4D69-95F1-4B0CE72E40A1}" type="slidenum">
              <a:rPr lang="bg-BG" smtClean="0"/>
              <a:t>‹#›</a:t>
            </a:fld>
            <a:endParaRPr lang="bg-BG"/>
          </a:p>
        </p:txBody>
      </p:sp>
    </p:spTree>
    <p:extLst>
      <p:ext uri="{BB962C8B-B14F-4D97-AF65-F5344CB8AC3E}">
        <p14:creationId xmlns:p14="http://schemas.microsoft.com/office/powerpoint/2010/main" val="24790635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bg-BG"/>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3E5ECD6-9F33-471C-BBAE-FF960031D76E}" type="datetimeFigureOut">
              <a:rPr lang="bg-BG" smtClean="0"/>
              <a:t>5.9.2024 г.</a:t>
            </a:fld>
            <a:endParaRPr lang="bg-BG"/>
          </a:p>
        </p:txBody>
      </p:sp>
      <p:sp>
        <p:nvSpPr>
          <p:cNvPr id="6" name="Footer Placeholder 5"/>
          <p:cNvSpPr>
            <a:spLocks noGrp="1"/>
          </p:cNvSpPr>
          <p:nvPr>
            <p:ph type="ftr" sz="quarter" idx="11"/>
          </p:nvPr>
        </p:nvSpPr>
        <p:spPr/>
        <p:txBody>
          <a:bodyPr/>
          <a:lstStyle/>
          <a:p>
            <a:endParaRPr lang="bg-BG"/>
          </a:p>
        </p:txBody>
      </p:sp>
      <p:sp>
        <p:nvSpPr>
          <p:cNvPr id="7" name="Slide Number Placeholder 6"/>
          <p:cNvSpPr>
            <a:spLocks noGrp="1"/>
          </p:cNvSpPr>
          <p:nvPr>
            <p:ph type="sldNum" sz="quarter" idx="12"/>
          </p:nvPr>
        </p:nvSpPr>
        <p:spPr/>
        <p:txBody>
          <a:bodyPr/>
          <a:lstStyle/>
          <a:p>
            <a:fld id="{869286E9-3A24-4D69-95F1-4B0CE72E40A1}" type="slidenum">
              <a:rPr lang="bg-BG" smtClean="0"/>
              <a:t>‹#›</a:t>
            </a:fld>
            <a:endParaRPr lang="bg-BG"/>
          </a:p>
        </p:txBody>
      </p:sp>
    </p:spTree>
    <p:extLst>
      <p:ext uri="{BB962C8B-B14F-4D97-AF65-F5344CB8AC3E}">
        <p14:creationId xmlns:p14="http://schemas.microsoft.com/office/powerpoint/2010/main" val="10518085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bg-BG"/>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bg-BG"/>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3E5ECD6-9F33-471C-BBAE-FF960031D76E}" type="datetimeFigureOut">
              <a:rPr lang="bg-BG" smtClean="0"/>
              <a:t>5.9.2024 г.</a:t>
            </a:fld>
            <a:endParaRPr lang="bg-BG"/>
          </a:p>
        </p:txBody>
      </p:sp>
      <p:sp>
        <p:nvSpPr>
          <p:cNvPr id="6" name="Footer Placeholder 5"/>
          <p:cNvSpPr>
            <a:spLocks noGrp="1"/>
          </p:cNvSpPr>
          <p:nvPr>
            <p:ph type="ftr" sz="quarter" idx="11"/>
          </p:nvPr>
        </p:nvSpPr>
        <p:spPr/>
        <p:txBody>
          <a:bodyPr/>
          <a:lstStyle/>
          <a:p>
            <a:endParaRPr lang="bg-BG"/>
          </a:p>
        </p:txBody>
      </p:sp>
      <p:sp>
        <p:nvSpPr>
          <p:cNvPr id="7" name="Slide Number Placeholder 6"/>
          <p:cNvSpPr>
            <a:spLocks noGrp="1"/>
          </p:cNvSpPr>
          <p:nvPr>
            <p:ph type="sldNum" sz="quarter" idx="12"/>
          </p:nvPr>
        </p:nvSpPr>
        <p:spPr/>
        <p:txBody>
          <a:bodyPr/>
          <a:lstStyle/>
          <a:p>
            <a:fld id="{869286E9-3A24-4D69-95F1-4B0CE72E40A1}" type="slidenum">
              <a:rPr lang="bg-BG" smtClean="0"/>
              <a:t>‹#›</a:t>
            </a:fld>
            <a:endParaRPr lang="bg-BG"/>
          </a:p>
        </p:txBody>
      </p:sp>
    </p:spTree>
    <p:extLst>
      <p:ext uri="{BB962C8B-B14F-4D97-AF65-F5344CB8AC3E}">
        <p14:creationId xmlns:p14="http://schemas.microsoft.com/office/powerpoint/2010/main" val="22852101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bg-BG"/>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E5ECD6-9F33-471C-BBAE-FF960031D76E}" type="datetimeFigureOut">
              <a:rPr lang="bg-BG" smtClean="0"/>
              <a:t>5.9.2024 г.</a:t>
            </a:fld>
            <a:endParaRPr lang="bg-BG"/>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bg-BG"/>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9286E9-3A24-4D69-95F1-4B0CE72E40A1}" type="slidenum">
              <a:rPr lang="bg-BG" smtClean="0"/>
              <a:t>‹#›</a:t>
            </a:fld>
            <a:endParaRPr lang="bg-BG"/>
          </a:p>
        </p:txBody>
      </p:sp>
    </p:spTree>
    <p:extLst>
      <p:ext uri="{BB962C8B-B14F-4D97-AF65-F5344CB8AC3E}">
        <p14:creationId xmlns:p14="http://schemas.microsoft.com/office/powerpoint/2010/main" val="21785088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bg-BG"/>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fif"/><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chart" Target="../charts/chart10.xml"/></Relationships>
</file>

<file path=ppt/slides/_rels/slide16.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chart" Target="../charts/chart12.xml"/></Relationships>
</file>

<file path=ppt/slides/_rels/slide17.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chart" Target="../charts/chart14.xml"/></Relationships>
</file>

<file path=ppt/slides/_rels/slide18.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chart" Target="../charts/chart16.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72429"/>
            <a:ext cx="11975977" cy="2989752"/>
          </a:xfrm>
        </p:spPr>
        <p:txBody>
          <a:bodyPr>
            <a:noAutofit/>
          </a:bodyPr>
          <a:lstStyle/>
          <a:p>
            <a:r>
              <a:rPr lang="ru-RU" sz="4200" b="1" i="1" dirty="0" smtClean="0">
                <a:ln w="0">
                  <a:solidFill>
                    <a:srgbClr val="00B050"/>
                  </a:solidFill>
                </a:ln>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Напредък в областта на директните плащания и секторните интервенции от Стратегическия план за развитие на земеделието и селските райони 2023 – 2027 за кампания 2023</a:t>
            </a:r>
            <a:endParaRPr lang="bg-BG" sz="4200" b="1" dirty="0">
              <a:ln w="0">
                <a:solidFill>
                  <a:srgbClr val="00B050"/>
                </a:solidFill>
              </a:ln>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b="19464"/>
          <a:stretch/>
        </p:blipFill>
        <p:spPr>
          <a:xfrm>
            <a:off x="0" y="3697550"/>
            <a:ext cx="5905500" cy="3160450"/>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71101" y="3697550"/>
            <a:ext cx="6320899" cy="3160450"/>
          </a:xfrm>
          <a:prstGeom prst="rect">
            <a:avLst/>
          </a:prstGeom>
        </p:spPr>
      </p:pic>
      <p:pic>
        <p:nvPicPr>
          <p:cNvPr id="6" name="Picture 5" descr="Logo_DFZ_BG_RGB.png"/>
          <p:cNvPicPr>
            <a:picLocks noChangeAspect="1"/>
          </p:cNvPicPr>
          <p:nvPr/>
        </p:nvPicPr>
        <p:blipFill>
          <a:blip r:embed="rId4" cstate="print"/>
          <a:stretch>
            <a:fillRect/>
          </a:stretch>
        </p:blipFill>
        <p:spPr>
          <a:xfrm>
            <a:off x="0" y="0"/>
            <a:ext cx="1941796" cy="806592"/>
          </a:xfrm>
          <a:prstGeom prst="rect">
            <a:avLst/>
          </a:prstGeom>
        </p:spPr>
      </p:pic>
    </p:spTree>
    <p:extLst>
      <p:ext uri="{BB962C8B-B14F-4D97-AF65-F5344CB8AC3E}">
        <p14:creationId xmlns:p14="http://schemas.microsoft.com/office/powerpoint/2010/main" val="14717793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6"/>
          <p:cNvGraphicFramePr>
            <a:graphicFrameLocks/>
          </p:cNvGraphicFramePr>
          <p:nvPr>
            <p:extLst>
              <p:ext uri="{D42A27DB-BD31-4B8C-83A1-F6EECF244321}">
                <p14:modId xmlns:p14="http://schemas.microsoft.com/office/powerpoint/2010/main" val="2620978389"/>
              </p:ext>
            </p:extLst>
          </p:nvPr>
        </p:nvGraphicFramePr>
        <p:xfrm>
          <a:off x="147782" y="962828"/>
          <a:ext cx="11877963" cy="5752007"/>
        </p:xfrm>
        <a:graphic>
          <a:graphicData uri="http://schemas.openxmlformats.org/drawingml/2006/chart">
            <c:chart xmlns:c="http://schemas.openxmlformats.org/drawingml/2006/chart" xmlns:r="http://schemas.openxmlformats.org/officeDocument/2006/relationships" r:id="rId3"/>
          </a:graphicData>
        </a:graphic>
      </p:graphicFrame>
      <p:sp>
        <p:nvSpPr>
          <p:cNvPr id="5" name="Title 1"/>
          <p:cNvSpPr>
            <a:spLocks noGrp="1"/>
          </p:cNvSpPr>
          <p:nvPr>
            <p:ph type="title"/>
          </p:nvPr>
        </p:nvSpPr>
        <p:spPr>
          <a:xfrm>
            <a:off x="1752600" y="35190"/>
            <a:ext cx="10439400" cy="807893"/>
          </a:xfrm>
        </p:spPr>
        <p:txBody>
          <a:bodyPr>
            <a:noAutofit/>
          </a:bodyPr>
          <a:lstStyle/>
          <a:p>
            <a:pPr algn="ctr"/>
            <a:r>
              <a:rPr lang="bg-BG" sz="3600" b="1" dirty="0" err="1" smtClean="0">
                <a:ln>
                  <a:solidFill>
                    <a:srgbClr val="00B050"/>
                  </a:solidFill>
                </a:ln>
                <a:effectLst>
                  <a:outerShdw blurRad="38100" dist="38100" dir="2700000" algn="tl">
                    <a:srgbClr val="000000">
                      <a:alpha val="43137"/>
                    </a:srgbClr>
                  </a:outerShdw>
                </a:effectLst>
              </a:rPr>
              <a:t>Усвояемост</a:t>
            </a:r>
            <a:r>
              <a:rPr lang="bg-BG" sz="3600" b="1" dirty="0" smtClean="0">
                <a:ln>
                  <a:solidFill>
                    <a:srgbClr val="00B050"/>
                  </a:solidFill>
                </a:ln>
                <a:effectLst>
                  <a:outerShdw blurRad="38100" dist="38100" dir="2700000" algn="tl">
                    <a:srgbClr val="000000">
                      <a:alpha val="43137"/>
                    </a:srgbClr>
                  </a:outerShdw>
                </a:effectLst>
              </a:rPr>
              <a:t> на бюджета за кампания 2023</a:t>
            </a:r>
            <a:r>
              <a:rPr lang="en-US" sz="3600" b="1" dirty="0" smtClean="0">
                <a:ln>
                  <a:solidFill>
                    <a:srgbClr val="00B050"/>
                  </a:solidFill>
                </a:ln>
                <a:effectLst>
                  <a:outerShdw blurRad="38100" dist="38100" dir="2700000" algn="tl">
                    <a:srgbClr val="000000">
                      <a:alpha val="43137"/>
                    </a:srgbClr>
                  </a:outerShdw>
                </a:effectLst>
              </a:rPr>
              <a:t> </a:t>
            </a:r>
            <a:r>
              <a:rPr lang="bg-BG" sz="3600" b="1" dirty="0" smtClean="0">
                <a:ln>
                  <a:solidFill>
                    <a:srgbClr val="00B050"/>
                  </a:solidFill>
                </a:ln>
                <a:effectLst>
                  <a:outerShdw blurRad="38100" dist="38100" dir="2700000" algn="tl">
                    <a:srgbClr val="000000">
                      <a:alpha val="43137"/>
                    </a:srgbClr>
                  </a:outerShdw>
                </a:effectLst>
              </a:rPr>
              <a:t>от ЕЗФРС</a:t>
            </a:r>
            <a:endParaRPr lang="bg-BG" sz="3600" b="1" dirty="0">
              <a:ln>
                <a:solidFill>
                  <a:srgbClr val="00B050"/>
                </a:solidFill>
              </a:ln>
              <a:effectLst>
                <a:outerShdw blurRad="38100" dist="38100" dir="2700000" algn="tl">
                  <a:srgbClr val="000000">
                    <a:alpha val="43137"/>
                  </a:srgbClr>
                </a:outerShdw>
              </a:effectLst>
            </a:endParaRPr>
          </a:p>
        </p:txBody>
      </p:sp>
      <p:pic>
        <p:nvPicPr>
          <p:cNvPr id="6" name="Picture 5" descr="Logo_DFZ_BG_RGB.png"/>
          <p:cNvPicPr>
            <a:picLocks noChangeAspect="1"/>
          </p:cNvPicPr>
          <p:nvPr/>
        </p:nvPicPr>
        <p:blipFill>
          <a:blip r:embed="rId4" cstate="print"/>
          <a:stretch>
            <a:fillRect/>
          </a:stretch>
        </p:blipFill>
        <p:spPr>
          <a:xfrm>
            <a:off x="0" y="0"/>
            <a:ext cx="1941796" cy="806592"/>
          </a:xfrm>
          <a:prstGeom prst="rect">
            <a:avLst/>
          </a:prstGeom>
        </p:spPr>
      </p:pic>
    </p:spTree>
    <p:extLst>
      <p:ext uri="{BB962C8B-B14F-4D97-AF65-F5344CB8AC3E}">
        <p14:creationId xmlns:p14="http://schemas.microsoft.com/office/powerpoint/2010/main" val="15459589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93963" y="950376"/>
            <a:ext cx="11831782" cy="861774"/>
          </a:xfrm>
          <a:prstGeom prst="rect">
            <a:avLst/>
          </a:prstGeom>
          <a:solidFill>
            <a:srgbClr val="00B050"/>
          </a:solidFill>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bg-BG" sz="2500" dirty="0"/>
              <a:t>Д</a:t>
            </a:r>
            <a:r>
              <a:rPr lang="bg-BG" sz="2500" dirty="0" smtClean="0"/>
              <a:t>о </a:t>
            </a:r>
            <a:r>
              <a:rPr lang="bg-BG" sz="2500" dirty="0"/>
              <a:t>момента по </a:t>
            </a:r>
            <a:r>
              <a:rPr lang="bg-BG" sz="2500" dirty="0" smtClean="0"/>
              <a:t>националният бюджет </a:t>
            </a:r>
            <a:r>
              <a:rPr lang="bg-BG" sz="2500" dirty="0"/>
              <a:t>за кампания 2023 ДФЗ е изплатил над </a:t>
            </a:r>
            <a:r>
              <a:rPr lang="bg-BG" sz="2500" dirty="0" smtClean="0"/>
              <a:t>122</a:t>
            </a:r>
            <a:r>
              <a:rPr lang="ru-RU" sz="2500" dirty="0" smtClean="0">
                <a:solidFill>
                  <a:srgbClr val="FF0000"/>
                </a:solidFill>
              </a:rPr>
              <a:t> </a:t>
            </a:r>
            <a:r>
              <a:rPr lang="bg-BG" sz="2500" dirty="0" smtClean="0">
                <a:solidFill>
                  <a:schemeClr val="bg1"/>
                </a:solidFill>
              </a:rPr>
              <a:t>млн. </a:t>
            </a:r>
            <a:r>
              <a:rPr lang="bg-BG" sz="2500" dirty="0">
                <a:solidFill>
                  <a:schemeClr val="bg1"/>
                </a:solidFill>
              </a:rPr>
              <a:t>лв. или </a:t>
            </a:r>
            <a:r>
              <a:rPr lang="bg-BG" sz="2500" dirty="0" smtClean="0">
                <a:solidFill>
                  <a:schemeClr val="bg1"/>
                </a:solidFill>
              </a:rPr>
              <a:t>над </a:t>
            </a:r>
            <a:r>
              <a:rPr lang="en-US" sz="2500" dirty="0" smtClean="0">
                <a:solidFill>
                  <a:schemeClr val="bg1"/>
                </a:solidFill>
              </a:rPr>
              <a:t>89 </a:t>
            </a:r>
            <a:r>
              <a:rPr lang="bg-BG" sz="2500" dirty="0" smtClean="0">
                <a:solidFill>
                  <a:schemeClr val="bg1"/>
                </a:solidFill>
              </a:rPr>
              <a:t>% </a:t>
            </a:r>
            <a:r>
              <a:rPr lang="bg-BG" sz="2500" dirty="0">
                <a:solidFill>
                  <a:schemeClr val="bg1"/>
                </a:solidFill>
              </a:rPr>
              <a:t>от бюджета</a:t>
            </a:r>
            <a:r>
              <a:rPr lang="bg-BG" sz="2500" dirty="0"/>
              <a:t>, както следва:</a:t>
            </a:r>
          </a:p>
        </p:txBody>
      </p:sp>
      <p:graphicFrame>
        <p:nvGraphicFramePr>
          <p:cNvPr id="9" name="Content Placeholder 6"/>
          <p:cNvGraphicFramePr>
            <a:graphicFrameLocks/>
          </p:cNvGraphicFramePr>
          <p:nvPr>
            <p:extLst>
              <p:ext uri="{D42A27DB-BD31-4B8C-83A1-F6EECF244321}">
                <p14:modId xmlns:p14="http://schemas.microsoft.com/office/powerpoint/2010/main" val="1282744218"/>
              </p:ext>
            </p:extLst>
          </p:nvPr>
        </p:nvGraphicFramePr>
        <p:xfrm>
          <a:off x="147782" y="1812150"/>
          <a:ext cx="11877963" cy="4902685"/>
        </p:xfrm>
        <a:graphic>
          <a:graphicData uri="http://schemas.openxmlformats.org/drawingml/2006/chart">
            <c:chart xmlns:c="http://schemas.openxmlformats.org/drawingml/2006/chart" xmlns:r="http://schemas.openxmlformats.org/officeDocument/2006/relationships" r:id="rId3"/>
          </a:graphicData>
        </a:graphic>
      </p:graphicFrame>
      <p:sp>
        <p:nvSpPr>
          <p:cNvPr id="12" name="Title 1"/>
          <p:cNvSpPr txBox="1">
            <a:spLocks/>
          </p:cNvSpPr>
          <p:nvPr/>
        </p:nvSpPr>
        <p:spPr>
          <a:xfrm>
            <a:off x="1589315" y="35190"/>
            <a:ext cx="10599715" cy="80789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bg-BG" sz="3300" b="1" dirty="0" err="1">
                <a:ln>
                  <a:solidFill>
                    <a:srgbClr val="00B050"/>
                  </a:solidFill>
                </a:ln>
                <a:effectLst>
                  <a:outerShdw blurRad="38100" dist="38100" dir="2700000" algn="tl">
                    <a:srgbClr val="000000">
                      <a:alpha val="43137"/>
                    </a:srgbClr>
                  </a:outerShdw>
                </a:effectLst>
              </a:rPr>
              <a:t>Усвояемост</a:t>
            </a:r>
            <a:r>
              <a:rPr lang="bg-BG" sz="3300" b="1" dirty="0">
                <a:ln>
                  <a:solidFill>
                    <a:srgbClr val="00B050"/>
                  </a:solidFill>
                </a:ln>
                <a:effectLst>
                  <a:outerShdw blurRad="38100" dist="38100" dir="2700000" algn="tl">
                    <a:srgbClr val="000000">
                      <a:alpha val="43137"/>
                    </a:srgbClr>
                  </a:outerShdw>
                </a:effectLst>
              </a:rPr>
              <a:t> на националният бюджета за кампания 2023</a:t>
            </a:r>
          </a:p>
        </p:txBody>
      </p:sp>
      <p:pic>
        <p:nvPicPr>
          <p:cNvPr id="13" name="Picture 12" descr="Logo_DFZ_BG_RGB.png"/>
          <p:cNvPicPr>
            <a:picLocks noChangeAspect="1"/>
          </p:cNvPicPr>
          <p:nvPr/>
        </p:nvPicPr>
        <p:blipFill>
          <a:blip r:embed="rId4" cstate="print"/>
          <a:stretch>
            <a:fillRect/>
          </a:stretch>
        </p:blipFill>
        <p:spPr>
          <a:xfrm>
            <a:off x="0" y="0"/>
            <a:ext cx="1941796" cy="806592"/>
          </a:xfrm>
          <a:prstGeom prst="rect">
            <a:avLst/>
          </a:prstGeom>
        </p:spPr>
      </p:pic>
    </p:spTree>
    <p:extLst>
      <p:ext uri="{BB962C8B-B14F-4D97-AF65-F5344CB8AC3E}">
        <p14:creationId xmlns:p14="http://schemas.microsoft.com/office/powerpoint/2010/main" val="35773532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0102" y="1533236"/>
            <a:ext cx="11478827" cy="5070764"/>
          </a:xfrm>
        </p:spPr>
        <p:txBody>
          <a:bodyPr>
            <a:normAutofit fontScale="92500" lnSpcReduction="10000"/>
          </a:bodyPr>
          <a:lstStyle/>
          <a:p>
            <a:pPr marL="0" indent="0" algn="just" fontAlgn="base">
              <a:buNone/>
            </a:pPr>
            <a:r>
              <a:rPr lang="en-US" dirty="0" smtClean="0"/>
              <a:t>	</a:t>
            </a:r>
            <a:r>
              <a:rPr lang="ru-RU" dirty="0"/>
              <a:t>Новост в прилагането на интервенциите, включени в СПРЗСР, е приемането на изискуемите документи изцяло по електронен път през системата за електронни услуги (СЕУ) на ДФЗ. Макар и създаващо известни притеснения у част от земеделските стопани поради неувереност, повечето земеделци успешно се справиха и подадоха необходимите справки и документи, без да се налага да посещават офис на ДФ „Земеделие“. Това </a:t>
            </a:r>
            <a:r>
              <a:rPr lang="ru-RU" dirty="0" smtClean="0"/>
              <a:t>спести </a:t>
            </a:r>
            <a:r>
              <a:rPr lang="ru-RU" dirty="0"/>
              <a:t>на стопаните времеви и финансови ресурси, необходими за основната им </a:t>
            </a:r>
            <a:r>
              <a:rPr lang="ru-RU" dirty="0" smtClean="0"/>
              <a:t>дейност.</a:t>
            </a:r>
          </a:p>
          <a:p>
            <a:pPr marL="0" indent="0" algn="just" fontAlgn="base">
              <a:buNone/>
            </a:pPr>
            <a:r>
              <a:rPr lang="ru-RU" dirty="0"/>
              <a:t> </a:t>
            </a:r>
            <a:r>
              <a:rPr lang="ru-RU" dirty="0" smtClean="0"/>
              <a:t>          </a:t>
            </a:r>
            <a:r>
              <a:rPr lang="ru-RU" b="1" u="sng" dirty="0" smtClean="0"/>
              <a:t>Основни затруднения:</a:t>
            </a:r>
          </a:p>
          <a:p>
            <a:pPr marL="0" indent="0" algn="just" fontAlgn="base">
              <a:buNone/>
            </a:pPr>
            <a:r>
              <a:rPr lang="bg-BG" dirty="0" smtClean="0"/>
              <a:t>	1</a:t>
            </a:r>
            <a:r>
              <a:rPr lang="bg-BG" dirty="0"/>
              <a:t>. </a:t>
            </a:r>
            <a:r>
              <a:rPr lang="bg-BG" dirty="0" smtClean="0"/>
              <a:t>Късно </a:t>
            </a:r>
            <a:r>
              <a:rPr lang="bg-BG" dirty="0"/>
              <a:t>обнародвана </a:t>
            </a:r>
            <a:r>
              <a:rPr lang="bg-BG" dirty="0" smtClean="0"/>
              <a:t>и променяна </a:t>
            </a:r>
            <a:r>
              <a:rPr lang="bg-BG" dirty="0"/>
              <a:t>в процеса на работа нормативна </a:t>
            </a:r>
            <a:r>
              <a:rPr lang="bg-BG" dirty="0" smtClean="0"/>
              <a:t>база;</a:t>
            </a:r>
          </a:p>
          <a:p>
            <a:pPr marL="0" indent="0" algn="just" fontAlgn="base">
              <a:buNone/>
            </a:pPr>
            <a:r>
              <a:rPr lang="bg-BG" dirty="0" smtClean="0"/>
              <a:t>	2</a:t>
            </a:r>
            <a:r>
              <a:rPr lang="bg-BG" dirty="0"/>
              <a:t>. </a:t>
            </a:r>
            <a:r>
              <a:rPr lang="ru-RU" dirty="0"/>
              <a:t>Липсата на достатъчна предварителна подготовка и своевременно информиране на земеделските </a:t>
            </a:r>
            <a:r>
              <a:rPr lang="ru-RU" dirty="0" smtClean="0"/>
              <a:t>стопани по новите интервенции </a:t>
            </a:r>
            <a:r>
              <a:rPr lang="bg-BG" dirty="0" smtClean="0"/>
              <a:t>;</a:t>
            </a:r>
            <a:endParaRPr lang="bg-BG" dirty="0" smtClean="0"/>
          </a:p>
          <a:p>
            <a:pPr marL="0" indent="0" algn="just" fontAlgn="base">
              <a:buNone/>
            </a:pPr>
            <a:r>
              <a:rPr lang="bg-BG" dirty="0" smtClean="0"/>
              <a:t>	</a:t>
            </a:r>
            <a:endParaRPr lang="en-US" dirty="0"/>
          </a:p>
        </p:txBody>
      </p:sp>
      <p:sp>
        <p:nvSpPr>
          <p:cNvPr id="5" name="Title 1"/>
          <p:cNvSpPr>
            <a:spLocks noGrp="1"/>
          </p:cNvSpPr>
          <p:nvPr>
            <p:ph type="title"/>
          </p:nvPr>
        </p:nvSpPr>
        <p:spPr>
          <a:xfrm>
            <a:off x="1941796" y="119743"/>
            <a:ext cx="9767132" cy="1273628"/>
          </a:xfrm>
        </p:spPr>
        <p:txBody>
          <a:bodyPr>
            <a:normAutofit fontScale="90000"/>
          </a:bodyPr>
          <a:lstStyle/>
          <a:p>
            <a:pPr algn="ctr"/>
            <a:r>
              <a:rPr lang="bg-BG" b="1" dirty="0" smtClean="0">
                <a:ln>
                  <a:solidFill>
                    <a:srgbClr val="00B050"/>
                  </a:solidFill>
                </a:ln>
                <a:effectLst>
                  <a:outerShdw blurRad="38100" dist="38100" dir="2700000" algn="tl">
                    <a:srgbClr val="000000">
                      <a:alpha val="43137"/>
                    </a:srgbClr>
                  </a:outerShdw>
                </a:effectLst>
              </a:rPr>
              <a:t>Трудности при прилагането на интервенциите през кампания 2023</a:t>
            </a:r>
            <a:endParaRPr lang="bg-BG" b="1" dirty="0">
              <a:ln>
                <a:solidFill>
                  <a:srgbClr val="00B050"/>
                </a:solidFill>
              </a:ln>
              <a:effectLst>
                <a:outerShdw blurRad="38100" dist="38100" dir="2700000" algn="tl">
                  <a:srgbClr val="000000">
                    <a:alpha val="43137"/>
                  </a:srgbClr>
                </a:outerShdw>
              </a:effectLst>
            </a:endParaRPr>
          </a:p>
        </p:txBody>
      </p:sp>
      <p:pic>
        <p:nvPicPr>
          <p:cNvPr id="4" name="Picture 3" descr="Logo_DFZ_BG_RGB.png"/>
          <p:cNvPicPr>
            <a:picLocks noChangeAspect="1"/>
          </p:cNvPicPr>
          <p:nvPr/>
        </p:nvPicPr>
        <p:blipFill>
          <a:blip r:embed="rId3" cstate="print"/>
          <a:stretch>
            <a:fillRect/>
          </a:stretch>
        </p:blipFill>
        <p:spPr>
          <a:xfrm>
            <a:off x="0" y="0"/>
            <a:ext cx="1941796" cy="806592"/>
          </a:xfrm>
          <a:prstGeom prst="rect">
            <a:avLst/>
          </a:prstGeom>
        </p:spPr>
      </p:pic>
    </p:spTree>
    <p:extLst>
      <p:ext uri="{BB962C8B-B14F-4D97-AF65-F5344CB8AC3E}">
        <p14:creationId xmlns:p14="http://schemas.microsoft.com/office/powerpoint/2010/main" val="7940163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1796" y="365125"/>
            <a:ext cx="10010058" cy="1223530"/>
          </a:xfrm>
        </p:spPr>
        <p:txBody>
          <a:bodyPr>
            <a:normAutofit fontScale="90000"/>
          </a:bodyPr>
          <a:lstStyle/>
          <a:p>
            <a:pPr algn="ctr"/>
            <a:r>
              <a:rPr lang="ru-RU" b="1" dirty="0">
                <a:ln>
                  <a:solidFill>
                    <a:srgbClr val="00B050"/>
                  </a:solidFill>
                </a:ln>
                <a:effectLst>
                  <a:outerShdw blurRad="38100" dist="38100" dir="2700000" algn="tl">
                    <a:srgbClr val="000000">
                      <a:alpha val="43137"/>
                    </a:srgbClr>
                  </a:outerShdw>
                </a:effectLst>
              </a:rPr>
              <a:t>1. </a:t>
            </a:r>
            <a:r>
              <a:rPr lang="ru-RU" b="1" dirty="0" smtClean="0">
                <a:ln>
                  <a:solidFill>
                    <a:srgbClr val="00B050"/>
                  </a:solidFill>
                </a:ln>
                <a:effectLst>
                  <a:outerShdw blurRad="38100" dist="38100" dir="2700000" algn="tl">
                    <a:srgbClr val="000000">
                      <a:alpha val="43137"/>
                    </a:srgbClr>
                  </a:outerShdw>
                </a:effectLst>
              </a:rPr>
              <a:t>Късно </a:t>
            </a:r>
            <a:r>
              <a:rPr lang="ru-RU" b="1" dirty="0">
                <a:ln>
                  <a:solidFill>
                    <a:srgbClr val="00B050"/>
                  </a:solidFill>
                </a:ln>
                <a:effectLst>
                  <a:outerShdw blurRad="38100" dist="38100" dir="2700000" algn="tl">
                    <a:srgbClr val="000000">
                      <a:alpha val="43137"/>
                    </a:srgbClr>
                  </a:outerShdw>
                </a:effectLst>
              </a:rPr>
              <a:t>обнародвана </a:t>
            </a:r>
            <a:r>
              <a:rPr lang="ru-RU" b="1" dirty="0" smtClean="0">
                <a:ln>
                  <a:solidFill>
                    <a:srgbClr val="00B050"/>
                  </a:solidFill>
                </a:ln>
                <a:effectLst>
                  <a:outerShdw blurRad="38100" dist="38100" dir="2700000" algn="tl">
                    <a:srgbClr val="000000">
                      <a:alpha val="43137"/>
                    </a:srgbClr>
                  </a:outerShdw>
                </a:effectLst>
              </a:rPr>
              <a:t>и </a:t>
            </a:r>
            <a:r>
              <a:rPr lang="ru-RU" b="1" dirty="0">
                <a:ln>
                  <a:solidFill>
                    <a:srgbClr val="00B050"/>
                  </a:solidFill>
                </a:ln>
                <a:effectLst>
                  <a:outerShdw blurRad="38100" dist="38100" dir="2700000" algn="tl">
                    <a:srgbClr val="000000">
                      <a:alpha val="43137"/>
                    </a:srgbClr>
                  </a:outerShdw>
                </a:effectLst>
              </a:rPr>
              <a:t>променяна в </a:t>
            </a:r>
            <a:r>
              <a:rPr lang="ru-RU" b="1" dirty="0" smtClean="0">
                <a:ln>
                  <a:solidFill>
                    <a:srgbClr val="00B050"/>
                  </a:solidFill>
                </a:ln>
                <a:effectLst>
                  <a:outerShdw blurRad="38100" dist="38100" dir="2700000" algn="tl">
                    <a:srgbClr val="000000">
                      <a:alpha val="43137"/>
                    </a:srgbClr>
                  </a:outerShdw>
                </a:effectLst>
              </a:rPr>
              <a:t/>
            </a:r>
            <a:br>
              <a:rPr lang="ru-RU" b="1" dirty="0" smtClean="0">
                <a:ln>
                  <a:solidFill>
                    <a:srgbClr val="00B050"/>
                  </a:solidFill>
                </a:ln>
                <a:effectLst>
                  <a:outerShdw blurRad="38100" dist="38100" dir="2700000" algn="tl">
                    <a:srgbClr val="000000">
                      <a:alpha val="43137"/>
                    </a:srgbClr>
                  </a:outerShdw>
                </a:effectLst>
              </a:rPr>
            </a:br>
            <a:r>
              <a:rPr lang="ru-RU" b="1" dirty="0" smtClean="0">
                <a:ln>
                  <a:solidFill>
                    <a:srgbClr val="00B050"/>
                  </a:solidFill>
                </a:ln>
                <a:effectLst>
                  <a:outerShdw blurRad="38100" dist="38100" dir="2700000" algn="tl">
                    <a:srgbClr val="000000">
                      <a:alpha val="43137"/>
                    </a:srgbClr>
                  </a:outerShdw>
                </a:effectLst>
              </a:rPr>
              <a:t>процеса </a:t>
            </a:r>
            <a:r>
              <a:rPr lang="ru-RU" b="1" dirty="0">
                <a:ln>
                  <a:solidFill>
                    <a:srgbClr val="00B050"/>
                  </a:solidFill>
                </a:ln>
                <a:effectLst>
                  <a:outerShdw blurRad="38100" dist="38100" dir="2700000" algn="tl">
                    <a:srgbClr val="000000">
                      <a:alpha val="43137"/>
                    </a:srgbClr>
                  </a:outerShdw>
                </a:effectLst>
              </a:rPr>
              <a:t>на работа нормативна база</a:t>
            </a:r>
          </a:p>
        </p:txBody>
      </p:sp>
      <p:sp>
        <p:nvSpPr>
          <p:cNvPr id="6" name="Content Placeholder 2"/>
          <p:cNvSpPr>
            <a:spLocks noGrp="1"/>
          </p:cNvSpPr>
          <p:nvPr>
            <p:ph idx="1"/>
          </p:nvPr>
        </p:nvSpPr>
        <p:spPr>
          <a:xfrm>
            <a:off x="230102" y="1736436"/>
            <a:ext cx="11478827" cy="3688418"/>
          </a:xfrm>
        </p:spPr>
        <p:txBody>
          <a:bodyPr>
            <a:normAutofit/>
          </a:bodyPr>
          <a:lstStyle/>
          <a:p>
            <a:pPr algn="just" fontAlgn="base"/>
            <a:r>
              <a:rPr lang="ru-RU" dirty="0" smtClean="0"/>
              <a:t>Трудност </a:t>
            </a:r>
            <a:r>
              <a:rPr lang="ru-RU" dirty="0"/>
              <a:t>за земеделските стопани да проследят актуалните изисквания към тях, за да могат да отговорят своевременно и в нормативно определените  </a:t>
            </a:r>
            <a:r>
              <a:rPr lang="ru-RU" dirty="0" smtClean="0"/>
              <a:t>срокове</a:t>
            </a:r>
            <a:r>
              <a:rPr lang="ru-RU" dirty="0"/>
              <a:t>;</a:t>
            </a:r>
          </a:p>
          <a:p>
            <a:pPr algn="just" fontAlgn="base"/>
            <a:r>
              <a:rPr lang="ru-RU" dirty="0"/>
              <a:t>Голяма административна тежест за кандидатите, свързана с множеството срокове и документи, които трябваше да предоставят през целия период на активна земеделска </a:t>
            </a:r>
            <a:r>
              <a:rPr lang="ru-RU" dirty="0" smtClean="0"/>
              <a:t>дейност;</a:t>
            </a:r>
            <a:r>
              <a:rPr lang="ru-RU" dirty="0"/>
              <a:t> </a:t>
            </a:r>
          </a:p>
          <a:p>
            <a:pPr marL="0" indent="0" algn="just" fontAlgn="base">
              <a:buNone/>
            </a:pPr>
            <a:endParaRPr lang="ru-RU" dirty="0"/>
          </a:p>
        </p:txBody>
      </p:sp>
      <p:pic>
        <p:nvPicPr>
          <p:cNvPr id="4" name="Picture 3" descr="Logo_DFZ_BG_RGB.png"/>
          <p:cNvPicPr>
            <a:picLocks noChangeAspect="1"/>
          </p:cNvPicPr>
          <p:nvPr/>
        </p:nvPicPr>
        <p:blipFill>
          <a:blip r:embed="rId3" cstate="print"/>
          <a:stretch>
            <a:fillRect/>
          </a:stretch>
        </p:blipFill>
        <p:spPr>
          <a:xfrm>
            <a:off x="0" y="0"/>
            <a:ext cx="1941796" cy="806592"/>
          </a:xfrm>
          <a:prstGeom prst="rect">
            <a:avLst/>
          </a:prstGeom>
        </p:spPr>
      </p:pic>
    </p:spTree>
    <p:extLst>
      <p:ext uri="{BB962C8B-B14F-4D97-AF65-F5344CB8AC3E}">
        <p14:creationId xmlns:p14="http://schemas.microsoft.com/office/powerpoint/2010/main" val="374829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50571" y="0"/>
            <a:ext cx="10290224" cy="1424354"/>
          </a:xfrm>
        </p:spPr>
        <p:txBody>
          <a:bodyPr>
            <a:normAutofit fontScale="90000"/>
          </a:bodyPr>
          <a:lstStyle/>
          <a:p>
            <a:pPr algn="ctr"/>
            <a:r>
              <a:rPr lang="ru-RU" sz="3800" b="1" dirty="0">
                <a:ln>
                  <a:solidFill>
                    <a:srgbClr val="00B050"/>
                  </a:solidFill>
                </a:ln>
                <a:effectLst>
                  <a:outerShdw blurRad="38100" dist="38100" dir="2700000" algn="tl">
                    <a:srgbClr val="000000">
                      <a:alpha val="43137"/>
                    </a:srgbClr>
                  </a:outerShdw>
                </a:effectLst>
              </a:rPr>
              <a:t>2. </a:t>
            </a:r>
            <a:r>
              <a:rPr lang="ru-RU" sz="3800" b="1" dirty="0" smtClean="0">
                <a:ln>
                  <a:solidFill>
                    <a:srgbClr val="00B050"/>
                  </a:solidFill>
                </a:ln>
                <a:effectLst>
                  <a:outerShdw blurRad="38100" dist="38100" dir="2700000" algn="tl">
                    <a:srgbClr val="000000">
                      <a:alpha val="43137"/>
                    </a:srgbClr>
                  </a:outerShdw>
                </a:effectLst>
              </a:rPr>
              <a:t>Липсата на достатъчна предварителна подготовка и своевременно информиране на земеделските стопани </a:t>
            </a:r>
            <a:r>
              <a:rPr lang="ru-RU" sz="3800" b="1" dirty="0">
                <a:ln>
                  <a:solidFill>
                    <a:srgbClr val="00B050"/>
                  </a:solidFill>
                </a:ln>
                <a:effectLst>
                  <a:outerShdw blurRad="38100" dist="38100" dir="2700000" algn="tl">
                    <a:srgbClr val="000000">
                      <a:alpha val="43137"/>
                    </a:srgbClr>
                  </a:outerShdw>
                </a:effectLst>
              </a:rPr>
              <a:t>по новите интервенции </a:t>
            </a:r>
          </a:p>
        </p:txBody>
      </p:sp>
      <p:sp>
        <p:nvSpPr>
          <p:cNvPr id="6" name="Content Placeholder 2"/>
          <p:cNvSpPr>
            <a:spLocks noGrp="1"/>
          </p:cNvSpPr>
          <p:nvPr>
            <p:ph idx="1"/>
          </p:nvPr>
        </p:nvSpPr>
        <p:spPr>
          <a:xfrm>
            <a:off x="0" y="1424354"/>
            <a:ext cx="12140795" cy="5433646"/>
          </a:xfrm>
        </p:spPr>
        <p:txBody>
          <a:bodyPr>
            <a:noAutofit/>
          </a:bodyPr>
          <a:lstStyle/>
          <a:p>
            <a:pPr marL="0" indent="0" algn="just" fontAlgn="base">
              <a:buNone/>
            </a:pPr>
            <a:r>
              <a:rPr lang="ru-RU" sz="1600" dirty="0" smtClean="0"/>
              <a:t>	</a:t>
            </a:r>
            <a:r>
              <a:rPr lang="ru-RU" sz="1800" dirty="0" smtClean="0"/>
              <a:t>Анализът </a:t>
            </a:r>
            <a:r>
              <a:rPr lang="ru-RU" sz="1800" dirty="0"/>
              <a:t>на най-често срещаните несъответствия в избраните от кандидатите еко-схеми, показва, че най-честите причини </a:t>
            </a:r>
            <a:r>
              <a:rPr lang="ru-RU" sz="1800" dirty="0" smtClean="0"/>
              <a:t>земеделските </a:t>
            </a:r>
            <a:r>
              <a:rPr lang="ru-RU" sz="1800" dirty="0"/>
              <a:t>стопани да не получат средства по тях,  са: </a:t>
            </a:r>
          </a:p>
          <a:p>
            <a:pPr algn="just" fontAlgn="base"/>
            <a:r>
              <a:rPr lang="ru-RU" sz="1800" dirty="0"/>
              <a:t>По </a:t>
            </a:r>
            <a:r>
              <a:rPr lang="ru-RU" sz="1800" b="1" dirty="0"/>
              <a:t>Еко схема за запазване и възстановяване на почвения потенциал (Еко-ЗВПП) </a:t>
            </a:r>
            <a:r>
              <a:rPr lang="ru-RU" sz="1800" dirty="0"/>
              <a:t>и по </a:t>
            </a:r>
            <a:r>
              <a:rPr lang="ru-RU" sz="1800" b="1" dirty="0"/>
              <a:t>Еко схема за намаляване използването на пестициди (Еко-НИП)</a:t>
            </a:r>
            <a:r>
              <a:rPr lang="ru-RU" sz="1800" dirty="0"/>
              <a:t> </a:t>
            </a:r>
            <a:r>
              <a:rPr lang="ru-RU" sz="1800" dirty="0" smtClean="0"/>
              <a:t>са</a:t>
            </a:r>
            <a:r>
              <a:rPr lang="en-US" sz="1800" dirty="0"/>
              <a:t> </a:t>
            </a:r>
            <a:r>
              <a:rPr lang="ru-RU" sz="1800" dirty="0" smtClean="0"/>
              <a:t>пропуснати </a:t>
            </a:r>
            <a:r>
              <a:rPr lang="ru-RU" sz="1800" dirty="0"/>
              <a:t>да се предоставят в срок планове и/или изискуеми  разходооправдателни документи за закупените и вложени продукти за растителна </a:t>
            </a:r>
            <a:r>
              <a:rPr lang="ru-RU" sz="1800" dirty="0" smtClean="0"/>
              <a:t>защита</a:t>
            </a:r>
            <a:r>
              <a:rPr lang="bg-BG" sz="1800" dirty="0"/>
              <a:t>,</a:t>
            </a:r>
            <a:r>
              <a:rPr lang="ru-RU" sz="1800" dirty="0" smtClean="0"/>
              <a:t> </a:t>
            </a:r>
            <a:r>
              <a:rPr lang="ru-RU" sz="1800" dirty="0"/>
              <a:t>или </a:t>
            </a:r>
            <a:r>
              <a:rPr lang="ru-RU" sz="1800" dirty="0" smtClean="0"/>
              <a:t>в </a:t>
            </a:r>
            <a:r>
              <a:rPr lang="ru-RU" sz="1800" dirty="0"/>
              <a:t>описаните от тях документи кандидатите са включили и неразрешени препарати за растителна защита, независимо от изричното изискване по Еко-НИП за подаване на опис–декларация за разходооправдателни документи за препаратите, използвани конкретно по Еко-НИП), или </a:t>
            </a:r>
            <a:r>
              <a:rPr lang="ru-RU" sz="1800" dirty="0" smtClean="0"/>
              <a:t>не </a:t>
            </a:r>
            <a:r>
              <a:rPr lang="ru-RU" sz="1800" dirty="0"/>
              <a:t>са постигнати основни цели на избраната еко </a:t>
            </a:r>
            <a:r>
              <a:rPr lang="ru-RU" sz="1800" dirty="0" smtClean="0"/>
              <a:t>схема</a:t>
            </a:r>
            <a:r>
              <a:rPr lang="ru-RU" sz="1800" dirty="0"/>
              <a:t>;</a:t>
            </a:r>
          </a:p>
          <a:p>
            <a:pPr algn="just" fontAlgn="base"/>
            <a:r>
              <a:rPr lang="ru-RU" sz="1800" dirty="0"/>
              <a:t>При </a:t>
            </a:r>
            <a:r>
              <a:rPr lang="ru-RU" sz="1800" b="1" dirty="0"/>
              <a:t>Еко схемата „Разнообразяване на отглежданите култури“ (Еко-РОК) </a:t>
            </a:r>
            <a:r>
              <a:rPr lang="ru-RU" sz="1800" dirty="0"/>
              <a:t>най-често срещаното неизпълнение на изискванията бе недостатъчния брой култури в стопанството, което е условие за допустимост по схемата.  В помощ на стопаните, в ИСАК бе разработен калкулатор за предварителна проверка за спазване на изискванията  по еко схемата още на етап заявяване, но не са обърнали внимание на резултата от автоматичните проверки, който е част от заявлението за </a:t>
            </a:r>
            <a:r>
              <a:rPr lang="ru-RU" sz="1800" dirty="0" smtClean="0"/>
              <a:t>подпомагане</a:t>
            </a:r>
            <a:r>
              <a:rPr lang="ru-RU" sz="1800" dirty="0"/>
              <a:t>;</a:t>
            </a:r>
          </a:p>
          <a:p>
            <a:pPr algn="just" fontAlgn="base"/>
            <a:r>
              <a:rPr lang="ru-RU" sz="1800" dirty="0"/>
              <a:t>Основен проблем при </a:t>
            </a:r>
            <a:r>
              <a:rPr lang="ru-RU" sz="1800" b="1" dirty="0"/>
              <a:t>Еко схема за екстензивно поддържане на постоянно затревени площи (Еко-ПЗП) </a:t>
            </a:r>
            <a:r>
              <a:rPr lang="ru-RU" sz="1800" dirty="0"/>
              <a:t>е надвишаването на максималната гъстота на животинските единици, за които е осигурена пасищна </a:t>
            </a:r>
            <a:r>
              <a:rPr lang="ru-RU" sz="1800" dirty="0" smtClean="0"/>
              <a:t>площ;</a:t>
            </a:r>
            <a:r>
              <a:rPr lang="ru-RU" sz="1800" dirty="0"/>
              <a:t> </a:t>
            </a:r>
          </a:p>
          <a:p>
            <a:pPr algn="just" fontAlgn="base"/>
            <a:r>
              <a:rPr lang="ru-RU" sz="1800" dirty="0"/>
              <a:t>При </a:t>
            </a:r>
            <a:r>
              <a:rPr lang="ru-RU" sz="1800" b="1" dirty="0"/>
              <a:t>Еко схемата за трайните насаждения (Еко-ТН)</a:t>
            </a:r>
            <a:r>
              <a:rPr lang="ru-RU" sz="1800" dirty="0"/>
              <a:t>, грешките са основно в Практика 2 - Поддържане на ивици, заети с естествена растителност по краищата на парцелите с трайни насаждения, като най-често кандидатите не са очертали никакви ивици или са ги очертали за парцели, които не са заявили по еко-схемата.</a:t>
            </a:r>
            <a:r>
              <a:rPr lang="ru-RU" sz="1600" dirty="0"/>
              <a:t> </a:t>
            </a:r>
          </a:p>
          <a:p>
            <a:pPr marL="0" indent="0" algn="just" fontAlgn="base">
              <a:buNone/>
            </a:pPr>
            <a:endParaRPr lang="ru-RU" sz="1600" b="1" dirty="0"/>
          </a:p>
        </p:txBody>
      </p:sp>
      <p:pic>
        <p:nvPicPr>
          <p:cNvPr id="4" name="Picture 3" descr="Logo_DFZ_BG_RGB.png"/>
          <p:cNvPicPr>
            <a:picLocks noChangeAspect="1"/>
          </p:cNvPicPr>
          <p:nvPr/>
        </p:nvPicPr>
        <p:blipFill>
          <a:blip r:embed="rId3" cstate="print"/>
          <a:stretch>
            <a:fillRect/>
          </a:stretch>
        </p:blipFill>
        <p:spPr>
          <a:xfrm>
            <a:off x="0" y="0"/>
            <a:ext cx="1941796" cy="806592"/>
          </a:xfrm>
          <a:prstGeom prst="rect">
            <a:avLst/>
          </a:prstGeom>
        </p:spPr>
      </p:pic>
    </p:spTree>
    <p:extLst>
      <p:ext uri="{BB962C8B-B14F-4D97-AF65-F5344CB8AC3E}">
        <p14:creationId xmlns:p14="http://schemas.microsoft.com/office/powerpoint/2010/main" val="6207042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69571" y="-19235"/>
            <a:ext cx="10556174" cy="807893"/>
          </a:xfrm>
        </p:spPr>
        <p:txBody>
          <a:bodyPr>
            <a:normAutofit/>
          </a:bodyPr>
          <a:lstStyle/>
          <a:p>
            <a:pPr algn="ctr"/>
            <a:r>
              <a:rPr lang="bg-BG" sz="3500" b="1" dirty="0" smtClean="0">
                <a:ln>
                  <a:solidFill>
                    <a:srgbClr val="00B050"/>
                  </a:solidFill>
                </a:ln>
                <a:effectLst>
                  <a:outerShdw blurRad="38100" dist="38100" dir="2700000" algn="tl">
                    <a:srgbClr val="000000">
                      <a:alpha val="43137"/>
                    </a:srgbClr>
                  </a:outerShdw>
                </a:effectLst>
              </a:rPr>
              <a:t>Сравнение на заявленията за кампании 2023 и 2024</a:t>
            </a:r>
            <a:endParaRPr lang="bg-BG" sz="3500" b="1" dirty="0">
              <a:ln>
                <a:solidFill>
                  <a:srgbClr val="00B050"/>
                </a:solidFill>
              </a:ln>
              <a:effectLst>
                <a:outerShdw blurRad="38100" dist="38100" dir="2700000" algn="tl">
                  <a:srgbClr val="000000">
                    <a:alpha val="43137"/>
                  </a:srgbClr>
                </a:outerShdw>
              </a:effectLst>
            </a:endParaRPr>
          </a:p>
        </p:txBody>
      </p:sp>
      <p:graphicFrame>
        <p:nvGraphicFramePr>
          <p:cNvPr id="8" name="Content Placeholder 6"/>
          <p:cNvGraphicFramePr>
            <a:graphicFrameLocks/>
          </p:cNvGraphicFramePr>
          <p:nvPr>
            <p:extLst>
              <p:ext uri="{D42A27DB-BD31-4B8C-83A1-F6EECF244321}">
                <p14:modId xmlns:p14="http://schemas.microsoft.com/office/powerpoint/2010/main" val="2855316008"/>
              </p:ext>
            </p:extLst>
          </p:nvPr>
        </p:nvGraphicFramePr>
        <p:xfrm>
          <a:off x="1" y="962829"/>
          <a:ext cx="12192000" cy="589517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ontent Placeholder 6"/>
          <p:cNvGraphicFramePr>
            <a:graphicFrameLocks/>
          </p:cNvGraphicFramePr>
          <p:nvPr>
            <p:extLst>
              <p:ext uri="{D42A27DB-BD31-4B8C-83A1-F6EECF244321}">
                <p14:modId xmlns:p14="http://schemas.microsoft.com/office/powerpoint/2010/main" val="994207929"/>
              </p:ext>
            </p:extLst>
          </p:nvPr>
        </p:nvGraphicFramePr>
        <p:xfrm>
          <a:off x="3297381" y="1258392"/>
          <a:ext cx="6927273" cy="2436153"/>
        </p:xfrm>
        <a:graphic>
          <a:graphicData uri="http://schemas.openxmlformats.org/drawingml/2006/chart">
            <c:chart xmlns:c="http://schemas.openxmlformats.org/drawingml/2006/chart" xmlns:r="http://schemas.openxmlformats.org/officeDocument/2006/relationships" r:id="rId4"/>
          </a:graphicData>
        </a:graphic>
      </p:graphicFrame>
      <p:pic>
        <p:nvPicPr>
          <p:cNvPr id="5" name="Picture 4" descr="Logo_DFZ_BG_RGB.png"/>
          <p:cNvPicPr>
            <a:picLocks noChangeAspect="1"/>
          </p:cNvPicPr>
          <p:nvPr/>
        </p:nvPicPr>
        <p:blipFill>
          <a:blip r:embed="rId5" cstate="print"/>
          <a:stretch>
            <a:fillRect/>
          </a:stretch>
        </p:blipFill>
        <p:spPr>
          <a:xfrm>
            <a:off x="0" y="0"/>
            <a:ext cx="1941796" cy="806592"/>
          </a:xfrm>
          <a:prstGeom prst="rect">
            <a:avLst/>
          </a:prstGeom>
        </p:spPr>
      </p:pic>
    </p:spTree>
    <p:extLst>
      <p:ext uri="{BB962C8B-B14F-4D97-AF65-F5344CB8AC3E}">
        <p14:creationId xmlns:p14="http://schemas.microsoft.com/office/powerpoint/2010/main" val="11297098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6"/>
          <p:cNvGraphicFramePr>
            <a:graphicFrameLocks/>
          </p:cNvGraphicFramePr>
          <p:nvPr>
            <p:extLst>
              <p:ext uri="{D42A27DB-BD31-4B8C-83A1-F6EECF244321}">
                <p14:modId xmlns:p14="http://schemas.microsoft.com/office/powerpoint/2010/main" val="4190836197"/>
              </p:ext>
            </p:extLst>
          </p:nvPr>
        </p:nvGraphicFramePr>
        <p:xfrm>
          <a:off x="1" y="962829"/>
          <a:ext cx="12192000" cy="589517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ontent Placeholder 6"/>
          <p:cNvGraphicFramePr>
            <a:graphicFrameLocks/>
          </p:cNvGraphicFramePr>
          <p:nvPr>
            <p:extLst>
              <p:ext uri="{D42A27DB-BD31-4B8C-83A1-F6EECF244321}">
                <p14:modId xmlns:p14="http://schemas.microsoft.com/office/powerpoint/2010/main" val="1165088259"/>
              </p:ext>
            </p:extLst>
          </p:nvPr>
        </p:nvGraphicFramePr>
        <p:xfrm>
          <a:off x="4867563" y="1258392"/>
          <a:ext cx="6927273" cy="2436153"/>
        </p:xfrm>
        <a:graphic>
          <a:graphicData uri="http://schemas.openxmlformats.org/drawingml/2006/chart">
            <c:chart xmlns:c="http://schemas.openxmlformats.org/drawingml/2006/chart" xmlns:r="http://schemas.openxmlformats.org/officeDocument/2006/relationships" r:id="rId4"/>
          </a:graphicData>
        </a:graphic>
      </p:graphicFrame>
      <p:sp>
        <p:nvSpPr>
          <p:cNvPr id="6" name="Title 1"/>
          <p:cNvSpPr>
            <a:spLocks noGrp="1"/>
          </p:cNvSpPr>
          <p:nvPr>
            <p:ph type="title"/>
          </p:nvPr>
        </p:nvSpPr>
        <p:spPr>
          <a:xfrm>
            <a:off x="1469571" y="-19235"/>
            <a:ext cx="10556174" cy="807893"/>
          </a:xfrm>
        </p:spPr>
        <p:txBody>
          <a:bodyPr>
            <a:normAutofit/>
          </a:bodyPr>
          <a:lstStyle/>
          <a:p>
            <a:pPr algn="ctr"/>
            <a:r>
              <a:rPr lang="bg-BG" sz="3500" b="1" dirty="0" smtClean="0">
                <a:ln>
                  <a:solidFill>
                    <a:srgbClr val="00B050"/>
                  </a:solidFill>
                </a:ln>
                <a:effectLst>
                  <a:outerShdw blurRad="38100" dist="38100" dir="2700000" algn="tl">
                    <a:srgbClr val="000000">
                      <a:alpha val="43137"/>
                    </a:srgbClr>
                  </a:outerShdw>
                </a:effectLst>
              </a:rPr>
              <a:t>Сравнение на заявленията за кампании 2023 и 2024</a:t>
            </a:r>
            <a:endParaRPr lang="bg-BG" sz="3500" b="1" dirty="0">
              <a:ln>
                <a:solidFill>
                  <a:srgbClr val="00B050"/>
                </a:solidFill>
              </a:ln>
              <a:effectLst>
                <a:outerShdw blurRad="38100" dist="38100" dir="2700000" algn="tl">
                  <a:srgbClr val="000000">
                    <a:alpha val="43137"/>
                  </a:srgbClr>
                </a:outerShdw>
              </a:effectLst>
            </a:endParaRPr>
          </a:p>
        </p:txBody>
      </p:sp>
      <p:pic>
        <p:nvPicPr>
          <p:cNvPr id="7" name="Picture 6" descr="Logo_DFZ_BG_RGB.png"/>
          <p:cNvPicPr>
            <a:picLocks noChangeAspect="1"/>
          </p:cNvPicPr>
          <p:nvPr/>
        </p:nvPicPr>
        <p:blipFill>
          <a:blip r:embed="rId5" cstate="print"/>
          <a:stretch>
            <a:fillRect/>
          </a:stretch>
        </p:blipFill>
        <p:spPr>
          <a:xfrm>
            <a:off x="0" y="0"/>
            <a:ext cx="1941796" cy="806592"/>
          </a:xfrm>
          <a:prstGeom prst="rect">
            <a:avLst/>
          </a:prstGeom>
        </p:spPr>
      </p:pic>
    </p:spTree>
    <p:extLst>
      <p:ext uri="{BB962C8B-B14F-4D97-AF65-F5344CB8AC3E}">
        <p14:creationId xmlns:p14="http://schemas.microsoft.com/office/powerpoint/2010/main" val="326166019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6"/>
          <p:cNvGraphicFramePr>
            <a:graphicFrameLocks/>
          </p:cNvGraphicFramePr>
          <p:nvPr>
            <p:extLst>
              <p:ext uri="{D42A27DB-BD31-4B8C-83A1-F6EECF244321}">
                <p14:modId xmlns:p14="http://schemas.microsoft.com/office/powerpoint/2010/main" val="341127096"/>
              </p:ext>
            </p:extLst>
          </p:nvPr>
        </p:nvGraphicFramePr>
        <p:xfrm>
          <a:off x="1" y="962829"/>
          <a:ext cx="12192000" cy="589517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ontent Placeholder 6"/>
          <p:cNvGraphicFramePr>
            <a:graphicFrameLocks/>
          </p:cNvGraphicFramePr>
          <p:nvPr>
            <p:extLst>
              <p:ext uri="{D42A27DB-BD31-4B8C-83A1-F6EECF244321}">
                <p14:modId xmlns:p14="http://schemas.microsoft.com/office/powerpoint/2010/main" val="3900169903"/>
              </p:ext>
            </p:extLst>
          </p:nvPr>
        </p:nvGraphicFramePr>
        <p:xfrm>
          <a:off x="4876799" y="1193738"/>
          <a:ext cx="6927273" cy="2149825"/>
        </p:xfrm>
        <a:graphic>
          <a:graphicData uri="http://schemas.openxmlformats.org/drawingml/2006/chart">
            <c:chart xmlns:c="http://schemas.openxmlformats.org/drawingml/2006/chart" xmlns:r="http://schemas.openxmlformats.org/officeDocument/2006/relationships" r:id="rId4"/>
          </a:graphicData>
        </a:graphic>
      </p:graphicFrame>
      <p:sp>
        <p:nvSpPr>
          <p:cNvPr id="6" name="Title 1"/>
          <p:cNvSpPr>
            <a:spLocks noGrp="1"/>
          </p:cNvSpPr>
          <p:nvPr>
            <p:ph type="title"/>
          </p:nvPr>
        </p:nvSpPr>
        <p:spPr>
          <a:xfrm>
            <a:off x="1469571" y="-19235"/>
            <a:ext cx="10556174" cy="807893"/>
          </a:xfrm>
        </p:spPr>
        <p:txBody>
          <a:bodyPr>
            <a:normAutofit/>
          </a:bodyPr>
          <a:lstStyle/>
          <a:p>
            <a:pPr algn="ctr"/>
            <a:r>
              <a:rPr lang="bg-BG" sz="3500" b="1" dirty="0" smtClean="0">
                <a:ln>
                  <a:solidFill>
                    <a:srgbClr val="00B050"/>
                  </a:solidFill>
                </a:ln>
                <a:effectLst>
                  <a:outerShdw blurRad="38100" dist="38100" dir="2700000" algn="tl">
                    <a:srgbClr val="000000">
                      <a:alpha val="43137"/>
                    </a:srgbClr>
                  </a:outerShdw>
                </a:effectLst>
              </a:rPr>
              <a:t>Сравнение на заявленията за кампании 2023 и 2024</a:t>
            </a:r>
            <a:endParaRPr lang="bg-BG" sz="3500" b="1" dirty="0">
              <a:ln>
                <a:solidFill>
                  <a:srgbClr val="00B050"/>
                </a:solidFill>
              </a:ln>
              <a:effectLst>
                <a:outerShdw blurRad="38100" dist="38100" dir="2700000" algn="tl">
                  <a:srgbClr val="000000">
                    <a:alpha val="43137"/>
                  </a:srgbClr>
                </a:outerShdw>
              </a:effectLst>
            </a:endParaRPr>
          </a:p>
        </p:txBody>
      </p:sp>
      <p:pic>
        <p:nvPicPr>
          <p:cNvPr id="7" name="Picture 6" descr="Logo_DFZ_BG_RGB.png"/>
          <p:cNvPicPr>
            <a:picLocks noChangeAspect="1"/>
          </p:cNvPicPr>
          <p:nvPr/>
        </p:nvPicPr>
        <p:blipFill>
          <a:blip r:embed="rId5" cstate="print"/>
          <a:stretch>
            <a:fillRect/>
          </a:stretch>
        </p:blipFill>
        <p:spPr>
          <a:xfrm>
            <a:off x="0" y="0"/>
            <a:ext cx="1941796" cy="806592"/>
          </a:xfrm>
          <a:prstGeom prst="rect">
            <a:avLst/>
          </a:prstGeom>
        </p:spPr>
      </p:pic>
    </p:spTree>
    <p:extLst>
      <p:ext uri="{BB962C8B-B14F-4D97-AF65-F5344CB8AC3E}">
        <p14:creationId xmlns:p14="http://schemas.microsoft.com/office/powerpoint/2010/main" val="31621286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6"/>
          <p:cNvGraphicFramePr>
            <a:graphicFrameLocks/>
          </p:cNvGraphicFramePr>
          <p:nvPr>
            <p:extLst>
              <p:ext uri="{D42A27DB-BD31-4B8C-83A1-F6EECF244321}">
                <p14:modId xmlns:p14="http://schemas.microsoft.com/office/powerpoint/2010/main" val="3750711034"/>
              </p:ext>
            </p:extLst>
          </p:nvPr>
        </p:nvGraphicFramePr>
        <p:xfrm>
          <a:off x="0" y="895927"/>
          <a:ext cx="12191999" cy="592050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ontent Placeholder 6"/>
          <p:cNvGraphicFramePr>
            <a:graphicFrameLocks/>
          </p:cNvGraphicFramePr>
          <p:nvPr>
            <p:extLst>
              <p:ext uri="{D42A27DB-BD31-4B8C-83A1-F6EECF244321}">
                <p14:modId xmlns:p14="http://schemas.microsoft.com/office/powerpoint/2010/main" val="1795467154"/>
              </p:ext>
            </p:extLst>
          </p:nvPr>
        </p:nvGraphicFramePr>
        <p:xfrm>
          <a:off x="5218545" y="1110611"/>
          <a:ext cx="6585527" cy="2196008"/>
        </p:xfrm>
        <a:graphic>
          <a:graphicData uri="http://schemas.openxmlformats.org/drawingml/2006/chart">
            <c:chart xmlns:c="http://schemas.openxmlformats.org/drawingml/2006/chart" xmlns:r="http://schemas.openxmlformats.org/officeDocument/2006/relationships" r:id="rId4"/>
          </a:graphicData>
        </a:graphic>
      </p:graphicFrame>
      <p:sp>
        <p:nvSpPr>
          <p:cNvPr id="6" name="Title 1"/>
          <p:cNvSpPr>
            <a:spLocks noGrp="1"/>
          </p:cNvSpPr>
          <p:nvPr>
            <p:ph type="title"/>
          </p:nvPr>
        </p:nvSpPr>
        <p:spPr>
          <a:xfrm>
            <a:off x="1469571" y="-19235"/>
            <a:ext cx="10556174" cy="807893"/>
          </a:xfrm>
        </p:spPr>
        <p:txBody>
          <a:bodyPr>
            <a:normAutofit/>
          </a:bodyPr>
          <a:lstStyle/>
          <a:p>
            <a:pPr algn="ctr"/>
            <a:r>
              <a:rPr lang="bg-BG" sz="3500" b="1" dirty="0" smtClean="0">
                <a:ln>
                  <a:solidFill>
                    <a:srgbClr val="00B050"/>
                  </a:solidFill>
                </a:ln>
                <a:effectLst>
                  <a:outerShdw blurRad="38100" dist="38100" dir="2700000" algn="tl">
                    <a:srgbClr val="000000">
                      <a:alpha val="43137"/>
                    </a:srgbClr>
                  </a:outerShdw>
                </a:effectLst>
              </a:rPr>
              <a:t>Сравнение на заявленията за кампании 2023 и 2024</a:t>
            </a:r>
            <a:endParaRPr lang="bg-BG" sz="3500" b="1" dirty="0">
              <a:ln>
                <a:solidFill>
                  <a:srgbClr val="00B050"/>
                </a:solidFill>
              </a:ln>
              <a:effectLst>
                <a:outerShdw blurRad="38100" dist="38100" dir="2700000" algn="tl">
                  <a:srgbClr val="000000">
                    <a:alpha val="43137"/>
                  </a:srgbClr>
                </a:outerShdw>
              </a:effectLst>
            </a:endParaRPr>
          </a:p>
        </p:txBody>
      </p:sp>
      <p:pic>
        <p:nvPicPr>
          <p:cNvPr id="7" name="Picture 6" descr="Logo_DFZ_BG_RGB.png"/>
          <p:cNvPicPr>
            <a:picLocks noChangeAspect="1"/>
          </p:cNvPicPr>
          <p:nvPr/>
        </p:nvPicPr>
        <p:blipFill>
          <a:blip r:embed="rId5" cstate="print"/>
          <a:stretch>
            <a:fillRect/>
          </a:stretch>
        </p:blipFill>
        <p:spPr>
          <a:xfrm>
            <a:off x="0" y="0"/>
            <a:ext cx="1941796" cy="806592"/>
          </a:xfrm>
          <a:prstGeom prst="rect">
            <a:avLst/>
          </a:prstGeom>
        </p:spPr>
      </p:pic>
    </p:spTree>
    <p:extLst>
      <p:ext uri="{BB962C8B-B14F-4D97-AF65-F5344CB8AC3E}">
        <p14:creationId xmlns:p14="http://schemas.microsoft.com/office/powerpoint/2010/main" val="323566113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2714337" y="258618"/>
            <a:ext cx="6763326" cy="656216"/>
          </a:xfrm>
        </p:spPr>
        <p:txBody>
          <a:bodyPr>
            <a:normAutofit fontScale="90000"/>
          </a:bodyPr>
          <a:lstStyle/>
          <a:p>
            <a:r>
              <a:rPr lang="bg-BG" b="1" dirty="0" smtClean="0">
                <a:ln w="6600">
                  <a:solidFill>
                    <a:srgbClr val="92D050"/>
                  </a:solidFill>
                  <a:prstDash val="solid"/>
                </a:ln>
                <a:solidFill>
                  <a:srgbClr val="FFFFFF"/>
                </a:solidFill>
                <a:effectLst>
                  <a:outerShdw dist="38100" dir="2700000" algn="tl" rotWithShape="0">
                    <a:schemeClr val="accent2"/>
                  </a:outerShdw>
                </a:effectLst>
              </a:rPr>
              <a:t>БЛАГОДАРЯ ЗА ВНИМАНИЕТО!</a:t>
            </a:r>
            <a:endParaRPr lang="bg-BG" b="1" dirty="0">
              <a:ln w="6600">
                <a:solidFill>
                  <a:srgbClr val="92D050"/>
                </a:solidFill>
                <a:prstDash val="solid"/>
              </a:ln>
              <a:solidFill>
                <a:srgbClr val="FFFFFF"/>
              </a:solidFill>
              <a:effectLst>
                <a:outerShdw dist="38100" dir="2700000" algn="tl" rotWithShape="0">
                  <a:schemeClr val="accent2"/>
                </a:outerShdw>
              </a:effectLst>
            </a:endParaRPr>
          </a:p>
        </p:txBody>
      </p:sp>
      <p:pic>
        <p:nvPicPr>
          <p:cNvPr id="5" name="Picture 4" descr="Logo_DFZ_BG_RGB.png"/>
          <p:cNvPicPr>
            <a:picLocks noChangeAspect="1"/>
          </p:cNvPicPr>
          <p:nvPr/>
        </p:nvPicPr>
        <p:blipFill>
          <a:blip r:embed="rId3" cstate="print"/>
          <a:stretch>
            <a:fillRect/>
          </a:stretch>
        </p:blipFill>
        <p:spPr>
          <a:xfrm>
            <a:off x="0" y="0"/>
            <a:ext cx="1941796" cy="806592"/>
          </a:xfrm>
          <a:prstGeom prst="rect">
            <a:avLst/>
          </a:prstGeom>
        </p:spPr>
      </p:pic>
    </p:spTree>
    <p:extLst>
      <p:ext uri="{BB962C8B-B14F-4D97-AF65-F5344CB8AC3E}">
        <p14:creationId xmlns:p14="http://schemas.microsoft.com/office/powerpoint/2010/main" val="18478297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85257" y="-25772"/>
            <a:ext cx="10308772" cy="807893"/>
          </a:xfrm>
        </p:spPr>
        <p:txBody>
          <a:bodyPr>
            <a:normAutofit fontScale="90000"/>
          </a:bodyPr>
          <a:lstStyle/>
          <a:p>
            <a:pPr algn="ctr"/>
            <a:r>
              <a:rPr lang="bg-BG" b="1" dirty="0" smtClean="0">
                <a:ln>
                  <a:solidFill>
                    <a:srgbClr val="00B050"/>
                  </a:solidFill>
                </a:ln>
                <a:effectLst>
                  <a:outerShdw blurRad="38100" dist="38100" dir="2700000" algn="tl">
                    <a:srgbClr val="000000">
                      <a:alpha val="43137"/>
                    </a:srgbClr>
                  </a:outerShdw>
                </a:effectLst>
              </a:rPr>
              <a:t>Прилагани интервенции през кампания 2023</a:t>
            </a:r>
            <a:endParaRPr lang="bg-BG" b="1" dirty="0">
              <a:ln>
                <a:solidFill>
                  <a:srgbClr val="00B050"/>
                </a:solidFill>
              </a:ln>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248575" y="1029810"/>
            <a:ext cx="11478827" cy="5699464"/>
          </a:xfrm>
        </p:spPr>
        <p:txBody>
          <a:bodyPr>
            <a:normAutofit fontScale="85000" lnSpcReduction="20000"/>
          </a:bodyPr>
          <a:lstStyle/>
          <a:p>
            <a:pPr marL="0" indent="0" algn="just" fontAlgn="base">
              <a:buNone/>
            </a:pPr>
            <a:r>
              <a:rPr lang="en-US" dirty="0" smtClean="0"/>
              <a:t>	</a:t>
            </a:r>
            <a:r>
              <a:rPr lang="ru-RU" dirty="0" smtClean="0"/>
              <a:t>Кампания </a:t>
            </a:r>
            <a:r>
              <a:rPr lang="ru-RU" dirty="0"/>
              <a:t>2023 е първата кампания за директни плащания, включена в СПРЗСР. За администрирането на подадените през тази кампания заявления ДФЗ бе задължен да разработи и приложи повече от 50 интервенции в помощ на българското селско стопанство, по-голямата част от които с изменени или изцяло нови изисквания за подпомагане. За сравнение, в предходната кампания 2022 се прилагаха около 30 схеми и мерки в общото заявление за подпомагане по директни </a:t>
            </a:r>
            <a:r>
              <a:rPr lang="ru-RU" dirty="0" smtClean="0"/>
              <a:t>плащания.</a:t>
            </a:r>
            <a:endParaRPr lang="en-US" dirty="0"/>
          </a:p>
          <a:p>
            <a:pPr marL="0" indent="0" algn="just" fontAlgn="base">
              <a:buNone/>
            </a:pPr>
            <a:r>
              <a:rPr lang="en-US" dirty="0" smtClean="0"/>
              <a:t>	</a:t>
            </a:r>
            <a:r>
              <a:rPr lang="ru-RU" dirty="0" smtClean="0"/>
              <a:t>Новите </a:t>
            </a:r>
            <a:r>
              <a:rPr lang="ru-RU" dirty="0"/>
              <a:t>изисквания в Общата селскостопанска политика (ОСП 2023 – 2027), заложени в европейското и национално законодателство, се отразяват не само в увеличения брой интервенции, но и в добавянето на редица регулиращи компоненти, които изискваха разработването на нови алгоритми за работа на интегрираната система за администриране и контрол (ИСАК) и допълнителни контролни системи</a:t>
            </a:r>
            <a:r>
              <a:rPr lang="ru-RU" dirty="0" smtClean="0"/>
              <a:t>.</a:t>
            </a:r>
            <a:endParaRPr lang="en-US" dirty="0" smtClean="0"/>
          </a:p>
          <a:p>
            <a:pPr marL="0" indent="0" algn="just" fontAlgn="base">
              <a:buNone/>
            </a:pPr>
            <a:r>
              <a:rPr lang="en-US" dirty="0"/>
              <a:t>	</a:t>
            </a:r>
            <a:r>
              <a:rPr lang="ru-RU" dirty="0" smtClean="0"/>
              <a:t>Изцяло </a:t>
            </a:r>
            <a:r>
              <a:rPr lang="ru-RU" dirty="0"/>
              <a:t>нови са приетите със СПРЗСР осем еко схеми, които кандидатите за подпомагане можеха да заявят допълнително към основните интервенции, които прилагат в стопанствата си. Еко схемите дават принципно нови възможности за допълване на подпомагането към основните интервенции, приложими към директните плащания. Особеното при прилагането на всички еко схеми е, че кандидатите трябва да надградят изискванията към основните интервенции. В случай, че се установи по безспорен начин надграждането на изискванията, кандидатите получават допълнително подпомагане за извършените от тях допълнителни усилия и вложени средства</a:t>
            </a:r>
            <a:r>
              <a:rPr lang="ru-RU" dirty="0" smtClean="0"/>
              <a:t>.</a:t>
            </a:r>
            <a:endParaRPr lang="ru-RU" dirty="0"/>
          </a:p>
        </p:txBody>
      </p:sp>
      <p:pic>
        <p:nvPicPr>
          <p:cNvPr id="4" name="Picture 3" descr="Logo_DFZ_BG_RGB.png"/>
          <p:cNvPicPr>
            <a:picLocks noChangeAspect="1"/>
          </p:cNvPicPr>
          <p:nvPr/>
        </p:nvPicPr>
        <p:blipFill>
          <a:blip r:embed="rId3" cstate="print"/>
          <a:stretch>
            <a:fillRect/>
          </a:stretch>
        </p:blipFill>
        <p:spPr>
          <a:xfrm>
            <a:off x="0" y="0"/>
            <a:ext cx="1941796" cy="806592"/>
          </a:xfrm>
          <a:prstGeom prst="rect">
            <a:avLst/>
          </a:prstGeom>
        </p:spPr>
      </p:pic>
    </p:spTree>
    <p:extLst>
      <p:ext uri="{BB962C8B-B14F-4D97-AF65-F5344CB8AC3E}">
        <p14:creationId xmlns:p14="http://schemas.microsoft.com/office/powerpoint/2010/main" val="18970927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19383" y="-4003"/>
            <a:ext cx="10515600" cy="807893"/>
          </a:xfrm>
        </p:spPr>
        <p:txBody>
          <a:bodyPr>
            <a:normAutofit fontScale="90000"/>
          </a:bodyPr>
          <a:lstStyle/>
          <a:p>
            <a:pPr algn="ctr"/>
            <a:r>
              <a:rPr lang="bg-BG" b="1" dirty="0" smtClean="0">
                <a:ln>
                  <a:solidFill>
                    <a:srgbClr val="00B050"/>
                  </a:solidFill>
                </a:ln>
                <a:effectLst>
                  <a:outerShdw blurRad="38100" dist="38100" dir="2700000" algn="tl">
                    <a:srgbClr val="000000">
                      <a:alpha val="43137"/>
                    </a:srgbClr>
                  </a:outerShdw>
                </a:effectLst>
              </a:rPr>
              <a:t>Прилагани интервенции през кампания 2023</a:t>
            </a:r>
            <a:endParaRPr lang="bg-BG" b="1" dirty="0">
              <a:ln>
                <a:solidFill>
                  <a:srgbClr val="00B050"/>
                </a:solidFill>
              </a:ln>
              <a:effectLst>
                <a:outerShdw blurRad="38100" dist="38100" dir="2700000" algn="tl">
                  <a:srgbClr val="000000">
                    <a:alpha val="43137"/>
                  </a:srgbClr>
                </a:outerShdw>
              </a:effectLst>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496423783"/>
              </p:ext>
            </p:extLst>
          </p:nvPr>
        </p:nvGraphicFramePr>
        <p:xfrm>
          <a:off x="73892" y="1025236"/>
          <a:ext cx="12034982" cy="57542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descr="Logo_DFZ_BG_RGB.png"/>
          <p:cNvPicPr>
            <a:picLocks noChangeAspect="1"/>
          </p:cNvPicPr>
          <p:nvPr/>
        </p:nvPicPr>
        <p:blipFill>
          <a:blip r:embed="rId8" cstate="print"/>
          <a:stretch>
            <a:fillRect/>
          </a:stretch>
        </p:blipFill>
        <p:spPr>
          <a:xfrm>
            <a:off x="0" y="0"/>
            <a:ext cx="1941796" cy="806592"/>
          </a:xfrm>
          <a:prstGeom prst="rect">
            <a:avLst/>
          </a:prstGeom>
        </p:spPr>
      </p:pic>
    </p:spTree>
    <p:extLst>
      <p:ext uri="{BB962C8B-B14F-4D97-AF65-F5344CB8AC3E}">
        <p14:creationId xmlns:p14="http://schemas.microsoft.com/office/powerpoint/2010/main" val="9858788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93963" y="899529"/>
            <a:ext cx="11831782" cy="861774"/>
          </a:xfrm>
          <a:prstGeom prst="rect">
            <a:avLst/>
          </a:prstGeom>
          <a:solidFill>
            <a:srgbClr val="00B050"/>
          </a:solidFill>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bg-BG" sz="2500" dirty="0" smtClean="0"/>
              <a:t>До момента по ЕФГЗ за </a:t>
            </a:r>
            <a:r>
              <a:rPr lang="bg-BG" sz="2500" dirty="0" smtClean="0">
                <a:solidFill>
                  <a:schemeClr val="bg1"/>
                </a:solidFill>
              </a:rPr>
              <a:t>кампания</a:t>
            </a:r>
            <a:r>
              <a:rPr lang="bg-BG" sz="2500" dirty="0" smtClean="0"/>
              <a:t> 2023 ДФЗ е изплатил </a:t>
            </a:r>
            <a:r>
              <a:rPr lang="bg-BG" sz="2500" dirty="0" smtClean="0">
                <a:solidFill>
                  <a:schemeClr val="bg1"/>
                </a:solidFill>
              </a:rPr>
              <a:t>над 1,</a:t>
            </a:r>
            <a:r>
              <a:rPr lang="ru-RU" sz="2500" dirty="0" smtClean="0">
                <a:solidFill>
                  <a:schemeClr val="bg1"/>
                </a:solidFill>
              </a:rPr>
              <a:t>5 </a:t>
            </a:r>
            <a:r>
              <a:rPr lang="bg-BG" sz="2500" dirty="0" smtClean="0">
                <a:solidFill>
                  <a:schemeClr val="bg1"/>
                </a:solidFill>
              </a:rPr>
              <a:t>млрд. лв. или над 99 % </a:t>
            </a:r>
            <a:r>
              <a:rPr lang="bg-BG" sz="2500" dirty="0" smtClean="0"/>
              <a:t>от бюджета, както следва:</a:t>
            </a:r>
            <a:endParaRPr lang="bg-BG" sz="2500" dirty="0"/>
          </a:p>
        </p:txBody>
      </p:sp>
      <p:graphicFrame>
        <p:nvGraphicFramePr>
          <p:cNvPr id="9" name="Content Placeholder 6"/>
          <p:cNvGraphicFramePr>
            <a:graphicFrameLocks/>
          </p:cNvGraphicFramePr>
          <p:nvPr>
            <p:extLst>
              <p:ext uri="{D42A27DB-BD31-4B8C-83A1-F6EECF244321}">
                <p14:modId xmlns:p14="http://schemas.microsoft.com/office/powerpoint/2010/main" val="1786082766"/>
              </p:ext>
            </p:extLst>
          </p:nvPr>
        </p:nvGraphicFramePr>
        <p:xfrm>
          <a:off x="101600" y="2034246"/>
          <a:ext cx="11924145" cy="4689827"/>
        </p:xfrm>
        <a:graphic>
          <a:graphicData uri="http://schemas.openxmlformats.org/drawingml/2006/chart">
            <c:chart xmlns:c="http://schemas.openxmlformats.org/drawingml/2006/chart" xmlns:r="http://schemas.openxmlformats.org/officeDocument/2006/relationships" r:id="rId3"/>
          </a:graphicData>
        </a:graphic>
      </p:graphicFrame>
      <p:sp>
        <p:nvSpPr>
          <p:cNvPr id="7" name="Title 1"/>
          <p:cNvSpPr>
            <a:spLocks noGrp="1"/>
          </p:cNvSpPr>
          <p:nvPr>
            <p:ph type="title"/>
          </p:nvPr>
        </p:nvSpPr>
        <p:spPr>
          <a:xfrm>
            <a:off x="1752600" y="35190"/>
            <a:ext cx="10439400" cy="807893"/>
          </a:xfrm>
        </p:spPr>
        <p:txBody>
          <a:bodyPr>
            <a:noAutofit/>
          </a:bodyPr>
          <a:lstStyle/>
          <a:p>
            <a:pPr algn="ctr"/>
            <a:r>
              <a:rPr lang="bg-BG" sz="3600" b="1" dirty="0" err="1" smtClean="0">
                <a:ln>
                  <a:solidFill>
                    <a:srgbClr val="00B050"/>
                  </a:solidFill>
                </a:ln>
                <a:effectLst>
                  <a:outerShdw blurRad="38100" dist="38100" dir="2700000" algn="tl">
                    <a:srgbClr val="000000">
                      <a:alpha val="43137"/>
                    </a:srgbClr>
                  </a:outerShdw>
                </a:effectLst>
              </a:rPr>
              <a:t>Усвояемост</a:t>
            </a:r>
            <a:r>
              <a:rPr lang="bg-BG" sz="3600" b="1" dirty="0" smtClean="0">
                <a:ln>
                  <a:solidFill>
                    <a:srgbClr val="00B050"/>
                  </a:solidFill>
                </a:ln>
                <a:effectLst>
                  <a:outerShdw blurRad="38100" dist="38100" dir="2700000" algn="tl">
                    <a:srgbClr val="000000">
                      <a:alpha val="43137"/>
                    </a:srgbClr>
                  </a:outerShdw>
                </a:effectLst>
              </a:rPr>
              <a:t> на бюджета за кампания 2023</a:t>
            </a:r>
            <a:r>
              <a:rPr lang="en-US" sz="3600" b="1" dirty="0" smtClean="0">
                <a:ln>
                  <a:solidFill>
                    <a:srgbClr val="00B050"/>
                  </a:solidFill>
                </a:ln>
                <a:effectLst>
                  <a:outerShdw blurRad="38100" dist="38100" dir="2700000" algn="tl">
                    <a:srgbClr val="000000">
                      <a:alpha val="43137"/>
                    </a:srgbClr>
                  </a:outerShdw>
                </a:effectLst>
              </a:rPr>
              <a:t> </a:t>
            </a:r>
            <a:r>
              <a:rPr lang="bg-BG" sz="3600" b="1" dirty="0" smtClean="0">
                <a:ln>
                  <a:solidFill>
                    <a:srgbClr val="00B050"/>
                  </a:solidFill>
                </a:ln>
                <a:effectLst>
                  <a:outerShdw blurRad="38100" dist="38100" dir="2700000" algn="tl">
                    <a:srgbClr val="000000">
                      <a:alpha val="43137"/>
                    </a:srgbClr>
                  </a:outerShdw>
                </a:effectLst>
              </a:rPr>
              <a:t>от ЕФГЗ</a:t>
            </a:r>
            <a:endParaRPr lang="bg-BG" sz="3600" b="1" dirty="0">
              <a:ln>
                <a:solidFill>
                  <a:srgbClr val="00B050"/>
                </a:solidFill>
              </a:ln>
              <a:effectLst>
                <a:outerShdw blurRad="38100" dist="38100" dir="2700000" algn="tl">
                  <a:srgbClr val="000000">
                    <a:alpha val="43137"/>
                  </a:srgbClr>
                </a:outerShdw>
              </a:effectLst>
            </a:endParaRPr>
          </a:p>
        </p:txBody>
      </p:sp>
      <p:pic>
        <p:nvPicPr>
          <p:cNvPr id="6" name="Picture 5" descr="Logo_DFZ_BG_RGB.png"/>
          <p:cNvPicPr>
            <a:picLocks noChangeAspect="1"/>
          </p:cNvPicPr>
          <p:nvPr/>
        </p:nvPicPr>
        <p:blipFill>
          <a:blip r:embed="rId4" cstate="print"/>
          <a:stretch>
            <a:fillRect/>
          </a:stretch>
        </p:blipFill>
        <p:spPr>
          <a:xfrm>
            <a:off x="0" y="0"/>
            <a:ext cx="1941796" cy="806592"/>
          </a:xfrm>
          <a:prstGeom prst="rect">
            <a:avLst/>
          </a:prstGeom>
        </p:spPr>
      </p:pic>
    </p:spTree>
    <p:extLst>
      <p:ext uri="{BB962C8B-B14F-4D97-AF65-F5344CB8AC3E}">
        <p14:creationId xmlns:p14="http://schemas.microsoft.com/office/powerpoint/2010/main" val="5779952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6"/>
          <p:cNvGraphicFramePr>
            <a:graphicFrameLocks/>
          </p:cNvGraphicFramePr>
          <p:nvPr>
            <p:extLst>
              <p:ext uri="{D42A27DB-BD31-4B8C-83A1-F6EECF244321}">
                <p14:modId xmlns:p14="http://schemas.microsoft.com/office/powerpoint/2010/main" val="1239369465"/>
              </p:ext>
            </p:extLst>
          </p:nvPr>
        </p:nvGraphicFramePr>
        <p:xfrm>
          <a:off x="101600" y="962830"/>
          <a:ext cx="11924145" cy="5761244"/>
        </p:xfrm>
        <a:graphic>
          <a:graphicData uri="http://schemas.openxmlformats.org/drawingml/2006/chart">
            <c:chart xmlns:c="http://schemas.openxmlformats.org/drawingml/2006/chart" xmlns:r="http://schemas.openxmlformats.org/officeDocument/2006/relationships" r:id="rId3"/>
          </a:graphicData>
        </a:graphic>
      </p:graphicFrame>
      <p:sp>
        <p:nvSpPr>
          <p:cNvPr id="10" name="Title 1"/>
          <p:cNvSpPr>
            <a:spLocks noGrp="1"/>
          </p:cNvSpPr>
          <p:nvPr>
            <p:ph type="title"/>
          </p:nvPr>
        </p:nvSpPr>
        <p:spPr>
          <a:xfrm>
            <a:off x="1752600" y="35190"/>
            <a:ext cx="10439400" cy="807893"/>
          </a:xfrm>
        </p:spPr>
        <p:txBody>
          <a:bodyPr>
            <a:noAutofit/>
          </a:bodyPr>
          <a:lstStyle/>
          <a:p>
            <a:pPr algn="ctr"/>
            <a:r>
              <a:rPr lang="bg-BG" sz="3600" b="1" dirty="0" err="1" smtClean="0">
                <a:ln>
                  <a:solidFill>
                    <a:srgbClr val="00B050"/>
                  </a:solidFill>
                </a:ln>
                <a:effectLst>
                  <a:outerShdw blurRad="38100" dist="38100" dir="2700000" algn="tl">
                    <a:srgbClr val="000000">
                      <a:alpha val="43137"/>
                    </a:srgbClr>
                  </a:outerShdw>
                </a:effectLst>
              </a:rPr>
              <a:t>Усвояемост</a:t>
            </a:r>
            <a:r>
              <a:rPr lang="bg-BG" sz="3600" b="1" dirty="0" smtClean="0">
                <a:ln>
                  <a:solidFill>
                    <a:srgbClr val="00B050"/>
                  </a:solidFill>
                </a:ln>
                <a:effectLst>
                  <a:outerShdw blurRad="38100" dist="38100" dir="2700000" algn="tl">
                    <a:srgbClr val="000000">
                      <a:alpha val="43137"/>
                    </a:srgbClr>
                  </a:outerShdw>
                </a:effectLst>
              </a:rPr>
              <a:t> на бюджета за кампания 2023</a:t>
            </a:r>
            <a:r>
              <a:rPr lang="en-US" sz="3600" b="1" dirty="0" smtClean="0">
                <a:ln>
                  <a:solidFill>
                    <a:srgbClr val="00B050"/>
                  </a:solidFill>
                </a:ln>
                <a:effectLst>
                  <a:outerShdw blurRad="38100" dist="38100" dir="2700000" algn="tl">
                    <a:srgbClr val="000000">
                      <a:alpha val="43137"/>
                    </a:srgbClr>
                  </a:outerShdw>
                </a:effectLst>
              </a:rPr>
              <a:t> </a:t>
            </a:r>
            <a:r>
              <a:rPr lang="bg-BG" sz="3600" b="1" dirty="0" smtClean="0">
                <a:ln>
                  <a:solidFill>
                    <a:srgbClr val="00B050"/>
                  </a:solidFill>
                </a:ln>
                <a:effectLst>
                  <a:outerShdw blurRad="38100" dist="38100" dir="2700000" algn="tl">
                    <a:srgbClr val="000000">
                      <a:alpha val="43137"/>
                    </a:srgbClr>
                  </a:outerShdw>
                </a:effectLst>
              </a:rPr>
              <a:t>от ЕФГЗ</a:t>
            </a:r>
            <a:endParaRPr lang="bg-BG" sz="3600" b="1" dirty="0">
              <a:ln>
                <a:solidFill>
                  <a:srgbClr val="00B050"/>
                </a:solidFill>
              </a:ln>
              <a:effectLst>
                <a:outerShdw blurRad="38100" dist="38100" dir="2700000" algn="tl">
                  <a:srgbClr val="000000">
                    <a:alpha val="43137"/>
                  </a:srgbClr>
                </a:outerShdw>
              </a:effectLst>
            </a:endParaRPr>
          </a:p>
        </p:txBody>
      </p:sp>
      <p:pic>
        <p:nvPicPr>
          <p:cNvPr id="11" name="Picture 10" descr="Logo_DFZ_BG_RGB.png"/>
          <p:cNvPicPr>
            <a:picLocks noChangeAspect="1"/>
          </p:cNvPicPr>
          <p:nvPr/>
        </p:nvPicPr>
        <p:blipFill>
          <a:blip r:embed="rId4" cstate="print"/>
          <a:stretch>
            <a:fillRect/>
          </a:stretch>
        </p:blipFill>
        <p:spPr>
          <a:xfrm>
            <a:off x="0" y="0"/>
            <a:ext cx="1941796" cy="806592"/>
          </a:xfrm>
          <a:prstGeom prst="rect">
            <a:avLst/>
          </a:prstGeom>
        </p:spPr>
      </p:pic>
    </p:spTree>
    <p:extLst>
      <p:ext uri="{BB962C8B-B14F-4D97-AF65-F5344CB8AC3E}">
        <p14:creationId xmlns:p14="http://schemas.microsoft.com/office/powerpoint/2010/main" val="23725086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6"/>
          <p:cNvGraphicFramePr>
            <a:graphicFrameLocks/>
          </p:cNvGraphicFramePr>
          <p:nvPr>
            <p:extLst>
              <p:ext uri="{D42A27DB-BD31-4B8C-83A1-F6EECF244321}">
                <p14:modId xmlns:p14="http://schemas.microsoft.com/office/powerpoint/2010/main" val="1799247124"/>
              </p:ext>
            </p:extLst>
          </p:nvPr>
        </p:nvGraphicFramePr>
        <p:xfrm>
          <a:off x="101600" y="962830"/>
          <a:ext cx="11924145" cy="5761244"/>
        </p:xfrm>
        <a:graphic>
          <a:graphicData uri="http://schemas.openxmlformats.org/drawingml/2006/chart">
            <c:chart xmlns:c="http://schemas.openxmlformats.org/drawingml/2006/chart" xmlns:r="http://schemas.openxmlformats.org/officeDocument/2006/relationships" r:id="rId3"/>
          </a:graphicData>
        </a:graphic>
      </p:graphicFrame>
      <p:sp>
        <p:nvSpPr>
          <p:cNvPr id="8" name="Title 1"/>
          <p:cNvSpPr>
            <a:spLocks noGrp="1"/>
          </p:cNvSpPr>
          <p:nvPr>
            <p:ph type="title"/>
          </p:nvPr>
        </p:nvSpPr>
        <p:spPr>
          <a:xfrm>
            <a:off x="1752600" y="35190"/>
            <a:ext cx="10439400" cy="807893"/>
          </a:xfrm>
        </p:spPr>
        <p:txBody>
          <a:bodyPr>
            <a:noAutofit/>
          </a:bodyPr>
          <a:lstStyle/>
          <a:p>
            <a:pPr algn="ctr"/>
            <a:r>
              <a:rPr lang="bg-BG" sz="3600" b="1" dirty="0" err="1" smtClean="0">
                <a:ln>
                  <a:solidFill>
                    <a:srgbClr val="00B050"/>
                  </a:solidFill>
                </a:ln>
                <a:effectLst>
                  <a:outerShdw blurRad="38100" dist="38100" dir="2700000" algn="tl">
                    <a:srgbClr val="000000">
                      <a:alpha val="43137"/>
                    </a:srgbClr>
                  </a:outerShdw>
                </a:effectLst>
              </a:rPr>
              <a:t>Усвояемост</a:t>
            </a:r>
            <a:r>
              <a:rPr lang="bg-BG" sz="3600" b="1" dirty="0" smtClean="0">
                <a:ln>
                  <a:solidFill>
                    <a:srgbClr val="00B050"/>
                  </a:solidFill>
                </a:ln>
                <a:effectLst>
                  <a:outerShdw blurRad="38100" dist="38100" dir="2700000" algn="tl">
                    <a:srgbClr val="000000">
                      <a:alpha val="43137"/>
                    </a:srgbClr>
                  </a:outerShdw>
                </a:effectLst>
              </a:rPr>
              <a:t> на бюджета за кампания 2023</a:t>
            </a:r>
            <a:r>
              <a:rPr lang="en-US" sz="3600" b="1" dirty="0" smtClean="0">
                <a:ln>
                  <a:solidFill>
                    <a:srgbClr val="00B050"/>
                  </a:solidFill>
                </a:ln>
                <a:effectLst>
                  <a:outerShdw blurRad="38100" dist="38100" dir="2700000" algn="tl">
                    <a:srgbClr val="000000">
                      <a:alpha val="43137"/>
                    </a:srgbClr>
                  </a:outerShdw>
                </a:effectLst>
              </a:rPr>
              <a:t> </a:t>
            </a:r>
            <a:r>
              <a:rPr lang="bg-BG" sz="3600" b="1" dirty="0" smtClean="0">
                <a:ln>
                  <a:solidFill>
                    <a:srgbClr val="00B050"/>
                  </a:solidFill>
                </a:ln>
                <a:effectLst>
                  <a:outerShdw blurRad="38100" dist="38100" dir="2700000" algn="tl">
                    <a:srgbClr val="000000">
                      <a:alpha val="43137"/>
                    </a:srgbClr>
                  </a:outerShdw>
                </a:effectLst>
              </a:rPr>
              <a:t>от ЕФГЗ</a:t>
            </a:r>
            <a:endParaRPr lang="bg-BG" sz="3600" b="1" dirty="0">
              <a:ln>
                <a:solidFill>
                  <a:srgbClr val="00B050"/>
                </a:solidFill>
              </a:ln>
              <a:effectLst>
                <a:outerShdw blurRad="38100" dist="38100" dir="2700000" algn="tl">
                  <a:srgbClr val="000000">
                    <a:alpha val="43137"/>
                  </a:srgbClr>
                </a:outerShdw>
              </a:effectLst>
            </a:endParaRPr>
          </a:p>
        </p:txBody>
      </p:sp>
      <p:pic>
        <p:nvPicPr>
          <p:cNvPr id="10" name="Picture 9" descr="Logo_DFZ_BG_RGB.png"/>
          <p:cNvPicPr>
            <a:picLocks noChangeAspect="1"/>
          </p:cNvPicPr>
          <p:nvPr/>
        </p:nvPicPr>
        <p:blipFill>
          <a:blip r:embed="rId4" cstate="print"/>
          <a:stretch>
            <a:fillRect/>
          </a:stretch>
        </p:blipFill>
        <p:spPr>
          <a:xfrm>
            <a:off x="0" y="0"/>
            <a:ext cx="1941796" cy="806592"/>
          </a:xfrm>
          <a:prstGeom prst="rect">
            <a:avLst/>
          </a:prstGeom>
        </p:spPr>
      </p:pic>
    </p:spTree>
    <p:extLst>
      <p:ext uri="{BB962C8B-B14F-4D97-AF65-F5344CB8AC3E}">
        <p14:creationId xmlns:p14="http://schemas.microsoft.com/office/powerpoint/2010/main" val="35953357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6"/>
          <p:cNvGraphicFramePr>
            <a:graphicFrameLocks/>
          </p:cNvGraphicFramePr>
          <p:nvPr>
            <p:extLst>
              <p:ext uri="{D42A27DB-BD31-4B8C-83A1-F6EECF244321}">
                <p14:modId xmlns:p14="http://schemas.microsoft.com/office/powerpoint/2010/main" val="1215071713"/>
              </p:ext>
            </p:extLst>
          </p:nvPr>
        </p:nvGraphicFramePr>
        <p:xfrm>
          <a:off x="101600" y="962830"/>
          <a:ext cx="11924145" cy="5761244"/>
        </p:xfrm>
        <a:graphic>
          <a:graphicData uri="http://schemas.openxmlformats.org/drawingml/2006/chart">
            <c:chart xmlns:c="http://schemas.openxmlformats.org/drawingml/2006/chart" xmlns:r="http://schemas.openxmlformats.org/officeDocument/2006/relationships" r:id="rId3"/>
          </a:graphicData>
        </a:graphic>
      </p:graphicFrame>
      <p:sp>
        <p:nvSpPr>
          <p:cNvPr id="5" name="Title 1"/>
          <p:cNvSpPr>
            <a:spLocks noGrp="1"/>
          </p:cNvSpPr>
          <p:nvPr>
            <p:ph type="title"/>
          </p:nvPr>
        </p:nvSpPr>
        <p:spPr>
          <a:xfrm>
            <a:off x="1752600" y="35190"/>
            <a:ext cx="10439400" cy="807893"/>
          </a:xfrm>
        </p:spPr>
        <p:txBody>
          <a:bodyPr>
            <a:noAutofit/>
          </a:bodyPr>
          <a:lstStyle/>
          <a:p>
            <a:pPr algn="ctr"/>
            <a:r>
              <a:rPr lang="bg-BG" sz="3600" b="1" dirty="0" err="1" smtClean="0">
                <a:ln>
                  <a:solidFill>
                    <a:srgbClr val="00B050"/>
                  </a:solidFill>
                </a:ln>
                <a:effectLst>
                  <a:outerShdw blurRad="38100" dist="38100" dir="2700000" algn="tl">
                    <a:srgbClr val="000000">
                      <a:alpha val="43137"/>
                    </a:srgbClr>
                  </a:outerShdw>
                </a:effectLst>
              </a:rPr>
              <a:t>Усвояемост</a:t>
            </a:r>
            <a:r>
              <a:rPr lang="bg-BG" sz="3600" b="1" dirty="0" smtClean="0">
                <a:ln>
                  <a:solidFill>
                    <a:srgbClr val="00B050"/>
                  </a:solidFill>
                </a:ln>
                <a:effectLst>
                  <a:outerShdw blurRad="38100" dist="38100" dir="2700000" algn="tl">
                    <a:srgbClr val="000000">
                      <a:alpha val="43137"/>
                    </a:srgbClr>
                  </a:outerShdw>
                </a:effectLst>
              </a:rPr>
              <a:t> на бюджета за кампания 2023</a:t>
            </a:r>
            <a:r>
              <a:rPr lang="en-US" sz="3600" b="1" dirty="0" smtClean="0">
                <a:ln>
                  <a:solidFill>
                    <a:srgbClr val="00B050"/>
                  </a:solidFill>
                </a:ln>
                <a:effectLst>
                  <a:outerShdw blurRad="38100" dist="38100" dir="2700000" algn="tl">
                    <a:srgbClr val="000000">
                      <a:alpha val="43137"/>
                    </a:srgbClr>
                  </a:outerShdw>
                </a:effectLst>
              </a:rPr>
              <a:t> </a:t>
            </a:r>
            <a:r>
              <a:rPr lang="bg-BG" sz="3600" b="1" dirty="0" smtClean="0">
                <a:ln>
                  <a:solidFill>
                    <a:srgbClr val="00B050"/>
                  </a:solidFill>
                </a:ln>
                <a:effectLst>
                  <a:outerShdw blurRad="38100" dist="38100" dir="2700000" algn="tl">
                    <a:srgbClr val="000000">
                      <a:alpha val="43137"/>
                    </a:srgbClr>
                  </a:outerShdw>
                </a:effectLst>
              </a:rPr>
              <a:t>от ЕФГЗ</a:t>
            </a:r>
            <a:endParaRPr lang="bg-BG" sz="3600" b="1" dirty="0">
              <a:ln>
                <a:solidFill>
                  <a:srgbClr val="00B050"/>
                </a:solidFill>
              </a:ln>
              <a:effectLst>
                <a:outerShdw blurRad="38100" dist="38100" dir="2700000" algn="tl">
                  <a:srgbClr val="000000">
                    <a:alpha val="43137"/>
                  </a:srgbClr>
                </a:outerShdw>
              </a:effectLst>
            </a:endParaRPr>
          </a:p>
        </p:txBody>
      </p:sp>
      <p:pic>
        <p:nvPicPr>
          <p:cNvPr id="6" name="Picture 5" descr="Logo_DFZ_BG_RGB.png"/>
          <p:cNvPicPr>
            <a:picLocks noChangeAspect="1"/>
          </p:cNvPicPr>
          <p:nvPr/>
        </p:nvPicPr>
        <p:blipFill>
          <a:blip r:embed="rId4" cstate="print"/>
          <a:stretch>
            <a:fillRect/>
          </a:stretch>
        </p:blipFill>
        <p:spPr>
          <a:xfrm>
            <a:off x="0" y="0"/>
            <a:ext cx="1941796" cy="806592"/>
          </a:xfrm>
          <a:prstGeom prst="rect">
            <a:avLst/>
          </a:prstGeom>
        </p:spPr>
      </p:pic>
    </p:spTree>
    <p:extLst>
      <p:ext uri="{BB962C8B-B14F-4D97-AF65-F5344CB8AC3E}">
        <p14:creationId xmlns:p14="http://schemas.microsoft.com/office/powerpoint/2010/main" val="2310438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93963" y="950376"/>
            <a:ext cx="11831782" cy="861774"/>
          </a:xfrm>
          <a:prstGeom prst="rect">
            <a:avLst/>
          </a:prstGeom>
          <a:solidFill>
            <a:srgbClr val="00B050"/>
          </a:solidFill>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bg-BG" sz="2500" dirty="0"/>
              <a:t>Д</a:t>
            </a:r>
            <a:r>
              <a:rPr lang="bg-BG" sz="2500" dirty="0" smtClean="0"/>
              <a:t>о </a:t>
            </a:r>
            <a:r>
              <a:rPr lang="bg-BG" sz="2500" dirty="0"/>
              <a:t>момента по </a:t>
            </a:r>
            <a:r>
              <a:rPr lang="bg-BG" sz="2500" dirty="0" smtClean="0"/>
              <a:t>ЕЗФРС </a:t>
            </a:r>
            <a:r>
              <a:rPr lang="bg-BG" sz="2500" dirty="0"/>
              <a:t>за кампания 2023 ДФЗ е изплатил над </a:t>
            </a:r>
            <a:r>
              <a:rPr lang="bg-BG" sz="2500" dirty="0" smtClean="0">
                <a:solidFill>
                  <a:schemeClr val="bg1"/>
                </a:solidFill>
              </a:rPr>
              <a:t>21</a:t>
            </a:r>
            <a:r>
              <a:rPr lang="en-US" sz="2500" dirty="0" smtClean="0">
                <a:solidFill>
                  <a:schemeClr val="bg1"/>
                </a:solidFill>
              </a:rPr>
              <a:t>2</a:t>
            </a:r>
            <a:r>
              <a:rPr lang="ru-RU" sz="2500" dirty="0" smtClean="0">
                <a:solidFill>
                  <a:schemeClr val="bg1"/>
                </a:solidFill>
              </a:rPr>
              <a:t> </a:t>
            </a:r>
            <a:r>
              <a:rPr lang="bg-BG" sz="2500" dirty="0" smtClean="0">
                <a:solidFill>
                  <a:schemeClr val="bg1"/>
                </a:solidFill>
              </a:rPr>
              <a:t>млн. </a:t>
            </a:r>
            <a:r>
              <a:rPr lang="bg-BG" sz="2500" dirty="0">
                <a:solidFill>
                  <a:schemeClr val="bg1"/>
                </a:solidFill>
              </a:rPr>
              <a:t>лв. или </a:t>
            </a:r>
            <a:r>
              <a:rPr lang="bg-BG" sz="2500" dirty="0" smtClean="0">
                <a:solidFill>
                  <a:schemeClr val="bg1"/>
                </a:solidFill>
              </a:rPr>
              <a:t>над 9</a:t>
            </a:r>
            <a:r>
              <a:rPr lang="en-US" sz="2500" dirty="0" smtClean="0">
                <a:solidFill>
                  <a:schemeClr val="bg1"/>
                </a:solidFill>
              </a:rPr>
              <a:t>1 </a:t>
            </a:r>
            <a:r>
              <a:rPr lang="bg-BG" sz="2500" dirty="0" smtClean="0">
                <a:solidFill>
                  <a:schemeClr val="bg1"/>
                </a:solidFill>
              </a:rPr>
              <a:t>% </a:t>
            </a:r>
            <a:r>
              <a:rPr lang="bg-BG" sz="2500" dirty="0">
                <a:solidFill>
                  <a:schemeClr val="bg1"/>
                </a:solidFill>
              </a:rPr>
              <a:t>от бюджета</a:t>
            </a:r>
            <a:r>
              <a:rPr lang="bg-BG" sz="2500" dirty="0"/>
              <a:t>, както следва:</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078125514"/>
              </p:ext>
            </p:extLst>
          </p:nvPr>
        </p:nvGraphicFramePr>
        <p:xfrm>
          <a:off x="193963" y="2207491"/>
          <a:ext cx="11647055" cy="4450761"/>
        </p:xfrm>
        <a:graphic>
          <a:graphicData uri="http://schemas.openxmlformats.org/drawingml/2006/chart">
            <c:chart xmlns:c="http://schemas.openxmlformats.org/drawingml/2006/chart" xmlns:r="http://schemas.openxmlformats.org/officeDocument/2006/relationships" r:id="rId3"/>
          </a:graphicData>
        </a:graphic>
      </p:graphicFrame>
      <p:sp>
        <p:nvSpPr>
          <p:cNvPr id="9" name="Title 1"/>
          <p:cNvSpPr>
            <a:spLocks noGrp="1"/>
          </p:cNvSpPr>
          <p:nvPr>
            <p:ph type="title"/>
          </p:nvPr>
        </p:nvSpPr>
        <p:spPr>
          <a:xfrm>
            <a:off x="1752600" y="35190"/>
            <a:ext cx="10439400" cy="807893"/>
          </a:xfrm>
        </p:spPr>
        <p:txBody>
          <a:bodyPr>
            <a:noAutofit/>
          </a:bodyPr>
          <a:lstStyle/>
          <a:p>
            <a:pPr algn="ctr"/>
            <a:r>
              <a:rPr lang="bg-BG" sz="3600" b="1" dirty="0" err="1" smtClean="0">
                <a:ln>
                  <a:solidFill>
                    <a:srgbClr val="00B050"/>
                  </a:solidFill>
                </a:ln>
                <a:effectLst>
                  <a:outerShdw blurRad="38100" dist="38100" dir="2700000" algn="tl">
                    <a:srgbClr val="000000">
                      <a:alpha val="43137"/>
                    </a:srgbClr>
                  </a:outerShdw>
                </a:effectLst>
              </a:rPr>
              <a:t>Усвояемост</a:t>
            </a:r>
            <a:r>
              <a:rPr lang="bg-BG" sz="3600" b="1" dirty="0" smtClean="0">
                <a:ln>
                  <a:solidFill>
                    <a:srgbClr val="00B050"/>
                  </a:solidFill>
                </a:ln>
                <a:effectLst>
                  <a:outerShdw blurRad="38100" dist="38100" dir="2700000" algn="tl">
                    <a:srgbClr val="000000">
                      <a:alpha val="43137"/>
                    </a:srgbClr>
                  </a:outerShdw>
                </a:effectLst>
              </a:rPr>
              <a:t> на бюджета за кампания 2023</a:t>
            </a:r>
            <a:r>
              <a:rPr lang="en-US" sz="3600" b="1" dirty="0" smtClean="0">
                <a:ln>
                  <a:solidFill>
                    <a:srgbClr val="00B050"/>
                  </a:solidFill>
                </a:ln>
                <a:effectLst>
                  <a:outerShdw blurRad="38100" dist="38100" dir="2700000" algn="tl">
                    <a:srgbClr val="000000">
                      <a:alpha val="43137"/>
                    </a:srgbClr>
                  </a:outerShdw>
                </a:effectLst>
              </a:rPr>
              <a:t> </a:t>
            </a:r>
            <a:r>
              <a:rPr lang="bg-BG" sz="3600" b="1" dirty="0" smtClean="0">
                <a:ln>
                  <a:solidFill>
                    <a:srgbClr val="00B050"/>
                  </a:solidFill>
                </a:ln>
                <a:effectLst>
                  <a:outerShdw blurRad="38100" dist="38100" dir="2700000" algn="tl">
                    <a:srgbClr val="000000">
                      <a:alpha val="43137"/>
                    </a:srgbClr>
                  </a:outerShdw>
                </a:effectLst>
              </a:rPr>
              <a:t>от ЕЗФРС</a:t>
            </a:r>
            <a:endParaRPr lang="bg-BG" sz="3600" b="1" dirty="0">
              <a:ln>
                <a:solidFill>
                  <a:srgbClr val="00B050"/>
                </a:solidFill>
              </a:ln>
              <a:effectLst>
                <a:outerShdw blurRad="38100" dist="38100" dir="2700000" algn="tl">
                  <a:srgbClr val="000000">
                    <a:alpha val="43137"/>
                  </a:srgbClr>
                </a:outerShdw>
              </a:effectLst>
            </a:endParaRPr>
          </a:p>
        </p:txBody>
      </p:sp>
      <p:pic>
        <p:nvPicPr>
          <p:cNvPr id="10" name="Picture 9" descr="Logo_DFZ_BG_RGB.png"/>
          <p:cNvPicPr>
            <a:picLocks noChangeAspect="1"/>
          </p:cNvPicPr>
          <p:nvPr/>
        </p:nvPicPr>
        <p:blipFill>
          <a:blip r:embed="rId4" cstate="print"/>
          <a:stretch>
            <a:fillRect/>
          </a:stretch>
        </p:blipFill>
        <p:spPr>
          <a:xfrm>
            <a:off x="0" y="0"/>
            <a:ext cx="1941796" cy="806592"/>
          </a:xfrm>
          <a:prstGeom prst="rect">
            <a:avLst/>
          </a:prstGeom>
        </p:spPr>
      </p:pic>
    </p:spTree>
    <p:extLst>
      <p:ext uri="{BB962C8B-B14F-4D97-AF65-F5344CB8AC3E}">
        <p14:creationId xmlns:p14="http://schemas.microsoft.com/office/powerpoint/2010/main" val="36269897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6"/>
          <p:cNvGraphicFramePr>
            <a:graphicFrameLocks/>
          </p:cNvGraphicFramePr>
          <p:nvPr>
            <p:extLst>
              <p:ext uri="{D42A27DB-BD31-4B8C-83A1-F6EECF244321}">
                <p14:modId xmlns:p14="http://schemas.microsoft.com/office/powerpoint/2010/main" val="1411318040"/>
              </p:ext>
            </p:extLst>
          </p:nvPr>
        </p:nvGraphicFramePr>
        <p:xfrm>
          <a:off x="0" y="950376"/>
          <a:ext cx="12192000" cy="5907622"/>
        </p:xfrm>
        <a:graphic>
          <a:graphicData uri="http://schemas.openxmlformats.org/drawingml/2006/chart">
            <c:chart xmlns:c="http://schemas.openxmlformats.org/drawingml/2006/chart" xmlns:r="http://schemas.openxmlformats.org/officeDocument/2006/relationships" r:id="rId3"/>
          </a:graphicData>
        </a:graphic>
      </p:graphicFrame>
      <p:sp>
        <p:nvSpPr>
          <p:cNvPr id="6" name="Title 1"/>
          <p:cNvSpPr>
            <a:spLocks noGrp="1"/>
          </p:cNvSpPr>
          <p:nvPr>
            <p:ph type="title"/>
          </p:nvPr>
        </p:nvSpPr>
        <p:spPr>
          <a:xfrm>
            <a:off x="1752600" y="35190"/>
            <a:ext cx="10439400" cy="807893"/>
          </a:xfrm>
        </p:spPr>
        <p:txBody>
          <a:bodyPr>
            <a:noAutofit/>
          </a:bodyPr>
          <a:lstStyle/>
          <a:p>
            <a:pPr algn="ctr"/>
            <a:r>
              <a:rPr lang="bg-BG" sz="3600" b="1" dirty="0" err="1" smtClean="0">
                <a:ln>
                  <a:solidFill>
                    <a:srgbClr val="00B050"/>
                  </a:solidFill>
                </a:ln>
                <a:effectLst>
                  <a:outerShdw blurRad="38100" dist="38100" dir="2700000" algn="tl">
                    <a:srgbClr val="000000">
                      <a:alpha val="43137"/>
                    </a:srgbClr>
                  </a:outerShdw>
                </a:effectLst>
              </a:rPr>
              <a:t>Усвояемост</a:t>
            </a:r>
            <a:r>
              <a:rPr lang="bg-BG" sz="3600" b="1" dirty="0" smtClean="0">
                <a:ln>
                  <a:solidFill>
                    <a:srgbClr val="00B050"/>
                  </a:solidFill>
                </a:ln>
                <a:effectLst>
                  <a:outerShdw blurRad="38100" dist="38100" dir="2700000" algn="tl">
                    <a:srgbClr val="000000">
                      <a:alpha val="43137"/>
                    </a:srgbClr>
                  </a:outerShdw>
                </a:effectLst>
              </a:rPr>
              <a:t> на бюджета за кампания 2023</a:t>
            </a:r>
            <a:r>
              <a:rPr lang="en-US" sz="3600" b="1" dirty="0" smtClean="0">
                <a:ln>
                  <a:solidFill>
                    <a:srgbClr val="00B050"/>
                  </a:solidFill>
                </a:ln>
                <a:effectLst>
                  <a:outerShdw blurRad="38100" dist="38100" dir="2700000" algn="tl">
                    <a:srgbClr val="000000">
                      <a:alpha val="43137"/>
                    </a:srgbClr>
                  </a:outerShdw>
                </a:effectLst>
              </a:rPr>
              <a:t> </a:t>
            </a:r>
            <a:r>
              <a:rPr lang="bg-BG" sz="3600" b="1" dirty="0" smtClean="0">
                <a:ln>
                  <a:solidFill>
                    <a:srgbClr val="00B050"/>
                  </a:solidFill>
                </a:ln>
                <a:effectLst>
                  <a:outerShdw blurRad="38100" dist="38100" dir="2700000" algn="tl">
                    <a:srgbClr val="000000">
                      <a:alpha val="43137"/>
                    </a:srgbClr>
                  </a:outerShdw>
                </a:effectLst>
              </a:rPr>
              <a:t>от ЕЗФРС</a:t>
            </a:r>
            <a:endParaRPr lang="bg-BG" sz="3600" b="1" dirty="0">
              <a:ln>
                <a:solidFill>
                  <a:srgbClr val="00B050"/>
                </a:solidFill>
              </a:ln>
              <a:effectLst>
                <a:outerShdw blurRad="38100" dist="38100" dir="2700000" algn="tl">
                  <a:srgbClr val="000000">
                    <a:alpha val="43137"/>
                  </a:srgbClr>
                </a:outerShdw>
              </a:effectLst>
            </a:endParaRPr>
          </a:p>
        </p:txBody>
      </p:sp>
      <p:pic>
        <p:nvPicPr>
          <p:cNvPr id="7" name="Picture 6" descr="Logo_DFZ_BG_RGB.png"/>
          <p:cNvPicPr>
            <a:picLocks noChangeAspect="1"/>
          </p:cNvPicPr>
          <p:nvPr/>
        </p:nvPicPr>
        <p:blipFill>
          <a:blip r:embed="rId4" cstate="print"/>
          <a:stretch>
            <a:fillRect/>
          </a:stretch>
        </p:blipFill>
        <p:spPr>
          <a:xfrm>
            <a:off x="0" y="0"/>
            <a:ext cx="1941796" cy="806592"/>
          </a:xfrm>
          <a:prstGeom prst="rect">
            <a:avLst/>
          </a:prstGeom>
        </p:spPr>
      </p:pic>
    </p:spTree>
    <p:extLst>
      <p:ext uri="{BB962C8B-B14F-4D97-AF65-F5344CB8AC3E}">
        <p14:creationId xmlns:p14="http://schemas.microsoft.com/office/powerpoint/2010/main" val="341033869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1694</TotalTime>
  <Words>1112</Words>
  <Application>Microsoft Office PowerPoint</Application>
  <PresentationFormat>Widescreen</PresentationFormat>
  <Paragraphs>74</Paragraphs>
  <Slides>19</Slides>
  <Notes>17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Calibri Light</vt:lpstr>
      <vt:lpstr>Times New Roman</vt:lpstr>
      <vt:lpstr>Office Theme</vt:lpstr>
      <vt:lpstr>Напредък в областта на директните плащания и секторните интервенции от Стратегическия план за развитие на земеделието и селските райони 2023 – 2027 за кампания 2023</vt:lpstr>
      <vt:lpstr>Прилагани интервенции през кампания 2023</vt:lpstr>
      <vt:lpstr>Прилагани интервенции през кампания 2023</vt:lpstr>
      <vt:lpstr>Усвояемост на бюджета за кампания 2023 от ЕФГЗ</vt:lpstr>
      <vt:lpstr>Усвояемост на бюджета за кампания 2023 от ЕФГЗ</vt:lpstr>
      <vt:lpstr>Усвояемост на бюджета за кампания 2023 от ЕФГЗ</vt:lpstr>
      <vt:lpstr>Усвояемост на бюджета за кампания 2023 от ЕФГЗ</vt:lpstr>
      <vt:lpstr>Усвояемост на бюджета за кампания 2023 от ЕЗФРС</vt:lpstr>
      <vt:lpstr>Усвояемост на бюджета за кампания 2023 от ЕЗФРС</vt:lpstr>
      <vt:lpstr>Усвояемост на бюджета за кампания 2023 от ЕЗФРС</vt:lpstr>
      <vt:lpstr>PowerPoint Presentation</vt:lpstr>
      <vt:lpstr>Трудности при прилагането на интервенциите през кампания 2023</vt:lpstr>
      <vt:lpstr>1. Късно обнародвана и променяна в  процеса на работа нормативна база</vt:lpstr>
      <vt:lpstr>2. Липсата на достатъчна предварителна подготовка и своевременно информиране на земеделските стопани по новите интервенции </vt:lpstr>
      <vt:lpstr>Сравнение на заявленията за кампании 2023 и 2024</vt:lpstr>
      <vt:lpstr>Сравнение на заявленията за кампании 2023 и 2024</vt:lpstr>
      <vt:lpstr>Сравнение на заявленията за кампании 2023 и 2024</vt:lpstr>
      <vt:lpstr>Сравнение на заявленията за кампании 2023 и 2024</vt:lpstr>
      <vt:lpstr>БЛАГОДАРЯ ЗА ВНИМАНИЕТО!</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Изпълнение на интервенциите за директни плащания от Стратегическия план за развитие на земеделието и селските райони 2023 – 2027 за кампания 2023.</dc:title>
  <dc:creator>Dimitrinka Snezhkova Petkova</dc:creator>
  <cp:lastModifiedBy>Stanislav Ivanov Glavchev</cp:lastModifiedBy>
  <cp:revision>145</cp:revision>
  <dcterms:created xsi:type="dcterms:W3CDTF">2024-08-28T11:46:02Z</dcterms:created>
  <dcterms:modified xsi:type="dcterms:W3CDTF">2024-09-05T14:04:10Z</dcterms:modified>
</cp:coreProperties>
</file>