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3"/>
  </p:notesMasterIdLst>
  <p:sldIdLst>
    <p:sldId id="288" r:id="rId2"/>
    <p:sldId id="291" r:id="rId3"/>
    <p:sldId id="294" r:id="rId4"/>
    <p:sldId id="297" r:id="rId5"/>
    <p:sldId id="296" r:id="rId6"/>
    <p:sldId id="293" r:id="rId7"/>
    <p:sldId id="292" r:id="rId8"/>
    <p:sldId id="289" r:id="rId9"/>
    <p:sldId id="290" r:id="rId10"/>
    <p:sldId id="298" r:id="rId11"/>
    <p:sldId id="28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401"/>
    <a:srgbClr val="BBCED8"/>
    <a:srgbClr val="96BD51"/>
    <a:srgbClr val="5BC4C6"/>
    <a:srgbClr val="E4B2B4"/>
    <a:srgbClr val="E9E4D7"/>
    <a:srgbClr val="F9F7F3"/>
    <a:srgbClr val="EFEBE1"/>
    <a:srgbClr val="F3F0E9"/>
    <a:srgbClr val="EAE4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1876" autoAdjust="0"/>
  </p:normalViewPr>
  <p:slideViewPr>
    <p:cSldViewPr snapToGrid="0" snapToObjects="1">
      <p:cViewPr varScale="1">
        <p:scale>
          <a:sx n="106" d="100"/>
          <a:sy n="106" d="100"/>
        </p:scale>
        <p:origin x="75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1F350-2083-3848-975E-6985E709D5D5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0C662-205E-2248-A9A1-61FD2FA78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0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6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7" y="5010631"/>
            <a:ext cx="4935033" cy="1572116"/>
          </a:xfrm>
        </p:spPr>
      </p:pic>
      <p:sp>
        <p:nvSpPr>
          <p:cNvPr id="4" name="Rectangular Callout 3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3" y="99009"/>
            <a:ext cx="1011637" cy="5251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1" y="6292158"/>
            <a:ext cx="117097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  <a:p>
            <a:r>
              <a:rPr lang="bg-BG" sz="1600" dirty="0"/>
              <a:t>Министерство на земеделието</a:t>
            </a:r>
            <a:r>
              <a:rPr lang="en-US" sz="1600" dirty="0"/>
              <a:t> </a:t>
            </a:r>
            <a:r>
              <a:rPr lang="bg-BG" sz="1600" dirty="0"/>
              <a:t>и храните „Информационна кампания 2024г.“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A0E217-8277-B3EB-66A0-CD4D298421A3}"/>
              </a:ext>
            </a:extLst>
          </p:cNvPr>
          <p:cNvSpPr txBox="1"/>
          <p:nvPr/>
        </p:nvSpPr>
        <p:spPr>
          <a:xfrm>
            <a:off x="1310400" y="1420463"/>
            <a:ext cx="102655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>
                <a:solidFill>
                  <a:srgbClr val="54A02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Промени в Стандартите за поддържане на земята в добро земеделско и екологично състояние  2023-2027 г. след влизане в сила на </a:t>
            </a:r>
            <a:r>
              <a:rPr lang="ru-RU" sz="4000" b="1" dirty="0">
                <a:solidFill>
                  <a:srgbClr val="54A02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на Регламенти (ЕС) 2021/2115 и (ЕС) 2021/2116 </a:t>
            </a:r>
            <a:endParaRPr lang="en-US" sz="4000" b="1" dirty="0">
              <a:solidFill>
                <a:srgbClr val="54A02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660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7" y="5010631"/>
            <a:ext cx="4935033" cy="1572116"/>
          </a:xfrm>
        </p:spPr>
      </p:pic>
      <p:sp>
        <p:nvSpPr>
          <p:cNvPr id="4" name="Rectangular Callout 3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3" y="99009"/>
            <a:ext cx="1011637" cy="5251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1" y="6292158"/>
            <a:ext cx="117097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  <a:p>
            <a:r>
              <a:rPr lang="bg-BG" sz="1600" dirty="0"/>
              <a:t>Министерство на земеделието</a:t>
            </a:r>
            <a:r>
              <a:rPr lang="en-US" sz="1600" dirty="0"/>
              <a:t> </a:t>
            </a:r>
            <a:r>
              <a:rPr lang="bg-BG" sz="1600" dirty="0"/>
              <a:t>и храните „Информационна кампания 2024г.“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7E7C3C-99D9-79DB-C734-AFDE78447C19}"/>
              </a:ext>
            </a:extLst>
          </p:cNvPr>
          <p:cNvSpPr txBox="1"/>
          <p:nvPr/>
        </p:nvSpPr>
        <p:spPr>
          <a:xfrm>
            <a:off x="1517715" y="131350"/>
            <a:ext cx="101170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Промени в Законоустановените изисквания за управление (ЗИУ), респективно в Методиката за предварителната условност на база предстоящи изменения в националното законодателство</a:t>
            </a:r>
          </a:p>
          <a:p>
            <a:pPr algn="ctr"/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542545-D2E9-5B1F-BCB4-3B5D86642652}"/>
              </a:ext>
            </a:extLst>
          </p:cNvPr>
          <p:cNvSpPr txBox="1"/>
          <p:nvPr/>
        </p:nvSpPr>
        <p:spPr>
          <a:xfrm>
            <a:off x="1088020" y="1756756"/>
            <a:ext cx="4935034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Законоустановено изискване за управление (ЗИУ) 2 – Ограничаване на замърсяването на водите в нитратно уязвимите зони </a:t>
            </a:r>
          </a:p>
          <a:p>
            <a:pPr algn="just"/>
            <a:endParaRPr kumimoji="0" lang="ru-RU" b="1" i="0" u="sng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/>
            <a:endParaRPr kumimoji="0" lang="ru-RU" b="1" i="0" u="sng" strike="noStrike" kern="1200" cap="none" spc="0" normalizeH="0" baseline="0" noProof="0" dirty="0">
              <a:ln>
                <a:noFill/>
              </a:ln>
              <a:solidFill>
                <a:srgbClr val="833C0B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/>
            <a:endParaRPr kumimoji="0" lang="ru-RU" b="1" i="0" u="sng" strike="noStrike" kern="1200" cap="none" spc="0" normalizeH="0" baseline="0" noProof="0" dirty="0">
              <a:ln>
                <a:noFill/>
              </a:ln>
              <a:solidFill>
                <a:srgbClr val="833C0B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Законоустановено изискване за управление (ЗИУ) 7 – Продукти за растителна защита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427BCF-CE48-E1D2-8019-7645A01F4D5D}"/>
              </a:ext>
            </a:extLst>
          </p:cNvPr>
          <p:cNvSpPr txBox="1"/>
          <p:nvPr/>
        </p:nvSpPr>
        <p:spPr>
          <a:xfrm>
            <a:off x="8117644" y="1345437"/>
            <a:ext cx="3186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Промяна 2024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136529-D101-F9DA-4D9A-C0B8C82DB0AA}"/>
              </a:ext>
            </a:extLst>
          </p:cNvPr>
          <p:cNvSpPr txBox="1"/>
          <p:nvPr/>
        </p:nvSpPr>
        <p:spPr>
          <a:xfrm>
            <a:off x="7099018" y="1867027"/>
            <a:ext cx="4429963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промяна на Програмата от мерки за ограничаване и предотвратяване на замърсяването с нитрати от земеделски източници в уязвимите зони ще се спазват новите условия и нитратно уязвими зони през 2024 г.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15FC42-4F1F-9879-C9E8-6D2B7FF43466}"/>
              </a:ext>
            </a:extLst>
          </p:cNvPr>
          <p:cNvSpPr txBox="1"/>
          <p:nvPr/>
        </p:nvSpPr>
        <p:spPr>
          <a:xfrm>
            <a:off x="7099018" y="3933469"/>
            <a:ext cx="4770597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 влизане в сила на изменението в Наредба № 12 от 2023 г. за условията и реда за употреба на продукти за растителна защита, вземането на растителни проби и анализ за остатъчни количества пестициди е предвидено да отпадне.</a:t>
            </a:r>
          </a:p>
        </p:txBody>
      </p:sp>
      <p:sp>
        <p:nvSpPr>
          <p:cNvPr id="14" name="Down Arrow 4">
            <a:extLst>
              <a:ext uri="{FF2B5EF4-FFF2-40B4-BE49-F238E27FC236}">
                <a16:creationId xmlns:a16="http://schemas.microsoft.com/office/drawing/2014/main" id="{27E1DDC0-2DCE-C7DF-D357-46498ACCC3FD}"/>
              </a:ext>
            </a:extLst>
          </p:cNvPr>
          <p:cNvSpPr/>
          <p:nvPr/>
        </p:nvSpPr>
        <p:spPr>
          <a:xfrm rot="5245643">
            <a:off x="6371265" y="2285109"/>
            <a:ext cx="289202" cy="1097093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" name="Down Arrow 4">
            <a:extLst>
              <a:ext uri="{FF2B5EF4-FFF2-40B4-BE49-F238E27FC236}">
                <a16:creationId xmlns:a16="http://schemas.microsoft.com/office/drawing/2014/main" id="{A4E9C53F-2E2F-54A8-5ECA-853C6686A8F1}"/>
              </a:ext>
            </a:extLst>
          </p:cNvPr>
          <p:cNvSpPr/>
          <p:nvPr/>
        </p:nvSpPr>
        <p:spPr>
          <a:xfrm rot="5245643">
            <a:off x="6371263" y="4296673"/>
            <a:ext cx="289202" cy="1097093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954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063" y="1919335"/>
            <a:ext cx="11045227" cy="3069123"/>
          </a:xfrm>
        </p:spPr>
        <p:txBody>
          <a:bodyPr>
            <a:normAutofit/>
          </a:bodyPr>
          <a:lstStyle/>
          <a:p>
            <a:pPr algn="ctr"/>
            <a:r>
              <a:rPr lang="bg-BG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за вниманието!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1" y="2661719"/>
            <a:ext cx="12282850" cy="3912853"/>
          </a:xfrm>
        </p:spPr>
      </p:pic>
      <p:sp>
        <p:nvSpPr>
          <p:cNvPr id="4" name="Rectangular Callout 3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3" y="99009"/>
            <a:ext cx="1011637" cy="5251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1" y="6292158"/>
            <a:ext cx="117097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  <a:p>
            <a:r>
              <a:rPr lang="bg-BG" sz="1600" dirty="0"/>
              <a:t>Министерство на земеделието</a:t>
            </a:r>
            <a:r>
              <a:rPr lang="en-US" sz="1600" dirty="0"/>
              <a:t> </a:t>
            </a:r>
            <a:r>
              <a:rPr lang="bg-BG" sz="1600" dirty="0"/>
              <a:t>и храните „Информационна кампания 2024г.“ </a:t>
            </a:r>
          </a:p>
        </p:txBody>
      </p:sp>
    </p:spTree>
    <p:extLst>
      <p:ext uri="{BB962C8B-B14F-4D97-AF65-F5344CB8AC3E}">
        <p14:creationId xmlns:p14="http://schemas.microsoft.com/office/powerpoint/2010/main" val="1481915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7" y="5010631"/>
            <a:ext cx="4935033" cy="1572116"/>
          </a:xfrm>
        </p:spPr>
      </p:pic>
      <p:sp>
        <p:nvSpPr>
          <p:cNvPr id="4" name="Rectangular Callout 3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3" y="99009"/>
            <a:ext cx="1011637" cy="5251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1" y="6292158"/>
            <a:ext cx="117097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  <a:p>
            <a:r>
              <a:rPr lang="bg-BG" sz="1600" dirty="0"/>
              <a:t>Министерство на земеделието</a:t>
            </a:r>
            <a:r>
              <a:rPr lang="en-US" sz="1600" dirty="0"/>
              <a:t> </a:t>
            </a:r>
            <a:r>
              <a:rPr lang="bg-BG" sz="1600" dirty="0"/>
              <a:t>и храните „Информационна кампания 2024г.“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D45BB3-3292-C0F3-A7D0-B544F5DF4879}"/>
              </a:ext>
            </a:extLst>
          </p:cNvPr>
          <p:cNvSpPr txBox="1"/>
          <p:nvPr/>
        </p:nvSpPr>
        <p:spPr>
          <a:xfrm>
            <a:off x="2031999" y="64656"/>
            <a:ext cx="7703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 промени в условността през 2024 г.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119735-A683-C447-A0FA-D0C0C31EF9DC}"/>
              </a:ext>
            </a:extLst>
          </p:cNvPr>
          <p:cNvSpPr txBox="1"/>
          <p:nvPr/>
        </p:nvSpPr>
        <p:spPr>
          <a:xfrm>
            <a:off x="92364" y="587876"/>
            <a:ext cx="11953098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bg-BG" sz="2000" b="1" i="0" u="none" strike="noStrike" baseline="0" dirty="0">
                <a:latin typeface="Times New Roman" panose="02020603050405020304" pitchFamily="18" charset="0"/>
              </a:rPr>
              <a:t>В ДЗЕС  5, след преговорите с ЕК се дава възможност </a:t>
            </a:r>
            <a:r>
              <a:rPr lang="ru-RU" sz="2000" b="1" dirty="0">
                <a:latin typeface="Times New Roman" panose="02020603050405020304" pitchFamily="18" charset="0"/>
              </a:rPr>
              <a:t>при почвообработки върху терени с наклон над 10%, да се прилагат и вертикални обработки без обръщане на слоя, минимални, ивични или нулеви обработки на почвата. Целта е да се ограничат дълбоките почвени обработки с обръщане на горния почвен слой, с оглед предпазване на почвите от ерозионни процеси, както и избягване на риска от обръщане на земеделската техника при обработка на почвата при терени с голям наклон;</a:t>
            </a:r>
          </a:p>
          <a:p>
            <a:endParaRPr lang="ru-RU" sz="800" b="1" dirty="0">
              <a:latin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bg-BG" sz="2000" b="1" i="0" u="none" strike="noStrike" baseline="0" dirty="0">
                <a:latin typeface="Times New Roman" panose="02020603050405020304" pitchFamily="18" charset="0"/>
              </a:rPr>
              <a:t>ДЗЕС 6 - прилагането на този стандарт ще зависи предимно от държавите членки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pPr algn="just"/>
            <a:endParaRPr lang="bg-BG" sz="900" b="1" i="0" u="none" strike="noStrike" baseline="0" dirty="0">
              <a:latin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dirty="0">
                <a:latin typeface="Times New Roman" panose="02020603050405020304" pitchFamily="18" charset="0"/>
              </a:rPr>
              <a:t>В ДЗЕС 7, </a:t>
            </a:r>
            <a:r>
              <a:rPr lang="bg-BG" sz="2000" b="1" i="0" u="none" strike="noStrike" baseline="0" dirty="0">
                <a:latin typeface="Times New Roman" panose="02020603050405020304" pitchFamily="18" charset="0"/>
              </a:rPr>
              <a:t>изискващ</a:t>
            </a:r>
            <a:r>
              <a:rPr lang="ru-RU" sz="2000" b="1" i="0" u="none" strike="noStrike" baseline="0" dirty="0">
                <a:latin typeface="Times New Roman" panose="02020603050405020304" pitchFamily="18" charset="0"/>
              </a:rPr>
              <a:t> сеитбооборот, се </a:t>
            </a:r>
            <a:r>
              <a:rPr lang="ru-RU" sz="2000" b="1" dirty="0">
                <a:latin typeface="Times New Roman" panose="02020603050405020304" pitchFamily="18" charset="0"/>
              </a:rPr>
              <a:t>предлага ротацията </a:t>
            </a:r>
            <a:r>
              <a:rPr lang="ru-RU" sz="2000" b="1" i="0" u="none" strike="noStrike" baseline="0" dirty="0">
                <a:latin typeface="Times New Roman" panose="02020603050405020304" pitchFamily="18" charset="0"/>
              </a:rPr>
              <a:t>да се запази, но да се даде възможност на </a:t>
            </a:r>
            <a:r>
              <a:rPr lang="bg-BG" sz="2000" b="1" i="0" u="none" strike="noStrike" baseline="0" dirty="0">
                <a:latin typeface="Times New Roman" panose="02020603050405020304" pitchFamily="18" charset="0"/>
              </a:rPr>
              <a:t>държавите</a:t>
            </a:r>
            <a:r>
              <a:rPr lang="ru-RU" sz="2000" b="1" i="0" u="none" strike="noStrike" baseline="0" dirty="0">
                <a:latin typeface="Times New Roman" panose="02020603050405020304" pitchFamily="18" charset="0"/>
              </a:rPr>
              <a:t> членки да добавят възможност за изпълнение на това изискване чрез диверсификация на културите</a:t>
            </a:r>
            <a:r>
              <a:rPr lang="ru-RU" sz="2000" b="1" dirty="0">
                <a:latin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endParaRPr lang="ru-RU" sz="1000" b="1" i="0" u="none" strike="noStrike" baseline="0" dirty="0">
              <a:latin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dirty="0">
                <a:latin typeface="Times New Roman" panose="02020603050405020304" pitchFamily="18" charset="0"/>
              </a:rPr>
              <a:t>В ДЗЕС 8 </a:t>
            </a:r>
            <a:r>
              <a:rPr lang="ru-RU" sz="2000" b="1" i="0" u="none" strike="noStrike" baseline="0" dirty="0">
                <a:latin typeface="Times New Roman" panose="02020603050405020304" pitchFamily="18" charset="0"/>
              </a:rPr>
              <a:t>да се премахне задължението за заделяне на минимален дял обработваема земя за непроизводствени площи (земя под угар) или обекти (живи плетове, дървета...), като</a:t>
            </a:r>
            <a:r>
              <a:rPr lang="ru-RU" sz="2000" b="1" i="0" u="none" strike="noStrike" dirty="0">
                <a:latin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>
                <a:latin typeface="Times New Roman" panose="02020603050405020304" pitchFamily="18" charset="0"/>
              </a:rPr>
              <a:t>същевременно се запазят</a:t>
            </a:r>
            <a:r>
              <a:rPr lang="ru-RU" sz="2000" b="1" i="0" u="none" strike="noStrike" dirty="0">
                <a:latin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>
                <a:latin typeface="Times New Roman" panose="02020603050405020304" pitchFamily="18" charset="0"/>
              </a:rPr>
              <a:t>съществуващите особености на ландшафта. Вместо това </a:t>
            </a:r>
            <a:r>
              <a:rPr lang="ru-RU" sz="2000" b="1" dirty="0">
                <a:latin typeface="Times New Roman" panose="02020603050405020304" pitchFamily="18" charset="0"/>
              </a:rPr>
              <a:t>се изисква </a:t>
            </a:r>
            <a:r>
              <a:rPr lang="ru-RU" sz="2000" b="1" i="0" u="none" strike="noStrike" baseline="0" dirty="0">
                <a:latin typeface="Times New Roman" panose="02020603050405020304" pitchFamily="18" charset="0"/>
              </a:rPr>
              <a:t>държавите членки да създадат екосхема с такава насоченост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endParaRPr lang="ru-RU" sz="900" b="1" i="0" u="none" strike="noStrike" baseline="0" dirty="0">
              <a:latin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dirty="0">
                <a:latin typeface="Times New Roman" panose="02020603050405020304" pitchFamily="18" charset="0"/>
              </a:rPr>
              <a:t>Освобождават се  дребните земеделски стопани с не повече от 10 хектара земеделска площ от проверките на предварителните условия и санкции, като това не се отнася за проверките, които се извършват съгласно други законодателни актове и са част от Законоустановените изисквания за управление (ЗИУ).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68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7" y="5010631"/>
            <a:ext cx="4935033" cy="1572116"/>
          </a:xfrm>
        </p:spPr>
      </p:pic>
      <p:sp>
        <p:nvSpPr>
          <p:cNvPr id="4" name="Rectangular Callout 3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3" y="99009"/>
            <a:ext cx="1011637" cy="5251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1" y="6292158"/>
            <a:ext cx="117097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  <a:p>
            <a:r>
              <a:rPr lang="bg-BG" sz="1600" dirty="0"/>
              <a:t>Министерство на земеделието</a:t>
            </a:r>
            <a:r>
              <a:rPr lang="en-US" sz="1600" dirty="0"/>
              <a:t> </a:t>
            </a:r>
            <a:r>
              <a:rPr lang="bg-BG" sz="1600" dirty="0"/>
              <a:t>и храните „Информационна кампания 2024г.“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32FD7C-051A-E9D3-B982-B13832C724D2}"/>
              </a:ext>
            </a:extLst>
          </p:cNvPr>
          <p:cNvSpPr txBox="1"/>
          <p:nvPr/>
        </p:nvSpPr>
        <p:spPr>
          <a:xfrm>
            <a:off x="1913979" y="94323"/>
            <a:ext cx="11043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ДЗЕС 5 – </a:t>
            </a:r>
            <a:r>
              <a:rPr kumimoji="0" lang="bg-BG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Управление на обработката на земята или подходящи техники за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култивиране за намаляване на риска от деградация на почвите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1EB468-C350-D170-85C7-1F0A61017F40}"/>
              </a:ext>
            </a:extLst>
          </p:cNvPr>
          <p:cNvSpPr txBox="1"/>
          <p:nvPr/>
        </p:nvSpPr>
        <p:spPr>
          <a:xfrm>
            <a:off x="461393" y="1174459"/>
            <a:ext cx="8305535" cy="515525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ДЗЕС 5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за ограничаване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на </a:t>
            </a: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ерозията на площи с наклон над 10% и на такива застрашени от ерозия се прилага: </a:t>
            </a:r>
            <a:endParaRPr kumimoji="0" lang="bg-BG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>
                <a:tab pos="630555" algn="l"/>
              </a:tabLst>
              <a:defRPr/>
            </a:pPr>
            <a:r>
              <a:rPr kumimoji="0" lang="bg-BG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За обработваеми земи, всички почвообработващи операции се извършват напречно на склона или по хоризонталите на терена /</a:t>
            </a:r>
            <a:r>
              <a:rPr kumimoji="0" lang="bg-BG" sz="1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контурна</a:t>
            </a:r>
            <a:r>
              <a:rPr kumimoji="0" lang="bg-BG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обработка/. 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630555" algn="l"/>
              </a:tabLst>
              <a:defRPr/>
            </a:pPr>
            <a:endParaRPr kumimoji="0" lang="bg-BG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>
                <a:tab pos="630555" algn="l"/>
              </a:tabLst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bg-BG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всички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обработваеми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земи</a:t>
            </a:r>
            <a:r>
              <a:rPr kumimoji="0" lang="bg-BG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почвообработващи</a:t>
            </a:r>
            <a:r>
              <a:rPr kumimoji="0" lang="bg-BG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операции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извършват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напречно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склона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хоризонталите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терена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контурна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обработка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една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следните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почвени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обработки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bg-BG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вертикални обработки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обръщане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слоя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минимални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ивични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нулеви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обработки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почвата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bg-BG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>
                <a:tab pos="630555" algn="l"/>
              </a:tabLst>
              <a:defRPr/>
            </a:pPr>
            <a:endParaRPr kumimoji="0" lang="bg-BG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	За трайни насаждения, отглеждани на наклон върху застрашени от ерозия почви, обработката на почвата се извършва напречно на склона или по хоризонталите, или се извършва едно от следните противоерозионни действия: терасиране,  оформяне на буферни противоерозионни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ивици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Не се извършват механизирани дейности за обработка на почвата върху наводнени или преовлажнени почви в цялото стопанство.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51B815-0A90-0FCB-5225-9C83E3C2C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611223"/>
            <a:ext cx="2794362" cy="5535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Down Arrow 4">
            <a:extLst>
              <a:ext uri="{FF2B5EF4-FFF2-40B4-BE49-F238E27FC236}">
                <a16:creationId xmlns:a16="http://schemas.microsoft.com/office/drawing/2014/main" id="{76885EC9-4177-3F12-A66B-07157EB290B0}"/>
              </a:ext>
            </a:extLst>
          </p:cNvPr>
          <p:cNvSpPr/>
          <p:nvPr/>
        </p:nvSpPr>
        <p:spPr>
          <a:xfrm rot="2793594">
            <a:off x="9476526" y="1116201"/>
            <a:ext cx="256134" cy="2108453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DA771-6444-0295-6E01-2084DF6942F4}"/>
              </a:ext>
            </a:extLst>
          </p:cNvPr>
          <p:cNvSpPr txBox="1"/>
          <p:nvPr/>
        </p:nvSpPr>
        <p:spPr>
          <a:xfrm>
            <a:off x="9247916" y="796991"/>
            <a:ext cx="2690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Промяна 2024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2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7" y="5010631"/>
            <a:ext cx="4935033" cy="1572116"/>
          </a:xfrm>
        </p:spPr>
      </p:pic>
      <p:sp>
        <p:nvSpPr>
          <p:cNvPr id="4" name="Rectangular Callout 3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3" y="99009"/>
            <a:ext cx="1011637" cy="5251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1" y="6292158"/>
            <a:ext cx="117097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  <a:p>
            <a:r>
              <a:rPr lang="bg-BG" sz="1600" dirty="0"/>
              <a:t>Министерство на земеделието</a:t>
            </a:r>
            <a:r>
              <a:rPr lang="en-US" sz="1600" dirty="0"/>
              <a:t> </a:t>
            </a:r>
            <a:r>
              <a:rPr lang="bg-BG" sz="1600" dirty="0"/>
              <a:t>и храните „Информационна кампания 2024г.“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F57B5C-EBBF-D610-5AEB-5FBEE06E50BA}"/>
              </a:ext>
            </a:extLst>
          </p:cNvPr>
          <p:cNvSpPr txBox="1"/>
          <p:nvPr/>
        </p:nvSpPr>
        <p:spPr>
          <a:xfrm>
            <a:off x="2287360" y="119941"/>
            <a:ext cx="9298134" cy="646331"/>
          </a:xfrm>
          <a:prstGeom prst="rect">
            <a:avLst/>
          </a:prstGeom>
          <a:noFill/>
          <a:effectLst>
            <a:glow rad="127000">
              <a:schemeClr val="accent1">
                <a:alpha val="16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ДЗЕС 6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kumimoji="0" lang="bg-BG" sz="1800" b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Минимална почвена покривка през периоди и на площи, които </a:t>
            </a:r>
          </a:p>
          <a:p>
            <a:pPr algn="just"/>
            <a:r>
              <a:rPr kumimoji="0" lang="bg-BG" sz="1800" b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са най-чувствителни</a:t>
            </a:r>
            <a:endParaRPr lang="bg-BG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06F942-33AE-A3A4-FB67-EF4739063483}"/>
              </a:ext>
            </a:extLst>
          </p:cNvPr>
          <p:cNvSpPr txBox="1"/>
          <p:nvPr/>
        </p:nvSpPr>
        <p:spPr>
          <a:xfrm>
            <a:off x="61546" y="680808"/>
            <a:ext cx="610358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g-BG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Цел и очакване от прилагането на стандарт</a:t>
            </a:r>
            <a:r>
              <a:rPr lang="bg-BG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а -  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</a:rPr>
              <a:t>очаква се </a:t>
            </a:r>
            <a:r>
              <a:rPr lang="bg-BG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да окаже положителен ефект върху предотвратяване на почвената и водна ерозия.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 земеделското стопанство с уникален идентификационен номер е задължително върху минимум 80% от цялата обработваема площ на стопанството да се поддържа минимална почвена покривка през чувствителния период  /01  юни до 31 октомври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/.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 земеделското стопанство, при площи с наклон ≥10 %, през периода от 01 ноември до 15 февруари е задължително върху минимум 80% от цялата обработваема площ на стопанството да се поддържа минимална почвена покривка. Изискването за минимална почвена покривка в периода 01 ноември до 15 февруари не се прилага за бенефициери, които осигуряват последваща култура в рамките на 2 седмици след премахването на предходната растителна покривка.</a:t>
            </a:r>
          </a:p>
          <a:p>
            <a:pPr algn="just"/>
            <a:endParaRPr lang="bg-BG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569B65-C4E0-F30D-44D9-5EDB4AE825C8}"/>
              </a:ext>
            </a:extLst>
          </p:cNvPr>
          <p:cNvSpPr txBox="1"/>
          <p:nvPr/>
        </p:nvSpPr>
        <p:spPr>
          <a:xfrm>
            <a:off x="6285983" y="452803"/>
            <a:ext cx="3385917" cy="57488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49580" algn="just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bg-BG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земеделското стопанство е задължително върху минимум 80% от цялата обработваема площ  през съответния чувствителен </a:t>
            </a:r>
            <a:r>
              <a:rPr lang="bg-BG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</a:t>
            </a:r>
            <a:r>
              <a:rPr lang="bg-BG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- 01 </a:t>
            </a:r>
            <a:r>
              <a:rPr lang="bg-BG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юни до 30 </a:t>
            </a:r>
            <a:r>
              <a:rPr lang="bg-BG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септември </a:t>
            </a:r>
            <a:r>
              <a:rPr lang="bg-BG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 се поддържа  минимална почвена покривка.</a:t>
            </a:r>
            <a:endParaRPr lang="en-US" sz="12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Изискването за минимална почвена покривка в периода 01 юни до 30 септември не се прилага за </a:t>
            </a:r>
            <a:r>
              <a:rPr lang="bg-BG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бенефициери</a:t>
            </a:r>
            <a:r>
              <a:rPr lang="bg-BG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които осигуряват последваща култура в рамките от 2 до 6 седмици след премахването на предходната растителна покривка.</a:t>
            </a:r>
            <a:endParaRPr lang="en-US" sz="12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0BC73A-8165-A1C6-DFA2-743720CCB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638" y="2810936"/>
            <a:ext cx="2210615" cy="3927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27000">
              <a:schemeClr val="accent1">
                <a:alpha val="0"/>
              </a:schemeClr>
            </a:glow>
            <a:reflection blurRad="12700" stA="13000" endPos="28000" dir="5400000" sy="-100000" algn="bl" rotWithShape="0"/>
          </a:effectLst>
        </p:spPr>
      </p:pic>
      <p:sp>
        <p:nvSpPr>
          <p:cNvPr id="10" name="Down Arrow 4">
            <a:extLst>
              <a:ext uri="{FF2B5EF4-FFF2-40B4-BE49-F238E27FC236}">
                <a16:creationId xmlns:a16="http://schemas.microsoft.com/office/drawing/2014/main" id="{5344081B-C982-9624-CF17-5965732684C0}"/>
              </a:ext>
            </a:extLst>
          </p:cNvPr>
          <p:cNvSpPr/>
          <p:nvPr/>
        </p:nvSpPr>
        <p:spPr>
          <a:xfrm rot="2793594">
            <a:off x="9977458" y="877753"/>
            <a:ext cx="482536" cy="173402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CBC09E-98B6-38C0-A1B9-1246E0AB3976}"/>
              </a:ext>
            </a:extLst>
          </p:cNvPr>
          <p:cNvSpPr txBox="1"/>
          <p:nvPr/>
        </p:nvSpPr>
        <p:spPr>
          <a:xfrm>
            <a:off x="9709606" y="738827"/>
            <a:ext cx="2690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Промяна 2024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620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7" y="5010631"/>
            <a:ext cx="4935033" cy="1572116"/>
          </a:xfrm>
        </p:spPr>
      </p:pic>
      <p:sp>
        <p:nvSpPr>
          <p:cNvPr id="4" name="Rectangular Callout 3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3" y="99009"/>
            <a:ext cx="1011637" cy="5251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1" y="6292158"/>
            <a:ext cx="117097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  <a:p>
            <a:r>
              <a:rPr lang="bg-BG" sz="1600" dirty="0"/>
              <a:t>Министерство на земеделието</a:t>
            </a:r>
            <a:r>
              <a:rPr lang="en-US" sz="1600" dirty="0"/>
              <a:t> </a:t>
            </a:r>
            <a:r>
              <a:rPr lang="bg-BG" sz="1600" dirty="0"/>
              <a:t>и храните „Информационна кампания 2024г.“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0C157E-09EC-E56C-C2D3-F504DCE945F7}"/>
              </a:ext>
            </a:extLst>
          </p:cNvPr>
          <p:cNvSpPr/>
          <p:nvPr/>
        </p:nvSpPr>
        <p:spPr>
          <a:xfrm>
            <a:off x="1363742" y="33021"/>
            <a:ext cx="367903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За поддържането на минимална почвена покривка може да се прилагат следните практики:</a:t>
            </a:r>
          </a:p>
          <a:p>
            <a:pPr lvl="0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-  оставяне на презимуващи или  фуражни култури;</a:t>
            </a:r>
          </a:p>
          <a:p>
            <a:pPr lvl="0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- оставяне на растителните остатъци от предходната култура, включително стърнища, самозасети площи от предходната култура;</a:t>
            </a:r>
          </a:p>
          <a:p>
            <a:pPr lvl="0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- засяване на покривни култури или мулчиране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pPr lvl="0"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 трайните насаждения, за осигуряване на минимална почвена покривка върху минимум 50% от площта на стопанството, се извършва укрепване на междуредията чрез затревяване или засяване с покривни култури.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1083B1-3120-2144-8D81-415558B9C05D}"/>
              </a:ext>
            </a:extLst>
          </p:cNvPr>
          <p:cNvSpPr/>
          <p:nvPr/>
        </p:nvSpPr>
        <p:spPr>
          <a:xfrm>
            <a:off x="5037945" y="117863"/>
            <a:ext cx="4982747" cy="62433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bg-BG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Поддържането на минимална почвена покривка се постига чрез:</a:t>
            </a:r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bg-BG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засяване/засята основна култура;</a:t>
            </a:r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bg-BG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-засяване на вторични или междинни/покривни култури или </a:t>
            </a:r>
            <a:r>
              <a:rPr lang="bg-BG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мулчиране</a:t>
            </a:r>
            <a:r>
              <a:rPr lang="bg-BG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bg-BG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-оставяне на растителни остатъци, включително стърнища и/или </a:t>
            </a:r>
            <a:r>
              <a:rPr lang="bg-BG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самозасети</a:t>
            </a:r>
            <a:r>
              <a:rPr lang="bg-BG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площи от предходната култура;</a:t>
            </a:r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bg-BG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-оставяне на растителните остатъци от предходната култура при вертикални обработки без обръщане на слоя, при минимални обработки на почвата, при </a:t>
            </a:r>
            <a:r>
              <a:rPr lang="bg-BG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ивични</a:t>
            </a:r>
            <a:r>
              <a:rPr lang="bg-BG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обработки на почвата.</a:t>
            </a:r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bg-BG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трайните насаждения, за осигуряване на минимална почвена покривка върху минимум 50% от площта на стопанството, се извършва укрепване на междуредията чрез затревяване или засяване с покривни култури през чувствителния период (01 юни до 30 септември);</a:t>
            </a:r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231DC-0870-3343-5C9B-5EBDDB4B4410}"/>
              </a:ext>
            </a:extLst>
          </p:cNvPr>
          <p:cNvSpPr txBox="1"/>
          <p:nvPr/>
        </p:nvSpPr>
        <p:spPr>
          <a:xfrm>
            <a:off x="9886311" y="202230"/>
            <a:ext cx="2690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Промяна 2024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own Arrow 4">
            <a:extLst>
              <a:ext uri="{FF2B5EF4-FFF2-40B4-BE49-F238E27FC236}">
                <a16:creationId xmlns:a16="http://schemas.microsoft.com/office/drawing/2014/main" id="{3FC1A11B-CEAF-C49A-9846-5FA70FC4E551}"/>
              </a:ext>
            </a:extLst>
          </p:cNvPr>
          <p:cNvSpPr/>
          <p:nvPr/>
        </p:nvSpPr>
        <p:spPr>
          <a:xfrm rot="1830286">
            <a:off x="10314488" y="441251"/>
            <a:ext cx="265870" cy="2241039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" name="Picture 10" descr="C:\Users\deyordanov\AppData\Local\Microsoft\Windows\INetCache\Content.Word\gallery-g4ppx3mt0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893" y="1945422"/>
            <a:ext cx="2227706" cy="4346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9405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7" y="5010631"/>
            <a:ext cx="4935033" cy="1572116"/>
          </a:xfrm>
        </p:spPr>
      </p:pic>
      <p:sp>
        <p:nvSpPr>
          <p:cNvPr id="4" name="Rectangular Callout 3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3" y="99009"/>
            <a:ext cx="1011637" cy="5251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1" y="6292158"/>
            <a:ext cx="117097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  <a:p>
            <a:r>
              <a:rPr lang="bg-BG" sz="1600" dirty="0"/>
              <a:t>Министерство на земеделието</a:t>
            </a:r>
            <a:r>
              <a:rPr lang="en-US" sz="1600" dirty="0"/>
              <a:t> </a:t>
            </a:r>
            <a:r>
              <a:rPr lang="bg-BG" sz="1600" dirty="0"/>
              <a:t>и храните „Информационна кампания 2024г.“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284D02-E86B-E095-1F81-21A09562ADA0}"/>
              </a:ext>
            </a:extLst>
          </p:cNvPr>
          <p:cNvSpPr txBox="1"/>
          <p:nvPr/>
        </p:nvSpPr>
        <p:spPr>
          <a:xfrm>
            <a:off x="1380562" y="99009"/>
            <a:ext cx="96340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ДЗЕС 7 -  </a:t>
            </a:r>
            <a:r>
              <a:rPr kumimoji="0" lang="bg-BG" sz="2000" b="1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Сеитбооборот</a:t>
            </a:r>
            <a:r>
              <a:rPr kumimoji="0" lang="en-GB" sz="2000" b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</a:t>
            </a:r>
            <a:r>
              <a:rPr lang="bg-BG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р</a:t>
            </a:r>
            <a:r>
              <a:rPr kumimoji="0" lang="bg-BG" sz="2000" b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отация</a:t>
            </a:r>
            <a:r>
              <a:rPr kumimoji="0" lang="en-GB" sz="2000" b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  <a:r>
              <a:rPr kumimoji="0" lang="bg-BG" sz="2000" b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на културите върху обработваема земя или с изключение на култури под вода</a:t>
            </a: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</a:t>
            </a:r>
            <a:endParaRPr lang="bg-BG" sz="20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52C110-7A0F-D946-E47C-39326247BCF1}"/>
              </a:ext>
            </a:extLst>
          </p:cNvPr>
          <p:cNvSpPr/>
          <p:nvPr/>
        </p:nvSpPr>
        <p:spPr>
          <a:xfrm>
            <a:off x="115423" y="937766"/>
            <a:ext cx="5805543" cy="4867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обработваема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земя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площ над 10 ха,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земеделския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стопанин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осигурява ежегодно смяна на отглежданата култура /ротация/ на ниво парцел върху </a:t>
            </a:r>
            <a:r>
              <a:rPr lang="bg-BG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минимум 35% от обработваемата земя в стопанството си. 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Отглеждането на вторична/допълнителна култура на съответния парцел </a:t>
            </a:r>
            <a:r>
              <a:rPr lang="bg-BG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 счита за извършена ротация.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След третата година, земеделския стопанин е длъжен да гарантира,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че 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всички парцели от </a:t>
            </a:r>
            <a:r>
              <a:rPr lang="bg-BG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обработваемата земя от стопанството са били обект на ротация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по отношение на </a:t>
            </a:r>
            <a:r>
              <a:rPr lang="bg-BG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основната култура на отглеждане.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bg-BG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Горните правила не се отнасят за площи заети с оризови клетки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bg-BG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многогодишни култури, треви и други тревни фуражи и угари.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Вторична култура се счита за ротация, ако е засята/засадена непосредствено след прибирането на основната култура и е налична на парцела до подготовката на почвата за сеитба на следващата основна култура.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EB07BA-8DDB-5B73-A005-6D8C99A6BE3B}"/>
              </a:ext>
            </a:extLst>
          </p:cNvPr>
          <p:cNvSpPr/>
          <p:nvPr/>
        </p:nvSpPr>
        <p:spPr>
          <a:xfrm>
            <a:off x="6046367" y="733371"/>
            <a:ext cx="6068088" cy="563231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bg-BG" sz="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bg-BG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bg-BG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Земеделските стопани  </a:t>
            </a:r>
            <a:r>
              <a:rPr lang="bg-BG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обработваема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площ ≥ 10 ха</a:t>
            </a:r>
            <a:r>
              <a:rPr lang="bg-BG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могат да изпълнят  изискванията на този стандарт като приложат освен ротация също диверсификация на културите</a:t>
            </a:r>
            <a:r>
              <a:rPr lang="bg-BG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спазване на</a:t>
            </a:r>
            <a:r>
              <a:rPr lang="bg-BG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следните минимални изисквания: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bg-BG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когато размерът на обработваемата земя в дадено стопанство е между 10 и 30 хектара, диверсификацията на културите се състои в засяване и отглеждане на обработваемата земя в стопанството с поне две различни култури. Основната култура не може да превишава 75 % от обработваемата земя.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bg-BG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когато размерът на обработваемата земя в дадено стопанство е повече от 30 хектара, диверсификацията на културите се състои в засяването</a:t>
            </a:r>
            <a:r>
              <a:rPr lang="bg-BG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отглеждане на обработваема земя в стопанството на поне три различни култури. Основната култура не може да заема повече от 75 % от обработваемата земя, а двете основни култури не могат да обхващат заедно повече от 95 % от обработваемата земя</a:t>
            </a:r>
            <a:r>
              <a:rPr lang="bg-B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231DC-0870-3343-5C9B-5EBDDB4B4410}"/>
              </a:ext>
            </a:extLst>
          </p:cNvPr>
          <p:cNvSpPr txBox="1"/>
          <p:nvPr/>
        </p:nvSpPr>
        <p:spPr>
          <a:xfrm>
            <a:off x="7413429" y="500748"/>
            <a:ext cx="269044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Промяна 2024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399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7" y="5010631"/>
            <a:ext cx="4935033" cy="1572116"/>
          </a:xfrm>
        </p:spPr>
      </p:pic>
      <p:sp>
        <p:nvSpPr>
          <p:cNvPr id="4" name="Rectangular Callout 3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3" y="99009"/>
            <a:ext cx="1011637" cy="5251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1" y="6292158"/>
            <a:ext cx="117097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  <a:p>
            <a:r>
              <a:rPr lang="bg-BG" sz="1600" dirty="0"/>
              <a:t>Министерство на земеделието</a:t>
            </a:r>
            <a:r>
              <a:rPr lang="en-US" sz="1600" dirty="0"/>
              <a:t> </a:t>
            </a:r>
            <a:r>
              <a:rPr lang="bg-BG" sz="1600" dirty="0"/>
              <a:t>и храните „Информационна кампания 2024г.“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040045-EA9F-B9B4-6C2C-A797D865676B}"/>
              </a:ext>
            </a:extLst>
          </p:cNvPr>
          <p:cNvSpPr txBox="1"/>
          <p:nvPr/>
        </p:nvSpPr>
        <p:spPr>
          <a:xfrm>
            <a:off x="1702627" y="1163726"/>
            <a:ext cx="851095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изискването се изключват следните случаи: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64465" algn="l"/>
              </a:tabLst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kumimoji="0" lang="bg-BG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когато повече от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75%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обработваемата земя се използва за производство на треви или други тревисти фуражи, земя, оставена под угар, земята се използва за отглеждане на бобови култури или е обект на комбинация от тези употреби;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64465" algn="l"/>
              </a:tabLst>
              <a:defRPr/>
            </a:pPr>
            <a:endParaRPr lang="bg-BG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64465" algn="l"/>
              </a:tabLst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kumimoji="0" lang="bg-BG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когато повече от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75%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отговарящата на условията за подпомагане земеделска площ е</a:t>
            </a:r>
            <a:r>
              <a:rPr lang="bg-B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постоянно затревена, се използва за производството на треви или други тревни фуражи или на култури под вода през значителна част от цикъла за отглеждане на културите, или съчетава тези употреби</a:t>
            </a:r>
            <a:r>
              <a:rPr lang="bg-B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64465" algn="l"/>
              </a:tabLst>
              <a:defRPr/>
            </a:pPr>
            <a:endParaRPr lang="bg-BG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64465" algn="l"/>
              </a:tabLst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когато обработваема земя е с размер </a:t>
            </a: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10 хектара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64465" algn="l"/>
              </a:tabLst>
              <a:defRPr/>
            </a:pPr>
            <a:endParaRPr lang="bg-BG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Счита се, че земеделските стопани, сертифицирани за биологично производство в съответствие с Регламент (ЕС)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2018/848,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отговарят на този стандарт.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099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7" y="5010631"/>
            <a:ext cx="4935033" cy="1572116"/>
          </a:xfrm>
        </p:spPr>
      </p:pic>
      <p:sp>
        <p:nvSpPr>
          <p:cNvPr id="4" name="Rectangular Callout 3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3" y="99009"/>
            <a:ext cx="1011637" cy="5251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1" y="6292158"/>
            <a:ext cx="117097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  <a:p>
            <a:r>
              <a:rPr lang="bg-BG" sz="1600" dirty="0"/>
              <a:t>Министерство на земеделието</a:t>
            </a:r>
            <a:r>
              <a:rPr lang="en-US" sz="1600" dirty="0"/>
              <a:t> </a:t>
            </a:r>
            <a:r>
              <a:rPr lang="bg-BG" sz="1600" dirty="0"/>
              <a:t>и храните „Информационна кампания 2024г.“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74E111-71D5-6ED2-9051-7A2574D94A81}"/>
              </a:ext>
            </a:extLst>
          </p:cNvPr>
          <p:cNvSpPr txBox="1"/>
          <p:nvPr/>
        </p:nvSpPr>
        <p:spPr>
          <a:xfrm>
            <a:off x="2398122" y="275253"/>
            <a:ext cx="9540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ДЗЕС 8 -</a:t>
            </a:r>
            <a:r>
              <a:rPr kumimoji="0" lang="ru-RU" sz="1800" b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Минимален </a:t>
            </a:r>
            <a:r>
              <a:rPr kumimoji="0" lang="bg-BG" sz="1800" b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дял от обработваемата земя, отделена за непроизводствени </a:t>
            </a:r>
          </a:p>
          <a:p>
            <a:r>
              <a:rPr kumimoji="0" lang="bg-BG" sz="1800" b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площи и характеристики</a:t>
            </a:r>
            <a:endParaRPr lang="bg-BG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8387E0-7A6E-2E74-ABE9-4568BA1BA599}"/>
              </a:ext>
            </a:extLst>
          </p:cNvPr>
          <p:cNvSpPr/>
          <p:nvPr/>
        </p:nvSpPr>
        <p:spPr>
          <a:xfrm>
            <a:off x="651851" y="1743089"/>
            <a:ext cx="7478720" cy="123110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defRPr/>
            </a:pPr>
            <a:r>
              <a:rPr lang="bg-BG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bg-BG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Отпада</a:t>
            </a:r>
            <a:r>
              <a:rPr lang="bg-BG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задължението за поддържане на поне 4% от обработваемата земя като:</a:t>
            </a:r>
          </a:p>
          <a:p>
            <a:pPr marL="285750" lvl="0" indent="-285750" algn="just">
              <a:buFontTx/>
              <a:buChar char="-"/>
              <a:defRPr/>
            </a:pPr>
            <a:r>
              <a:rPr lang="bg-BG" dirty="0">
                <a:solidFill>
                  <a:srgbClr val="FF0000"/>
                </a:solidFill>
                <a:latin typeface="Times New Roman" panose="02020603050405020304" pitchFamily="18" charset="0"/>
              </a:rPr>
              <a:t>непроизводствени площи и характеристики - земя оставена </a:t>
            </a:r>
            <a:r>
              <a:rPr lang="bg-BG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под угар, </a:t>
            </a:r>
            <a:r>
              <a:rPr lang="bg-BG" dirty="0">
                <a:solidFill>
                  <a:srgbClr val="FF0000"/>
                </a:solidFill>
                <a:latin typeface="Times New Roman" panose="02020603050405020304" pitchFamily="18" charset="0"/>
              </a:rPr>
              <a:t>тераси, </a:t>
            </a:r>
            <a:r>
              <a:rPr lang="bg-BG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особености на ландшафта.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13C5DD-F6D8-3F76-8603-799FFD561092}"/>
              </a:ext>
            </a:extLst>
          </p:cNvPr>
          <p:cNvSpPr txBox="1"/>
          <p:nvPr/>
        </p:nvSpPr>
        <p:spPr>
          <a:xfrm>
            <a:off x="2874563" y="1059552"/>
            <a:ext cx="2690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Промяна 2024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8B5AFF-149C-D46F-63A5-89E36D64A94B}"/>
              </a:ext>
            </a:extLst>
          </p:cNvPr>
          <p:cNvSpPr/>
          <p:nvPr/>
        </p:nvSpPr>
        <p:spPr>
          <a:xfrm>
            <a:off x="377315" y="3795700"/>
            <a:ext cx="11105856" cy="169277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bg-BG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Остава</a:t>
            </a:r>
            <a:r>
              <a:rPr lang="bg-BG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задължението  да се запазват и поддържат съществуващите характеристики на ландшафта чрез</a:t>
            </a:r>
            <a:r>
              <a:rPr lang="bg-BG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q"/>
              <a:tabLst>
                <a:tab pos="85090" algn="l"/>
              </a:tabLst>
            </a:pPr>
            <a:r>
              <a:rPr lang="bg-BG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забрана за изрязване на жив плет и дървета по време на размножаването и отглеждането на птици (от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bg-BG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март до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bg-BG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юли);</a:t>
            </a:r>
            <a:endParaRPr lang="bg-BG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q"/>
              <a:tabLst>
                <a:tab pos="85090" algn="l"/>
              </a:tabLst>
            </a:pPr>
            <a:r>
              <a:rPr lang="bg-BG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запазване на полски граници (синори) в блока на земеделското стопанство и/или земеделския парцел;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bg-BG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запазване на съществуващите трайни тераси в блока на земеделското стопанство и/или земеделския парцел;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q"/>
              <a:tabLst>
                <a:tab pos="85090" algn="l"/>
              </a:tabLst>
            </a:pPr>
            <a:r>
              <a:rPr lang="bg-BG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опазване на постоянните пасища, мери и ливади от навлизането на нежелана растителност - орлова папрат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Pteridium</a:t>
            </a:r>
            <a:r>
              <a:rPr lang="en-US" sz="1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aquilinum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bg-BG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чемерика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Veratrum</a:t>
            </a:r>
            <a:r>
              <a:rPr lang="en-US" sz="1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spp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bg-BG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айлант</a:t>
            </a:r>
            <a:r>
              <a:rPr lang="bg-BG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Ailanthus </a:t>
            </a:r>
            <a:r>
              <a:rPr lang="en-US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altissima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bg-BG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bg-BG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аморфа</a:t>
            </a:r>
            <a:r>
              <a:rPr lang="bg-BG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Amorpha</a:t>
            </a:r>
            <a:r>
              <a:rPr lang="en-US" sz="1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fruticosa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bg-BG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др.;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6F79F5-6942-62D9-EB22-0481CB62B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682" y="598418"/>
            <a:ext cx="2790170" cy="2581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97894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7" y="5010631"/>
            <a:ext cx="4935033" cy="1572116"/>
          </a:xfrm>
        </p:spPr>
      </p:pic>
      <p:sp>
        <p:nvSpPr>
          <p:cNvPr id="4" name="Rectangular Callout 3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3" y="99009"/>
            <a:ext cx="1011637" cy="5251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1" y="6292158"/>
            <a:ext cx="117097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  <a:p>
            <a:r>
              <a:rPr lang="bg-BG" sz="1600" dirty="0"/>
              <a:t>Министерство на земеделието</a:t>
            </a:r>
            <a:r>
              <a:rPr lang="en-US" sz="1600" dirty="0"/>
              <a:t> </a:t>
            </a:r>
            <a:r>
              <a:rPr lang="bg-BG" sz="1600" dirty="0"/>
              <a:t>и храните „Информационна кампания 2024г.“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0A361E-461D-2231-775D-74DE1CE478AA}"/>
              </a:ext>
            </a:extLst>
          </p:cNvPr>
          <p:cNvSpPr txBox="1"/>
          <p:nvPr/>
        </p:nvSpPr>
        <p:spPr>
          <a:xfrm>
            <a:off x="1310400" y="-246202"/>
            <a:ext cx="809868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</a:t>
            </a:r>
            <a:r>
              <a:rPr kumimoji="0" lang="bg-BG" sz="1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собености на ландшафта продължават да бъдат: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bg-BG" sz="18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bg-BG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Жив плет;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bg-BG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Тераси;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bg-BG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Отделни дървета</a:t>
            </a:r>
            <a:r>
              <a:rPr lang="bg-BG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 корона с диаметър не по-малък от 4 м;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bg-BG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Дървета в редица</a:t>
            </a:r>
            <a:r>
              <a:rPr lang="bg-BG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 корона с диаметър не по-малък от 4 м, като разстоянието между короните не надхвърля 5 м;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bg-BG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Буферни ивици</a:t>
            </a:r>
            <a:r>
              <a:rPr lang="bg-BG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са площи с широчина от 1 до 15 м;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bg-BG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+mn-cs"/>
              </a:rPr>
              <a:t>Дървета в група.</a:t>
            </a:r>
            <a:endParaRPr kumimoji="0" lang="bg-BG" sz="18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9" name="Picture 4" descr="Каква ще е съдбата на полезащитните горски пояси в Добруджа? | Agri.BG">
            <a:extLst>
              <a:ext uri="{FF2B5EF4-FFF2-40B4-BE49-F238E27FC236}">
                <a16:creationId xmlns:a16="http://schemas.microsoft.com/office/drawing/2014/main" id="{6C064368-ABC6-81BC-6C03-CBE9B54AA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030" y="2619191"/>
            <a:ext cx="5329332" cy="2045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6" descr="Жив плет - защо е необходимо да засадим в градината?|TH Consulting">
            <a:extLst>
              <a:ext uri="{FF2B5EF4-FFF2-40B4-BE49-F238E27FC236}">
                <a16:creationId xmlns:a16="http://schemas.microsoft.com/office/drawing/2014/main" id="{7BA9DEE5-6E07-BB47-2BE8-15F0EDD52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857" y="4822720"/>
            <a:ext cx="4342505" cy="1657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1823122" y="3089156"/>
            <a:ext cx="3822275" cy="1923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287" y="5067518"/>
            <a:ext cx="2395786" cy="1395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2616989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6640</TotalTime>
  <Words>1758</Words>
  <Application>Microsoft Office PowerPoint</Application>
  <PresentationFormat>Widescreen</PresentationFormat>
  <Paragraphs>113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Trebuchet MS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Благодаря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Новите моменти в пакета за ОСП 2021-2027</dc:title>
  <dc:creator>Maria Jordanova</dc:creator>
  <cp:lastModifiedBy>Petar Kirovski</cp:lastModifiedBy>
  <cp:revision>164</cp:revision>
  <dcterms:created xsi:type="dcterms:W3CDTF">2019-07-16T18:57:03Z</dcterms:created>
  <dcterms:modified xsi:type="dcterms:W3CDTF">2024-04-30T08:12:32Z</dcterms:modified>
</cp:coreProperties>
</file>