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sldIdLst>
    <p:sldId id="288" r:id="rId2"/>
    <p:sldId id="289" r:id="rId3"/>
    <p:sldId id="359" r:id="rId4"/>
    <p:sldId id="386" r:id="rId5"/>
    <p:sldId id="383" r:id="rId6"/>
    <p:sldId id="384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402" r:id="rId15"/>
    <p:sldId id="403" r:id="rId16"/>
    <p:sldId id="404" r:id="rId17"/>
    <p:sldId id="303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126031"/>
    <a:srgbClr val="FF66FF"/>
    <a:srgbClr val="CCCC00"/>
    <a:srgbClr val="D7D401"/>
    <a:srgbClr val="BBCED8"/>
    <a:srgbClr val="96BD51"/>
    <a:srgbClr val="5BC4C6"/>
    <a:srgbClr val="E4B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837" autoAdjust="0"/>
  </p:normalViewPr>
  <p:slideViewPr>
    <p:cSldViewPr snapToGrid="0" snapToObjects="1">
      <p:cViewPr varScale="1">
        <p:scale>
          <a:sx n="91" d="100"/>
          <a:sy n="91" d="100"/>
        </p:scale>
        <p:origin x="13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ДЗС</a:t>
            </a:r>
            <a:r>
              <a:rPr lang="bg-BG" baseline="0" dirty="0" smtClean="0"/>
              <a:t> се наблюдава голям интерес (5130 заявления, планирани 2300).</a:t>
            </a:r>
          </a:p>
          <a:p>
            <a:r>
              <a:rPr lang="bg-BG" baseline="0" dirty="0" smtClean="0"/>
              <a:t>Еко схеми планирани близо 4 440 000 ха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Корекцията по</a:t>
            </a:r>
            <a:r>
              <a:rPr lang="bg-BG" baseline="0" dirty="0" smtClean="0"/>
              <a:t> интервенцията за оранжерии е в средните добиви</a:t>
            </a:r>
          </a:p>
          <a:p>
            <a:r>
              <a:rPr lang="bg-BG" baseline="0" dirty="0" smtClean="0"/>
              <a:t>Домати 170 000</a:t>
            </a:r>
          </a:p>
          <a:p>
            <a:r>
              <a:rPr lang="bg-BG" baseline="0" dirty="0" smtClean="0"/>
              <a:t>Пипер 85 000</a:t>
            </a:r>
          </a:p>
          <a:p>
            <a:r>
              <a:rPr lang="bg-BG" baseline="0" dirty="0" smtClean="0"/>
              <a:t>Краставици 250 000</a:t>
            </a:r>
          </a:p>
          <a:p>
            <a:endParaRPr lang="bg-BG" baseline="0" dirty="0" smtClean="0"/>
          </a:p>
          <a:p>
            <a:r>
              <a:rPr lang="bg-BG" baseline="0" dirty="0" smtClean="0"/>
              <a:t>А при ягоди и малини в минимален и среден добив наполовина.</a:t>
            </a:r>
          </a:p>
          <a:p>
            <a:r>
              <a:rPr lang="bg-BG" baseline="0" dirty="0" smtClean="0"/>
              <a:t>Ягоди 20 000 / 35 000</a:t>
            </a:r>
          </a:p>
          <a:p>
            <a:r>
              <a:rPr lang="bg-BG" baseline="0" dirty="0" smtClean="0"/>
              <a:t>Малини 18 000 / 27 000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5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Ще актуализираме</a:t>
            </a:r>
            <a:r>
              <a:rPr lang="bg-BG" baseline="0" smtClean="0"/>
              <a:t> </a:t>
            </a:r>
            <a:r>
              <a:rPr lang="bg-BG" baseline="0" dirty="0" smtClean="0"/>
              <a:t>информацията на сайта на СП, както и ще подготвим наръчник, както всяка година.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Без КЕП ще може да се подават заявления и през кампания 2025.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Без промяна</a:t>
            </a:r>
          </a:p>
          <a:p>
            <a:r>
              <a:rPr lang="bg-BG" dirty="0" smtClean="0"/>
              <a:t>По</a:t>
            </a:r>
            <a:r>
              <a:rPr lang="bg-BG" baseline="0" dirty="0" smtClean="0"/>
              <a:t> е</a:t>
            </a:r>
            <a:r>
              <a:rPr lang="bg-BG" dirty="0" smtClean="0"/>
              <a:t>ко схемата за биологично земеделие,</a:t>
            </a:r>
          </a:p>
          <a:p>
            <a:r>
              <a:rPr lang="bg-BG" dirty="0" smtClean="0"/>
              <a:t>еко схема за поддържане и подобряване на биологичното разнообразие и екологичната инфраструктура</a:t>
            </a:r>
          </a:p>
          <a:p>
            <a:r>
              <a:rPr lang="bg-BG" baseline="0" dirty="0" smtClean="0"/>
              <a:t>Екстензивно поддържане на ПЗП</a:t>
            </a:r>
          </a:p>
          <a:p>
            <a:r>
              <a:rPr lang="bg-BG" baseline="0" dirty="0" err="1" smtClean="0"/>
              <a:t>Пддържане</a:t>
            </a:r>
            <a:r>
              <a:rPr lang="bg-BG" baseline="0" dirty="0" smtClean="0"/>
              <a:t> и подобряване на биоразнообразието в горските екосистеми</a:t>
            </a:r>
          </a:p>
          <a:p>
            <a:endParaRPr lang="bg-BG" baseline="0" dirty="0" smtClean="0"/>
          </a:p>
          <a:p>
            <a:r>
              <a:rPr lang="bg-BG" baseline="0" dirty="0" smtClean="0"/>
              <a:t>До момента периода беше един 15 октомври до 15 февруари, в момента са разделени на два периода, като междинните култури следва да се използват за последващо зелено </a:t>
            </a:r>
            <a:r>
              <a:rPr lang="bg-BG" baseline="0" dirty="0" err="1" smtClean="0"/>
              <a:t>отрене</a:t>
            </a:r>
            <a:r>
              <a:rPr lang="bg-BG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До момента не се прилагаха тотални хербициди и се комбинираше или с </a:t>
            </a:r>
            <a:r>
              <a:rPr lang="bg-BG" dirty="0" err="1" smtClean="0"/>
              <a:t>неприлагане</a:t>
            </a:r>
            <a:r>
              <a:rPr lang="bg-BG" dirty="0" smtClean="0"/>
              <a:t> на първа професионална категория ПРЗ или с прилагане на </a:t>
            </a:r>
            <a:r>
              <a:rPr lang="bg-BG" dirty="0" err="1" smtClean="0"/>
              <a:t>феромонови</a:t>
            </a:r>
            <a:r>
              <a:rPr lang="bg-BG" dirty="0" smtClean="0"/>
              <a:t> уловки.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5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През</a:t>
            </a:r>
            <a:r>
              <a:rPr lang="bg-BG" baseline="0" dirty="0" smtClean="0"/>
              <a:t> кампания 2023 междуредията се поддържаха с една или смес от определени култури.</a:t>
            </a:r>
          </a:p>
          <a:p>
            <a:r>
              <a:rPr lang="bg-BG" baseline="0" dirty="0" smtClean="0"/>
              <a:t>Практиката за ивиците, заети с естествен </a:t>
            </a:r>
            <a:r>
              <a:rPr lang="bg-BG" baseline="0" dirty="0" err="1" smtClean="0"/>
              <a:t>арастителност</a:t>
            </a:r>
            <a:r>
              <a:rPr lang="bg-BG" baseline="0" dirty="0" smtClean="0"/>
              <a:t> с максимална ширина до 20 метра и минимална от 1 метър се запазва.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Културите</a:t>
            </a:r>
            <a:r>
              <a:rPr lang="bg-BG" baseline="0" dirty="0" smtClean="0"/>
              <a:t> от обхвата за обвързана подкрепа за плодове, включително </a:t>
            </a:r>
            <a:r>
              <a:rPr lang="bg-BG" baseline="0" dirty="0" err="1" smtClean="0"/>
              <a:t>черупковите</a:t>
            </a:r>
            <a:r>
              <a:rPr lang="bg-BG" baseline="0" dirty="0" smtClean="0"/>
              <a:t>.</a:t>
            </a:r>
          </a:p>
          <a:p>
            <a:r>
              <a:rPr lang="bg-BG" baseline="0" dirty="0" smtClean="0"/>
              <a:t>До 10 ха – 2 култури, основната максимум 95%</a:t>
            </a:r>
          </a:p>
          <a:p>
            <a:r>
              <a:rPr lang="bg-BG" baseline="0" dirty="0" smtClean="0"/>
              <a:t>10-30 ха – 3 култури, като двете основни са максимум 95%</a:t>
            </a:r>
          </a:p>
          <a:p>
            <a:r>
              <a:rPr lang="bg-BG" baseline="0" dirty="0" smtClean="0"/>
              <a:t>Над 30 ха – 4 култури, като трите основни са 95%..</a:t>
            </a:r>
          </a:p>
          <a:p>
            <a:r>
              <a:rPr lang="bg-BG" baseline="0" dirty="0" smtClean="0"/>
              <a:t>Дела за 75% за основната култура се запазва.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6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Земеделските стопани няма да носят</a:t>
            </a:r>
            <a:r>
              <a:rPr lang="bg-BG" baseline="0" dirty="0" smtClean="0"/>
              <a:t> документи, доказващи реализации, а всички ще се случва по административен път.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2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Виждате, че интервенциите се повтарят</a:t>
            </a:r>
          </a:p>
          <a:p>
            <a:r>
              <a:rPr lang="bg-BG" dirty="0" smtClean="0"/>
              <a:t>Те ще могат да доказват и с</a:t>
            </a:r>
            <a:r>
              <a:rPr lang="bg-BG" baseline="0" dirty="0" smtClean="0"/>
              <a:t> мляко и с месо, в зависимост от породата или какво си изберат</a:t>
            </a:r>
          </a:p>
          <a:p>
            <a:r>
              <a:rPr lang="bg-BG" baseline="0" dirty="0" smtClean="0"/>
              <a:t>Застрашени породи крави и  местни породи овце си избират с месо или мляко ще доказват.</a:t>
            </a:r>
          </a:p>
          <a:p>
            <a:r>
              <a:rPr lang="bg-BG" baseline="0" dirty="0" smtClean="0"/>
              <a:t>Овце и кози, включени в развъдни програми доказват реализация за месо или мляко според породата на животните дали е млечна или месодайна.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 кампания 2024 интервенцията за </a:t>
            </a:r>
            <a:r>
              <a:rPr lang="bg-BG" dirty="0" err="1" smtClean="0"/>
              <a:t>обвърано</a:t>
            </a:r>
            <a:r>
              <a:rPr lang="bg-BG" dirty="0" smtClean="0"/>
              <a:t> подпомагане за лук,</a:t>
            </a:r>
            <a:r>
              <a:rPr lang="bg-BG" baseline="0" dirty="0" smtClean="0"/>
              <a:t> чесън и картофи за нишесте остава само за лук и чесън, а картофи за нишесте за кампания 21024 няма да се подпомагат.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1" name="Rectangular Callout 10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2" name="Rectangular Callout 11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1" name="Rectangular Callout 10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7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" y="2661719"/>
            <a:ext cx="12282850" cy="39128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0" name="Rectangular Callout 9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8" y="99009"/>
            <a:ext cx="1011637" cy="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00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Кампания по директни </a:t>
            </a:r>
            <a:r>
              <a:rPr lang="ru-RU" dirty="0" smtClean="0"/>
              <a:t>плащания 2024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Практическа информация,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условия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за подпомагане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549E39"/>
              </a:buClr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I.В.8 - Еко схема за разнообразяване на отглежданите култури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293167" cy="384248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В обхвата на еко схемата се включват трайни насаждения (ябълки, круши, кайсии, зарзали, череши, вишни, праскови, нектарини, сливи (Prunus domestica), десертно грозде, ягоди, малини, орехи, бадеми, лешници, кестени, шам-фъстъци и други черупкови видове) – приемат се за една култура за целите на еко схемата. </a:t>
            </a:r>
          </a:p>
          <a:p>
            <a:pPr>
              <a:spcBef>
                <a:spcPts val="0"/>
              </a:spcBef>
            </a:pPr>
            <a:r>
              <a:rPr lang="ru-RU" dirty="0"/>
              <a:t>Променя се </a:t>
            </a:r>
            <a:r>
              <a:rPr lang="ru-RU" dirty="0" smtClean="0"/>
              <a:t>максималният </a:t>
            </a:r>
            <a:r>
              <a:rPr lang="ru-RU" dirty="0"/>
              <a:t>възможен дял за основната култура – основната култура/двете основни култури/трите основни култури не превишават </a:t>
            </a:r>
            <a:r>
              <a:rPr lang="ru-RU" b="1" dirty="0" smtClean="0"/>
              <a:t>95</a:t>
            </a:r>
            <a:r>
              <a:rPr lang="ru-RU" b="1" dirty="0"/>
              <a:t>% </a:t>
            </a:r>
            <a:r>
              <a:rPr lang="ru-RU" dirty="0"/>
              <a:t>от обработваемата земя и/или площите, заети с медицински и ароматни култури и/или площите с трайни насаждения.</a:t>
            </a:r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764621"/>
            <a:ext cx="3559535" cy="22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БРЕЙ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85 981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 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847916" y="1590872"/>
            <a:ext cx="5426282" cy="3777622"/>
          </a:xfrm>
        </p:spPr>
        <p:txBody>
          <a:bodyPr>
            <a:normAutofit fontScale="77500" lnSpcReduction="20000"/>
          </a:bodyPr>
          <a:lstStyle/>
          <a:p>
            <a:pPr lvl="0" algn="just">
              <a:buClr>
                <a:srgbClr val="549E39"/>
              </a:buClr>
            </a:pP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Опростява</a:t>
            </a:r>
            <a:r>
              <a:rPr lang="bg-BG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не на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условията за подпомагане и намаляване на административната тежест при доказване на реализираната продукция, чрез извършване на административни проверки за регистрация в системите за регулиране на пазара, като ЗС трябва да отговарят на поне едно от следните изисквания: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ЗС, които  реализират сурово мляко чрез първи изкупвач на сурово мляко, съгласно чл. 55д, ал. 4 от Закона за прилагане на Общата организация на пазарите на земеделски продукти на Европейския съюз (ЗПООПЗПЕС), следва да имат регистриран валиден договор по реда на чл. 55б, ал. 5 от ЗПООПЗПЕС и/или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ЗС, реализиращи мляко и/или млечни продукти чрез директни доставки, следва да имат регистрация по реда на Наредба № 26 от 14.10.2010 г. за специфичните изисквания за директни доставки на малки количества суровини и храни от животински произход и/или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 със затворен цикъл на производство трябва да имат регистрирано млекопреработвателно предприятие, което е вписано в Националния електронен регистър на обектите за производство и търговия на едро и дребно с храни от животински и неживотински произход - Секция IX - Млечни продукти.</a:t>
            </a:r>
          </a:p>
          <a:p>
            <a:pPr lvl="0">
              <a:buClr>
                <a:srgbClr val="549E39"/>
              </a:buClr>
            </a:pPr>
            <a:r>
              <a:rPr lang="bg-BG" sz="1500" b="1" u="sng" dirty="0">
                <a:solidFill>
                  <a:srgbClr val="FF0000"/>
                </a:solidFill>
              </a:rPr>
              <a:t>ВАЖНО:</a:t>
            </a:r>
            <a:r>
              <a:rPr lang="bg-BG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Ако ЗС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не отговаря на поне едно от изискванията за реализация на мляко и млечни продукти, финансово подпомагане не се предоставя за нито едно от заявените животни по съответната интервенция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964540" y="1524466"/>
            <a:ext cx="4347689" cy="3691967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solidFill>
            <a:srgbClr val="D6E3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lvl="0" indent="-3429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Сектор </a:t>
            </a: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Мляко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за млечни крави (МлК)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млечни крави, включени в развъдни програми (МлК-РП)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крави от застрашени от изчезване породи (К-ЗП)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биволи (Биволи)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 от местни породи, включени в развъдни програми (ДПЖ-ЗП)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кози, включени в развъдни програми (ДПЖ-РП)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23606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ЖИВОТНОВЪДСТВО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853" y="4678227"/>
            <a:ext cx="627942" cy="43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35" y="4663797"/>
            <a:ext cx="627942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041" y="4678227"/>
            <a:ext cx="627942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983" y="10540"/>
            <a:ext cx="1248017" cy="155374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145540" y="470978"/>
            <a:ext cx="3300334" cy="968744"/>
            <a:chOff x="7890535" y="536028"/>
            <a:chExt cx="3300334" cy="968744"/>
          </a:xfrm>
        </p:grpSpPr>
        <p:sp>
          <p:nvSpPr>
            <p:cNvPr id="4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" name="Image 2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63 531 134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- 2024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3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БРЕЙ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85 981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 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5453" y="1524467"/>
            <a:ext cx="5426282" cy="3777622"/>
          </a:xfrm>
        </p:spPr>
        <p:txBody>
          <a:bodyPr>
            <a:normAutofit/>
          </a:bodyPr>
          <a:lstStyle/>
          <a:p>
            <a:pPr lvl="0" algn="just">
              <a:buClr>
                <a:srgbClr val="549E39"/>
              </a:buClr>
            </a:pPr>
            <a:r>
              <a:rPr lang="bg-BG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Опростяване </a:t>
            </a: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условията за подпомагане и намаляване на административната тежест при доказване на реализираната продукция, чрез извършване на административни проверки в „Системата за идентификация и регистрация на животните“ (СИРЖ) на БАБХ за установяване движението на животните:</a:t>
            </a:r>
          </a:p>
          <a:p>
            <a:pPr lvl="1" algn="just">
              <a:buClr>
                <a:srgbClr val="549E39"/>
              </a:buClr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Издадено ВМС от СИРЖ на БАБХ или документ за придвижване към държави от ЕС, или трети страни за животните, реализирани за клане, износ или продажба в други стопанства</a:t>
            </a:r>
          </a:p>
          <a:p>
            <a:pPr lvl="0" algn="just">
              <a:buClr>
                <a:srgbClr val="549E39"/>
              </a:buClr>
            </a:pPr>
            <a:r>
              <a:rPr lang="bg-BG" sz="1200" b="1" u="sng" dirty="0">
                <a:solidFill>
                  <a:srgbClr val="FF0000"/>
                </a:solidFill>
              </a:rPr>
              <a:t>ВАЖНО:</a:t>
            </a:r>
            <a:r>
              <a:rPr lang="bg-BG" sz="1200" b="1" dirty="0">
                <a:solidFill>
                  <a:srgbClr val="FF0000"/>
                </a:solidFill>
              </a:rPr>
              <a:t> </a:t>
            </a:r>
            <a:r>
              <a:rPr lang="bg-BG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Ако ЗС не отговаря </a:t>
            </a:r>
            <a:r>
              <a:rPr lang="bg-BG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изискването </a:t>
            </a:r>
            <a:r>
              <a:rPr lang="bg-BG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реализация на животни, финансово подпомагане не се предоставя за нито едно от заявените животни по съответната </a:t>
            </a:r>
            <a:r>
              <a:rPr lang="bg-BG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интервенция</a:t>
            </a: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964540" y="1524466"/>
            <a:ext cx="4347689" cy="3691967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solidFill>
            <a:srgbClr val="D6E3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lvl="0" indent="-3429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Сектор Месо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месодайни крави (МеК)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месодайни крави, включени в развъдни програми (МеК-РП)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крави от застрашени от изчезване породи (К-ЗП)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 от местни породи, включени в развъдни програми (ДПЖ-ЗП)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кози, включени в развъдни програми (ДПЖ-РП)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23606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ЖИВОТНОВЪДСТВО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853" y="4678227"/>
            <a:ext cx="627942" cy="43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35" y="4663797"/>
            <a:ext cx="627942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041" y="4678227"/>
            <a:ext cx="627942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997" y="0"/>
            <a:ext cx="847003" cy="14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БРЕЙ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85 981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 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5453" y="1524466"/>
            <a:ext cx="5543438" cy="4693453"/>
          </a:xfrm>
        </p:spPr>
        <p:txBody>
          <a:bodyPr>
            <a:normAutofit/>
          </a:bodyPr>
          <a:lstStyle/>
          <a:p>
            <a:pPr lvl="0">
              <a:buClr>
                <a:srgbClr val="549E39"/>
              </a:buClr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Обвързана подкрепа – плодове и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зеленчуци</a:t>
            </a:r>
          </a:p>
          <a:p>
            <a:pPr lvl="1" algn="just">
              <a:buClr>
                <a:srgbClr val="549E39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Създава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нова интервенция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обвързано с производството подпомагане на доходите за производство на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семена от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картофи;</a:t>
            </a:r>
            <a:endParaRPr lang="bg-BG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algn="just">
              <a:buClr>
                <a:srgbClr val="549E39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интервенциите за плодове и зеленчуци – изискването за предоставяне на документи за закупени семена и посадъчен материал се заменя с изискване ЗС да предоставя опис, заверен от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агроном;</a:t>
            </a:r>
          </a:p>
          <a:p>
            <a:pPr lvl="1" algn="just">
              <a:buClr>
                <a:srgbClr val="549E39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Като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допълнителна опция/алтернатива - запазва се възможността да бъдат предоставяни фактури за закупени семена и посадъчен материал, издадени на името 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бенефициента;</a:t>
            </a:r>
          </a:p>
          <a:p>
            <a:pPr lvl="1">
              <a:buClr>
                <a:srgbClr val="549E39"/>
              </a:buClr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549E39"/>
              </a:buClr>
              <a:buNone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964540" y="1435439"/>
            <a:ext cx="4578543" cy="4225131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solidFill>
            <a:srgbClr val="D6E3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на доходите за плодови насаждения до встъпването им в плододаване;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(домати, краставици, корнишони и патладжани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);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(пипер);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(лук и чесън) – отпадане на културата картофи за нишесте от интервенцията;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(моркови, зеле, дини и пъпеши);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плодове и зеленчуци в планинските райони;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протеинови култури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плодове;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Обвързано с производството подпомагане на доходите за производство на семена от картофи </a:t>
            </a: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23606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ПЛОДОВЕ И ЗЕЛЕНЧУЦИ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00049" y="426465"/>
            <a:ext cx="3300334" cy="968744"/>
            <a:chOff x="7890535" y="536028"/>
            <a:chExt cx="3300334" cy="968744"/>
          </a:xfrm>
        </p:grpSpPr>
        <p:sp>
          <p:nvSpPr>
            <p:cNvPr id="4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58 198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746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- 2024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549E39"/>
              </a:buClr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Обвързано с производството подпомагане на доходите за плодове 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5468983" y="3535109"/>
            <a:ext cx="5669280" cy="20485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динно </a:t>
            </a:r>
            <a:r>
              <a:rPr lang="ru-RU" dirty="0">
                <a:solidFill>
                  <a:schemeClr val="tx1"/>
                </a:solidFill>
              </a:rPr>
              <a:t>ниво на подкрепа за всички култури – сливи и десертно грозде се подпомагат еднакво с останалите </a:t>
            </a:r>
            <a:r>
              <a:rPr lang="ru-RU" dirty="0" smtClean="0">
                <a:solidFill>
                  <a:schemeClr val="tx1"/>
                </a:solidFill>
              </a:rPr>
              <a:t>култури;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Прилага се модулация в </a:t>
            </a:r>
            <a:r>
              <a:rPr lang="ru-RU" dirty="0" smtClean="0">
                <a:solidFill>
                  <a:schemeClr val="tx1"/>
                </a:solidFill>
              </a:rPr>
              <a:t>подпомагането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по-високо подпомагане до 30-ия заявен ха и по-ниско за площите в стопанството над 30 ха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0" y="1463284"/>
            <a:ext cx="3143036" cy="20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549E39"/>
              </a:buClr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Обвързано с производството подпомагане на доходите за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зеленчуци</a:t>
            </a: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28833" y="805209"/>
            <a:ext cx="6519590" cy="2649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bg-BG" b="1" dirty="0" smtClean="0">
                <a:solidFill>
                  <a:schemeClr val="tx1"/>
                </a:solidFill>
              </a:rPr>
              <a:t>Изискване семена и посадъчен материал </a:t>
            </a:r>
            <a:r>
              <a:rPr lang="bg-BG" dirty="0" smtClean="0">
                <a:solidFill>
                  <a:schemeClr val="tx1"/>
                </a:solidFill>
              </a:rPr>
              <a:t>- земеделският стопанин предоставя опис, заверен от агроном, на документите, сертификатите, официалните етикети, фактурите и опаковките за използваните сертифицирани и/или стандартни семена и/или посадъчен материал, съобразно минималните разходни норми за единица площ, както и копие от дипломата на агронома.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bg-BG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bg-BG" dirty="0" smtClean="0">
                <a:solidFill>
                  <a:schemeClr val="tx1"/>
                </a:solidFill>
              </a:rPr>
              <a:t> Земеделският стопанин </a:t>
            </a:r>
            <a:r>
              <a:rPr lang="bg-BG" b="1" dirty="0" smtClean="0">
                <a:solidFill>
                  <a:schemeClr val="tx1"/>
                </a:solidFill>
              </a:rPr>
              <a:t>съхранява и представя </a:t>
            </a:r>
            <a:r>
              <a:rPr lang="bg-BG" dirty="0" smtClean="0">
                <a:solidFill>
                  <a:schemeClr val="tx1"/>
                </a:solidFill>
              </a:rPr>
              <a:t>посочените в описа документи, сертификати, официални етикети, фактури и опаковки при проверка на място (изключение - когато произвежда стандартен посевен и/или посадъчен материал за собствени нужди). </a:t>
            </a:r>
            <a:r>
              <a:rPr lang="ru-RU" dirty="0" smtClean="0">
                <a:solidFill>
                  <a:schemeClr val="tx1"/>
                </a:solidFill>
              </a:rPr>
              <a:t>Запазва се възможността да бъдат представяни фактури за закупени семена и посадъчен материал, издадени на името на бенефициента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833" y="418012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bg-BG" sz="1400" dirty="0"/>
              <a:t>Обвързано</a:t>
            </a:r>
            <a:r>
              <a:rPr lang="en-US" sz="1400" dirty="0"/>
              <a:t> с </a:t>
            </a:r>
            <a:r>
              <a:rPr lang="bg-BG" sz="1400" dirty="0"/>
              <a:t>производството</a:t>
            </a:r>
            <a:r>
              <a:rPr lang="en-US" sz="1400" dirty="0"/>
              <a:t> </a:t>
            </a:r>
            <a:r>
              <a:rPr lang="bg-BG" sz="1400" dirty="0"/>
              <a:t>подпомагане</a:t>
            </a:r>
            <a:r>
              <a:rPr lang="en-US" sz="1400" dirty="0"/>
              <a:t> </a:t>
            </a:r>
            <a:r>
              <a:rPr lang="bg-BG" sz="1400" dirty="0"/>
              <a:t>на</a:t>
            </a:r>
            <a:r>
              <a:rPr lang="en-US" sz="1400" dirty="0"/>
              <a:t> </a:t>
            </a:r>
            <a:r>
              <a:rPr lang="bg-BG" sz="1400" dirty="0"/>
              <a:t>доходите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bg-BG" sz="1400" b="1" dirty="0"/>
              <a:t>оранжерийно</a:t>
            </a:r>
            <a:r>
              <a:rPr lang="en-US" sz="1400" b="1" dirty="0"/>
              <a:t> </a:t>
            </a:r>
            <a:r>
              <a:rPr lang="bg-BG" sz="1400" b="1" dirty="0"/>
              <a:t>производство </a:t>
            </a:r>
            <a:r>
              <a:rPr lang="bg-BG" sz="1400" dirty="0"/>
              <a:t>– диференциране в подпомагането между </a:t>
            </a:r>
            <a:r>
              <a:rPr lang="bg-BG" sz="1400" b="1" dirty="0"/>
              <a:t>отопляеми и неотопляеми оранжерии от кампания 2025</a:t>
            </a:r>
            <a:r>
              <a:rPr lang="bg-BG" sz="1400" dirty="0"/>
              <a:t>. Промяна в изискуемия добив: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63876"/>
              </p:ext>
            </p:extLst>
          </p:nvPr>
        </p:nvGraphicFramePr>
        <p:xfrm>
          <a:off x="8334751" y="4657191"/>
          <a:ext cx="3667852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0456">
                  <a:extLst>
                    <a:ext uri="{9D8B030D-6E8A-4147-A177-3AD203B41FA5}">
                      <a16:colId xmlns:a16="http://schemas.microsoft.com/office/drawing/2014/main" val="3798919950"/>
                    </a:ext>
                  </a:extLst>
                </a:gridCol>
                <a:gridCol w="823989">
                  <a:extLst>
                    <a:ext uri="{9D8B030D-6E8A-4147-A177-3AD203B41FA5}">
                      <a16:colId xmlns:a16="http://schemas.microsoft.com/office/drawing/2014/main" val="1704640164"/>
                    </a:ext>
                  </a:extLst>
                </a:gridCol>
                <a:gridCol w="823407">
                  <a:extLst>
                    <a:ext uri="{9D8B030D-6E8A-4147-A177-3AD203B41FA5}">
                      <a16:colId xmlns:a16="http://schemas.microsoft.com/office/drawing/2014/main" val="1614538169"/>
                    </a:ext>
                  </a:extLst>
                </a:gridCol>
              </a:tblGrid>
              <a:tr h="247973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b="1" dirty="0">
                          <a:effectLst/>
                        </a:rPr>
                        <a:t>Оранжерийно производство – зеленчуци и плодове: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b="1" dirty="0">
                          <a:effectLst/>
                        </a:rPr>
                        <a:t>Минимален добив, кг/ха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b="1" dirty="0">
                          <a:effectLst/>
                        </a:rPr>
                        <a:t>Среден добив, кг/ха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1329807516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Домати в оранжерии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72 000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125 000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3436892698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Пипер в оранжерии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45 000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65 000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4118438126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Краставици в оранжерии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81 000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200 000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1123045764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Ягоди в оранжерии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10 000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17 500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47872670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Малини в оранжерии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9 000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13 500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9050" marB="0" anchor="ctr"/>
                </a:tc>
                <a:extLst>
                  <a:ext uri="{0D108BD9-81ED-4DB2-BD59-A6C34878D82A}">
                    <a16:rowId xmlns:a16="http://schemas.microsoft.com/office/drawing/2014/main" val="26076359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82" y="3265183"/>
            <a:ext cx="2256881" cy="1287927"/>
          </a:xfrm>
          <a:prstGeom prst="rect">
            <a:avLst/>
          </a:prstGeom>
        </p:spPr>
      </p:pic>
      <p:pic>
        <p:nvPicPr>
          <p:cNvPr id="12" name="Picture 215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2" y="1666539"/>
            <a:ext cx="2474808" cy="129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549E39"/>
              </a:buClr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Обвързано с производството подпомагане на доходите за производство на семена от картофи </a:t>
            </a: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9715" y="2224690"/>
            <a:ext cx="7019108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Създава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нова интервенция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обвързано с производството подпомагане на доходите за производство на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семена от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картофи;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Земеделските </a:t>
            </a:r>
            <a:r>
              <a:rPr lang="bg-BG" sz="1200" dirty="0"/>
              <a:t>стопани, кандидати по интервенцията, следва да стопанисват и да заявят за подпомагане </a:t>
            </a:r>
            <a:r>
              <a:rPr lang="bg-BG" sz="1200" b="1" dirty="0"/>
              <a:t>минимум 0,5 ха </a:t>
            </a:r>
            <a:r>
              <a:rPr lang="bg-BG" sz="1200" dirty="0"/>
              <a:t>допустими за подпомагане </a:t>
            </a:r>
            <a:r>
              <a:rPr lang="bg-BG" sz="1200" b="1" dirty="0"/>
              <a:t>площи с картофи за семена полско производство</a:t>
            </a:r>
            <a:r>
              <a:rPr lang="bg-BG" sz="1200" dirty="0"/>
              <a:t>. За производство на семена се използва </a:t>
            </a:r>
            <a:r>
              <a:rPr lang="bg-BG" sz="1200" b="1" dirty="0"/>
              <a:t>сертифициран посевен материал </a:t>
            </a:r>
            <a:r>
              <a:rPr lang="bg-BG" sz="1200" dirty="0"/>
              <a:t>от картофи, с изключение на клас „В на Съюза</a:t>
            </a:r>
            <a:r>
              <a:rPr lang="bg-BG" sz="1200" dirty="0" smtClean="0"/>
              <a:t>“;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Бенефициентите </a:t>
            </a:r>
            <a:r>
              <a:rPr lang="bg-BG" sz="1200" dirty="0"/>
              <a:t>по интервенцията следва да са </a:t>
            </a:r>
            <a:r>
              <a:rPr lang="bg-BG" sz="1200" b="1" dirty="0"/>
              <a:t>регистрирани</a:t>
            </a:r>
            <a:r>
              <a:rPr lang="bg-BG" sz="1200" dirty="0"/>
              <a:t>, </a:t>
            </a:r>
            <a:r>
              <a:rPr lang="bg-BG" sz="1200" b="1" dirty="0" smtClean="0"/>
              <a:t>по </a:t>
            </a:r>
            <a:r>
              <a:rPr lang="bg-BG" sz="1200" b="1" dirty="0"/>
              <a:t>реда на чл.22 от Закона за защита на </a:t>
            </a:r>
            <a:r>
              <a:rPr lang="bg-BG" sz="1200" b="1" dirty="0" smtClean="0"/>
              <a:t>растенията</a:t>
            </a:r>
            <a:r>
              <a:rPr lang="bg-BG" sz="1200" dirty="0" smtClean="0"/>
              <a:t>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Производството </a:t>
            </a:r>
            <a:r>
              <a:rPr lang="bg-BG" sz="1200" dirty="0"/>
              <a:t>на семена от картофи се осъществява съгласно </a:t>
            </a:r>
            <a:r>
              <a:rPr lang="bg-BG" sz="1200" b="1" dirty="0"/>
              <a:t>Наредба № 16 от 30 май 2008 г. </a:t>
            </a:r>
            <a:r>
              <a:rPr lang="bg-BG" sz="1200" dirty="0"/>
              <a:t>за търговия на посевен материал от картофи на пазара на Европейския съюз и цялото приложимо национално </a:t>
            </a:r>
            <a:r>
              <a:rPr lang="bg-BG" sz="1200" dirty="0" smtClean="0"/>
              <a:t>законодателство;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Кандидатите </a:t>
            </a:r>
            <a:r>
              <a:rPr lang="bg-BG" sz="1200" dirty="0"/>
              <a:t>по интервенцията получават подпомагане, когато през съответната година са получили </a:t>
            </a:r>
            <a:r>
              <a:rPr lang="bg-BG" sz="1200" b="1" dirty="0"/>
              <a:t>добив от 10 000 кг/ха </a:t>
            </a:r>
            <a:r>
              <a:rPr lang="bg-BG" sz="1200" dirty="0"/>
              <a:t>картофи за семена, което се удостоверява със сертификат по чл. 57  от Наредба № 8 от 20 март 2007 г. за процедурите по сертификация и/или одобрение на произвеждания и търгуван посевен материал от групите земеделски растения – зърнени, маслодайни и влакнодайни, фуражни, зеленчукови, картофи и цвекло, ДФЗ го получават по служебен път;</a:t>
            </a:r>
          </a:p>
          <a:p>
            <a:pPr algn="just"/>
            <a:endParaRPr lang="bg-BG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7" y="1580841"/>
            <a:ext cx="3550721" cy="20029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739386" y="921907"/>
            <a:ext cx="3300334" cy="968744"/>
            <a:chOff x="7890535" y="536028"/>
            <a:chExt cx="3300334" cy="968744"/>
          </a:xfrm>
        </p:grpSpPr>
        <p:sp>
          <p:nvSpPr>
            <p:cNvPr id="1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8315422" y="654550"/>
              <a:ext cx="17908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419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400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- 2024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Преходна национална помощ </a:t>
            </a:r>
            <a:r>
              <a:rPr lang="ru-RU" sz="1800" b="1" dirty="0" smtClean="0"/>
              <a:t>2024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921" y="1706192"/>
            <a:ext cx="7756570" cy="36401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Преходна национална помощ за тютюн</a:t>
            </a:r>
            <a:r>
              <a:rPr lang="ru-RU" dirty="0"/>
              <a:t>, необвързана с производството (ПНДТ</a:t>
            </a:r>
            <a:r>
              <a:rPr lang="ru-RU" dirty="0" smtClean="0"/>
              <a:t>) – референтен период 2016-2018 , еднократен избор при първо подаване на заявление за подпомагане;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Преходна национална помощ за </a:t>
            </a:r>
            <a:r>
              <a:rPr lang="ru-RU" b="1" dirty="0" smtClean="0"/>
              <a:t>говеда и биволи</a:t>
            </a:r>
            <a:r>
              <a:rPr lang="ru-RU" dirty="0" smtClean="0"/>
              <a:t>, </a:t>
            </a:r>
            <a:r>
              <a:rPr lang="ru-RU" dirty="0"/>
              <a:t>необвързана с производството (ПНДЖ1</a:t>
            </a:r>
            <a:r>
              <a:rPr lang="ru-RU" dirty="0" smtClean="0"/>
              <a:t>)- </a:t>
            </a:r>
            <a:r>
              <a:rPr lang="ru-RU" b="1" dirty="0" smtClean="0"/>
              <a:t>референтна дата 31-12-2018г.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Преходна национална помощ за </a:t>
            </a:r>
            <a:r>
              <a:rPr lang="ru-RU" b="1" dirty="0"/>
              <a:t>овце-майки и/или кози-майки</a:t>
            </a:r>
            <a:r>
              <a:rPr lang="ru-RU" dirty="0"/>
              <a:t>, обвързана с производството (</a:t>
            </a:r>
            <a:r>
              <a:rPr lang="ru-RU" dirty="0" smtClean="0"/>
              <a:t>ПНДЖ3)</a:t>
            </a:r>
          </a:p>
          <a:p>
            <a:endParaRPr lang="ru-RU" dirty="0"/>
          </a:p>
          <a:p>
            <a:pPr marL="0" indent="0">
              <a:buNone/>
            </a:pPr>
            <a:endParaRPr lang="bg-BG" dirty="0"/>
          </a:p>
          <a:p>
            <a:r>
              <a:rPr lang="ru-RU" dirty="0" smtClean="0"/>
              <a:t>Намаляващ </a:t>
            </a:r>
            <a:r>
              <a:rPr lang="ru-RU" dirty="0"/>
              <a:t>бюджет – </a:t>
            </a:r>
            <a:r>
              <a:rPr lang="ru-RU" dirty="0" smtClean="0"/>
              <a:t>2023-2027Г.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21" y="4956125"/>
            <a:ext cx="2443299" cy="13782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8164" y="2755216"/>
            <a:ext cx="3300334" cy="968744"/>
            <a:chOff x="7890535" y="536028"/>
            <a:chExt cx="3300334" cy="968744"/>
          </a:xfrm>
        </p:grpSpPr>
        <p:sp>
          <p:nvSpPr>
            <p:cNvPr id="8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12 345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750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– ПНДЖ1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8164" y="1587670"/>
            <a:ext cx="3300334" cy="968744"/>
            <a:chOff x="7890535" y="536028"/>
            <a:chExt cx="3300334" cy="968744"/>
          </a:xfrm>
        </p:grpSpPr>
        <p:sp>
          <p:nvSpPr>
            <p:cNvPr id="12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8046920" y="654550"/>
              <a:ext cx="23278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36 249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750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ПНДТ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8164" y="3817746"/>
            <a:ext cx="3300334" cy="968744"/>
            <a:chOff x="7890535" y="536028"/>
            <a:chExt cx="3300334" cy="968744"/>
          </a:xfrm>
        </p:grpSpPr>
        <p:sp>
          <p:nvSpPr>
            <p:cNvPr id="16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14 755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050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– ПНДЖ3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4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063" y="1919335"/>
            <a:ext cx="11045227" cy="30691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8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731" y="624110"/>
            <a:ext cx="9856881" cy="1280890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/>
              <a:t>Първо изменение на Стратегическия план – 2023-2027</a:t>
            </a:r>
            <a:endParaRPr lang="en-US" sz="2400" b="1" dirty="0"/>
          </a:p>
        </p:txBody>
      </p:sp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611" y="1425461"/>
            <a:ext cx="8915400" cy="43566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15 декекември </a:t>
            </a:r>
            <a:r>
              <a:rPr lang="ru-RU" b="1" dirty="0"/>
              <a:t>2023 г. </a:t>
            </a:r>
            <a:r>
              <a:rPr lang="ru-RU" dirty="0"/>
              <a:t>– </a:t>
            </a:r>
            <a:r>
              <a:rPr lang="ru-RU" dirty="0" smtClean="0"/>
              <a:t>изпратена на ЕК </a:t>
            </a:r>
            <a:r>
              <a:rPr lang="ru-RU" dirty="0"/>
              <a:t>първа версия с изменения на </a:t>
            </a:r>
            <a:r>
              <a:rPr lang="ru-RU" dirty="0" smtClean="0"/>
              <a:t>СПРЗСР 2023-2027;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06 февруари </a:t>
            </a:r>
            <a:r>
              <a:rPr lang="ru-RU" b="1" dirty="0"/>
              <a:t>2024 г. </a:t>
            </a:r>
            <a:r>
              <a:rPr lang="ru-RU" dirty="0"/>
              <a:t>– получени коментари от </a:t>
            </a:r>
            <a:r>
              <a:rPr lang="ru-RU" dirty="0" smtClean="0"/>
              <a:t>ЕК;</a:t>
            </a:r>
            <a:endParaRPr lang="ru-RU" dirty="0"/>
          </a:p>
          <a:p>
            <a:r>
              <a:rPr lang="ru-RU" b="1" dirty="0"/>
              <a:t>м</a:t>
            </a:r>
            <a:r>
              <a:rPr lang="ru-RU" b="1" dirty="0" smtClean="0"/>
              <a:t>.февруари – м.април 2024 </a:t>
            </a:r>
            <a:r>
              <a:rPr lang="ru-RU" dirty="0"/>
              <a:t>-  </a:t>
            </a:r>
            <a:r>
              <a:rPr lang="ru-RU" dirty="0" smtClean="0"/>
              <a:t>Консултации със заинтересованите страни; комуникация и технически срещи с ЕК; </a:t>
            </a:r>
            <a:endParaRPr lang="ru-RU" dirty="0"/>
          </a:p>
          <a:p>
            <a:r>
              <a:rPr lang="ru-RU" b="1" dirty="0" smtClean="0"/>
              <a:t>26 април </a:t>
            </a:r>
            <a:r>
              <a:rPr lang="ru-RU" b="1" dirty="0"/>
              <a:t>2024 г. </a:t>
            </a:r>
            <a:r>
              <a:rPr lang="ru-RU" dirty="0"/>
              <a:t>– изпратена втора версия с изменения на СПРЗСР </a:t>
            </a:r>
            <a:r>
              <a:rPr lang="ru-RU" dirty="0" smtClean="0"/>
              <a:t>2023-2027;</a:t>
            </a:r>
          </a:p>
          <a:p>
            <a:r>
              <a:rPr lang="ru-RU" b="1" dirty="0" smtClean="0"/>
              <a:t>Към </a:t>
            </a:r>
            <a:r>
              <a:rPr lang="ru-RU" b="1" dirty="0"/>
              <a:t>момента </a:t>
            </a:r>
            <a:r>
              <a:rPr lang="ru-RU" dirty="0"/>
              <a:t>– очаква се одобрение (решение за изпълнение) от ЕК на исканите </a:t>
            </a:r>
            <a:r>
              <a:rPr lang="ru-RU" dirty="0" smtClean="0"/>
              <a:t>изменения;</a:t>
            </a:r>
            <a:endParaRPr lang="ru-RU" dirty="0"/>
          </a:p>
          <a:p>
            <a:r>
              <a:rPr lang="ru-RU" b="1" dirty="0" smtClean="0"/>
              <a:t>Правно </a:t>
            </a:r>
            <a:r>
              <a:rPr lang="ru-RU" b="1" dirty="0"/>
              <a:t>действие </a:t>
            </a:r>
            <a:r>
              <a:rPr lang="ru-RU" dirty="0" smtClean="0"/>
              <a:t>на Измененията </a:t>
            </a:r>
            <a:r>
              <a:rPr lang="ru-RU" dirty="0"/>
              <a:t>на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СПРЗСР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2023-2027 в частта Директни плащания</a:t>
            </a:r>
            <a:r>
              <a:rPr lang="ru-RU" dirty="0" smtClean="0"/>
              <a:t> -  след </a:t>
            </a:r>
            <a:r>
              <a:rPr lang="ru-RU" dirty="0"/>
              <a:t>получаване на одобрение от </a:t>
            </a:r>
            <a:r>
              <a:rPr lang="ru-RU" dirty="0" smtClean="0"/>
              <a:t>ЕК;</a:t>
            </a:r>
            <a:endParaRPr lang="ru-RU" dirty="0"/>
          </a:p>
          <a:p>
            <a:r>
              <a:rPr lang="ru-RU" b="1" dirty="0"/>
              <a:t>Дата на влизане в сила на измененията </a:t>
            </a:r>
            <a:r>
              <a:rPr lang="ru-RU" dirty="0"/>
              <a:t>– денят, следващ датата на уведомяване за решението на ЕК (ЗС ще бъдат информирани своевременно</a:t>
            </a:r>
            <a:r>
              <a:rPr lang="ru-RU" dirty="0" smtClean="0"/>
              <a:t>);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98" y="632217"/>
            <a:ext cx="9071501" cy="12808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КАМПАНИЯ – 2023 – ДИРЕКТНО ПОДПОМАГАНЕ НА ЗЕМЕДЕЛИЕТО - </a:t>
            </a:r>
            <a:r>
              <a:rPr lang="ru-RU" sz="2500" b="1" dirty="0" smtClean="0"/>
              <a:t>ЕФГЗ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1997525" y="3243098"/>
            <a:ext cx="9011121" cy="2786228"/>
            <a:chOff x="1997525" y="3185948"/>
            <a:chExt cx="9011121" cy="2786228"/>
          </a:xfrm>
        </p:grpSpPr>
        <p:pic>
          <p:nvPicPr>
            <p:cNvPr id="26" name="Imag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0799" y="5188021"/>
              <a:ext cx="355609" cy="27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Graphic 40"/>
            <p:cNvSpPr>
              <a:spLocks/>
            </p:cNvSpPr>
            <p:nvPr/>
          </p:nvSpPr>
          <p:spPr bwMode="auto">
            <a:xfrm>
              <a:off x="5006897" y="3185949"/>
              <a:ext cx="2991441" cy="2643352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75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Graphic 41"/>
            <p:cNvSpPr>
              <a:spLocks/>
            </p:cNvSpPr>
            <p:nvPr/>
          </p:nvSpPr>
          <p:spPr bwMode="auto">
            <a:xfrm>
              <a:off x="8016270" y="3185950"/>
              <a:ext cx="2992376" cy="2786226"/>
            </a:xfrm>
            <a:custGeom>
              <a:avLst/>
              <a:gdLst>
                <a:gd name="T0" fmla="*/ 4064507 w 4064635"/>
                <a:gd name="T1" fmla="*/ 0 h 3545204"/>
                <a:gd name="T2" fmla="*/ 0 w 4064635"/>
                <a:gd name="T3" fmla="*/ 0 h 3545204"/>
                <a:gd name="T4" fmla="*/ 0 w 4064635"/>
                <a:gd name="T5" fmla="*/ 3544824 h 3545204"/>
                <a:gd name="T6" fmla="*/ 4064507 w 4064635"/>
                <a:gd name="T7" fmla="*/ 3544824 h 3545204"/>
                <a:gd name="T8" fmla="*/ 4064507 w 406463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4635" h="3545204">
                  <a:moveTo>
                    <a:pt x="4064507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4507" y="3544824"/>
                  </a:lnTo>
                  <a:lnTo>
                    <a:pt x="4064507" y="0"/>
                  </a:lnTo>
                  <a:close/>
                </a:path>
              </a:pathLst>
            </a:custGeom>
            <a:solidFill>
              <a:srgbClr val="D6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Graphic 40"/>
            <p:cNvSpPr>
              <a:spLocks/>
            </p:cNvSpPr>
            <p:nvPr/>
          </p:nvSpPr>
          <p:spPr bwMode="auto">
            <a:xfrm>
              <a:off x="1997525" y="3185948"/>
              <a:ext cx="2991441" cy="2481427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126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sp>
          <p:nvSpPr>
            <p:cNvPr id="50" name="Rectangle 84"/>
            <p:cNvSpPr>
              <a:spLocks noChangeArrowheads="1"/>
            </p:cNvSpPr>
            <p:nvPr/>
          </p:nvSpPr>
          <p:spPr bwMode="auto">
            <a:xfrm>
              <a:off x="5233536" y="3197466"/>
              <a:ext cx="2360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400" b="1" dirty="0">
                  <a:solidFill>
                    <a:schemeClr val="bg1"/>
                  </a:solidFill>
                </a:rPr>
                <a:t>ЕКО СХЕМИ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38686" y="3197466"/>
              <a:ext cx="2360613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g-BG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ОБВЪРЗАНИ 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589212" cy="1457127"/>
              <a:chOff x="2155374" y="3743566"/>
              <a:chExt cx="2589212" cy="1457127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2621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3 851 232 ха  </a:t>
                </a: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253799" y="4105516"/>
                <a:ext cx="23653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727 626 ха </a:t>
                </a: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МЗС           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98 149 ха </a:t>
                </a:r>
              </a:p>
            </p:txBody>
          </p:sp>
          <p:sp>
            <p:nvSpPr>
              <p:cNvPr id="55" name="Rectangle 89"/>
              <p:cNvSpPr>
                <a:spLocks noChangeArrowheads="1"/>
              </p:cNvSpPr>
              <p:nvPr/>
            </p:nvSpPr>
            <p:spPr bwMode="auto">
              <a:xfrm>
                <a:off x="2264911" y="4892916"/>
                <a:ext cx="24145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ДЗС             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722  ха </a:t>
                </a:r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8011" y="3614979"/>
              <a:ext cx="2051050" cy="1485900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6 508 435 ха </a:t>
              </a:r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8824498" y="3756255"/>
              <a:ext cx="197485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rgbClr val="006600"/>
                  </a:solidFill>
                </a:rPr>
                <a:t>1 248 861</a:t>
              </a:r>
              <a:r>
                <a:rPr lang="bg-BG" altLang="en-US" sz="1600" b="1" dirty="0">
                  <a:solidFill>
                    <a:srgbClr val="006600"/>
                  </a:solidFill>
                </a:rPr>
                <a:t> бр.</a:t>
              </a:r>
            </a:p>
            <a:p>
              <a:pPr algn="ctr"/>
              <a:r>
                <a:rPr lang="bg-BG" altLang="en-US" sz="1000" b="1" dirty="0">
                  <a:solidFill>
                    <a:srgbClr val="006600"/>
                  </a:solidFill>
                </a:rPr>
                <a:t>ЖИВОТНИ</a:t>
              </a:r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8255726" y="4359758"/>
              <a:ext cx="257968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rgbClr val="006600"/>
                  </a:solidFill>
                </a:rPr>
                <a:t>1</a:t>
              </a:r>
              <a:r>
                <a:rPr lang="bg-BG" altLang="en-US" sz="1600" b="1" dirty="0">
                  <a:solidFill>
                    <a:srgbClr val="006600"/>
                  </a:solidFill>
                </a:rPr>
                <a:t>60 477 ха </a:t>
              </a: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 </a:t>
              </a:r>
              <a:r>
                <a:rPr lang="bg-BG" altLang="en-US" sz="1400" b="1" dirty="0" smtClean="0">
                  <a:solidFill>
                    <a:srgbClr val="006600"/>
                  </a:solidFill>
                </a:rPr>
                <a:t>плодове, зеленчуци и протеинови култури  </a:t>
              </a:r>
              <a:endParaRPr lang="bg-BG" altLang="en-US" sz="1400" b="1" dirty="0">
                <a:solidFill>
                  <a:srgbClr val="006600"/>
                </a:solidFill>
              </a:endParaRPr>
            </a:p>
          </p:txBody>
        </p:sp>
        <p:pic>
          <p:nvPicPr>
            <p:cNvPr id="60" name="Imag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698" y="3792961"/>
              <a:ext cx="631825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15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817" y="5188021"/>
              <a:ext cx="13398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1997526" y="1506779"/>
            <a:ext cx="9031974" cy="1598037"/>
            <a:chOff x="1997526" y="1449629"/>
            <a:chExt cx="9031974" cy="1598037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1997526" y="1449629"/>
              <a:ext cx="9031974" cy="1598037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" name="Imag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046" y="1661872"/>
              <a:ext cx="631694" cy="4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101399" y="2224329"/>
              <a:ext cx="144623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 dirty="0">
                  <a:solidFill>
                    <a:srgbClr val="006600"/>
                  </a:solidFill>
                </a:rPr>
                <a:t>64 942</a:t>
              </a:r>
            </a:p>
            <a:p>
              <a:r>
                <a:rPr lang="bg-BG" altLang="en-US" sz="1400" b="1" dirty="0" smtClean="0">
                  <a:solidFill>
                    <a:srgbClr val="006600"/>
                  </a:solidFill>
                </a:rPr>
                <a:t>ФЕРМИ</a:t>
              </a:r>
            </a:p>
          </p:txBody>
        </p:sp>
        <p:sp>
          <p:nvSpPr>
            <p:cNvPr id="44" name="Rectangle 75"/>
            <p:cNvSpPr>
              <a:spLocks noChangeArrowheads="1"/>
            </p:cNvSpPr>
            <p:nvPr/>
          </p:nvSpPr>
          <p:spPr bwMode="auto">
            <a:xfrm>
              <a:off x="4039736" y="2192579"/>
              <a:ext cx="168275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rgbClr val="006600"/>
                  </a:solidFill>
                </a:rPr>
                <a:t>1 248 861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ЖИВОТНИ</a:t>
              </a:r>
            </a:p>
          </p:txBody>
        </p:sp>
        <p:sp>
          <p:nvSpPr>
            <p:cNvPr id="45" name="Rectangle 78"/>
            <p:cNvSpPr>
              <a:spLocks noChangeArrowheads="1"/>
            </p:cNvSpPr>
            <p:nvPr/>
          </p:nvSpPr>
          <p:spPr bwMode="auto">
            <a:xfrm>
              <a:off x="6341611" y="2194166"/>
              <a:ext cx="16827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3 851 232</a:t>
              </a: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ПЛОЩИ</a:t>
              </a:r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0561" y="1587741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Graphic 35"/>
            <p:cNvSpPr>
              <a:spLocks/>
            </p:cNvSpPr>
            <p:nvPr/>
          </p:nvSpPr>
          <p:spPr bwMode="auto">
            <a:xfrm>
              <a:off x="6884536" y="1627429"/>
              <a:ext cx="503238" cy="493712"/>
            </a:xfrm>
            <a:custGeom>
              <a:avLst/>
              <a:gdLst>
                <a:gd name="T0" fmla="*/ 119099 w 798830"/>
                <a:gd name="T1" fmla="*/ 281450 h 798830"/>
                <a:gd name="T2" fmla="*/ 178552 w 798830"/>
                <a:gd name="T3" fmla="*/ 301902 h 798830"/>
                <a:gd name="T4" fmla="*/ 122108 w 798830"/>
                <a:gd name="T5" fmla="*/ 4028 h 798830"/>
                <a:gd name="T6" fmla="*/ 73500 w 798830"/>
                <a:gd name="T7" fmla="*/ 23742 h 798830"/>
                <a:gd name="T8" fmla="*/ 34806 w 798830"/>
                <a:gd name="T9" fmla="*/ 57119 h 798830"/>
                <a:gd name="T10" fmla="*/ 9237 w 798830"/>
                <a:gd name="T11" fmla="*/ 101069 h 798830"/>
                <a:gd name="T12" fmla="*/ 0 w 798830"/>
                <a:gd name="T13" fmla="*/ 152502 h 798830"/>
                <a:gd name="T14" fmla="*/ 9237 w 798830"/>
                <a:gd name="T15" fmla="*/ 203935 h 798830"/>
                <a:gd name="T16" fmla="*/ 34807 w 798830"/>
                <a:gd name="T17" fmla="*/ 247885 h 798830"/>
                <a:gd name="T18" fmla="*/ 73501 w 798830"/>
                <a:gd name="T19" fmla="*/ 281262 h 798830"/>
                <a:gd name="T20" fmla="*/ 122108 w 798830"/>
                <a:gd name="T21" fmla="*/ 300977 h 798830"/>
                <a:gd name="T22" fmla="*/ 176913 w 798830"/>
                <a:gd name="T23" fmla="*/ 303979 h 798830"/>
                <a:gd name="T24" fmla="*/ 228113 w 798830"/>
                <a:gd name="T25" fmla="*/ 289504 h 798830"/>
                <a:gd name="T26" fmla="*/ 270470 w 798830"/>
                <a:gd name="T27" fmla="*/ 260338 h 798830"/>
                <a:gd name="T28" fmla="*/ 300774 w 798830"/>
                <a:gd name="T29" fmla="*/ 219569 h 798830"/>
                <a:gd name="T30" fmla="*/ 315812 w 798830"/>
                <a:gd name="T31" fmla="*/ 170287 h 798830"/>
                <a:gd name="T32" fmla="*/ 312659 w 798830"/>
                <a:gd name="T33" fmla="*/ 117552 h 798830"/>
                <a:gd name="T34" fmla="*/ 292154 w 798830"/>
                <a:gd name="T35" fmla="*/ 70789 h 798830"/>
                <a:gd name="T36" fmla="*/ 257483 w 798830"/>
                <a:gd name="T37" fmla="*/ 33557 h 798830"/>
                <a:gd name="T38" fmla="*/ 211843 w 798830"/>
                <a:gd name="T39" fmla="*/ 8934 h 798830"/>
                <a:gd name="T40" fmla="*/ 158435 w 798830"/>
                <a:gd name="T41" fmla="*/ 0 h 798830"/>
                <a:gd name="T42" fmla="*/ 296663 w 798830"/>
                <a:gd name="T43" fmla="*/ 109273 h 798830"/>
                <a:gd name="T44" fmla="*/ 282384 w 798830"/>
                <a:gd name="T45" fmla="*/ 111976 h 798830"/>
                <a:gd name="T46" fmla="*/ 275030 w 798830"/>
                <a:gd name="T47" fmla="*/ 109532 h 798830"/>
                <a:gd name="T48" fmla="*/ 259774 w 798830"/>
                <a:gd name="T49" fmla="*/ 104710 h 798830"/>
                <a:gd name="T50" fmla="*/ 243228 w 798830"/>
                <a:gd name="T51" fmla="*/ 119685 h 798830"/>
                <a:gd name="T52" fmla="*/ 244970 w 798830"/>
                <a:gd name="T53" fmla="*/ 127252 h 798830"/>
                <a:gd name="T54" fmla="*/ 247147 w 798830"/>
                <a:gd name="T55" fmla="*/ 131734 h 798830"/>
                <a:gd name="T56" fmla="*/ 236728 w 798830"/>
                <a:gd name="T57" fmla="*/ 131555 h 798830"/>
                <a:gd name="T58" fmla="*/ 227994 w 798830"/>
                <a:gd name="T59" fmla="*/ 128737 h 798830"/>
                <a:gd name="T60" fmla="*/ 215029 w 798830"/>
                <a:gd name="T61" fmla="*/ 146054 h 798830"/>
                <a:gd name="T62" fmla="*/ 222302 w 798830"/>
                <a:gd name="T63" fmla="*/ 157725 h 798830"/>
                <a:gd name="T64" fmla="*/ 240225 w 798830"/>
                <a:gd name="T65" fmla="*/ 168689 h 798830"/>
                <a:gd name="T66" fmla="*/ 242568 w 798830"/>
                <a:gd name="T67" fmla="*/ 169513 h 798830"/>
                <a:gd name="T68" fmla="*/ 241841 w 798830"/>
                <a:gd name="T69" fmla="*/ 170684 h 798830"/>
                <a:gd name="T70" fmla="*/ 239946 w 798830"/>
                <a:gd name="T71" fmla="*/ 173739 h 798830"/>
                <a:gd name="T72" fmla="*/ 236504 w 798830"/>
                <a:gd name="T73" fmla="*/ 179099 h 798830"/>
                <a:gd name="T74" fmla="*/ 231614 w 798830"/>
                <a:gd name="T75" fmla="*/ 185407 h 798830"/>
                <a:gd name="T76" fmla="*/ 218938 w 798830"/>
                <a:gd name="T77" fmla="*/ 210066 h 798830"/>
                <a:gd name="T78" fmla="*/ 212487 w 798830"/>
                <a:gd name="T79" fmla="*/ 236942 h 798830"/>
                <a:gd name="T80" fmla="*/ 181522 w 798830"/>
                <a:gd name="T81" fmla="*/ 254728 h 798830"/>
                <a:gd name="T82" fmla="*/ 171863 w 798830"/>
                <a:gd name="T83" fmla="*/ 223559 h 798830"/>
                <a:gd name="T84" fmla="*/ 165809 w 798830"/>
                <a:gd name="T85" fmla="*/ 203991 h 798830"/>
                <a:gd name="T86" fmla="*/ 164735 w 798830"/>
                <a:gd name="T87" fmla="*/ 190521 h 798830"/>
                <a:gd name="T88" fmla="*/ 132319 w 798830"/>
                <a:gd name="T89" fmla="*/ 176734 h 798830"/>
                <a:gd name="T90" fmla="*/ 100873 w 798830"/>
                <a:gd name="T91" fmla="*/ 154186 h 798830"/>
                <a:gd name="T92" fmla="*/ 127615 w 798830"/>
                <a:gd name="T93" fmla="*/ 114956 h 798830"/>
                <a:gd name="T94" fmla="*/ 157228 w 798830"/>
                <a:gd name="T95" fmla="*/ 116308 h 798830"/>
                <a:gd name="T96" fmla="*/ 176470 w 798830"/>
                <a:gd name="T97" fmla="*/ 120596 h 798830"/>
                <a:gd name="T98" fmla="*/ 193368 w 798830"/>
                <a:gd name="T99" fmla="*/ 121693 h 798830"/>
                <a:gd name="T100" fmla="*/ 215312 w 798830"/>
                <a:gd name="T101" fmla="*/ 103705 h 798830"/>
                <a:gd name="T102" fmla="*/ 183945 w 798830"/>
                <a:gd name="T103" fmla="*/ 81327 h 798830"/>
                <a:gd name="T104" fmla="*/ 169771 w 798830"/>
                <a:gd name="T105" fmla="*/ 81364 h 798830"/>
                <a:gd name="T106" fmla="*/ 157572 w 798830"/>
                <a:gd name="T107" fmla="*/ 82005 h 798830"/>
                <a:gd name="T108" fmla="*/ 148406 w 798830"/>
                <a:gd name="T109" fmla="*/ 77897 h 798830"/>
                <a:gd name="T110" fmla="*/ 156865 w 798830"/>
                <a:gd name="T111" fmla="*/ 72451 h 798830"/>
                <a:gd name="T112" fmla="*/ 164097 w 798830"/>
                <a:gd name="T113" fmla="*/ 54121 h 798830"/>
                <a:gd name="T114" fmla="*/ 180700 w 798830"/>
                <a:gd name="T115" fmla="*/ 48193 h 798830"/>
                <a:gd name="T116" fmla="*/ 188854 w 798830"/>
                <a:gd name="T117" fmla="*/ 48316 h 798830"/>
                <a:gd name="T118" fmla="*/ 202115 w 798830"/>
                <a:gd name="T119" fmla="*/ 33178 h 798830"/>
                <a:gd name="T120" fmla="*/ 199870 w 798830"/>
                <a:gd name="T121" fmla="*/ 21130 h 798830"/>
                <a:gd name="T122" fmla="*/ 204670 w 798830"/>
                <a:gd name="T123" fmla="*/ 8958 h 7988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8830" h="798830">
                  <a:moveTo>
                    <a:pt x="229510" y="757809"/>
                  </a:moveTo>
                  <a:lnTo>
                    <a:pt x="259627" y="745769"/>
                  </a:lnTo>
                  <a:lnTo>
                    <a:pt x="300104" y="736822"/>
                  </a:lnTo>
                  <a:lnTo>
                    <a:pt x="347563" y="737150"/>
                  </a:lnTo>
                  <a:lnTo>
                    <a:pt x="398625" y="752936"/>
                  </a:lnTo>
                  <a:lnTo>
                    <a:pt x="449911" y="790365"/>
                  </a:lnTo>
                </a:path>
                <a:path w="798830" h="798830">
                  <a:moveTo>
                    <a:pt x="399221" y="0"/>
                  </a:moveTo>
                  <a:lnTo>
                    <a:pt x="352664" y="2685"/>
                  </a:lnTo>
                  <a:lnTo>
                    <a:pt x="307685" y="10544"/>
                  </a:lnTo>
                  <a:lnTo>
                    <a:pt x="264582" y="23275"/>
                  </a:lnTo>
                  <a:lnTo>
                    <a:pt x="223655" y="40579"/>
                  </a:lnTo>
                  <a:lnTo>
                    <a:pt x="185205" y="62156"/>
                  </a:lnTo>
                  <a:lnTo>
                    <a:pt x="149530" y="87708"/>
                  </a:lnTo>
                  <a:lnTo>
                    <a:pt x="116930" y="116934"/>
                  </a:lnTo>
                  <a:lnTo>
                    <a:pt x="87705" y="149535"/>
                  </a:lnTo>
                  <a:lnTo>
                    <a:pt x="62155" y="185212"/>
                  </a:lnTo>
                  <a:lnTo>
                    <a:pt x="40578" y="223665"/>
                  </a:lnTo>
                  <a:lnTo>
                    <a:pt x="23274" y="264593"/>
                  </a:lnTo>
                  <a:lnTo>
                    <a:pt x="10543" y="307699"/>
                  </a:lnTo>
                  <a:lnTo>
                    <a:pt x="2685" y="352682"/>
                  </a:lnTo>
                  <a:lnTo>
                    <a:pt x="0" y="399242"/>
                  </a:lnTo>
                  <a:lnTo>
                    <a:pt x="2685" y="445803"/>
                  </a:lnTo>
                  <a:lnTo>
                    <a:pt x="10544" y="490786"/>
                  </a:lnTo>
                  <a:lnTo>
                    <a:pt x="23274" y="533892"/>
                  </a:lnTo>
                  <a:lnTo>
                    <a:pt x="40578" y="574821"/>
                  </a:lnTo>
                  <a:lnTo>
                    <a:pt x="62155" y="613274"/>
                  </a:lnTo>
                  <a:lnTo>
                    <a:pt x="87706" y="648950"/>
                  </a:lnTo>
                  <a:lnTo>
                    <a:pt x="116931" y="681552"/>
                  </a:lnTo>
                  <a:lnTo>
                    <a:pt x="149531" y="710778"/>
                  </a:lnTo>
                  <a:lnTo>
                    <a:pt x="185206" y="736330"/>
                  </a:lnTo>
                  <a:lnTo>
                    <a:pt x="223656" y="757908"/>
                  </a:lnTo>
                  <a:lnTo>
                    <a:pt x="264583" y="775213"/>
                  </a:lnTo>
                  <a:lnTo>
                    <a:pt x="307685" y="787944"/>
                  </a:lnTo>
                  <a:lnTo>
                    <a:pt x="352665" y="795802"/>
                  </a:lnTo>
                  <a:lnTo>
                    <a:pt x="399222" y="798488"/>
                  </a:lnTo>
                  <a:lnTo>
                    <a:pt x="445780" y="795802"/>
                  </a:lnTo>
                  <a:lnTo>
                    <a:pt x="490761" y="787944"/>
                  </a:lnTo>
                  <a:lnTo>
                    <a:pt x="533866" y="775213"/>
                  </a:lnTo>
                  <a:lnTo>
                    <a:pt x="574794" y="757908"/>
                  </a:lnTo>
                  <a:lnTo>
                    <a:pt x="613246" y="736330"/>
                  </a:lnTo>
                  <a:lnTo>
                    <a:pt x="648923" y="710778"/>
                  </a:lnTo>
                  <a:lnTo>
                    <a:pt x="681524" y="681552"/>
                  </a:lnTo>
                  <a:lnTo>
                    <a:pt x="710751" y="648950"/>
                  </a:lnTo>
                  <a:lnTo>
                    <a:pt x="736303" y="613274"/>
                  </a:lnTo>
                  <a:lnTo>
                    <a:pt x="757882" y="574821"/>
                  </a:lnTo>
                  <a:lnTo>
                    <a:pt x="775186" y="533892"/>
                  </a:lnTo>
                  <a:lnTo>
                    <a:pt x="787918" y="490786"/>
                  </a:lnTo>
                  <a:lnTo>
                    <a:pt x="795776" y="445803"/>
                  </a:lnTo>
                  <a:lnTo>
                    <a:pt x="798462" y="399242"/>
                  </a:lnTo>
                  <a:lnTo>
                    <a:pt x="795727" y="352705"/>
                  </a:lnTo>
                  <a:lnTo>
                    <a:pt x="787831" y="307745"/>
                  </a:lnTo>
                  <a:lnTo>
                    <a:pt x="775072" y="264663"/>
                  </a:lnTo>
                  <a:lnTo>
                    <a:pt x="757751" y="223755"/>
                  </a:lnTo>
                  <a:lnTo>
                    <a:pt x="736164" y="185322"/>
                  </a:lnTo>
                  <a:lnTo>
                    <a:pt x="710611" y="149661"/>
                  </a:lnTo>
                  <a:lnTo>
                    <a:pt x="681390" y="117071"/>
                  </a:lnTo>
                  <a:lnTo>
                    <a:pt x="648800" y="87850"/>
                  </a:lnTo>
                  <a:lnTo>
                    <a:pt x="613139" y="62297"/>
                  </a:lnTo>
                  <a:lnTo>
                    <a:pt x="574705" y="40710"/>
                  </a:lnTo>
                  <a:lnTo>
                    <a:pt x="533798" y="23389"/>
                  </a:lnTo>
                  <a:lnTo>
                    <a:pt x="490716" y="10631"/>
                  </a:lnTo>
                  <a:lnTo>
                    <a:pt x="445758" y="2735"/>
                  </a:lnTo>
                  <a:lnTo>
                    <a:pt x="399221" y="0"/>
                  </a:lnTo>
                  <a:close/>
                </a:path>
                <a:path w="798830" h="798830">
                  <a:moveTo>
                    <a:pt x="782352" y="289315"/>
                  </a:moveTo>
                  <a:lnTo>
                    <a:pt x="765721" y="286165"/>
                  </a:lnTo>
                  <a:lnTo>
                    <a:pt x="747524" y="286071"/>
                  </a:lnTo>
                  <a:lnTo>
                    <a:pt x="729998" y="288243"/>
                  </a:lnTo>
                  <a:lnTo>
                    <a:pt x="715376" y="291894"/>
                  </a:lnTo>
                  <a:lnTo>
                    <a:pt x="711544" y="293148"/>
                  </a:lnTo>
                  <a:lnTo>
                    <a:pt x="706736" y="294753"/>
                  </a:lnTo>
                  <a:lnTo>
                    <a:pt x="703553" y="295513"/>
                  </a:lnTo>
                  <a:lnTo>
                    <a:pt x="693013" y="286748"/>
                  </a:lnTo>
                  <a:lnTo>
                    <a:pt x="681109" y="280166"/>
                  </a:lnTo>
                  <a:lnTo>
                    <a:pt x="668182" y="275911"/>
                  </a:lnTo>
                  <a:lnTo>
                    <a:pt x="654572" y="274126"/>
                  </a:lnTo>
                  <a:lnTo>
                    <a:pt x="645444" y="274654"/>
                  </a:lnTo>
                  <a:lnTo>
                    <a:pt x="614005" y="304284"/>
                  </a:lnTo>
                  <a:lnTo>
                    <a:pt x="612881" y="313331"/>
                  </a:lnTo>
                  <a:lnTo>
                    <a:pt x="613893" y="322512"/>
                  </a:lnTo>
                  <a:lnTo>
                    <a:pt x="615303" y="327911"/>
                  </a:lnTo>
                  <a:lnTo>
                    <a:pt x="617271" y="333140"/>
                  </a:lnTo>
                  <a:lnTo>
                    <a:pt x="619746" y="338130"/>
                  </a:lnTo>
                  <a:lnTo>
                    <a:pt x="621416" y="341430"/>
                  </a:lnTo>
                  <a:lnTo>
                    <a:pt x="622754" y="344873"/>
                  </a:lnTo>
                  <a:lnTo>
                    <a:pt x="612094" y="350863"/>
                  </a:lnTo>
                  <a:lnTo>
                    <a:pt x="603629" y="348927"/>
                  </a:lnTo>
                  <a:lnTo>
                    <a:pt x="596503" y="344405"/>
                  </a:lnTo>
                  <a:lnTo>
                    <a:pt x="589763" y="340168"/>
                  </a:lnTo>
                  <a:lnTo>
                    <a:pt x="582316" y="337686"/>
                  </a:lnTo>
                  <a:lnTo>
                    <a:pt x="574493" y="337026"/>
                  </a:lnTo>
                  <a:lnTo>
                    <a:pt x="566627" y="338260"/>
                  </a:lnTo>
                  <a:lnTo>
                    <a:pt x="542455" y="367936"/>
                  </a:lnTo>
                  <a:lnTo>
                    <a:pt x="541825" y="382361"/>
                  </a:lnTo>
                  <a:lnTo>
                    <a:pt x="545676" y="394220"/>
                  </a:lnTo>
                  <a:lnTo>
                    <a:pt x="552340" y="404182"/>
                  </a:lnTo>
                  <a:lnTo>
                    <a:pt x="560151" y="412918"/>
                  </a:lnTo>
                  <a:lnTo>
                    <a:pt x="561788" y="414652"/>
                  </a:lnTo>
                  <a:lnTo>
                    <a:pt x="563464" y="416445"/>
                  </a:lnTo>
                  <a:lnTo>
                    <a:pt x="605312" y="441619"/>
                  </a:lnTo>
                  <a:lnTo>
                    <a:pt x="607280" y="442327"/>
                  </a:lnTo>
                  <a:lnTo>
                    <a:pt x="609255" y="443035"/>
                  </a:lnTo>
                  <a:lnTo>
                    <a:pt x="611217" y="443776"/>
                  </a:lnTo>
                  <a:lnTo>
                    <a:pt x="610541" y="444958"/>
                  </a:lnTo>
                  <a:lnTo>
                    <a:pt x="609833" y="446115"/>
                  </a:lnTo>
                  <a:lnTo>
                    <a:pt x="609385" y="446842"/>
                  </a:lnTo>
                  <a:lnTo>
                    <a:pt x="607781" y="449454"/>
                  </a:lnTo>
                  <a:lnTo>
                    <a:pt x="606202" y="452143"/>
                  </a:lnTo>
                  <a:lnTo>
                    <a:pt x="604610" y="454840"/>
                  </a:lnTo>
                  <a:lnTo>
                    <a:pt x="601798" y="459601"/>
                  </a:lnTo>
                  <a:lnTo>
                    <a:pt x="598887" y="464532"/>
                  </a:lnTo>
                  <a:lnTo>
                    <a:pt x="595938" y="468872"/>
                  </a:lnTo>
                  <a:lnTo>
                    <a:pt x="592196" y="474400"/>
                  </a:lnTo>
                  <a:lnTo>
                    <a:pt x="588019" y="479734"/>
                  </a:lnTo>
                  <a:lnTo>
                    <a:pt x="583615" y="485386"/>
                  </a:lnTo>
                  <a:lnTo>
                    <a:pt x="575637" y="495364"/>
                  </a:lnTo>
                  <a:lnTo>
                    <a:pt x="568505" y="505939"/>
                  </a:lnTo>
                  <a:lnTo>
                    <a:pt x="551675" y="549942"/>
                  </a:lnTo>
                  <a:lnTo>
                    <a:pt x="549361" y="571731"/>
                  </a:lnTo>
                  <a:lnTo>
                    <a:pt x="548820" y="579150"/>
                  </a:lnTo>
                  <a:lnTo>
                    <a:pt x="535420" y="620302"/>
                  </a:lnTo>
                  <a:lnTo>
                    <a:pt x="500800" y="654342"/>
                  </a:lnTo>
                  <a:lnTo>
                    <a:pt x="464830" y="671103"/>
                  </a:lnTo>
                  <a:lnTo>
                    <a:pt x="457395" y="666866"/>
                  </a:lnTo>
                  <a:lnTo>
                    <a:pt x="438575" y="633202"/>
                  </a:lnTo>
                  <a:lnTo>
                    <a:pt x="433281" y="594911"/>
                  </a:lnTo>
                  <a:lnTo>
                    <a:pt x="433056" y="585268"/>
                  </a:lnTo>
                  <a:lnTo>
                    <a:pt x="432151" y="575679"/>
                  </a:lnTo>
                  <a:lnTo>
                    <a:pt x="419503" y="539229"/>
                  </a:lnTo>
                  <a:lnTo>
                    <a:pt x="417801" y="534038"/>
                  </a:lnTo>
                  <a:lnTo>
                    <a:pt x="417593" y="528672"/>
                  </a:lnTo>
                  <a:lnTo>
                    <a:pt x="417794" y="512757"/>
                  </a:lnTo>
                  <a:lnTo>
                    <a:pt x="415095" y="498775"/>
                  </a:lnTo>
                  <a:lnTo>
                    <a:pt x="381643" y="465612"/>
                  </a:lnTo>
                  <a:lnTo>
                    <a:pt x="343455" y="461468"/>
                  </a:lnTo>
                  <a:lnTo>
                    <a:pt x="333415" y="462681"/>
                  </a:lnTo>
                  <a:lnTo>
                    <a:pt x="322429" y="462242"/>
                  </a:lnTo>
                  <a:lnTo>
                    <a:pt x="285896" y="448531"/>
                  </a:lnTo>
                  <a:lnTo>
                    <a:pt x="254177" y="403651"/>
                  </a:lnTo>
                  <a:lnTo>
                    <a:pt x="254292" y="379285"/>
                  </a:lnTo>
                  <a:lnTo>
                    <a:pt x="276192" y="330039"/>
                  </a:lnTo>
                  <a:lnTo>
                    <a:pt x="321560" y="300950"/>
                  </a:lnTo>
                  <a:lnTo>
                    <a:pt x="345913" y="297581"/>
                  </a:lnTo>
                  <a:lnTo>
                    <a:pt x="370555" y="299172"/>
                  </a:lnTo>
                  <a:lnTo>
                    <a:pt x="396180" y="304488"/>
                  </a:lnTo>
                  <a:lnTo>
                    <a:pt x="423478" y="312293"/>
                  </a:lnTo>
                  <a:lnTo>
                    <a:pt x="431865" y="314106"/>
                  </a:lnTo>
                  <a:lnTo>
                    <a:pt x="444665" y="315715"/>
                  </a:lnTo>
                  <a:lnTo>
                    <a:pt x="462314" y="317161"/>
                  </a:lnTo>
                  <a:lnTo>
                    <a:pt x="485244" y="318484"/>
                  </a:lnTo>
                  <a:lnTo>
                    <a:pt x="487244" y="318588"/>
                  </a:lnTo>
                  <a:lnTo>
                    <a:pt x="500742" y="318384"/>
                  </a:lnTo>
                  <a:lnTo>
                    <a:pt x="537434" y="300872"/>
                  </a:lnTo>
                  <a:lnTo>
                    <a:pt x="542538" y="271494"/>
                  </a:lnTo>
                  <a:lnTo>
                    <a:pt x="540010" y="259006"/>
                  </a:lnTo>
                  <a:lnTo>
                    <a:pt x="508769" y="223490"/>
                  </a:lnTo>
                  <a:lnTo>
                    <a:pt x="463499" y="212910"/>
                  </a:lnTo>
                  <a:lnTo>
                    <a:pt x="441973" y="212390"/>
                  </a:lnTo>
                  <a:lnTo>
                    <a:pt x="435061" y="212468"/>
                  </a:lnTo>
                  <a:lnTo>
                    <a:pt x="427785" y="213007"/>
                  </a:lnTo>
                  <a:lnTo>
                    <a:pt x="420750" y="213527"/>
                  </a:lnTo>
                  <a:lnTo>
                    <a:pt x="408813" y="214340"/>
                  </a:lnTo>
                  <a:lnTo>
                    <a:pt x="397046" y="214684"/>
                  </a:lnTo>
                  <a:lnTo>
                    <a:pt x="385821" y="214074"/>
                  </a:lnTo>
                  <a:lnTo>
                    <a:pt x="371723" y="206374"/>
                  </a:lnTo>
                  <a:lnTo>
                    <a:pt x="373951" y="203931"/>
                  </a:lnTo>
                  <a:lnTo>
                    <a:pt x="384592" y="197013"/>
                  </a:lnTo>
                  <a:lnTo>
                    <a:pt x="390172" y="193725"/>
                  </a:lnTo>
                  <a:lnTo>
                    <a:pt x="395265" y="189672"/>
                  </a:lnTo>
                  <a:lnTo>
                    <a:pt x="412797" y="150139"/>
                  </a:lnTo>
                  <a:lnTo>
                    <a:pt x="413448" y="142013"/>
                  </a:lnTo>
                  <a:lnTo>
                    <a:pt x="413487" y="141688"/>
                  </a:lnTo>
                  <a:lnTo>
                    <a:pt x="420374" y="133575"/>
                  </a:lnTo>
                  <a:lnTo>
                    <a:pt x="435746" y="128476"/>
                  </a:lnTo>
                  <a:lnTo>
                    <a:pt x="455322" y="126167"/>
                  </a:lnTo>
                  <a:lnTo>
                    <a:pt x="474824" y="126422"/>
                  </a:lnTo>
                  <a:lnTo>
                    <a:pt x="475337" y="126487"/>
                  </a:lnTo>
                  <a:lnTo>
                    <a:pt x="475869" y="126487"/>
                  </a:lnTo>
                  <a:lnTo>
                    <a:pt x="476389" y="126487"/>
                  </a:lnTo>
                  <a:lnTo>
                    <a:pt x="483989" y="125975"/>
                  </a:lnTo>
                  <a:lnTo>
                    <a:pt x="509286" y="86858"/>
                  </a:lnTo>
                  <a:lnTo>
                    <a:pt x="507537" y="74687"/>
                  </a:lnTo>
                  <a:lnTo>
                    <a:pt x="505427" y="66914"/>
                  </a:lnTo>
                  <a:lnTo>
                    <a:pt x="503627" y="55317"/>
                  </a:lnTo>
                  <a:lnTo>
                    <a:pt x="504833" y="43818"/>
                  </a:lnTo>
                  <a:lnTo>
                    <a:pt x="508910" y="33002"/>
                  </a:lnTo>
                  <a:lnTo>
                    <a:pt x="515723" y="23452"/>
                  </a:lnTo>
                </a:path>
              </a:pathLst>
            </a:custGeom>
            <a:noFill/>
            <a:ln w="15945">
              <a:solidFill>
                <a:srgbClr val="5799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8614911" y="2184641"/>
              <a:ext cx="205898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808 442 754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85110" y="1550987"/>
              <a:ext cx="790575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Кампания </a:t>
            </a:r>
            <a:r>
              <a:rPr lang="ru-RU" dirty="0"/>
              <a:t>2024 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252" y="1541417"/>
            <a:ext cx="8915400" cy="3777622"/>
          </a:xfrm>
        </p:spPr>
        <p:txBody>
          <a:bodyPr/>
          <a:lstStyle/>
          <a:p>
            <a:r>
              <a:rPr lang="ru-RU" b="1" dirty="0" smtClean="0"/>
              <a:t>Подаване на заявления за подпомагане:</a:t>
            </a:r>
          </a:p>
          <a:p>
            <a:endParaRPr lang="ru-RU" b="1" dirty="0"/>
          </a:p>
          <a:p>
            <a:pPr marL="715963"/>
            <a:r>
              <a:rPr lang="ru-RU" b="1" dirty="0"/>
              <a:t>Начална дата </a:t>
            </a:r>
            <a:r>
              <a:rPr lang="ru-RU" dirty="0"/>
              <a:t>– 22 </a:t>
            </a:r>
            <a:r>
              <a:rPr lang="ru-RU" dirty="0" smtClean="0"/>
              <a:t>април  </a:t>
            </a:r>
            <a:r>
              <a:rPr lang="ru-RU" dirty="0"/>
              <a:t>2024 г</a:t>
            </a:r>
            <a:r>
              <a:rPr lang="ru-RU" dirty="0" smtClean="0"/>
              <a:t>. чрез ИСАК;</a:t>
            </a:r>
            <a:endParaRPr lang="ru-RU" dirty="0"/>
          </a:p>
          <a:p>
            <a:pPr marL="715963"/>
            <a:r>
              <a:rPr lang="ru-RU" b="1" dirty="0"/>
              <a:t>Крайна дата </a:t>
            </a:r>
            <a:r>
              <a:rPr lang="ru-RU" dirty="0" smtClean="0"/>
              <a:t>за подаване на заявления – 24 </a:t>
            </a:r>
            <a:r>
              <a:rPr lang="ru-RU" dirty="0"/>
              <a:t>юни 2024 г</a:t>
            </a:r>
            <a:r>
              <a:rPr lang="ru-RU" dirty="0" smtClean="0"/>
              <a:t>.;</a:t>
            </a:r>
          </a:p>
          <a:p>
            <a:pPr marL="715963"/>
            <a:r>
              <a:rPr lang="ru-RU" b="1" dirty="0" smtClean="0"/>
              <a:t>Не </a:t>
            </a:r>
            <a:r>
              <a:rPr lang="ru-RU" b="1" dirty="0"/>
              <a:t>се прилагат </a:t>
            </a:r>
            <a:r>
              <a:rPr lang="ru-RU" b="1" dirty="0" smtClean="0"/>
              <a:t>намаления/санкции </a:t>
            </a:r>
            <a:r>
              <a:rPr lang="ru-RU" dirty="0"/>
              <a:t>за закъсняло подаване </a:t>
            </a:r>
            <a:r>
              <a:rPr lang="ru-RU" dirty="0" smtClean="0"/>
              <a:t>(чл. 82 от Наредба 3 / 10.03.2023 г. и чл</a:t>
            </a:r>
            <a:r>
              <a:rPr lang="ru-RU" dirty="0"/>
              <a:t>. 12, ал. </a:t>
            </a:r>
            <a:r>
              <a:rPr lang="ru-RU" dirty="0" smtClean="0"/>
              <a:t>2 от Наредба 4 / 30.03.2023 г.)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315" y="692591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КАМПАНИЯ 2024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603927" y="1549747"/>
            <a:ext cx="5660571" cy="2751216"/>
            <a:chOff x="1997525" y="3185947"/>
            <a:chExt cx="5280711" cy="2481427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Graphic 40"/>
            <p:cNvSpPr>
              <a:spLocks/>
            </p:cNvSpPr>
            <p:nvPr/>
          </p:nvSpPr>
          <p:spPr bwMode="auto">
            <a:xfrm>
              <a:off x="1997525" y="3185947"/>
              <a:ext cx="2991441" cy="2481427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126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88519" y="431285"/>
            <a:ext cx="3300334" cy="968744"/>
            <a:chOff x="7890535" y="536028"/>
            <a:chExt cx="3300334" cy="968744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7971577" y="654550"/>
              <a:ext cx="24785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817 072 343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981145" cy="4582711"/>
          </a:xfrm>
        </p:spPr>
        <p:txBody>
          <a:bodyPr>
            <a:normAutofit fontScale="77500" lnSpcReduction="20000"/>
          </a:bodyPr>
          <a:lstStyle/>
          <a:p>
            <a:r>
              <a:rPr lang="bg-BG" b="1" dirty="0"/>
              <a:t>У</a:t>
            </a:r>
            <a:r>
              <a:rPr lang="ru-RU" b="1" dirty="0" smtClean="0"/>
              <a:t>словията </a:t>
            </a:r>
            <a:r>
              <a:rPr lang="ru-RU" b="1" dirty="0"/>
              <a:t>за кандидатстване </a:t>
            </a:r>
            <a:r>
              <a:rPr lang="ru-RU" b="1" dirty="0" smtClean="0"/>
              <a:t>за </a:t>
            </a:r>
            <a:r>
              <a:rPr lang="ru-RU" b="1" dirty="0"/>
              <a:t>кампания </a:t>
            </a:r>
            <a:r>
              <a:rPr lang="ru-RU" b="1" dirty="0" smtClean="0"/>
              <a:t>2024</a:t>
            </a:r>
            <a:endParaRPr lang="ru-RU" b="1" dirty="0"/>
          </a:p>
          <a:p>
            <a:pPr lvl="1"/>
            <a:r>
              <a:rPr lang="ru-RU" dirty="0" smtClean="0"/>
              <a:t>Допустими </a:t>
            </a:r>
            <a:r>
              <a:rPr lang="ru-RU" dirty="0"/>
              <a:t>за подпомагане </a:t>
            </a:r>
            <a:r>
              <a:rPr lang="ru-RU" dirty="0" smtClean="0"/>
              <a:t>са </a:t>
            </a:r>
            <a:r>
              <a:rPr lang="ru-RU" dirty="0"/>
              <a:t>физически и юридически лица, които са </a:t>
            </a:r>
            <a:r>
              <a:rPr lang="ru-RU" b="1" dirty="0"/>
              <a:t>активни земеделски </a:t>
            </a:r>
            <a:r>
              <a:rPr lang="ru-RU" b="1" dirty="0" smtClean="0"/>
              <a:t>стопани</a:t>
            </a:r>
            <a:r>
              <a:rPr lang="ru-RU" dirty="0" smtClean="0"/>
              <a:t>;</a:t>
            </a:r>
          </a:p>
          <a:p>
            <a:pPr lvl="2"/>
            <a:r>
              <a:rPr lang="ru-RU" dirty="0"/>
              <a:t>Основната дейност на земеделския стопанин, съгласно</a:t>
            </a:r>
            <a:r>
              <a:rPr lang="ru-RU" b="1" dirty="0"/>
              <a:t> Кода на икономическа дейност</a:t>
            </a:r>
            <a:r>
              <a:rPr lang="ru-RU" dirty="0"/>
              <a:t>, удостоверен от НСИ, е упражняване на </a:t>
            </a:r>
            <a:r>
              <a:rPr lang="ru-RU" b="1" dirty="0"/>
              <a:t>селскостопанска дейност</a:t>
            </a:r>
            <a:r>
              <a:rPr lang="ru-RU" dirty="0"/>
              <a:t>;</a:t>
            </a:r>
          </a:p>
          <a:p>
            <a:pPr lvl="2"/>
            <a:r>
              <a:rPr lang="ru-RU" b="1" dirty="0"/>
              <a:t>Доходите от селскостопанска дейност </a:t>
            </a:r>
            <a:r>
              <a:rPr lang="ru-RU" dirty="0"/>
              <a:t>съставляват най-малко </a:t>
            </a:r>
            <a:r>
              <a:rPr lang="ru-RU" b="1" dirty="0"/>
              <a:t>10%</a:t>
            </a:r>
            <a:r>
              <a:rPr lang="ru-RU" dirty="0"/>
              <a:t> от общия приход на </a:t>
            </a:r>
            <a:r>
              <a:rPr lang="ru-RU" dirty="0" smtClean="0"/>
              <a:t>предприятието;</a:t>
            </a:r>
            <a:r>
              <a:rPr lang="en-US" dirty="0" smtClean="0"/>
              <a:t>(</a:t>
            </a:r>
            <a:r>
              <a:rPr lang="ru-RU" dirty="0" smtClean="0"/>
              <a:t> </a:t>
            </a:r>
            <a:r>
              <a:rPr lang="ru-RU" dirty="0"/>
              <a:t>вместо досегашните </a:t>
            </a:r>
            <a:r>
              <a:rPr lang="ru-RU" dirty="0" smtClean="0"/>
              <a:t>1/3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  <a:endParaRPr lang="ru-RU" dirty="0"/>
          </a:p>
          <a:p>
            <a:pPr lvl="2"/>
            <a:r>
              <a:rPr lang="ru-RU" b="1" dirty="0" smtClean="0"/>
              <a:t>Годишният </a:t>
            </a:r>
            <a:r>
              <a:rPr lang="ru-RU" b="1" dirty="0"/>
              <a:t>размер на директните плащания </a:t>
            </a:r>
            <a:r>
              <a:rPr lang="ru-RU" dirty="0"/>
              <a:t>е минимум </a:t>
            </a:r>
            <a:r>
              <a:rPr lang="ru-RU" b="1" dirty="0"/>
              <a:t>2% </a:t>
            </a:r>
            <a:r>
              <a:rPr lang="ru-RU" dirty="0"/>
              <a:t>от приходите от неселскостопанска </a:t>
            </a:r>
            <a:r>
              <a:rPr lang="ru-RU" dirty="0" smtClean="0"/>
              <a:t>дейност; </a:t>
            </a:r>
            <a:r>
              <a:rPr lang="en-US" dirty="0" smtClean="0"/>
              <a:t>(</a:t>
            </a:r>
            <a:r>
              <a:rPr lang="ru-RU" dirty="0" smtClean="0"/>
              <a:t>вместо </a:t>
            </a:r>
            <a:r>
              <a:rPr lang="ru-RU" dirty="0"/>
              <a:t>досегашните 5</a:t>
            </a:r>
            <a:r>
              <a:rPr lang="ru-RU" dirty="0" smtClean="0"/>
              <a:t>%</a:t>
            </a:r>
            <a:r>
              <a:rPr lang="en-US" dirty="0" smtClean="0"/>
              <a:t>)</a:t>
            </a:r>
            <a:r>
              <a:rPr lang="bg-BG" dirty="0" smtClean="0"/>
              <a:t>;</a:t>
            </a:r>
            <a:endParaRPr lang="ru-RU" dirty="0"/>
          </a:p>
          <a:p>
            <a:pPr lvl="1"/>
            <a:r>
              <a:rPr lang="ru-RU" dirty="0" smtClean="0"/>
              <a:t>минимална площ  - 0,5 хектара;</a:t>
            </a:r>
          </a:p>
          <a:p>
            <a:pPr lvl="1"/>
            <a:r>
              <a:rPr lang="ru-RU" dirty="0" smtClean="0"/>
              <a:t>валидни правни основания;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пазване на предварителната условност – ДЗЕС и ЗИУ;</a:t>
            </a:r>
          </a:p>
          <a:p>
            <a:pPr lvl="1"/>
            <a:r>
              <a:rPr lang="ru-RU" dirty="0" smtClean="0"/>
              <a:t>Максимален размер на стопанството за ДП ОПДУ – 600 ха;</a:t>
            </a:r>
          </a:p>
          <a:p>
            <a:pPr lvl="1"/>
            <a:r>
              <a:rPr lang="ru-RU" dirty="0"/>
              <a:t>м</a:t>
            </a:r>
            <a:r>
              <a:rPr lang="ru-RU" dirty="0" smtClean="0"/>
              <a:t>лади земеделски стопани – </a:t>
            </a:r>
            <a:r>
              <a:rPr lang="ru-RU" b="1" dirty="0" smtClean="0"/>
              <a:t>изискване за възраст </a:t>
            </a:r>
            <a:r>
              <a:rPr lang="ru-RU" dirty="0" smtClean="0"/>
              <a:t>- «Лице</a:t>
            </a:r>
            <a:r>
              <a:rPr lang="ru-RU" dirty="0"/>
              <a:t>, </a:t>
            </a:r>
            <a:r>
              <a:rPr lang="ru-RU" dirty="0" smtClean="0"/>
              <a:t>което към </a:t>
            </a:r>
            <a:r>
              <a:rPr lang="ru-RU" dirty="0"/>
              <a:t>първата година на подаване на заявление за подпомагане (първо подаване) е на възраст не повече от 40 навършени години (включително</a:t>
            </a:r>
            <a:r>
              <a:rPr lang="ru-RU" dirty="0" smtClean="0"/>
              <a:t>)»;</a:t>
            </a:r>
            <a:r>
              <a:rPr lang="ru-RU" b="1" dirty="0" smtClean="0"/>
              <a:t>Изискване за образование.</a:t>
            </a:r>
          </a:p>
          <a:p>
            <a:pPr lvl="1"/>
            <a:r>
              <a:rPr lang="ru-RU" b="1" dirty="0"/>
              <a:t>Важно: </a:t>
            </a:r>
            <a:r>
              <a:rPr lang="ru-RU" dirty="0"/>
              <a:t>културата памук трябва да бъде прибрана до 30 ноември на годината на кандидатстване.</a:t>
            </a:r>
            <a:endParaRPr lang="en-US" dirty="0"/>
          </a:p>
          <a:p>
            <a:pPr lvl="1"/>
            <a:endParaRPr lang="ru-RU" b="1" dirty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585" y="2576941"/>
            <a:ext cx="1729299" cy="1039419"/>
          </a:xfrm>
          <a:prstGeom prst="rect">
            <a:avLst/>
          </a:prstGeom>
        </p:spPr>
      </p:pic>
      <p:sp>
        <p:nvSpPr>
          <p:cNvPr id="23" name="Rectangle 88"/>
          <p:cNvSpPr>
            <a:spLocks noChangeArrowheads="1"/>
          </p:cNvSpPr>
          <p:nvPr/>
        </p:nvSpPr>
        <p:spPr bwMode="auto">
          <a:xfrm>
            <a:off x="773132" y="3593156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Памук 	</a:t>
            </a:r>
            <a:r>
              <a:rPr lang="bg-BG" altLang="en-US" sz="1400" b="1" dirty="0">
                <a:solidFill>
                  <a:schemeClr val="bg1"/>
                </a:solidFill>
              </a:rPr>
              <a:t>	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  2 </a:t>
            </a:r>
            <a:r>
              <a:rPr lang="bg-BG" altLang="en-US" sz="1400" b="1" dirty="0">
                <a:solidFill>
                  <a:schemeClr val="bg1"/>
                </a:solidFill>
              </a:rPr>
              <a:t>557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820 €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/>
              <a:t>Схеми за климата, околната среда и хуманното отношение към животните („еко схеми“)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769867" y="461314"/>
            <a:ext cx="3300334" cy="968744"/>
            <a:chOff x="7890535" y="536028"/>
            <a:chExt cx="3300334" cy="968744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7971578" y="654550"/>
              <a:ext cx="24785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203 596 728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ЕКО СХЕМИ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Graphic 40"/>
          <p:cNvSpPr>
            <a:spLocks/>
          </p:cNvSpPr>
          <p:nvPr/>
        </p:nvSpPr>
        <p:spPr bwMode="auto">
          <a:xfrm>
            <a:off x="550251" y="1517761"/>
            <a:ext cx="3691188" cy="3559336"/>
          </a:xfrm>
          <a:custGeom>
            <a:avLst/>
            <a:gdLst>
              <a:gd name="T0" fmla="*/ 4062984 w 4063365"/>
              <a:gd name="T1" fmla="*/ 0 h 3545204"/>
              <a:gd name="T2" fmla="*/ 0 w 4063365"/>
              <a:gd name="T3" fmla="*/ 0 h 3545204"/>
              <a:gd name="T4" fmla="*/ 0 w 4063365"/>
              <a:gd name="T5" fmla="*/ 3544824 h 3545204"/>
              <a:gd name="T6" fmla="*/ 4062984 w 4063365"/>
              <a:gd name="T7" fmla="*/ 3544824 h 3545204"/>
              <a:gd name="T8" fmla="*/ 4062984 w 406336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3365" h="3545204">
                <a:moveTo>
                  <a:pt x="4062984" y="0"/>
                </a:moveTo>
                <a:lnTo>
                  <a:pt x="0" y="0"/>
                </a:lnTo>
                <a:lnTo>
                  <a:pt x="0" y="3544824"/>
                </a:lnTo>
                <a:lnTo>
                  <a:pt x="4062984" y="3544824"/>
                </a:lnTo>
                <a:lnTo>
                  <a:pt x="4062984" y="0"/>
                </a:lnTo>
                <a:close/>
              </a:path>
            </a:pathLst>
          </a:custGeom>
          <a:solidFill>
            <a:srgbClr val="75B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948405" y="203070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БЖ              7 </a:t>
            </a:r>
            <a:r>
              <a:rPr lang="bg-BG" altLang="en-US" sz="1400" b="1" dirty="0">
                <a:solidFill>
                  <a:schemeClr val="bg1"/>
                </a:solidFill>
              </a:rPr>
              <a:t>353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856 €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БРЕИ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НИП          85 </a:t>
            </a:r>
            <a:r>
              <a:rPr lang="bg-BG" altLang="en-US" sz="1400" b="1" dirty="0">
                <a:solidFill>
                  <a:schemeClr val="bg1"/>
                </a:solidFill>
              </a:rPr>
              <a:t>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03272" y="1524467"/>
            <a:ext cx="5426282" cy="37776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Плащане </a:t>
            </a:r>
            <a:r>
              <a:rPr lang="ru-RU" dirty="0"/>
              <a:t>на хектар при спазване на екологичните практики за съответната еко </a:t>
            </a:r>
            <a:r>
              <a:rPr lang="ru-RU" dirty="0" smtClean="0"/>
              <a:t>схема – компенсаторна ставка;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Ставката за всяка еко схема е </a:t>
            </a:r>
            <a:r>
              <a:rPr lang="ru-RU" dirty="0" smtClean="0"/>
              <a:t>различна;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Площите отговарят на условията за допустим </a:t>
            </a:r>
            <a:r>
              <a:rPr lang="ru-RU" dirty="0" smtClean="0"/>
              <a:t>хектар;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По еко схемите може да бъде заявено цялото или част от </a:t>
            </a:r>
            <a:r>
              <a:rPr lang="ru-RU" dirty="0" smtClean="0"/>
              <a:t>стопанството;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smtClean="0"/>
              <a:t>Върху </a:t>
            </a:r>
            <a:r>
              <a:rPr lang="ru-RU" dirty="0"/>
              <a:t>една и съща площ </a:t>
            </a:r>
            <a:r>
              <a:rPr lang="ru-RU" dirty="0" smtClean="0"/>
              <a:t>може да се приложи повече </a:t>
            </a:r>
            <a:r>
              <a:rPr lang="ru-RU" dirty="0"/>
              <a:t>от една практика, включена в различна еко </a:t>
            </a:r>
            <a:r>
              <a:rPr lang="ru-RU" dirty="0" smtClean="0"/>
              <a:t>схема;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Допълнения на мерки от Доклада за Екологична оценка;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549E39"/>
              </a:buClr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I.В.3 - Еко схема за запазване и възстановяване на почвения потенциал – насърчаване на зелено торене и органично наторяване 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780847" cy="4103739"/>
          </a:xfrm>
        </p:spPr>
        <p:txBody>
          <a:bodyPr>
            <a:normAutofit/>
          </a:bodyPr>
          <a:lstStyle/>
          <a:p>
            <a:r>
              <a:rPr lang="bg-BG" b="1" dirty="0" smtClean="0"/>
              <a:t>Изменения </a:t>
            </a:r>
            <a:r>
              <a:rPr lang="ru-RU" b="1" dirty="0" smtClean="0"/>
              <a:t>за </a:t>
            </a:r>
            <a:r>
              <a:rPr lang="ru-RU" b="1" dirty="0"/>
              <a:t>кампания </a:t>
            </a:r>
            <a:r>
              <a:rPr lang="ru-RU" b="1" dirty="0" smtClean="0"/>
              <a:t>2024</a:t>
            </a:r>
          </a:p>
          <a:p>
            <a:pPr marL="0" indent="0">
              <a:buNone/>
            </a:pPr>
            <a:endParaRPr lang="ru-RU" b="1" dirty="0"/>
          </a:p>
          <a:p>
            <a:pPr lvl="1">
              <a:spcBef>
                <a:spcPts val="0"/>
              </a:spcBef>
            </a:pPr>
            <a:r>
              <a:rPr lang="ru-RU" b="1" dirty="0"/>
              <a:t>Разграничаване между междинни и покривни </a:t>
            </a:r>
            <a:r>
              <a:rPr lang="ru-RU" b="1" dirty="0" smtClean="0"/>
              <a:t>култури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b="1" dirty="0"/>
          </a:p>
          <a:p>
            <a:pPr lvl="2">
              <a:spcBef>
                <a:spcPts val="0"/>
              </a:spcBef>
            </a:pPr>
            <a:r>
              <a:rPr lang="ru-RU" dirty="0"/>
              <a:t>Покривните култури трябва да бъдат налични на полето в периода от </a:t>
            </a:r>
            <a:r>
              <a:rPr lang="ru-RU" b="1" dirty="0"/>
              <a:t>15 октомври </a:t>
            </a:r>
            <a:r>
              <a:rPr lang="ru-RU" dirty="0"/>
              <a:t>на годината на кандидатстване до </a:t>
            </a:r>
            <a:r>
              <a:rPr lang="ru-RU" b="1" dirty="0"/>
              <a:t>15 февруари</a:t>
            </a:r>
            <a:r>
              <a:rPr lang="ru-RU" dirty="0"/>
              <a:t> на следващата година 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Междинните култури трябва да са налични на полето в периода от </a:t>
            </a:r>
            <a:r>
              <a:rPr lang="ru-RU" b="1" dirty="0"/>
              <a:t>1 октомври до 1 декември </a:t>
            </a:r>
            <a:r>
              <a:rPr lang="ru-RU" dirty="0"/>
              <a:t>на годината на </a:t>
            </a:r>
            <a:r>
              <a:rPr lang="ru-RU" dirty="0" smtClean="0"/>
              <a:t>кандидатстване</a:t>
            </a:r>
          </a:p>
          <a:p>
            <a:pPr marL="914400" lvl="2" indent="0">
              <a:spcBef>
                <a:spcPts val="0"/>
              </a:spcBef>
              <a:buNone/>
            </a:pPr>
            <a:endParaRPr lang="ru-RU" dirty="0"/>
          </a:p>
          <a:p>
            <a:pPr lvl="1">
              <a:spcBef>
                <a:spcPts val="0"/>
              </a:spcBef>
            </a:pPr>
            <a:r>
              <a:rPr lang="ru-RU" b="1" dirty="0"/>
              <a:t>Конкретизиране на обхвата на органичните подобрители:</a:t>
            </a:r>
            <a:r>
              <a:rPr lang="ru-RU" dirty="0"/>
              <a:t> „Органични подобрители на почвата“ са органични подобрители, органични торове, органо-минерални торове, микробиални торове, растителни биостимуланти, обработен оборски тор.</a:t>
            </a:r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7" y="2423349"/>
            <a:ext cx="3782566" cy="2579710"/>
          </a:xfrm>
          <a:prstGeom prst="rect">
            <a:avLst/>
          </a:prstGeom>
        </p:spPr>
      </p:pic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3910148" y="2690950"/>
            <a:ext cx="452846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bg-BG" altLang="en-US" sz="800" b="1" dirty="0" smtClean="0">
                <a:solidFill>
                  <a:srgbClr val="006600"/>
                </a:solidFill>
              </a:rPr>
              <a:t>10 %</a:t>
            </a:r>
            <a:endParaRPr lang="bg-BG" altLang="en-US" sz="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I.В.4 - Еко схема за намаляване използването на пестициди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780847" cy="4103739"/>
          </a:xfrm>
        </p:spPr>
        <p:txBody>
          <a:bodyPr>
            <a:normAutofit/>
          </a:bodyPr>
          <a:lstStyle/>
          <a:p>
            <a:r>
              <a:rPr lang="bg-BG" b="1" dirty="0" smtClean="0"/>
              <a:t>Изменения </a:t>
            </a:r>
            <a:r>
              <a:rPr lang="ru-RU" b="1" dirty="0" smtClean="0"/>
              <a:t>за </a:t>
            </a:r>
            <a:r>
              <a:rPr lang="ru-RU" b="1" dirty="0"/>
              <a:t>кампания </a:t>
            </a:r>
            <a:r>
              <a:rPr lang="ru-RU" b="1" dirty="0" smtClean="0"/>
              <a:t>2024</a:t>
            </a:r>
          </a:p>
          <a:p>
            <a:pPr marL="0" indent="0">
              <a:buNone/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b="1" dirty="0"/>
              <a:t>Преформулиране на екологичните </a:t>
            </a:r>
            <a:r>
              <a:rPr lang="ru-RU" b="1" dirty="0" smtClean="0"/>
              <a:t>практики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b="1" dirty="0"/>
          </a:p>
          <a:p>
            <a:pPr lvl="1">
              <a:spcBef>
                <a:spcPts val="0"/>
              </a:spcBef>
            </a:pPr>
            <a:r>
              <a:rPr lang="ru-RU" dirty="0"/>
              <a:t>1. при отглеждане на културите да не се прилагат продукти за растителна защита, които са тотални хербициди, включително такива съдържащи глифозат и да не се прилагат продукти за растителна защита от първа професионална категория за употреба  и/или </a:t>
            </a:r>
          </a:p>
          <a:p>
            <a:pPr lvl="1">
              <a:spcBef>
                <a:spcPts val="0"/>
              </a:spcBef>
            </a:pPr>
            <a:r>
              <a:rPr lang="ru-RU" dirty="0"/>
              <a:t>2. при отглеждане на културите да не се прилагат продукти за растителна защита от първа професионална категория за употреба и да се използват феромонови уловки или полезни биологични агенти или бактериологични или гъбни агенти.</a:t>
            </a:r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71" y="1765838"/>
            <a:ext cx="3209238" cy="21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I.В.5 - Еко схема за екологично поддържане на трайните насаждения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6"/>
            <a:ext cx="6219241" cy="3476722"/>
          </a:xfrm>
        </p:spPr>
        <p:txBody>
          <a:bodyPr>
            <a:normAutofit/>
          </a:bodyPr>
          <a:lstStyle/>
          <a:p>
            <a:r>
              <a:rPr lang="bg-BG" b="1" dirty="0" smtClean="0"/>
              <a:t>Изменения </a:t>
            </a:r>
            <a:r>
              <a:rPr lang="ru-RU" b="1" dirty="0" smtClean="0"/>
              <a:t>за </a:t>
            </a:r>
            <a:r>
              <a:rPr lang="ru-RU" b="1" dirty="0"/>
              <a:t>кампания </a:t>
            </a:r>
            <a:r>
              <a:rPr lang="ru-RU" b="1" dirty="0" smtClean="0"/>
              <a:t>2024</a:t>
            </a:r>
          </a:p>
          <a:p>
            <a:pPr lvl="1">
              <a:spcBef>
                <a:spcPts val="0"/>
              </a:spcBef>
            </a:pPr>
            <a:r>
              <a:rPr lang="ru-RU" b="1" dirty="0" smtClean="0"/>
              <a:t>Преформулиране </a:t>
            </a:r>
            <a:r>
              <a:rPr lang="ru-RU" b="1" dirty="0"/>
              <a:t>на екологичните </a:t>
            </a:r>
            <a:r>
              <a:rPr lang="ru-RU" b="1" dirty="0" smtClean="0"/>
              <a:t>практики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екологичната практика в междуредията са допълнени възможни екологични дейности:</a:t>
            </a:r>
          </a:p>
          <a:p>
            <a:pPr lvl="1">
              <a:spcBef>
                <a:spcPts val="0"/>
              </a:spcBef>
            </a:pPr>
            <a:r>
              <a:rPr lang="x-none" dirty="0"/>
              <a:t>мулчиране в междуредията на трайните насаждения и/или поддържане на междуредията с естествена растителност, върху която не се използват продукти за растителна защита и изкуствени торове и се коси извън периода на гнездене на птиците и при необходимост се извършва мулчиране</a:t>
            </a:r>
            <a:endParaRPr lang="ru-RU" dirty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5" y="1747430"/>
            <a:ext cx="3123249" cy="23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8111</TotalTime>
  <Words>2980</Words>
  <Application>Microsoft Office PowerPoint</Application>
  <PresentationFormat>Widescreen</PresentationFormat>
  <Paragraphs>309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Wisp</vt:lpstr>
      <vt:lpstr>Кампания по директни плащания 2024</vt:lpstr>
      <vt:lpstr>Първо изменение на Стратегическия план – 2023-2027</vt:lpstr>
      <vt:lpstr>КАМПАНИЯ – 2023 – ДИРЕКТНО ПОДПОМАГАНЕ НА ЗЕМЕДЕЛИЕТО - ЕФГЗ</vt:lpstr>
      <vt:lpstr>Кампания 2024 г.</vt:lpstr>
      <vt:lpstr>КАМПАНИЯ 2024</vt:lpstr>
      <vt:lpstr>Схеми за климата, околната среда и хуманното отношение към животните („еко схеми“)</vt:lpstr>
      <vt:lpstr>I.В.3 - Еко схема за запазване и възстановяване на почвения потенциал – насърчаване на зелено торене и органично наторяване </vt:lpstr>
      <vt:lpstr>I.В.4 - Еко схема за намаляване използването на пестициди</vt:lpstr>
      <vt:lpstr>I.В.5 - Еко схема за екологично поддържане на трайните насаждения</vt:lpstr>
      <vt:lpstr>I.В.8 - Еко схема за разнообразяване на отглежданите култури</vt:lpstr>
      <vt:lpstr>ОБВЪРЗАНИ С ПРОИЗВОДСТВОТО ПЛАЩАНИЯ</vt:lpstr>
      <vt:lpstr>ОБВЪРЗАНИ С ПРОИЗВОДСТВОТО ПЛАЩАНИЯ</vt:lpstr>
      <vt:lpstr>ОБВЪРЗАНИ С ПРОИЗВОДСТВОТО ПЛАЩАНИЯ</vt:lpstr>
      <vt:lpstr>Обвързано с производството подпомагане на доходите за плодове </vt:lpstr>
      <vt:lpstr>Обвързано с производството подпомагане на доходите за зеленчуци</vt:lpstr>
      <vt:lpstr>Обвързано с производството подпомагане на доходите за производство на семена от картофи </vt:lpstr>
      <vt:lpstr>Преходна национална помощ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Verginiya Krasteva</cp:lastModifiedBy>
  <cp:revision>448</cp:revision>
  <dcterms:created xsi:type="dcterms:W3CDTF">2019-07-16T18:57:03Z</dcterms:created>
  <dcterms:modified xsi:type="dcterms:W3CDTF">2024-05-10T06:32:58Z</dcterms:modified>
</cp:coreProperties>
</file>