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864" r:id="rId2"/>
    <p:sldMasterId id="2147483876" r:id="rId3"/>
    <p:sldMasterId id="2147483888" r:id="rId4"/>
  </p:sldMasterIdLst>
  <p:notesMasterIdLst>
    <p:notesMasterId r:id="rId10"/>
  </p:notesMasterIdLst>
  <p:sldIdLst>
    <p:sldId id="256" r:id="rId5"/>
    <p:sldId id="262" r:id="rId6"/>
    <p:sldId id="257" r:id="rId7"/>
    <p:sldId id="267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27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0443" autoAdjust="0"/>
  </p:normalViewPr>
  <p:slideViewPr>
    <p:cSldViewPr>
      <p:cViewPr varScale="1">
        <p:scale>
          <a:sx n="104" d="100"/>
          <a:sy n="104" d="100"/>
        </p:scale>
        <p:origin x="18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2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21\Iskana_suma_2022_06_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Year%20doc\&#1048;&#1079;&#1087;&#1098;&#1083;&#1085;&#1077;&#1085;&#1080;&#1077;%20&#1085;&#1072;%20&#1055;&#1056;&#1057;&#1056;%202014-2020\&#1048;&#1079;&#1087;&#1098;&#1083;&#1085;&#1077;&#1085;&#1080;&#1077;%20&#1085;&#1072;%20&#1055;&#1056;&#1057;&#1056;%202014-2020%20&#1082;&#1098;&#1084;%2030.10.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AP_2015\Za%20sem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21\All_stati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QL.xlsb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QL.xlsb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21\Iskana_suma_202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21\Iskana_suma_2022_06_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[Iskana_suma_2022_06_20.xlsx]Sheet1!PivotTable4</c:name>
    <c:fmtId val="3"/>
  </c:pivotSource>
  <c:chart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  <c:pivotFmt>
        <c:idx val="4"/>
        <c:marker>
          <c:symbol val="none"/>
        </c:marker>
      </c:pivotFmt>
      <c:pivotFmt>
        <c:idx val="5"/>
        <c:marker>
          <c:symbol val="none"/>
        </c:marker>
      </c:pivotFmt>
      <c:pivotFmt>
        <c:idx val="6"/>
        <c:marker>
          <c:symbol val="none"/>
        </c:marker>
      </c:pivotFmt>
      <c:pivotFmt>
        <c:idx val="7"/>
        <c:marker>
          <c:symbol val="none"/>
        </c:marker>
      </c:pivotFmt>
      <c:pivotFmt>
        <c:idx val="8"/>
        <c:marker>
          <c:symbol val="none"/>
        </c:marker>
      </c:pivotFmt>
      <c:pivotFmt>
        <c:idx val="9"/>
        <c:marker>
          <c:symbol val="none"/>
        </c:marker>
      </c:pivotFmt>
      <c:pivotFmt>
        <c:idx val="10"/>
        <c:marker>
          <c:symbol val="none"/>
        </c:marker>
      </c:pivotFmt>
      <c:pivotFmt>
        <c:idx val="11"/>
        <c:marker>
          <c:symbol val="none"/>
        </c:marker>
      </c:pivotFmt>
      <c:pivotFmt>
        <c:idx val="12"/>
        <c:marker>
          <c:symbol val="none"/>
        </c:marker>
      </c:pivotFmt>
      <c:pivotFmt>
        <c:idx val="13"/>
        <c:marker>
          <c:symbol val="none"/>
        </c:marker>
      </c:pivotFmt>
      <c:pivotFmt>
        <c:idx val="14"/>
        <c:marker>
          <c:symbol val="none"/>
        </c:marker>
      </c:pivotFmt>
      <c:pivotFmt>
        <c:idx val="15"/>
        <c:marker>
          <c:symbol val="none"/>
        </c:marker>
      </c:pivotFmt>
      <c:pivotFmt>
        <c:idx val="16"/>
        <c:marker>
          <c:symbol val="none"/>
        </c:marker>
      </c:pivotFmt>
      <c:pivotFmt>
        <c:idx val="17"/>
        <c:marker>
          <c:symbol val="none"/>
        </c:marker>
      </c:pivotFmt>
      <c:pivotFmt>
        <c:idx val="18"/>
        <c:marker>
          <c:symbol val="none"/>
        </c:marker>
      </c:pivotFmt>
      <c:pivotFmt>
        <c:idx val="19"/>
        <c:marker>
          <c:symbol val="none"/>
        </c:marker>
      </c:pivotFmt>
      <c:pivotFmt>
        <c:idx val="20"/>
        <c:marker>
          <c:symbol val="none"/>
        </c:marker>
      </c:pivotFmt>
      <c:pivotFmt>
        <c:idx val="21"/>
        <c:marker>
          <c:symbol val="none"/>
        </c:marker>
      </c:pivotFmt>
      <c:pivotFmt>
        <c:idx val="22"/>
        <c:marker>
          <c:symbol val="none"/>
        </c:marker>
      </c:pivotFmt>
      <c:pivotFmt>
        <c:idx val="23"/>
        <c:marker>
          <c:symbol val="none"/>
        </c:marker>
      </c:pivotFmt>
      <c:pivotFmt>
        <c:idx val="24"/>
        <c:marker>
          <c:symbol val="none"/>
        </c:marker>
      </c:pivotFmt>
      <c:pivotFmt>
        <c:idx val="25"/>
        <c:marker>
          <c:symbol val="none"/>
        </c:marker>
      </c:pivotFmt>
      <c:pivotFmt>
        <c:idx val="26"/>
        <c:marker>
          <c:symbol val="none"/>
        </c:marker>
      </c:pivotFmt>
      <c:pivotFmt>
        <c:idx val="2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5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5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7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8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9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454864769933263E-2"/>
          <c:y val="6.7901234567901231E-2"/>
          <c:w val="0.96909027046013352"/>
          <c:h val="0.796326917468649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Sheet1!$E$10</c:f>
              <c:strCache>
                <c:ptCount val="1"/>
                <c:pt idx="0">
                  <c:v>Sum of 2008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099754127151387E-3"/>
                  <c:y val="-6.3413883945601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Sheet1!$E$11</c:f>
              <c:numCache>
                <c:formatCode>General</c:formatCode>
                <c:ptCount val="1"/>
                <c:pt idx="0">
                  <c:v>1463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05-4DC5-B4C2-CAA5CCB52065}"/>
            </c:ext>
          </c:extLst>
        </c:ser>
        <c:ser>
          <c:idx val="1"/>
          <c:order val="1"/>
          <c:tx>
            <c:strRef>
              <c:f>Sheet1!$F$10</c:f>
              <c:strCache>
                <c:ptCount val="1"/>
                <c:pt idx="0">
                  <c:v>Sum of 2009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049877063575435E-3"/>
                  <c:y val="-6.9755272340162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Sheet1!$F$11</c:f>
              <c:numCache>
                <c:formatCode>General</c:formatCode>
                <c:ptCount val="1"/>
                <c:pt idx="0">
                  <c:v>1446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05-4DC5-B4C2-CAA5CCB52065}"/>
            </c:ext>
          </c:extLst>
        </c:ser>
        <c:ser>
          <c:idx val="2"/>
          <c:order val="2"/>
          <c:tx>
            <c:strRef>
              <c:f>Sheet1!$G$10</c:f>
              <c:strCache>
                <c:ptCount val="1"/>
                <c:pt idx="0">
                  <c:v>Sum of 2010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04987706357518E-3"/>
                  <c:y val="-4.4389718761921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Sheet1!$G$11</c:f>
              <c:numCache>
                <c:formatCode>General</c:formatCode>
                <c:ptCount val="1"/>
                <c:pt idx="0">
                  <c:v>1781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05-4DC5-B4C2-CAA5CCB52065}"/>
            </c:ext>
          </c:extLst>
        </c:ser>
        <c:ser>
          <c:idx val="3"/>
          <c:order val="3"/>
          <c:tx>
            <c:strRef>
              <c:f>Sheet1!$H$10</c:f>
              <c:strCache>
                <c:ptCount val="1"/>
                <c:pt idx="0">
                  <c:v>Sum of 2011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049877063575693E-3"/>
                  <c:y val="-6.9755272340162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Sheet1!$H$11</c:f>
              <c:numCache>
                <c:formatCode>General</c:formatCode>
                <c:ptCount val="1"/>
                <c:pt idx="0">
                  <c:v>1972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705-4DC5-B4C2-CAA5CCB52065}"/>
            </c:ext>
          </c:extLst>
        </c:ser>
        <c:ser>
          <c:idx val="4"/>
          <c:order val="4"/>
          <c:tx>
            <c:strRef>
              <c:f>Sheet1!$I$10</c:f>
              <c:strCache>
                <c:ptCount val="1"/>
                <c:pt idx="0">
                  <c:v>Sum of 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6.9755272340162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Sheet1!$I$11</c:f>
              <c:numCache>
                <c:formatCode>General</c:formatCode>
                <c:ptCount val="1"/>
                <c:pt idx="0">
                  <c:v>2630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705-4DC5-B4C2-CAA5CCB52065}"/>
            </c:ext>
          </c:extLst>
        </c:ser>
        <c:ser>
          <c:idx val="5"/>
          <c:order val="5"/>
          <c:tx>
            <c:strRef>
              <c:f>Sheet1!$J$10</c:f>
              <c:strCache>
                <c:ptCount val="1"/>
                <c:pt idx="0">
                  <c:v>Sum of 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199508254302262E-3"/>
                  <c:y val="-1.9024165183680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Sheet1!$J$11</c:f>
              <c:numCache>
                <c:formatCode>General</c:formatCode>
                <c:ptCount val="1"/>
                <c:pt idx="0">
                  <c:v>5180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705-4DC5-B4C2-CAA5CCB52065}"/>
            </c:ext>
          </c:extLst>
        </c:ser>
        <c:ser>
          <c:idx val="6"/>
          <c:order val="6"/>
          <c:tx>
            <c:strRef>
              <c:f>Sheet1!$K$10</c:f>
              <c:strCache>
                <c:ptCount val="1"/>
                <c:pt idx="0">
                  <c:v>Sum of 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049877063575693E-3"/>
                  <c:y val="-4.4389718761921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705-4DC5-B4C2-CAA5CCB520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Sheet1!$K$11</c:f>
              <c:numCache>
                <c:formatCode>General</c:formatCode>
                <c:ptCount val="1"/>
                <c:pt idx="0">
                  <c:v>4768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705-4DC5-B4C2-CAA5CCB52065}"/>
            </c:ext>
          </c:extLst>
        </c:ser>
        <c:ser>
          <c:idx val="7"/>
          <c:order val="7"/>
          <c:tx>
            <c:strRef>
              <c:f>Sheet1!$L$10</c:f>
              <c:strCache>
                <c:ptCount val="1"/>
                <c:pt idx="0">
                  <c:v>Sum of 2015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Sheet1!$L$11</c:f>
              <c:numCache>
                <c:formatCode>General</c:formatCode>
                <c:ptCount val="1"/>
                <c:pt idx="0">
                  <c:v>8507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705-4DC5-B4C2-CAA5CCB52065}"/>
            </c:ext>
          </c:extLst>
        </c:ser>
        <c:ser>
          <c:idx val="8"/>
          <c:order val="8"/>
          <c:tx>
            <c:strRef>
              <c:f>Sheet1!$M$10</c:f>
              <c:strCache>
                <c:ptCount val="1"/>
                <c:pt idx="0">
                  <c:v>Sum of 2016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Sheet1!$M$11</c:f>
              <c:numCache>
                <c:formatCode>General</c:formatCode>
                <c:ptCount val="1"/>
                <c:pt idx="0">
                  <c:v>9956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705-4DC5-B4C2-CAA5CCB52065}"/>
            </c:ext>
          </c:extLst>
        </c:ser>
        <c:ser>
          <c:idx val="9"/>
          <c:order val="9"/>
          <c:tx>
            <c:strRef>
              <c:f>Sheet1!$N$10</c:f>
              <c:strCache>
                <c:ptCount val="1"/>
                <c:pt idx="0">
                  <c:v>Sum of 2017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Sheet1!$N$11</c:f>
              <c:numCache>
                <c:formatCode>General</c:formatCode>
                <c:ptCount val="1"/>
                <c:pt idx="0">
                  <c:v>9687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705-4DC5-B4C2-CAA5CCB52065}"/>
            </c:ext>
          </c:extLst>
        </c:ser>
        <c:ser>
          <c:idx val="10"/>
          <c:order val="10"/>
          <c:tx>
            <c:strRef>
              <c:f>Sheet1!$O$10</c:f>
              <c:strCache>
                <c:ptCount val="1"/>
                <c:pt idx="0">
                  <c:v>Sum of 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Sheet1!$O$11</c:f>
              <c:numCache>
                <c:formatCode>General</c:formatCode>
                <c:ptCount val="1"/>
                <c:pt idx="0">
                  <c:v>8328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6705-4DC5-B4C2-CAA5CCB52065}"/>
            </c:ext>
          </c:extLst>
        </c:ser>
        <c:ser>
          <c:idx val="11"/>
          <c:order val="11"/>
          <c:tx>
            <c:strRef>
              <c:f>Sheet1!$P$10</c:f>
              <c:strCache>
                <c:ptCount val="1"/>
                <c:pt idx="0">
                  <c:v>Sum of 2019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Sheet1!$P$11</c:f>
              <c:numCache>
                <c:formatCode>General</c:formatCode>
                <c:ptCount val="1"/>
                <c:pt idx="0">
                  <c:v>8080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705-4DC5-B4C2-CAA5CCB52065}"/>
            </c:ext>
          </c:extLst>
        </c:ser>
        <c:ser>
          <c:idx val="12"/>
          <c:order val="12"/>
          <c:tx>
            <c:strRef>
              <c:f>Sheet1!$Q$10</c:f>
              <c:strCache>
                <c:ptCount val="1"/>
                <c:pt idx="0">
                  <c:v>Sum of 2020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Sheet1!$Q$11</c:f>
              <c:numCache>
                <c:formatCode>General</c:formatCode>
                <c:ptCount val="1"/>
                <c:pt idx="0">
                  <c:v>6988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6705-4DC5-B4C2-CAA5CCB52065}"/>
            </c:ext>
          </c:extLst>
        </c:ser>
        <c:ser>
          <c:idx val="13"/>
          <c:order val="13"/>
          <c:tx>
            <c:strRef>
              <c:f>Sheet1!$R$10</c:f>
              <c:strCache>
                <c:ptCount val="1"/>
                <c:pt idx="0">
                  <c:v>Sum of 2021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Sheet1!$R$11</c:f>
              <c:numCache>
                <c:formatCode>General</c:formatCode>
                <c:ptCount val="1"/>
                <c:pt idx="0">
                  <c:v>7238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705-4DC5-B4C2-CAA5CCB52065}"/>
            </c:ext>
          </c:extLst>
        </c:ser>
        <c:ser>
          <c:idx val="14"/>
          <c:order val="14"/>
          <c:tx>
            <c:strRef>
              <c:f>Sheet1!$S$10</c:f>
              <c:strCache>
                <c:ptCount val="1"/>
                <c:pt idx="0">
                  <c:v>Sum of 2022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Sheet1!$E$11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Sheet1!$S$11</c:f>
              <c:numCache>
                <c:formatCode>General</c:formatCode>
                <c:ptCount val="1"/>
                <c:pt idx="0">
                  <c:v>6834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6705-4DC5-B4C2-CAA5CCB520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4171136"/>
        <c:axId val="54075392"/>
        <c:axId val="0"/>
      </c:bar3DChart>
      <c:catAx>
        <c:axId val="5417113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54075392"/>
        <c:crosses val="autoZero"/>
        <c:auto val="1"/>
        <c:lblAlgn val="ctr"/>
        <c:lblOffset val="100"/>
        <c:noMultiLvlLbl val="0"/>
      </c:catAx>
      <c:valAx>
        <c:axId val="540753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4171136"/>
        <c:crosses val="autoZero"/>
        <c:crossBetween val="between"/>
      </c:valAx>
    </c:plotArea>
    <c:plotVisOnly val="1"/>
    <c:dispBlanksAs val="gap"/>
    <c:showDLblsOverMax val="0"/>
  </c:chart>
  <c:spPr>
    <a:ln w="0">
      <a:solidFill>
        <a:schemeClr val="accent1"/>
      </a:solidFill>
      <a:prstDash val="sysDot"/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pivotSource>
    <c:name>[Изпълнение на ПРСР 2014-2020 към 30.10.2017.xlsx]Sheet1!PivotTable2</c:name>
    <c:fmtId val="-1"/>
  </c:pivotSource>
  <c:chart>
    <c:autoTitleDeleted val="1"/>
    <c:pivotFmts>
      <c:pivotFmt>
        <c:idx val="0"/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Sheet1!$G$1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0"/>
              <c:layout>
                <c:manualLayout>
                  <c:x val="-3.2910872843022285E-2"/>
                  <c:y val="-0.17263615485564304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5 351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944-4835-A209-AF9A81611DE8}"/>
                </c:ext>
              </c:extLst>
            </c:dLbl>
            <c:dLbl>
              <c:idx val="1"/>
              <c:layout>
                <c:manualLayout>
                  <c:x val="3.1941698777014575E-2"/>
                  <c:y val="-1.5273540026246719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4 235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944-4835-A209-AF9A81611DE8}"/>
                </c:ext>
              </c:extLst>
            </c:dLbl>
            <c:dLbl>
              <c:idx val="2"/>
              <c:layout>
                <c:manualLayout>
                  <c:x val="1.5693723125034902E-2"/>
                  <c:y val="2.6382053805774279E-3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2 553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944-4835-A209-AF9A81611D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Sheet1!$F$2:$F$5</c:f>
              <c:strCache>
                <c:ptCount val="3"/>
                <c:pt idx="0">
                  <c:v>Мярка 10</c:v>
                </c:pt>
                <c:pt idx="1">
                  <c:v>Мярка 11</c:v>
                </c:pt>
                <c:pt idx="2">
                  <c:v>Мярка 214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3"/>
                <c:pt idx="0">
                  <c:v>5351</c:v>
                </c:pt>
                <c:pt idx="1">
                  <c:v>4235</c:v>
                </c:pt>
                <c:pt idx="2">
                  <c:v>2553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44-4835-A209-AF9A81611D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258309938023613"/>
          <c:y val="0.56806422781576571"/>
          <c:w val="0.24311330764505501"/>
          <c:h val="0.2796825787401575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pivotSource>
    <c:name>[Za semi.xlsx]Направления!PivotTable7</c:name>
    <c:fmtId val="-1"/>
  </c:pivotSource>
  <c:chart>
    <c:autoTitleDeleted val="1"/>
    <c:pivotFmts>
      <c:pivotFmt>
        <c:idx val="0"/>
        <c:dLbl>
          <c:idx val="0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layout>
            <c:manualLayout>
              <c:x val="-8.0555555555555575E-2"/>
              <c:y val="-5.5555555555555601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layout>
            <c:manualLayout>
              <c:x val="-9.166666666666666E-2"/>
              <c:y val="1.851851851851851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layout>
            <c:manualLayout>
              <c:x val="-9.166666666666666E-2"/>
              <c:y val="1.851851851851851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layout>
            <c:manualLayout>
              <c:x val="-8.0555555555555575E-2"/>
              <c:y val="-5.5555555555555601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layout>
            <c:manualLayout>
              <c:x val="-9.166666666666666E-2"/>
              <c:y val="1.8518518518518517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layout>
            <c:manualLayout>
              <c:x val="-8.0555555555555575E-2"/>
              <c:y val="-5.5555555555555601E-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doughnutChart>
        <c:varyColors val="1"/>
        <c:ser>
          <c:idx val="0"/>
          <c:order val="0"/>
          <c:tx>
            <c:strRef>
              <c:f>Направления!$AA$3</c:f>
              <c:strCache>
                <c:ptCount val="1"/>
                <c:pt idx="0">
                  <c:v>Total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9.7971425772244852E-2"/>
                  <c:y val="-0.1846846846846846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5 539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68C-4A3F-97F8-F13C963049BA}"/>
                </c:ext>
              </c:extLst>
            </c:dLbl>
            <c:dLbl>
              <c:idx val="1"/>
              <c:layout>
                <c:manualLayout>
                  <c:x val="-0.10146368281532335"/>
                  <c:y val="0.1086085691991202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4 255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68C-4A3F-97F8-F13C963049BA}"/>
                </c:ext>
              </c:extLst>
            </c:dLbl>
            <c:dLbl>
              <c:idx val="2"/>
              <c:layout>
                <c:manualLayout>
                  <c:x val="-0.12627565353498132"/>
                  <c:y val="-0.1006004823721359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1 879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8C-4A3F-97F8-F13C963049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Направления!$Z$4:$Z$7</c:f>
              <c:strCache>
                <c:ptCount val="3"/>
                <c:pt idx="0">
                  <c:v>Мярка 10</c:v>
                </c:pt>
                <c:pt idx="1">
                  <c:v>Мярка 11</c:v>
                </c:pt>
                <c:pt idx="2">
                  <c:v>Мярка 214</c:v>
                </c:pt>
              </c:strCache>
            </c:strRef>
          </c:cat>
          <c:val>
            <c:numRef>
              <c:f>Направления!$AA$4:$AA$7</c:f>
              <c:numCache>
                <c:formatCode>General</c:formatCode>
                <c:ptCount val="3"/>
                <c:pt idx="0">
                  <c:v>5539</c:v>
                </c:pt>
                <c:pt idx="1">
                  <c:v>4255</c:v>
                </c:pt>
                <c:pt idx="2">
                  <c:v>1879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8C-4A3F-97F8-F13C963049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4666695295237275"/>
          <c:y val="0.65058026530467472"/>
          <c:w val="0.26485533528984756"/>
          <c:h val="0.2511515748031495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pivotSource>
    <c:name>[All_statis.xlsx]Sheet2!PivotTable4</c:name>
    <c:fmtId val="-1"/>
  </c:pivotSource>
  <c:chart>
    <c:autoTitleDeleted val="1"/>
    <c:pivotFmts>
      <c:pivotFmt>
        <c:idx val="0"/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layout>
            <c:manualLayout>
              <c:x val="7.4999999999999997E-2"/>
              <c:y val="-0.18055555555555555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layout>
            <c:manualLayout>
              <c:x val="-7.2222222222222243E-2"/>
              <c:y val="-0.11574074074074074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layout>
            <c:manualLayout>
              <c:x val="7.4999999999999997E-2"/>
              <c:y val="-0.18055555555555555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layout>
            <c:manualLayout>
              <c:x val="-7.2222222222222243E-2"/>
              <c:y val="-0.11574074074074074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marker>
          <c:symbol val="none"/>
        </c:marker>
        <c:dLbl>
          <c:idx val="0"/>
          <c:delete val="1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layout>
            <c:manualLayout>
              <c:x val="7.4999999999999997E-2"/>
              <c:y val="-0.18055555555555555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layout>
            <c:manualLayout>
              <c:x val="-7.2222222222222243E-2"/>
              <c:y val="-0.11574074074074074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9.6056309498251474E-2"/>
          <c:y val="0.11444152814231554"/>
          <c:w val="0.48425861799652936"/>
          <c:h val="0.66000631865461257"/>
        </c:manualLayout>
      </c:layout>
      <c:doughnutChart>
        <c:varyColors val="1"/>
        <c:ser>
          <c:idx val="0"/>
          <c:order val="0"/>
          <c:tx>
            <c:strRef>
              <c:f>Sheet2!$F$27</c:f>
              <c:strCache>
                <c:ptCount val="1"/>
                <c:pt idx="0">
                  <c:v>Total</c:v>
                </c:pt>
              </c:strCache>
            </c:strRef>
          </c:tx>
          <c:explosion val="23"/>
          <c:dLbls>
            <c:dLbl>
              <c:idx val="0"/>
              <c:layout>
                <c:manualLayout>
                  <c:x val="0.13661686731089887"/>
                  <c:y val="0.19580635753864101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5 576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A74-43F9-9717-E3DD4A724DCA}"/>
                </c:ext>
              </c:extLst>
            </c:dLbl>
            <c:dLbl>
              <c:idx val="1"/>
              <c:layout>
                <c:manualLayout>
                  <c:x val="-8.7083460892557751E-3"/>
                  <c:y val="-0.23338775667747413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3 848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74-43F9-9717-E3DD4A724DC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Sheet2!$E$28:$E$30</c:f>
              <c:strCache>
                <c:ptCount val="2"/>
                <c:pt idx="0">
                  <c:v>Мярка 10</c:v>
                </c:pt>
                <c:pt idx="1">
                  <c:v>Мярка 11</c:v>
                </c:pt>
              </c:strCache>
            </c:strRef>
          </c:cat>
          <c:val>
            <c:numRef>
              <c:f>Sheet2!$F$28:$F$30</c:f>
              <c:numCache>
                <c:formatCode>General</c:formatCode>
                <c:ptCount val="2"/>
                <c:pt idx="0">
                  <c:v>5576</c:v>
                </c:pt>
                <c:pt idx="1">
                  <c:v>3848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74-43F9-9717-E3DD4A724D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[SQL.xlsb]Sheet1!PivotTable4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2019</a:t>
            </a:r>
            <a:endParaRPr lang="en-US" dirty="0"/>
          </a:p>
        </c:rich>
      </c:tx>
      <c:layout>
        <c:manualLayout>
          <c:xMode val="edge"/>
          <c:yMode val="edge"/>
          <c:x val="0.39504629629629628"/>
          <c:y val="0.04"/>
        </c:manualLayout>
      </c:layout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</c:pivotFmts>
    <c:view3D>
      <c:rotX val="50"/>
      <c:rotY val="0"/>
      <c:rAngAx val="0"/>
      <c:perspective val="11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Sheet1!$B$15</c:f>
              <c:strCache>
                <c:ptCount val="1"/>
                <c:pt idx="0">
                  <c:v>Total</c:v>
                </c:pt>
              </c:strCache>
            </c:strRef>
          </c:tx>
          <c:dLbls>
            <c:dLbl>
              <c:idx val="0"/>
              <c:layout>
                <c:manualLayout>
                  <c:x val="-7.6349019364705395E-2"/>
                  <c:y val="-0.27518320209973751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D1-46D2-AB57-8061C89C1B7E}"/>
                </c:ext>
              </c:extLst>
            </c:dLbl>
            <c:dLbl>
              <c:idx val="1"/>
              <c:layout>
                <c:manualLayout>
                  <c:x val="0.1030504061008122"/>
                  <c:y val="-0.1257286089238845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D1-46D2-AB57-8061C89C1B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Sheet1!$A$16:$A$18</c:f>
              <c:strCache>
                <c:ptCount val="2"/>
                <c:pt idx="0">
                  <c:v>Мярка 10</c:v>
                </c:pt>
                <c:pt idx="1">
                  <c:v>Мярка 11</c:v>
                </c:pt>
              </c:strCache>
            </c:strRef>
          </c:cat>
          <c:val>
            <c:numRef>
              <c:f>Sheet1!$B$16:$B$18</c:f>
              <c:numCache>
                <c:formatCode>General</c:formatCode>
                <c:ptCount val="2"/>
                <c:pt idx="0">
                  <c:v>5428</c:v>
                </c:pt>
                <c:pt idx="1">
                  <c:v>3713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D1-46D2-AB57-8061C89C1B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[SQL.xlsb]Sheet1!PivotTable5</c:name>
    <c:fmtId val="3"/>
  </c:pivotSource>
  <c:chart>
    <c:title>
      <c:layout>
        <c:manualLayout>
          <c:xMode val="edge"/>
          <c:yMode val="edge"/>
          <c:x val="0.39232411695601804"/>
          <c:y val="0.19230769230769232"/>
        </c:manualLayout>
      </c:layout>
      <c:overlay val="0"/>
    </c:title>
    <c:autoTitleDeleted val="0"/>
    <c:pivotFmts>
      <c:pivotFmt>
        <c:idx val="0"/>
        <c:marker>
          <c:symbol val="none"/>
        </c:marker>
      </c:pivotFmt>
      <c:pivotFmt>
        <c:idx val="1"/>
        <c:marker>
          <c:symbol val="none"/>
        </c:marker>
      </c:pivotFmt>
      <c:pivotFmt>
        <c:idx val="2"/>
        <c:marker>
          <c:symbol val="none"/>
        </c:marker>
      </c:pivotFmt>
      <c:pivotFmt>
        <c:idx val="3"/>
        <c:marker>
          <c:symbol val="none"/>
        </c:marker>
      </c:pivotFmt>
    </c:pivotFmts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Sheet1!$E$38:$E$39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lt1"/>
            </a:solidFill>
            <a:ln w="25400" cap="flat" cmpd="sng" algn="ctr">
              <a:solidFill>
                <a:schemeClr val="accent1"/>
              </a:solidFill>
              <a:prstDash val="solid"/>
            </a:ln>
            <a:effectLst/>
          </c:spPr>
          <c:explosion val="25"/>
          <c:dLbls>
            <c:dLbl>
              <c:idx val="0"/>
              <c:layout>
                <c:manualLayout>
                  <c:x val="-0.10025408117031985"/>
                  <c:y val="-0.20522792337231893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4 116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B9-4C3B-A0B0-DFFFC6FCEF0D}"/>
                </c:ext>
              </c:extLst>
            </c:dLbl>
            <c:dLbl>
              <c:idx val="1"/>
              <c:layout>
                <c:manualLayout>
                  <c:x val="6.0315722645916933E-2"/>
                  <c:y val="0.23451430323842776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en-US" sz="1400" dirty="0" smtClean="0"/>
                      <a:t>3 711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B9-4C3B-A0B0-DFFFC6FCEF0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Sheet1!$D$40:$D$42</c:f>
              <c:strCache>
                <c:ptCount val="2"/>
                <c:pt idx="0">
                  <c:v>Мярка 10</c:v>
                </c:pt>
                <c:pt idx="1">
                  <c:v>Мярка 11</c:v>
                </c:pt>
              </c:strCache>
            </c:strRef>
          </c:cat>
          <c:val>
            <c:numRef>
              <c:f>Sheet1!$E$40:$E$42</c:f>
              <c:numCache>
                <c:formatCode>General</c:formatCode>
                <c:ptCount val="2"/>
                <c:pt idx="0">
                  <c:v>4116</c:v>
                </c:pt>
                <c:pt idx="1">
                  <c:v>3711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B9-4C3B-A0B0-DFFFC6FCE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[Iskana_suma_2021.xlsx]Napravleniq!PivotTable1</c:name>
    <c:fmtId val="3"/>
  </c:pivotSource>
  <c:chart>
    <c:title>
      <c:tx>
        <c:rich>
          <a:bodyPr/>
          <a:lstStyle/>
          <a:p>
            <a:pPr>
              <a:defRPr/>
            </a:pPr>
            <a:r>
              <a:rPr lang="bg-BG"/>
              <a:t>2021</a:t>
            </a:r>
            <a:endParaRPr lang="en-US"/>
          </a:p>
        </c:rich>
      </c:tx>
      <c:layout>
        <c:manualLayout>
          <c:xMode val="edge"/>
          <c:yMode val="edge"/>
          <c:x val="0.36157204885960786"/>
          <c:y val="0.20689655172413793"/>
        </c:manualLayout>
      </c:layout>
      <c:overlay val="0"/>
    </c:title>
    <c:autoTitleDeleted val="0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 sz="1400"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layout>
            <c:manualLayout>
              <c:x val="-8.8255565276562656E-2"/>
              <c:y val="0.14968175853018373"/>
            </c:manualLayout>
          </c:layout>
          <c:tx>
            <c:rich>
              <a:bodyPr/>
              <a:lstStyle/>
              <a:p>
                <a:r>
                  <a:rPr lang="en-US"/>
                  <a:t>4</a:t>
                </a:r>
                <a:r>
                  <a:rPr lang="bg-BG"/>
                  <a:t> </a:t>
                </a:r>
                <a:r>
                  <a:rPr lang="en-US"/>
                  <a:t>559</a:t>
                </a:r>
              </a:p>
            </c:rich>
          </c:tx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layout>
            <c:manualLayout>
              <c:x val="0.12757181393992417"/>
              <c:y val="-9.483267716535429E-2"/>
            </c:manualLayout>
          </c:layout>
          <c:tx>
            <c:rich>
              <a:bodyPr/>
              <a:lstStyle/>
              <a:p>
                <a:r>
                  <a:rPr lang="en-US"/>
                  <a:t>3</a:t>
                </a:r>
                <a:r>
                  <a:rPr lang="bg-BG"/>
                  <a:t> </a:t>
                </a:r>
                <a:r>
                  <a:rPr lang="en-US"/>
                  <a:t>466</a:t>
                </a:r>
              </a:p>
            </c:rich>
          </c:tx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 sz="1400"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layout>
            <c:manualLayout>
              <c:x val="-8.8255565276562656E-2"/>
              <c:y val="0.14968175853018373"/>
            </c:manualLayout>
          </c:layout>
          <c:tx>
            <c:rich>
              <a:bodyPr/>
              <a:lstStyle/>
              <a:p>
                <a:r>
                  <a:rPr lang="en-US"/>
                  <a:t>4</a:t>
                </a:r>
                <a:r>
                  <a:rPr lang="bg-BG"/>
                  <a:t> </a:t>
                </a:r>
                <a:r>
                  <a:rPr lang="en-US"/>
                  <a:t>559</a:t>
                </a:r>
              </a:p>
            </c:rich>
          </c:tx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layout>
            <c:manualLayout>
              <c:x val="0.12757181393992417"/>
              <c:y val="-9.483267716535429E-2"/>
            </c:manualLayout>
          </c:layout>
          <c:tx>
            <c:rich>
              <a:bodyPr/>
              <a:lstStyle/>
              <a:p>
                <a:r>
                  <a:rPr lang="en-US"/>
                  <a:t>3</a:t>
                </a:r>
                <a:r>
                  <a:rPr lang="bg-BG"/>
                  <a:t> </a:t>
                </a:r>
                <a:r>
                  <a:rPr lang="en-US"/>
                  <a:t>466</a:t>
                </a:r>
              </a:p>
            </c:rich>
          </c:tx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marker>
          <c:symbol val="none"/>
        </c:marker>
        <c:dLbl>
          <c:idx val="0"/>
          <c:spPr/>
          <c:txPr>
            <a:bodyPr/>
            <a:lstStyle/>
            <a:p>
              <a:pPr>
                <a:defRPr sz="1400"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layout>
            <c:manualLayout>
              <c:x val="-8.8255565276562656E-2"/>
              <c:y val="0.14968175853018373"/>
            </c:manualLayout>
          </c:layout>
          <c:tx>
            <c:rich>
              <a:bodyPr/>
              <a:lstStyle/>
              <a:p>
                <a:r>
                  <a:rPr lang="en-US"/>
                  <a:t>4</a:t>
                </a:r>
                <a:r>
                  <a:rPr lang="bg-BG"/>
                  <a:t> </a:t>
                </a:r>
                <a:r>
                  <a:rPr lang="en-US"/>
                  <a:t>559</a:t>
                </a:r>
              </a:p>
            </c:rich>
          </c:tx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layout>
            <c:manualLayout>
              <c:x val="0.12757181393992417"/>
              <c:y val="-9.483267716535429E-2"/>
            </c:manualLayout>
          </c:layout>
          <c:tx>
            <c:rich>
              <a:bodyPr/>
              <a:lstStyle/>
              <a:p>
                <a:r>
                  <a:rPr lang="en-US"/>
                  <a:t>3</a:t>
                </a:r>
                <a:r>
                  <a:rPr lang="bg-BG"/>
                  <a:t> </a:t>
                </a:r>
                <a:r>
                  <a:rPr lang="en-US"/>
                  <a:t>466</a:t>
                </a:r>
              </a:p>
            </c:rich>
          </c:tx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Napravleniq!$K$43</c:f>
              <c:strCache>
                <c:ptCount val="1"/>
                <c:pt idx="0">
                  <c:v>Total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8255565276562656E-2"/>
                  <c:y val="0.1496817585301837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4 559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6D-4918-B7F4-E7CBD06C1FCB}"/>
                </c:ext>
              </c:extLst>
            </c:dLbl>
            <c:dLbl>
              <c:idx val="1"/>
              <c:layout>
                <c:manualLayout>
                  <c:x val="0.12757181393992417"/>
                  <c:y val="-9.4832677165354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3 466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6D-4918-B7F4-E7CBD06C1F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Napravleniq!$J$44:$J$46</c:f>
              <c:strCache>
                <c:ptCount val="2"/>
                <c:pt idx="0">
                  <c:v>Мярка 10</c:v>
                </c:pt>
                <c:pt idx="1">
                  <c:v>Мярка 11</c:v>
                </c:pt>
              </c:strCache>
            </c:strRef>
          </c:cat>
          <c:val>
            <c:numRef>
              <c:f>Napravleniq!$K$44:$K$46</c:f>
              <c:numCache>
                <c:formatCode>General</c:formatCode>
                <c:ptCount val="2"/>
                <c:pt idx="0">
                  <c:v>4559</c:v>
                </c:pt>
                <c:pt idx="1">
                  <c:v>3466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6D-4918-B7F4-E7CBD06C1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bg-BG"/>
              <a:t>2022</a:t>
            </a:r>
            <a:endParaRPr lang="en-US"/>
          </a:p>
        </c:rich>
      </c:tx>
      <c:overlay val="0"/>
    </c:title>
    <c:autoTitleDeleted val="0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layout>
            <c:manualLayout>
              <c:x val="0.17058650749941701"/>
              <c:y val="-0.10212671332750073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layout>
            <c:manualLayout>
              <c:x val="-0.11723670174498509"/>
              <c:y val="-0.2612915573053368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layout>
            <c:manualLayout>
              <c:x val="-0.11723670174498509"/>
              <c:y val="-0.2612915573053368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layout>
            <c:manualLayout>
              <c:x val="0.17058650749941701"/>
              <c:y val="-0.10212671332750073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layout>
            <c:manualLayout>
              <c:x val="-0.11723670174498509"/>
              <c:y val="-0.26129155730533682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layout>
            <c:manualLayout>
              <c:x val="0.17058650749941701"/>
              <c:y val="-0.10212671332750073"/>
            </c:manualLayout>
          </c:layout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v>Total</c:v>
          </c:tx>
          <c:explosion val="25"/>
          <c:dLbls>
            <c:dLbl>
              <c:idx val="0"/>
              <c:layout>
                <c:manualLayout>
                  <c:x val="-0.11723670174498509"/>
                  <c:y val="-0.261291557305336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A3E-4E33-BB2A-6A84712AB62E}"/>
                </c:ext>
              </c:extLst>
            </c:dLbl>
            <c:dLbl>
              <c:idx val="1"/>
              <c:layout>
                <c:manualLayout>
                  <c:x val="0.17058650749941701"/>
                  <c:y val="-0.102126713327500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3E-4E33-BB2A-6A84712AB6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2"/>
              <c:pt idx="0">
                <c:v>Мярка 10</c:v>
              </c:pt>
              <c:pt idx="1">
                <c:v>Мярка 11</c:v>
              </c:pt>
            </c:strLit>
          </c:cat>
          <c:val>
            <c:numLit>
              <c:formatCode>General</c:formatCode>
              <c:ptCount val="2"/>
              <c:pt idx="0">
                <c:v>4237</c:v>
              </c:pt>
              <c:pt idx="1">
                <c:v>3325</c:v>
              </c:pt>
            </c:numLit>
          </c:val>
          <c:extLst>
            <c:ext xmlns:c16="http://schemas.microsoft.com/office/drawing/2014/chart" uri="{C3380CC4-5D6E-409C-BE32-E72D297353CC}">
              <c16:uniqueId val="{00000002-0A3E-4E33-BB2A-6A84712AB6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extLst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4D93D-736D-4A34-8815-A0FE85E4294D}" type="datetimeFigureOut">
              <a:rPr lang="bg-BG" smtClean="0"/>
              <a:t>22.3.2023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6BE38-A2C7-49C5-8A36-324DB9AD96D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79811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През новия програмен период продължава прилагането на мярка 214 „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Агроекологични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плащания” от ПРСР за периода 2007-2013 г., като к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ампания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2017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последната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година,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през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която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подаваха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заявления за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плащане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мярката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Сумите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евро /1 EUR= 1.9558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лв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**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Към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мярка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 </a:t>
            </a:r>
            <a:r>
              <a:rPr lang="bg-BG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мярка 11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включени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подадените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разплатени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заявления по АЕП от ПРСР 2007-2013,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които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се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финансират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от бюджета на ПРСР 2014-2020</a:t>
            </a:r>
            <a:endParaRPr lang="bg-BG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975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38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22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303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07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676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53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640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878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382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18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8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10.png"/><Relationship Id="rId7" Type="http://schemas.openxmlformats.org/officeDocument/2006/relationships/chart" Target="../charts/chart4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chart" Target="../charts/chart3.xml"/><Relationship Id="rId11" Type="http://schemas.openxmlformats.org/officeDocument/2006/relationships/chart" Target="../charts/chart8.xml"/><Relationship Id="rId5" Type="http://schemas.openxmlformats.org/officeDocument/2006/relationships/chart" Target="../charts/chart2.xml"/><Relationship Id="rId10" Type="http://schemas.openxmlformats.org/officeDocument/2006/relationships/chart" Target="../charts/chart7.xml"/><Relationship Id="rId4" Type="http://schemas.openxmlformats.org/officeDocument/2006/relationships/image" Target="../media/image12.png"/><Relationship Id="rId9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</a:schemeClr>
            </a:gs>
            <a:gs pos="99000">
              <a:schemeClr val="bg2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1600" y="1376878"/>
            <a:ext cx="3657600" cy="1671122"/>
          </a:xfrm>
        </p:spPr>
        <p:txBody>
          <a:bodyPr>
            <a:noAutofit/>
          </a:bodyPr>
          <a:lstStyle/>
          <a:p>
            <a:r>
              <a:rPr lang="bg-BG" b="1" dirty="0">
                <a:solidFill>
                  <a:schemeClr val="bg1"/>
                </a:solidFill>
              </a:rPr>
              <a:t>Информация за напредъка на ПРСР (2014-2020</a:t>
            </a:r>
            <a:r>
              <a:rPr lang="bg-BG" b="1" dirty="0" smtClean="0">
                <a:solidFill>
                  <a:schemeClr val="bg1"/>
                </a:solidFill>
              </a:rPr>
              <a:t>)</a:t>
            </a:r>
            <a:endParaRPr lang="bg-BG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27"/>
          <a:stretch/>
        </p:blipFill>
        <p:spPr bwMode="auto">
          <a:xfrm>
            <a:off x="3112667" y="557213"/>
            <a:ext cx="1699273" cy="213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84" y="2694236"/>
            <a:ext cx="833657" cy="119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677" y="2698870"/>
            <a:ext cx="852607" cy="119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/>
          <a:stretch/>
        </p:blipFill>
        <p:spPr bwMode="auto">
          <a:xfrm>
            <a:off x="738325" y="557213"/>
            <a:ext cx="2400026" cy="333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39" b="5203"/>
          <a:stretch/>
        </p:blipFill>
        <p:spPr bwMode="auto">
          <a:xfrm>
            <a:off x="738325" y="3876475"/>
            <a:ext cx="2001916" cy="244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659" y="3891105"/>
            <a:ext cx="2080282" cy="24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9941"/>
            <a:ext cx="2647179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5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1017"/>
            <a:ext cx="2195839" cy="8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393054" y="1117997"/>
            <a:ext cx="70866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bg-BG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Заявления по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Мярка 10 и Мярка 11</a:t>
            </a:r>
            <a:endParaRPr lang="bg-BG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36353" y="418807"/>
            <a:ext cx="37504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Участие в Мярка 10 и Мярка 11</a:t>
            </a:r>
            <a:endParaRPr lang="bg-BG" b="1" dirty="0"/>
          </a:p>
        </p:txBody>
      </p:sp>
      <p:sp>
        <p:nvSpPr>
          <p:cNvPr id="20" name="Striped Right Arrow 19"/>
          <p:cNvSpPr/>
          <p:nvPr/>
        </p:nvSpPr>
        <p:spPr>
          <a:xfrm rot="5400000">
            <a:off x="2265781" y="3113442"/>
            <a:ext cx="664283" cy="533400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347928"/>
              </p:ext>
            </p:extLst>
          </p:nvPr>
        </p:nvGraphicFramePr>
        <p:xfrm>
          <a:off x="533399" y="1600200"/>
          <a:ext cx="8153400" cy="3601703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90000" dir="5400000" sy="-100000" algn="bl" rotWithShape="0"/>
                </a:effectLst>
                <a:tableStyleId>{5C22544A-7EE6-4342-B048-85BDC9FD1C3A}</a:tableStyleId>
              </a:tblPr>
              <a:tblGrid>
                <a:gridCol w="126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7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2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01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7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93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Кампания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Подадени заявления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err="1">
                          <a:effectLst/>
                        </a:rPr>
                        <a:t>Одобрени</a:t>
                      </a:r>
                      <a:r>
                        <a:rPr lang="ru-RU" sz="1200" b="1" u="none" strike="noStrike" dirty="0">
                          <a:effectLst/>
                        </a:rPr>
                        <a:t> заявления (само ново </a:t>
                      </a:r>
                      <a:r>
                        <a:rPr lang="ru-RU" sz="1200" b="1" u="none" strike="noStrike" dirty="0" err="1">
                          <a:effectLst/>
                        </a:rPr>
                        <a:t>одобрените</a:t>
                      </a:r>
                      <a:r>
                        <a:rPr lang="ru-RU" sz="1200" b="1" u="none" strike="noStrike" dirty="0">
                          <a:effectLst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Одобрени заявления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Отхвърлени заявления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645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2008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1 463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058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058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405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2009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1 446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243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197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1 781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615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2011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1 972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507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1 828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156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233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2 630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954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2 503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141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2013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5 180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5 000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2014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4 768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4 699</a:t>
                      </a:r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8 507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5 246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8 203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400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9 956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3 932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9 572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531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9 687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646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9 179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591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8 328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359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en-US" sz="12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102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301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8 080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7 893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227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6 988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6 793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7 238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3 014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6 637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642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964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6 834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3 932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6 607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211</a:t>
                      </a:r>
                      <a:endParaRPr lang="bg-BG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5" name="Striped Right Arrow 14"/>
          <p:cNvSpPr/>
          <p:nvPr/>
        </p:nvSpPr>
        <p:spPr>
          <a:xfrm rot="2993941">
            <a:off x="1229958" y="5359236"/>
            <a:ext cx="664283" cy="533400"/>
          </a:xfrm>
          <a:prstGeom prst="striped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817648"/>
              </p:ext>
            </p:extLst>
          </p:nvPr>
        </p:nvGraphicFramePr>
        <p:xfrm>
          <a:off x="533400" y="5236284"/>
          <a:ext cx="8153399" cy="1926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2941632" y="256128"/>
            <a:ext cx="1921510" cy="69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60" y="51197"/>
            <a:ext cx="2647179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1248" y="1085671"/>
            <a:ext cx="8103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dirty="0" smtClean="0">
                <a:solidFill>
                  <a:srgbClr val="0070C0"/>
                </a:solidFill>
              </a:rPr>
              <a:t>Разпределение по мерки от ПРСР 2007-2013 и ПРСР 2014-2020</a:t>
            </a:r>
            <a:endParaRPr lang="bg-BG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27368" y="399931"/>
            <a:ext cx="2802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err="1" smtClean="0"/>
              <a:t>Агроекологични</a:t>
            </a:r>
            <a:r>
              <a:rPr lang="bg-BG" b="1" dirty="0" smtClean="0"/>
              <a:t> мерки</a:t>
            </a:r>
            <a:endParaRPr lang="bg-BG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2" y="1541253"/>
            <a:ext cx="2105463" cy="165914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656533"/>
              </p:ext>
            </p:extLst>
          </p:nvPr>
        </p:nvGraphicFramePr>
        <p:xfrm>
          <a:off x="2806424" y="1564641"/>
          <a:ext cx="2596156" cy="1483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212860"/>
              </p:ext>
            </p:extLst>
          </p:nvPr>
        </p:nvGraphicFramePr>
        <p:xfrm>
          <a:off x="5427368" y="1674046"/>
          <a:ext cx="2819400" cy="1720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Rectangle 14"/>
          <p:cNvSpPr/>
          <p:nvPr/>
        </p:nvSpPr>
        <p:spPr>
          <a:xfrm>
            <a:off x="2133600" y="1524000"/>
            <a:ext cx="83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2015</a:t>
            </a:r>
            <a:endParaRPr lang="bg-BG" b="1" dirty="0"/>
          </a:p>
        </p:txBody>
      </p:sp>
      <p:sp>
        <p:nvSpPr>
          <p:cNvPr id="16" name="Rectangle 15"/>
          <p:cNvSpPr/>
          <p:nvPr/>
        </p:nvSpPr>
        <p:spPr>
          <a:xfrm>
            <a:off x="4665368" y="1893332"/>
            <a:ext cx="76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2016</a:t>
            </a:r>
            <a:endParaRPr lang="bg-BG" b="1" dirty="0"/>
          </a:p>
        </p:txBody>
      </p:sp>
      <p:sp>
        <p:nvSpPr>
          <p:cNvPr id="18" name="Rectangle 17"/>
          <p:cNvSpPr/>
          <p:nvPr/>
        </p:nvSpPr>
        <p:spPr>
          <a:xfrm>
            <a:off x="1295400" y="3429000"/>
            <a:ext cx="83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2018</a:t>
            </a:r>
            <a:endParaRPr lang="bg-BG" b="1" dirty="0"/>
          </a:p>
        </p:txBody>
      </p:sp>
      <p:sp>
        <p:nvSpPr>
          <p:cNvPr id="19" name="Rectangle 18"/>
          <p:cNvSpPr/>
          <p:nvPr/>
        </p:nvSpPr>
        <p:spPr>
          <a:xfrm>
            <a:off x="6781800" y="1541253"/>
            <a:ext cx="83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 smtClean="0"/>
              <a:t>2017</a:t>
            </a:r>
            <a:endParaRPr lang="bg-BG" b="1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703290"/>
              </p:ext>
            </p:extLst>
          </p:nvPr>
        </p:nvGraphicFramePr>
        <p:xfrm>
          <a:off x="-37727" y="3438181"/>
          <a:ext cx="2804074" cy="144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7572576"/>
              </p:ext>
            </p:extLst>
          </p:nvPr>
        </p:nvGraphicFramePr>
        <p:xfrm>
          <a:off x="2552700" y="3200400"/>
          <a:ext cx="2743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8529725"/>
              </p:ext>
            </p:extLst>
          </p:nvPr>
        </p:nvGraphicFramePr>
        <p:xfrm>
          <a:off x="431248" y="4840995"/>
          <a:ext cx="368583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602788"/>
              </p:ext>
            </p:extLst>
          </p:nvPr>
        </p:nvGraphicFramePr>
        <p:xfrm>
          <a:off x="4197518" y="4648200"/>
          <a:ext cx="2958763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3723472"/>
              </p:ext>
            </p:extLst>
          </p:nvPr>
        </p:nvGraphicFramePr>
        <p:xfrm>
          <a:off x="5681490" y="3558715"/>
          <a:ext cx="3228975" cy="1838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24" name="Picture 23"/>
          <p:cNvPicPr/>
          <p:nvPr/>
        </p:nvPicPr>
        <p:blipFill>
          <a:blip r:embed="rId12"/>
          <a:stretch>
            <a:fillRect/>
          </a:stretch>
        </p:blipFill>
        <p:spPr>
          <a:xfrm>
            <a:off x="3131962" y="237252"/>
            <a:ext cx="1921510" cy="69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05600" y="234732"/>
            <a:ext cx="685800" cy="35608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smtClean="0"/>
              <a:t>3</a:t>
            </a:r>
            <a:endParaRPr lang="bg-BG" sz="2000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5181600" y="385319"/>
            <a:ext cx="3810000" cy="534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1800" b="1" dirty="0" smtClean="0">
                <a:solidFill>
                  <a:schemeClr val="tx1"/>
                </a:solidFill>
              </a:rPr>
              <a:t>Изпълнение на ПРСР 2014 - 2020</a:t>
            </a:r>
            <a:endParaRPr lang="bg-BG" sz="1800" b="1" dirty="0">
              <a:solidFill>
                <a:schemeClr val="tx1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52400" y="5638800"/>
            <a:ext cx="8503669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100" dirty="0">
                <a:solidFill>
                  <a:schemeClr val="accent1"/>
                </a:solidFill>
              </a:rPr>
              <a:t>*</a:t>
            </a:r>
            <a:r>
              <a:rPr lang="ru-RU" sz="1100" dirty="0" err="1">
                <a:solidFill>
                  <a:schemeClr val="accent1"/>
                </a:solidFill>
              </a:rPr>
              <a:t>Сумите</a:t>
            </a:r>
            <a:r>
              <a:rPr lang="ru-RU" sz="1100" dirty="0">
                <a:solidFill>
                  <a:schemeClr val="accent1"/>
                </a:solidFill>
              </a:rPr>
              <a:t> </a:t>
            </a:r>
            <a:r>
              <a:rPr lang="ru-RU" sz="1100" dirty="0" err="1">
                <a:solidFill>
                  <a:schemeClr val="accent1"/>
                </a:solidFill>
              </a:rPr>
              <a:t>са</a:t>
            </a:r>
            <a:r>
              <a:rPr lang="ru-RU" sz="1100" dirty="0">
                <a:solidFill>
                  <a:schemeClr val="accent1"/>
                </a:solidFill>
              </a:rPr>
              <a:t> в евро /1 EUR= 1.9558 </a:t>
            </a:r>
            <a:r>
              <a:rPr lang="ru-RU" sz="1100" dirty="0" err="1">
                <a:solidFill>
                  <a:schemeClr val="accent1"/>
                </a:solidFill>
              </a:rPr>
              <a:t>лв</a:t>
            </a:r>
            <a:r>
              <a:rPr lang="ru-RU" sz="1100" dirty="0">
                <a:solidFill>
                  <a:schemeClr val="accent1"/>
                </a:solidFill>
              </a:rPr>
              <a:t>.</a:t>
            </a:r>
          </a:p>
          <a:p>
            <a:pPr algn="l"/>
            <a:r>
              <a:rPr lang="ru-RU" sz="1100" dirty="0">
                <a:solidFill>
                  <a:schemeClr val="accent1"/>
                </a:solidFill>
              </a:rPr>
              <a:t>** </a:t>
            </a:r>
            <a:r>
              <a:rPr lang="ru-RU" sz="1100" dirty="0" err="1">
                <a:solidFill>
                  <a:schemeClr val="accent1"/>
                </a:solidFill>
              </a:rPr>
              <a:t>Към</a:t>
            </a:r>
            <a:r>
              <a:rPr lang="ru-RU" sz="1100" dirty="0">
                <a:solidFill>
                  <a:schemeClr val="accent1"/>
                </a:solidFill>
              </a:rPr>
              <a:t> </a:t>
            </a:r>
            <a:r>
              <a:rPr lang="ru-RU" sz="1100" dirty="0" err="1">
                <a:solidFill>
                  <a:schemeClr val="accent1"/>
                </a:solidFill>
              </a:rPr>
              <a:t>мярка</a:t>
            </a:r>
            <a:r>
              <a:rPr lang="ru-RU" sz="1100" dirty="0">
                <a:solidFill>
                  <a:schemeClr val="accent1"/>
                </a:solidFill>
              </a:rPr>
              <a:t> </a:t>
            </a:r>
            <a:r>
              <a:rPr lang="ru-RU" sz="1100" dirty="0" smtClean="0">
                <a:solidFill>
                  <a:schemeClr val="accent1"/>
                </a:solidFill>
              </a:rPr>
              <a:t>10</a:t>
            </a:r>
            <a:r>
              <a:rPr lang="en-US" sz="1100" dirty="0" smtClean="0">
                <a:solidFill>
                  <a:schemeClr val="accent1"/>
                </a:solidFill>
              </a:rPr>
              <a:t> </a:t>
            </a:r>
            <a:r>
              <a:rPr lang="bg-BG" sz="1100" dirty="0" smtClean="0">
                <a:solidFill>
                  <a:schemeClr val="accent1"/>
                </a:solidFill>
              </a:rPr>
              <a:t>и мярка 11</a:t>
            </a:r>
            <a:r>
              <a:rPr lang="ru-RU" sz="1100" dirty="0" smtClean="0">
                <a:solidFill>
                  <a:schemeClr val="accent1"/>
                </a:solidFill>
              </a:rPr>
              <a:t> </a:t>
            </a:r>
            <a:r>
              <a:rPr lang="ru-RU" sz="1100" dirty="0">
                <a:solidFill>
                  <a:schemeClr val="accent1"/>
                </a:solidFill>
              </a:rPr>
              <a:t>са включени и подадените и разплатени заявления по АЕП от ПРСР 2007-2013, които се финансират от бюджета на ПРСР </a:t>
            </a:r>
            <a:r>
              <a:rPr lang="ru-RU" sz="1100" dirty="0" smtClean="0">
                <a:solidFill>
                  <a:schemeClr val="accent1"/>
                </a:solidFill>
              </a:rPr>
              <a:t>2014-2020</a:t>
            </a:r>
          </a:p>
          <a:p>
            <a:pPr algn="l"/>
            <a:r>
              <a:rPr lang="ru-RU" sz="1100" dirty="0" smtClean="0">
                <a:solidFill>
                  <a:schemeClr val="accent1"/>
                </a:solidFill>
              </a:rPr>
              <a:t>*** В таблицата не са описани исканите суми за ангажиментите</a:t>
            </a:r>
            <a:r>
              <a:rPr lang="en-US" sz="1100" dirty="0" smtClean="0">
                <a:solidFill>
                  <a:schemeClr val="accent1"/>
                </a:solidFill>
              </a:rPr>
              <a:t> </a:t>
            </a:r>
            <a:r>
              <a:rPr lang="bg-BG" sz="1100" dirty="0" smtClean="0">
                <a:solidFill>
                  <a:schemeClr val="accent1"/>
                </a:solidFill>
              </a:rPr>
              <a:t>по направленията от мярка 10 и мярка 11</a:t>
            </a:r>
            <a:r>
              <a:rPr lang="ru-RU" sz="1100" dirty="0" smtClean="0">
                <a:solidFill>
                  <a:schemeClr val="accent1"/>
                </a:solidFill>
              </a:rPr>
              <a:t>, които приключват през кампания 2023 и 2024 – за тези ангажименти е налице достатъчен финансов ресурс за обезпечаването им.</a:t>
            </a:r>
            <a:endParaRPr lang="bg-BG" sz="1100" dirty="0">
              <a:solidFill>
                <a:schemeClr val="accent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256347"/>
              </p:ext>
            </p:extLst>
          </p:nvPr>
        </p:nvGraphicFramePr>
        <p:xfrm>
          <a:off x="152400" y="1600200"/>
          <a:ext cx="8788817" cy="4038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35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9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7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18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40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МЯРКА</a:t>
                      </a:r>
                      <a:endParaRPr lang="bg-BG" sz="1400" u="none" strike="noStrike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Приложим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дял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финансиране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на ЕЗФРСР,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проценти</a:t>
                      </a:r>
                      <a:endParaRPr lang="ru-RU" sz="1400" u="none" strike="noStrike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публични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средства, евро (ЕЗФРСР+НФ)</a:t>
                      </a:r>
                    </a:p>
                  </a:txBody>
                  <a:tcPr marL="7219" marR="7219" marT="721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Изплатени суми към </a:t>
                      </a:r>
                      <a:r>
                        <a:rPr lang="en-US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lang="ru-RU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03</a:t>
                      </a:r>
                      <a:r>
                        <a:rPr lang="ru-RU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.20</a:t>
                      </a:r>
                      <a:r>
                        <a:rPr lang="en-US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  <a:r>
                        <a:rPr lang="ru-RU" sz="1400" u="none" strike="noStrike" kern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г. (ЕЗФРСР+НФ*)</a:t>
                      </a:r>
                    </a:p>
                  </a:txBody>
                  <a:tcPr marL="7219" marR="7219" marT="721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%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нa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усвояване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спрямо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общ бюджет по </a:t>
                      </a:r>
                      <a:r>
                        <a:rPr lang="ru-RU" sz="1400" u="none" strike="noStrike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мярката</a:t>
                      </a:r>
                      <a:r>
                        <a:rPr lang="ru-RU" sz="1400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(ЕЗФРСР)</a:t>
                      </a:r>
                    </a:p>
                  </a:txBody>
                  <a:tcPr marL="7219" marR="7219" marT="7219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bg-BG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Мярка 10-Агроекология и климат.**</a:t>
                      </a:r>
                    </a:p>
                  </a:txBody>
                  <a:tcPr marL="7219" marR="7219" marT="7219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282 384 616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215 487 682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lnT w="12700" cmpd="sng">
                      <a:noFill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bg-BG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Мярка 11-Биологично земеделие</a:t>
                      </a:r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.**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233 943 439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168 690 920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72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Мярка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12-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Плащания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 „Натура-2000” и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Рамковата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директива  за водите.</a:t>
                      </a: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204 676 037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197 997 853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97 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Мярка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13-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Плащания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райони</a:t>
                      </a:r>
                      <a:r>
                        <a:rPr lang="ru-RU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изправени</a:t>
                      </a:r>
                      <a:r>
                        <a:rPr lang="ru-RU" sz="1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природни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или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други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специфични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ограничения.</a:t>
                      </a: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383 814 674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382 749 334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99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Мярка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14-Хуманно отношение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към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животните</a:t>
                      </a:r>
                      <a:r>
                        <a:rPr lang="ru-RU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24 802 125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16 139 665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COVID-19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42 117 845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42 115 </a:t>
                      </a:r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99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</a:t>
                      </a:r>
                      <a:r>
                        <a:rPr lang="bg-BG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Извънредна</a:t>
                      </a: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временна </a:t>
                      </a:r>
                      <a:r>
                        <a:rPr lang="ru-RU" sz="140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подкрепа</a:t>
                      </a: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Украйна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85%</a:t>
                      </a:r>
                      <a:endParaRPr kumimoji="0" lang="bg-BG" sz="1400" u="none" strike="noStrike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32</a:t>
                      </a:r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963</a:t>
                      </a:r>
                      <a:r>
                        <a:rPr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500</a:t>
                      </a:r>
                      <a:endParaRPr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7219" marR="7219" marT="7219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bg-BG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23 259 </a:t>
                      </a:r>
                      <a:r>
                        <a:rPr kumimoji="0" lang="bg-BG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795</a:t>
                      </a:r>
                      <a:endParaRPr kumimoji="0" lang="bg-BG" sz="1400" u="none" strike="noStrike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70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%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9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8619"/>
            <a:ext cx="2362200" cy="95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124200" y="237251"/>
            <a:ext cx="1921510" cy="69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838200" y="2057400"/>
            <a:ext cx="7315200" cy="2571565"/>
          </a:xfrm>
          <a:prstGeom prst="ellipse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sz="4800" dirty="0" smtClean="0">
                <a:cs typeface="Aparajita" panose="020B0604020202020204" pitchFamily="34" charset="0"/>
              </a:rPr>
              <a:t>Благодаря</a:t>
            </a:r>
            <a:endParaRPr lang="en-US" sz="4800" dirty="0" smtClean="0">
              <a:cs typeface="Aparajita" panose="020B0604020202020204" pitchFamily="34" charset="0"/>
            </a:endParaRPr>
          </a:p>
          <a:p>
            <a:pPr algn="ctr"/>
            <a:r>
              <a:rPr lang="bg-BG" sz="4800" dirty="0" smtClean="0">
                <a:cs typeface="Aparajita" panose="020B0604020202020204" pitchFamily="34" charset="0"/>
              </a:rPr>
              <a:t>За вниманието!</a:t>
            </a:r>
            <a:endParaRPr lang="bg-BG" sz="4800" dirty="0"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5042</TotalTime>
  <Words>548</Words>
  <Application>Microsoft Office PowerPoint</Application>
  <PresentationFormat>On-screen Show (4:3)</PresentationFormat>
  <Paragraphs>164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22" baseType="lpstr">
      <vt:lpstr>Aparajita</vt:lpstr>
      <vt:lpstr>Arial</vt:lpstr>
      <vt:lpstr>Calibri</vt:lpstr>
      <vt:lpstr>Cambria</vt:lpstr>
      <vt:lpstr>Century Gothic</vt:lpstr>
      <vt:lpstr>Courier New</vt:lpstr>
      <vt:lpstr>Franklin Gothic Book</vt:lpstr>
      <vt:lpstr>Georgia</vt:lpstr>
      <vt:lpstr>Palatino Linotype</vt:lpstr>
      <vt:lpstr>Perpetua</vt:lpstr>
      <vt:lpstr>Times New Roman</vt:lpstr>
      <vt:lpstr>Trebuchet MS</vt:lpstr>
      <vt:lpstr>Wingdings 2</vt:lpstr>
      <vt:lpstr>Urban</vt:lpstr>
      <vt:lpstr>Executive</vt:lpstr>
      <vt:lpstr>Office Theme</vt:lpstr>
      <vt:lpstr>Equity</vt:lpstr>
      <vt:lpstr>PowerPoint Presentation</vt:lpstr>
      <vt:lpstr>PowerPoint Presentation</vt:lpstr>
      <vt:lpstr>PowerPoint Presentation</vt:lpstr>
      <vt:lpstr>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Grigor Stoyanov Georgiev</dc:creator>
  <cp:lastModifiedBy>Snezhana Grigorova</cp:lastModifiedBy>
  <cp:revision>208</cp:revision>
  <dcterms:created xsi:type="dcterms:W3CDTF">2006-08-16T00:00:00Z</dcterms:created>
  <dcterms:modified xsi:type="dcterms:W3CDTF">2023-03-22T13:58:33Z</dcterms:modified>
</cp:coreProperties>
</file>