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73" r:id="rId3"/>
  </p:sldMasterIdLst>
  <p:notesMasterIdLst>
    <p:notesMasterId r:id="rId27"/>
  </p:notesMasterIdLst>
  <p:sldIdLst>
    <p:sldId id="348" r:id="rId4"/>
    <p:sldId id="347" r:id="rId5"/>
    <p:sldId id="368" r:id="rId6"/>
    <p:sldId id="369" r:id="rId7"/>
    <p:sldId id="366" r:id="rId8"/>
    <p:sldId id="372" r:id="rId9"/>
    <p:sldId id="260" r:id="rId10"/>
    <p:sldId id="355" r:id="rId11"/>
    <p:sldId id="371" r:id="rId12"/>
    <p:sldId id="350" r:id="rId13"/>
    <p:sldId id="356" r:id="rId14"/>
    <p:sldId id="357" r:id="rId15"/>
    <p:sldId id="373" r:id="rId16"/>
    <p:sldId id="359" r:id="rId17"/>
    <p:sldId id="370" r:id="rId18"/>
    <p:sldId id="361" r:id="rId19"/>
    <p:sldId id="362" r:id="rId20"/>
    <p:sldId id="363" r:id="rId21"/>
    <p:sldId id="364" r:id="rId22"/>
    <p:sldId id="374" r:id="rId23"/>
    <p:sldId id="307" r:id="rId24"/>
    <p:sldId id="352" r:id="rId25"/>
    <p:sldId id="346" r:id="rId26"/>
  </p:sldIdLst>
  <p:sldSz cx="12192000" cy="6858000"/>
  <p:notesSz cx="6858000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ksandrina Ventsislavova Manova - Georgieva" initials="AVM-G" lastIdx="1" clrIdx="0">
    <p:extLst>
      <p:ext uri="{19B8F6BF-5375-455C-9EA6-DF929625EA0E}">
        <p15:presenceInfo xmlns:p15="http://schemas.microsoft.com/office/powerpoint/2012/main" userId="Aleksandrina Ventsislavova Manova - Georgiev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375E"/>
    <a:srgbClr val="44DC8C"/>
    <a:srgbClr val="457ED1"/>
    <a:srgbClr val="62B7E8"/>
    <a:srgbClr val="3D8BDE"/>
    <a:srgbClr val="E9CF61"/>
    <a:srgbClr val="BEBEBE"/>
    <a:srgbClr val="278976"/>
    <a:srgbClr val="4E99CA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07" autoAdjust="0"/>
    <p:restoredTop sz="95916" autoAdjust="0"/>
  </p:normalViewPr>
  <p:slideViewPr>
    <p:cSldViewPr snapToGrid="0" showGuides="1">
      <p:cViewPr varScale="1">
        <p:scale>
          <a:sx n="110" d="100"/>
          <a:sy n="110" d="100"/>
        </p:scale>
        <p:origin x="408" y="114"/>
      </p:cViewPr>
      <p:guideLst>
        <p:guide orient="horz" pos="2092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commentAuthors" Target="commentAuthor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AF045-FEF6-43EA-9CDC-C84FC3F85E9C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2438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77194"/>
            <a:ext cx="548640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2F1279-6CE4-4169-83D3-4483097B6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589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gradFill flip="none" rotWithShape="1">
          <a:gsLst>
            <a:gs pos="0">
              <a:schemeClr val="accent1"/>
            </a:gs>
            <a:gs pos="100000">
              <a:schemeClr val="accent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0C0344B-AC7D-4ED3-9B6A-87AC0AED83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1463" y="-468065"/>
            <a:ext cx="4110019" cy="3897065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99031DEF-FF07-4EBA-8ED1-D0BCE0761541}"/>
              </a:ext>
            </a:extLst>
          </p:cNvPr>
          <p:cNvSpPr/>
          <p:nvPr userDrawn="1"/>
        </p:nvSpPr>
        <p:spPr>
          <a:xfrm>
            <a:off x="9342103" y="45555"/>
            <a:ext cx="3003442" cy="3003442"/>
          </a:xfrm>
          <a:prstGeom prst="ellipse">
            <a:avLst/>
          </a:prstGeom>
          <a:gradFill flip="none" rotWithShape="1">
            <a:gsLst>
              <a:gs pos="0">
                <a:schemeClr val="accent1">
                  <a:alpha val="40000"/>
                </a:schemeClr>
              </a:gs>
              <a:gs pos="100000">
                <a:schemeClr val="accent4">
                  <a:alpha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177800" sx="102000" sy="102000" algn="ctr" rotWithShape="0">
              <a:schemeClr val="accent6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13302444-772F-483F-ACAB-5A9C92AD5477}"/>
              </a:ext>
            </a:extLst>
          </p:cNvPr>
          <p:cNvSpPr/>
          <p:nvPr userDrawn="1"/>
        </p:nvSpPr>
        <p:spPr>
          <a:xfrm>
            <a:off x="-667824" y="2996005"/>
            <a:ext cx="2393338" cy="2393338"/>
          </a:xfrm>
          <a:prstGeom prst="ellipse">
            <a:avLst/>
          </a:prstGeom>
          <a:gradFill flip="none" rotWithShape="1">
            <a:gsLst>
              <a:gs pos="0">
                <a:schemeClr val="accent1">
                  <a:alpha val="40000"/>
                </a:schemeClr>
              </a:gs>
              <a:gs pos="100000">
                <a:schemeClr val="accent4">
                  <a:alpha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177800" sx="102000" sy="102000" algn="ctr" rotWithShape="0">
              <a:schemeClr val="accent6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5234474-8C82-40C3-9FD2-F258748BA7A5}"/>
              </a:ext>
            </a:extLst>
          </p:cNvPr>
          <p:cNvSpPr/>
          <p:nvPr userDrawn="1"/>
        </p:nvSpPr>
        <p:spPr>
          <a:xfrm>
            <a:off x="6138505" y="4931795"/>
            <a:ext cx="1761493" cy="1758422"/>
          </a:xfrm>
          <a:custGeom>
            <a:avLst/>
            <a:gdLst>
              <a:gd name="connsiteX0" fmla="*/ 1196669 w 1761493"/>
              <a:gd name="connsiteY0" fmla="*/ 0 h 1758422"/>
              <a:gd name="connsiteX1" fmla="*/ 1662467 w 1761493"/>
              <a:gd name="connsiteY1" fmla="*/ 94040 h 1758422"/>
              <a:gd name="connsiteX2" fmla="*/ 1761493 w 1761493"/>
              <a:gd name="connsiteY2" fmla="*/ 141744 h 1758422"/>
              <a:gd name="connsiteX3" fmla="*/ 140264 w 1761493"/>
              <a:gd name="connsiteY3" fmla="*/ 1758422 h 1758422"/>
              <a:gd name="connsiteX4" fmla="*/ 94040 w 1761493"/>
              <a:gd name="connsiteY4" fmla="*/ 1662467 h 1758422"/>
              <a:gd name="connsiteX5" fmla="*/ 0 w 1761493"/>
              <a:gd name="connsiteY5" fmla="*/ 1196669 h 1758422"/>
              <a:gd name="connsiteX6" fmla="*/ 1196669 w 1761493"/>
              <a:gd name="connsiteY6" fmla="*/ 0 h 1758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61493" h="1758422">
                <a:moveTo>
                  <a:pt x="1196669" y="0"/>
                </a:moveTo>
                <a:cubicBezTo>
                  <a:pt x="1361895" y="0"/>
                  <a:pt x="1519299" y="33486"/>
                  <a:pt x="1662467" y="94040"/>
                </a:cubicBezTo>
                <a:lnTo>
                  <a:pt x="1761493" y="141744"/>
                </a:lnTo>
                <a:lnTo>
                  <a:pt x="140264" y="1758422"/>
                </a:lnTo>
                <a:lnTo>
                  <a:pt x="94040" y="1662467"/>
                </a:lnTo>
                <a:cubicBezTo>
                  <a:pt x="33486" y="1519299"/>
                  <a:pt x="0" y="1361895"/>
                  <a:pt x="0" y="1196669"/>
                </a:cubicBezTo>
                <a:cubicBezTo>
                  <a:pt x="0" y="535767"/>
                  <a:pt x="535767" y="0"/>
                  <a:pt x="119666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alpha val="40000"/>
                </a:schemeClr>
              </a:gs>
              <a:gs pos="100000">
                <a:schemeClr val="accent4">
                  <a:alpha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177800" sx="102000" sy="102000" algn="ctr" rotWithShape="0">
              <a:schemeClr val="accent6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92F1F70-9D94-415E-8C46-EDF5C4984FE0}"/>
              </a:ext>
            </a:extLst>
          </p:cNvPr>
          <p:cNvSpPr/>
          <p:nvPr userDrawn="1"/>
        </p:nvSpPr>
        <p:spPr>
          <a:xfrm rot="13518210" flipH="1">
            <a:off x="9189934" y="1137317"/>
            <a:ext cx="821603" cy="5108776"/>
          </a:xfrm>
          <a:prstGeom prst="roundRect">
            <a:avLst>
              <a:gd name="adj" fmla="val 50000"/>
            </a:avLst>
          </a:prstGeom>
          <a:gradFill>
            <a:gsLst>
              <a:gs pos="3300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>
                  <a:lumMod val="100000"/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B3F7301-A477-40EF-9888-0BA3A79388FA}"/>
              </a:ext>
            </a:extLst>
          </p:cNvPr>
          <p:cNvSpPr/>
          <p:nvPr userDrawn="1"/>
        </p:nvSpPr>
        <p:spPr>
          <a:xfrm rot="2667893" flipH="1">
            <a:off x="5406738" y="-1762068"/>
            <a:ext cx="821603" cy="5108776"/>
          </a:xfrm>
          <a:prstGeom prst="roundRect">
            <a:avLst>
              <a:gd name="adj" fmla="val 50000"/>
            </a:avLst>
          </a:prstGeom>
          <a:gradFill>
            <a:gsLst>
              <a:gs pos="3300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>
                  <a:lumMod val="100000"/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8FA8A02-80B9-4432-9D97-44E1953BCBC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810" y="2744694"/>
            <a:ext cx="3734250" cy="354076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5B2FC88-F8FF-4413-A1B6-B10C498CE31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23021" y="768919"/>
            <a:ext cx="3734250" cy="35407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8694BF1-D6CF-4DF3-80FC-66870192B05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802" y="-1414282"/>
            <a:ext cx="3734250" cy="354076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BA2441A-C748-4A6E-B742-C7F08B3278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5736" y="3798758"/>
            <a:ext cx="4110019" cy="389706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EA6A1C4-8A67-4AD0-BF7E-B11D0DE8AA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4417" y="3798758"/>
            <a:ext cx="3531102" cy="3348144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6153FA0-B2D8-4185-8303-DC5F52D49755}"/>
              </a:ext>
            </a:extLst>
          </p:cNvPr>
          <p:cNvSpPr/>
          <p:nvPr userDrawn="1"/>
        </p:nvSpPr>
        <p:spPr>
          <a:xfrm rot="2667893" flipH="1">
            <a:off x="10119165" y="-2737793"/>
            <a:ext cx="821603" cy="5108776"/>
          </a:xfrm>
          <a:prstGeom prst="roundRect">
            <a:avLst>
              <a:gd name="adj" fmla="val 50000"/>
            </a:avLst>
          </a:prstGeom>
          <a:gradFill>
            <a:gsLst>
              <a:gs pos="3300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>
                  <a:lumMod val="100000"/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4AEB5086-875A-4688-92B3-190D08AA4642}"/>
              </a:ext>
            </a:extLst>
          </p:cNvPr>
          <p:cNvSpPr/>
          <p:nvPr userDrawn="1"/>
        </p:nvSpPr>
        <p:spPr>
          <a:xfrm rot="2667893" flipH="1">
            <a:off x="4257628" y="-627022"/>
            <a:ext cx="821603" cy="5108776"/>
          </a:xfrm>
          <a:prstGeom prst="roundRect">
            <a:avLst>
              <a:gd name="adj" fmla="val 50000"/>
            </a:avLst>
          </a:prstGeom>
          <a:gradFill>
            <a:gsLst>
              <a:gs pos="3300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>
                  <a:lumMod val="100000"/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4380160-AECC-47E6-85E4-FFEFA3F7DE47}"/>
              </a:ext>
            </a:extLst>
          </p:cNvPr>
          <p:cNvSpPr/>
          <p:nvPr userDrawn="1"/>
        </p:nvSpPr>
        <p:spPr>
          <a:xfrm rot="2667893" flipH="1">
            <a:off x="10215580" y="2065939"/>
            <a:ext cx="821603" cy="5108776"/>
          </a:xfrm>
          <a:prstGeom prst="roundRect">
            <a:avLst>
              <a:gd name="adj" fmla="val 50000"/>
            </a:avLst>
          </a:prstGeom>
          <a:gradFill>
            <a:gsLst>
              <a:gs pos="3300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>
                  <a:lumMod val="100000"/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30C9D9E-F3D9-4EBB-8B09-BB47A6DD1283}"/>
              </a:ext>
            </a:extLst>
          </p:cNvPr>
          <p:cNvSpPr/>
          <p:nvPr userDrawn="1"/>
        </p:nvSpPr>
        <p:spPr>
          <a:xfrm rot="13518210" flipH="1">
            <a:off x="-709100" y="1818990"/>
            <a:ext cx="821603" cy="5108776"/>
          </a:xfrm>
          <a:prstGeom prst="roundRect">
            <a:avLst>
              <a:gd name="adj" fmla="val 50000"/>
            </a:avLst>
          </a:prstGeom>
          <a:gradFill>
            <a:gsLst>
              <a:gs pos="3300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>
                  <a:lumMod val="100000"/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FB9E627-7B3D-47F4-BB4D-5A605146F05C}"/>
              </a:ext>
            </a:extLst>
          </p:cNvPr>
          <p:cNvSpPr/>
          <p:nvPr userDrawn="1"/>
        </p:nvSpPr>
        <p:spPr>
          <a:xfrm rot="2703270">
            <a:off x="2969266" y="-431098"/>
            <a:ext cx="47625" cy="292608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8249B86-648D-48FA-8877-D382384744EC}"/>
              </a:ext>
            </a:extLst>
          </p:cNvPr>
          <p:cNvSpPr/>
          <p:nvPr userDrawn="1"/>
        </p:nvSpPr>
        <p:spPr>
          <a:xfrm rot="2703270">
            <a:off x="1032398" y="3557778"/>
            <a:ext cx="47625" cy="292608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EDB2076F-5914-43A6-B6E2-C12E17527647}"/>
              </a:ext>
            </a:extLst>
          </p:cNvPr>
          <p:cNvSpPr/>
          <p:nvPr userDrawn="1"/>
        </p:nvSpPr>
        <p:spPr>
          <a:xfrm rot="2703270">
            <a:off x="8580552" y="2784302"/>
            <a:ext cx="47625" cy="2194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2C33403A-633F-4793-B88B-CBA67B2FBC53}"/>
              </a:ext>
            </a:extLst>
          </p:cNvPr>
          <p:cNvSpPr/>
          <p:nvPr userDrawn="1"/>
        </p:nvSpPr>
        <p:spPr>
          <a:xfrm rot="2703270">
            <a:off x="11184263" y="-197411"/>
            <a:ext cx="47625" cy="145973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9D42674E-12BC-47E2-847D-2ACCB9FBFC48}"/>
              </a:ext>
            </a:extLst>
          </p:cNvPr>
          <p:cNvSpPr/>
          <p:nvPr userDrawn="1"/>
        </p:nvSpPr>
        <p:spPr>
          <a:xfrm rot="2703270">
            <a:off x="526462" y="796957"/>
            <a:ext cx="47625" cy="145973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51BE6A9E-F017-4255-B65B-5FEC7E98707A}"/>
              </a:ext>
            </a:extLst>
          </p:cNvPr>
          <p:cNvSpPr/>
          <p:nvPr userDrawn="1"/>
        </p:nvSpPr>
        <p:spPr>
          <a:xfrm rot="2703270">
            <a:off x="4151900" y="5582175"/>
            <a:ext cx="47625" cy="145973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11F078A8-67B9-4A84-9820-60757D5289A4}"/>
              </a:ext>
            </a:extLst>
          </p:cNvPr>
          <p:cNvSpPr/>
          <p:nvPr userDrawn="1"/>
        </p:nvSpPr>
        <p:spPr>
          <a:xfrm rot="2703270">
            <a:off x="7159183" y="218145"/>
            <a:ext cx="47625" cy="145973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78AA798C-DB24-41C7-8E75-EC0919B35340}"/>
              </a:ext>
            </a:extLst>
          </p:cNvPr>
          <p:cNvSpPr/>
          <p:nvPr userDrawn="1"/>
        </p:nvSpPr>
        <p:spPr>
          <a:xfrm rot="2703270">
            <a:off x="10756304" y="4976519"/>
            <a:ext cx="47625" cy="2194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Circle: Hollow 40">
            <a:extLst>
              <a:ext uri="{FF2B5EF4-FFF2-40B4-BE49-F238E27FC236}">
                <a16:creationId xmlns:a16="http://schemas.microsoft.com/office/drawing/2014/main" id="{EA082264-5EC6-4CC1-88A9-BEC5F0AF0249}"/>
              </a:ext>
            </a:extLst>
          </p:cNvPr>
          <p:cNvSpPr/>
          <p:nvPr userDrawn="1"/>
        </p:nvSpPr>
        <p:spPr>
          <a:xfrm>
            <a:off x="1940747" y="6150690"/>
            <a:ext cx="307304" cy="307304"/>
          </a:xfrm>
          <a:prstGeom prst="donut">
            <a:avLst>
              <a:gd name="adj" fmla="val 12398"/>
            </a:avLst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75000"/>
                  <a:alpha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42" name="Circle: Hollow 41">
            <a:extLst>
              <a:ext uri="{FF2B5EF4-FFF2-40B4-BE49-F238E27FC236}">
                <a16:creationId xmlns:a16="http://schemas.microsoft.com/office/drawing/2014/main" id="{34144E29-CDC9-4AA5-80F5-DCFE62CC10EE}"/>
              </a:ext>
            </a:extLst>
          </p:cNvPr>
          <p:cNvSpPr/>
          <p:nvPr userDrawn="1"/>
        </p:nvSpPr>
        <p:spPr>
          <a:xfrm>
            <a:off x="5198769" y="5662761"/>
            <a:ext cx="307304" cy="307304"/>
          </a:xfrm>
          <a:prstGeom prst="donut">
            <a:avLst>
              <a:gd name="adj" fmla="val 12398"/>
            </a:avLst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75000"/>
                  <a:alpha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43" name="Circle: Hollow 42">
            <a:extLst>
              <a:ext uri="{FF2B5EF4-FFF2-40B4-BE49-F238E27FC236}">
                <a16:creationId xmlns:a16="http://schemas.microsoft.com/office/drawing/2014/main" id="{3EE5E573-CFB1-4FDA-BC71-E3177FF65AC5}"/>
              </a:ext>
            </a:extLst>
          </p:cNvPr>
          <p:cNvSpPr/>
          <p:nvPr userDrawn="1"/>
        </p:nvSpPr>
        <p:spPr>
          <a:xfrm>
            <a:off x="9090515" y="378804"/>
            <a:ext cx="307304" cy="307304"/>
          </a:xfrm>
          <a:prstGeom prst="donut">
            <a:avLst>
              <a:gd name="adj" fmla="val 12398"/>
            </a:avLst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75000"/>
                  <a:alpha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44" name="Circle: Hollow 43">
            <a:extLst>
              <a:ext uri="{FF2B5EF4-FFF2-40B4-BE49-F238E27FC236}">
                <a16:creationId xmlns:a16="http://schemas.microsoft.com/office/drawing/2014/main" id="{2545132D-7DFA-4E99-B999-C874A3AE4346}"/>
              </a:ext>
            </a:extLst>
          </p:cNvPr>
          <p:cNvSpPr/>
          <p:nvPr userDrawn="1"/>
        </p:nvSpPr>
        <p:spPr>
          <a:xfrm>
            <a:off x="4738389" y="729356"/>
            <a:ext cx="530853" cy="530853"/>
          </a:xfrm>
          <a:prstGeom prst="donut">
            <a:avLst>
              <a:gd name="adj" fmla="val 8809"/>
            </a:avLst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75000"/>
                  <a:alpha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45" name="Circle: Hollow 44">
            <a:extLst>
              <a:ext uri="{FF2B5EF4-FFF2-40B4-BE49-F238E27FC236}">
                <a16:creationId xmlns:a16="http://schemas.microsoft.com/office/drawing/2014/main" id="{5E4A93A8-43B8-40CC-B7C1-A269E692B4BC}"/>
              </a:ext>
            </a:extLst>
          </p:cNvPr>
          <p:cNvSpPr/>
          <p:nvPr userDrawn="1"/>
        </p:nvSpPr>
        <p:spPr>
          <a:xfrm>
            <a:off x="10500138" y="3884485"/>
            <a:ext cx="307304" cy="307304"/>
          </a:xfrm>
          <a:prstGeom prst="donut">
            <a:avLst>
              <a:gd name="adj" fmla="val 12398"/>
            </a:avLst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75000"/>
                  <a:alpha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46" name="Circle: Hollow 45">
            <a:extLst>
              <a:ext uri="{FF2B5EF4-FFF2-40B4-BE49-F238E27FC236}">
                <a16:creationId xmlns:a16="http://schemas.microsoft.com/office/drawing/2014/main" id="{F553A87B-8EA3-4E93-BEC3-99C80394ECBF}"/>
              </a:ext>
            </a:extLst>
          </p:cNvPr>
          <p:cNvSpPr/>
          <p:nvPr userDrawn="1"/>
        </p:nvSpPr>
        <p:spPr>
          <a:xfrm>
            <a:off x="9342103" y="6252072"/>
            <a:ext cx="307304" cy="307304"/>
          </a:xfrm>
          <a:prstGeom prst="donut">
            <a:avLst>
              <a:gd name="adj" fmla="val 12398"/>
            </a:avLst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75000"/>
                  <a:alpha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47" name="Circle: Hollow 46">
            <a:extLst>
              <a:ext uri="{FF2B5EF4-FFF2-40B4-BE49-F238E27FC236}">
                <a16:creationId xmlns:a16="http://schemas.microsoft.com/office/drawing/2014/main" id="{B996B81B-56CB-43A7-8D1C-78B31EFF008C}"/>
              </a:ext>
            </a:extLst>
          </p:cNvPr>
          <p:cNvSpPr/>
          <p:nvPr userDrawn="1"/>
        </p:nvSpPr>
        <p:spPr>
          <a:xfrm>
            <a:off x="864565" y="3360093"/>
            <a:ext cx="530853" cy="530853"/>
          </a:xfrm>
          <a:prstGeom prst="donut">
            <a:avLst>
              <a:gd name="adj" fmla="val 8809"/>
            </a:avLst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75000"/>
                  <a:alpha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25B0A6D1-13EB-4000-903A-6A86440CEE9A}"/>
              </a:ext>
            </a:extLst>
          </p:cNvPr>
          <p:cNvSpPr/>
          <p:nvPr userDrawn="1"/>
        </p:nvSpPr>
        <p:spPr>
          <a:xfrm>
            <a:off x="3079119" y="-1105386"/>
            <a:ext cx="2413539" cy="2404593"/>
          </a:xfrm>
          <a:custGeom>
            <a:avLst/>
            <a:gdLst>
              <a:gd name="connsiteX0" fmla="*/ 1501721 w 2413539"/>
              <a:gd name="connsiteY0" fmla="*/ 0 h 2404593"/>
              <a:gd name="connsiteX1" fmla="*/ 2341348 w 2413539"/>
              <a:gd name="connsiteY1" fmla="*/ 256470 h 2404593"/>
              <a:gd name="connsiteX2" fmla="*/ 2413539 w 2413539"/>
              <a:gd name="connsiteY2" fmla="*/ 310454 h 2404593"/>
              <a:gd name="connsiteX3" fmla="*/ 303764 w 2413539"/>
              <a:gd name="connsiteY3" fmla="*/ 2404593 h 2404593"/>
              <a:gd name="connsiteX4" fmla="*/ 256470 w 2413539"/>
              <a:gd name="connsiteY4" fmla="*/ 2341348 h 2404593"/>
              <a:gd name="connsiteX5" fmla="*/ 0 w 2413539"/>
              <a:gd name="connsiteY5" fmla="*/ 1501721 h 2404593"/>
              <a:gd name="connsiteX6" fmla="*/ 1501721 w 2413539"/>
              <a:gd name="connsiteY6" fmla="*/ 0 h 2404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13539" h="2404593">
                <a:moveTo>
                  <a:pt x="1501721" y="0"/>
                </a:moveTo>
                <a:cubicBezTo>
                  <a:pt x="1812738" y="0"/>
                  <a:pt x="2101672" y="94548"/>
                  <a:pt x="2341348" y="256470"/>
                </a:cubicBezTo>
                <a:lnTo>
                  <a:pt x="2413539" y="310454"/>
                </a:lnTo>
                <a:lnTo>
                  <a:pt x="303764" y="2404593"/>
                </a:lnTo>
                <a:lnTo>
                  <a:pt x="256470" y="2341348"/>
                </a:lnTo>
                <a:cubicBezTo>
                  <a:pt x="94548" y="2101672"/>
                  <a:pt x="0" y="1812738"/>
                  <a:pt x="0" y="1501721"/>
                </a:cubicBezTo>
                <a:cubicBezTo>
                  <a:pt x="0" y="672343"/>
                  <a:pt x="672343" y="0"/>
                  <a:pt x="1501721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alpha val="40000"/>
                </a:schemeClr>
              </a:gs>
              <a:gs pos="100000">
                <a:schemeClr val="accent4">
                  <a:alpha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177800" sx="102000" sy="102000" algn="ctr" rotWithShape="0">
              <a:schemeClr val="accent6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691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2667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B854BEA9-E6ED-4706-9550-8EE96CA0693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504010" cy="6858000"/>
          </a:xfrm>
          <a:custGeom>
            <a:avLst/>
            <a:gdLst>
              <a:gd name="connsiteX0" fmla="*/ 2612170 w 6504010"/>
              <a:gd name="connsiteY0" fmla="*/ 0 h 6858000"/>
              <a:gd name="connsiteX1" fmla="*/ 4486354 w 6504010"/>
              <a:gd name="connsiteY1" fmla="*/ 0 h 6858000"/>
              <a:gd name="connsiteX2" fmla="*/ 6504010 w 6504010"/>
              <a:gd name="connsiteY2" fmla="*/ 4666806 h 6858000"/>
              <a:gd name="connsiteX3" fmla="*/ 1435812 w 6504010"/>
              <a:gd name="connsiteY3" fmla="*/ 6858000 h 6858000"/>
              <a:gd name="connsiteX4" fmla="*/ 1101944 w 6504010"/>
              <a:gd name="connsiteY4" fmla="*/ 6858000 h 6858000"/>
              <a:gd name="connsiteX5" fmla="*/ 0 w 6504010"/>
              <a:gd name="connsiteY5" fmla="*/ 4309223 h 6858000"/>
              <a:gd name="connsiteX6" fmla="*/ 0 w 6504010"/>
              <a:gd name="connsiteY6" fmla="*/ 112935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04010" h="6858000">
                <a:moveTo>
                  <a:pt x="2612170" y="0"/>
                </a:moveTo>
                <a:lnTo>
                  <a:pt x="4486354" y="0"/>
                </a:lnTo>
                <a:lnTo>
                  <a:pt x="6504010" y="4666806"/>
                </a:lnTo>
                <a:lnTo>
                  <a:pt x="1435812" y="6858000"/>
                </a:lnTo>
                <a:lnTo>
                  <a:pt x="1101944" y="6858000"/>
                </a:lnTo>
                <a:lnTo>
                  <a:pt x="0" y="4309223"/>
                </a:lnTo>
                <a:lnTo>
                  <a:pt x="0" y="112935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45283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6846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7">
            <a:extLst>
              <a:ext uri="{FF2B5EF4-FFF2-40B4-BE49-F238E27FC236}">
                <a16:creationId xmlns:a16="http://schemas.microsoft.com/office/drawing/2014/main" id="{37525922-EB17-4CEB-8FE2-E234D478EA8C}"/>
              </a:ext>
            </a:extLst>
          </p:cNvPr>
          <p:cNvSpPr/>
          <p:nvPr userDrawn="1"/>
        </p:nvSpPr>
        <p:spPr>
          <a:xfrm>
            <a:off x="0" y="2362200"/>
            <a:ext cx="12191999" cy="213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그림 개체 틀 6">
            <a:extLst>
              <a:ext uri="{FF2B5EF4-FFF2-40B4-BE49-F238E27FC236}">
                <a16:creationId xmlns:a16="http://schemas.microsoft.com/office/drawing/2014/main" id="{0A0D5A86-3F87-4A81-BB86-8F3A92B48B5A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5534029" y="2"/>
            <a:ext cx="6657973" cy="6857999"/>
          </a:xfrm>
          <a:custGeom>
            <a:avLst/>
            <a:gdLst>
              <a:gd name="connsiteX0" fmla="*/ 2362199 w 6657973"/>
              <a:gd name="connsiteY0" fmla="*/ 0 h 6857999"/>
              <a:gd name="connsiteX1" fmla="*/ 6657973 w 6657973"/>
              <a:gd name="connsiteY1" fmla="*/ 0 h 6857999"/>
              <a:gd name="connsiteX2" fmla="*/ 6657973 w 6657973"/>
              <a:gd name="connsiteY2" fmla="*/ 3630706 h 6857999"/>
              <a:gd name="connsiteX3" fmla="*/ 6657972 w 6657973"/>
              <a:gd name="connsiteY3" fmla="*/ 6857999 h 6857999"/>
              <a:gd name="connsiteX4" fmla="*/ 2362198 w 6657973"/>
              <a:gd name="connsiteY4" fmla="*/ 6857999 h 6857999"/>
              <a:gd name="connsiteX5" fmla="*/ 2362198 w 6657973"/>
              <a:gd name="connsiteY5" fmla="*/ 6857999 h 6857999"/>
              <a:gd name="connsiteX6" fmla="*/ 0 w 6657973"/>
              <a:gd name="connsiteY6" fmla="*/ 3438532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57973" h="6857999">
                <a:moveTo>
                  <a:pt x="2362199" y="0"/>
                </a:moveTo>
                <a:lnTo>
                  <a:pt x="6657973" y="0"/>
                </a:lnTo>
                <a:lnTo>
                  <a:pt x="6657973" y="3630706"/>
                </a:lnTo>
                <a:lnTo>
                  <a:pt x="6657972" y="6857999"/>
                </a:lnTo>
                <a:lnTo>
                  <a:pt x="2362198" y="6857999"/>
                </a:lnTo>
                <a:lnTo>
                  <a:pt x="2362198" y="6857999"/>
                </a:lnTo>
                <a:lnTo>
                  <a:pt x="0" y="343853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188379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55743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8C8FE1D-79E2-46F2-A8B6-6C78672F327D}"/>
              </a:ext>
            </a:extLst>
          </p:cNvPr>
          <p:cNvGrpSpPr/>
          <p:nvPr userDrawn="1"/>
        </p:nvGrpSpPr>
        <p:grpSpPr>
          <a:xfrm>
            <a:off x="708173" y="1837593"/>
            <a:ext cx="5265908" cy="2893260"/>
            <a:chOff x="-548507" y="477868"/>
            <a:chExt cx="11570449" cy="6357177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F18A6FBC-D138-4F68-8A66-6E140347BA70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AA9BC29C-363B-4E11-AE59-9B8AAF5C10D0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D23A5DD8-C9B2-4827-81BA-376D44C24635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C04A37AE-39E9-4D86-94AD-C2DF9612C22D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0AEC3D1B-1190-4201-B038-EDF09CD8289C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6D3F652-9B66-42B3-B6EC-DAEA0D479657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D75A6EA0-151B-4595-A461-6347C38766F9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768BE3A1-6A36-4CE5-A7E6-FF4ADB32DF5D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28970F8-1E52-4708-BA1F-38BF455DB26E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0881DEA5-6B95-4385-A6A3-016D173CAE6A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FEB77DDC-56D9-47AB-B71C-B5E868AA0063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E28E60-5E1A-43CA-A023-D7251390EE6B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15" name="그림 개체 틀 2">
            <a:extLst>
              <a:ext uri="{FF2B5EF4-FFF2-40B4-BE49-F238E27FC236}">
                <a16:creationId xmlns:a16="http://schemas.microsoft.com/office/drawing/2014/main" id="{E865A037-79E3-43C4-A726-58CEE97F8CF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54331" y="1976846"/>
            <a:ext cx="3849189" cy="231648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FontTx/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BF0C124E-AC53-4C85-B016-94002263599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37509740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63662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2">
            <a:extLst>
              <a:ext uri="{FF2B5EF4-FFF2-40B4-BE49-F238E27FC236}">
                <a16:creationId xmlns:a16="http://schemas.microsoft.com/office/drawing/2014/main" id="{BDC57578-EF98-4A57-8AF7-1C7CC48D72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43736" y="0"/>
            <a:ext cx="4348264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649280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ontents slide layout">
    <p:bg>
      <p:bgPr>
        <a:gradFill>
          <a:gsLst>
            <a:gs pos="0">
              <a:schemeClr val="accent1"/>
            </a:gs>
            <a:gs pos="100000">
              <a:schemeClr val="accent4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8BF0D15-4BB1-408E-A5FC-CFF2202284A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1463" y="-468065"/>
            <a:ext cx="4110019" cy="3897065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E15ECB00-AF83-443E-9AE7-961C16032659}"/>
              </a:ext>
            </a:extLst>
          </p:cNvPr>
          <p:cNvSpPr/>
          <p:nvPr userDrawn="1"/>
        </p:nvSpPr>
        <p:spPr>
          <a:xfrm>
            <a:off x="9342103" y="45555"/>
            <a:ext cx="3003442" cy="3003442"/>
          </a:xfrm>
          <a:prstGeom prst="ellipse">
            <a:avLst/>
          </a:prstGeom>
          <a:gradFill flip="none" rotWithShape="1">
            <a:gsLst>
              <a:gs pos="0">
                <a:schemeClr val="accent1">
                  <a:alpha val="40000"/>
                </a:schemeClr>
              </a:gs>
              <a:gs pos="100000">
                <a:schemeClr val="accent4">
                  <a:alpha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177800" sx="102000" sy="102000" algn="ctr" rotWithShape="0">
              <a:schemeClr val="accent6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8BED7D0-BE93-4317-824C-6DD1CC483554}"/>
              </a:ext>
            </a:extLst>
          </p:cNvPr>
          <p:cNvSpPr/>
          <p:nvPr userDrawn="1"/>
        </p:nvSpPr>
        <p:spPr>
          <a:xfrm>
            <a:off x="-667824" y="2996005"/>
            <a:ext cx="2393338" cy="2393338"/>
          </a:xfrm>
          <a:prstGeom prst="ellipse">
            <a:avLst/>
          </a:prstGeom>
          <a:gradFill flip="none" rotWithShape="1">
            <a:gsLst>
              <a:gs pos="0">
                <a:schemeClr val="accent1">
                  <a:alpha val="40000"/>
                </a:schemeClr>
              </a:gs>
              <a:gs pos="100000">
                <a:schemeClr val="accent4">
                  <a:alpha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177800" sx="102000" sy="102000" algn="ctr" rotWithShape="0">
              <a:schemeClr val="accent6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4C175114-E625-440B-9D45-C7FECD32D84F}"/>
              </a:ext>
            </a:extLst>
          </p:cNvPr>
          <p:cNvSpPr/>
          <p:nvPr userDrawn="1"/>
        </p:nvSpPr>
        <p:spPr>
          <a:xfrm>
            <a:off x="6138505" y="4931795"/>
            <a:ext cx="1761493" cy="1758422"/>
          </a:xfrm>
          <a:custGeom>
            <a:avLst/>
            <a:gdLst>
              <a:gd name="connsiteX0" fmla="*/ 1196669 w 1761493"/>
              <a:gd name="connsiteY0" fmla="*/ 0 h 1758422"/>
              <a:gd name="connsiteX1" fmla="*/ 1662467 w 1761493"/>
              <a:gd name="connsiteY1" fmla="*/ 94040 h 1758422"/>
              <a:gd name="connsiteX2" fmla="*/ 1761493 w 1761493"/>
              <a:gd name="connsiteY2" fmla="*/ 141744 h 1758422"/>
              <a:gd name="connsiteX3" fmla="*/ 140264 w 1761493"/>
              <a:gd name="connsiteY3" fmla="*/ 1758422 h 1758422"/>
              <a:gd name="connsiteX4" fmla="*/ 94040 w 1761493"/>
              <a:gd name="connsiteY4" fmla="*/ 1662467 h 1758422"/>
              <a:gd name="connsiteX5" fmla="*/ 0 w 1761493"/>
              <a:gd name="connsiteY5" fmla="*/ 1196669 h 1758422"/>
              <a:gd name="connsiteX6" fmla="*/ 1196669 w 1761493"/>
              <a:gd name="connsiteY6" fmla="*/ 0 h 1758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61493" h="1758422">
                <a:moveTo>
                  <a:pt x="1196669" y="0"/>
                </a:moveTo>
                <a:cubicBezTo>
                  <a:pt x="1361895" y="0"/>
                  <a:pt x="1519299" y="33486"/>
                  <a:pt x="1662467" y="94040"/>
                </a:cubicBezTo>
                <a:lnTo>
                  <a:pt x="1761493" y="141744"/>
                </a:lnTo>
                <a:lnTo>
                  <a:pt x="140264" y="1758422"/>
                </a:lnTo>
                <a:lnTo>
                  <a:pt x="94040" y="1662467"/>
                </a:lnTo>
                <a:cubicBezTo>
                  <a:pt x="33486" y="1519299"/>
                  <a:pt x="0" y="1361895"/>
                  <a:pt x="0" y="1196669"/>
                </a:cubicBezTo>
                <a:cubicBezTo>
                  <a:pt x="0" y="535767"/>
                  <a:pt x="535767" y="0"/>
                  <a:pt x="119666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alpha val="40000"/>
                </a:schemeClr>
              </a:gs>
              <a:gs pos="100000">
                <a:schemeClr val="accent4">
                  <a:alpha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177800" sx="102000" sy="102000" algn="ctr" rotWithShape="0">
              <a:schemeClr val="accent6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FF7B0E0-0A58-4E60-8B37-65D6CF8ACF1E}"/>
              </a:ext>
            </a:extLst>
          </p:cNvPr>
          <p:cNvSpPr/>
          <p:nvPr userDrawn="1"/>
        </p:nvSpPr>
        <p:spPr>
          <a:xfrm rot="13518210" flipH="1">
            <a:off x="9189934" y="1137317"/>
            <a:ext cx="821603" cy="5108776"/>
          </a:xfrm>
          <a:prstGeom prst="roundRect">
            <a:avLst>
              <a:gd name="adj" fmla="val 50000"/>
            </a:avLst>
          </a:prstGeom>
          <a:gradFill>
            <a:gsLst>
              <a:gs pos="3300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>
                  <a:lumMod val="100000"/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251486E-3E22-42E9-9265-A62EF3AE4503}"/>
              </a:ext>
            </a:extLst>
          </p:cNvPr>
          <p:cNvSpPr/>
          <p:nvPr userDrawn="1"/>
        </p:nvSpPr>
        <p:spPr>
          <a:xfrm rot="2667893" flipH="1">
            <a:off x="5406738" y="-1762068"/>
            <a:ext cx="821603" cy="5108776"/>
          </a:xfrm>
          <a:prstGeom prst="roundRect">
            <a:avLst>
              <a:gd name="adj" fmla="val 50000"/>
            </a:avLst>
          </a:prstGeom>
          <a:gradFill>
            <a:gsLst>
              <a:gs pos="3300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>
                  <a:lumMod val="100000"/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CC61999-5F04-4AB2-B1A4-94D8130656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810" y="2744694"/>
            <a:ext cx="3734250" cy="35407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A9635CA-BC26-4AD8-A22E-1ADC79CFE4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802" y="-1414282"/>
            <a:ext cx="3734250" cy="354076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92E4871-F2F2-4806-B2A4-7B4E17D49B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5736" y="3798758"/>
            <a:ext cx="4110019" cy="389706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A948A5E-2C17-44D0-A274-9C818DA9A2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4417" y="3798758"/>
            <a:ext cx="3531102" cy="3348144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7988820-EC8E-4E5E-B405-6369C94FB696}"/>
              </a:ext>
            </a:extLst>
          </p:cNvPr>
          <p:cNvSpPr/>
          <p:nvPr userDrawn="1"/>
        </p:nvSpPr>
        <p:spPr>
          <a:xfrm rot="2667893" flipH="1">
            <a:off x="4257628" y="-627022"/>
            <a:ext cx="821603" cy="5108776"/>
          </a:xfrm>
          <a:prstGeom prst="roundRect">
            <a:avLst>
              <a:gd name="adj" fmla="val 50000"/>
            </a:avLst>
          </a:prstGeom>
          <a:gradFill>
            <a:gsLst>
              <a:gs pos="3300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>
                  <a:lumMod val="100000"/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B34C216-B859-4332-89DD-FDAB18587912}"/>
              </a:ext>
            </a:extLst>
          </p:cNvPr>
          <p:cNvSpPr/>
          <p:nvPr userDrawn="1"/>
        </p:nvSpPr>
        <p:spPr>
          <a:xfrm rot="2667893" flipH="1">
            <a:off x="10215580" y="2065939"/>
            <a:ext cx="821603" cy="5108776"/>
          </a:xfrm>
          <a:prstGeom prst="roundRect">
            <a:avLst>
              <a:gd name="adj" fmla="val 50000"/>
            </a:avLst>
          </a:prstGeom>
          <a:gradFill>
            <a:gsLst>
              <a:gs pos="3300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>
                  <a:lumMod val="100000"/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F8C30EF-40BC-43EA-9DFB-F9D15A22EB5E}"/>
              </a:ext>
            </a:extLst>
          </p:cNvPr>
          <p:cNvSpPr/>
          <p:nvPr userDrawn="1"/>
        </p:nvSpPr>
        <p:spPr>
          <a:xfrm rot="2703270">
            <a:off x="2721962" y="791637"/>
            <a:ext cx="47625" cy="292608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C20E1840-583E-492F-A9C7-78CB38D18A57}"/>
              </a:ext>
            </a:extLst>
          </p:cNvPr>
          <p:cNvSpPr/>
          <p:nvPr userDrawn="1"/>
        </p:nvSpPr>
        <p:spPr>
          <a:xfrm rot="2703270">
            <a:off x="1032398" y="3557778"/>
            <a:ext cx="47625" cy="292608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21B742EA-776C-4729-BC4C-D8246D495CCF}"/>
              </a:ext>
            </a:extLst>
          </p:cNvPr>
          <p:cNvSpPr/>
          <p:nvPr userDrawn="1"/>
        </p:nvSpPr>
        <p:spPr>
          <a:xfrm rot="2703270">
            <a:off x="8580552" y="2784302"/>
            <a:ext cx="47625" cy="2194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20FB9170-ED31-4166-B8AF-844A796082C3}"/>
              </a:ext>
            </a:extLst>
          </p:cNvPr>
          <p:cNvSpPr/>
          <p:nvPr userDrawn="1"/>
        </p:nvSpPr>
        <p:spPr>
          <a:xfrm rot="2703270">
            <a:off x="11184263" y="-197411"/>
            <a:ext cx="47625" cy="145973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0140AEF0-AD3C-429C-8967-68D41060DDA9}"/>
              </a:ext>
            </a:extLst>
          </p:cNvPr>
          <p:cNvSpPr/>
          <p:nvPr userDrawn="1"/>
        </p:nvSpPr>
        <p:spPr>
          <a:xfrm rot="2703270">
            <a:off x="4151900" y="5582175"/>
            <a:ext cx="47625" cy="145973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E7CBDFD1-2932-4D6D-8A90-D0F5DC3C67AE}"/>
              </a:ext>
            </a:extLst>
          </p:cNvPr>
          <p:cNvSpPr/>
          <p:nvPr userDrawn="1"/>
        </p:nvSpPr>
        <p:spPr>
          <a:xfrm rot="2703270">
            <a:off x="7159183" y="218145"/>
            <a:ext cx="47625" cy="145973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A46355A-3E04-49FD-9F09-AAAB3DB0E418}"/>
              </a:ext>
            </a:extLst>
          </p:cNvPr>
          <p:cNvSpPr/>
          <p:nvPr userDrawn="1"/>
        </p:nvSpPr>
        <p:spPr>
          <a:xfrm rot="2703270">
            <a:off x="10756304" y="4976519"/>
            <a:ext cx="47625" cy="2194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ircle: Hollow 22">
            <a:extLst>
              <a:ext uri="{FF2B5EF4-FFF2-40B4-BE49-F238E27FC236}">
                <a16:creationId xmlns:a16="http://schemas.microsoft.com/office/drawing/2014/main" id="{409C4469-3F84-4E19-A632-E543A5FDD884}"/>
              </a:ext>
            </a:extLst>
          </p:cNvPr>
          <p:cNvSpPr/>
          <p:nvPr userDrawn="1"/>
        </p:nvSpPr>
        <p:spPr>
          <a:xfrm>
            <a:off x="1940747" y="6150690"/>
            <a:ext cx="307304" cy="307304"/>
          </a:xfrm>
          <a:prstGeom prst="donut">
            <a:avLst>
              <a:gd name="adj" fmla="val 12398"/>
            </a:avLst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75000"/>
                  <a:alpha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4" name="Circle: Hollow 23">
            <a:extLst>
              <a:ext uri="{FF2B5EF4-FFF2-40B4-BE49-F238E27FC236}">
                <a16:creationId xmlns:a16="http://schemas.microsoft.com/office/drawing/2014/main" id="{EBF49C44-3383-44DC-8036-8DC2B11ACB1A}"/>
              </a:ext>
            </a:extLst>
          </p:cNvPr>
          <p:cNvSpPr/>
          <p:nvPr userDrawn="1"/>
        </p:nvSpPr>
        <p:spPr>
          <a:xfrm>
            <a:off x="5198769" y="5662761"/>
            <a:ext cx="307304" cy="307304"/>
          </a:xfrm>
          <a:prstGeom prst="donut">
            <a:avLst>
              <a:gd name="adj" fmla="val 12398"/>
            </a:avLst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75000"/>
                  <a:alpha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5" name="Circle: Hollow 24">
            <a:extLst>
              <a:ext uri="{FF2B5EF4-FFF2-40B4-BE49-F238E27FC236}">
                <a16:creationId xmlns:a16="http://schemas.microsoft.com/office/drawing/2014/main" id="{D46346EE-F1B7-4796-AFA9-AAE048AA3364}"/>
              </a:ext>
            </a:extLst>
          </p:cNvPr>
          <p:cNvSpPr/>
          <p:nvPr userDrawn="1"/>
        </p:nvSpPr>
        <p:spPr>
          <a:xfrm>
            <a:off x="9090515" y="378804"/>
            <a:ext cx="307304" cy="307304"/>
          </a:xfrm>
          <a:prstGeom prst="donut">
            <a:avLst>
              <a:gd name="adj" fmla="val 12398"/>
            </a:avLst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75000"/>
                  <a:alpha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6" name="Circle: Hollow 25">
            <a:extLst>
              <a:ext uri="{FF2B5EF4-FFF2-40B4-BE49-F238E27FC236}">
                <a16:creationId xmlns:a16="http://schemas.microsoft.com/office/drawing/2014/main" id="{73E5F236-BD77-4630-A734-050F06B94A2D}"/>
              </a:ext>
            </a:extLst>
          </p:cNvPr>
          <p:cNvSpPr/>
          <p:nvPr userDrawn="1"/>
        </p:nvSpPr>
        <p:spPr>
          <a:xfrm>
            <a:off x="4738389" y="729356"/>
            <a:ext cx="530853" cy="530853"/>
          </a:xfrm>
          <a:prstGeom prst="donut">
            <a:avLst>
              <a:gd name="adj" fmla="val 8809"/>
            </a:avLst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75000"/>
                  <a:alpha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7" name="Circle: Hollow 26">
            <a:extLst>
              <a:ext uri="{FF2B5EF4-FFF2-40B4-BE49-F238E27FC236}">
                <a16:creationId xmlns:a16="http://schemas.microsoft.com/office/drawing/2014/main" id="{C89DEA56-42C4-43A8-B485-A905F2F9EF8D}"/>
              </a:ext>
            </a:extLst>
          </p:cNvPr>
          <p:cNvSpPr/>
          <p:nvPr userDrawn="1"/>
        </p:nvSpPr>
        <p:spPr>
          <a:xfrm>
            <a:off x="10500138" y="3884485"/>
            <a:ext cx="307304" cy="307304"/>
          </a:xfrm>
          <a:prstGeom prst="donut">
            <a:avLst>
              <a:gd name="adj" fmla="val 12398"/>
            </a:avLst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75000"/>
                  <a:alpha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8" name="Circle: Hollow 27">
            <a:extLst>
              <a:ext uri="{FF2B5EF4-FFF2-40B4-BE49-F238E27FC236}">
                <a16:creationId xmlns:a16="http://schemas.microsoft.com/office/drawing/2014/main" id="{841ACCCA-100D-4216-8EA1-A5CC63045609}"/>
              </a:ext>
            </a:extLst>
          </p:cNvPr>
          <p:cNvSpPr/>
          <p:nvPr userDrawn="1"/>
        </p:nvSpPr>
        <p:spPr>
          <a:xfrm>
            <a:off x="9342103" y="6252072"/>
            <a:ext cx="307304" cy="307304"/>
          </a:xfrm>
          <a:prstGeom prst="donut">
            <a:avLst>
              <a:gd name="adj" fmla="val 12398"/>
            </a:avLst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75000"/>
                  <a:alpha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9" name="Circle: Hollow 28">
            <a:extLst>
              <a:ext uri="{FF2B5EF4-FFF2-40B4-BE49-F238E27FC236}">
                <a16:creationId xmlns:a16="http://schemas.microsoft.com/office/drawing/2014/main" id="{35C224AA-96FF-425B-A723-6682BE2E1056}"/>
              </a:ext>
            </a:extLst>
          </p:cNvPr>
          <p:cNvSpPr/>
          <p:nvPr userDrawn="1"/>
        </p:nvSpPr>
        <p:spPr>
          <a:xfrm>
            <a:off x="864565" y="3360093"/>
            <a:ext cx="530853" cy="530853"/>
          </a:xfrm>
          <a:prstGeom prst="donut">
            <a:avLst>
              <a:gd name="adj" fmla="val 8809"/>
            </a:avLst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75000"/>
                  <a:alpha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060D8E5-FE2C-4BE4-8D5F-4E1953E01D04}"/>
              </a:ext>
            </a:extLst>
          </p:cNvPr>
          <p:cNvSpPr/>
          <p:nvPr userDrawn="1"/>
        </p:nvSpPr>
        <p:spPr>
          <a:xfrm>
            <a:off x="3079119" y="-1105386"/>
            <a:ext cx="2413539" cy="2404593"/>
          </a:xfrm>
          <a:custGeom>
            <a:avLst/>
            <a:gdLst>
              <a:gd name="connsiteX0" fmla="*/ 1501721 w 2413539"/>
              <a:gd name="connsiteY0" fmla="*/ 0 h 2404593"/>
              <a:gd name="connsiteX1" fmla="*/ 2341348 w 2413539"/>
              <a:gd name="connsiteY1" fmla="*/ 256470 h 2404593"/>
              <a:gd name="connsiteX2" fmla="*/ 2413539 w 2413539"/>
              <a:gd name="connsiteY2" fmla="*/ 310454 h 2404593"/>
              <a:gd name="connsiteX3" fmla="*/ 303764 w 2413539"/>
              <a:gd name="connsiteY3" fmla="*/ 2404593 h 2404593"/>
              <a:gd name="connsiteX4" fmla="*/ 256470 w 2413539"/>
              <a:gd name="connsiteY4" fmla="*/ 2341348 h 2404593"/>
              <a:gd name="connsiteX5" fmla="*/ 0 w 2413539"/>
              <a:gd name="connsiteY5" fmla="*/ 1501721 h 2404593"/>
              <a:gd name="connsiteX6" fmla="*/ 1501721 w 2413539"/>
              <a:gd name="connsiteY6" fmla="*/ 0 h 2404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13539" h="2404593">
                <a:moveTo>
                  <a:pt x="1501721" y="0"/>
                </a:moveTo>
                <a:cubicBezTo>
                  <a:pt x="1812738" y="0"/>
                  <a:pt x="2101672" y="94548"/>
                  <a:pt x="2341348" y="256470"/>
                </a:cubicBezTo>
                <a:lnTo>
                  <a:pt x="2413539" y="310454"/>
                </a:lnTo>
                <a:lnTo>
                  <a:pt x="303764" y="2404593"/>
                </a:lnTo>
                <a:lnTo>
                  <a:pt x="256470" y="2341348"/>
                </a:lnTo>
                <a:cubicBezTo>
                  <a:pt x="94548" y="2101672"/>
                  <a:pt x="0" y="1812738"/>
                  <a:pt x="0" y="1501721"/>
                </a:cubicBezTo>
                <a:cubicBezTo>
                  <a:pt x="0" y="672343"/>
                  <a:pt x="672343" y="0"/>
                  <a:pt x="1501721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alpha val="40000"/>
                </a:schemeClr>
              </a:gs>
              <a:gs pos="100000">
                <a:schemeClr val="accent4">
                  <a:alpha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177800" sx="102000" sy="102000" algn="ctr" rotWithShape="0">
              <a:schemeClr val="accent6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6040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s slide layout">
    <p:bg>
      <p:bgPr>
        <a:gradFill>
          <a:gsLst>
            <a:gs pos="0">
              <a:schemeClr val="accent1"/>
            </a:gs>
            <a:gs pos="100000">
              <a:schemeClr val="accent4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F5C830AA-5FA6-4CD4-AD75-FEFC4B01915A}"/>
              </a:ext>
            </a:extLst>
          </p:cNvPr>
          <p:cNvGrpSpPr/>
          <p:nvPr userDrawn="1"/>
        </p:nvGrpSpPr>
        <p:grpSpPr>
          <a:xfrm flipV="1">
            <a:off x="-1536722" y="-1474805"/>
            <a:ext cx="6967679" cy="9512191"/>
            <a:chOff x="-1484471" y="-860850"/>
            <a:chExt cx="6967679" cy="951219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7CA2486D-8BCE-4F5C-8CAA-C5764F13D2C0}"/>
                </a:ext>
              </a:extLst>
            </p:cNvPr>
            <p:cNvGrpSpPr/>
            <p:nvPr userDrawn="1"/>
          </p:nvGrpSpPr>
          <p:grpSpPr>
            <a:xfrm rot="16200000">
              <a:off x="-1510142" y="1657990"/>
              <a:ext cx="7019022" cy="6967679"/>
              <a:chOff x="-1454130" y="-1334460"/>
              <a:chExt cx="7019022" cy="6967679"/>
            </a:xfrm>
          </p:grpSpPr>
          <p:sp>
            <p:nvSpPr>
              <p:cNvPr id="3" name="Oval 2">
                <a:extLst>
                  <a:ext uri="{FF2B5EF4-FFF2-40B4-BE49-F238E27FC236}">
                    <a16:creationId xmlns:a16="http://schemas.microsoft.com/office/drawing/2014/main" id="{BF71EB0B-9497-409F-8497-D05944EED268}"/>
                  </a:ext>
                </a:extLst>
              </p:cNvPr>
              <p:cNvSpPr/>
              <p:nvPr userDrawn="1"/>
            </p:nvSpPr>
            <p:spPr>
              <a:xfrm>
                <a:off x="-1166340" y="2200772"/>
                <a:ext cx="2393338" cy="2393338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alpha val="40000"/>
                    </a:schemeClr>
                  </a:gs>
                  <a:gs pos="100000">
                    <a:schemeClr val="accent4">
                      <a:alpha val="4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  <a:effectLst>
                <a:outerShdw blurRad="177800" sx="102000" sy="102000" algn="ctr" rotWithShape="0">
                  <a:schemeClr val="accent6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80DDDF61-AF37-4CDD-91B7-E8FD97EB7F24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8173" y="2092453"/>
                <a:ext cx="3734250" cy="3540766"/>
              </a:xfrm>
              <a:prstGeom prst="rect">
                <a:avLst/>
              </a:prstGeom>
            </p:spPr>
          </p:pic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58756FA6-95F9-4A5F-8874-D3AE77F87B6C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1454130" y="126244"/>
                <a:ext cx="3734250" cy="3540766"/>
              </a:xfrm>
              <a:prstGeom prst="rect">
                <a:avLst/>
              </a:prstGeom>
            </p:spPr>
          </p:pic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652D9175-806D-444B-843C-8D6D1A2B8B48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30642" y="-1334460"/>
                <a:ext cx="3734250" cy="3540766"/>
              </a:xfrm>
              <a:prstGeom prst="rect">
                <a:avLst/>
              </a:prstGeom>
            </p:spPr>
          </p:pic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9EE53EEA-8096-4336-BF8C-013228CF2A7B}"/>
                  </a:ext>
                </a:extLst>
              </p:cNvPr>
              <p:cNvSpPr/>
              <p:nvPr userDrawn="1"/>
            </p:nvSpPr>
            <p:spPr>
              <a:xfrm rot="2667893" flipH="1">
                <a:off x="3776991" y="-1279263"/>
                <a:ext cx="821603" cy="510877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3000">
                    <a:schemeClr val="accent1">
                      <a:lumMod val="5000"/>
                      <a:lumOff val="95000"/>
                      <a:alpha val="0"/>
                    </a:schemeClr>
                  </a:gs>
                  <a:gs pos="100000">
                    <a:schemeClr val="bg1">
                      <a:lumMod val="100000"/>
                      <a:alpha val="2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3540C4DE-A5C4-491B-85D8-7A083DE9DB85}"/>
                  </a:ext>
                </a:extLst>
              </p:cNvPr>
              <p:cNvSpPr/>
              <p:nvPr userDrawn="1"/>
            </p:nvSpPr>
            <p:spPr>
              <a:xfrm rot="2703270">
                <a:off x="2139106" y="-351276"/>
                <a:ext cx="47625" cy="2926080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3C197359-984C-46D0-8A51-B98CB1D4D2F3}"/>
                  </a:ext>
                </a:extLst>
              </p:cNvPr>
              <p:cNvSpPr/>
              <p:nvPr userDrawn="1"/>
            </p:nvSpPr>
            <p:spPr>
              <a:xfrm rot="2703270">
                <a:off x="533882" y="2762545"/>
                <a:ext cx="47625" cy="2926080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0413640F-302A-4F0D-BB79-E28A5E756CB0}"/>
                  </a:ext>
                </a:extLst>
              </p:cNvPr>
              <p:cNvSpPr/>
              <p:nvPr userDrawn="1"/>
            </p:nvSpPr>
            <p:spPr>
              <a:xfrm rot="2703270">
                <a:off x="295353" y="154282"/>
                <a:ext cx="47625" cy="1459734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Circle: Hollow 11">
                <a:extLst>
                  <a:ext uri="{FF2B5EF4-FFF2-40B4-BE49-F238E27FC236}">
                    <a16:creationId xmlns:a16="http://schemas.microsoft.com/office/drawing/2014/main" id="{1F0A2C54-CDD2-4AED-8188-711E2B556ED7}"/>
                  </a:ext>
                </a:extLst>
              </p:cNvPr>
              <p:cNvSpPr/>
              <p:nvPr userDrawn="1"/>
            </p:nvSpPr>
            <p:spPr>
              <a:xfrm>
                <a:off x="2747827" y="1763993"/>
                <a:ext cx="307304" cy="307304"/>
              </a:xfrm>
              <a:prstGeom prst="donut">
                <a:avLst>
                  <a:gd name="adj" fmla="val 12398"/>
                </a:avLst>
              </a:prstGeom>
              <a:gradFill flip="none" rotWithShape="1">
                <a:gsLst>
                  <a:gs pos="0">
                    <a:schemeClr val="accent1">
                      <a:alpha val="50000"/>
                    </a:schemeClr>
                  </a:gs>
                  <a:gs pos="100000">
                    <a:schemeClr val="accent1">
                      <a:lumMod val="75000"/>
                      <a:alpha val="5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/>
              </a:p>
            </p:txBody>
          </p:sp>
          <p:sp>
            <p:nvSpPr>
              <p:cNvPr id="13" name="Circle: Hollow 12">
                <a:extLst>
                  <a:ext uri="{FF2B5EF4-FFF2-40B4-BE49-F238E27FC236}">
                    <a16:creationId xmlns:a16="http://schemas.microsoft.com/office/drawing/2014/main" id="{75ED3DF4-C9D6-4BB6-A2B9-E5CA4FA70BFB}"/>
                  </a:ext>
                </a:extLst>
              </p:cNvPr>
              <p:cNvSpPr/>
              <p:nvPr userDrawn="1"/>
            </p:nvSpPr>
            <p:spPr>
              <a:xfrm>
                <a:off x="3350683" y="647436"/>
                <a:ext cx="530853" cy="530853"/>
              </a:xfrm>
              <a:prstGeom prst="donut">
                <a:avLst>
                  <a:gd name="adj" fmla="val 8809"/>
                </a:avLst>
              </a:prstGeom>
              <a:gradFill flip="none" rotWithShape="1">
                <a:gsLst>
                  <a:gs pos="0">
                    <a:schemeClr val="accent1">
                      <a:alpha val="50000"/>
                    </a:schemeClr>
                  </a:gs>
                  <a:gs pos="100000">
                    <a:schemeClr val="accent1">
                      <a:lumMod val="75000"/>
                      <a:alpha val="5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/>
              </a:p>
            </p:txBody>
          </p:sp>
          <p:sp>
            <p:nvSpPr>
              <p:cNvPr id="14" name="Circle: Hollow 13">
                <a:extLst>
                  <a:ext uri="{FF2B5EF4-FFF2-40B4-BE49-F238E27FC236}">
                    <a16:creationId xmlns:a16="http://schemas.microsoft.com/office/drawing/2014/main" id="{6ADB9004-20CC-4775-A94C-01AF85407695}"/>
                  </a:ext>
                </a:extLst>
              </p:cNvPr>
              <p:cNvSpPr/>
              <p:nvPr userDrawn="1"/>
            </p:nvSpPr>
            <p:spPr>
              <a:xfrm>
                <a:off x="366049" y="2564860"/>
                <a:ext cx="530853" cy="530853"/>
              </a:xfrm>
              <a:prstGeom prst="donut">
                <a:avLst>
                  <a:gd name="adj" fmla="val 8809"/>
                </a:avLst>
              </a:prstGeom>
              <a:gradFill flip="none" rotWithShape="1">
                <a:gsLst>
                  <a:gs pos="0">
                    <a:schemeClr val="accent1">
                      <a:alpha val="50000"/>
                    </a:schemeClr>
                  </a:gs>
                  <a:gs pos="100000">
                    <a:schemeClr val="accent1">
                      <a:lumMod val="75000"/>
                      <a:alpha val="5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BAE17066-8B58-479D-ADC0-C0AE3E0C1818}"/>
                  </a:ext>
                </a:extLst>
              </p:cNvPr>
              <p:cNvSpPr/>
              <p:nvPr userDrawn="1"/>
            </p:nvSpPr>
            <p:spPr>
              <a:xfrm>
                <a:off x="2248959" y="-1025564"/>
                <a:ext cx="2413539" cy="2404593"/>
              </a:xfrm>
              <a:custGeom>
                <a:avLst/>
                <a:gdLst>
                  <a:gd name="connsiteX0" fmla="*/ 1501721 w 2413539"/>
                  <a:gd name="connsiteY0" fmla="*/ 0 h 2404593"/>
                  <a:gd name="connsiteX1" fmla="*/ 2341348 w 2413539"/>
                  <a:gd name="connsiteY1" fmla="*/ 256470 h 2404593"/>
                  <a:gd name="connsiteX2" fmla="*/ 2413539 w 2413539"/>
                  <a:gd name="connsiteY2" fmla="*/ 310454 h 2404593"/>
                  <a:gd name="connsiteX3" fmla="*/ 303764 w 2413539"/>
                  <a:gd name="connsiteY3" fmla="*/ 2404593 h 2404593"/>
                  <a:gd name="connsiteX4" fmla="*/ 256470 w 2413539"/>
                  <a:gd name="connsiteY4" fmla="*/ 2341348 h 2404593"/>
                  <a:gd name="connsiteX5" fmla="*/ 0 w 2413539"/>
                  <a:gd name="connsiteY5" fmla="*/ 1501721 h 2404593"/>
                  <a:gd name="connsiteX6" fmla="*/ 1501721 w 2413539"/>
                  <a:gd name="connsiteY6" fmla="*/ 0 h 2404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13539" h="2404593">
                    <a:moveTo>
                      <a:pt x="1501721" y="0"/>
                    </a:moveTo>
                    <a:cubicBezTo>
                      <a:pt x="1812738" y="0"/>
                      <a:pt x="2101672" y="94548"/>
                      <a:pt x="2341348" y="256470"/>
                    </a:cubicBezTo>
                    <a:lnTo>
                      <a:pt x="2413539" y="310454"/>
                    </a:lnTo>
                    <a:lnTo>
                      <a:pt x="303764" y="2404593"/>
                    </a:lnTo>
                    <a:lnTo>
                      <a:pt x="256470" y="2341348"/>
                    </a:lnTo>
                    <a:cubicBezTo>
                      <a:pt x="94548" y="2101672"/>
                      <a:pt x="0" y="1812738"/>
                      <a:pt x="0" y="1501721"/>
                    </a:cubicBezTo>
                    <a:cubicBezTo>
                      <a:pt x="0" y="672343"/>
                      <a:pt x="672343" y="0"/>
                      <a:pt x="15017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alpha val="40000"/>
                    </a:schemeClr>
                  </a:gs>
                  <a:gs pos="100000">
                    <a:schemeClr val="accent4">
                      <a:alpha val="4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  <a:effectLst>
                <a:outerShdw blurRad="177800" sx="102000" sy="102000" algn="ctr" rotWithShape="0">
                  <a:schemeClr val="accent6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77B0D4A-E3C1-4B7D-8088-814C22F0A19F}"/>
                </a:ext>
              </a:extLst>
            </p:cNvPr>
            <p:cNvGrpSpPr/>
            <p:nvPr userDrawn="1"/>
          </p:nvGrpSpPr>
          <p:grpSpPr>
            <a:xfrm rot="5400000">
              <a:off x="-325146" y="-952329"/>
              <a:ext cx="3348144" cy="3531102"/>
              <a:chOff x="733347" y="4234870"/>
              <a:chExt cx="3348144" cy="3531102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91FEE50B-8E3D-46B2-8EA0-62CF7EFC67DF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>
                <a:off x="641868" y="4326349"/>
                <a:ext cx="3531102" cy="3348144"/>
              </a:xfrm>
              <a:prstGeom prst="rect">
                <a:avLst/>
              </a:prstGeom>
            </p:spPr>
          </p:pic>
          <p:sp>
            <p:nvSpPr>
              <p:cNvPr id="17" name="Circle: Hollow 16">
                <a:extLst>
                  <a:ext uri="{FF2B5EF4-FFF2-40B4-BE49-F238E27FC236}">
                    <a16:creationId xmlns:a16="http://schemas.microsoft.com/office/drawing/2014/main" id="{85B9006B-48FC-4507-B2E2-05BA6E61F230}"/>
                  </a:ext>
                </a:extLst>
              </p:cNvPr>
              <p:cNvSpPr/>
              <p:nvPr userDrawn="1"/>
            </p:nvSpPr>
            <p:spPr>
              <a:xfrm rot="5400000">
                <a:off x="2094522" y="6103468"/>
                <a:ext cx="307304" cy="307304"/>
              </a:xfrm>
              <a:prstGeom prst="donut">
                <a:avLst>
                  <a:gd name="adj" fmla="val 12398"/>
                </a:avLst>
              </a:prstGeom>
              <a:gradFill flip="none" rotWithShape="1">
                <a:gsLst>
                  <a:gs pos="0">
                    <a:schemeClr val="accent1">
                      <a:alpha val="50000"/>
                    </a:schemeClr>
                  </a:gs>
                  <a:gs pos="100000">
                    <a:schemeClr val="accent1">
                      <a:lumMod val="75000"/>
                      <a:alpha val="5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F8FD8C2B-CF95-4359-8C9B-66F6DEF41BC2}"/>
                  </a:ext>
                </a:extLst>
              </p:cNvPr>
              <p:cNvSpPr/>
              <p:nvPr userDrawn="1"/>
            </p:nvSpPr>
            <p:spPr>
              <a:xfrm rot="5400000">
                <a:off x="1829106" y="5091582"/>
                <a:ext cx="1761493" cy="1758422"/>
              </a:xfrm>
              <a:custGeom>
                <a:avLst/>
                <a:gdLst>
                  <a:gd name="connsiteX0" fmla="*/ 1196669 w 1761493"/>
                  <a:gd name="connsiteY0" fmla="*/ 0 h 1758422"/>
                  <a:gd name="connsiteX1" fmla="*/ 1662467 w 1761493"/>
                  <a:gd name="connsiteY1" fmla="*/ 94040 h 1758422"/>
                  <a:gd name="connsiteX2" fmla="*/ 1761493 w 1761493"/>
                  <a:gd name="connsiteY2" fmla="*/ 141744 h 1758422"/>
                  <a:gd name="connsiteX3" fmla="*/ 140264 w 1761493"/>
                  <a:gd name="connsiteY3" fmla="*/ 1758422 h 1758422"/>
                  <a:gd name="connsiteX4" fmla="*/ 94040 w 1761493"/>
                  <a:gd name="connsiteY4" fmla="*/ 1662467 h 1758422"/>
                  <a:gd name="connsiteX5" fmla="*/ 0 w 1761493"/>
                  <a:gd name="connsiteY5" fmla="*/ 1196669 h 1758422"/>
                  <a:gd name="connsiteX6" fmla="*/ 1196669 w 1761493"/>
                  <a:gd name="connsiteY6" fmla="*/ 0 h 1758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61493" h="1758422">
                    <a:moveTo>
                      <a:pt x="1196669" y="0"/>
                    </a:moveTo>
                    <a:cubicBezTo>
                      <a:pt x="1361895" y="0"/>
                      <a:pt x="1519299" y="33486"/>
                      <a:pt x="1662467" y="94040"/>
                    </a:cubicBezTo>
                    <a:lnTo>
                      <a:pt x="1761493" y="141744"/>
                    </a:lnTo>
                    <a:lnTo>
                      <a:pt x="140264" y="1758422"/>
                    </a:lnTo>
                    <a:lnTo>
                      <a:pt x="94040" y="1662467"/>
                    </a:lnTo>
                    <a:cubicBezTo>
                      <a:pt x="33486" y="1519299"/>
                      <a:pt x="0" y="1361895"/>
                      <a:pt x="0" y="1196669"/>
                    </a:cubicBezTo>
                    <a:cubicBezTo>
                      <a:pt x="0" y="535767"/>
                      <a:pt x="535767" y="0"/>
                      <a:pt x="119666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alpha val="40000"/>
                    </a:schemeClr>
                  </a:gs>
                  <a:gs pos="100000">
                    <a:schemeClr val="accent4">
                      <a:alpha val="4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  <a:effectLst>
                <a:outerShdw blurRad="177800" sx="102000" sy="102000" algn="ctr" rotWithShape="0">
                  <a:schemeClr val="accent6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B07CB7B1-F420-416D-8B5A-CDA12EF282E8}"/>
                  </a:ext>
                </a:extLst>
              </p:cNvPr>
              <p:cNvSpPr/>
              <p:nvPr userDrawn="1"/>
            </p:nvSpPr>
            <p:spPr>
              <a:xfrm rot="8103270">
                <a:off x="3096259" y="4960806"/>
                <a:ext cx="47625" cy="2194560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74830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gradFill>
          <a:gsLst>
            <a:gs pos="0">
              <a:schemeClr val="accent1"/>
            </a:gs>
            <a:gs pos="100000">
              <a:schemeClr val="accent4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570153-C99E-4B26-82EA-4D60EBADE7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1463" y="-468065"/>
            <a:ext cx="4110019" cy="3897065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08D842ED-2A50-490F-9D8F-5A7A0BC1BF4E}"/>
              </a:ext>
            </a:extLst>
          </p:cNvPr>
          <p:cNvSpPr/>
          <p:nvPr userDrawn="1"/>
        </p:nvSpPr>
        <p:spPr>
          <a:xfrm>
            <a:off x="9342103" y="45555"/>
            <a:ext cx="3003442" cy="3003442"/>
          </a:xfrm>
          <a:prstGeom prst="ellipse">
            <a:avLst/>
          </a:prstGeom>
          <a:gradFill flip="none" rotWithShape="1">
            <a:gsLst>
              <a:gs pos="0">
                <a:schemeClr val="accent1">
                  <a:alpha val="40000"/>
                </a:schemeClr>
              </a:gs>
              <a:gs pos="100000">
                <a:schemeClr val="accent4">
                  <a:alpha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177800" sx="102000" sy="102000" algn="ctr" rotWithShape="0">
              <a:schemeClr val="accent6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57B08A64-4846-4840-93E5-978D148692F3}"/>
              </a:ext>
            </a:extLst>
          </p:cNvPr>
          <p:cNvSpPr/>
          <p:nvPr userDrawn="1"/>
        </p:nvSpPr>
        <p:spPr>
          <a:xfrm>
            <a:off x="-667824" y="2996005"/>
            <a:ext cx="2393338" cy="2393338"/>
          </a:xfrm>
          <a:prstGeom prst="ellipse">
            <a:avLst/>
          </a:prstGeom>
          <a:gradFill flip="none" rotWithShape="1">
            <a:gsLst>
              <a:gs pos="0">
                <a:schemeClr val="accent1">
                  <a:alpha val="40000"/>
                </a:schemeClr>
              </a:gs>
              <a:gs pos="100000">
                <a:schemeClr val="accent4">
                  <a:alpha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177800" sx="102000" sy="102000" algn="ctr" rotWithShape="0">
              <a:schemeClr val="accent6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58FF50F6-3501-485B-834A-405857C18273}"/>
              </a:ext>
            </a:extLst>
          </p:cNvPr>
          <p:cNvSpPr/>
          <p:nvPr userDrawn="1"/>
        </p:nvSpPr>
        <p:spPr>
          <a:xfrm>
            <a:off x="5691858" y="1899196"/>
            <a:ext cx="1761493" cy="1758422"/>
          </a:xfrm>
          <a:custGeom>
            <a:avLst/>
            <a:gdLst>
              <a:gd name="connsiteX0" fmla="*/ 1196669 w 1761493"/>
              <a:gd name="connsiteY0" fmla="*/ 0 h 1758422"/>
              <a:gd name="connsiteX1" fmla="*/ 1662467 w 1761493"/>
              <a:gd name="connsiteY1" fmla="*/ 94040 h 1758422"/>
              <a:gd name="connsiteX2" fmla="*/ 1761493 w 1761493"/>
              <a:gd name="connsiteY2" fmla="*/ 141744 h 1758422"/>
              <a:gd name="connsiteX3" fmla="*/ 140264 w 1761493"/>
              <a:gd name="connsiteY3" fmla="*/ 1758422 h 1758422"/>
              <a:gd name="connsiteX4" fmla="*/ 94040 w 1761493"/>
              <a:gd name="connsiteY4" fmla="*/ 1662467 h 1758422"/>
              <a:gd name="connsiteX5" fmla="*/ 0 w 1761493"/>
              <a:gd name="connsiteY5" fmla="*/ 1196669 h 1758422"/>
              <a:gd name="connsiteX6" fmla="*/ 1196669 w 1761493"/>
              <a:gd name="connsiteY6" fmla="*/ 0 h 1758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61493" h="1758422">
                <a:moveTo>
                  <a:pt x="1196669" y="0"/>
                </a:moveTo>
                <a:cubicBezTo>
                  <a:pt x="1361895" y="0"/>
                  <a:pt x="1519299" y="33486"/>
                  <a:pt x="1662467" y="94040"/>
                </a:cubicBezTo>
                <a:lnTo>
                  <a:pt x="1761493" y="141744"/>
                </a:lnTo>
                <a:lnTo>
                  <a:pt x="140264" y="1758422"/>
                </a:lnTo>
                <a:lnTo>
                  <a:pt x="94040" y="1662467"/>
                </a:lnTo>
                <a:cubicBezTo>
                  <a:pt x="33486" y="1519299"/>
                  <a:pt x="0" y="1361895"/>
                  <a:pt x="0" y="1196669"/>
                </a:cubicBezTo>
                <a:cubicBezTo>
                  <a:pt x="0" y="535767"/>
                  <a:pt x="535767" y="0"/>
                  <a:pt x="119666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alpha val="40000"/>
                </a:schemeClr>
              </a:gs>
              <a:gs pos="100000">
                <a:schemeClr val="accent4">
                  <a:alpha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177800" sx="102000" sy="102000" algn="ctr" rotWithShape="0">
              <a:schemeClr val="accent6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870317B-DB8E-4506-B700-82E6417CBE17}"/>
              </a:ext>
            </a:extLst>
          </p:cNvPr>
          <p:cNvSpPr/>
          <p:nvPr userDrawn="1"/>
        </p:nvSpPr>
        <p:spPr>
          <a:xfrm rot="13518210" flipH="1">
            <a:off x="9189934" y="1137317"/>
            <a:ext cx="821603" cy="5108776"/>
          </a:xfrm>
          <a:prstGeom prst="roundRect">
            <a:avLst>
              <a:gd name="adj" fmla="val 50000"/>
            </a:avLst>
          </a:prstGeom>
          <a:gradFill>
            <a:gsLst>
              <a:gs pos="3300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>
                  <a:lumMod val="100000"/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F0E0FC3-6240-4E8C-BFB4-767103E5D4F1}"/>
              </a:ext>
            </a:extLst>
          </p:cNvPr>
          <p:cNvSpPr/>
          <p:nvPr userDrawn="1"/>
        </p:nvSpPr>
        <p:spPr>
          <a:xfrm rot="2667893" flipH="1">
            <a:off x="5236457" y="-1961199"/>
            <a:ext cx="821603" cy="5108776"/>
          </a:xfrm>
          <a:prstGeom prst="roundRect">
            <a:avLst>
              <a:gd name="adj" fmla="val 50000"/>
            </a:avLst>
          </a:prstGeom>
          <a:gradFill>
            <a:gsLst>
              <a:gs pos="3300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>
                  <a:lumMod val="100000"/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57DB93-D307-4B5E-A1BC-C10366E340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529" y="2545563"/>
            <a:ext cx="3734250" cy="354076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8DD6B6-D8E9-4A86-A72B-4017D3FD2E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23021" y="768919"/>
            <a:ext cx="3734250" cy="35407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0A258D4-D060-475A-80EE-B57A268FBC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802" y="-1414282"/>
            <a:ext cx="3734250" cy="354076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7238F26-7F9A-4681-877F-FB59377E43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9089" y="766159"/>
            <a:ext cx="4110019" cy="389706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E784A2B-59B7-41CB-999A-2503EDC5E0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4417" y="3798758"/>
            <a:ext cx="3531102" cy="3348144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BEFC76D-A263-423F-A00E-0C2BD735FA57}"/>
              </a:ext>
            </a:extLst>
          </p:cNvPr>
          <p:cNvSpPr/>
          <p:nvPr userDrawn="1"/>
        </p:nvSpPr>
        <p:spPr>
          <a:xfrm rot="2667893" flipH="1">
            <a:off x="4087347" y="-826153"/>
            <a:ext cx="821603" cy="5108776"/>
          </a:xfrm>
          <a:prstGeom prst="roundRect">
            <a:avLst>
              <a:gd name="adj" fmla="val 50000"/>
            </a:avLst>
          </a:prstGeom>
          <a:gradFill>
            <a:gsLst>
              <a:gs pos="3300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>
                  <a:lumMod val="100000"/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29CF90B-63EC-41A4-A8FB-8591169906A3}"/>
              </a:ext>
            </a:extLst>
          </p:cNvPr>
          <p:cNvSpPr/>
          <p:nvPr userDrawn="1"/>
        </p:nvSpPr>
        <p:spPr>
          <a:xfrm rot="2667893" flipH="1">
            <a:off x="10792037" y="1463790"/>
            <a:ext cx="821603" cy="5108776"/>
          </a:xfrm>
          <a:prstGeom prst="roundRect">
            <a:avLst>
              <a:gd name="adj" fmla="val 50000"/>
            </a:avLst>
          </a:prstGeom>
          <a:gradFill>
            <a:gsLst>
              <a:gs pos="3300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>
                  <a:lumMod val="100000"/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5923018-100F-48D6-9357-EF6182D4E362}"/>
              </a:ext>
            </a:extLst>
          </p:cNvPr>
          <p:cNvSpPr/>
          <p:nvPr userDrawn="1"/>
        </p:nvSpPr>
        <p:spPr>
          <a:xfrm rot="13518210" flipH="1">
            <a:off x="-709100" y="1818990"/>
            <a:ext cx="821603" cy="5108776"/>
          </a:xfrm>
          <a:prstGeom prst="roundRect">
            <a:avLst>
              <a:gd name="adj" fmla="val 50000"/>
            </a:avLst>
          </a:prstGeom>
          <a:gradFill>
            <a:gsLst>
              <a:gs pos="3300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>
                  <a:lumMod val="100000"/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A5C63A5-A956-4975-BE57-E5D2FFC7AAD0}"/>
              </a:ext>
            </a:extLst>
          </p:cNvPr>
          <p:cNvSpPr/>
          <p:nvPr userDrawn="1"/>
        </p:nvSpPr>
        <p:spPr>
          <a:xfrm rot="2703270">
            <a:off x="2969266" y="-431098"/>
            <a:ext cx="47625" cy="292608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427C8725-79DC-46D5-8046-3A2B3D182B97}"/>
              </a:ext>
            </a:extLst>
          </p:cNvPr>
          <p:cNvSpPr/>
          <p:nvPr userDrawn="1"/>
        </p:nvSpPr>
        <p:spPr>
          <a:xfrm rot="2703270">
            <a:off x="1032398" y="3557778"/>
            <a:ext cx="47625" cy="292608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10B0BBE-109E-4BED-87FC-F3E24FBE759A}"/>
              </a:ext>
            </a:extLst>
          </p:cNvPr>
          <p:cNvSpPr/>
          <p:nvPr userDrawn="1"/>
        </p:nvSpPr>
        <p:spPr>
          <a:xfrm rot="2703270">
            <a:off x="8580552" y="2784302"/>
            <a:ext cx="47625" cy="2194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99D944C-A170-4CDA-B15A-2F6BF0E17BA7}"/>
              </a:ext>
            </a:extLst>
          </p:cNvPr>
          <p:cNvSpPr/>
          <p:nvPr userDrawn="1"/>
        </p:nvSpPr>
        <p:spPr>
          <a:xfrm rot="2703270">
            <a:off x="11184263" y="-197411"/>
            <a:ext cx="47625" cy="145973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03DE633-761A-4BAB-93E2-7B600274B848}"/>
              </a:ext>
            </a:extLst>
          </p:cNvPr>
          <p:cNvSpPr/>
          <p:nvPr userDrawn="1"/>
        </p:nvSpPr>
        <p:spPr>
          <a:xfrm rot="2703270">
            <a:off x="526462" y="796957"/>
            <a:ext cx="47625" cy="145973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670AD3B4-CEC8-411F-9D94-877F77DAC9EE}"/>
              </a:ext>
            </a:extLst>
          </p:cNvPr>
          <p:cNvSpPr/>
          <p:nvPr userDrawn="1"/>
        </p:nvSpPr>
        <p:spPr>
          <a:xfrm rot="2703270">
            <a:off x="4151900" y="5582175"/>
            <a:ext cx="47625" cy="145973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0E131EB8-39E4-41BF-98BB-7DB1D831D231}"/>
              </a:ext>
            </a:extLst>
          </p:cNvPr>
          <p:cNvSpPr/>
          <p:nvPr userDrawn="1"/>
        </p:nvSpPr>
        <p:spPr>
          <a:xfrm rot="2703270">
            <a:off x="7159183" y="218145"/>
            <a:ext cx="47625" cy="145973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9440F163-EEBD-45E2-B9CE-AC0895CEBBD7}"/>
              </a:ext>
            </a:extLst>
          </p:cNvPr>
          <p:cNvSpPr/>
          <p:nvPr userDrawn="1"/>
        </p:nvSpPr>
        <p:spPr>
          <a:xfrm rot="2703270">
            <a:off x="10756304" y="4976519"/>
            <a:ext cx="47625" cy="2194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Circle: Hollow 23">
            <a:extLst>
              <a:ext uri="{FF2B5EF4-FFF2-40B4-BE49-F238E27FC236}">
                <a16:creationId xmlns:a16="http://schemas.microsoft.com/office/drawing/2014/main" id="{6EB995D7-7622-4898-A83F-5D49216F330B}"/>
              </a:ext>
            </a:extLst>
          </p:cNvPr>
          <p:cNvSpPr/>
          <p:nvPr userDrawn="1"/>
        </p:nvSpPr>
        <p:spPr>
          <a:xfrm>
            <a:off x="1940747" y="6150690"/>
            <a:ext cx="307304" cy="307304"/>
          </a:xfrm>
          <a:prstGeom prst="donut">
            <a:avLst>
              <a:gd name="adj" fmla="val 12398"/>
            </a:avLst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75000"/>
                  <a:alpha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5" name="Circle: Hollow 24">
            <a:extLst>
              <a:ext uri="{FF2B5EF4-FFF2-40B4-BE49-F238E27FC236}">
                <a16:creationId xmlns:a16="http://schemas.microsoft.com/office/drawing/2014/main" id="{4FEC7A35-C293-4B8B-B17E-834481764110}"/>
              </a:ext>
            </a:extLst>
          </p:cNvPr>
          <p:cNvSpPr/>
          <p:nvPr userDrawn="1"/>
        </p:nvSpPr>
        <p:spPr>
          <a:xfrm>
            <a:off x="5602302" y="3048465"/>
            <a:ext cx="307304" cy="307304"/>
          </a:xfrm>
          <a:prstGeom prst="donut">
            <a:avLst>
              <a:gd name="adj" fmla="val 12398"/>
            </a:avLst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75000"/>
                  <a:alpha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6" name="Circle: Hollow 25">
            <a:extLst>
              <a:ext uri="{FF2B5EF4-FFF2-40B4-BE49-F238E27FC236}">
                <a16:creationId xmlns:a16="http://schemas.microsoft.com/office/drawing/2014/main" id="{733F45E4-764B-4572-8BAB-470999FA8FF9}"/>
              </a:ext>
            </a:extLst>
          </p:cNvPr>
          <p:cNvSpPr/>
          <p:nvPr userDrawn="1"/>
        </p:nvSpPr>
        <p:spPr>
          <a:xfrm>
            <a:off x="9090515" y="378804"/>
            <a:ext cx="307304" cy="307304"/>
          </a:xfrm>
          <a:prstGeom prst="donut">
            <a:avLst>
              <a:gd name="adj" fmla="val 12398"/>
            </a:avLst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75000"/>
                  <a:alpha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7" name="Circle: Hollow 26">
            <a:extLst>
              <a:ext uri="{FF2B5EF4-FFF2-40B4-BE49-F238E27FC236}">
                <a16:creationId xmlns:a16="http://schemas.microsoft.com/office/drawing/2014/main" id="{3088A284-9BB9-41CF-A07D-1F6B3920F6F1}"/>
              </a:ext>
            </a:extLst>
          </p:cNvPr>
          <p:cNvSpPr/>
          <p:nvPr userDrawn="1"/>
        </p:nvSpPr>
        <p:spPr>
          <a:xfrm>
            <a:off x="4738389" y="729356"/>
            <a:ext cx="530853" cy="530853"/>
          </a:xfrm>
          <a:prstGeom prst="donut">
            <a:avLst>
              <a:gd name="adj" fmla="val 8809"/>
            </a:avLst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75000"/>
                  <a:alpha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8" name="Circle: Hollow 27">
            <a:extLst>
              <a:ext uri="{FF2B5EF4-FFF2-40B4-BE49-F238E27FC236}">
                <a16:creationId xmlns:a16="http://schemas.microsoft.com/office/drawing/2014/main" id="{DC4F64F6-FD57-493C-8CE0-5EE42CB91D09}"/>
              </a:ext>
            </a:extLst>
          </p:cNvPr>
          <p:cNvSpPr/>
          <p:nvPr userDrawn="1"/>
        </p:nvSpPr>
        <p:spPr>
          <a:xfrm>
            <a:off x="10500138" y="3884485"/>
            <a:ext cx="307304" cy="307304"/>
          </a:xfrm>
          <a:prstGeom prst="donut">
            <a:avLst>
              <a:gd name="adj" fmla="val 12398"/>
            </a:avLst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75000"/>
                  <a:alpha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9" name="Circle: Hollow 28">
            <a:extLst>
              <a:ext uri="{FF2B5EF4-FFF2-40B4-BE49-F238E27FC236}">
                <a16:creationId xmlns:a16="http://schemas.microsoft.com/office/drawing/2014/main" id="{8D07D33E-FF6F-4B67-B6D1-2202E3A6B746}"/>
              </a:ext>
            </a:extLst>
          </p:cNvPr>
          <p:cNvSpPr/>
          <p:nvPr userDrawn="1"/>
        </p:nvSpPr>
        <p:spPr>
          <a:xfrm>
            <a:off x="9600735" y="6398043"/>
            <a:ext cx="307304" cy="307304"/>
          </a:xfrm>
          <a:prstGeom prst="donut">
            <a:avLst>
              <a:gd name="adj" fmla="val 12398"/>
            </a:avLst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75000"/>
                  <a:alpha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30" name="Circle: Hollow 29">
            <a:extLst>
              <a:ext uri="{FF2B5EF4-FFF2-40B4-BE49-F238E27FC236}">
                <a16:creationId xmlns:a16="http://schemas.microsoft.com/office/drawing/2014/main" id="{28A2FC17-9B72-48D6-BDA4-B1163A48A4FA}"/>
              </a:ext>
            </a:extLst>
          </p:cNvPr>
          <p:cNvSpPr/>
          <p:nvPr userDrawn="1"/>
        </p:nvSpPr>
        <p:spPr>
          <a:xfrm>
            <a:off x="864565" y="3360093"/>
            <a:ext cx="530853" cy="530853"/>
          </a:xfrm>
          <a:prstGeom prst="donut">
            <a:avLst>
              <a:gd name="adj" fmla="val 8809"/>
            </a:avLst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75000"/>
                  <a:alpha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EA8ED3B6-D72B-47BE-B445-B08D66212043}"/>
              </a:ext>
            </a:extLst>
          </p:cNvPr>
          <p:cNvSpPr/>
          <p:nvPr userDrawn="1"/>
        </p:nvSpPr>
        <p:spPr>
          <a:xfrm>
            <a:off x="3079119" y="-1105386"/>
            <a:ext cx="2413539" cy="2404593"/>
          </a:xfrm>
          <a:custGeom>
            <a:avLst/>
            <a:gdLst>
              <a:gd name="connsiteX0" fmla="*/ 1501721 w 2413539"/>
              <a:gd name="connsiteY0" fmla="*/ 0 h 2404593"/>
              <a:gd name="connsiteX1" fmla="*/ 2341348 w 2413539"/>
              <a:gd name="connsiteY1" fmla="*/ 256470 h 2404593"/>
              <a:gd name="connsiteX2" fmla="*/ 2413539 w 2413539"/>
              <a:gd name="connsiteY2" fmla="*/ 310454 h 2404593"/>
              <a:gd name="connsiteX3" fmla="*/ 303764 w 2413539"/>
              <a:gd name="connsiteY3" fmla="*/ 2404593 h 2404593"/>
              <a:gd name="connsiteX4" fmla="*/ 256470 w 2413539"/>
              <a:gd name="connsiteY4" fmla="*/ 2341348 h 2404593"/>
              <a:gd name="connsiteX5" fmla="*/ 0 w 2413539"/>
              <a:gd name="connsiteY5" fmla="*/ 1501721 h 2404593"/>
              <a:gd name="connsiteX6" fmla="*/ 1501721 w 2413539"/>
              <a:gd name="connsiteY6" fmla="*/ 0 h 2404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13539" h="2404593">
                <a:moveTo>
                  <a:pt x="1501721" y="0"/>
                </a:moveTo>
                <a:cubicBezTo>
                  <a:pt x="1812738" y="0"/>
                  <a:pt x="2101672" y="94548"/>
                  <a:pt x="2341348" y="256470"/>
                </a:cubicBezTo>
                <a:lnTo>
                  <a:pt x="2413539" y="310454"/>
                </a:lnTo>
                <a:lnTo>
                  <a:pt x="303764" y="2404593"/>
                </a:lnTo>
                <a:lnTo>
                  <a:pt x="256470" y="2341348"/>
                </a:lnTo>
                <a:cubicBezTo>
                  <a:pt x="94548" y="2101672"/>
                  <a:pt x="0" y="1812738"/>
                  <a:pt x="0" y="1501721"/>
                </a:cubicBezTo>
                <a:cubicBezTo>
                  <a:pt x="0" y="672343"/>
                  <a:pt x="672343" y="0"/>
                  <a:pt x="1501721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alpha val="40000"/>
                </a:schemeClr>
              </a:gs>
              <a:gs pos="100000">
                <a:schemeClr val="accent4">
                  <a:alpha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177800" sx="102000" sy="102000" algn="ctr" rotWithShape="0">
              <a:schemeClr val="accent6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667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2446392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0" y="1131591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7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644E8BB-F13A-4AE0-889E-633DE4143787}"/>
              </a:ext>
            </a:extLst>
          </p:cNvPr>
          <p:cNvSpPr txBox="1"/>
          <p:nvPr userDrawn="1"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2CE2B8B-ED32-491A-95B2-D28904BC432C}"/>
              </a:ext>
            </a:extLst>
          </p:cNvPr>
          <p:cNvSpPr txBox="1"/>
          <p:nvPr userDrawn="1"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62A52DF-2523-4479-BFA3-B5ACE9887E1C}"/>
              </a:ext>
            </a:extLst>
          </p:cNvPr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AAC314F-E96A-4408-95DE-A70E9ED054AF}"/>
              </a:ext>
            </a:extLst>
          </p:cNvPr>
          <p:cNvSpPr txBox="1"/>
          <p:nvPr userDrawn="1"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3136765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bg>
      <p:bgPr>
        <a:gradFill flip="none" rotWithShape="1">
          <a:gsLst>
            <a:gs pos="0">
              <a:schemeClr val="accent1"/>
            </a:gs>
            <a:gs pos="100000">
              <a:schemeClr val="accent4"/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5802C41-163D-4844-9D5C-7285E36EE0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1868" y="4326349"/>
            <a:ext cx="3531102" cy="3348144"/>
          </a:xfrm>
          <a:prstGeom prst="rect">
            <a:avLst/>
          </a:prstGeom>
        </p:spPr>
      </p:pic>
      <p:sp>
        <p:nvSpPr>
          <p:cNvPr id="27" name="Circle: Hollow 26">
            <a:extLst>
              <a:ext uri="{FF2B5EF4-FFF2-40B4-BE49-F238E27FC236}">
                <a16:creationId xmlns:a16="http://schemas.microsoft.com/office/drawing/2014/main" id="{E1194625-2A02-42BF-985E-CB02981CC3F5}"/>
              </a:ext>
            </a:extLst>
          </p:cNvPr>
          <p:cNvSpPr/>
          <p:nvPr userDrawn="1"/>
        </p:nvSpPr>
        <p:spPr>
          <a:xfrm rot="5400000">
            <a:off x="2094522" y="6103468"/>
            <a:ext cx="307304" cy="307304"/>
          </a:xfrm>
          <a:prstGeom prst="donut">
            <a:avLst>
              <a:gd name="adj" fmla="val 12398"/>
            </a:avLst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75000"/>
                  <a:alpha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ED3AF95-7EEC-4AF2-944F-478E817101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51073" y="3601088"/>
            <a:ext cx="4110019" cy="3897065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70C67E91-BEE2-4AE6-AD49-3064788AA62C}"/>
              </a:ext>
            </a:extLst>
          </p:cNvPr>
          <p:cNvSpPr/>
          <p:nvPr userDrawn="1"/>
        </p:nvSpPr>
        <p:spPr>
          <a:xfrm>
            <a:off x="-1166340" y="2200772"/>
            <a:ext cx="2393338" cy="2393338"/>
          </a:xfrm>
          <a:prstGeom prst="ellipse">
            <a:avLst/>
          </a:prstGeom>
          <a:gradFill flip="none" rotWithShape="1">
            <a:gsLst>
              <a:gs pos="0">
                <a:schemeClr val="accent1">
                  <a:alpha val="40000"/>
                </a:schemeClr>
              </a:gs>
              <a:gs pos="100000">
                <a:schemeClr val="accent4">
                  <a:alpha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177800" sx="102000" sy="102000" algn="ctr" rotWithShape="0">
              <a:schemeClr val="accent6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863EDB17-8564-401D-92A1-21969EA8E8BF}"/>
              </a:ext>
            </a:extLst>
          </p:cNvPr>
          <p:cNvSpPr/>
          <p:nvPr userDrawn="1"/>
        </p:nvSpPr>
        <p:spPr>
          <a:xfrm rot="5400000">
            <a:off x="1829106" y="5091582"/>
            <a:ext cx="1761493" cy="1758422"/>
          </a:xfrm>
          <a:custGeom>
            <a:avLst/>
            <a:gdLst>
              <a:gd name="connsiteX0" fmla="*/ 1196669 w 1761493"/>
              <a:gd name="connsiteY0" fmla="*/ 0 h 1758422"/>
              <a:gd name="connsiteX1" fmla="*/ 1662467 w 1761493"/>
              <a:gd name="connsiteY1" fmla="*/ 94040 h 1758422"/>
              <a:gd name="connsiteX2" fmla="*/ 1761493 w 1761493"/>
              <a:gd name="connsiteY2" fmla="*/ 141744 h 1758422"/>
              <a:gd name="connsiteX3" fmla="*/ 140264 w 1761493"/>
              <a:gd name="connsiteY3" fmla="*/ 1758422 h 1758422"/>
              <a:gd name="connsiteX4" fmla="*/ 94040 w 1761493"/>
              <a:gd name="connsiteY4" fmla="*/ 1662467 h 1758422"/>
              <a:gd name="connsiteX5" fmla="*/ 0 w 1761493"/>
              <a:gd name="connsiteY5" fmla="*/ 1196669 h 1758422"/>
              <a:gd name="connsiteX6" fmla="*/ 1196669 w 1761493"/>
              <a:gd name="connsiteY6" fmla="*/ 0 h 1758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61493" h="1758422">
                <a:moveTo>
                  <a:pt x="1196669" y="0"/>
                </a:moveTo>
                <a:cubicBezTo>
                  <a:pt x="1361895" y="0"/>
                  <a:pt x="1519299" y="33486"/>
                  <a:pt x="1662467" y="94040"/>
                </a:cubicBezTo>
                <a:lnTo>
                  <a:pt x="1761493" y="141744"/>
                </a:lnTo>
                <a:lnTo>
                  <a:pt x="140264" y="1758422"/>
                </a:lnTo>
                <a:lnTo>
                  <a:pt x="94040" y="1662467"/>
                </a:lnTo>
                <a:cubicBezTo>
                  <a:pt x="33486" y="1519299"/>
                  <a:pt x="0" y="1361895"/>
                  <a:pt x="0" y="1196669"/>
                </a:cubicBezTo>
                <a:cubicBezTo>
                  <a:pt x="0" y="535767"/>
                  <a:pt x="535767" y="0"/>
                  <a:pt x="119666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alpha val="40000"/>
                </a:schemeClr>
              </a:gs>
              <a:gs pos="100000">
                <a:schemeClr val="accent4">
                  <a:alpha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177800" sx="102000" sy="102000" algn="ctr" rotWithShape="0">
              <a:schemeClr val="accent6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BEA3CCE-2438-4D3A-A346-5006736FBD98}"/>
              </a:ext>
            </a:extLst>
          </p:cNvPr>
          <p:cNvSpPr/>
          <p:nvPr userDrawn="1"/>
        </p:nvSpPr>
        <p:spPr>
          <a:xfrm rot="8100000" flipH="1">
            <a:off x="4799323" y="2717508"/>
            <a:ext cx="821603" cy="5108776"/>
          </a:xfrm>
          <a:prstGeom prst="roundRect">
            <a:avLst>
              <a:gd name="adj" fmla="val 50000"/>
            </a:avLst>
          </a:prstGeom>
          <a:gradFill>
            <a:gsLst>
              <a:gs pos="3300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>
                  <a:lumMod val="100000"/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9C62ABA-F31E-4507-89F4-65DB297C2F65}"/>
              </a:ext>
            </a:extLst>
          </p:cNvPr>
          <p:cNvSpPr/>
          <p:nvPr userDrawn="1"/>
        </p:nvSpPr>
        <p:spPr>
          <a:xfrm rot="2667893" flipH="1">
            <a:off x="6192724" y="-2202697"/>
            <a:ext cx="821603" cy="5108776"/>
          </a:xfrm>
          <a:prstGeom prst="roundRect">
            <a:avLst>
              <a:gd name="adj" fmla="val 50000"/>
            </a:avLst>
          </a:prstGeom>
          <a:gradFill>
            <a:gsLst>
              <a:gs pos="3300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>
                  <a:lumMod val="100000"/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9A422A2-A93A-481F-86EB-95A20F5E6CF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73" y="2092453"/>
            <a:ext cx="3734250" cy="354076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C342D7D-A635-4EED-A135-5639C645499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54130" y="126244"/>
            <a:ext cx="3734250" cy="35407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F9383E9-89D4-4C93-AF22-7F09A37024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0642" y="-1334460"/>
            <a:ext cx="3734250" cy="3540766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33D01D5-159B-4682-BC38-3FC87152F25C}"/>
              </a:ext>
            </a:extLst>
          </p:cNvPr>
          <p:cNvSpPr/>
          <p:nvPr userDrawn="1"/>
        </p:nvSpPr>
        <p:spPr>
          <a:xfrm rot="2667893" flipH="1">
            <a:off x="3776991" y="-1279263"/>
            <a:ext cx="821603" cy="5108776"/>
          </a:xfrm>
          <a:prstGeom prst="roundRect">
            <a:avLst>
              <a:gd name="adj" fmla="val 50000"/>
            </a:avLst>
          </a:prstGeom>
          <a:gradFill>
            <a:gsLst>
              <a:gs pos="3300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>
                  <a:lumMod val="100000"/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69C8D3C-C654-4784-82A6-BC44B04649EC}"/>
              </a:ext>
            </a:extLst>
          </p:cNvPr>
          <p:cNvSpPr/>
          <p:nvPr userDrawn="1"/>
        </p:nvSpPr>
        <p:spPr>
          <a:xfrm rot="2703270">
            <a:off x="2139106" y="-351276"/>
            <a:ext cx="47625" cy="292608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1314CF0-4747-405B-AB6C-2DC40EAC3061}"/>
              </a:ext>
            </a:extLst>
          </p:cNvPr>
          <p:cNvSpPr/>
          <p:nvPr userDrawn="1"/>
        </p:nvSpPr>
        <p:spPr>
          <a:xfrm rot="2703270">
            <a:off x="533882" y="2762545"/>
            <a:ext cx="47625" cy="292608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BBB0BA9-067C-4FCC-90CE-905A4AE8970C}"/>
              </a:ext>
            </a:extLst>
          </p:cNvPr>
          <p:cNvSpPr/>
          <p:nvPr userDrawn="1"/>
        </p:nvSpPr>
        <p:spPr>
          <a:xfrm rot="2703270">
            <a:off x="295353" y="154282"/>
            <a:ext cx="47625" cy="145973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256A4E2F-8293-4B87-BF73-7A8FBF0E05B4}"/>
              </a:ext>
            </a:extLst>
          </p:cNvPr>
          <p:cNvSpPr/>
          <p:nvPr userDrawn="1"/>
        </p:nvSpPr>
        <p:spPr>
          <a:xfrm rot="2703270">
            <a:off x="4825335" y="723086"/>
            <a:ext cx="47625" cy="145973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Circle: Hollow 21">
            <a:extLst>
              <a:ext uri="{FF2B5EF4-FFF2-40B4-BE49-F238E27FC236}">
                <a16:creationId xmlns:a16="http://schemas.microsoft.com/office/drawing/2014/main" id="{7A8CC623-0084-4053-B628-564CB9189BFB}"/>
              </a:ext>
            </a:extLst>
          </p:cNvPr>
          <p:cNvSpPr/>
          <p:nvPr userDrawn="1"/>
        </p:nvSpPr>
        <p:spPr>
          <a:xfrm>
            <a:off x="2747827" y="1763993"/>
            <a:ext cx="307304" cy="307304"/>
          </a:xfrm>
          <a:prstGeom prst="donut">
            <a:avLst>
              <a:gd name="adj" fmla="val 12398"/>
            </a:avLst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75000"/>
                  <a:alpha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5" name="Circle: Hollow 24">
            <a:extLst>
              <a:ext uri="{FF2B5EF4-FFF2-40B4-BE49-F238E27FC236}">
                <a16:creationId xmlns:a16="http://schemas.microsoft.com/office/drawing/2014/main" id="{A1EBE448-4C63-4F12-B4BF-098CFA49AF34}"/>
              </a:ext>
            </a:extLst>
          </p:cNvPr>
          <p:cNvSpPr/>
          <p:nvPr userDrawn="1"/>
        </p:nvSpPr>
        <p:spPr>
          <a:xfrm>
            <a:off x="3350683" y="647436"/>
            <a:ext cx="530853" cy="530853"/>
          </a:xfrm>
          <a:prstGeom prst="donut">
            <a:avLst>
              <a:gd name="adj" fmla="val 8809"/>
            </a:avLst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75000"/>
                  <a:alpha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7E3970A-926A-4602-B2CB-329719FA7DF3}"/>
              </a:ext>
            </a:extLst>
          </p:cNvPr>
          <p:cNvSpPr/>
          <p:nvPr userDrawn="1"/>
        </p:nvSpPr>
        <p:spPr>
          <a:xfrm rot="8067893" flipH="1">
            <a:off x="2337025" y="4690041"/>
            <a:ext cx="821603" cy="5108776"/>
          </a:xfrm>
          <a:prstGeom prst="roundRect">
            <a:avLst>
              <a:gd name="adj" fmla="val 50000"/>
            </a:avLst>
          </a:prstGeom>
          <a:gradFill>
            <a:gsLst>
              <a:gs pos="3300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>
                  <a:lumMod val="100000"/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Circle: Hollow 27">
            <a:extLst>
              <a:ext uri="{FF2B5EF4-FFF2-40B4-BE49-F238E27FC236}">
                <a16:creationId xmlns:a16="http://schemas.microsoft.com/office/drawing/2014/main" id="{787D885D-ED3C-4AAE-AF96-612EC5C03D33}"/>
              </a:ext>
            </a:extLst>
          </p:cNvPr>
          <p:cNvSpPr/>
          <p:nvPr userDrawn="1"/>
        </p:nvSpPr>
        <p:spPr>
          <a:xfrm>
            <a:off x="366049" y="2564860"/>
            <a:ext cx="530853" cy="530853"/>
          </a:xfrm>
          <a:prstGeom prst="donut">
            <a:avLst>
              <a:gd name="adj" fmla="val 8809"/>
            </a:avLst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75000"/>
                  <a:alpha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308B6F55-8BDB-4DDF-BDB0-A6025F557FBC}"/>
              </a:ext>
            </a:extLst>
          </p:cNvPr>
          <p:cNvSpPr/>
          <p:nvPr userDrawn="1"/>
        </p:nvSpPr>
        <p:spPr>
          <a:xfrm>
            <a:off x="2248959" y="-1025564"/>
            <a:ext cx="2413539" cy="2404593"/>
          </a:xfrm>
          <a:custGeom>
            <a:avLst/>
            <a:gdLst>
              <a:gd name="connsiteX0" fmla="*/ 1501721 w 2413539"/>
              <a:gd name="connsiteY0" fmla="*/ 0 h 2404593"/>
              <a:gd name="connsiteX1" fmla="*/ 2341348 w 2413539"/>
              <a:gd name="connsiteY1" fmla="*/ 256470 h 2404593"/>
              <a:gd name="connsiteX2" fmla="*/ 2413539 w 2413539"/>
              <a:gd name="connsiteY2" fmla="*/ 310454 h 2404593"/>
              <a:gd name="connsiteX3" fmla="*/ 303764 w 2413539"/>
              <a:gd name="connsiteY3" fmla="*/ 2404593 h 2404593"/>
              <a:gd name="connsiteX4" fmla="*/ 256470 w 2413539"/>
              <a:gd name="connsiteY4" fmla="*/ 2341348 h 2404593"/>
              <a:gd name="connsiteX5" fmla="*/ 0 w 2413539"/>
              <a:gd name="connsiteY5" fmla="*/ 1501721 h 2404593"/>
              <a:gd name="connsiteX6" fmla="*/ 1501721 w 2413539"/>
              <a:gd name="connsiteY6" fmla="*/ 0 h 2404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13539" h="2404593">
                <a:moveTo>
                  <a:pt x="1501721" y="0"/>
                </a:moveTo>
                <a:cubicBezTo>
                  <a:pt x="1812738" y="0"/>
                  <a:pt x="2101672" y="94548"/>
                  <a:pt x="2341348" y="256470"/>
                </a:cubicBezTo>
                <a:lnTo>
                  <a:pt x="2413539" y="310454"/>
                </a:lnTo>
                <a:lnTo>
                  <a:pt x="303764" y="2404593"/>
                </a:lnTo>
                <a:lnTo>
                  <a:pt x="256470" y="2341348"/>
                </a:lnTo>
                <a:cubicBezTo>
                  <a:pt x="94548" y="2101672"/>
                  <a:pt x="0" y="1812738"/>
                  <a:pt x="0" y="1501721"/>
                </a:cubicBezTo>
                <a:cubicBezTo>
                  <a:pt x="0" y="672343"/>
                  <a:pt x="672343" y="0"/>
                  <a:pt x="1501721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alpha val="40000"/>
                </a:schemeClr>
              </a:gs>
              <a:gs pos="100000">
                <a:schemeClr val="accent4">
                  <a:alpha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177800" sx="102000" sy="102000" algn="ctr" rotWithShape="0">
              <a:schemeClr val="accent6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73BB6E6C-2E77-4E24-89ED-EDB678C30F9E}"/>
              </a:ext>
            </a:extLst>
          </p:cNvPr>
          <p:cNvSpPr/>
          <p:nvPr userDrawn="1"/>
        </p:nvSpPr>
        <p:spPr>
          <a:xfrm rot="8103270">
            <a:off x="3096259" y="4960806"/>
            <a:ext cx="47625" cy="2194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ircle: Hollow 30">
            <a:extLst>
              <a:ext uri="{FF2B5EF4-FFF2-40B4-BE49-F238E27FC236}">
                <a16:creationId xmlns:a16="http://schemas.microsoft.com/office/drawing/2014/main" id="{C295F18F-4230-4FCB-B589-C1201320C08D}"/>
              </a:ext>
            </a:extLst>
          </p:cNvPr>
          <p:cNvSpPr/>
          <p:nvPr userDrawn="1"/>
        </p:nvSpPr>
        <p:spPr>
          <a:xfrm>
            <a:off x="4099415" y="3494611"/>
            <a:ext cx="530853" cy="530853"/>
          </a:xfrm>
          <a:prstGeom prst="donut">
            <a:avLst>
              <a:gd name="adj" fmla="val 8809"/>
            </a:avLst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75000"/>
                  <a:alpha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32" name="Circle: Hollow 31">
            <a:extLst>
              <a:ext uri="{FF2B5EF4-FFF2-40B4-BE49-F238E27FC236}">
                <a16:creationId xmlns:a16="http://schemas.microsoft.com/office/drawing/2014/main" id="{18AA53BD-3380-4C96-9601-0B3E6BC574E0}"/>
              </a:ext>
            </a:extLst>
          </p:cNvPr>
          <p:cNvSpPr/>
          <p:nvPr userDrawn="1"/>
        </p:nvSpPr>
        <p:spPr>
          <a:xfrm>
            <a:off x="5955108" y="1322663"/>
            <a:ext cx="530853" cy="530853"/>
          </a:xfrm>
          <a:prstGeom prst="donut">
            <a:avLst>
              <a:gd name="adj" fmla="val 8809"/>
            </a:avLst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75000"/>
                  <a:alpha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720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899324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839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genda slide layout">
    <p:bg>
      <p:bgPr>
        <a:gradFill>
          <a:gsLst>
            <a:gs pos="0">
              <a:schemeClr val="accent1"/>
            </a:gs>
            <a:gs pos="100000">
              <a:schemeClr val="accent4"/>
            </a:gs>
          </a:gsLst>
          <a:lin ang="108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327D0A9D-21AD-4F16-ABF6-FCEDEAC7CBC3}"/>
              </a:ext>
            </a:extLst>
          </p:cNvPr>
          <p:cNvGrpSpPr/>
          <p:nvPr userDrawn="1"/>
        </p:nvGrpSpPr>
        <p:grpSpPr>
          <a:xfrm rot="16200000">
            <a:off x="-1543328" y="1245980"/>
            <a:ext cx="7033145" cy="6967679"/>
            <a:chOff x="-1454130" y="-1334460"/>
            <a:chExt cx="7033145" cy="6967679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0E3802B7-A996-44D8-8E95-073D460506DD}"/>
                </a:ext>
              </a:extLst>
            </p:cNvPr>
            <p:cNvSpPr/>
            <p:nvPr userDrawn="1"/>
          </p:nvSpPr>
          <p:spPr>
            <a:xfrm>
              <a:off x="-1166340" y="2200772"/>
              <a:ext cx="2393338" cy="239333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alpha val="40000"/>
                  </a:schemeClr>
                </a:gs>
                <a:gs pos="100000">
                  <a:schemeClr val="accent4">
                    <a:alpha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177800" sx="102000" sy="102000" algn="ctr" rotWithShape="0">
                <a:schemeClr val="accent6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21BC23AE-96EE-4D54-A885-39974FAB763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173" y="2092453"/>
              <a:ext cx="3734250" cy="3540766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79F98EE-38CF-4F42-BBFC-6D904B5931F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454130" y="126244"/>
              <a:ext cx="3734250" cy="3540766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A7D8CCE-DBFD-4E90-8B56-4E1B4E65EA0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0642" y="-1334460"/>
              <a:ext cx="3734250" cy="3540766"/>
            </a:xfrm>
            <a:prstGeom prst="rect">
              <a:avLst/>
            </a:prstGeom>
          </p:spPr>
        </p:pic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6A60227F-0B6A-4822-B1CF-88C8ADB21FAF}"/>
                </a:ext>
              </a:extLst>
            </p:cNvPr>
            <p:cNvSpPr/>
            <p:nvPr userDrawn="1"/>
          </p:nvSpPr>
          <p:spPr>
            <a:xfrm rot="2667893" flipH="1">
              <a:off x="3776991" y="-1279263"/>
              <a:ext cx="821603" cy="5108776"/>
            </a:xfrm>
            <a:prstGeom prst="roundRect">
              <a:avLst>
                <a:gd name="adj" fmla="val 50000"/>
              </a:avLst>
            </a:prstGeom>
            <a:gradFill>
              <a:gsLst>
                <a:gs pos="3300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bg1">
                    <a:lumMod val="100000"/>
                    <a:alpha val="2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32A927CA-2C69-422E-8CDD-1BB98E8110C4}"/>
                </a:ext>
              </a:extLst>
            </p:cNvPr>
            <p:cNvSpPr/>
            <p:nvPr userDrawn="1"/>
          </p:nvSpPr>
          <p:spPr>
            <a:xfrm rot="2703270">
              <a:off x="2139106" y="-351276"/>
              <a:ext cx="47625" cy="292608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31E524A3-8BEF-4311-9C5F-430DE3C1E73B}"/>
                </a:ext>
              </a:extLst>
            </p:cNvPr>
            <p:cNvSpPr/>
            <p:nvPr userDrawn="1"/>
          </p:nvSpPr>
          <p:spPr>
            <a:xfrm rot="2703270">
              <a:off x="533882" y="2762545"/>
              <a:ext cx="47625" cy="292608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B0A3251D-A12D-4E0F-8F70-DEC8DD540973}"/>
                </a:ext>
              </a:extLst>
            </p:cNvPr>
            <p:cNvSpPr/>
            <p:nvPr userDrawn="1"/>
          </p:nvSpPr>
          <p:spPr>
            <a:xfrm rot="2703270">
              <a:off x="295353" y="154282"/>
              <a:ext cx="47625" cy="145973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5070B9DE-E2F6-4515-A0CB-D897C6A83640}"/>
                </a:ext>
              </a:extLst>
            </p:cNvPr>
            <p:cNvSpPr/>
            <p:nvPr userDrawn="1"/>
          </p:nvSpPr>
          <p:spPr>
            <a:xfrm rot="2703270">
              <a:off x="4825335" y="723086"/>
              <a:ext cx="47625" cy="145973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Circle: Hollow 11">
              <a:extLst>
                <a:ext uri="{FF2B5EF4-FFF2-40B4-BE49-F238E27FC236}">
                  <a16:creationId xmlns:a16="http://schemas.microsoft.com/office/drawing/2014/main" id="{F3D5F4E7-4130-4F71-A905-F23D72D75F36}"/>
                </a:ext>
              </a:extLst>
            </p:cNvPr>
            <p:cNvSpPr/>
            <p:nvPr userDrawn="1"/>
          </p:nvSpPr>
          <p:spPr>
            <a:xfrm>
              <a:off x="2747827" y="1763993"/>
              <a:ext cx="307304" cy="307304"/>
            </a:xfrm>
            <a:prstGeom prst="donut">
              <a:avLst>
                <a:gd name="adj" fmla="val 12398"/>
              </a:avLst>
            </a:prstGeom>
            <a:gradFill flip="none"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lumMod val="75000"/>
                    <a:alpha val="5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  <p:sp>
          <p:nvSpPr>
            <p:cNvPr id="13" name="Circle: Hollow 12">
              <a:extLst>
                <a:ext uri="{FF2B5EF4-FFF2-40B4-BE49-F238E27FC236}">
                  <a16:creationId xmlns:a16="http://schemas.microsoft.com/office/drawing/2014/main" id="{6043D486-3263-4803-85C1-2F658985FF35}"/>
                </a:ext>
              </a:extLst>
            </p:cNvPr>
            <p:cNvSpPr/>
            <p:nvPr userDrawn="1"/>
          </p:nvSpPr>
          <p:spPr>
            <a:xfrm>
              <a:off x="3350683" y="647436"/>
              <a:ext cx="530853" cy="530853"/>
            </a:xfrm>
            <a:prstGeom prst="donut">
              <a:avLst>
                <a:gd name="adj" fmla="val 8809"/>
              </a:avLst>
            </a:prstGeom>
            <a:gradFill flip="none"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lumMod val="75000"/>
                    <a:alpha val="5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  <p:sp>
          <p:nvSpPr>
            <p:cNvPr id="14" name="Circle: Hollow 13">
              <a:extLst>
                <a:ext uri="{FF2B5EF4-FFF2-40B4-BE49-F238E27FC236}">
                  <a16:creationId xmlns:a16="http://schemas.microsoft.com/office/drawing/2014/main" id="{9258023F-0C38-4A31-9B2A-AA99C3C745C6}"/>
                </a:ext>
              </a:extLst>
            </p:cNvPr>
            <p:cNvSpPr/>
            <p:nvPr userDrawn="1"/>
          </p:nvSpPr>
          <p:spPr>
            <a:xfrm>
              <a:off x="366049" y="2564860"/>
              <a:ext cx="530853" cy="530853"/>
            </a:xfrm>
            <a:prstGeom prst="donut">
              <a:avLst>
                <a:gd name="adj" fmla="val 8809"/>
              </a:avLst>
            </a:prstGeom>
            <a:gradFill flip="none"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lumMod val="75000"/>
                    <a:alpha val="5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0B53E0F-0B02-4B74-91E7-2B670261B8F7}"/>
                </a:ext>
              </a:extLst>
            </p:cNvPr>
            <p:cNvSpPr/>
            <p:nvPr userDrawn="1"/>
          </p:nvSpPr>
          <p:spPr>
            <a:xfrm>
              <a:off x="2248959" y="-1025564"/>
              <a:ext cx="2413539" cy="2404593"/>
            </a:xfrm>
            <a:custGeom>
              <a:avLst/>
              <a:gdLst>
                <a:gd name="connsiteX0" fmla="*/ 1501721 w 2413539"/>
                <a:gd name="connsiteY0" fmla="*/ 0 h 2404593"/>
                <a:gd name="connsiteX1" fmla="*/ 2341348 w 2413539"/>
                <a:gd name="connsiteY1" fmla="*/ 256470 h 2404593"/>
                <a:gd name="connsiteX2" fmla="*/ 2413539 w 2413539"/>
                <a:gd name="connsiteY2" fmla="*/ 310454 h 2404593"/>
                <a:gd name="connsiteX3" fmla="*/ 303764 w 2413539"/>
                <a:gd name="connsiteY3" fmla="*/ 2404593 h 2404593"/>
                <a:gd name="connsiteX4" fmla="*/ 256470 w 2413539"/>
                <a:gd name="connsiteY4" fmla="*/ 2341348 h 2404593"/>
                <a:gd name="connsiteX5" fmla="*/ 0 w 2413539"/>
                <a:gd name="connsiteY5" fmla="*/ 1501721 h 2404593"/>
                <a:gd name="connsiteX6" fmla="*/ 1501721 w 2413539"/>
                <a:gd name="connsiteY6" fmla="*/ 0 h 2404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13539" h="2404593">
                  <a:moveTo>
                    <a:pt x="1501721" y="0"/>
                  </a:moveTo>
                  <a:cubicBezTo>
                    <a:pt x="1812738" y="0"/>
                    <a:pt x="2101672" y="94548"/>
                    <a:pt x="2341348" y="256470"/>
                  </a:cubicBezTo>
                  <a:lnTo>
                    <a:pt x="2413539" y="310454"/>
                  </a:lnTo>
                  <a:lnTo>
                    <a:pt x="303764" y="2404593"/>
                  </a:lnTo>
                  <a:lnTo>
                    <a:pt x="256470" y="2341348"/>
                  </a:lnTo>
                  <a:cubicBezTo>
                    <a:pt x="94548" y="2101672"/>
                    <a:pt x="0" y="1812738"/>
                    <a:pt x="0" y="1501721"/>
                  </a:cubicBezTo>
                  <a:cubicBezTo>
                    <a:pt x="0" y="672343"/>
                    <a:pt x="672343" y="0"/>
                    <a:pt x="150172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alpha val="40000"/>
                  </a:schemeClr>
                </a:gs>
                <a:gs pos="100000">
                  <a:schemeClr val="accent4">
                    <a:alpha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177800" sx="102000" sy="102000" algn="ctr" rotWithShape="0">
                <a:schemeClr val="accent6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82320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am slide layout">
    <p:bg>
      <p:bgPr>
        <a:gradFill>
          <a:gsLst>
            <a:gs pos="0">
              <a:schemeClr val="accent1"/>
            </a:gs>
            <a:gs pos="100000">
              <a:schemeClr val="accent4"/>
            </a:gs>
          </a:gsLst>
          <a:lin ang="108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699F735-1BC8-4020-A49A-4C037861EEE1}"/>
              </a:ext>
            </a:extLst>
          </p:cNvPr>
          <p:cNvSpPr/>
          <p:nvPr userDrawn="1"/>
        </p:nvSpPr>
        <p:spPr>
          <a:xfrm>
            <a:off x="0" y="0"/>
            <a:ext cx="12192000" cy="29243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EF70765A-4598-4D75-8EBE-B820808F65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Our Team LAYOUT</a:t>
            </a:r>
          </a:p>
        </p:txBody>
      </p:sp>
      <p:sp>
        <p:nvSpPr>
          <p:cNvPr id="5" name="Block Arc 1">
            <a:extLst>
              <a:ext uri="{FF2B5EF4-FFF2-40B4-BE49-F238E27FC236}">
                <a16:creationId xmlns:a16="http://schemas.microsoft.com/office/drawing/2014/main" id="{404008F3-9393-43B1-9EF6-BB73F9083120}"/>
              </a:ext>
            </a:extLst>
          </p:cNvPr>
          <p:cNvSpPr/>
          <p:nvPr userDrawn="1"/>
        </p:nvSpPr>
        <p:spPr>
          <a:xfrm>
            <a:off x="3582255" y="1754355"/>
            <a:ext cx="2340000" cy="2340000"/>
          </a:xfrm>
          <a:prstGeom prst="blockArc">
            <a:avLst>
              <a:gd name="adj1" fmla="val 10800000"/>
              <a:gd name="adj2" fmla="val 117763"/>
              <a:gd name="adj3" fmla="val 671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Block Arc 12">
            <a:extLst>
              <a:ext uri="{FF2B5EF4-FFF2-40B4-BE49-F238E27FC236}">
                <a16:creationId xmlns:a16="http://schemas.microsoft.com/office/drawing/2014/main" id="{B94FB787-662A-4C42-A82E-3D2990125567}"/>
              </a:ext>
            </a:extLst>
          </p:cNvPr>
          <p:cNvSpPr/>
          <p:nvPr userDrawn="1"/>
        </p:nvSpPr>
        <p:spPr>
          <a:xfrm>
            <a:off x="893211" y="1754355"/>
            <a:ext cx="2340000" cy="2340000"/>
          </a:xfrm>
          <a:prstGeom prst="blockArc">
            <a:avLst>
              <a:gd name="adj1" fmla="val 10800000"/>
              <a:gd name="adj2" fmla="val 118784"/>
              <a:gd name="adj3" fmla="val 7082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7" name="Block Arc 13">
            <a:extLst>
              <a:ext uri="{FF2B5EF4-FFF2-40B4-BE49-F238E27FC236}">
                <a16:creationId xmlns:a16="http://schemas.microsoft.com/office/drawing/2014/main" id="{B3104187-2B64-4114-9216-8B72399C3FFB}"/>
              </a:ext>
            </a:extLst>
          </p:cNvPr>
          <p:cNvSpPr/>
          <p:nvPr userDrawn="1"/>
        </p:nvSpPr>
        <p:spPr>
          <a:xfrm>
            <a:off x="6271299" y="1754355"/>
            <a:ext cx="2340000" cy="2340000"/>
          </a:xfrm>
          <a:prstGeom prst="blockArc">
            <a:avLst>
              <a:gd name="adj1" fmla="val 10800000"/>
              <a:gd name="adj2" fmla="val 117763"/>
              <a:gd name="adj3" fmla="val 671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Block Arc 15">
            <a:extLst>
              <a:ext uri="{FF2B5EF4-FFF2-40B4-BE49-F238E27FC236}">
                <a16:creationId xmlns:a16="http://schemas.microsoft.com/office/drawing/2014/main" id="{5C6BA25A-D059-41A1-9E12-7E54661C901A}"/>
              </a:ext>
            </a:extLst>
          </p:cNvPr>
          <p:cNvSpPr/>
          <p:nvPr userDrawn="1"/>
        </p:nvSpPr>
        <p:spPr>
          <a:xfrm>
            <a:off x="8946522" y="1754355"/>
            <a:ext cx="2340000" cy="2340000"/>
          </a:xfrm>
          <a:prstGeom prst="blockArc">
            <a:avLst>
              <a:gd name="adj1" fmla="val 10800000"/>
              <a:gd name="adj2" fmla="val 116759"/>
              <a:gd name="adj3" fmla="val 6338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F41AE61D-2711-4D27-9E84-9455C81DF8E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1073211" y="1934789"/>
            <a:ext cx="1980000" cy="198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9525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FEB96CED-3A89-4E72-AD40-98DAA7DB1E8E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3762255" y="1934789"/>
            <a:ext cx="1980000" cy="198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9525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168305AF-08C9-4A39-80B8-FD3847826BFC}"/>
              </a:ext>
            </a:extLst>
          </p:cNvPr>
          <p:cNvSpPr>
            <a:spLocks noGrp="1"/>
          </p:cNvSpPr>
          <p:nvPr>
            <p:ph type="pic" idx="15" hasCustomPrompt="1"/>
          </p:nvPr>
        </p:nvSpPr>
        <p:spPr>
          <a:xfrm>
            <a:off x="6451299" y="1934789"/>
            <a:ext cx="1980000" cy="198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9525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23326DD4-C5BB-4602-9562-F2390EC71C3D}"/>
              </a:ext>
            </a:extLst>
          </p:cNvPr>
          <p:cNvSpPr>
            <a:spLocks noGrp="1"/>
          </p:cNvSpPr>
          <p:nvPr>
            <p:ph type="pic" idx="16" hasCustomPrompt="1"/>
          </p:nvPr>
        </p:nvSpPr>
        <p:spPr>
          <a:xfrm>
            <a:off x="9140343" y="1934789"/>
            <a:ext cx="1980000" cy="198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9525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68664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4DB5A378-F106-4996-9559-AD651050100B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724525" y="0"/>
            <a:ext cx="6467475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33295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445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065FF430-A86A-408D-B4CD-0BDB219BC8FC}"/>
              </a:ext>
            </a:extLst>
          </p:cNvPr>
          <p:cNvGrpSpPr/>
          <p:nvPr userDrawn="1"/>
        </p:nvGrpSpPr>
        <p:grpSpPr>
          <a:xfrm>
            <a:off x="8766546" y="1684865"/>
            <a:ext cx="2664296" cy="4683693"/>
            <a:chOff x="445712" y="1449040"/>
            <a:chExt cx="2113018" cy="3924176"/>
          </a:xfrm>
        </p:grpSpPr>
        <p:sp>
          <p:nvSpPr>
            <p:cNvPr id="3" name="Rounded Rectangle 5">
              <a:extLst>
                <a:ext uri="{FF2B5EF4-FFF2-40B4-BE49-F238E27FC236}">
                  <a16:creationId xmlns:a16="http://schemas.microsoft.com/office/drawing/2014/main" id="{0CA6DF50-6795-474E-9081-6511A6DF797F}"/>
                </a:ext>
              </a:extLst>
            </p:cNvPr>
            <p:cNvSpPr/>
            <p:nvPr userDrawn="1"/>
          </p:nvSpPr>
          <p:spPr>
            <a:xfrm>
              <a:off x="445712" y="1449040"/>
              <a:ext cx="2113018" cy="3924176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4" name="Rectangle 6">
              <a:extLst>
                <a:ext uri="{FF2B5EF4-FFF2-40B4-BE49-F238E27FC236}">
                  <a16:creationId xmlns:a16="http://schemas.microsoft.com/office/drawing/2014/main" id="{E35AE172-B3BB-4E24-B958-0CB99851C0B0}"/>
                </a:ext>
              </a:extLst>
            </p:cNvPr>
            <p:cNvSpPr/>
            <p:nvPr userDrawn="1"/>
          </p:nvSpPr>
          <p:spPr>
            <a:xfrm>
              <a:off x="1379920" y="1650572"/>
              <a:ext cx="216024" cy="34350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grpSp>
          <p:nvGrpSpPr>
            <p:cNvPr id="5" name="Group 7">
              <a:extLst>
                <a:ext uri="{FF2B5EF4-FFF2-40B4-BE49-F238E27FC236}">
                  <a16:creationId xmlns:a16="http://schemas.microsoft.com/office/drawing/2014/main" id="{3492788A-995F-478E-A5F5-E0A3675E5DFD}"/>
                </a:ext>
              </a:extLst>
            </p:cNvPr>
            <p:cNvGrpSpPr/>
            <p:nvPr userDrawn="1"/>
          </p:nvGrpSpPr>
          <p:grpSpPr>
            <a:xfrm>
              <a:off x="1407705" y="5045834"/>
              <a:ext cx="211967" cy="211967"/>
              <a:chOff x="1549420" y="5712364"/>
              <a:chExt cx="312583" cy="312583"/>
            </a:xfrm>
          </p:grpSpPr>
          <p:sp>
            <p:nvSpPr>
              <p:cNvPr id="6" name="Oval 8">
                <a:extLst>
                  <a:ext uri="{FF2B5EF4-FFF2-40B4-BE49-F238E27FC236}">
                    <a16:creationId xmlns:a16="http://schemas.microsoft.com/office/drawing/2014/main" id="{9A4EEAB5-7A36-43A2-9FDD-A2137FD0C0D2}"/>
                  </a:ext>
                </a:extLst>
              </p:cNvPr>
              <p:cNvSpPr/>
              <p:nvPr userDrawn="1"/>
            </p:nvSpPr>
            <p:spPr>
              <a:xfrm>
                <a:off x="1549420" y="5712364"/>
                <a:ext cx="312583" cy="312583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sp>
            <p:nvSpPr>
              <p:cNvPr id="7" name="Rounded Rectangle 10">
                <a:extLst>
                  <a:ext uri="{FF2B5EF4-FFF2-40B4-BE49-F238E27FC236}">
                    <a16:creationId xmlns:a16="http://schemas.microsoft.com/office/drawing/2014/main" id="{983787F9-8E6F-4588-9DA5-35FC31554940}"/>
                  </a:ext>
                </a:extLst>
              </p:cNvPr>
              <p:cNvSpPr/>
              <p:nvPr userDrawn="1"/>
            </p:nvSpPr>
            <p:spPr>
              <a:xfrm>
                <a:off x="1634225" y="5796647"/>
                <a:ext cx="142969" cy="144016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</p:grpSp>
      </p:grp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3E2B1047-A353-4F69-8E34-66CE0EF65D91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8954464" y="2096435"/>
            <a:ext cx="2288460" cy="375307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600">
                <a:latin typeface="Arial" pitchFamily="34" charset="0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F072E626-24D1-4140-9541-74DA99F2F33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199585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599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31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9" r:id="rId15"/>
    <p:sldLayoutId id="2147483688" r:id="rId16"/>
    <p:sldLayoutId id="2147483687" r:id="rId17"/>
    <p:sldLayoutId id="2147483671" r:id="rId18"/>
    <p:sldLayoutId id="2147483672" r:id="rId1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840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6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14" Type="http://schemas.openxmlformats.org/officeDocument/2006/relationships/image" Target="../media/image15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953933" y="2648932"/>
            <a:ext cx="8432800" cy="1821467"/>
            <a:chOff x="3953933" y="2648932"/>
            <a:chExt cx="8432800" cy="182146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2E7C2C0-79DA-4DCB-B54D-D2192CC70EC8}"/>
                </a:ext>
              </a:extLst>
            </p:cNvPr>
            <p:cNvSpPr/>
            <p:nvPr/>
          </p:nvSpPr>
          <p:spPr>
            <a:xfrm>
              <a:off x="3953933" y="2648932"/>
              <a:ext cx="8238067" cy="156101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101600" sx="102000" sy="102000" algn="ctr" rotWithShape="0">
                <a:schemeClr val="accent6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CF5BDA4-10C7-46A6-AC30-523A3FC438AC}"/>
                </a:ext>
              </a:extLst>
            </p:cNvPr>
            <p:cNvSpPr txBox="1"/>
            <p:nvPr/>
          </p:nvSpPr>
          <p:spPr>
            <a:xfrm>
              <a:off x="4233333" y="3182565"/>
              <a:ext cx="7975600" cy="49374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bg-BG" sz="4800" dirty="0">
                  <a:solidFill>
                    <a:schemeClr val="bg1"/>
                  </a:solidFill>
                </a:rPr>
                <a:t>Напредък в изпълнението на ПРСР 2014-2020 г.</a:t>
              </a:r>
              <a:endParaRPr lang="ko-KR" altLang="en-US" sz="4800" b="1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062103B-F514-4BE9-B5B2-C13878D2FE7C}"/>
                </a:ext>
              </a:extLst>
            </p:cNvPr>
            <p:cNvSpPr txBox="1"/>
            <p:nvPr/>
          </p:nvSpPr>
          <p:spPr>
            <a:xfrm>
              <a:off x="7609637" y="4260597"/>
              <a:ext cx="4777096" cy="20980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bg-BG" altLang="ko-KR" sz="1867" dirty="0">
                  <a:solidFill>
                    <a:schemeClr val="bg1"/>
                  </a:solidFill>
                  <a:cs typeface="Arial" pitchFamily="34" charset="0"/>
                </a:rPr>
                <a:t/>
              </a:r>
              <a:br>
                <a:rPr lang="bg-BG" altLang="ko-KR" sz="1867" dirty="0">
                  <a:solidFill>
                    <a:schemeClr val="bg1"/>
                  </a:solidFill>
                  <a:cs typeface="Arial" pitchFamily="34" charset="0"/>
                </a:rPr>
              </a:br>
              <a:r>
                <a:rPr lang="bg-BG" altLang="ko-KR" sz="1867" dirty="0">
                  <a:solidFill>
                    <a:schemeClr val="bg1"/>
                  </a:solidFill>
                  <a:cs typeface="Arial" pitchFamily="34" charset="0"/>
                </a:rPr>
                <a:t>ДЪРЖАВЕН ФОНД  „ЗЕМЕДЕЛИЕ“ </a:t>
              </a:r>
              <a:endParaRPr lang="ko-KR" altLang="en-US" sz="1867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376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1BB3ACD-39D6-4B07-B165-F979837486A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3529" y="339509"/>
            <a:ext cx="11573197" cy="1064418"/>
          </a:xfrm>
        </p:spPr>
        <p:txBody>
          <a:bodyPr/>
          <a:lstStyle/>
          <a:p>
            <a:pPr algn="l"/>
            <a:r>
              <a:rPr lang="bg-BG" sz="3400" dirty="0"/>
              <a:t>Отчет за изпълнението на </a:t>
            </a:r>
            <a:r>
              <a:rPr lang="ru-RU" sz="3400" dirty="0"/>
              <a:t>мярка </a:t>
            </a:r>
            <a:r>
              <a:rPr lang="en-US" sz="3400" dirty="0"/>
              <a:t>5</a:t>
            </a:r>
            <a:endParaRPr lang="ru-RU" sz="3400" dirty="0" smtClean="0"/>
          </a:p>
          <a:p>
            <a:pPr algn="l"/>
            <a:r>
              <a:rPr lang="ru-RU" sz="2000" i="1" dirty="0" smtClean="0"/>
              <a:t>Възстановяване на селскостопански производствен потенциал, претърпял щети в резултат на природни бедствия, и въвеждане на подходящи превантивни мерки</a:t>
            </a:r>
            <a:endParaRPr lang="ru-RU" sz="2000" i="1" dirty="0"/>
          </a:p>
        </p:txBody>
      </p:sp>
      <p:sp>
        <p:nvSpPr>
          <p:cNvPr id="9" name="Rectangle 8"/>
          <p:cNvSpPr/>
          <p:nvPr/>
        </p:nvSpPr>
        <p:spPr>
          <a:xfrm>
            <a:off x="0" y="1703672"/>
            <a:ext cx="12192000" cy="1413163"/>
          </a:xfrm>
          <a:prstGeom prst="rect">
            <a:avLst/>
          </a:prstGeom>
          <a:solidFill>
            <a:srgbClr val="4E99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9155132" y="2124363"/>
            <a:ext cx="1395807" cy="1366982"/>
          </a:xfrm>
          <a:prstGeom prst="ellipse">
            <a:avLst/>
          </a:prstGeom>
          <a:solidFill>
            <a:srgbClr val="F2F2F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Подмярка </a:t>
            </a:r>
            <a:r>
              <a:rPr lang="en-US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5.2</a:t>
            </a:r>
            <a:endParaRPr lang="en-US" sz="1200" b="1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9" name="Oval 68"/>
          <p:cNvSpPr/>
          <p:nvPr/>
        </p:nvSpPr>
        <p:spPr>
          <a:xfrm>
            <a:off x="5556320" y="2124363"/>
            <a:ext cx="1395807" cy="1366982"/>
          </a:xfrm>
          <a:prstGeom prst="ellipse">
            <a:avLst/>
          </a:prstGeom>
          <a:solidFill>
            <a:srgbClr val="F2F2F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Подмярка </a:t>
            </a:r>
            <a:r>
              <a:rPr lang="en-US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5.1</a:t>
            </a:r>
            <a:endParaRPr lang="en-US" sz="1200" b="1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1164177"/>
              </p:ext>
            </p:extLst>
          </p:nvPr>
        </p:nvGraphicFramePr>
        <p:xfrm>
          <a:off x="540073" y="3642472"/>
          <a:ext cx="10935313" cy="2535911"/>
        </p:xfrm>
        <a:graphic>
          <a:graphicData uri="http://schemas.openxmlformats.org/drawingml/2006/table">
            <a:tbl>
              <a:tblPr bandRow="1">
                <a:tableStyleId>{69012ECD-51FC-41F1-AA8D-1B2483CD663E}</a:tableStyleId>
              </a:tblPr>
              <a:tblGrid>
                <a:gridCol w="3940074">
                  <a:extLst>
                    <a:ext uri="{9D8B030D-6E8A-4147-A177-3AD203B41FA5}">
                      <a16:colId xmlns:a16="http://schemas.microsoft.com/office/drawing/2014/main" val="62373848"/>
                    </a:ext>
                  </a:extLst>
                </a:gridCol>
                <a:gridCol w="3623966">
                  <a:extLst>
                    <a:ext uri="{9D8B030D-6E8A-4147-A177-3AD203B41FA5}">
                      <a16:colId xmlns:a16="http://schemas.microsoft.com/office/drawing/2014/main" val="1044504265"/>
                    </a:ext>
                  </a:extLst>
                </a:gridCol>
                <a:gridCol w="3371273">
                  <a:extLst>
                    <a:ext uri="{9D8B030D-6E8A-4147-A177-3AD203B41FA5}">
                      <a16:colId xmlns:a16="http://schemas.microsoft.com/office/drawing/2014/main" val="945830317"/>
                    </a:ext>
                  </a:extLst>
                </a:gridCol>
              </a:tblGrid>
              <a:tr h="434109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bg1"/>
                          </a:solidFill>
                        </a:rPr>
                        <a:t>Брой приеми</a:t>
                      </a:r>
                      <a:endParaRPr lang="ru-RU" sz="1400" b="0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100" b="1" dirty="0" smtClean="0">
                          <a:latin typeface="+mn-lt"/>
                        </a:rPr>
                        <a:t>3</a:t>
                      </a:r>
                      <a:endParaRPr lang="bg-BG" sz="11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100" b="1" dirty="0" smtClean="0">
                          <a:latin typeface="+mn-lt"/>
                        </a:rPr>
                        <a:t>1</a:t>
                      </a:r>
                      <a:endParaRPr lang="bg-BG" sz="1100" b="1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50319588"/>
                  </a:ext>
                </a:extLst>
              </a:tr>
              <a:tr h="532037">
                <a:tc>
                  <a:txBody>
                    <a:bodyPr/>
                    <a:lstStyle/>
                    <a:p>
                      <a:pPr algn="l" fontAlgn="ctr"/>
                      <a:r>
                        <a:rPr lang="bg-BG" sz="14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Брой постъпили проектни предложения</a:t>
                      </a:r>
                      <a:endParaRPr lang="bg-BG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u="none" strike="noStrike" dirty="0" smtClean="0">
                          <a:effectLst/>
                        </a:rPr>
                        <a:t>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100" b="1" dirty="0" smtClean="0">
                          <a:latin typeface="+mn-lt"/>
                        </a:rPr>
                        <a:t>3</a:t>
                      </a:r>
                      <a:endParaRPr lang="bg-BG" sz="1100" b="1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69464549"/>
                  </a:ext>
                </a:extLst>
              </a:tr>
              <a:tr h="620607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bg1"/>
                          </a:solidFill>
                        </a:rPr>
                        <a:t>Общ брой сключени договори за подпомагане</a:t>
                      </a:r>
                      <a:endParaRPr lang="bg-BG" sz="1400" b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1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5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5</a:t>
                      </a:r>
                      <a:endParaRPr lang="bg-BG" sz="11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2</a:t>
                      </a:r>
                      <a:endParaRPr lang="bg-BG" sz="11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96372353"/>
                  </a:ext>
                </a:extLst>
              </a:tr>
              <a:tr h="436713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400" dirty="0" smtClean="0">
                          <a:solidFill>
                            <a:schemeClr val="bg1"/>
                          </a:solidFill>
                        </a:rPr>
                        <a:t>Размер на договорената субсидия (€)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000" b="0" dirty="0" smtClean="0">
                          <a:solidFill>
                            <a:schemeClr val="bg1"/>
                          </a:solidFill>
                        </a:rPr>
                        <a:t>/</a:t>
                      </a:r>
                      <a:r>
                        <a:rPr lang="bg-BG" sz="1000" b="1" dirty="0" smtClean="0">
                          <a:solidFill>
                            <a:schemeClr val="bg1"/>
                          </a:solidFill>
                        </a:rPr>
                        <a:t>сума</a:t>
                      </a:r>
                      <a:r>
                        <a:rPr lang="bg-BG" sz="1000" b="1" baseline="0" dirty="0" smtClean="0">
                          <a:solidFill>
                            <a:schemeClr val="bg1"/>
                          </a:solidFill>
                        </a:rPr>
                        <a:t> по договор след последен анекс</a:t>
                      </a:r>
                      <a:r>
                        <a:rPr lang="bg-BG" sz="1000" b="0" baseline="0" dirty="0" smtClean="0">
                          <a:solidFill>
                            <a:schemeClr val="bg1"/>
                          </a:solidFill>
                        </a:rPr>
                        <a:t>/</a:t>
                      </a:r>
                      <a:endParaRPr lang="bg-BG" sz="10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13 690 525.79</a:t>
                      </a:r>
                      <a:r>
                        <a:rPr lang="en-US" sz="1100" b="1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bg-BG" sz="11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€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>
                        <a:latin typeface="+mn-lt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dirty="0" smtClean="0">
                          <a:latin typeface="+mn-lt"/>
                        </a:rPr>
                        <a:t>616</a:t>
                      </a:r>
                      <a:r>
                        <a:rPr lang="en-US" sz="1100" b="1" dirty="0" smtClean="0">
                          <a:latin typeface="+mn-lt"/>
                        </a:rPr>
                        <a:t> </a:t>
                      </a:r>
                      <a:r>
                        <a:rPr lang="bg-BG" sz="1100" b="1" dirty="0" smtClean="0">
                          <a:latin typeface="+mn-lt"/>
                        </a:rPr>
                        <a:t>376.45</a:t>
                      </a:r>
                      <a:r>
                        <a:rPr lang="en-US" sz="1100" b="1" dirty="0" smtClean="0">
                          <a:latin typeface="+mn-lt"/>
                        </a:rPr>
                        <a:t> </a:t>
                      </a:r>
                      <a:r>
                        <a:rPr lang="bg-BG" sz="11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€ </a:t>
                      </a:r>
                      <a:endParaRPr lang="bg-BG" sz="1100" b="1" dirty="0" smtClean="0">
                        <a:latin typeface="+mn-lt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54995297"/>
                  </a:ext>
                </a:extLst>
              </a:tr>
              <a:tr h="436713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400" b="0" dirty="0" smtClean="0">
                          <a:solidFill>
                            <a:schemeClr val="bg1"/>
                          </a:solidFill>
                        </a:rPr>
                        <a:t>Изплатени средства (€)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2 606 524.72 € 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ru-RU" sz="11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10484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5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5" t="1" r="4653" b="278"/>
          <a:stretch/>
        </p:blipFill>
        <p:spPr>
          <a:xfrm>
            <a:off x="0" y="0"/>
            <a:ext cx="12192000" cy="683895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1"/>
            <a:ext cx="12192000" cy="6838950"/>
          </a:xfrm>
          <a:prstGeom prst="rect">
            <a:avLst/>
          </a:prstGeom>
          <a:solidFill>
            <a:schemeClr val="bg1">
              <a:lumMod val="9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그룹 41">
            <a:extLst>
              <a:ext uri="{FF2B5EF4-FFF2-40B4-BE49-F238E27FC236}">
                <a16:creationId xmlns:a16="http://schemas.microsoft.com/office/drawing/2014/main" id="{3A6ADD58-FFB8-443F-B3DF-2BC3FF540194}"/>
              </a:ext>
            </a:extLst>
          </p:cNvPr>
          <p:cNvGrpSpPr/>
          <p:nvPr/>
        </p:nvGrpSpPr>
        <p:grpSpPr>
          <a:xfrm>
            <a:off x="1010194" y="1201367"/>
            <a:ext cx="10432871" cy="2672157"/>
            <a:chOff x="2843459" y="4824545"/>
            <a:chExt cx="4233942" cy="2410205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5A35255F-452F-4B6E-B8F5-45F4544AD113}"/>
                </a:ext>
              </a:extLst>
            </p:cNvPr>
            <p:cNvSpPr txBox="1"/>
            <p:nvPr/>
          </p:nvSpPr>
          <p:spPr>
            <a:xfrm>
              <a:off x="2843459" y="4824545"/>
              <a:ext cx="4230407" cy="277606"/>
            </a:xfrm>
            <a:prstGeom prst="rect">
              <a:avLst/>
            </a:prstGeom>
            <a:solidFill>
              <a:srgbClr val="44DC8C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Calibri" pitchFamily="34" charset="0"/>
                </a:rPr>
                <a:t> BG06RDNP001-5.002 </a:t>
              </a:r>
              <a:r>
                <a:rPr lang="bg-BG" altLang="ko-KR" sz="1400" b="1" dirty="0">
                  <a:solidFill>
                    <a:schemeClr val="bg1"/>
                  </a:solidFill>
                  <a:cs typeface="Calibri" pitchFamily="34" charset="0"/>
                </a:rPr>
                <a:t>по подмярка 5.2</a:t>
              </a:r>
              <a:endParaRPr lang="ko-KR" altLang="en-US" sz="1400" b="1" dirty="0">
                <a:solidFill>
                  <a:schemeClr val="bg1"/>
                </a:solidFill>
                <a:cs typeface="Calibri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BDB7425A-65DE-44A9-AC3D-22114AD21158}"/>
                </a:ext>
              </a:extLst>
            </p:cNvPr>
            <p:cNvSpPr txBox="1"/>
            <p:nvPr/>
          </p:nvSpPr>
          <p:spPr>
            <a:xfrm>
              <a:off x="2846994" y="5319275"/>
              <a:ext cx="4230407" cy="19154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bg-BG" sz="1200" b="1" dirty="0" smtClean="0"/>
                <a:t>„</a:t>
              </a:r>
              <a:r>
                <a:rPr lang="ru-RU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Инвестиции </a:t>
              </a:r>
              <a:r>
                <a:rPr lang="ru-RU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за възстановяване на потенциала на земеделските земи и на селскостопанския производствен потенциал, нарушени от природни бедствия, неблагоприятни климатични явления и катастрофични </a:t>
              </a:r>
              <a:r>
                <a:rPr lang="ru-RU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събития</a:t>
              </a:r>
              <a:r>
                <a:rPr lang="ru-RU" altLang="ko-KR" sz="1200" b="1" dirty="0">
                  <a:cs typeface="Times New Roman" panose="02020603050405020304" pitchFamily="18" charset="0"/>
                </a:rPr>
                <a:t>„</a:t>
              </a:r>
            </a:p>
            <a:p>
              <a:pPr algn="ctr"/>
              <a:r>
                <a:rPr lang="ru-RU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Бр</a:t>
              </a:r>
              <a:r>
                <a:rPr lang="ru-RU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подадени проекти по приема: 3</a:t>
              </a:r>
            </a:p>
            <a:p>
              <a:pPr algn="ctr"/>
              <a:endParaRPr lang="en-US" altLang="ko-KR" sz="1200" dirty="0" smtClean="0">
                <a:solidFill>
                  <a:srgbClr val="FF0000"/>
                </a:solidFill>
              </a:endParaRPr>
            </a:p>
            <a:p>
              <a:pPr algn="ctr"/>
              <a:r>
                <a:rPr lang="ru-RU" sz="1200" dirty="0" smtClean="0"/>
                <a:t>Общият </a:t>
              </a:r>
              <a:r>
                <a:rPr lang="ru-RU" sz="1200" dirty="0"/>
                <a:t>размер </a:t>
              </a:r>
              <a:r>
                <a:rPr lang="bg-BG" sz="1200" dirty="0" smtClean="0"/>
                <a:t>на безвъзмездната финансова помощ</a:t>
              </a:r>
              <a:r>
                <a:rPr lang="ru-RU" sz="1200" dirty="0" smtClean="0"/>
                <a:t> по процедурата </a:t>
              </a:r>
              <a:r>
                <a:rPr lang="ru-RU" sz="1200" dirty="0"/>
                <a:t>е в </a:t>
              </a:r>
              <a:r>
                <a:rPr lang="ru-RU" sz="1200" dirty="0" smtClean="0"/>
                <a:t>размер на </a:t>
              </a:r>
              <a:r>
                <a:rPr lang="en-US" sz="1200" dirty="0" smtClean="0"/>
                <a:t>8 000 000 </a:t>
              </a:r>
              <a:r>
                <a:rPr lang="ru-RU" sz="1200" dirty="0">
                  <a:cs typeface="Times New Roman" panose="02020603050405020304" pitchFamily="18" charset="0"/>
                </a:rPr>
                <a:t>€</a:t>
              </a:r>
              <a:r>
                <a:rPr lang="ru-RU" sz="1200" dirty="0" smtClean="0"/>
                <a:t>. </a:t>
              </a:r>
              <a:r>
                <a:rPr lang="ru-RU" sz="1200" dirty="0"/>
                <a:t>Постъпили са 3 проектни предложения с обща стойност на заявената безвъзмездна финансова помощ, </a:t>
              </a:r>
              <a:r>
                <a:rPr lang="ru-RU" sz="1200" dirty="0" smtClean="0"/>
                <a:t>равняваща </a:t>
              </a:r>
              <a:r>
                <a:rPr lang="ru-RU" sz="1200" dirty="0"/>
                <a:t>се на </a:t>
              </a:r>
              <a:r>
                <a:rPr lang="en-US" sz="1200" dirty="0" smtClean="0"/>
                <a:t>973 310.13 </a:t>
              </a:r>
              <a:r>
                <a:rPr lang="ru-RU" sz="1200" dirty="0" smtClean="0">
                  <a:cs typeface="Times New Roman" panose="02020603050405020304" pitchFamily="18" charset="0"/>
                </a:rPr>
                <a:t>€</a:t>
              </a:r>
              <a:r>
                <a:rPr lang="en-US" sz="1200" dirty="0" smtClean="0">
                  <a:cs typeface="Times New Roman" panose="02020603050405020304" pitchFamily="18" charset="0"/>
                </a:rPr>
                <a:t>.</a:t>
              </a:r>
              <a:r>
                <a:rPr lang="ru-RU" sz="1200" dirty="0" smtClean="0"/>
                <a:t>  </a:t>
              </a:r>
              <a:endParaRPr lang="ru-RU" sz="1200" dirty="0"/>
            </a:p>
            <a:p>
              <a:pPr algn="ctr"/>
              <a:r>
                <a:rPr lang="ru-RU" sz="1200" dirty="0"/>
                <a:t>Към края на 2022г. е извършена проверка за съответствие с критериите за подбор и допустимост на подадените проектни предложения на етап ОАСД и ТФО и след изготвен окончателен оценителен доклад са одобрени 2 проектни предложения с обща стойност на одобрената безвъзмездна финансова помощ /БФП/ в размер на </a:t>
              </a:r>
              <a:r>
                <a:rPr lang="en-US" sz="1200" dirty="0" smtClean="0"/>
                <a:t>616 376.45</a:t>
              </a:r>
              <a:r>
                <a:rPr lang="ru-RU" sz="1200" dirty="0">
                  <a:cs typeface="Times New Roman" panose="02020603050405020304" pitchFamily="18" charset="0"/>
                </a:rPr>
                <a:t> </a:t>
              </a:r>
              <a:r>
                <a:rPr lang="ru-RU" sz="1200" dirty="0" smtClean="0">
                  <a:cs typeface="Times New Roman" panose="02020603050405020304" pitchFamily="18" charset="0"/>
                </a:rPr>
                <a:t>€</a:t>
              </a:r>
              <a:r>
                <a:rPr lang="en-US" sz="1200" dirty="0" smtClean="0">
                  <a:cs typeface="Times New Roman" panose="02020603050405020304" pitchFamily="18" charset="0"/>
                </a:rPr>
                <a:t>.</a:t>
              </a:r>
              <a:r>
                <a:rPr lang="ru-RU" sz="1200" dirty="0" smtClean="0"/>
                <a:t> </a:t>
              </a:r>
              <a:r>
                <a:rPr lang="ru-RU" sz="1200" dirty="0"/>
                <a:t>За третия проект е заявена БФП в размер на </a:t>
              </a:r>
              <a:r>
                <a:rPr lang="en-US" sz="1200" dirty="0" smtClean="0"/>
                <a:t>171 519.90</a:t>
              </a:r>
              <a:r>
                <a:rPr lang="ru-RU" sz="1200" dirty="0">
                  <a:cs typeface="Times New Roman" panose="02020603050405020304" pitchFamily="18" charset="0"/>
                </a:rPr>
                <a:t> </a:t>
              </a:r>
              <a:r>
                <a:rPr lang="ru-RU" sz="1200" dirty="0" smtClean="0">
                  <a:cs typeface="Times New Roman" panose="02020603050405020304" pitchFamily="18" charset="0"/>
                </a:rPr>
                <a:t>€</a:t>
              </a:r>
              <a:r>
                <a:rPr lang="ru-RU" sz="1200" dirty="0" smtClean="0"/>
                <a:t>, </a:t>
              </a:r>
              <a:r>
                <a:rPr lang="ru-RU" sz="1200" dirty="0"/>
                <a:t>като обработката на проектното предложение на етап ОАСД и ТФО ще бъде приключена след получаване на Становище от БАБХ, с цел определяне на размера на допустимите за подпомагане разходи по проекта.</a:t>
              </a:r>
              <a:endParaRPr lang="en-US" altLang="ko-KR" sz="1200" dirty="0" smtClean="0">
                <a:solidFill>
                  <a:srgbClr val="FF0000"/>
                </a:solidFill>
              </a:endParaRP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Текуща информация по мярка </a:t>
            </a:r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74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1BB3ACD-39D6-4B07-B165-F979837486A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3529" y="339509"/>
            <a:ext cx="11573197" cy="1064418"/>
          </a:xfrm>
        </p:spPr>
        <p:txBody>
          <a:bodyPr/>
          <a:lstStyle/>
          <a:p>
            <a:pPr algn="l"/>
            <a:r>
              <a:rPr lang="ru-RU" sz="3400" dirty="0"/>
              <a:t>Отчет за изпълнението на мярка 6</a:t>
            </a:r>
          </a:p>
          <a:p>
            <a:pPr algn="l"/>
            <a:r>
              <a:rPr lang="ru-RU" sz="2000" i="1" dirty="0"/>
              <a:t>Развитие на стопанства и предприятия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1703672"/>
            <a:ext cx="12192000" cy="1413163"/>
          </a:xfrm>
          <a:prstGeom prst="rect">
            <a:avLst/>
          </a:prstGeom>
          <a:solidFill>
            <a:srgbClr val="4E99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7398904" y="2095335"/>
            <a:ext cx="1395807" cy="1366982"/>
          </a:xfrm>
          <a:prstGeom prst="ellipse">
            <a:avLst/>
          </a:prstGeom>
          <a:solidFill>
            <a:srgbClr val="F2F2F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Подмярка </a:t>
            </a:r>
            <a:r>
              <a:rPr lang="bg-BG" sz="1200" b="1" dirty="0">
                <a:solidFill>
                  <a:schemeClr val="accent6">
                    <a:lumMod val="75000"/>
                    <a:lumOff val="25000"/>
                  </a:schemeClr>
                </a:solidFill>
              </a:rPr>
              <a:t>6</a:t>
            </a:r>
            <a:r>
              <a:rPr lang="en-US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.</a:t>
            </a:r>
            <a:r>
              <a:rPr lang="bg-BG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3</a:t>
            </a:r>
            <a:endParaRPr lang="en-US" sz="1200" b="1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9" name="Oval 68"/>
          <p:cNvSpPr/>
          <p:nvPr/>
        </p:nvSpPr>
        <p:spPr>
          <a:xfrm>
            <a:off x="5062680" y="2095334"/>
            <a:ext cx="1395807" cy="1366982"/>
          </a:xfrm>
          <a:prstGeom prst="ellipse">
            <a:avLst/>
          </a:prstGeom>
          <a:solidFill>
            <a:srgbClr val="F2F2F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Подмярка 6.1</a:t>
            </a:r>
            <a:endParaRPr lang="en-US" sz="1200" b="1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8793737"/>
              </p:ext>
            </p:extLst>
          </p:nvPr>
        </p:nvGraphicFramePr>
        <p:xfrm>
          <a:off x="508541" y="3680032"/>
          <a:ext cx="10926077" cy="2539172"/>
        </p:xfrm>
        <a:graphic>
          <a:graphicData uri="http://schemas.openxmlformats.org/drawingml/2006/table">
            <a:tbl>
              <a:tblPr bandRow="1">
                <a:tableStyleId>{69012ECD-51FC-41F1-AA8D-1B2483CD663E}</a:tableStyleId>
              </a:tblPr>
              <a:tblGrid>
                <a:gridCol w="4026862">
                  <a:extLst>
                    <a:ext uri="{9D8B030D-6E8A-4147-A177-3AD203B41FA5}">
                      <a16:colId xmlns:a16="http://schemas.microsoft.com/office/drawing/2014/main" val="62373848"/>
                    </a:ext>
                  </a:extLst>
                </a:gridCol>
                <a:gridCol w="2440989">
                  <a:extLst>
                    <a:ext uri="{9D8B030D-6E8A-4147-A177-3AD203B41FA5}">
                      <a16:colId xmlns:a16="http://schemas.microsoft.com/office/drawing/2014/main" val="1044504265"/>
                    </a:ext>
                  </a:extLst>
                </a:gridCol>
                <a:gridCol w="2246443">
                  <a:extLst>
                    <a:ext uri="{9D8B030D-6E8A-4147-A177-3AD203B41FA5}">
                      <a16:colId xmlns:a16="http://schemas.microsoft.com/office/drawing/2014/main" val="2916129237"/>
                    </a:ext>
                  </a:extLst>
                </a:gridCol>
                <a:gridCol w="2211783">
                  <a:extLst>
                    <a:ext uri="{9D8B030D-6E8A-4147-A177-3AD203B41FA5}">
                      <a16:colId xmlns:a16="http://schemas.microsoft.com/office/drawing/2014/main" val="1493684519"/>
                    </a:ext>
                  </a:extLst>
                </a:gridCol>
              </a:tblGrid>
              <a:tr h="434109">
                <a:tc>
                  <a:txBody>
                    <a:bodyPr/>
                    <a:lstStyle/>
                    <a:p>
                      <a:pPr algn="just"/>
                      <a:r>
                        <a:rPr lang="ru-RU" sz="1100" dirty="0" smtClean="0">
                          <a:solidFill>
                            <a:schemeClr val="bg1"/>
                          </a:solidFill>
                        </a:rPr>
                        <a:t>Брой приеми</a:t>
                      </a:r>
                      <a:endParaRPr lang="ru-RU" sz="1100" b="0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1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4</a:t>
                      </a:r>
                      <a:endParaRPr lang="bg-BG" sz="11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4</a:t>
                      </a:r>
                      <a:endParaRPr lang="bg-BG" sz="11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1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3</a:t>
                      </a:r>
                      <a:endParaRPr lang="bg-BG" sz="11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50319588"/>
                  </a:ext>
                </a:extLst>
              </a:tr>
              <a:tr h="532037">
                <a:tc>
                  <a:txBody>
                    <a:bodyPr/>
                    <a:lstStyle/>
                    <a:p>
                      <a:pPr algn="l" fontAlgn="ctr"/>
                      <a:r>
                        <a:rPr lang="bg-BG" sz="11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Брой постъпили проектни предложения</a:t>
                      </a:r>
                      <a:endParaRPr lang="bg-BG" sz="11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1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5 027</a:t>
                      </a:r>
                      <a:endParaRPr lang="bg-BG" sz="11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7 9</a:t>
                      </a:r>
                      <a:r>
                        <a:rPr lang="bg-BG" sz="11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67</a:t>
                      </a:r>
                      <a:endParaRPr lang="bg-BG" sz="11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1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 770</a:t>
                      </a:r>
                      <a:endParaRPr lang="bg-BG" sz="11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69464549"/>
                  </a:ext>
                </a:extLst>
              </a:tr>
              <a:tr h="532037">
                <a:tc>
                  <a:txBody>
                    <a:bodyPr/>
                    <a:lstStyle/>
                    <a:p>
                      <a:pPr algn="just"/>
                      <a:r>
                        <a:rPr lang="ru-RU" sz="1100" dirty="0" smtClean="0">
                          <a:solidFill>
                            <a:schemeClr val="bg1"/>
                          </a:solidFill>
                        </a:rPr>
                        <a:t>Общ брой сключени договори за подпомагане</a:t>
                      </a:r>
                      <a:endParaRPr lang="bg-BG" sz="1100" b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2 299</a:t>
                      </a:r>
                      <a:endParaRPr lang="bg-BG" sz="11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bg-BG" sz="11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bg-BG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759</a:t>
                      </a:r>
                    </a:p>
                    <a:p>
                      <a:pPr marL="0" algn="ctr" defTabSz="914400" rtl="0" eaLnBrk="1" latinLnBrk="0" hangingPunct="1"/>
                      <a:endParaRPr lang="bg-BG" sz="11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1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2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52</a:t>
                      </a:r>
                      <a:endParaRPr lang="bg-BG" sz="11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algn="ctr"/>
                      <a:endParaRPr lang="bg-BG" sz="11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96372353"/>
                  </a:ext>
                </a:extLst>
              </a:tr>
              <a:tr h="604276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dirty="0" smtClean="0">
                          <a:solidFill>
                            <a:schemeClr val="bg1"/>
                          </a:solidFill>
                        </a:rPr>
                        <a:t>Размер на договорената субсидия (€)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0" dirty="0" smtClean="0">
                          <a:solidFill>
                            <a:schemeClr val="bg1"/>
                          </a:solidFill>
                        </a:rPr>
                        <a:t>/</a:t>
                      </a:r>
                      <a:r>
                        <a:rPr lang="bg-BG" sz="1100" b="1" dirty="0" smtClean="0">
                          <a:solidFill>
                            <a:schemeClr val="bg1"/>
                          </a:solidFill>
                        </a:rPr>
                        <a:t>сума</a:t>
                      </a:r>
                      <a:r>
                        <a:rPr lang="bg-BG" sz="1100" b="1" baseline="0" dirty="0" smtClean="0">
                          <a:solidFill>
                            <a:schemeClr val="bg1"/>
                          </a:solidFill>
                        </a:rPr>
                        <a:t> по договор след последен анекс</a:t>
                      </a:r>
                      <a:r>
                        <a:rPr lang="bg-BG" sz="1100" b="0" baseline="0" dirty="0" smtClean="0">
                          <a:solidFill>
                            <a:schemeClr val="bg1"/>
                          </a:solidFill>
                        </a:rPr>
                        <a:t>/</a:t>
                      </a:r>
                      <a:endParaRPr lang="bg-BG" sz="11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57 475 000.00 € </a:t>
                      </a:r>
                      <a:endParaRPr lang="bg-BG" sz="1100" b="1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71</a:t>
                      </a:r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bg-BG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385</a:t>
                      </a:r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bg-BG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000</a:t>
                      </a:r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.00 </a:t>
                      </a:r>
                      <a:r>
                        <a:rPr lang="bg-BG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€</a:t>
                      </a:r>
                    </a:p>
                    <a:p>
                      <a:pPr algn="ctr" fontAlgn="b"/>
                      <a:endParaRPr lang="bg-BG" sz="11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bg-BG" sz="1100" b="1" u="none" strike="sngStrike" kern="120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34 652 859.61</a:t>
                      </a:r>
                      <a:r>
                        <a:rPr lang="en-US" sz="1100" b="1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bg-BG" sz="1100" b="1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€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bg-BG" sz="11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954995297"/>
                  </a:ext>
                </a:extLst>
              </a:tr>
              <a:tr h="436713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0" dirty="0" smtClean="0">
                          <a:solidFill>
                            <a:schemeClr val="bg1"/>
                          </a:solidFill>
                        </a:rPr>
                        <a:t>Изплатени средства (€)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56 243 763.17 € 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64 672 892.91 € 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9 512 443.81 € 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1048465"/>
                  </a:ext>
                </a:extLst>
              </a:tr>
            </a:tbl>
          </a:graphicData>
        </a:graphic>
      </p:graphicFrame>
      <p:sp>
        <p:nvSpPr>
          <p:cNvPr id="8" name="Oval 7"/>
          <p:cNvSpPr/>
          <p:nvPr/>
        </p:nvSpPr>
        <p:spPr>
          <a:xfrm>
            <a:off x="9757475" y="2146135"/>
            <a:ext cx="1395807" cy="1366982"/>
          </a:xfrm>
          <a:prstGeom prst="ellipse">
            <a:avLst/>
          </a:prstGeom>
          <a:solidFill>
            <a:srgbClr val="F2F2F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Подмярка </a:t>
            </a:r>
            <a:r>
              <a:rPr lang="bg-BG" sz="1200" b="1" dirty="0">
                <a:solidFill>
                  <a:schemeClr val="accent6">
                    <a:lumMod val="75000"/>
                    <a:lumOff val="25000"/>
                  </a:schemeClr>
                </a:solidFill>
              </a:rPr>
              <a:t>6</a:t>
            </a:r>
            <a:r>
              <a:rPr lang="en-US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.</a:t>
            </a:r>
            <a:r>
              <a:rPr lang="bg-BG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4.1</a:t>
            </a:r>
            <a:endParaRPr lang="en-US" sz="1200" b="1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27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3529" y="313382"/>
            <a:ext cx="11573197" cy="724247"/>
          </a:xfrm>
        </p:spPr>
        <p:txBody>
          <a:bodyPr/>
          <a:lstStyle/>
          <a:p>
            <a:r>
              <a:rPr lang="bg-BG" dirty="0" smtClean="0"/>
              <a:t>Текуща информация по мярка </a:t>
            </a:r>
            <a:r>
              <a:rPr lang="bg-BG" dirty="0"/>
              <a:t>6</a:t>
            </a:r>
            <a:endParaRPr lang="en-US" dirty="0"/>
          </a:p>
        </p:txBody>
      </p:sp>
      <p:grpSp>
        <p:nvGrpSpPr>
          <p:cNvPr id="3" name="그룹 42">
            <a:extLst>
              <a:ext uri="{FF2B5EF4-FFF2-40B4-BE49-F238E27FC236}">
                <a16:creationId xmlns:a16="http://schemas.microsoft.com/office/drawing/2014/main" id="{5E58ED87-C2C6-41F6-8A4E-6B35ECF4F39E}"/>
              </a:ext>
            </a:extLst>
          </p:cNvPr>
          <p:cNvGrpSpPr/>
          <p:nvPr/>
        </p:nvGrpSpPr>
        <p:grpSpPr>
          <a:xfrm>
            <a:off x="6396724" y="1321086"/>
            <a:ext cx="5116126" cy="2236424"/>
            <a:chOff x="2279575" y="5092585"/>
            <a:chExt cx="4230407" cy="2129039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6F268C8-E164-4191-A708-1C910CC92DD5}"/>
                </a:ext>
              </a:extLst>
            </p:cNvPr>
            <p:cNvSpPr txBox="1"/>
            <p:nvPr/>
          </p:nvSpPr>
          <p:spPr>
            <a:xfrm>
              <a:off x="2279575" y="5092585"/>
              <a:ext cx="4230407" cy="292999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ru-RU" altLang="ko-KR" sz="1400" b="1" dirty="0">
                  <a:solidFill>
                    <a:schemeClr val="bg1"/>
                  </a:solidFill>
                  <a:cs typeface="Calibri" pitchFamily="34" charset="0"/>
                </a:rPr>
                <a:t>BG06RDNP001-6.011 по </a:t>
              </a:r>
              <a:r>
                <a:rPr lang="ru-RU" altLang="ko-KR" sz="1400" b="1" dirty="0" smtClean="0">
                  <a:solidFill>
                    <a:schemeClr val="bg1"/>
                  </a:solidFill>
                  <a:cs typeface="Calibri" pitchFamily="34" charset="0"/>
                </a:rPr>
                <a:t>подмярка 6.1</a:t>
              </a:r>
              <a:endParaRPr lang="ru-RU" altLang="ko-KR" sz="1400" b="1" dirty="0">
                <a:solidFill>
                  <a:schemeClr val="bg1"/>
                </a:solidFill>
                <a:cs typeface="Calibri" pitchFamily="34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01895D7-F014-4BF5-8E48-EF4CBFFFC817}"/>
                </a:ext>
              </a:extLst>
            </p:cNvPr>
            <p:cNvSpPr txBox="1"/>
            <p:nvPr/>
          </p:nvSpPr>
          <p:spPr>
            <a:xfrm>
              <a:off x="2279575" y="5551534"/>
              <a:ext cx="4230407" cy="1670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bg-BG" sz="1200" b="1" i="1" dirty="0" smtClean="0"/>
                <a:t>„</a:t>
              </a:r>
              <a:r>
                <a:rPr lang="ru-RU" sz="1200" b="1" i="1" dirty="0" smtClean="0"/>
                <a:t>Стартова помощ за млади земеделски производители</a:t>
              </a:r>
              <a:r>
                <a:rPr lang="bg-BG" sz="1200" b="1" dirty="0" smtClean="0"/>
                <a:t>“</a:t>
              </a:r>
              <a:endParaRPr lang="ru-RU" altLang="ko-KR" sz="1200" b="1" i="1" dirty="0" smtClean="0">
                <a:cs typeface="Calibri" pitchFamily="34" charset="0"/>
              </a:endParaRPr>
            </a:p>
            <a:p>
              <a:endParaRPr lang="ru-RU" sz="1200" dirty="0" smtClean="0">
                <a:solidFill>
                  <a:srgbClr val="FF0000"/>
                </a:solidFill>
                <a:cs typeface="Times New Roman" panose="02020603050405020304" pitchFamily="18" charset="0"/>
              </a:endParaRPr>
            </a:p>
            <a:p>
              <a:r>
                <a:rPr lang="ru-RU" sz="1200" dirty="0">
                  <a:cs typeface="Times New Roman" panose="02020603050405020304" pitchFamily="18" charset="0"/>
                </a:rPr>
                <a:t>Приключена е обработката на подадените проектни предложения. Изпратени са 175 писма за одобрение. Към настоящия момент са сключени 169 броя администратнивни договори, с общ размер на БФП 8 263 255, 00 лв</a:t>
              </a:r>
              <a:r>
                <a:rPr lang="ru-RU" sz="1200" dirty="0" smtClean="0">
                  <a:cs typeface="Times New Roman" panose="02020603050405020304" pitchFamily="18" charset="0"/>
                </a:rPr>
                <a:t>. (</a:t>
              </a:r>
              <a:r>
                <a:rPr lang="en-US" sz="1200" dirty="0" smtClean="0">
                  <a:cs typeface="Times New Roman" panose="02020603050405020304" pitchFamily="18" charset="0"/>
                </a:rPr>
                <a:t>4 225 000</a:t>
              </a:r>
              <a:r>
                <a:rPr lang="ru-RU" sz="1200" dirty="0">
                  <a:cs typeface="Times New Roman" panose="02020603050405020304" pitchFamily="18" charset="0"/>
                </a:rPr>
                <a:t> </a:t>
              </a:r>
              <a:r>
                <a:rPr lang="ru-RU" sz="1200" dirty="0" smtClean="0">
                  <a:cs typeface="Times New Roman" panose="02020603050405020304" pitchFamily="18" charset="0"/>
                </a:rPr>
                <a:t>€</a:t>
              </a:r>
              <a:r>
                <a:rPr lang="en-US" sz="1200" dirty="0" smtClean="0">
                  <a:cs typeface="Times New Roman" panose="02020603050405020304" pitchFamily="18" charset="0"/>
                </a:rPr>
                <a:t>)</a:t>
              </a:r>
              <a:endParaRPr lang="ru-RU" sz="1200" dirty="0">
                <a:cs typeface="Times New Roman" panose="02020603050405020304" pitchFamily="18" charset="0"/>
              </a:endParaRPr>
            </a:p>
            <a:p>
              <a:pPr algn="just"/>
              <a:endParaRPr lang="ru-RU" sz="1200" dirty="0">
                <a:cs typeface="Times New Roman" panose="02020603050405020304" pitchFamily="18" charset="0"/>
              </a:endParaRPr>
            </a:p>
            <a:p>
              <a:pPr algn="just"/>
              <a:endParaRPr lang="ru-RU" sz="1200" dirty="0" smtClean="0">
                <a:cs typeface="Times New Roman" panose="02020603050405020304" pitchFamily="18" charset="0"/>
              </a:endParaRPr>
            </a:p>
            <a:p>
              <a:pPr algn="just"/>
              <a:endParaRPr lang="ru-RU" sz="1200" dirty="0">
                <a:cs typeface="Times New Roman" panose="02020603050405020304" pitchFamily="18" charset="0"/>
              </a:endParaRPr>
            </a:p>
          </p:txBody>
        </p:sp>
      </p:grpSp>
      <p:grpSp>
        <p:nvGrpSpPr>
          <p:cNvPr id="50" name="그룹 41">
            <a:extLst>
              <a:ext uri="{FF2B5EF4-FFF2-40B4-BE49-F238E27FC236}">
                <a16:creationId xmlns:a16="http://schemas.microsoft.com/office/drawing/2014/main" id="{3A6ADD58-FFB8-443F-B3DF-2BC3FF540194}"/>
              </a:ext>
            </a:extLst>
          </p:cNvPr>
          <p:cNvGrpSpPr/>
          <p:nvPr/>
        </p:nvGrpSpPr>
        <p:grpSpPr>
          <a:xfrm>
            <a:off x="672199" y="1321088"/>
            <a:ext cx="5116126" cy="1803253"/>
            <a:chOff x="7032103" y="5025351"/>
            <a:chExt cx="4230407" cy="1659778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5A35255F-452F-4B6E-B8F5-45F4544AD113}"/>
                </a:ext>
              </a:extLst>
            </p:cNvPr>
            <p:cNvSpPr txBox="1"/>
            <p:nvPr/>
          </p:nvSpPr>
          <p:spPr>
            <a:xfrm>
              <a:off x="7032103" y="5025351"/>
              <a:ext cx="4230407" cy="307776"/>
            </a:xfrm>
            <a:prstGeom prst="rect">
              <a:avLst/>
            </a:prstGeom>
            <a:solidFill>
              <a:srgbClr val="44DC8C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Calibri" pitchFamily="34" charset="0"/>
                </a:rPr>
                <a:t> BG06RDNP001-6.012 </a:t>
              </a:r>
              <a:r>
                <a:rPr lang="bg-BG" altLang="ko-KR" sz="1400" b="1" dirty="0">
                  <a:solidFill>
                    <a:schemeClr val="bg1"/>
                  </a:solidFill>
                  <a:cs typeface="Calibri" pitchFamily="34" charset="0"/>
                </a:rPr>
                <a:t>по подмярка 6.3 </a:t>
              </a:r>
              <a:endParaRPr lang="ko-KR" altLang="en-US" sz="1400" b="1" dirty="0">
                <a:solidFill>
                  <a:schemeClr val="bg1"/>
                </a:solidFill>
                <a:cs typeface="Calibri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BDB7425A-65DE-44A9-AC3D-22114AD21158}"/>
                </a:ext>
              </a:extLst>
            </p:cNvPr>
            <p:cNvSpPr txBox="1"/>
            <p:nvPr/>
          </p:nvSpPr>
          <p:spPr>
            <a:xfrm>
              <a:off x="7032103" y="5240358"/>
              <a:ext cx="4230407" cy="1444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endPara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algn="just"/>
              <a:r>
                <a:rPr lang="bg-BG" sz="1200" b="1" i="1" dirty="0" smtClean="0"/>
                <a:t>„</a:t>
              </a:r>
              <a:r>
                <a:rPr lang="ru-RU" altLang="ko-KR" sz="1200" b="1" i="1" dirty="0" smtClean="0"/>
                <a:t>Стартова </a:t>
              </a:r>
              <a:r>
                <a:rPr lang="ru-RU" altLang="ko-KR" sz="1200" b="1" i="1" dirty="0"/>
                <a:t>помощ за развитието на малки </a:t>
              </a:r>
              <a:r>
                <a:rPr lang="ru-RU" altLang="ko-KR" sz="1200" b="1" i="1" dirty="0" smtClean="0"/>
                <a:t>стопанства</a:t>
              </a:r>
              <a:r>
                <a:rPr lang="bg-BG" sz="1200" b="1" dirty="0" smtClean="0"/>
                <a:t>“</a:t>
              </a:r>
            </a:p>
            <a:p>
              <a:pPr algn="just"/>
              <a:endParaRPr lang="ru-RU" sz="1200" dirty="0" smtClean="0">
                <a:cs typeface="Times New Roman" panose="02020603050405020304" pitchFamily="18" charset="0"/>
              </a:endParaRPr>
            </a:p>
            <a:p>
              <a:pPr algn="just"/>
              <a:r>
                <a:rPr lang="ru-RU" sz="1200" dirty="0">
                  <a:cs typeface="Times New Roman" panose="02020603050405020304" pitchFamily="18" charset="0"/>
                </a:rPr>
                <a:t>Приключена е обработката на подадените проектни предложения. Изпратени са 1 298 писма за одобрение. Към настоящия момент са сключени 1 263 броя административни договори, с общ размер на БФП  37 052 631,00 лв</a:t>
              </a:r>
              <a:r>
                <a:rPr lang="ru-RU" sz="1200" dirty="0" smtClean="0">
                  <a:cs typeface="Times New Roman" panose="02020603050405020304" pitchFamily="18" charset="0"/>
                </a:rPr>
                <a:t>. (18 945 000,00 €)</a:t>
              </a:r>
              <a:endParaRPr lang="ru-RU" sz="1200" dirty="0">
                <a:cs typeface="Times New Roman" panose="02020603050405020304" pitchFamily="18" charset="0"/>
              </a:endParaRPr>
            </a:p>
            <a:p>
              <a:pPr algn="just"/>
              <a:endParaRPr lang="ru-RU" sz="1200" dirty="0">
                <a:cs typeface="Times New Roman" panose="02020603050405020304" pitchFamily="18" charset="0"/>
              </a:endParaRPr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99" y="3124341"/>
            <a:ext cx="5116126" cy="3110977"/>
          </a:xfrm>
          <a:prstGeom prst="rect">
            <a:avLst/>
          </a:prstGeom>
        </p:spPr>
      </p:pic>
      <p:grpSp>
        <p:nvGrpSpPr>
          <p:cNvPr id="13" name="그룹 42">
            <a:extLst>
              <a:ext uri="{FF2B5EF4-FFF2-40B4-BE49-F238E27FC236}">
                <a16:creationId xmlns:a16="http://schemas.microsoft.com/office/drawing/2014/main" id="{5E58ED87-C2C6-41F6-8A4E-6B35ECF4F39E}"/>
              </a:ext>
            </a:extLst>
          </p:cNvPr>
          <p:cNvGrpSpPr/>
          <p:nvPr/>
        </p:nvGrpSpPr>
        <p:grpSpPr>
          <a:xfrm>
            <a:off x="6396724" y="3796914"/>
            <a:ext cx="5026302" cy="1155015"/>
            <a:chOff x="2279575" y="5125566"/>
            <a:chExt cx="4246925" cy="1312310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6F268C8-E164-4191-A708-1C910CC92DD5}"/>
                </a:ext>
              </a:extLst>
            </p:cNvPr>
            <p:cNvSpPr txBox="1"/>
            <p:nvPr/>
          </p:nvSpPr>
          <p:spPr>
            <a:xfrm>
              <a:off x="2296093" y="5125566"/>
              <a:ext cx="4230407" cy="349691"/>
            </a:xfrm>
            <a:prstGeom prst="rect">
              <a:avLst/>
            </a:prstGeom>
            <a:solidFill>
              <a:srgbClr val="457ED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Calibri" pitchFamily="34" charset="0"/>
                </a:rPr>
                <a:t>BG06RDNP001-6.013 </a:t>
              </a:r>
              <a:r>
                <a:rPr lang="bg-BG" altLang="ko-KR" sz="1400" b="1" dirty="0">
                  <a:solidFill>
                    <a:schemeClr val="bg1"/>
                  </a:solidFill>
                  <a:cs typeface="Calibri" pitchFamily="34" charset="0"/>
                </a:rPr>
                <a:t>по подмярка </a:t>
              </a:r>
              <a:r>
                <a:rPr lang="bg-BG" altLang="ko-KR" sz="1400" b="1" dirty="0" smtClean="0">
                  <a:solidFill>
                    <a:schemeClr val="bg1"/>
                  </a:solidFill>
                  <a:cs typeface="Calibri" pitchFamily="34" charset="0"/>
                </a:rPr>
                <a:t>6.1 </a:t>
              </a:r>
              <a:endParaRPr lang="ko-KR" altLang="en-US" sz="1400" b="1" dirty="0">
                <a:solidFill>
                  <a:schemeClr val="bg1"/>
                </a:solidFill>
                <a:cs typeface="Calibri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01895D7-F014-4BF5-8E48-EF4CBFFFC817}"/>
                </a:ext>
              </a:extLst>
            </p:cNvPr>
            <p:cNvSpPr txBox="1"/>
            <p:nvPr/>
          </p:nvSpPr>
          <p:spPr>
            <a:xfrm>
              <a:off x="2279575" y="5528680"/>
              <a:ext cx="4230407" cy="9091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sz="1200" b="1" i="1" dirty="0" smtClean="0"/>
            </a:p>
            <a:p>
              <a:r>
                <a:rPr lang="ru-RU" sz="1200" b="1" i="1" dirty="0" smtClean="0"/>
                <a:t>„</a:t>
              </a:r>
              <a:r>
                <a:rPr lang="ru-RU" sz="1200" b="1" i="1" dirty="0"/>
                <a:t>Стартова помощ за млади земеделски производители“</a:t>
              </a:r>
            </a:p>
            <a:p>
              <a:endParaRPr lang="en-US" sz="1100" b="1" dirty="0" smtClean="0"/>
            </a:p>
            <a:p>
              <a:endParaRPr lang="en-US" sz="1100" b="1" dirty="0" smtClean="0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6428388" y="4535577"/>
            <a:ext cx="516216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en-US" sz="1200" dirty="0" smtClean="0">
              <a:cs typeface="Times New Roman" panose="02020603050405020304" pitchFamily="18" charset="0"/>
            </a:endParaRPr>
          </a:p>
          <a:p>
            <a:pPr lvl="0" algn="just"/>
            <a:r>
              <a:rPr lang="ru-RU" sz="1200" dirty="0" smtClean="0">
                <a:cs typeface="Times New Roman" panose="02020603050405020304" pitchFamily="18" charset="0"/>
              </a:rPr>
              <a:t>Приключи </a:t>
            </a:r>
            <a:r>
              <a:rPr lang="ru-RU" sz="1200" dirty="0">
                <a:cs typeface="Times New Roman" panose="02020603050405020304" pitchFamily="18" charset="0"/>
              </a:rPr>
              <a:t>приема на подадените проектни предложения на 31.01.2023 г. Общият размер на средствата, които могат да бъдат предоставяни по процедурата за всички одобрени проектни предложения възлизат на 15 500 000 €. Предстои сформиране на комисия, която да извърши Оценка за административно съответствие и допустимост на проектните предложения</a:t>
            </a:r>
            <a:r>
              <a:rPr lang="ru-RU" sz="1200" dirty="0" smtClean="0">
                <a:cs typeface="Times New Roman" panose="02020603050405020304" pitchFamily="18" charset="0"/>
              </a:rPr>
              <a:t>. Подлежащи на обработка са 485 проектни предложения.</a:t>
            </a:r>
            <a:endParaRPr lang="ru-RU" sz="12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528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1BB3ACD-39D6-4B07-B165-F979837486A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3529" y="339509"/>
            <a:ext cx="11573197" cy="1064418"/>
          </a:xfrm>
        </p:spPr>
        <p:txBody>
          <a:bodyPr/>
          <a:lstStyle/>
          <a:p>
            <a:pPr algn="l"/>
            <a:r>
              <a:rPr lang="ru-RU" sz="3400" dirty="0"/>
              <a:t>Отчет за изпълнението на мярка </a:t>
            </a:r>
            <a:r>
              <a:rPr lang="ru-RU" sz="3400" dirty="0" smtClean="0"/>
              <a:t>7</a:t>
            </a:r>
            <a:endParaRPr lang="ru-RU" sz="3400" dirty="0"/>
          </a:p>
          <a:p>
            <a:pPr algn="l"/>
            <a:r>
              <a:rPr lang="ru-RU" sz="2000" i="1" dirty="0"/>
              <a:t>Основни услуги и обновяване на селата в селските райони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1602072"/>
            <a:ext cx="12192000" cy="1413163"/>
          </a:xfrm>
          <a:prstGeom prst="rect">
            <a:avLst/>
          </a:prstGeom>
          <a:solidFill>
            <a:srgbClr val="4E99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7311818" y="1935677"/>
            <a:ext cx="1395807" cy="1366982"/>
          </a:xfrm>
          <a:prstGeom prst="ellipse">
            <a:avLst/>
          </a:prstGeom>
          <a:solidFill>
            <a:srgbClr val="F2F2F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Подмярка 7</a:t>
            </a:r>
            <a:r>
              <a:rPr lang="en-US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.</a:t>
            </a:r>
            <a:r>
              <a:rPr lang="bg-BG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3</a:t>
            </a:r>
            <a:endParaRPr lang="en-US" sz="1200" b="1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9" name="Oval 68"/>
          <p:cNvSpPr/>
          <p:nvPr/>
        </p:nvSpPr>
        <p:spPr>
          <a:xfrm>
            <a:off x="4786908" y="1950191"/>
            <a:ext cx="1395807" cy="1366982"/>
          </a:xfrm>
          <a:prstGeom prst="ellipse">
            <a:avLst/>
          </a:prstGeom>
          <a:solidFill>
            <a:srgbClr val="F2F2F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Подмярка 7.2</a:t>
            </a:r>
            <a:endParaRPr lang="en-US" sz="1200" b="1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9573816" y="1935677"/>
            <a:ext cx="1395807" cy="1366982"/>
          </a:xfrm>
          <a:prstGeom prst="ellipse">
            <a:avLst/>
          </a:prstGeom>
          <a:solidFill>
            <a:srgbClr val="F2F2F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Подмярка</a:t>
            </a:r>
          </a:p>
          <a:p>
            <a:pPr algn="ctr"/>
            <a:r>
              <a:rPr lang="bg-BG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7.6</a:t>
            </a:r>
            <a:endParaRPr lang="en-US" sz="1200" b="1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3602955"/>
              </p:ext>
            </p:extLst>
          </p:nvPr>
        </p:nvGraphicFramePr>
        <p:xfrm>
          <a:off x="508541" y="3482110"/>
          <a:ext cx="10926077" cy="2456578"/>
        </p:xfrm>
        <a:graphic>
          <a:graphicData uri="http://schemas.openxmlformats.org/drawingml/2006/table">
            <a:tbl>
              <a:tblPr bandRow="1">
                <a:tableStyleId>{69012ECD-51FC-41F1-AA8D-1B2483CD663E}</a:tableStyleId>
              </a:tblPr>
              <a:tblGrid>
                <a:gridCol w="3703241">
                  <a:extLst>
                    <a:ext uri="{9D8B030D-6E8A-4147-A177-3AD203B41FA5}">
                      <a16:colId xmlns:a16="http://schemas.microsoft.com/office/drawing/2014/main" val="62373848"/>
                    </a:ext>
                  </a:extLst>
                </a:gridCol>
                <a:gridCol w="2576945">
                  <a:extLst>
                    <a:ext uri="{9D8B030D-6E8A-4147-A177-3AD203B41FA5}">
                      <a16:colId xmlns:a16="http://schemas.microsoft.com/office/drawing/2014/main" val="1044504265"/>
                    </a:ext>
                  </a:extLst>
                </a:gridCol>
                <a:gridCol w="2434108">
                  <a:extLst>
                    <a:ext uri="{9D8B030D-6E8A-4147-A177-3AD203B41FA5}">
                      <a16:colId xmlns:a16="http://schemas.microsoft.com/office/drawing/2014/main" val="2916129237"/>
                    </a:ext>
                  </a:extLst>
                </a:gridCol>
                <a:gridCol w="2211783">
                  <a:extLst>
                    <a:ext uri="{9D8B030D-6E8A-4147-A177-3AD203B41FA5}">
                      <a16:colId xmlns:a16="http://schemas.microsoft.com/office/drawing/2014/main" val="1493684519"/>
                    </a:ext>
                  </a:extLst>
                </a:gridCol>
              </a:tblGrid>
              <a:tr h="443346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bg1"/>
                          </a:solidFill>
                        </a:rPr>
                        <a:t>Брой приеми</a:t>
                      </a:r>
                      <a:endParaRPr lang="ru-RU" sz="1400" b="0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endParaRPr lang="bg-BG" sz="1100" b="1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bg-BG" sz="1100" b="1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bg-BG" sz="1100" b="1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50319588"/>
                  </a:ext>
                </a:extLst>
              </a:tr>
              <a:tr h="532037">
                <a:tc>
                  <a:txBody>
                    <a:bodyPr/>
                    <a:lstStyle/>
                    <a:p>
                      <a:pPr algn="l" fontAlgn="ctr"/>
                      <a:r>
                        <a:rPr lang="bg-BG" sz="14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Брой постъпили проектни предложения</a:t>
                      </a:r>
                      <a:endParaRPr lang="bg-BG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1651</a:t>
                      </a:r>
                      <a:endParaRPr lang="bg-BG" sz="1100" b="1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bg-BG" sz="1100" b="1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bg-BG" sz="1100" b="1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bg-BG" sz="1100" b="1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69464549"/>
                  </a:ext>
                </a:extLst>
              </a:tr>
              <a:tr h="532037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bg1"/>
                          </a:solidFill>
                        </a:rPr>
                        <a:t>Общ брой сключени договори за подпомагане</a:t>
                      </a:r>
                      <a:endParaRPr lang="bg-BG" sz="1400" b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</a:t>
                      </a:r>
                      <a:r>
                        <a:rPr lang="en-US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bg-BG" sz="1100" b="1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ОТТЕГЛЕНА</a:t>
                      </a:r>
                      <a:endParaRPr lang="bg-BG" sz="1100" b="1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r>
                        <a:rPr lang="en-US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bg-BG" sz="1100" b="1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96372353"/>
                  </a:ext>
                </a:extLst>
              </a:tr>
              <a:tr h="436713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400" dirty="0" smtClean="0">
                          <a:solidFill>
                            <a:schemeClr val="bg1"/>
                          </a:solidFill>
                        </a:rPr>
                        <a:t>Размер на договорената субсидия (€)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000" b="0" dirty="0" smtClean="0">
                          <a:solidFill>
                            <a:schemeClr val="bg1"/>
                          </a:solidFill>
                        </a:rPr>
                        <a:t>/</a:t>
                      </a:r>
                      <a:r>
                        <a:rPr lang="bg-BG" sz="1000" b="1" dirty="0" smtClean="0">
                          <a:solidFill>
                            <a:schemeClr val="bg1"/>
                          </a:solidFill>
                        </a:rPr>
                        <a:t>сума</a:t>
                      </a:r>
                      <a:r>
                        <a:rPr lang="bg-BG" sz="1000" b="1" baseline="0" dirty="0" smtClean="0">
                          <a:solidFill>
                            <a:schemeClr val="bg1"/>
                          </a:solidFill>
                        </a:rPr>
                        <a:t> по договор след последен анекс</a:t>
                      </a:r>
                      <a:r>
                        <a:rPr lang="bg-BG" sz="1000" b="0" baseline="0" dirty="0" smtClean="0">
                          <a:solidFill>
                            <a:schemeClr val="bg1"/>
                          </a:solidFill>
                        </a:rPr>
                        <a:t>/</a:t>
                      </a:r>
                      <a:endParaRPr lang="bg-BG" sz="10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553 197 209.30 € 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bg-BG" sz="1100" b="1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bg-BG" sz="1100" b="1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ОТТЕГЛЕНА</a:t>
                      </a:r>
                      <a:endParaRPr lang="bg-BG" sz="1100" b="1" i="0" u="none" strike="noStrike" kern="120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bg-BG" sz="1100" b="1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55 362 545.52 € 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bg-BG" sz="1100" b="1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954995297"/>
                  </a:ext>
                </a:extLst>
              </a:tr>
              <a:tr h="436713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bg-BG" sz="600" b="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400" b="0" dirty="0" smtClean="0">
                          <a:solidFill>
                            <a:schemeClr val="bg1"/>
                          </a:solidFill>
                        </a:rPr>
                        <a:t>Изплатени средства (€)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500 704 082.42 € 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bg-BG" sz="1100" b="1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24 690 226.81 € </a:t>
                      </a: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10484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074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9401" y="339509"/>
            <a:ext cx="11573197" cy="724247"/>
          </a:xfrm>
        </p:spPr>
        <p:txBody>
          <a:bodyPr/>
          <a:lstStyle/>
          <a:p>
            <a:r>
              <a:rPr lang="bg-BG" dirty="0" smtClean="0"/>
              <a:t>Текуща информация по мярка </a:t>
            </a:r>
            <a:r>
              <a:rPr lang="bg-BG" dirty="0"/>
              <a:t>7</a:t>
            </a:r>
            <a:endParaRPr lang="en-US" dirty="0"/>
          </a:p>
        </p:txBody>
      </p:sp>
      <p:sp>
        <p:nvSpPr>
          <p:cNvPr id="19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 txBox="1">
            <a:spLocks/>
          </p:cNvSpPr>
          <p:nvPr/>
        </p:nvSpPr>
        <p:spPr>
          <a:xfrm>
            <a:off x="309401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g-BG" smtClean="0"/>
              <a:t>Текуща информация по мярка 7</a:t>
            </a:r>
            <a:endParaRPr lang="en-US" dirty="0"/>
          </a:p>
        </p:txBody>
      </p:sp>
      <p:grpSp>
        <p:nvGrpSpPr>
          <p:cNvPr id="20" name="그룹 42">
            <a:extLst>
              <a:ext uri="{FF2B5EF4-FFF2-40B4-BE49-F238E27FC236}">
                <a16:creationId xmlns:a16="http://schemas.microsoft.com/office/drawing/2014/main" id="{5E58ED87-C2C6-41F6-8A4E-6B35ECF4F39E}"/>
              </a:ext>
            </a:extLst>
          </p:cNvPr>
          <p:cNvGrpSpPr/>
          <p:nvPr/>
        </p:nvGrpSpPr>
        <p:grpSpPr>
          <a:xfrm>
            <a:off x="6046647" y="4044385"/>
            <a:ext cx="5553169" cy="2813615"/>
            <a:chOff x="1878918" y="4884519"/>
            <a:chExt cx="4664100" cy="3196784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6F268C8-E164-4191-A708-1C910CC92DD5}"/>
                </a:ext>
              </a:extLst>
            </p:cNvPr>
            <p:cNvSpPr txBox="1"/>
            <p:nvPr/>
          </p:nvSpPr>
          <p:spPr>
            <a:xfrm>
              <a:off x="2063520" y="4884519"/>
              <a:ext cx="4479498" cy="349691"/>
            </a:xfrm>
            <a:prstGeom prst="rect">
              <a:avLst/>
            </a:prstGeom>
            <a:solidFill>
              <a:srgbClr val="44DC8C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Calibri" pitchFamily="34" charset="0"/>
                </a:rPr>
                <a:t>№ </a:t>
              </a:r>
              <a:r>
                <a:rPr lang="en-US" altLang="ko-KR" sz="1400" b="1" dirty="0" smtClean="0">
                  <a:solidFill>
                    <a:schemeClr val="bg1"/>
                  </a:solidFill>
                  <a:cs typeface="Calibri" pitchFamily="34" charset="0"/>
                </a:rPr>
                <a:t>BG06RDNP001-7.019 </a:t>
              </a:r>
              <a:r>
                <a:rPr lang="bg-BG" altLang="ko-KR" sz="1400" b="1" dirty="0">
                  <a:solidFill>
                    <a:schemeClr val="bg1"/>
                  </a:solidFill>
                  <a:cs typeface="Calibri" pitchFamily="34" charset="0"/>
                </a:rPr>
                <a:t>по подмярка </a:t>
              </a:r>
              <a:r>
                <a:rPr lang="bg-BG" altLang="ko-KR" sz="1400" b="1" dirty="0" smtClean="0">
                  <a:solidFill>
                    <a:schemeClr val="bg1"/>
                  </a:solidFill>
                  <a:cs typeface="Calibri" pitchFamily="34" charset="0"/>
                </a:rPr>
                <a:t>7.</a:t>
              </a:r>
              <a:r>
                <a:rPr lang="en-US" altLang="ko-KR" sz="1400" b="1" dirty="0" smtClean="0">
                  <a:solidFill>
                    <a:schemeClr val="bg1"/>
                  </a:solidFill>
                  <a:cs typeface="Calibri" pitchFamily="34" charset="0"/>
                </a:rPr>
                <a:t>2</a:t>
              </a:r>
              <a:r>
                <a:rPr lang="bg-BG" altLang="ko-KR" sz="1400" b="1" dirty="0" smtClean="0">
                  <a:solidFill>
                    <a:schemeClr val="bg1"/>
                  </a:solidFill>
                  <a:cs typeface="Calibri" pitchFamily="34" charset="0"/>
                </a:rPr>
                <a:t> </a:t>
              </a:r>
              <a:endParaRPr lang="ko-KR" altLang="en-US" sz="1400" b="1" dirty="0">
                <a:solidFill>
                  <a:schemeClr val="bg1"/>
                </a:solidFill>
                <a:cs typeface="Calibri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01895D7-F014-4BF5-8E48-EF4CBFFFC817}"/>
                </a:ext>
              </a:extLst>
            </p:cNvPr>
            <p:cNvSpPr txBox="1"/>
            <p:nvPr/>
          </p:nvSpPr>
          <p:spPr>
            <a:xfrm>
              <a:off x="1878918" y="5283776"/>
              <a:ext cx="4642025" cy="27975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100" b="1" dirty="0"/>
                <a:t>Пътища „Строителство, реконструкция и/или рехабилитация на съществуващи общински пътища и съоръженията и принадлежностите към тях</a:t>
              </a:r>
              <a:r>
                <a:rPr lang="ru-RU" sz="1100" b="1" dirty="0" smtClean="0"/>
                <a:t>“</a:t>
              </a:r>
              <a:endParaRPr lang="ru-RU" sz="1100" dirty="0" smtClean="0"/>
            </a:p>
            <a:p>
              <a:pPr algn="ctr"/>
              <a:r>
                <a:rPr lang="ru-RU" sz="1100" dirty="0" smtClean="0"/>
                <a:t>Подобрената свързаност би предоставила възможност за развитие на икономиката в селските райони, създаване на по-добра среда за живот и работа и смекчаване на тенденцията за обезлюдяване на тези </a:t>
              </a:r>
              <a:r>
                <a:rPr lang="ru-RU" sz="1100" dirty="0"/>
                <a:t>райони. Общият размер на средствата, които могат бъдат предоставени по процедурата за всички одобрени проектни предложения </a:t>
              </a:r>
              <a:r>
                <a:rPr lang="ru-RU" sz="1100" dirty="0" smtClean="0"/>
                <a:t>възлиза </a:t>
              </a:r>
              <a:r>
                <a:rPr lang="ru-RU" sz="1100" dirty="0"/>
                <a:t>на </a:t>
              </a:r>
              <a:r>
                <a:rPr lang="en-US" sz="1100" dirty="0" smtClean="0"/>
                <a:t>50 000 000</a:t>
              </a:r>
              <a:r>
                <a:rPr lang="ru-RU" sz="1100" dirty="0">
                  <a:cs typeface="Times New Roman" panose="02020603050405020304" pitchFamily="18" charset="0"/>
                </a:rPr>
                <a:t> €</a:t>
              </a:r>
              <a:endParaRPr lang="ru-RU" sz="1100" dirty="0" smtClean="0"/>
            </a:p>
            <a:p>
              <a:pPr algn="ctr"/>
              <a:endParaRPr lang="ru-RU" sz="1100" dirty="0" smtClean="0"/>
            </a:p>
            <a:p>
              <a:pPr algn="ctr"/>
              <a:r>
                <a:rPr lang="ru-RU" sz="1100" dirty="0" smtClean="0"/>
                <a:t>Приключила е предварителната оценка на 51 проектни предложения, назначена е Оценителна комисия за обработката на класираните 44 проектни предложения, като към днешна дата същите се обработват. Предстои изпращане на уведомителни писма за нередовности до кандидатите.</a:t>
              </a:r>
              <a:endParaRPr lang="ru-RU" sz="1100" dirty="0"/>
            </a:p>
            <a:p>
              <a:pPr algn="ctr"/>
              <a:endParaRPr lang="ru-RU" sz="1100" dirty="0" smtClean="0"/>
            </a:p>
          </p:txBody>
        </p:sp>
      </p:grpSp>
      <p:grpSp>
        <p:nvGrpSpPr>
          <p:cNvPr id="23" name="그룹 42">
            <a:extLst>
              <a:ext uri="{FF2B5EF4-FFF2-40B4-BE49-F238E27FC236}">
                <a16:creationId xmlns:a16="http://schemas.microsoft.com/office/drawing/2014/main" id="{5E58ED87-C2C6-41F6-8A4E-6B35ECF4F39E}"/>
              </a:ext>
            </a:extLst>
          </p:cNvPr>
          <p:cNvGrpSpPr/>
          <p:nvPr/>
        </p:nvGrpSpPr>
        <p:grpSpPr>
          <a:xfrm>
            <a:off x="600891" y="4065902"/>
            <a:ext cx="5400627" cy="966545"/>
            <a:chOff x="2279575" y="5125566"/>
            <a:chExt cx="4246925" cy="1277339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6F268C8-E164-4191-A708-1C910CC92DD5}"/>
                </a:ext>
              </a:extLst>
            </p:cNvPr>
            <p:cNvSpPr txBox="1"/>
            <p:nvPr/>
          </p:nvSpPr>
          <p:spPr>
            <a:xfrm>
              <a:off x="2296093" y="5125566"/>
              <a:ext cx="4230407" cy="349691"/>
            </a:xfrm>
            <a:prstGeom prst="rect">
              <a:avLst/>
            </a:prstGeom>
            <a:solidFill>
              <a:srgbClr val="457ED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Calibri" pitchFamily="34" charset="0"/>
                </a:rPr>
                <a:t>BG06RDNP001-7.017 </a:t>
              </a:r>
              <a:r>
                <a:rPr lang="bg-BG" altLang="ko-KR" sz="1400" b="1" dirty="0">
                  <a:solidFill>
                    <a:schemeClr val="bg1"/>
                  </a:solidFill>
                  <a:cs typeface="Calibri" pitchFamily="34" charset="0"/>
                </a:rPr>
                <a:t>по подмярка </a:t>
              </a:r>
              <a:r>
                <a:rPr lang="bg-BG" altLang="ko-KR" sz="1400" b="1" dirty="0" smtClean="0">
                  <a:solidFill>
                    <a:schemeClr val="bg1"/>
                  </a:solidFill>
                  <a:cs typeface="Calibri" pitchFamily="34" charset="0"/>
                </a:rPr>
                <a:t>7.</a:t>
              </a:r>
              <a:r>
                <a:rPr lang="en-US" altLang="ko-KR" sz="1400" b="1" dirty="0" smtClean="0">
                  <a:solidFill>
                    <a:schemeClr val="bg1"/>
                  </a:solidFill>
                  <a:cs typeface="Calibri" pitchFamily="34" charset="0"/>
                </a:rPr>
                <a:t>2</a:t>
              </a:r>
              <a:r>
                <a:rPr lang="bg-BG" altLang="ko-KR" sz="1400" b="1" dirty="0" smtClean="0">
                  <a:solidFill>
                    <a:schemeClr val="bg1"/>
                  </a:solidFill>
                  <a:cs typeface="Calibri" pitchFamily="34" charset="0"/>
                </a:rPr>
                <a:t> </a:t>
              </a:r>
              <a:endParaRPr lang="ko-KR" altLang="en-US" sz="1400" b="1" dirty="0">
                <a:solidFill>
                  <a:schemeClr val="bg1"/>
                </a:solidFill>
                <a:cs typeface="Calibri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01895D7-F014-4BF5-8E48-EF4CBFFFC817}"/>
                </a:ext>
              </a:extLst>
            </p:cNvPr>
            <p:cNvSpPr txBox="1"/>
            <p:nvPr/>
          </p:nvSpPr>
          <p:spPr>
            <a:xfrm>
              <a:off x="2279575" y="5528679"/>
              <a:ext cx="4230407" cy="8742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100" b="1" dirty="0" smtClean="0"/>
                <a:t>Улици „Строителство, реконструкция и/или рехабилитация на нови и съществуващи улици и тротоари и съоръжения и принадлежностите </a:t>
              </a:r>
              <a:r>
                <a:rPr lang="ru-RU" sz="1100" b="1" dirty="0"/>
                <a:t>към тях</a:t>
              </a:r>
              <a:r>
                <a:rPr lang="ru-RU" sz="1100" b="1" dirty="0" smtClean="0"/>
                <a:t>“</a:t>
              </a:r>
            </a:p>
            <a:p>
              <a:pPr algn="ctr"/>
              <a:endParaRPr lang="en-US" sz="1100" b="1" dirty="0" smtClean="0"/>
            </a:p>
          </p:txBody>
        </p:sp>
      </p:grpSp>
      <p:grpSp>
        <p:nvGrpSpPr>
          <p:cNvPr id="26" name="그룹 42">
            <a:extLst>
              <a:ext uri="{FF2B5EF4-FFF2-40B4-BE49-F238E27FC236}">
                <a16:creationId xmlns:a16="http://schemas.microsoft.com/office/drawing/2014/main" id="{5E58ED87-C2C6-41F6-8A4E-6B35ECF4F39E}"/>
              </a:ext>
            </a:extLst>
          </p:cNvPr>
          <p:cNvGrpSpPr/>
          <p:nvPr/>
        </p:nvGrpSpPr>
        <p:grpSpPr>
          <a:xfrm>
            <a:off x="600891" y="1280323"/>
            <a:ext cx="5373189" cy="1178009"/>
            <a:chOff x="2279575" y="5125566"/>
            <a:chExt cx="4246924" cy="146966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6F268C8-E164-4191-A708-1C910CC92DD5}"/>
                </a:ext>
              </a:extLst>
            </p:cNvPr>
            <p:cNvSpPr txBox="1"/>
            <p:nvPr/>
          </p:nvSpPr>
          <p:spPr>
            <a:xfrm>
              <a:off x="2296092" y="5125566"/>
              <a:ext cx="4230407" cy="349691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 smtClean="0">
                  <a:solidFill>
                    <a:schemeClr val="bg1"/>
                  </a:solidFill>
                  <a:cs typeface="Calibri" pitchFamily="34" charset="0"/>
                </a:rPr>
                <a:t>BG06RDNP001-7.020 </a:t>
              </a:r>
              <a:r>
                <a:rPr lang="bg-BG" altLang="ko-KR" sz="1400" b="1" dirty="0" smtClean="0">
                  <a:solidFill>
                    <a:schemeClr val="bg1"/>
                  </a:solidFill>
                  <a:cs typeface="Calibri" pitchFamily="34" charset="0"/>
                </a:rPr>
                <a:t>по </a:t>
              </a:r>
              <a:r>
                <a:rPr lang="bg-BG" altLang="ko-KR" sz="1400" b="1" dirty="0">
                  <a:solidFill>
                    <a:schemeClr val="bg1"/>
                  </a:solidFill>
                  <a:cs typeface="Calibri" pitchFamily="34" charset="0"/>
                </a:rPr>
                <a:t>подмярка </a:t>
              </a:r>
              <a:r>
                <a:rPr lang="bg-BG" altLang="ko-KR" sz="1400" b="1" dirty="0" smtClean="0">
                  <a:solidFill>
                    <a:schemeClr val="bg1"/>
                  </a:solidFill>
                  <a:cs typeface="Calibri" pitchFamily="34" charset="0"/>
                </a:rPr>
                <a:t>7.</a:t>
              </a:r>
              <a:r>
                <a:rPr lang="en-US" altLang="ko-KR" sz="1400" b="1" dirty="0" smtClean="0">
                  <a:solidFill>
                    <a:schemeClr val="bg1"/>
                  </a:solidFill>
                  <a:cs typeface="Calibri" pitchFamily="34" charset="0"/>
                </a:rPr>
                <a:t>2</a:t>
              </a:r>
              <a:r>
                <a:rPr lang="bg-BG" altLang="ko-KR" sz="1400" b="1" dirty="0" smtClean="0">
                  <a:solidFill>
                    <a:schemeClr val="bg1"/>
                  </a:solidFill>
                  <a:cs typeface="Calibri" pitchFamily="34" charset="0"/>
                </a:rPr>
                <a:t> </a:t>
              </a:r>
              <a:endParaRPr lang="ko-KR" altLang="en-US" sz="1400" b="1" dirty="0">
                <a:solidFill>
                  <a:schemeClr val="bg1"/>
                </a:solidFill>
                <a:cs typeface="Calibri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01895D7-F014-4BF5-8E48-EF4CBFFFC817}"/>
                </a:ext>
              </a:extLst>
            </p:cNvPr>
            <p:cNvSpPr txBox="1"/>
            <p:nvPr/>
          </p:nvSpPr>
          <p:spPr>
            <a:xfrm>
              <a:off x="2279575" y="5528679"/>
              <a:ext cx="4230407" cy="1066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100" b="1" dirty="0" smtClean="0"/>
                <a:t>Енергийна ефективност „Реконструкция, ремонт, оборудване и/или обзавеждане на общински сгради, в които се предоставят обществени услуги, с цел подобряване на тяхната енергийна ефективност“</a:t>
              </a:r>
            </a:p>
            <a:p>
              <a:pPr algn="ctr"/>
              <a:endParaRPr lang="ru-RU" sz="1100" dirty="0">
                <a:cs typeface="Times New Roman" panose="02020603050405020304" pitchFamily="18" charset="0"/>
              </a:endParaRPr>
            </a:p>
          </p:txBody>
        </p:sp>
      </p:grpSp>
      <p:grpSp>
        <p:nvGrpSpPr>
          <p:cNvPr id="29" name="그룹 42">
            <a:extLst>
              <a:ext uri="{FF2B5EF4-FFF2-40B4-BE49-F238E27FC236}">
                <a16:creationId xmlns:a16="http://schemas.microsoft.com/office/drawing/2014/main" id="{5E58ED87-C2C6-41F6-8A4E-6B35ECF4F39E}"/>
              </a:ext>
            </a:extLst>
          </p:cNvPr>
          <p:cNvGrpSpPr/>
          <p:nvPr/>
        </p:nvGrpSpPr>
        <p:grpSpPr>
          <a:xfrm>
            <a:off x="6033649" y="1280318"/>
            <a:ext cx="5574877" cy="2647730"/>
            <a:chOff x="2222872" y="5125566"/>
            <a:chExt cx="4303629" cy="3008306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6F268C8-E164-4191-A708-1C910CC92DD5}"/>
                </a:ext>
              </a:extLst>
            </p:cNvPr>
            <p:cNvSpPr txBox="1"/>
            <p:nvPr/>
          </p:nvSpPr>
          <p:spPr>
            <a:xfrm>
              <a:off x="2296093" y="5125566"/>
              <a:ext cx="4230407" cy="349691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Calibri" pitchFamily="34" charset="0"/>
                </a:rPr>
                <a:t>BG06RDNP001-7.021 </a:t>
              </a:r>
              <a:r>
                <a:rPr lang="bg-BG" altLang="ko-KR" sz="1400" b="1" dirty="0">
                  <a:solidFill>
                    <a:schemeClr val="bg1"/>
                  </a:solidFill>
                  <a:cs typeface="Calibri" pitchFamily="34" charset="0"/>
                </a:rPr>
                <a:t>по подмярка </a:t>
              </a:r>
              <a:r>
                <a:rPr lang="bg-BG" altLang="ko-KR" sz="1400" b="1" dirty="0" smtClean="0">
                  <a:solidFill>
                    <a:schemeClr val="bg1"/>
                  </a:solidFill>
                  <a:cs typeface="Calibri" pitchFamily="34" charset="0"/>
                </a:rPr>
                <a:t>7.</a:t>
              </a:r>
              <a:r>
                <a:rPr lang="en-US" altLang="ko-KR" sz="1400" b="1" dirty="0" smtClean="0">
                  <a:solidFill>
                    <a:schemeClr val="bg1"/>
                  </a:solidFill>
                  <a:cs typeface="Calibri" pitchFamily="34" charset="0"/>
                </a:rPr>
                <a:t>2</a:t>
              </a:r>
              <a:r>
                <a:rPr lang="bg-BG" altLang="ko-KR" sz="1400" b="1" dirty="0" smtClean="0">
                  <a:solidFill>
                    <a:schemeClr val="bg1"/>
                  </a:solidFill>
                  <a:cs typeface="Calibri" pitchFamily="34" charset="0"/>
                </a:rPr>
                <a:t> </a:t>
              </a:r>
              <a:endParaRPr lang="ko-KR" altLang="en-US" sz="1400" b="1" dirty="0">
                <a:solidFill>
                  <a:schemeClr val="bg1"/>
                </a:solidFill>
                <a:cs typeface="Calibri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01895D7-F014-4BF5-8E48-EF4CBFFFC817}"/>
                </a:ext>
              </a:extLst>
            </p:cNvPr>
            <p:cNvSpPr txBox="1"/>
            <p:nvPr/>
          </p:nvSpPr>
          <p:spPr>
            <a:xfrm>
              <a:off x="2222872" y="5528679"/>
              <a:ext cx="4303629" cy="2605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100" b="1" dirty="0"/>
                <a:t>Вода „Изграждане, реконструкция и/или рехабилитация на водоснабдителни системи и съоръжения в агломерации с под 2000 е.ж. в селските райони</a:t>
              </a:r>
              <a:r>
                <a:rPr lang="ru-RU" sz="1100" b="1" dirty="0" smtClean="0"/>
                <a:t>“</a:t>
              </a:r>
              <a:endParaRPr lang="ru-RU" sz="1100" dirty="0" smtClean="0"/>
            </a:p>
            <a:p>
              <a:pPr algn="ctr"/>
              <a:r>
                <a:rPr lang="ru-RU" sz="1100" dirty="0" smtClean="0"/>
                <a:t>Чрез </a:t>
              </a:r>
              <a:r>
                <a:rPr lang="ru-RU" sz="1100" dirty="0"/>
                <a:t>финансиране на проекти за водоснабдителни системи и съоръжения в агломерации с под 2000 е.ж. в селските райони ще се подобрени достъпа до качествена и чиста питейна вода в малките населени места в селските райони.</a:t>
              </a:r>
              <a:r>
                <a:rPr lang="ru-RU" sz="1100" dirty="0" smtClean="0">
                  <a:cs typeface="Times New Roman" panose="02020603050405020304" pitchFamily="18" charset="0"/>
                </a:rPr>
                <a:t>Общият </a:t>
              </a:r>
              <a:r>
                <a:rPr lang="ru-RU" sz="1100" dirty="0">
                  <a:cs typeface="Times New Roman" panose="02020603050405020304" pitchFamily="18" charset="0"/>
                </a:rPr>
                <a:t>размер на средствата, които могат бъдат предоставени по процедурата за всички одобрени проектни предложения </a:t>
              </a:r>
              <a:endParaRPr lang="ru-RU" sz="1100" dirty="0" smtClean="0">
                <a:cs typeface="Times New Roman" panose="02020603050405020304" pitchFamily="18" charset="0"/>
              </a:endParaRPr>
            </a:p>
            <a:p>
              <a:pPr algn="ctr"/>
              <a:r>
                <a:rPr lang="ru-RU" sz="1100" dirty="0" smtClean="0">
                  <a:cs typeface="Times New Roman" panose="02020603050405020304" pitchFamily="18" charset="0"/>
                </a:rPr>
                <a:t>възлиза </a:t>
              </a:r>
              <a:r>
                <a:rPr lang="ru-RU" sz="1100" dirty="0">
                  <a:cs typeface="Times New Roman" panose="02020603050405020304" pitchFamily="18" charset="0"/>
                </a:rPr>
                <a:t>на </a:t>
              </a:r>
              <a:r>
                <a:rPr lang="en-US" sz="1100" dirty="0" smtClean="0">
                  <a:cs typeface="Times New Roman" panose="02020603050405020304" pitchFamily="18" charset="0"/>
                </a:rPr>
                <a:t>50 000 000 </a:t>
              </a:r>
              <a:r>
                <a:rPr lang="ru-RU" sz="1100" dirty="0">
                  <a:cs typeface="Times New Roman" panose="02020603050405020304" pitchFamily="18" charset="0"/>
                </a:rPr>
                <a:t>€. </a:t>
              </a:r>
              <a:endParaRPr lang="ru-RU" sz="1100" dirty="0" smtClean="0">
                <a:cs typeface="Times New Roman" panose="02020603050405020304" pitchFamily="18" charset="0"/>
              </a:endParaRPr>
            </a:p>
            <a:p>
              <a:pPr algn="ctr"/>
              <a:endParaRPr lang="ru-RU" sz="1100" dirty="0">
                <a:cs typeface="Times New Roman" panose="02020603050405020304" pitchFamily="18" charset="0"/>
              </a:endParaRPr>
            </a:p>
            <a:p>
              <a:pPr algn="ctr"/>
              <a:r>
                <a:rPr lang="ru-RU" sz="1100" dirty="0" smtClean="0">
                  <a:cs typeface="Times New Roman" panose="02020603050405020304" pitchFamily="18" charset="0"/>
                </a:rPr>
                <a:t>Към днешна дата проектните предложения се обработват като са изпратени уведомителни писма за нередовности до всички 35 кандидати по подмярката и се очакват отговори.</a:t>
              </a:r>
              <a:endParaRPr lang="ru-RU" sz="1100" dirty="0">
                <a:cs typeface="Times New Roman" panose="02020603050405020304" pitchFamily="18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635727" y="4999691"/>
            <a:ext cx="532345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/>
              <a:t>По процедура № BG06RDNP001-7.017 ще се подпомагат проекти за подобряване състоянието на уличната инфраструктура, чрез което ще се подобри транспортната свързаност и достъпност на по-отдалечените населени места. </a:t>
            </a:r>
            <a:r>
              <a:rPr lang="ru-RU" sz="1100" dirty="0" smtClean="0"/>
              <a:t>Общият </a:t>
            </a:r>
            <a:r>
              <a:rPr lang="ru-RU" sz="1100" dirty="0"/>
              <a:t>размер на средствата, които могат бъдат предоставени по процедурата за всички одобрени проектни предложения възлиза на </a:t>
            </a:r>
            <a:r>
              <a:rPr lang="en-US" sz="1100" dirty="0" smtClean="0"/>
              <a:t>35 000 000</a:t>
            </a:r>
            <a:r>
              <a:rPr lang="ru-RU" sz="1100" dirty="0">
                <a:cs typeface="Times New Roman" panose="02020603050405020304" pitchFamily="18" charset="0"/>
              </a:rPr>
              <a:t> </a:t>
            </a:r>
            <a:r>
              <a:rPr lang="ru-RU" sz="1100" dirty="0" smtClean="0">
                <a:cs typeface="Times New Roman" panose="02020603050405020304" pitchFamily="18" charset="0"/>
              </a:rPr>
              <a:t>€</a:t>
            </a:r>
            <a:r>
              <a:rPr lang="en-US" sz="1100" dirty="0" smtClean="0">
                <a:cs typeface="Times New Roman" panose="02020603050405020304" pitchFamily="18" charset="0"/>
              </a:rPr>
              <a:t>.</a:t>
            </a:r>
            <a:endParaRPr lang="ru-RU" sz="1100" dirty="0" smtClean="0"/>
          </a:p>
          <a:p>
            <a:pPr algn="ctr"/>
            <a:endParaRPr lang="ru-RU" sz="1100" dirty="0"/>
          </a:p>
          <a:p>
            <a:pPr algn="ctr"/>
            <a:r>
              <a:rPr lang="ru-RU" sz="1100" dirty="0" smtClean="0"/>
              <a:t> Приключила е предварителната оценка на 108 проектни предложения и предстои класиране, за да се назначи Оценителна комисия за тяхната последваща обработка.</a:t>
            </a:r>
            <a:endParaRPr lang="ru-RU" sz="1100" dirty="0"/>
          </a:p>
        </p:txBody>
      </p:sp>
      <p:sp>
        <p:nvSpPr>
          <p:cNvPr id="33" name="Rectangle 32"/>
          <p:cNvSpPr/>
          <p:nvPr/>
        </p:nvSpPr>
        <p:spPr>
          <a:xfrm>
            <a:off x="618309" y="2174506"/>
            <a:ext cx="5375279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1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По </a:t>
            </a:r>
            <a:r>
              <a:rPr lang="ru-RU" sz="1100" dirty="0">
                <a:solidFill>
                  <a:prstClr val="black"/>
                </a:solidFill>
                <a:cs typeface="Times New Roman" panose="02020603050405020304" pitchFamily="18" charset="0"/>
              </a:rPr>
              <a:t>процедура № BG06RDNP001-7.020 се предоставя възможност общините да извършват реконструкция, ремонт, оборудване и/или обзавеждане на общински сгради, в които се предоставят обществени услуги, с цел подобряване на тяхната енергийна ефективност. Общият размер на средствата, които могат бъдат предоставени по процедурата за всички одобрени проектни предложения възлиза на </a:t>
            </a:r>
            <a:r>
              <a:rPr lang="en-US" sz="11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15 000 000</a:t>
            </a:r>
            <a:r>
              <a:rPr lang="ru-RU" sz="1100" dirty="0">
                <a:cs typeface="Times New Roman" panose="02020603050405020304" pitchFamily="18" charset="0"/>
              </a:rPr>
              <a:t> €</a:t>
            </a:r>
            <a:r>
              <a:rPr lang="ru-RU" sz="11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. </a:t>
            </a:r>
          </a:p>
          <a:p>
            <a:pPr lvl="0" algn="ctr"/>
            <a:endParaRPr lang="ru-RU" sz="1100" dirty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lvl="0" algn="ctr"/>
            <a:r>
              <a:rPr lang="ru-RU" sz="11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Към момента се извършва предварителна оценка на подадените 122 проектни предложения и предстои тяхното класиране.</a:t>
            </a:r>
            <a:endParaRPr lang="ru-RU" sz="11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23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1BB3ACD-39D6-4B07-B165-F979837486A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3529" y="339509"/>
            <a:ext cx="11573197" cy="1064418"/>
          </a:xfrm>
        </p:spPr>
        <p:txBody>
          <a:bodyPr/>
          <a:lstStyle/>
          <a:p>
            <a:pPr algn="l"/>
            <a:r>
              <a:rPr lang="ru-RU" sz="3400" dirty="0"/>
              <a:t>Отчет за изпълнението на мярка </a:t>
            </a:r>
            <a:r>
              <a:rPr lang="en-US" sz="3400" dirty="0"/>
              <a:t>8</a:t>
            </a:r>
            <a:endParaRPr lang="ru-RU" sz="3400" dirty="0"/>
          </a:p>
          <a:p>
            <a:r>
              <a:rPr lang="ru-RU" sz="2000" i="1" dirty="0"/>
              <a:t>Инвестиции в развитие на горските райони и подобряване жизнеспособността на горите</a:t>
            </a:r>
            <a:endParaRPr lang="bg-BG" sz="2000" i="1" dirty="0"/>
          </a:p>
        </p:txBody>
      </p:sp>
      <p:sp>
        <p:nvSpPr>
          <p:cNvPr id="9" name="Rectangle 8"/>
          <p:cNvSpPr/>
          <p:nvPr/>
        </p:nvSpPr>
        <p:spPr>
          <a:xfrm>
            <a:off x="0" y="1602072"/>
            <a:ext cx="12192000" cy="1413163"/>
          </a:xfrm>
          <a:prstGeom prst="rect">
            <a:avLst/>
          </a:prstGeom>
          <a:solidFill>
            <a:srgbClr val="4E99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6305999" y="1954068"/>
            <a:ext cx="1395807" cy="1366982"/>
          </a:xfrm>
          <a:prstGeom prst="ellipse">
            <a:avLst/>
          </a:prstGeom>
          <a:solidFill>
            <a:srgbClr val="F2F2F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Подмярка </a:t>
            </a:r>
            <a:r>
              <a:rPr lang="en-US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8.</a:t>
            </a:r>
            <a:r>
              <a:rPr lang="bg-BG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3</a:t>
            </a:r>
            <a:endParaRPr lang="en-US" sz="1200" b="1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9" name="Oval 68"/>
          <p:cNvSpPr/>
          <p:nvPr/>
        </p:nvSpPr>
        <p:spPr>
          <a:xfrm>
            <a:off x="4534553" y="1954068"/>
            <a:ext cx="1395807" cy="1366982"/>
          </a:xfrm>
          <a:prstGeom prst="ellipse">
            <a:avLst/>
          </a:prstGeom>
          <a:solidFill>
            <a:srgbClr val="F2F2F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Подмярка </a:t>
            </a:r>
            <a:r>
              <a:rPr lang="en-US" sz="1200" b="1" dirty="0">
                <a:solidFill>
                  <a:schemeClr val="accent6">
                    <a:lumMod val="75000"/>
                    <a:lumOff val="25000"/>
                  </a:schemeClr>
                </a:solidFill>
              </a:rPr>
              <a:t>8</a:t>
            </a:r>
            <a:r>
              <a:rPr lang="bg-BG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.</a:t>
            </a:r>
            <a:r>
              <a:rPr lang="en-US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1</a:t>
            </a:r>
            <a:endParaRPr lang="en-US" sz="1200" b="1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8077445" y="1948487"/>
            <a:ext cx="1395807" cy="1366982"/>
          </a:xfrm>
          <a:prstGeom prst="ellipse">
            <a:avLst/>
          </a:prstGeom>
          <a:solidFill>
            <a:srgbClr val="F2F2F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Подмярка</a:t>
            </a:r>
          </a:p>
          <a:p>
            <a:pPr algn="ctr"/>
            <a:r>
              <a:rPr lang="en-US" sz="1200" b="1" dirty="0">
                <a:solidFill>
                  <a:schemeClr val="accent6">
                    <a:lumMod val="75000"/>
                    <a:lumOff val="25000"/>
                  </a:schemeClr>
                </a:solidFill>
              </a:rPr>
              <a:t>8</a:t>
            </a:r>
            <a:r>
              <a:rPr lang="bg-BG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.</a:t>
            </a:r>
            <a:r>
              <a:rPr lang="en-US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4</a:t>
            </a:r>
            <a:endParaRPr lang="en-US" sz="1200" b="1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4998260"/>
              </p:ext>
            </p:extLst>
          </p:nvPr>
        </p:nvGraphicFramePr>
        <p:xfrm>
          <a:off x="732194" y="3559795"/>
          <a:ext cx="10543822" cy="2534826"/>
        </p:xfrm>
        <a:graphic>
          <a:graphicData uri="http://schemas.openxmlformats.org/drawingml/2006/table">
            <a:tbl>
              <a:tblPr bandRow="1">
                <a:tableStyleId>{69012ECD-51FC-41F1-AA8D-1B2483CD663E}</a:tableStyleId>
              </a:tblPr>
              <a:tblGrid>
                <a:gridCol w="3703241">
                  <a:extLst>
                    <a:ext uri="{9D8B030D-6E8A-4147-A177-3AD203B41FA5}">
                      <a16:colId xmlns:a16="http://schemas.microsoft.com/office/drawing/2014/main" val="62373848"/>
                    </a:ext>
                  </a:extLst>
                </a:gridCol>
                <a:gridCol w="1653309">
                  <a:extLst>
                    <a:ext uri="{9D8B030D-6E8A-4147-A177-3AD203B41FA5}">
                      <a16:colId xmlns:a16="http://schemas.microsoft.com/office/drawing/2014/main" val="1044504265"/>
                    </a:ext>
                  </a:extLst>
                </a:gridCol>
                <a:gridCol w="1770712">
                  <a:extLst>
                    <a:ext uri="{9D8B030D-6E8A-4147-A177-3AD203B41FA5}">
                      <a16:colId xmlns:a16="http://schemas.microsoft.com/office/drawing/2014/main" val="2916129237"/>
                    </a:ext>
                  </a:extLst>
                </a:gridCol>
                <a:gridCol w="1808977">
                  <a:extLst>
                    <a:ext uri="{9D8B030D-6E8A-4147-A177-3AD203B41FA5}">
                      <a16:colId xmlns:a16="http://schemas.microsoft.com/office/drawing/2014/main" val="1493684519"/>
                    </a:ext>
                  </a:extLst>
                </a:gridCol>
                <a:gridCol w="1607583">
                  <a:extLst>
                    <a:ext uri="{9D8B030D-6E8A-4147-A177-3AD203B41FA5}">
                      <a16:colId xmlns:a16="http://schemas.microsoft.com/office/drawing/2014/main" val="945830317"/>
                    </a:ext>
                  </a:extLst>
                </a:gridCol>
              </a:tblGrid>
              <a:tr h="434109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bg1"/>
                          </a:solidFill>
                        </a:rPr>
                        <a:t>Брой приеми</a:t>
                      </a:r>
                      <a:endParaRPr lang="ru-RU" sz="1400" b="0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bg-BG" sz="1100" b="1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bg-BG" sz="1100" b="1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bg-BG" sz="1100" b="1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bg-BG" sz="1100" b="1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50319588"/>
                  </a:ext>
                </a:extLst>
              </a:tr>
              <a:tr h="532037">
                <a:tc>
                  <a:txBody>
                    <a:bodyPr/>
                    <a:lstStyle/>
                    <a:p>
                      <a:pPr algn="l" fontAlgn="ctr"/>
                      <a:r>
                        <a:rPr lang="bg-BG" sz="14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Брой постъпили проектни предложения</a:t>
                      </a:r>
                      <a:endParaRPr lang="bg-BG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22</a:t>
                      </a:r>
                      <a:endParaRPr lang="bg-BG" sz="1100" b="1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 </a:t>
                      </a:r>
                      <a:endParaRPr lang="bg-BG" sz="1100" b="1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191 </a:t>
                      </a:r>
                      <a:endParaRPr lang="bg-BG" sz="1100" b="1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69464549"/>
                  </a:ext>
                </a:extLst>
              </a:tr>
              <a:tr h="532037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bg1"/>
                          </a:solidFill>
                        </a:rPr>
                        <a:t>Общ брой сключени договори за подпомагане</a:t>
                      </a:r>
                      <a:endParaRPr lang="bg-BG" sz="1400" b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bg-BG" sz="1100" b="1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bg-BG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  <a:endParaRPr lang="bg-BG" sz="1100" b="1" i="0" u="none" strike="sng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8</a:t>
                      </a:r>
                      <a:endParaRPr lang="bg-BG" sz="1100" b="1" i="0" u="none" strike="sng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en-US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bg-BG" sz="1100" b="1" i="0" u="none" strike="sng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96372353"/>
                  </a:ext>
                </a:extLst>
              </a:tr>
              <a:tr h="59993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bg-BG" sz="6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400" dirty="0" smtClean="0">
                          <a:solidFill>
                            <a:schemeClr val="bg1"/>
                          </a:solidFill>
                        </a:rPr>
                        <a:t>Размер на договорената субсидия (€)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000" b="0" dirty="0" smtClean="0">
                          <a:solidFill>
                            <a:schemeClr val="bg1"/>
                          </a:solidFill>
                        </a:rPr>
                        <a:t>/</a:t>
                      </a:r>
                      <a:r>
                        <a:rPr lang="bg-BG" sz="1000" b="1" dirty="0" smtClean="0">
                          <a:solidFill>
                            <a:schemeClr val="bg1"/>
                          </a:solidFill>
                        </a:rPr>
                        <a:t>сума</a:t>
                      </a:r>
                      <a:r>
                        <a:rPr lang="bg-BG" sz="1000" b="1" baseline="0" dirty="0" smtClean="0">
                          <a:solidFill>
                            <a:schemeClr val="bg1"/>
                          </a:solidFill>
                        </a:rPr>
                        <a:t> по договор след последен анекс</a:t>
                      </a:r>
                      <a:r>
                        <a:rPr lang="bg-BG" sz="1000" b="0" baseline="0" dirty="0" smtClean="0">
                          <a:solidFill>
                            <a:schemeClr val="bg1"/>
                          </a:solidFill>
                        </a:rPr>
                        <a:t>/</a:t>
                      </a:r>
                      <a:endParaRPr lang="bg-BG" sz="10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86 017.00 €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16 784 890.51 €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bg-BG" sz="1100" b="1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 </a:t>
                      </a:r>
                      <a:r>
                        <a:rPr lang="en-US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150</a:t>
                      </a:r>
                      <a:r>
                        <a:rPr lang="bg-BG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846</a:t>
                      </a:r>
                      <a:r>
                        <a:rPr lang="bg-BG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US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</a:t>
                      </a:r>
                      <a:r>
                        <a:rPr lang="bg-BG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€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bg-BG" sz="1100" b="1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9 926 946.01 € 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bg-BG" sz="1100" b="1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54995297"/>
                  </a:ext>
                </a:extLst>
              </a:tr>
              <a:tr h="436713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bg-BG" sz="600" b="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400" b="0" dirty="0" smtClean="0">
                          <a:solidFill>
                            <a:schemeClr val="bg1"/>
                          </a:solidFill>
                        </a:rPr>
                        <a:t>Изплатени средства (€)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bg-BG" sz="1100" b="1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7 475 269.15 € 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732 674.11 € 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979 214.46 € 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1048465"/>
                  </a:ext>
                </a:extLst>
              </a:tr>
            </a:tbl>
          </a:graphicData>
        </a:graphic>
      </p:graphicFrame>
      <p:sp>
        <p:nvSpPr>
          <p:cNvPr id="12" name="Oval 11"/>
          <p:cNvSpPr/>
          <p:nvPr/>
        </p:nvSpPr>
        <p:spPr>
          <a:xfrm>
            <a:off x="9767009" y="1948487"/>
            <a:ext cx="1395807" cy="1366982"/>
          </a:xfrm>
          <a:prstGeom prst="ellipse">
            <a:avLst/>
          </a:prstGeom>
          <a:solidFill>
            <a:srgbClr val="F2F2F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Подмярка </a:t>
            </a:r>
            <a:r>
              <a:rPr lang="en-US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8.</a:t>
            </a:r>
            <a:r>
              <a:rPr lang="en-US" sz="1200" b="1" dirty="0">
                <a:solidFill>
                  <a:schemeClr val="accent6">
                    <a:lumMod val="75000"/>
                    <a:lumOff val="25000"/>
                  </a:schemeClr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20930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Текуща информация по мярка </a:t>
            </a:r>
            <a:r>
              <a:rPr lang="en-US" dirty="0" smtClean="0"/>
              <a:t>8</a:t>
            </a:r>
            <a:endParaRPr lang="en-US" dirty="0"/>
          </a:p>
        </p:txBody>
      </p:sp>
      <p:grpSp>
        <p:nvGrpSpPr>
          <p:cNvPr id="3" name="그룹 42">
            <a:extLst>
              <a:ext uri="{FF2B5EF4-FFF2-40B4-BE49-F238E27FC236}">
                <a16:creationId xmlns:a16="http://schemas.microsoft.com/office/drawing/2014/main" id="{5E58ED87-C2C6-41F6-8A4E-6B35ECF4F39E}"/>
              </a:ext>
            </a:extLst>
          </p:cNvPr>
          <p:cNvGrpSpPr/>
          <p:nvPr/>
        </p:nvGrpSpPr>
        <p:grpSpPr>
          <a:xfrm>
            <a:off x="744770" y="1360609"/>
            <a:ext cx="5164324" cy="1632069"/>
            <a:chOff x="2279575" y="5125566"/>
            <a:chExt cx="4246925" cy="1854330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6F268C8-E164-4191-A708-1C910CC92DD5}"/>
                </a:ext>
              </a:extLst>
            </p:cNvPr>
            <p:cNvSpPr txBox="1"/>
            <p:nvPr/>
          </p:nvSpPr>
          <p:spPr>
            <a:xfrm>
              <a:off x="2296093" y="5125566"/>
              <a:ext cx="4230407" cy="349691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bg1"/>
                  </a:solidFill>
                  <a:cs typeface="Calibri" pitchFamily="34" charset="0"/>
                </a:rPr>
                <a:t>BG06RDNP001-8.005 </a:t>
              </a:r>
              <a:r>
                <a:rPr lang="bg-BG" altLang="ko-KR" sz="1400" b="1" dirty="0">
                  <a:solidFill>
                    <a:schemeClr val="bg1"/>
                  </a:solidFill>
                  <a:cs typeface="Calibri" pitchFamily="34" charset="0"/>
                </a:rPr>
                <a:t>по подмярка 8.1 </a:t>
              </a:r>
              <a:endParaRPr lang="ko-KR" altLang="en-US" sz="1400" b="1" dirty="0">
                <a:solidFill>
                  <a:schemeClr val="bg1"/>
                </a:solidFill>
                <a:cs typeface="Calibri" pitchFamily="34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01895D7-F014-4BF5-8E48-EF4CBFFFC817}"/>
                </a:ext>
              </a:extLst>
            </p:cNvPr>
            <p:cNvSpPr txBox="1"/>
            <p:nvPr/>
          </p:nvSpPr>
          <p:spPr>
            <a:xfrm>
              <a:off x="2279575" y="5528679"/>
              <a:ext cx="4230407" cy="14512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bg-BG" sz="1100" b="1" dirty="0" smtClean="0"/>
                <a:t>„</a:t>
              </a:r>
              <a:r>
                <a:rPr lang="bg-BG" sz="1100" b="1" i="1" dirty="0" smtClean="0">
                  <a:solidFill>
                    <a:prstClr val="black"/>
                  </a:solidFill>
                </a:rPr>
                <a:t>Залесяване </a:t>
              </a:r>
              <a:r>
                <a:rPr lang="bg-BG" sz="1100" b="1" i="1" dirty="0">
                  <a:solidFill>
                    <a:prstClr val="black"/>
                  </a:solidFill>
                </a:rPr>
                <a:t>и </a:t>
              </a:r>
              <a:r>
                <a:rPr lang="bg-BG" sz="1100" b="1" i="1" dirty="0" smtClean="0">
                  <a:solidFill>
                    <a:prstClr val="black"/>
                  </a:solidFill>
                </a:rPr>
                <a:t>поддръжка</a:t>
              </a:r>
              <a:r>
                <a:rPr lang="ru-RU" sz="1100" b="1" dirty="0"/>
                <a:t>„</a:t>
              </a:r>
            </a:p>
            <a:p>
              <a:pPr algn="r"/>
              <a:r>
                <a:rPr lang="bg-BG" sz="1100" b="1" i="1" dirty="0" smtClean="0"/>
                <a:t>Бр</a:t>
              </a:r>
              <a:r>
                <a:rPr lang="bg-BG" sz="1100" b="1" i="1" dirty="0"/>
                <a:t>. подадени проекти по приема: </a:t>
              </a:r>
              <a:r>
                <a:rPr lang="en-US" sz="1100" b="1" i="1" dirty="0" smtClean="0"/>
                <a:t>22</a:t>
              </a:r>
              <a:endParaRPr lang="ru-RU" sz="1100" b="1" dirty="0"/>
            </a:p>
            <a:p>
              <a:pPr algn="r"/>
              <a:endParaRPr lang="ru-RU" sz="1100" dirty="0" smtClean="0">
                <a:cs typeface="Times New Roman" panose="02020603050405020304" pitchFamily="18" charset="0"/>
              </a:endParaRPr>
            </a:p>
            <a:p>
              <a:pPr algn="r"/>
              <a:r>
                <a:rPr lang="ru-RU" sz="1100" dirty="0" smtClean="0">
                  <a:cs typeface="Times New Roman" panose="02020603050405020304" pitchFamily="18" charset="0"/>
                </a:rPr>
                <a:t>Обработени са </a:t>
              </a:r>
              <a:r>
                <a:rPr lang="ru-RU" sz="1100" dirty="0">
                  <a:cs typeface="Times New Roman" panose="02020603050405020304" pitchFamily="18" charset="0"/>
                </a:rPr>
                <a:t>22 броя проектни предложения със заявена обща стойност на субсидията, която е в размер на 1 625 703,60 €</a:t>
              </a:r>
              <a:r>
                <a:rPr lang="ru-RU" sz="1100" dirty="0" smtClean="0">
                  <a:cs typeface="Times New Roman" panose="02020603050405020304" pitchFamily="18" charset="0"/>
                </a:rPr>
                <a:t>.</a:t>
              </a:r>
              <a:r>
                <a:rPr lang="bg-BG" sz="1100" dirty="0" smtClean="0">
                  <a:cs typeface="Times New Roman" panose="02020603050405020304" pitchFamily="18" charset="0"/>
                </a:rPr>
                <a:t> Оценителната комисия е приключила работа и към настоящия момент са сключени 2 административни договора с одобрена субсидия 86 017</a:t>
              </a:r>
              <a:r>
                <a:rPr lang="ru-RU" sz="1100" dirty="0"/>
                <a:t> </a:t>
              </a:r>
              <a:r>
                <a:rPr lang="ru-RU" sz="1100" dirty="0" smtClean="0"/>
                <a:t>€.</a:t>
              </a:r>
              <a:endParaRPr lang="ru-RU" sz="1100" dirty="0">
                <a:cs typeface="Times New Roman" panose="02020603050405020304" pitchFamily="18" charset="0"/>
              </a:endParaRPr>
            </a:p>
          </p:txBody>
        </p:sp>
      </p:grpSp>
      <p:grpSp>
        <p:nvGrpSpPr>
          <p:cNvPr id="50" name="그룹 41">
            <a:extLst>
              <a:ext uri="{FF2B5EF4-FFF2-40B4-BE49-F238E27FC236}">
                <a16:creationId xmlns:a16="http://schemas.microsoft.com/office/drawing/2014/main" id="{3A6ADD58-FFB8-443F-B3DF-2BC3FF540194}"/>
              </a:ext>
            </a:extLst>
          </p:cNvPr>
          <p:cNvGrpSpPr/>
          <p:nvPr/>
        </p:nvGrpSpPr>
        <p:grpSpPr>
          <a:xfrm>
            <a:off x="6433099" y="1360616"/>
            <a:ext cx="5160802" cy="1917316"/>
            <a:chOff x="7032103" y="5083387"/>
            <a:chExt cx="4230407" cy="1902532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5A35255F-452F-4B6E-B8F5-45F4544AD113}"/>
                </a:ext>
              </a:extLst>
            </p:cNvPr>
            <p:cNvSpPr txBox="1"/>
            <p:nvPr/>
          </p:nvSpPr>
          <p:spPr>
            <a:xfrm>
              <a:off x="7032103" y="5083387"/>
              <a:ext cx="4230407" cy="307776"/>
            </a:xfrm>
            <a:prstGeom prst="rect">
              <a:avLst/>
            </a:prstGeom>
            <a:solidFill>
              <a:srgbClr val="44DC8C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Calibri" pitchFamily="34" charset="0"/>
                </a:rPr>
                <a:t>  BG06RDNP001-8.001 </a:t>
              </a:r>
              <a:r>
                <a:rPr lang="bg-BG" altLang="ko-KR" sz="1400" b="1" dirty="0">
                  <a:solidFill>
                    <a:schemeClr val="bg1"/>
                  </a:solidFill>
                  <a:cs typeface="Calibri" pitchFamily="34" charset="0"/>
                </a:rPr>
                <a:t>по подмярка 8.6 </a:t>
              </a:r>
              <a:endParaRPr lang="ko-KR" altLang="en-US" sz="1400" b="1" dirty="0">
                <a:solidFill>
                  <a:schemeClr val="bg1"/>
                </a:solidFill>
                <a:cs typeface="Calibri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BDB7425A-65DE-44A9-AC3D-22114AD21158}"/>
                </a:ext>
              </a:extLst>
            </p:cNvPr>
            <p:cNvSpPr txBox="1"/>
            <p:nvPr/>
          </p:nvSpPr>
          <p:spPr>
            <a:xfrm>
              <a:off x="7032103" y="5428362"/>
              <a:ext cx="4230407" cy="15575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bg-BG" sz="1100" b="1" dirty="0" smtClean="0"/>
                <a:t>„</a:t>
              </a:r>
              <a:r>
                <a:rPr lang="ru-RU" altLang="ko-KR" sz="1100" b="1" dirty="0" smtClean="0"/>
                <a:t>Инвестиции </a:t>
              </a:r>
              <a:r>
                <a:rPr lang="ru-RU" altLang="ko-KR" sz="1100" b="1" dirty="0"/>
                <a:t>в технологии за лесовъдство и в преработката, мобилизирането и търговията с горски </a:t>
              </a:r>
              <a:r>
                <a:rPr lang="ru-RU" altLang="ko-KR" sz="1100" b="1" dirty="0" smtClean="0"/>
                <a:t>продукти</a:t>
              </a:r>
              <a:r>
                <a:rPr lang="ru-RU" sz="1100" b="1" dirty="0"/>
                <a:t>„</a:t>
              </a:r>
            </a:p>
            <a:p>
              <a:r>
                <a:rPr lang="ru-RU" altLang="ko-KR" sz="1100" b="1" dirty="0" smtClean="0"/>
                <a:t>Бр</a:t>
              </a:r>
              <a:r>
                <a:rPr lang="ru-RU" altLang="ko-KR" sz="1100" b="1" dirty="0"/>
                <a:t>. подадени </a:t>
              </a:r>
              <a:r>
                <a:rPr lang="ru-RU" altLang="ko-KR" sz="1100" b="1" dirty="0" smtClean="0"/>
                <a:t>проекти: </a:t>
              </a:r>
              <a:r>
                <a:rPr lang="bg-BG" altLang="ko-KR" sz="1100" b="1" dirty="0" smtClean="0"/>
                <a:t>1</a:t>
              </a:r>
              <a:r>
                <a:rPr lang="en-US" altLang="ko-KR" sz="1100" b="1" dirty="0" smtClean="0"/>
                <a:t>91</a:t>
              </a:r>
              <a:endParaRPr lang="bg-BG" altLang="ko-KR" sz="1100" b="1" dirty="0" smtClean="0"/>
            </a:p>
            <a:p>
              <a:pPr algn="just"/>
              <a:endParaRPr lang="ru-RU" sz="800" dirty="0" smtClean="0"/>
            </a:p>
            <a:p>
              <a:pPr algn="just"/>
              <a:r>
                <a:rPr lang="ru-RU" sz="1100" dirty="0" smtClean="0"/>
                <a:t>След </a:t>
              </a:r>
              <a:r>
                <a:rPr lang="ru-RU" sz="1100" dirty="0"/>
                <a:t>увеличение на бюджета по подмярката са разпределени за обработка 53 броя проектни предложения със заявена субсидия в размер на 6 509 078,42 €</a:t>
              </a:r>
              <a:r>
                <a:rPr lang="ru-RU" sz="1100" dirty="0" smtClean="0"/>
                <a:t>. В </a:t>
              </a:r>
              <a:r>
                <a:rPr lang="ru-RU" sz="1100" dirty="0"/>
                <a:t>оценителната комисия са включени и 10 проектни предложения, по които се изчаква решение от разследващи и съдебни органи</a:t>
              </a:r>
              <a:r>
                <a:rPr lang="ru-RU" sz="1100" dirty="0" smtClean="0"/>
                <a:t>. </a:t>
              </a:r>
              <a:endParaRPr lang="ru-RU" sz="1100" dirty="0"/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" t="18242" r="87" b="38238"/>
          <a:stretch/>
        </p:blipFill>
        <p:spPr>
          <a:xfrm>
            <a:off x="764855" y="3570514"/>
            <a:ext cx="10829045" cy="2810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36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1BB3ACD-39D6-4B07-B165-F979837486A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3529" y="339509"/>
            <a:ext cx="11573197" cy="1064418"/>
          </a:xfrm>
        </p:spPr>
        <p:txBody>
          <a:bodyPr/>
          <a:lstStyle/>
          <a:p>
            <a:pPr algn="l"/>
            <a:r>
              <a:rPr lang="ru-RU" sz="3400" dirty="0"/>
              <a:t>Отчет за изпълнението на мярка </a:t>
            </a:r>
            <a:r>
              <a:rPr lang="en-US" sz="3400" dirty="0" smtClean="0"/>
              <a:t>9</a:t>
            </a:r>
            <a:endParaRPr lang="ru-RU" sz="3400" dirty="0"/>
          </a:p>
          <a:p>
            <a:pPr algn="l"/>
            <a:r>
              <a:rPr lang="ru-RU" sz="2000" i="1" dirty="0" smtClean="0"/>
              <a:t>Учредяване </a:t>
            </a:r>
            <a:r>
              <a:rPr lang="ru-RU" sz="2000" i="1" dirty="0"/>
              <a:t>на групи и организации на производителите</a:t>
            </a:r>
            <a:r>
              <a:rPr lang="ru-RU" sz="2000" i="1" dirty="0" smtClean="0"/>
              <a:t>.</a:t>
            </a:r>
            <a:endParaRPr lang="ru-RU" sz="2000" i="1" dirty="0"/>
          </a:p>
        </p:txBody>
      </p:sp>
      <p:sp>
        <p:nvSpPr>
          <p:cNvPr id="9" name="Rectangle 8"/>
          <p:cNvSpPr/>
          <p:nvPr/>
        </p:nvSpPr>
        <p:spPr>
          <a:xfrm>
            <a:off x="0" y="1602072"/>
            <a:ext cx="12192000" cy="1413163"/>
          </a:xfrm>
          <a:prstGeom prst="rect">
            <a:avLst/>
          </a:prstGeom>
          <a:solidFill>
            <a:srgbClr val="4E99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7425462" y="1985818"/>
            <a:ext cx="1395807" cy="1366982"/>
          </a:xfrm>
          <a:prstGeom prst="ellipse">
            <a:avLst/>
          </a:prstGeom>
          <a:solidFill>
            <a:srgbClr val="F2F2F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6">
                    <a:lumMod val="75000"/>
                    <a:lumOff val="25000"/>
                  </a:schemeClr>
                </a:solidFill>
              </a:rPr>
              <a:t>M</a:t>
            </a:r>
            <a:r>
              <a:rPr lang="bg-BG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ярка</a:t>
            </a:r>
          </a:p>
          <a:p>
            <a:pPr algn="ctr"/>
            <a:r>
              <a:rPr lang="en-US" sz="1200" b="1" dirty="0">
                <a:solidFill>
                  <a:schemeClr val="accent6">
                    <a:lumMod val="75000"/>
                    <a:lumOff val="25000"/>
                  </a:schemeClr>
                </a:solidFill>
              </a:rPr>
              <a:t>9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453639"/>
              </p:ext>
            </p:extLst>
          </p:nvPr>
        </p:nvGraphicFramePr>
        <p:xfrm>
          <a:off x="508541" y="3500582"/>
          <a:ext cx="10048623" cy="3123616"/>
        </p:xfrm>
        <a:graphic>
          <a:graphicData uri="http://schemas.openxmlformats.org/drawingml/2006/table">
            <a:tbl>
              <a:tblPr bandRow="1">
                <a:tableStyleId>{69012ECD-51FC-41F1-AA8D-1B2483CD663E}</a:tableStyleId>
              </a:tblPr>
              <a:tblGrid>
                <a:gridCol w="5234282">
                  <a:extLst>
                    <a:ext uri="{9D8B030D-6E8A-4147-A177-3AD203B41FA5}">
                      <a16:colId xmlns:a16="http://schemas.microsoft.com/office/drawing/2014/main" val="62373848"/>
                    </a:ext>
                  </a:extLst>
                </a:gridCol>
                <a:gridCol w="4814341">
                  <a:extLst>
                    <a:ext uri="{9D8B030D-6E8A-4147-A177-3AD203B41FA5}">
                      <a16:colId xmlns:a16="http://schemas.microsoft.com/office/drawing/2014/main" val="1044504265"/>
                    </a:ext>
                  </a:extLst>
                </a:gridCol>
              </a:tblGrid>
              <a:tr h="434109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bg1"/>
                          </a:solidFill>
                        </a:rPr>
                        <a:t>Брой приеми</a:t>
                      </a:r>
                      <a:endParaRPr lang="ru-RU" sz="1400" b="0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1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</a:t>
                      </a:r>
                      <a:endParaRPr lang="bg-BG" sz="11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50319588"/>
                  </a:ext>
                </a:extLst>
              </a:tr>
              <a:tr h="532037">
                <a:tc>
                  <a:txBody>
                    <a:bodyPr/>
                    <a:lstStyle/>
                    <a:p>
                      <a:pPr algn="l" fontAlgn="ctr"/>
                      <a:r>
                        <a:rPr lang="bg-BG" sz="14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Брой постъпили проектни предложения</a:t>
                      </a:r>
                      <a:endParaRPr lang="bg-BG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38</a:t>
                      </a:r>
                    </a:p>
                    <a:p>
                      <a:pPr algn="ctr"/>
                      <a:endParaRPr lang="bg-BG" sz="11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69464549"/>
                  </a:ext>
                </a:extLst>
              </a:tr>
              <a:tr h="436713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Стойност на заявената финансова помощ (</a:t>
                      </a:r>
                      <a:r>
                        <a:rPr lang="bg-BG" sz="1400" dirty="0" smtClean="0">
                          <a:solidFill>
                            <a:schemeClr val="bg1"/>
                          </a:solidFill>
                        </a:rPr>
                        <a:t>€</a:t>
                      </a:r>
                      <a:r>
                        <a:rPr lang="ru-RU" sz="14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ru-RU" sz="1400" b="0" i="0" u="none" strike="noStrike" dirty="0" smtClean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 16 478 348,87 </a:t>
                      </a:r>
                      <a:r>
                        <a:rPr lang="bg-BG" sz="1100" b="1" dirty="0" smtClean="0">
                          <a:solidFill>
                            <a:schemeClr val="tx1"/>
                          </a:solidFill>
                        </a:rPr>
                        <a:t>€</a:t>
                      </a:r>
                      <a:endParaRPr lang="ru-RU" sz="1100" b="1" u="none" strike="noStrike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fontAlgn="b"/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98201009"/>
                  </a:ext>
                </a:extLst>
              </a:tr>
              <a:tr h="532037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bg1"/>
                          </a:solidFill>
                        </a:rPr>
                        <a:t>Общ брой сключени договори за подпомагане</a:t>
                      </a:r>
                      <a:endParaRPr lang="bg-BG" sz="1400" b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23</a:t>
                      </a:r>
                    </a:p>
                    <a:p>
                      <a:pPr algn="ctr"/>
                      <a:endParaRPr lang="bg-BG" sz="11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96372353"/>
                  </a:ext>
                </a:extLst>
              </a:tr>
              <a:tr h="436713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400" dirty="0" smtClean="0">
                          <a:solidFill>
                            <a:schemeClr val="bg1"/>
                          </a:solidFill>
                        </a:rPr>
                        <a:t>Размер на договорената субсидия (€)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000" b="0" dirty="0" smtClean="0">
                          <a:solidFill>
                            <a:schemeClr val="bg1"/>
                          </a:solidFill>
                        </a:rPr>
                        <a:t>/</a:t>
                      </a:r>
                      <a:r>
                        <a:rPr lang="bg-BG" sz="1000" b="1" dirty="0" smtClean="0">
                          <a:solidFill>
                            <a:schemeClr val="bg1"/>
                          </a:solidFill>
                        </a:rPr>
                        <a:t>сума</a:t>
                      </a:r>
                      <a:r>
                        <a:rPr lang="bg-BG" sz="1000" b="1" baseline="0" dirty="0" smtClean="0">
                          <a:solidFill>
                            <a:schemeClr val="bg1"/>
                          </a:solidFill>
                        </a:rPr>
                        <a:t> по договор след последен анекс</a:t>
                      </a:r>
                      <a:r>
                        <a:rPr lang="bg-BG" sz="1000" b="0" baseline="0" dirty="0" smtClean="0">
                          <a:solidFill>
                            <a:schemeClr val="bg1"/>
                          </a:solidFill>
                        </a:rPr>
                        <a:t>/</a:t>
                      </a:r>
                      <a:endParaRPr lang="bg-BG" sz="10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6 508 052.00 €</a:t>
                      </a:r>
                      <a:endParaRPr lang="bg-BG" sz="11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bg-BG" sz="1100" b="1" u="none" strike="noStrike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54995297"/>
                  </a:ext>
                </a:extLst>
              </a:tr>
              <a:tr h="436713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bg-BG" sz="1400" b="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400" b="0" dirty="0" smtClean="0">
                          <a:solidFill>
                            <a:schemeClr val="bg1"/>
                          </a:solidFill>
                        </a:rPr>
                        <a:t>Изплатени средства (€)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bg-BG" sz="14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kern="120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3 958 347.28 € </a:t>
                      </a:r>
                      <a:endParaRPr lang="bg-BG" sz="11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10484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469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3529" y="339509"/>
            <a:ext cx="11573197" cy="1581440"/>
          </a:xfrm>
        </p:spPr>
        <p:txBody>
          <a:bodyPr/>
          <a:lstStyle/>
          <a:p>
            <a:r>
              <a:rPr lang="ru-RU" sz="3400" dirty="0" smtClean="0"/>
              <a:t>Текуща информация по подмярка 19.2 </a:t>
            </a:r>
          </a:p>
          <a:p>
            <a:r>
              <a:rPr lang="ru-RU" sz="3400" dirty="0" smtClean="0"/>
              <a:t>на мярка 19 „Водено от общностите местно развитие” (ВОМР)</a:t>
            </a:r>
            <a:endParaRPr lang="en-US" sz="3400" dirty="0"/>
          </a:p>
        </p:txBody>
      </p:sp>
      <p:grpSp>
        <p:nvGrpSpPr>
          <p:cNvPr id="50" name="그룹 41">
            <a:extLst>
              <a:ext uri="{FF2B5EF4-FFF2-40B4-BE49-F238E27FC236}">
                <a16:creationId xmlns:a16="http://schemas.microsoft.com/office/drawing/2014/main" id="{3A6ADD58-FFB8-443F-B3DF-2BC3FF540194}"/>
              </a:ext>
            </a:extLst>
          </p:cNvPr>
          <p:cNvGrpSpPr/>
          <p:nvPr/>
        </p:nvGrpSpPr>
        <p:grpSpPr>
          <a:xfrm>
            <a:off x="623886" y="1920952"/>
            <a:ext cx="5684701" cy="1070340"/>
            <a:chOff x="7032103" y="5083385"/>
            <a:chExt cx="4230407" cy="1062085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5A35255F-452F-4B6E-B8F5-45F4544AD113}"/>
                </a:ext>
              </a:extLst>
            </p:cNvPr>
            <p:cNvSpPr txBox="1"/>
            <p:nvPr/>
          </p:nvSpPr>
          <p:spPr>
            <a:xfrm>
              <a:off x="7032103" y="5083385"/>
              <a:ext cx="4230407" cy="307776"/>
            </a:xfrm>
            <a:prstGeom prst="rect">
              <a:avLst/>
            </a:prstGeom>
            <a:solidFill>
              <a:srgbClr val="44DC8C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Calibri" pitchFamily="34" charset="0"/>
                </a:rPr>
                <a:t>  </a:t>
              </a:r>
              <a:r>
                <a:rPr lang="en-US" altLang="ko-KR" sz="1400" b="1" dirty="0" smtClean="0">
                  <a:solidFill>
                    <a:schemeClr val="bg1"/>
                  </a:solidFill>
                  <a:cs typeface="Calibri" pitchFamily="34" charset="0"/>
                </a:rPr>
                <a:t>BG06RDNP001-19</a:t>
              </a:r>
              <a:r>
                <a:rPr lang="bg-BG" altLang="ko-KR" sz="1400" b="1" dirty="0" smtClean="0">
                  <a:solidFill>
                    <a:schemeClr val="bg1"/>
                  </a:solidFill>
                  <a:cs typeface="Calibri" pitchFamily="34" charset="0"/>
                </a:rPr>
                <a:t>.2</a:t>
              </a:r>
              <a:r>
                <a:rPr lang="en-US" altLang="ko-KR" sz="1400" b="1" dirty="0" smtClean="0">
                  <a:solidFill>
                    <a:schemeClr val="bg1"/>
                  </a:solidFill>
                  <a:cs typeface="Calibri" pitchFamily="34" charset="0"/>
                </a:rPr>
                <a:t> </a:t>
              </a:r>
              <a:r>
                <a:rPr lang="bg-BG" altLang="ko-KR" sz="1400" b="1" dirty="0">
                  <a:solidFill>
                    <a:schemeClr val="bg1"/>
                  </a:solidFill>
                  <a:cs typeface="Calibri" pitchFamily="34" charset="0"/>
                </a:rPr>
                <a:t>по подмярка </a:t>
              </a:r>
              <a:r>
                <a:rPr lang="bg-BG" altLang="ko-KR" sz="1400" b="1" dirty="0" smtClean="0">
                  <a:solidFill>
                    <a:schemeClr val="bg1"/>
                  </a:solidFill>
                  <a:cs typeface="Calibri" pitchFamily="34" charset="0"/>
                </a:rPr>
                <a:t>19.2 </a:t>
              </a:r>
              <a:endParaRPr lang="ko-KR" altLang="en-US" sz="1400" b="1" dirty="0">
                <a:solidFill>
                  <a:schemeClr val="bg1"/>
                </a:solidFill>
                <a:cs typeface="Calibri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BDB7425A-65DE-44A9-AC3D-22114AD21158}"/>
                </a:ext>
              </a:extLst>
            </p:cNvPr>
            <p:cNvSpPr txBox="1"/>
            <p:nvPr/>
          </p:nvSpPr>
          <p:spPr>
            <a:xfrm>
              <a:off x="7032103" y="5381963"/>
              <a:ext cx="4230407" cy="7635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altLang="ko-KR" sz="1100" b="1" dirty="0" smtClean="0">
                  <a:solidFill>
                    <a:prstClr val="black"/>
                  </a:solidFill>
                </a:rPr>
                <a:t>"</a:t>
              </a:r>
              <a:r>
                <a:rPr lang="ru-RU" sz="1100" b="1" dirty="0"/>
                <a:t>Прилагане на операции в рамките на стратегии за воденото от обществото местно </a:t>
              </a:r>
              <a:r>
                <a:rPr lang="ru-RU" sz="1100" b="1" dirty="0" smtClean="0"/>
                <a:t>развитие</a:t>
              </a:r>
              <a:r>
                <a:rPr lang="ru-RU" altLang="ko-KR" sz="1100" b="1" dirty="0" smtClean="0">
                  <a:solidFill>
                    <a:prstClr val="black"/>
                  </a:solidFill>
                </a:rPr>
                <a:t>"</a:t>
              </a:r>
              <a:endParaRPr lang="ru-RU" altLang="ko-KR" sz="1100" b="1" dirty="0">
                <a:solidFill>
                  <a:prstClr val="black"/>
                </a:solidFill>
              </a:endParaRPr>
            </a:p>
            <a:p>
              <a:pPr algn="ctr"/>
              <a:endParaRPr lang="ru-RU" altLang="ko-KR" sz="1100" b="1" dirty="0" smtClean="0"/>
            </a:p>
            <a:p>
              <a:pPr algn="ctr"/>
              <a:endParaRPr lang="ru-RU" altLang="ko-KR" sz="1100" b="1" i="1" dirty="0"/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86" y="3160568"/>
            <a:ext cx="5684701" cy="335756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762750" y="3350264"/>
            <a:ext cx="46863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Общо брой сключени договори </a:t>
            </a:r>
            <a:r>
              <a:rPr lang="ru-RU" dirty="0" smtClean="0"/>
              <a:t>- </a:t>
            </a:r>
            <a:r>
              <a:rPr lang="ru-RU" dirty="0"/>
              <a:t>1 </a:t>
            </a:r>
            <a:r>
              <a:rPr lang="en-US" dirty="0" smtClean="0"/>
              <a:t>185</a:t>
            </a:r>
            <a:r>
              <a:rPr lang="ru-RU" dirty="0" smtClean="0"/>
              <a:t> </a:t>
            </a:r>
            <a:r>
              <a:rPr lang="ru-RU" dirty="0"/>
              <a:t>бр. на стойност  59 840 645.58 </a:t>
            </a:r>
            <a:r>
              <a:rPr lang="ru-RU" dirty="0" smtClean="0"/>
              <a:t>€</a:t>
            </a:r>
            <a:endParaRPr lang="ru-RU" dirty="0"/>
          </a:p>
          <a:p>
            <a:pPr algn="ctr"/>
            <a:endParaRPr lang="ru-RU" dirty="0">
              <a:solidFill>
                <a:srgbClr val="FF0000"/>
              </a:solidFill>
            </a:endParaRPr>
          </a:p>
          <a:p>
            <a:pPr algn="ctr"/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bg-BG" dirty="0"/>
              <a:t>О</a:t>
            </a:r>
            <a:r>
              <a:rPr lang="ru-RU" dirty="0" smtClean="0"/>
              <a:t>бщият </a:t>
            </a:r>
            <a:r>
              <a:rPr lang="ru-RU" dirty="0"/>
              <a:t>брой на постъпилите процедури за подбор на проекти за извършване на контрол в ДФЗ до момента са 789, от които обработени са 688, а в процес на обработка са 101 </a:t>
            </a:r>
            <a:r>
              <a:rPr lang="ru-RU" dirty="0" smtClean="0"/>
              <a:t>броя.</a:t>
            </a:r>
            <a:endParaRPr lang="ru-RU" dirty="0"/>
          </a:p>
        </p:txBody>
      </p:sp>
      <p:grpSp>
        <p:nvGrpSpPr>
          <p:cNvPr id="10" name="그룹 41">
            <a:extLst>
              <a:ext uri="{FF2B5EF4-FFF2-40B4-BE49-F238E27FC236}">
                <a16:creationId xmlns:a16="http://schemas.microsoft.com/office/drawing/2014/main" id="{3A6ADD58-FFB8-443F-B3DF-2BC3FF540194}"/>
              </a:ext>
            </a:extLst>
          </p:cNvPr>
          <p:cNvGrpSpPr/>
          <p:nvPr/>
        </p:nvGrpSpPr>
        <p:grpSpPr>
          <a:xfrm>
            <a:off x="6308587" y="1920949"/>
            <a:ext cx="5684701" cy="562508"/>
            <a:chOff x="7032103" y="5083385"/>
            <a:chExt cx="4230407" cy="55817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A35255F-452F-4B6E-B8F5-45F4544AD113}"/>
                </a:ext>
              </a:extLst>
            </p:cNvPr>
            <p:cNvSpPr txBox="1"/>
            <p:nvPr/>
          </p:nvSpPr>
          <p:spPr>
            <a:xfrm>
              <a:off x="7032103" y="5083385"/>
              <a:ext cx="4230407" cy="307776"/>
            </a:xfrm>
            <a:prstGeom prst="rect">
              <a:avLst/>
            </a:prstGeom>
            <a:solidFill>
              <a:srgbClr val="44DC8C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Calibri" pitchFamily="34" charset="0"/>
                </a:rPr>
                <a:t>  </a:t>
              </a:r>
              <a:endParaRPr lang="ko-KR" altLang="en-US" sz="1400" b="1" dirty="0">
                <a:solidFill>
                  <a:schemeClr val="bg1"/>
                </a:solidFill>
                <a:cs typeface="Calibri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DB7425A-65DE-44A9-AC3D-22114AD21158}"/>
                </a:ext>
              </a:extLst>
            </p:cNvPr>
            <p:cNvSpPr txBox="1"/>
            <p:nvPr/>
          </p:nvSpPr>
          <p:spPr>
            <a:xfrm>
              <a:off x="7032103" y="5381963"/>
              <a:ext cx="4230407" cy="2595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altLang="ko-KR" sz="1100" b="1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60837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916435" y="452404"/>
            <a:ext cx="6735633" cy="5922270"/>
            <a:chOff x="4916435" y="452404"/>
            <a:chExt cx="6735633" cy="592227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71EEDD8F-21EE-4529-B34B-786FC45A4E84}"/>
                </a:ext>
              </a:extLst>
            </p:cNvPr>
            <p:cNvGrpSpPr/>
            <p:nvPr/>
          </p:nvGrpSpPr>
          <p:grpSpPr>
            <a:xfrm>
              <a:off x="4916435" y="452404"/>
              <a:ext cx="6735633" cy="5922270"/>
              <a:chOff x="3952875" y="2284730"/>
              <a:chExt cx="4591050" cy="2816544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98147EE4-3F48-4BF3-B9D8-DC86F6C4FB41}"/>
                  </a:ext>
                </a:extLst>
              </p:cNvPr>
              <p:cNvSpPr/>
              <p:nvPr userDrawn="1"/>
            </p:nvSpPr>
            <p:spPr>
              <a:xfrm>
                <a:off x="3952875" y="2284730"/>
                <a:ext cx="4591050" cy="2816544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101600" sx="102000" sy="102000" algn="ctr" rotWithShape="0">
                  <a:schemeClr val="accent6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105DC372-B4FF-4D2B-A176-27A903C2DC1E}"/>
                  </a:ext>
                </a:extLst>
              </p:cNvPr>
              <p:cNvSpPr/>
              <p:nvPr userDrawn="1"/>
            </p:nvSpPr>
            <p:spPr>
              <a:xfrm>
                <a:off x="4083157" y="2398836"/>
                <a:ext cx="4330485" cy="2588333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ffectLst>
                <a:innerShdw blurRad="165100">
                  <a:schemeClr val="accent5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F9525E3F-1288-4E47-9DDD-6E6E868E8798}"/>
                </a:ext>
              </a:extLst>
            </p:cNvPr>
            <p:cNvSpPr/>
            <p:nvPr/>
          </p:nvSpPr>
          <p:spPr>
            <a:xfrm>
              <a:off x="5549279" y="1375045"/>
              <a:ext cx="777210" cy="77720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alpha val="40000"/>
                  </a:schemeClr>
                </a:gs>
                <a:gs pos="100000">
                  <a:schemeClr val="accent4">
                    <a:alpha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177800" sx="102000" sy="102000" algn="ctr" rotWithShape="0">
                <a:schemeClr val="accent6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ED7E00C-90F3-4172-9B12-D1E11DFB43D9}"/>
                </a:ext>
              </a:extLst>
            </p:cNvPr>
            <p:cNvSpPr/>
            <p:nvPr/>
          </p:nvSpPr>
          <p:spPr>
            <a:xfrm>
              <a:off x="5549279" y="4734926"/>
              <a:ext cx="777210" cy="77720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alpha val="40000"/>
                  </a:schemeClr>
                </a:gs>
                <a:gs pos="100000">
                  <a:schemeClr val="accent4">
                    <a:alpha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177800" sx="102000" sy="102000" algn="ctr" rotWithShape="0">
                <a:schemeClr val="accent6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82D24387-E5FF-480F-9206-3F39D9ACA0B6}"/>
                </a:ext>
              </a:extLst>
            </p:cNvPr>
            <p:cNvSpPr/>
            <p:nvPr/>
          </p:nvSpPr>
          <p:spPr>
            <a:xfrm>
              <a:off x="5549279" y="3614965"/>
              <a:ext cx="777210" cy="77720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alpha val="40000"/>
                  </a:schemeClr>
                </a:gs>
                <a:gs pos="100000">
                  <a:schemeClr val="accent4">
                    <a:alpha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177800" sx="102000" sy="102000" algn="ctr" rotWithShape="0">
                <a:schemeClr val="accent6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0121B5C0-EA29-4C42-8AD1-8236E7937277}"/>
                </a:ext>
              </a:extLst>
            </p:cNvPr>
            <p:cNvSpPr/>
            <p:nvPr/>
          </p:nvSpPr>
          <p:spPr>
            <a:xfrm>
              <a:off x="5549279" y="2495005"/>
              <a:ext cx="777210" cy="77720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alpha val="40000"/>
                  </a:schemeClr>
                </a:gs>
                <a:gs pos="100000">
                  <a:schemeClr val="accent4">
                    <a:alpha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177800" sx="102000" sy="102000" algn="ctr" rotWithShape="0">
                <a:schemeClr val="accent6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C9C687AE-FC0F-4472-9509-BC36084DE922}"/>
                </a:ext>
              </a:extLst>
            </p:cNvPr>
            <p:cNvGrpSpPr/>
            <p:nvPr/>
          </p:nvGrpSpPr>
          <p:grpSpPr>
            <a:xfrm>
              <a:off x="6630626" y="2480661"/>
              <a:ext cx="4526164" cy="701496"/>
              <a:chOff x="6751979" y="1666120"/>
              <a:chExt cx="4526164" cy="701496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299CA4B-E4DE-4D1A-A39C-242A6E2E2075}"/>
                  </a:ext>
                </a:extLst>
              </p:cNvPr>
              <p:cNvSpPr txBox="1"/>
              <p:nvPr/>
            </p:nvSpPr>
            <p:spPr>
              <a:xfrm>
                <a:off x="6770451" y="2090617"/>
                <a:ext cx="450769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bg-BG" altLang="ko-KR" sz="1200" dirty="0" smtClean="0">
                    <a:solidFill>
                      <a:schemeClr val="bg1"/>
                    </a:solidFill>
                    <a:cs typeface="Arial" pitchFamily="34" charset="0"/>
                  </a:rPr>
                  <a:t>Изплатени суми</a:t>
                </a:r>
                <a:endParaRPr lang="en-US" altLang="ko-KR" sz="12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70691D3-6C9E-41D7-8BD4-95A5A370EDD5}"/>
                  </a:ext>
                </a:extLst>
              </p:cNvPr>
              <p:cNvSpPr txBox="1"/>
              <p:nvPr/>
            </p:nvSpPr>
            <p:spPr>
              <a:xfrm>
                <a:off x="6751979" y="1666120"/>
                <a:ext cx="4507692" cy="430887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bg-BG" altLang="ko-KR" sz="2200" b="1" dirty="0">
                    <a:solidFill>
                      <a:schemeClr val="bg1"/>
                    </a:solidFill>
                    <a:cs typeface="Arial" pitchFamily="34" charset="0"/>
                  </a:rPr>
                  <a:t>Общ преглед на </a:t>
                </a:r>
                <a:r>
                  <a:rPr lang="bg-BG" altLang="ko-KR" sz="2200" b="1" dirty="0" smtClean="0">
                    <a:solidFill>
                      <a:schemeClr val="bg1"/>
                    </a:solidFill>
                    <a:cs typeface="Arial" pitchFamily="34" charset="0"/>
                  </a:rPr>
                  <a:t>напредъка </a:t>
                </a:r>
                <a:endParaRPr lang="bg-BG" altLang="ko-KR" sz="22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B85A20E-BC2F-4902-9E49-A6913CBDEC02}"/>
                </a:ext>
              </a:extLst>
            </p:cNvPr>
            <p:cNvSpPr txBox="1"/>
            <p:nvPr/>
          </p:nvSpPr>
          <p:spPr>
            <a:xfrm>
              <a:off x="5596139" y="1510812"/>
              <a:ext cx="682192" cy="523220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2800" b="1" dirty="0">
                  <a:solidFill>
                    <a:schemeClr val="bg1"/>
                  </a:solidFill>
                  <a:cs typeface="Arial" pitchFamily="34" charset="0"/>
                </a:rPr>
                <a:t>01</a:t>
              </a:r>
              <a:endParaRPr lang="ko-KR" altLang="en-US" sz="28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B378013-482D-403B-865D-7B1B84976F15}"/>
                </a:ext>
              </a:extLst>
            </p:cNvPr>
            <p:cNvSpPr txBox="1"/>
            <p:nvPr/>
          </p:nvSpPr>
          <p:spPr>
            <a:xfrm>
              <a:off x="5596139" y="2630772"/>
              <a:ext cx="682192" cy="523220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2800" b="1" dirty="0">
                  <a:solidFill>
                    <a:schemeClr val="bg1"/>
                  </a:solidFill>
                  <a:cs typeface="Arial" pitchFamily="34" charset="0"/>
                </a:rPr>
                <a:t>02</a:t>
              </a:r>
              <a:endParaRPr lang="ko-KR" altLang="en-US" sz="28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EFE2132-22FB-494E-9FDE-0D3987834F26}"/>
                </a:ext>
              </a:extLst>
            </p:cNvPr>
            <p:cNvSpPr txBox="1"/>
            <p:nvPr/>
          </p:nvSpPr>
          <p:spPr>
            <a:xfrm>
              <a:off x="5596139" y="3750732"/>
              <a:ext cx="682192" cy="523220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2800" b="1" dirty="0">
                  <a:solidFill>
                    <a:schemeClr val="bg1"/>
                  </a:solidFill>
                  <a:cs typeface="Arial" pitchFamily="34" charset="0"/>
                </a:rPr>
                <a:t>03</a:t>
              </a:r>
              <a:endParaRPr lang="ko-KR" altLang="en-US" sz="28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CFD6274E-E3E8-442C-9BD9-3B7FCB0E27E8}"/>
                </a:ext>
              </a:extLst>
            </p:cNvPr>
            <p:cNvSpPr txBox="1"/>
            <p:nvPr/>
          </p:nvSpPr>
          <p:spPr>
            <a:xfrm>
              <a:off x="5596139" y="4870693"/>
              <a:ext cx="682192" cy="523220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2800" b="1" dirty="0">
                  <a:solidFill>
                    <a:schemeClr val="bg1"/>
                  </a:solidFill>
                  <a:cs typeface="Arial" pitchFamily="34" charset="0"/>
                </a:rPr>
                <a:t>04</a:t>
              </a:r>
              <a:endParaRPr lang="ko-KR" altLang="en-US" sz="28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C9C687AE-FC0F-4472-9509-BC36084DE922}"/>
                </a:ext>
              </a:extLst>
            </p:cNvPr>
            <p:cNvGrpSpPr/>
            <p:nvPr/>
          </p:nvGrpSpPr>
          <p:grpSpPr>
            <a:xfrm>
              <a:off x="6630626" y="1488857"/>
              <a:ext cx="4526164" cy="701496"/>
              <a:chOff x="6751979" y="1666120"/>
              <a:chExt cx="4526164" cy="701496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299CA4B-E4DE-4D1A-A39C-242A6E2E2075}"/>
                  </a:ext>
                </a:extLst>
              </p:cNvPr>
              <p:cNvSpPr txBox="1"/>
              <p:nvPr/>
            </p:nvSpPr>
            <p:spPr>
              <a:xfrm>
                <a:off x="6770451" y="2090617"/>
                <a:ext cx="450769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bg-BG" altLang="ko-KR" sz="1200" dirty="0" smtClean="0">
                    <a:solidFill>
                      <a:schemeClr val="bg1"/>
                    </a:solidFill>
                    <a:cs typeface="Arial" pitchFamily="34" charset="0"/>
                  </a:rPr>
                  <a:t>Разпределение по бюджети</a:t>
                </a:r>
                <a:endParaRPr lang="en-US" altLang="ko-KR" sz="12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70691D3-6C9E-41D7-8BD4-95A5A370EDD5}"/>
                  </a:ext>
                </a:extLst>
              </p:cNvPr>
              <p:cNvSpPr txBox="1"/>
              <p:nvPr/>
            </p:nvSpPr>
            <p:spPr>
              <a:xfrm>
                <a:off x="6751979" y="1666120"/>
                <a:ext cx="4507692" cy="430887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bg-BG" altLang="ko-KR" sz="2200" b="1" dirty="0">
                    <a:solidFill>
                      <a:schemeClr val="bg1"/>
                    </a:solidFill>
                    <a:cs typeface="Arial" pitchFamily="34" charset="0"/>
                  </a:rPr>
                  <a:t>Общ преглед на </a:t>
                </a:r>
                <a:r>
                  <a:rPr lang="bg-BG" altLang="ko-KR" sz="2200" b="1" dirty="0" smtClean="0">
                    <a:solidFill>
                      <a:schemeClr val="bg1"/>
                    </a:solidFill>
                    <a:cs typeface="Arial" pitchFamily="34" charset="0"/>
                  </a:rPr>
                  <a:t>напредъка </a:t>
                </a:r>
                <a:endParaRPr lang="bg-BG" altLang="ko-KR" sz="22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C9C687AE-FC0F-4472-9509-BC36084DE922}"/>
                </a:ext>
              </a:extLst>
            </p:cNvPr>
            <p:cNvGrpSpPr/>
            <p:nvPr/>
          </p:nvGrpSpPr>
          <p:grpSpPr>
            <a:xfrm>
              <a:off x="6622198" y="3533868"/>
              <a:ext cx="4526164" cy="701496"/>
              <a:chOff x="6751979" y="1666120"/>
              <a:chExt cx="4526164" cy="701496"/>
            </a:xfrm>
          </p:grpSpPr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299CA4B-E4DE-4D1A-A39C-242A6E2E2075}"/>
                  </a:ext>
                </a:extLst>
              </p:cNvPr>
              <p:cNvSpPr txBox="1"/>
              <p:nvPr/>
            </p:nvSpPr>
            <p:spPr>
              <a:xfrm>
                <a:off x="6770451" y="2090617"/>
                <a:ext cx="450769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bg-BG" altLang="ko-KR" sz="1200" dirty="0" smtClean="0">
                    <a:solidFill>
                      <a:schemeClr val="bg1"/>
                    </a:solidFill>
                    <a:cs typeface="Arial" pitchFamily="34" charset="0"/>
                  </a:rPr>
                  <a:t>Договорени и </a:t>
                </a:r>
                <a:r>
                  <a:rPr lang="bg-BG" altLang="ko-KR" sz="1200" dirty="0">
                    <a:solidFill>
                      <a:schemeClr val="bg1"/>
                    </a:solidFill>
                    <a:cs typeface="Arial" pitchFamily="34" charset="0"/>
                  </a:rPr>
                  <a:t>и</a:t>
                </a:r>
                <a:r>
                  <a:rPr lang="bg-BG" altLang="ko-KR" sz="1200" dirty="0" smtClean="0">
                    <a:solidFill>
                      <a:schemeClr val="bg1"/>
                    </a:solidFill>
                    <a:cs typeface="Arial" pitchFamily="34" charset="0"/>
                  </a:rPr>
                  <a:t>зплатени средства по години</a:t>
                </a:r>
                <a:endParaRPr lang="en-US" altLang="ko-KR" sz="12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E70691D3-6C9E-41D7-8BD4-95A5A370EDD5}"/>
                  </a:ext>
                </a:extLst>
              </p:cNvPr>
              <p:cNvSpPr txBox="1"/>
              <p:nvPr/>
            </p:nvSpPr>
            <p:spPr>
              <a:xfrm>
                <a:off x="6751979" y="1666120"/>
                <a:ext cx="4507692" cy="430887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bg-BG" altLang="ko-KR" sz="2200" b="1" dirty="0" smtClean="0">
                    <a:solidFill>
                      <a:schemeClr val="bg1"/>
                    </a:solidFill>
                    <a:cs typeface="Arial" pitchFamily="34" charset="0"/>
                  </a:rPr>
                  <a:t>Финансово изпълнение</a:t>
                </a:r>
                <a:endParaRPr lang="bg-BG" altLang="ko-KR" sz="22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70691D3-6C9E-41D7-8BD4-95A5A370EDD5}"/>
                </a:ext>
              </a:extLst>
            </p:cNvPr>
            <p:cNvSpPr txBox="1"/>
            <p:nvPr/>
          </p:nvSpPr>
          <p:spPr>
            <a:xfrm>
              <a:off x="6622198" y="4611472"/>
              <a:ext cx="4507692" cy="76944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bg-BG" altLang="ko-KR" sz="2200" b="1" dirty="0" smtClean="0">
                  <a:solidFill>
                    <a:schemeClr val="bg1"/>
                  </a:solidFill>
                  <a:cs typeface="Arial" pitchFamily="34" charset="0"/>
                </a:rPr>
                <a:t>Отчет на изпълнението по мерки</a:t>
              </a:r>
              <a:endParaRPr lang="bg-BG" altLang="ko-KR" sz="2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882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454" y="-1"/>
            <a:ext cx="12299454" cy="8007457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-107454" y="0"/>
            <a:ext cx="12299454" cy="8010525"/>
          </a:xfrm>
          <a:prstGeom prst="rect">
            <a:avLst/>
          </a:prstGeom>
          <a:solidFill>
            <a:schemeClr val="bg1">
              <a:lumMod val="95000"/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3529" y="339509"/>
            <a:ext cx="11573197" cy="1581440"/>
          </a:xfrm>
        </p:spPr>
        <p:txBody>
          <a:bodyPr/>
          <a:lstStyle/>
          <a:p>
            <a:r>
              <a:rPr lang="ru-RU" sz="3400" dirty="0" smtClean="0"/>
              <a:t>Текуща информация по мярка </a:t>
            </a:r>
            <a:r>
              <a:rPr lang="en-US" sz="3400" dirty="0" smtClean="0"/>
              <a:t>22</a:t>
            </a:r>
            <a:r>
              <a:rPr lang="ru-RU" sz="3400" dirty="0" smtClean="0"/>
              <a:t>.2 </a:t>
            </a:r>
          </a:p>
          <a:p>
            <a:r>
              <a:rPr lang="ru-RU" sz="3400" dirty="0" smtClean="0"/>
              <a:t>„</a:t>
            </a:r>
            <a:r>
              <a:rPr lang="ru-RU" sz="3400" dirty="0"/>
              <a:t>Извънредно временно подпомагане за засегнати от последиците от руското нашествие в Украйна“</a:t>
            </a:r>
            <a:endParaRPr lang="en-US" sz="3400" dirty="0"/>
          </a:p>
        </p:txBody>
      </p:sp>
      <p:grpSp>
        <p:nvGrpSpPr>
          <p:cNvPr id="50" name="그룹 41">
            <a:extLst>
              <a:ext uri="{FF2B5EF4-FFF2-40B4-BE49-F238E27FC236}">
                <a16:creationId xmlns:a16="http://schemas.microsoft.com/office/drawing/2014/main" id="{3A6ADD58-FFB8-443F-B3DF-2BC3FF540194}"/>
              </a:ext>
            </a:extLst>
          </p:cNvPr>
          <p:cNvGrpSpPr/>
          <p:nvPr/>
        </p:nvGrpSpPr>
        <p:grpSpPr>
          <a:xfrm>
            <a:off x="1428750" y="2383336"/>
            <a:ext cx="9505950" cy="3363276"/>
            <a:chOff x="7032103" y="5083385"/>
            <a:chExt cx="4230407" cy="3337335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5A35255F-452F-4B6E-B8F5-45F4544AD113}"/>
                </a:ext>
              </a:extLst>
            </p:cNvPr>
            <p:cNvSpPr txBox="1"/>
            <p:nvPr/>
          </p:nvSpPr>
          <p:spPr>
            <a:xfrm>
              <a:off x="7032103" y="5083385"/>
              <a:ext cx="4230407" cy="307776"/>
            </a:xfrm>
            <a:prstGeom prst="rect">
              <a:avLst/>
            </a:prstGeom>
            <a:gradFill flip="none" rotWithShape="1">
              <a:gsLst>
                <a:gs pos="0">
                  <a:srgbClr val="FFFF00"/>
                </a:gs>
                <a:gs pos="95000">
                  <a:schemeClr val="accent4">
                    <a:lumMod val="60000"/>
                    <a:lumOff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 wrap="square" rtlCol="0">
              <a:spAutoFit/>
            </a:bodyPr>
            <a:lstStyle/>
            <a:p>
              <a:pPr algn="ctr"/>
              <a:r>
                <a:rPr lang="bg-BG" altLang="ko-KR" sz="1400" b="1" dirty="0" smtClean="0">
                  <a:solidFill>
                    <a:schemeClr val="bg1"/>
                  </a:solidFill>
                  <a:cs typeface="Calibri" pitchFamily="34" charset="0"/>
                </a:rPr>
                <a:t>мярка </a:t>
              </a:r>
              <a:r>
                <a:rPr lang="en-US" altLang="ko-KR" sz="1400" b="1" dirty="0" smtClean="0">
                  <a:solidFill>
                    <a:schemeClr val="bg1"/>
                  </a:solidFill>
                  <a:cs typeface="Calibri" pitchFamily="34" charset="0"/>
                </a:rPr>
                <a:t>22</a:t>
              </a:r>
              <a:r>
                <a:rPr lang="bg-BG" altLang="ko-KR" sz="1400" b="1" dirty="0" smtClean="0">
                  <a:solidFill>
                    <a:schemeClr val="bg1"/>
                  </a:solidFill>
                  <a:cs typeface="Calibri" pitchFamily="34" charset="0"/>
                </a:rPr>
                <a:t>.2 </a:t>
              </a:r>
              <a:endParaRPr lang="ko-KR" altLang="en-US" sz="1400" b="1" dirty="0">
                <a:solidFill>
                  <a:schemeClr val="bg1"/>
                </a:solidFill>
                <a:cs typeface="Calibri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BDB7425A-65DE-44A9-AC3D-22114AD21158}"/>
                </a:ext>
              </a:extLst>
            </p:cNvPr>
            <p:cNvSpPr txBox="1"/>
            <p:nvPr/>
          </p:nvSpPr>
          <p:spPr>
            <a:xfrm>
              <a:off x="7032103" y="5381963"/>
              <a:ext cx="4230407" cy="303875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altLang="ko-KR" sz="1400" b="1" dirty="0">
                  <a:solidFill>
                    <a:prstClr val="black"/>
                  </a:solidFill>
                </a:rPr>
                <a:t>„Извънредно временно подпомагане за засегнати от последиците от руското нашествие в Украйна“</a:t>
              </a:r>
            </a:p>
            <a:p>
              <a:pPr algn="ctr"/>
              <a:endParaRPr lang="ru-RU" altLang="ko-KR" sz="1400" b="1" dirty="0" smtClean="0"/>
            </a:p>
            <a:p>
              <a:pPr algn="ctr"/>
              <a:r>
                <a:rPr lang="ru-RU" altLang="ko-KR" sz="1400" b="1" dirty="0"/>
                <a:t>Приемът по подмярка 22.2 „Извънредно временно подпомагане за малки и средни предприятия, засегнати от последиците от руското нашествие в Украйна“ от ПРСР 2014-2020 г. </a:t>
              </a:r>
              <a:r>
                <a:rPr lang="ru-RU" altLang="ko-KR" sz="1400" b="1" dirty="0" smtClean="0"/>
                <a:t>започна на </a:t>
              </a:r>
              <a:r>
                <a:rPr lang="ru-RU" altLang="ko-KR" sz="1400" b="1" dirty="0"/>
                <a:t>08.03.23 г. и </a:t>
              </a:r>
              <a:r>
                <a:rPr lang="ru-RU" altLang="ko-KR" sz="1400" b="1" dirty="0" smtClean="0"/>
                <a:t>продължи </a:t>
              </a:r>
              <a:r>
                <a:rPr lang="ru-RU" altLang="ko-KR" sz="1400" b="1" dirty="0"/>
                <a:t>до 15.03.23 г</a:t>
              </a:r>
              <a:r>
                <a:rPr lang="ru-RU" altLang="ko-KR" sz="1400" b="1" dirty="0" smtClean="0"/>
                <a:t>.</a:t>
              </a:r>
            </a:p>
            <a:p>
              <a:pPr algn="ctr"/>
              <a:endParaRPr lang="ru-RU" altLang="ko-KR" sz="1400" b="1" i="1" dirty="0"/>
            </a:p>
            <a:p>
              <a:pPr algn="ctr"/>
              <a:r>
                <a:rPr lang="ru-RU" altLang="ko-KR" sz="1400" b="1" dirty="0"/>
                <a:t>Подпомагането по подмярка 22.2 ще бъде под формата на еднократна помощ и има за цел да допринесе за подсигуряване на продоволствената сигурност, за преодоляване на пазарните дисбаланси и непрекъснатост на стопанската дейност на малките и средни предприятия, осъществяващи преработка, предлагане на пазара или развитие на селскостопански продукти. </a:t>
              </a:r>
              <a:endParaRPr lang="ru-RU" altLang="ko-KR" sz="1400" b="1" dirty="0" smtClean="0"/>
            </a:p>
            <a:p>
              <a:pPr algn="ctr"/>
              <a:endParaRPr lang="ru-RU" altLang="ko-KR" sz="1400" b="1" dirty="0"/>
            </a:p>
            <a:p>
              <a:pPr algn="ctr"/>
              <a:r>
                <a:rPr lang="ru-RU" altLang="ko-KR" sz="1400" b="1" dirty="0"/>
                <a:t>   За </a:t>
              </a:r>
              <a:r>
                <a:rPr lang="ru-RU" altLang="ko-KR" sz="1400" b="1" dirty="0" smtClean="0"/>
                <a:t>приемът по </a:t>
              </a:r>
              <a:r>
                <a:rPr lang="ru-RU" altLang="ko-KR" sz="1400" b="1" dirty="0"/>
                <a:t>подмярка 22.2 е разпределен бюджет в размер до левовата равностойност </a:t>
              </a:r>
              <a:r>
                <a:rPr lang="ru-RU" altLang="ko-KR" sz="1400" b="1" dirty="0" smtClean="0"/>
                <a:t>на</a:t>
              </a:r>
            </a:p>
            <a:p>
              <a:pPr algn="ctr"/>
              <a:r>
                <a:rPr lang="ru-RU" altLang="ko-KR" sz="1400" b="1" dirty="0" smtClean="0"/>
                <a:t>3 </a:t>
              </a:r>
              <a:r>
                <a:rPr lang="ru-RU" altLang="ko-KR" sz="1400" b="1" dirty="0"/>
                <a:t>500 000 </a:t>
              </a:r>
              <a:r>
                <a:rPr lang="ru-RU" sz="1400" dirty="0">
                  <a:cs typeface="Times New Roman" panose="02020603050405020304" pitchFamily="18" charset="0"/>
                </a:rPr>
                <a:t>€</a:t>
              </a:r>
              <a:r>
                <a:rPr lang="ru-RU" altLang="ko-KR" sz="1400" b="1" dirty="0" smtClean="0"/>
                <a:t>.</a:t>
              </a:r>
              <a:endParaRPr lang="ru-RU" altLang="ko-KR" sz="1400" b="1" dirty="0"/>
            </a:p>
            <a:p>
              <a:pPr algn="ctr"/>
              <a:endParaRPr lang="ru-RU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395633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4032" y="464837"/>
            <a:ext cx="11573197" cy="724247"/>
          </a:xfrm>
        </p:spPr>
        <p:txBody>
          <a:bodyPr/>
          <a:lstStyle/>
          <a:p>
            <a:r>
              <a:rPr lang="ru-RU" sz="4400" dirty="0"/>
              <a:t>Дейности за публичност и прозрачност</a:t>
            </a:r>
            <a:endParaRPr lang="en-US" sz="4400" dirty="0"/>
          </a:p>
        </p:txBody>
      </p:sp>
      <p:grpSp>
        <p:nvGrpSpPr>
          <p:cNvPr id="12" name="Group 127">
            <a:extLst>
              <a:ext uri="{FF2B5EF4-FFF2-40B4-BE49-F238E27FC236}">
                <a16:creationId xmlns:a16="http://schemas.microsoft.com/office/drawing/2014/main" id="{D5012831-34BE-449A-9454-C33C897F47BC}"/>
              </a:ext>
            </a:extLst>
          </p:cNvPr>
          <p:cNvGrpSpPr/>
          <p:nvPr/>
        </p:nvGrpSpPr>
        <p:grpSpPr>
          <a:xfrm>
            <a:off x="694808" y="5360000"/>
            <a:ext cx="10328924" cy="1427157"/>
            <a:chOff x="4675384" y="460878"/>
            <a:chExt cx="1831459" cy="3387322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FDD12E4-686E-4894-AE58-EFEEFF78F74C}"/>
                </a:ext>
              </a:extLst>
            </p:cNvPr>
            <p:cNvSpPr txBox="1"/>
            <p:nvPr/>
          </p:nvSpPr>
          <p:spPr>
            <a:xfrm>
              <a:off x="4675384" y="1437549"/>
              <a:ext cx="1831459" cy="24106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b="1" dirty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„Горещи“ телефонни линии</a:t>
              </a:r>
              <a:r>
                <a:rPr lang="ru-RU" sz="1200" dirty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, на които бенефициери по ПРСР 2014-2020 могат да задават своите въпроси към експертите на Фонда</a:t>
              </a:r>
            </a:p>
            <a:p>
              <a:pPr algn="ctr"/>
              <a:r>
                <a:rPr lang="bg-BG" sz="1200" b="1" dirty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Ден на отворените врати </a:t>
              </a:r>
              <a:r>
                <a:rPr lang="bg-BG" sz="1200" dirty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за кандидати и </a:t>
              </a:r>
              <a:r>
                <a:rPr lang="ru-RU" sz="1200" dirty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бенефициери, изпълняващи договори по ПРСР 2014-2020, чиито казуси не могат да бъдат решени по </a:t>
              </a:r>
              <a:r>
                <a:rPr lang="ru-RU" sz="1200" dirty="0" smtClean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телефона</a:t>
              </a:r>
            </a:p>
            <a:p>
              <a:pPr algn="ctr"/>
              <a:r>
                <a:rPr lang="bg-BG" sz="1200" b="1" dirty="0" smtClean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Разработване на нова електронна </a:t>
              </a:r>
              <a:r>
                <a:rPr lang="bg-BG" sz="1200" b="1" dirty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страница </a:t>
              </a:r>
              <a:r>
                <a:rPr lang="bg-BG" sz="1200" dirty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на Държавен фонд „Земеделие“, създаване на </a:t>
              </a:r>
              <a:r>
                <a:rPr lang="bg-BG" sz="1200" b="1" dirty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клиентски портал</a:t>
              </a:r>
              <a:r>
                <a:rPr lang="bg-BG" sz="1200" b="1" dirty="0" smtClean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.</a:t>
              </a:r>
              <a:endParaRPr lang="ru-RU" sz="1200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  <a:p>
              <a:pPr algn="r"/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AFF64B3-5DB1-465E-8F7F-59E95B1014DC}"/>
                </a:ext>
              </a:extLst>
            </p:cNvPr>
            <p:cNvSpPr txBox="1"/>
            <p:nvPr/>
          </p:nvSpPr>
          <p:spPr>
            <a:xfrm>
              <a:off x="4675384" y="460878"/>
              <a:ext cx="1780587" cy="6574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bg-BG" sz="1200" b="1" dirty="0">
                  <a:solidFill>
                    <a:srgbClr val="000000"/>
                  </a:solidFill>
                </a:rPr>
                <a:t>Осигуряване на максимална публичност и прозрачност на процеса по управление на програмите</a:t>
              </a:r>
            </a:p>
          </p:txBody>
        </p:sp>
      </p:grpSp>
      <p:grpSp>
        <p:nvGrpSpPr>
          <p:cNvPr id="18" name="그룹 47">
            <a:extLst>
              <a:ext uri="{FF2B5EF4-FFF2-40B4-BE49-F238E27FC236}">
                <a16:creationId xmlns:a16="http://schemas.microsoft.com/office/drawing/2014/main" id="{5F61892F-401D-440D-9C8C-48A2E93AA003}"/>
              </a:ext>
            </a:extLst>
          </p:cNvPr>
          <p:cNvGrpSpPr/>
          <p:nvPr/>
        </p:nvGrpSpPr>
        <p:grpSpPr>
          <a:xfrm>
            <a:off x="3795355" y="2332111"/>
            <a:ext cx="5335891" cy="2999203"/>
            <a:chOff x="3360334" y="2373247"/>
            <a:chExt cx="5335891" cy="2999203"/>
          </a:xfrm>
        </p:grpSpPr>
        <p:sp>
          <p:nvSpPr>
            <p:cNvPr id="19" name="Oval 94">
              <a:extLst>
                <a:ext uri="{FF2B5EF4-FFF2-40B4-BE49-F238E27FC236}">
                  <a16:creationId xmlns:a16="http://schemas.microsoft.com/office/drawing/2014/main" id="{2FA828A9-4112-4507-B1DD-2EFF9175E7C7}"/>
                </a:ext>
              </a:extLst>
            </p:cNvPr>
            <p:cNvSpPr/>
            <p:nvPr/>
          </p:nvSpPr>
          <p:spPr>
            <a:xfrm>
              <a:off x="3360334" y="2373247"/>
              <a:ext cx="725420" cy="72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Oval 95">
              <a:extLst>
                <a:ext uri="{FF2B5EF4-FFF2-40B4-BE49-F238E27FC236}">
                  <a16:creationId xmlns:a16="http://schemas.microsoft.com/office/drawing/2014/main" id="{6B4FE019-6CDC-48AF-AA3B-CF7A708ED772}"/>
                </a:ext>
              </a:extLst>
            </p:cNvPr>
            <p:cNvSpPr/>
            <p:nvPr/>
          </p:nvSpPr>
          <p:spPr>
            <a:xfrm>
              <a:off x="4038592" y="3917155"/>
              <a:ext cx="725420" cy="7254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Oval 96">
              <a:extLst>
                <a:ext uri="{FF2B5EF4-FFF2-40B4-BE49-F238E27FC236}">
                  <a16:creationId xmlns:a16="http://schemas.microsoft.com/office/drawing/2014/main" id="{F127AB38-FE24-4D5D-8898-48DF828B7D40}"/>
                </a:ext>
              </a:extLst>
            </p:cNvPr>
            <p:cNvSpPr/>
            <p:nvPr/>
          </p:nvSpPr>
          <p:spPr>
            <a:xfrm>
              <a:off x="5636155" y="4647030"/>
              <a:ext cx="725420" cy="7254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Oval 97">
              <a:extLst>
                <a:ext uri="{FF2B5EF4-FFF2-40B4-BE49-F238E27FC236}">
                  <a16:creationId xmlns:a16="http://schemas.microsoft.com/office/drawing/2014/main" id="{D30E8E6D-FA1B-4679-BE63-C8A76CAB66FD}"/>
                </a:ext>
              </a:extLst>
            </p:cNvPr>
            <p:cNvSpPr/>
            <p:nvPr/>
          </p:nvSpPr>
          <p:spPr>
            <a:xfrm>
              <a:off x="7307483" y="3935887"/>
              <a:ext cx="725420" cy="72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Oval 98">
              <a:extLst>
                <a:ext uri="{FF2B5EF4-FFF2-40B4-BE49-F238E27FC236}">
                  <a16:creationId xmlns:a16="http://schemas.microsoft.com/office/drawing/2014/main" id="{0110114F-A81A-4D02-9F7E-63E58A41147C}"/>
                </a:ext>
              </a:extLst>
            </p:cNvPr>
            <p:cNvSpPr/>
            <p:nvPr/>
          </p:nvSpPr>
          <p:spPr>
            <a:xfrm>
              <a:off x="7970805" y="2410829"/>
              <a:ext cx="725420" cy="72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Isosceles Triangle 8">
              <a:extLst>
                <a:ext uri="{FF2B5EF4-FFF2-40B4-BE49-F238E27FC236}">
                  <a16:creationId xmlns:a16="http://schemas.microsoft.com/office/drawing/2014/main" id="{9E5C2E70-87A2-4C2D-BC37-70959FD15E71}"/>
                </a:ext>
              </a:extLst>
            </p:cNvPr>
            <p:cNvSpPr/>
            <p:nvPr/>
          </p:nvSpPr>
          <p:spPr>
            <a:xfrm rot="16200000">
              <a:off x="3552178" y="2543985"/>
              <a:ext cx="341731" cy="407434"/>
            </a:xfrm>
            <a:custGeom>
              <a:avLst/>
              <a:gdLst/>
              <a:ahLst/>
              <a:cxnLst/>
              <a:rect l="l" t="t" r="r" b="b"/>
              <a:pathLst>
                <a:path w="2708011" h="3228660">
                  <a:moveTo>
                    <a:pt x="1895121" y="2005092"/>
                  </a:moveTo>
                  <a:cubicBezTo>
                    <a:pt x="1769067" y="2196199"/>
                    <a:pt x="1559641" y="2315968"/>
                    <a:pt x="1331007" y="2327705"/>
                  </a:cubicBezTo>
                  <a:cubicBezTo>
                    <a:pt x="1102373" y="2339443"/>
                    <a:pt x="881783" y="2241749"/>
                    <a:pt x="736821" y="2064556"/>
                  </a:cubicBezTo>
                  <a:lnTo>
                    <a:pt x="885891" y="1942602"/>
                  </a:lnTo>
                  <a:cubicBezTo>
                    <a:pt x="992076" y="2072396"/>
                    <a:pt x="1153658" y="2143956"/>
                    <a:pt x="1321132" y="2135359"/>
                  </a:cubicBezTo>
                  <a:cubicBezTo>
                    <a:pt x="1488607" y="2126761"/>
                    <a:pt x="1642011" y="2039030"/>
                    <a:pt x="1734346" y="1899045"/>
                  </a:cubicBezTo>
                  <a:close/>
                  <a:moveTo>
                    <a:pt x="2315256" y="2179725"/>
                  </a:moveTo>
                  <a:cubicBezTo>
                    <a:pt x="2124977" y="2519973"/>
                    <a:pt x="1777729" y="2743099"/>
                    <a:pt x="1389179" y="2774782"/>
                  </a:cubicBezTo>
                  <a:cubicBezTo>
                    <a:pt x="1000629" y="2806465"/>
                    <a:pt x="621821" y="2642541"/>
                    <a:pt x="378934" y="2337614"/>
                  </a:cubicBezTo>
                  <a:lnTo>
                    <a:pt x="519502" y="2225645"/>
                  </a:lnTo>
                  <a:cubicBezTo>
                    <a:pt x="725082" y="2483736"/>
                    <a:pt x="1045705" y="2622480"/>
                    <a:pt x="1374574" y="2595664"/>
                  </a:cubicBezTo>
                  <a:cubicBezTo>
                    <a:pt x="1703443" y="2568848"/>
                    <a:pt x="1997353" y="2379994"/>
                    <a:pt x="2158406" y="2092008"/>
                  </a:cubicBezTo>
                  <a:close/>
                  <a:moveTo>
                    <a:pt x="2315941" y="1615003"/>
                  </a:moveTo>
                  <a:lnTo>
                    <a:pt x="272242" y="1615003"/>
                  </a:lnTo>
                  <a:lnTo>
                    <a:pt x="872561" y="666216"/>
                  </a:lnTo>
                  <a:lnTo>
                    <a:pt x="872561" y="219906"/>
                  </a:lnTo>
                  <a:cubicBezTo>
                    <a:pt x="872561" y="98674"/>
                    <a:pt x="970839" y="396"/>
                    <a:pt x="1092071" y="396"/>
                  </a:cubicBezTo>
                  <a:lnTo>
                    <a:pt x="1293841" y="396"/>
                  </a:lnTo>
                  <a:lnTo>
                    <a:pt x="1294092" y="0"/>
                  </a:lnTo>
                  <a:lnTo>
                    <a:pt x="1294343" y="396"/>
                  </a:lnTo>
                  <a:lnTo>
                    <a:pt x="1470231" y="396"/>
                  </a:lnTo>
                  <a:cubicBezTo>
                    <a:pt x="1591463" y="396"/>
                    <a:pt x="1689741" y="98674"/>
                    <a:pt x="1689741" y="219906"/>
                  </a:cubicBezTo>
                  <a:lnTo>
                    <a:pt x="1689741" y="625313"/>
                  </a:lnTo>
                  <a:close/>
                  <a:moveTo>
                    <a:pt x="2708011" y="2399368"/>
                  </a:moveTo>
                  <a:cubicBezTo>
                    <a:pt x="2440740" y="2877288"/>
                    <a:pt x="1950128" y="3187847"/>
                    <a:pt x="1403807" y="3224932"/>
                  </a:cubicBezTo>
                  <a:cubicBezTo>
                    <a:pt x="857486" y="3262017"/>
                    <a:pt x="329406" y="3020609"/>
                    <a:pt x="0" y="2583191"/>
                  </a:cubicBezTo>
                  <a:lnTo>
                    <a:pt x="143153" y="2475389"/>
                  </a:lnTo>
                  <a:cubicBezTo>
                    <a:pt x="436120" y="2864419"/>
                    <a:pt x="905784" y="3079123"/>
                    <a:pt x="1391671" y="3046140"/>
                  </a:cubicBezTo>
                  <a:cubicBezTo>
                    <a:pt x="1877558" y="3013157"/>
                    <a:pt x="2313899" y="2736952"/>
                    <a:pt x="2551604" y="231189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grpSp>
          <p:nvGrpSpPr>
            <p:cNvPr id="29" name="그룹 43">
              <a:extLst>
                <a:ext uri="{FF2B5EF4-FFF2-40B4-BE49-F238E27FC236}">
                  <a16:creationId xmlns:a16="http://schemas.microsoft.com/office/drawing/2014/main" id="{FF4CB353-5394-401C-836B-6AE492231362}"/>
                </a:ext>
              </a:extLst>
            </p:cNvPr>
            <p:cNvGrpSpPr/>
            <p:nvPr/>
          </p:nvGrpSpPr>
          <p:grpSpPr>
            <a:xfrm>
              <a:off x="4208243" y="2644948"/>
              <a:ext cx="940156" cy="1298632"/>
              <a:chOff x="4208243" y="2644948"/>
              <a:chExt cx="940156" cy="1298632"/>
            </a:xfrm>
          </p:grpSpPr>
          <p:sp>
            <p:nvSpPr>
              <p:cNvPr id="39" name="Rectangle 15">
                <a:extLst>
                  <a:ext uri="{FF2B5EF4-FFF2-40B4-BE49-F238E27FC236}">
                    <a16:creationId xmlns:a16="http://schemas.microsoft.com/office/drawing/2014/main" id="{908610C5-55F3-4856-B163-D6EDF2A3B260}"/>
                  </a:ext>
                </a:extLst>
              </p:cNvPr>
              <p:cNvSpPr/>
              <p:nvPr/>
            </p:nvSpPr>
            <p:spPr>
              <a:xfrm rot="10800000">
                <a:off x="4208243" y="2644948"/>
                <a:ext cx="940156" cy="907440"/>
              </a:xfrm>
              <a:custGeom>
                <a:avLst/>
                <a:gdLst/>
                <a:ahLst/>
                <a:cxnLst/>
                <a:rect l="l" t="t" r="r" b="b"/>
                <a:pathLst>
                  <a:path w="929571" h="897222">
                    <a:moveTo>
                      <a:pt x="929571" y="731682"/>
                    </a:moveTo>
                    <a:lnTo>
                      <a:pt x="929571" y="897222"/>
                    </a:lnTo>
                    <a:lnTo>
                      <a:pt x="442770" y="897222"/>
                    </a:lnTo>
                    <a:lnTo>
                      <a:pt x="298754" y="897222"/>
                    </a:lnTo>
                    <a:lnTo>
                      <a:pt x="274103" y="897222"/>
                    </a:lnTo>
                    <a:cubicBezTo>
                      <a:pt x="274103" y="613647"/>
                      <a:pt x="176652" y="340818"/>
                      <a:pt x="0" y="123903"/>
                    </a:cubicBezTo>
                    <a:lnTo>
                      <a:pt x="116909" y="0"/>
                    </a:lnTo>
                    <a:cubicBezTo>
                      <a:pt x="291351" y="207479"/>
                      <a:pt x="400795" y="461979"/>
                      <a:pt x="432150" y="73168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40" name="직사각형 39">
                <a:extLst>
                  <a:ext uri="{FF2B5EF4-FFF2-40B4-BE49-F238E27FC236}">
                    <a16:creationId xmlns:a16="http://schemas.microsoft.com/office/drawing/2014/main" id="{DD1C1146-D750-4C3E-AA0C-FFE394228775}"/>
                  </a:ext>
                </a:extLst>
              </p:cNvPr>
              <p:cNvSpPr/>
              <p:nvPr/>
            </p:nvSpPr>
            <p:spPr>
              <a:xfrm rot="8013803">
                <a:off x="4525257" y="3527303"/>
                <a:ext cx="665367" cy="167187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30" name="그룹 44">
              <a:extLst>
                <a:ext uri="{FF2B5EF4-FFF2-40B4-BE49-F238E27FC236}">
                  <a16:creationId xmlns:a16="http://schemas.microsoft.com/office/drawing/2014/main" id="{865F5BA2-10BE-4C30-AE8B-66AF27F9721B}"/>
                </a:ext>
              </a:extLst>
            </p:cNvPr>
            <p:cNvGrpSpPr/>
            <p:nvPr/>
          </p:nvGrpSpPr>
          <p:grpSpPr>
            <a:xfrm>
              <a:off x="4949768" y="3468925"/>
              <a:ext cx="1023989" cy="1021535"/>
              <a:chOff x="4949768" y="3468925"/>
              <a:chExt cx="1023989" cy="1021535"/>
            </a:xfrm>
          </p:grpSpPr>
          <p:sp>
            <p:nvSpPr>
              <p:cNvPr id="37" name="Rectangle 15">
                <a:extLst>
                  <a:ext uri="{FF2B5EF4-FFF2-40B4-BE49-F238E27FC236}">
                    <a16:creationId xmlns:a16="http://schemas.microsoft.com/office/drawing/2014/main" id="{A8AEA913-92D0-4F18-B84B-2632FEB8F871}"/>
                  </a:ext>
                </a:extLst>
              </p:cNvPr>
              <p:cNvSpPr/>
              <p:nvPr/>
            </p:nvSpPr>
            <p:spPr>
              <a:xfrm rot="8033242">
                <a:off x="4933409" y="3485284"/>
                <a:ext cx="940158" cy="907439"/>
              </a:xfrm>
              <a:custGeom>
                <a:avLst/>
                <a:gdLst/>
                <a:ahLst/>
                <a:cxnLst/>
                <a:rect l="l" t="t" r="r" b="b"/>
                <a:pathLst>
                  <a:path w="929571" h="897222">
                    <a:moveTo>
                      <a:pt x="929571" y="731682"/>
                    </a:moveTo>
                    <a:lnTo>
                      <a:pt x="929571" y="897222"/>
                    </a:lnTo>
                    <a:lnTo>
                      <a:pt x="442770" y="897222"/>
                    </a:lnTo>
                    <a:lnTo>
                      <a:pt x="298754" y="897222"/>
                    </a:lnTo>
                    <a:lnTo>
                      <a:pt x="274103" y="897222"/>
                    </a:lnTo>
                    <a:cubicBezTo>
                      <a:pt x="274103" y="613647"/>
                      <a:pt x="176652" y="340818"/>
                      <a:pt x="0" y="123903"/>
                    </a:cubicBezTo>
                    <a:lnTo>
                      <a:pt x="116909" y="0"/>
                    </a:lnTo>
                    <a:cubicBezTo>
                      <a:pt x="291351" y="207479"/>
                      <a:pt x="400795" y="461979"/>
                      <a:pt x="432150" y="73168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직사각형 40">
                <a:extLst>
                  <a:ext uri="{FF2B5EF4-FFF2-40B4-BE49-F238E27FC236}">
                    <a16:creationId xmlns:a16="http://schemas.microsoft.com/office/drawing/2014/main" id="{5E124F88-6757-4964-9228-F96E326388C4}"/>
                  </a:ext>
                </a:extLst>
              </p:cNvPr>
              <p:cNvSpPr/>
              <p:nvPr/>
            </p:nvSpPr>
            <p:spPr>
              <a:xfrm rot="5400000">
                <a:off x="5557480" y="4074183"/>
                <a:ext cx="665367" cy="167187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31" name="그룹 45">
              <a:extLst>
                <a:ext uri="{FF2B5EF4-FFF2-40B4-BE49-F238E27FC236}">
                  <a16:creationId xmlns:a16="http://schemas.microsoft.com/office/drawing/2014/main" id="{A0E380D1-830A-4D69-B573-58F7EEA169CA}"/>
                </a:ext>
              </a:extLst>
            </p:cNvPr>
            <p:cNvGrpSpPr/>
            <p:nvPr/>
          </p:nvGrpSpPr>
          <p:grpSpPr>
            <a:xfrm>
              <a:off x="6039431" y="3513963"/>
              <a:ext cx="1041907" cy="982036"/>
              <a:chOff x="6039431" y="3513963"/>
              <a:chExt cx="1041907" cy="982036"/>
            </a:xfrm>
          </p:grpSpPr>
          <p:sp>
            <p:nvSpPr>
              <p:cNvPr id="35" name="Rectangle 15">
                <a:extLst>
                  <a:ext uri="{FF2B5EF4-FFF2-40B4-BE49-F238E27FC236}">
                    <a16:creationId xmlns:a16="http://schemas.microsoft.com/office/drawing/2014/main" id="{CD6097C7-30D5-4FFD-A105-02D074143401}"/>
                  </a:ext>
                </a:extLst>
              </p:cNvPr>
              <p:cNvSpPr/>
              <p:nvPr/>
            </p:nvSpPr>
            <p:spPr>
              <a:xfrm rot="5400000">
                <a:off x="6023072" y="3572201"/>
                <a:ext cx="940157" cy="907439"/>
              </a:xfrm>
              <a:custGeom>
                <a:avLst/>
                <a:gdLst/>
                <a:ahLst/>
                <a:cxnLst/>
                <a:rect l="l" t="t" r="r" b="b"/>
                <a:pathLst>
                  <a:path w="929571" h="897222">
                    <a:moveTo>
                      <a:pt x="929571" y="731682"/>
                    </a:moveTo>
                    <a:lnTo>
                      <a:pt x="929571" y="897222"/>
                    </a:lnTo>
                    <a:lnTo>
                      <a:pt x="442770" y="897222"/>
                    </a:lnTo>
                    <a:lnTo>
                      <a:pt x="298754" y="897222"/>
                    </a:lnTo>
                    <a:lnTo>
                      <a:pt x="274103" y="897222"/>
                    </a:lnTo>
                    <a:cubicBezTo>
                      <a:pt x="274103" y="613647"/>
                      <a:pt x="176652" y="340818"/>
                      <a:pt x="0" y="123903"/>
                    </a:cubicBezTo>
                    <a:lnTo>
                      <a:pt x="116909" y="0"/>
                    </a:lnTo>
                    <a:cubicBezTo>
                      <a:pt x="291351" y="207479"/>
                      <a:pt x="400795" y="461979"/>
                      <a:pt x="432150" y="73168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6" name="직사각형 41">
                <a:extLst>
                  <a:ext uri="{FF2B5EF4-FFF2-40B4-BE49-F238E27FC236}">
                    <a16:creationId xmlns:a16="http://schemas.microsoft.com/office/drawing/2014/main" id="{A66988D2-5EE1-41E0-8FB9-B236BD886627}"/>
                  </a:ext>
                </a:extLst>
              </p:cNvPr>
              <p:cNvSpPr/>
              <p:nvPr/>
            </p:nvSpPr>
            <p:spPr>
              <a:xfrm rot="2700000">
                <a:off x="6665061" y="3763053"/>
                <a:ext cx="665367" cy="167187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32" name="그룹 46">
              <a:extLst>
                <a:ext uri="{FF2B5EF4-FFF2-40B4-BE49-F238E27FC236}">
                  <a16:creationId xmlns:a16="http://schemas.microsoft.com/office/drawing/2014/main" id="{EA465519-3AAF-4B86-BD49-33B9ED4EA9B3}"/>
                </a:ext>
              </a:extLst>
            </p:cNvPr>
            <p:cNvGrpSpPr/>
            <p:nvPr/>
          </p:nvGrpSpPr>
          <p:grpSpPr>
            <a:xfrm>
              <a:off x="6863408" y="2730302"/>
              <a:ext cx="1026294" cy="1024172"/>
              <a:chOff x="6863408" y="2730302"/>
              <a:chExt cx="1026294" cy="1024172"/>
            </a:xfrm>
          </p:grpSpPr>
          <p:sp>
            <p:nvSpPr>
              <p:cNvPr id="33" name="Rectangle 15">
                <a:extLst>
                  <a:ext uri="{FF2B5EF4-FFF2-40B4-BE49-F238E27FC236}">
                    <a16:creationId xmlns:a16="http://schemas.microsoft.com/office/drawing/2014/main" id="{5EA1E711-66CD-41B8-84C0-6CAF2168C84D}"/>
                  </a:ext>
                </a:extLst>
              </p:cNvPr>
              <p:cNvSpPr/>
              <p:nvPr/>
            </p:nvSpPr>
            <p:spPr>
              <a:xfrm rot="2633242">
                <a:off x="6863408" y="2847034"/>
                <a:ext cx="940157" cy="907440"/>
              </a:xfrm>
              <a:custGeom>
                <a:avLst/>
                <a:gdLst/>
                <a:ahLst/>
                <a:cxnLst/>
                <a:rect l="l" t="t" r="r" b="b"/>
                <a:pathLst>
                  <a:path w="929571" h="897222">
                    <a:moveTo>
                      <a:pt x="929571" y="731682"/>
                    </a:moveTo>
                    <a:lnTo>
                      <a:pt x="929571" y="897222"/>
                    </a:lnTo>
                    <a:lnTo>
                      <a:pt x="442770" y="897222"/>
                    </a:lnTo>
                    <a:lnTo>
                      <a:pt x="298754" y="897222"/>
                    </a:lnTo>
                    <a:lnTo>
                      <a:pt x="274103" y="897222"/>
                    </a:lnTo>
                    <a:cubicBezTo>
                      <a:pt x="274103" y="613647"/>
                      <a:pt x="176652" y="340818"/>
                      <a:pt x="0" y="123903"/>
                    </a:cubicBezTo>
                    <a:lnTo>
                      <a:pt x="116909" y="0"/>
                    </a:lnTo>
                    <a:cubicBezTo>
                      <a:pt x="291351" y="207479"/>
                      <a:pt x="400795" y="461979"/>
                      <a:pt x="432150" y="73168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" name="직사각형 42">
                <a:extLst>
                  <a:ext uri="{FF2B5EF4-FFF2-40B4-BE49-F238E27FC236}">
                    <a16:creationId xmlns:a16="http://schemas.microsoft.com/office/drawing/2014/main" id="{91F199D2-CA64-4599-BE1E-D35BEB00598B}"/>
                  </a:ext>
                </a:extLst>
              </p:cNvPr>
              <p:cNvSpPr/>
              <p:nvPr/>
            </p:nvSpPr>
            <p:spPr>
              <a:xfrm>
                <a:off x="7224335" y="2730302"/>
                <a:ext cx="665367" cy="16718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B69C8B1-0783-47C3-9FCF-50BC476B9203}"/>
              </a:ext>
            </a:extLst>
          </p:cNvPr>
          <p:cNvGrpSpPr/>
          <p:nvPr/>
        </p:nvGrpSpPr>
        <p:grpSpPr>
          <a:xfrm>
            <a:off x="5437454" y="1570039"/>
            <a:ext cx="2051694" cy="2050642"/>
            <a:chOff x="4574848" y="1897856"/>
            <a:chExt cx="3028217" cy="3026664"/>
          </a:xfrm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ED417EA-78B0-43E8-9A1E-F763DCD07371}"/>
                </a:ext>
              </a:extLst>
            </p:cNvPr>
            <p:cNvSpPr/>
            <p:nvPr/>
          </p:nvSpPr>
          <p:spPr>
            <a:xfrm>
              <a:off x="4575624" y="1897856"/>
              <a:ext cx="3026664" cy="3026664"/>
            </a:xfrm>
            <a:custGeom>
              <a:avLst/>
              <a:gdLst>
                <a:gd name="connsiteX0" fmla="*/ 3057049 w 3057525"/>
                <a:gd name="connsiteY0" fmla="*/ 1532096 h 3057525"/>
                <a:gd name="connsiteX1" fmla="*/ 1532096 w 3057525"/>
                <a:gd name="connsiteY1" fmla="*/ 3057049 h 3057525"/>
                <a:gd name="connsiteX2" fmla="*/ 7144 w 3057525"/>
                <a:gd name="connsiteY2" fmla="*/ 1532096 h 3057525"/>
                <a:gd name="connsiteX3" fmla="*/ 1532096 w 3057525"/>
                <a:gd name="connsiteY3" fmla="*/ 7144 h 3057525"/>
                <a:gd name="connsiteX4" fmla="*/ 3057049 w 3057525"/>
                <a:gd name="connsiteY4" fmla="*/ 1532096 h 3057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7525" h="3057525">
                  <a:moveTo>
                    <a:pt x="3057049" y="1532096"/>
                  </a:moveTo>
                  <a:cubicBezTo>
                    <a:pt x="3057049" y="2374304"/>
                    <a:pt x="2374304" y="3057049"/>
                    <a:pt x="1532096" y="3057049"/>
                  </a:cubicBezTo>
                  <a:cubicBezTo>
                    <a:pt x="689888" y="3057049"/>
                    <a:pt x="7144" y="2374304"/>
                    <a:pt x="7144" y="1532096"/>
                  </a:cubicBezTo>
                  <a:cubicBezTo>
                    <a:pt x="7144" y="689888"/>
                    <a:pt x="689888" y="7144"/>
                    <a:pt x="1532096" y="7144"/>
                  </a:cubicBezTo>
                  <a:cubicBezTo>
                    <a:pt x="2374304" y="7144"/>
                    <a:pt x="3057049" y="689888"/>
                    <a:pt x="3057049" y="1532096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B7BEB685-E631-4D08-9C55-6A4907AD33BC}"/>
                </a:ext>
              </a:extLst>
            </p:cNvPr>
            <p:cNvSpPr/>
            <p:nvPr/>
          </p:nvSpPr>
          <p:spPr>
            <a:xfrm>
              <a:off x="4574848" y="1907000"/>
              <a:ext cx="3028217" cy="2962327"/>
            </a:xfrm>
            <a:custGeom>
              <a:avLst/>
              <a:gdLst>
                <a:gd name="connsiteX0" fmla="*/ 2863236 w 3028217"/>
                <a:gd name="connsiteY0" fmla="*/ 2049564 h 2962327"/>
                <a:gd name="connsiteX1" fmla="*/ 2844662 w 3028217"/>
                <a:gd name="connsiteY1" fmla="*/ 2065518 h 2962327"/>
                <a:gd name="connsiteX2" fmla="*/ 2847519 w 3028217"/>
                <a:gd name="connsiteY2" fmla="*/ 2116953 h 2962327"/>
                <a:gd name="connsiteX3" fmla="*/ 2887525 w 3028217"/>
                <a:gd name="connsiteY3" fmla="*/ 2084568 h 2962327"/>
                <a:gd name="connsiteX4" fmla="*/ 2890382 w 3028217"/>
                <a:gd name="connsiteY4" fmla="*/ 2078853 h 2962327"/>
                <a:gd name="connsiteX5" fmla="*/ 2890382 w 3028217"/>
                <a:gd name="connsiteY5" fmla="*/ 2057898 h 2962327"/>
                <a:gd name="connsiteX6" fmla="*/ 2863236 w 3028217"/>
                <a:gd name="connsiteY6" fmla="*/ 2049564 h 2962327"/>
                <a:gd name="connsiteX7" fmla="*/ 2453184 w 3028217"/>
                <a:gd name="connsiteY7" fmla="*/ 1703568 h 2962327"/>
                <a:gd name="connsiteX8" fmla="*/ 2444611 w 3028217"/>
                <a:gd name="connsiteY8" fmla="*/ 1714046 h 2962327"/>
                <a:gd name="connsiteX9" fmla="*/ 2467471 w 3028217"/>
                <a:gd name="connsiteY9" fmla="*/ 1740716 h 2962327"/>
                <a:gd name="connsiteX10" fmla="*/ 2482711 w 3028217"/>
                <a:gd name="connsiteY10" fmla="*/ 1728333 h 2962327"/>
                <a:gd name="connsiteX11" fmla="*/ 2453184 w 3028217"/>
                <a:gd name="connsiteY11" fmla="*/ 1703568 h 2962327"/>
                <a:gd name="connsiteX12" fmla="*/ 802501 w 3028217"/>
                <a:gd name="connsiteY12" fmla="*/ 1583553 h 2962327"/>
                <a:gd name="connsiteX13" fmla="*/ 812026 w 3028217"/>
                <a:gd name="connsiteY13" fmla="*/ 1589268 h 2962327"/>
                <a:gd name="connsiteX14" fmla="*/ 802501 w 3028217"/>
                <a:gd name="connsiteY14" fmla="*/ 1599745 h 2962327"/>
                <a:gd name="connsiteX15" fmla="*/ 792024 w 3028217"/>
                <a:gd name="connsiteY15" fmla="*/ 1594030 h 2962327"/>
                <a:gd name="connsiteX16" fmla="*/ 802501 w 3028217"/>
                <a:gd name="connsiteY16" fmla="*/ 1583553 h 2962327"/>
                <a:gd name="connsiteX17" fmla="*/ 573901 w 3028217"/>
                <a:gd name="connsiteY17" fmla="*/ 1577838 h 2962327"/>
                <a:gd name="connsiteX18" fmla="*/ 592951 w 3028217"/>
                <a:gd name="connsiteY18" fmla="*/ 1589268 h 2962327"/>
                <a:gd name="connsiteX19" fmla="*/ 584379 w 3028217"/>
                <a:gd name="connsiteY19" fmla="*/ 1596888 h 2962327"/>
                <a:gd name="connsiteX20" fmla="*/ 565329 w 3028217"/>
                <a:gd name="connsiteY20" fmla="*/ 1587363 h 2962327"/>
                <a:gd name="connsiteX21" fmla="*/ 573901 w 3028217"/>
                <a:gd name="connsiteY21" fmla="*/ 1577838 h 2962327"/>
                <a:gd name="connsiteX22" fmla="*/ 698678 w 3028217"/>
                <a:gd name="connsiteY22" fmla="*/ 1550216 h 2962327"/>
                <a:gd name="connsiteX23" fmla="*/ 763448 w 3028217"/>
                <a:gd name="connsiteY23" fmla="*/ 1592126 h 2962327"/>
                <a:gd name="connsiteX24" fmla="*/ 678676 w 3028217"/>
                <a:gd name="connsiteY24" fmla="*/ 1592126 h 2962327"/>
                <a:gd name="connsiteX25" fmla="*/ 698678 w 3028217"/>
                <a:gd name="connsiteY25" fmla="*/ 1550216 h 2962327"/>
                <a:gd name="connsiteX26" fmla="*/ 492939 w 3028217"/>
                <a:gd name="connsiteY26" fmla="*/ 1460681 h 2962327"/>
                <a:gd name="connsiteX27" fmla="*/ 562471 w 3028217"/>
                <a:gd name="connsiteY27" fmla="*/ 1479731 h 2962327"/>
                <a:gd name="connsiteX28" fmla="*/ 646291 w 3028217"/>
                <a:gd name="connsiteY28" fmla="*/ 1537833 h 2962327"/>
                <a:gd name="connsiteX29" fmla="*/ 577711 w 3028217"/>
                <a:gd name="connsiteY29" fmla="*/ 1525451 h 2962327"/>
                <a:gd name="connsiteX30" fmla="*/ 527229 w 3028217"/>
                <a:gd name="connsiteY30" fmla="*/ 1487351 h 2962327"/>
                <a:gd name="connsiteX31" fmla="*/ 525032 w 3028217"/>
                <a:gd name="connsiteY31" fmla="*/ 1486533 h 2962327"/>
                <a:gd name="connsiteX32" fmla="*/ 527229 w 3028217"/>
                <a:gd name="connsiteY32" fmla="*/ 1488303 h 2962327"/>
                <a:gd name="connsiteX33" fmla="*/ 451029 w 3028217"/>
                <a:gd name="connsiteY33" fmla="*/ 1494971 h 2962327"/>
                <a:gd name="connsiteX34" fmla="*/ 492939 w 3028217"/>
                <a:gd name="connsiteY34" fmla="*/ 1460681 h 2962327"/>
                <a:gd name="connsiteX35" fmla="*/ 592475 w 3028217"/>
                <a:gd name="connsiteY35" fmla="*/ 1413889 h 2962327"/>
                <a:gd name="connsiteX36" fmla="*/ 596761 w 3028217"/>
                <a:gd name="connsiteY36" fmla="*/ 1414961 h 2962327"/>
                <a:gd name="connsiteX37" fmla="*/ 595809 w 3028217"/>
                <a:gd name="connsiteY37" fmla="*/ 1447346 h 2962327"/>
                <a:gd name="connsiteX38" fmla="*/ 588189 w 3028217"/>
                <a:gd name="connsiteY38" fmla="*/ 1414961 h 2962327"/>
                <a:gd name="connsiteX39" fmla="*/ 592475 w 3028217"/>
                <a:gd name="connsiteY39" fmla="*/ 1413889 h 2962327"/>
                <a:gd name="connsiteX40" fmla="*/ 2633206 w 3028217"/>
                <a:gd name="connsiteY40" fmla="*/ 1174931 h 2962327"/>
                <a:gd name="connsiteX41" fmla="*/ 2673211 w 3028217"/>
                <a:gd name="connsiteY41" fmla="*/ 1180646 h 2962327"/>
                <a:gd name="connsiteX42" fmla="*/ 2633206 w 3028217"/>
                <a:gd name="connsiteY42" fmla="*/ 1174931 h 2962327"/>
                <a:gd name="connsiteX43" fmla="*/ 2477948 w 3028217"/>
                <a:gd name="connsiteY43" fmla="*/ 1095873 h 2962327"/>
                <a:gd name="connsiteX44" fmla="*/ 2484616 w 3028217"/>
                <a:gd name="connsiteY44" fmla="*/ 1110160 h 2962327"/>
                <a:gd name="connsiteX45" fmla="*/ 2464613 w 3028217"/>
                <a:gd name="connsiteY45" fmla="*/ 1135878 h 2962327"/>
                <a:gd name="connsiteX46" fmla="*/ 2444611 w 3028217"/>
                <a:gd name="connsiteY46" fmla="*/ 1144450 h 2962327"/>
                <a:gd name="connsiteX47" fmla="*/ 2415083 w 3028217"/>
                <a:gd name="connsiteY47" fmla="*/ 1119685 h 2962327"/>
                <a:gd name="connsiteX48" fmla="*/ 2446516 w 3028217"/>
                <a:gd name="connsiteY48" fmla="*/ 1114923 h 2962327"/>
                <a:gd name="connsiteX49" fmla="*/ 2477948 w 3028217"/>
                <a:gd name="connsiteY49" fmla="*/ 1095873 h 2962327"/>
                <a:gd name="connsiteX50" fmla="*/ 2344599 w 3028217"/>
                <a:gd name="connsiteY50" fmla="*/ 1039676 h 2962327"/>
                <a:gd name="connsiteX51" fmla="*/ 2355076 w 3028217"/>
                <a:gd name="connsiteY51" fmla="*/ 1066346 h 2962327"/>
                <a:gd name="connsiteX52" fmla="*/ 2341741 w 3028217"/>
                <a:gd name="connsiteY52" fmla="*/ 1092063 h 2962327"/>
                <a:gd name="connsiteX53" fmla="*/ 2328406 w 3028217"/>
                <a:gd name="connsiteY53" fmla="*/ 1065393 h 2962327"/>
                <a:gd name="connsiteX54" fmla="*/ 2344599 w 3028217"/>
                <a:gd name="connsiteY54" fmla="*/ 1039676 h 2962327"/>
                <a:gd name="connsiteX55" fmla="*/ 699631 w 3028217"/>
                <a:gd name="connsiteY55" fmla="*/ 966334 h 2962327"/>
                <a:gd name="connsiteX56" fmla="*/ 616764 w 3028217"/>
                <a:gd name="connsiteY56" fmla="*/ 992051 h 2962327"/>
                <a:gd name="connsiteX57" fmla="*/ 699631 w 3028217"/>
                <a:gd name="connsiteY57" fmla="*/ 966334 h 2962327"/>
                <a:gd name="connsiteX58" fmla="*/ 2786559 w 3028217"/>
                <a:gd name="connsiteY58" fmla="*/ 938711 h 2962327"/>
                <a:gd name="connsiteX59" fmla="*/ 2814181 w 3028217"/>
                <a:gd name="connsiteY59" fmla="*/ 938711 h 2962327"/>
                <a:gd name="connsiteX60" fmla="*/ 2814181 w 3028217"/>
                <a:gd name="connsiteY60" fmla="*/ 945378 h 2962327"/>
                <a:gd name="connsiteX61" fmla="*/ 2786559 w 3028217"/>
                <a:gd name="connsiteY61" fmla="*/ 938711 h 2962327"/>
                <a:gd name="connsiteX62" fmla="*/ 737731 w 3028217"/>
                <a:gd name="connsiteY62" fmla="*/ 935019 h 2962327"/>
                <a:gd name="connsiteX63" fmla="*/ 702489 w 3028217"/>
                <a:gd name="connsiteY63" fmla="*/ 951093 h 2962327"/>
                <a:gd name="connsiteX64" fmla="*/ 770116 w 3028217"/>
                <a:gd name="connsiteY64" fmla="*/ 936805 h 2962327"/>
                <a:gd name="connsiteX65" fmla="*/ 737731 w 3028217"/>
                <a:gd name="connsiteY65" fmla="*/ 935019 h 2962327"/>
                <a:gd name="connsiteX66" fmla="*/ 619383 w 3028217"/>
                <a:gd name="connsiteY66" fmla="*/ 880251 h 2962327"/>
                <a:gd name="connsiteX67" fmla="*/ 608191 w 3028217"/>
                <a:gd name="connsiteY67" fmla="*/ 882513 h 2962327"/>
                <a:gd name="connsiteX68" fmla="*/ 541516 w 3028217"/>
                <a:gd name="connsiteY68" fmla="*/ 968238 h 2962327"/>
                <a:gd name="connsiteX69" fmla="*/ 558661 w 3028217"/>
                <a:gd name="connsiteY69" fmla="*/ 975858 h 2962327"/>
                <a:gd name="connsiteX70" fmla="*/ 578664 w 3028217"/>
                <a:gd name="connsiteY70" fmla="*/ 949188 h 2962327"/>
                <a:gd name="connsiteX71" fmla="*/ 623431 w 3028217"/>
                <a:gd name="connsiteY71" fmla="*/ 890133 h 2962327"/>
                <a:gd name="connsiteX72" fmla="*/ 619383 w 3028217"/>
                <a:gd name="connsiteY72" fmla="*/ 880251 h 2962327"/>
                <a:gd name="connsiteX73" fmla="*/ 659626 w 3028217"/>
                <a:gd name="connsiteY73" fmla="*/ 872036 h 2962327"/>
                <a:gd name="connsiteX74" fmla="*/ 647244 w 3028217"/>
                <a:gd name="connsiteY74" fmla="*/ 879656 h 2962327"/>
                <a:gd name="connsiteX75" fmla="*/ 657721 w 3028217"/>
                <a:gd name="connsiteY75" fmla="*/ 950141 h 2962327"/>
                <a:gd name="connsiteX76" fmla="*/ 683439 w 3028217"/>
                <a:gd name="connsiteY76" fmla="*/ 913946 h 2962327"/>
                <a:gd name="connsiteX77" fmla="*/ 711061 w 3028217"/>
                <a:gd name="connsiteY77" fmla="*/ 910136 h 2962327"/>
                <a:gd name="connsiteX78" fmla="*/ 709156 w 3028217"/>
                <a:gd name="connsiteY78" fmla="*/ 891086 h 2962327"/>
                <a:gd name="connsiteX79" fmla="*/ 659626 w 3028217"/>
                <a:gd name="connsiteY79" fmla="*/ 872036 h 2962327"/>
                <a:gd name="connsiteX80" fmla="*/ 620410 w 3028217"/>
                <a:gd name="connsiteY80" fmla="*/ 803828 h 2962327"/>
                <a:gd name="connsiteX81" fmla="*/ 603429 w 3028217"/>
                <a:gd name="connsiteY81" fmla="*/ 807266 h 2962327"/>
                <a:gd name="connsiteX82" fmla="*/ 532944 w 3028217"/>
                <a:gd name="connsiteY82" fmla="*/ 841556 h 2962327"/>
                <a:gd name="connsiteX83" fmla="*/ 541516 w 3028217"/>
                <a:gd name="connsiteY83" fmla="*/ 855843 h 2962327"/>
                <a:gd name="connsiteX84" fmla="*/ 602476 w 3028217"/>
                <a:gd name="connsiteY84" fmla="*/ 859653 h 2962327"/>
                <a:gd name="connsiteX85" fmla="*/ 652959 w 3028217"/>
                <a:gd name="connsiteY85" fmla="*/ 835841 h 2962327"/>
                <a:gd name="connsiteX86" fmla="*/ 620410 w 3028217"/>
                <a:gd name="connsiteY86" fmla="*/ 803828 h 2962327"/>
                <a:gd name="connsiteX87" fmla="*/ 2051228 w 3028217"/>
                <a:gd name="connsiteY87" fmla="*/ 690108 h 2962327"/>
                <a:gd name="connsiteX88" fmla="*/ 2074088 w 3028217"/>
                <a:gd name="connsiteY88" fmla="*/ 722493 h 2962327"/>
                <a:gd name="connsiteX89" fmla="*/ 2021701 w 3028217"/>
                <a:gd name="connsiteY89" fmla="*/ 782500 h 2962327"/>
                <a:gd name="connsiteX90" fmla="*/ 2000746 w 3028217"/>
                <a:gd name="connsiteY90" fmla="*/ 772023 h 2962327"/>
                <a:gd name="connsiteX91" fmla="*/ 2036941 w 3028217"/>
                <a:gd name="connsiteY91" fmla="*/ 698680 h 2962327"/>
                <a:gd name="connsiteX92" fmla="*/ 2051228 w 3028217"/>
                <a:gd name="connsiteY92" fmla="*/ 690108 h 2962327"/>
                <a:gd name="connsiteX93" fmla="*/ 2111236 w 3028217"/>
                <a:gd name="connsiteY93" fmla="*/ 608669 h 2962327"/>
                <a:gd name="connsiteX94" fmla="*/ 2113141 w 3028217"/>
                <a:gd name="connsiteY94" fmla="*/ 623433 h 2962327"/>
                <a:gd name="connsiteX95" fmla="*/ 2111236 w 3028217"/>
                <a:gd name="connsiteY95" fmla="*/ 626290 h 2962327"/>
                <a:gd name="connsiteX96" fmla="*/ 2159814 w 3028217"/>
                <a:gd name="connsiteY96" fmla="*/ 711063 h 2962327"/>
                <a:gd name="connsiteX97" fmla="*/ 2199819 w 3028217"/>
                <a:gd name="connsiteY97" fmla="*/ 758688 h 2962327"/>
                <a:gd name="connsiteX98" fmla="*/ 2176959 w 3028217"/>
                <a:gd name="connsiteY98" fmla="*/ 800598 h 2962327"/>
                <a:gd name="connsiteX99" fmla="*/ 2092186 w 3028217"/>
                <a:gd name="connsiteY99" fmla="*/ 814885 h 2962327"/>
                <a:gd name="connsiteX100" fmla="*/ 2092186 w 3028217"/>
                <a:gd name="connsiteY100" fmla="*/ 777738 h 2962327"/>
                <a:gd name="connsiteX101" fmla="*/ 2111236 w 3028217"/>
                <a:gd name="connsiteY101" fmla="*/ 740590 h 2962327"/>
                <a:gd name="connsiteX102" fmla="*/ 2110284 w 3028217"/>
                <a:gd name="connsiteY102" fmla="*/ 710110 h 2962327"/>
                <a:gd name="connsiteX103" fmla="*/ 2076946 w 3028217"/>
                <a:gd name="connsiteY103" fmla="*/ 669153 h 2962327"/>
                <a:gd name="connsiteX104" fmla="*/ 2097901 w 3028217"/>
                <a:gd name="connsiteY104" fmla="*/ 611050 h 2962327"/>
                <a:gd name="connsiteX105" fmla="*/ 2111236 w 3028217"/>
                <a:gd name="connsiteY105" fmla="*/ 608669 h 2962327"/>
                <a:gd name="connsiteX106" fmla="*/ 927279 w 3028217"/>
                <a:gd name="connsiteY106" fmla="*/ 479605 h 2962327"/>
                <a:gd name="connsiteX107" fmla="*/ 933946 w 3028217"/>
                <a:gd name="connsiteY107" fmla="*/ 486273 h 2962327"/>
                <a:gd name="connsiteX108" fmla="*/ 929184 w 3028217"/>
                <a:gd name="connsiteY108" fmla="*/ 493893 h 2962327"/>
                <a:gd name="connsiteX109" fmla="*/ 919659 w 3028217"/>
                <a:gd name="connsiteY109" fmla="*/ 488178 h 2962327"/>
                <a:gd name="connsiteX110" fmla="*/ 927279 w 3028217"/>
                <a:gd name="connsiteY110" fmla="*/ 479605 h 2962327"/>
                <a:gd name="connsiteX111" fmla="*/ 1938089 w 3028217"/>
                <a:gd name="connsiteY111" fmla="*/ 417931 h 2962327"/>
                <a:gd name="connsiteX112" fmla="*/ 1959789 w 3028217"/>
                <a:gd name="connsiteY112" fmla="*/ 441505 h 2962327"/>
                <a:gd name="connsiteX113" fmla="*/ 1940739 w 3028217"/>
                <a:gd name="connsiteY113" fmla="*/ 466270 h 2962327"/>
                <a:gd name="connsiteX114" fmla="*/ 1842631 w 3028217"/>
                <a:gd name="connsiteY114" fmla="*/ 480558 h 2962327"/>
                <a:gd name="connsiteX115" fmla="*/ 1832154 w 3028217"/>
                <a:gd name="connsiteY115" fmla="*/ 458650 h 2962327"/>
                <a:gd name="connsiteX116" fmla="*/ 1833106 w 3028217"/>
                <a:gd name="connsiteY116" fmla="*/ 431980 h 2962327"/>
                <a:gd name="connsiteX117" fmla="*/ 1845489 w 3028217"/>
                <a:gd name="connsiteY117" fmla="*/ 423408 h 2962327"/>
                <a:gd name="connsiteX118" fmla="*/ 1857871 w 3028217"/>
                <a:gd name="connsiteY118" fmla="*/ 432933 h 2962327"/>
                <a:gd name="connsiteX119" fmla="*/ 1926451 w 3028217"/>
                <a:gd name="connsiteY119" fmla="*/ 418645 h 2962327"/>
                <a:gd name="connsiteX120" fmla="*/ 1938089 w 3028217"/>
                <a:gd name="connsiteY120" fmla="*/ 417931 h 2962327"/>
                <a:gd name="connsiteX121" fmla="*/ 904419 w 3028217"/>
                <a:gd name="connsiteY121" fmla="*/ 389118 h 2962327"/>
                <a:gd name="connsiteX122" fmla="*/ 938709 w 3028217"/>
                <a:gd name="connsiteY122" fmla="*/ 433886 h 2962327"/>
                <a:gd name="connsiteX123" fmla="*/ 942519 w 3028217"/>
                <a:gd name="connsiteY123" fmla="*/ 446268 h 2962327"/>
                <a:gd name="connsiteX124" fmla="*/ 931089 w 3028217"/>
                <a:gd name="connsiteY124" fmla="*/ 449125 h 2962327"/>
                <a:gd name="connsiteX125" fmla="*/ 878701 w 3028217"/>
                <a:gd name="connsiteY125" fmla="*/ 449125 h 2962327"/>
                <a:gd name="connsiteX126" fmla="*/ 856794 w 3028217"/>
                <a:gd name="connsiteY126" fmla="*/ 443411 h 2962327"/>
                <a:gd name="connsiteX127" fmla="*/ 867271 w 3028217"/>
                <a:gd name="connsiteY127" fmla="*/ 412930 h 2962327"/>
                <a:gd name="connsiteX128" fmla="*/ 904419 w 3028217"/>
                <a:gd name="connsiteY128" fmla="*/ 389118 h 2962327"/>
                <a:gd name="connsiteX129" fmla="*/ 1062534 w 3028217"/>
                <a:gd name="connsiteY129" fmla="*/ 340541 h 2962327"/>
                <a:gd name="connsiteX130" fmla="*/ 1083489 w 3028217"/>
                <a:gd name="connsiteY130" fmla="*/ 353876 h 2962327"/>
                <a:gd name="connsiteX131" fmla="*/ 1053961 w 3028217"/>
                <a:gd name="connsiteY131" fmla="*/ 360543 h 2962327"/>
                <a:gd name="connsiteX132" fmla="*/ 1062534 w 3028217"/>
                <a:gd name="connsiteY132" fmla="*/ 340541 h 2962327"/>
                <a:gd name="connsiteX133" fmla="*/ 2471113 w 3028217"/>
                <a:gd name="connsiteY133" fmla="*/ 336025 h 2962327"/>
                <a:gd name="connsiteX134" fmla="*/ 2521763 w 3028217"/>
                <a:gd name="connsiteY134" fmla="*/ 370068 h 2962327"/>
                <a:gd name="connsiteX135" fmla="*/ 2848471 w 3028217"/>
                <a:gd name="connsiteY135" fmla="*/ 785358 h 2962327"/>
                <a:gd name="connsiteX136" fmla="*/ 2920861 w 3028217"/>
                <a:gd name="connsiteY136" fmla="*/ 940616 h 2962327"/>
                <a:gd name="connsiteX137" fmla="*/ 2926576 w 3028217"/>
                <a:gd name="connsiteY137" fmla="*/ 977763 h 2962327"/>
                <a:gd name="connsiteX138" fmla="*/ 2847518 w 3028217"/>
                <a:gd name="connsiteY138" fmla="*/ 938711 h 2962327"/>
                <a:gd name="connsiteX139" fmla="*/ 2864663 w 3028217"/>
                <a:gd name="connsiteY139" fmla="*/ 890133 h 2962327"/>
                <a:gd name="connsiteX140" fmla="*/ 2810371 w 3028217"/>
                <a:gd name="connsiteY140" fmla="*/ 908231 h 2962327"/>
                <a:gd name="connsiteX141" fmla="*/ 2757031 w 3028217"/>
                <a:gd name="connsiteY141" fmla="*/ 904421 h 2962327"/>
                <a:gd name="connsiteX142" fmla="*/ 2728456 w 3028217"/>
                <a:gd name="connsiteY142" fmla="*/ 916803 h 2962327"/>
                <a:gd name="connsiteX143" fmla="*/ 2707501 w 3028217"/>
                <a:gd name="connsiteY143" fmla="*/ 971096 h 2962327"/>
                <a:gd name="connsiteX144" fmla="*/ 2706548 w 3028217"/>
                <a:gd name="connsiteY144" fmla="*/ 1011101 h 2962327"/>
                <a:gd name="connsiteX145" fmla="*/ 2712263 w 3028217"/>
                <a:gd name="connsiteY145" fmla="*/ 1044438 h 2962327"/>
                <a:gd name="connsiteX146" fmla="*/ 2750438 w 3028217"/>
                <a:gd name="connsiteY146" fmla="*/ 1026892 h 2962327"/>
                <a:gd name="connsiteX147" fmla="*/ 2757317 w 3028217"/>
                <a:gd name="connsiteY147" fmla="*/ 1029909 h 2962327"/>
                <a:gd name="connsiteX148" fmla="*/ 2760842 w 3028217"/>
                <a:gd name="connsiteY148" fmla="*/ 1028246 h 2962327"/>
                <a:gd name="connsiteX149" fmla="*/ 2785607 w 3028217"/>
                <a:gd name="connsiteY149" fmla="*/ 1010148 h 2962327"/>
                <a:gd name="connsiteX150" fmla="*/ 2804538 w 3028217"/>
                <a:gd name="connsiteY150" fmla="*/ 1006457 h 2962327"/>
                <a:gd name="connsiteX151" fmla="*/ 2822755 w 3028217"/>
                <a:gd name="connsiteY151" fmla="*/ 1009196 h 2962327"/>
                <a:gd name="connsiteX152" fmla="*/ 2938959 w 3028217"/>
                <a:gd name="connsiteY152" fmla="*/ 1031103 h 2962327"/>
                <a:gd name="connsiteX153" fmla="*/ 2959915 w 3028217"/>
                <a:gd name="connsiteY153" fmla="*/ 1058726 h 2962327"/>
                <a:gd name="connsiteX154" fmla="*/ 3021827 w 3028217"/>
                <a:gd name="connsiteY154" fmla="*/ 1368288 h 2962327"/>
                <a:gd name="connsiteX155" fmla="*/ 3027542 w 3028217"/>
                <a:gd name="connsiteY155" fmla="*/ 1562598 h 2962327"/>
                <a:gd name="connsiteX156" fmla="*/ 3020874 w 3028217"/>
                <a:gd name="connsiteY156" fmla="*/ 1594983 h 2962327"/>
                <a:gd name="connsiteX157" fmla="*/ 2958009 w 3028217"/>
                <a:gd name="connsiteY157" fmla="*/ 1512116 h 2962327"/>
                <a:gd name="connsiteX158" fmla="*/ 2918005 w 3028217"/>
                <a:gd name="connsiteY158" fmla="*/ 1446393 h 2962327"/>
                <a:gd name="connsiteX159" fmla="*/ 2860855 w 3028217"/>
                <a:gd name="connsiteY159" fmla="*/ 1371146 h 2962327"/>
                <a:gd name="connsiteX160" fmla="*/ 2831327 w 3028217"/>
                <a:gd name="connsiteY160" fmla="*/ 1343523 h 2962327"/>
                <a:gd name="connsiteX161" fmla="*/ 2856092 w 3028217"/>
                <a:gd name="connsiteY161" fmla="*/ 1380671 h 2962327"/>
                <a:gd name="connsiteX162" fmla="*/ 2930387 w 3028217"/>
                <a:gd name="connsiteY162" fmla="*/ 1514021 h 2962327"/>
                <a:gd name="connsiteX163" fmla="*/ 2939912 w 3028217"/>
                <a:gd name="connsiteY163" fmla="*/ 1546406 h 2962327"/>
                <a:gd name="connsiteX164" fmla="*/ 2962772 w 3028217"/>
                <a:gd name="connsiteY164" fmla="*/ 1597841 h 2962327"/>
                <a:gd name="connsiteX165" fmla="*/ 2999919 w 3028217"/>
                <a:gd name="connsiteY165" fmla="*/ 1683566 h 2962327"/>
                <a:gd name="connsiteX166" fmla="*/ 3012302 w 3028217"/>
                <a:gd name="connsiteY166" fmla="*/ 1740716 h 2962327"/>
                <a:gd name="connsiteX167" fmla="*/ 2886572 w 3028217"/>
                <a:gd name="connsiteY167" fmla="*/ 2158864 h 2962327"/>
                <a:gd name="connsiteX168" fmla="*/ 2841805 w 3028217"/>
                <a:gd name="connsiteY168" fmla="*/ 2246493 h 2962327"/>
                <a:gd name="connsiteX169" fmla="*/ 2821802 w 3028217"/>
                <a:gd name="connsiteY169" fmla="*/ 2266496 h 2962327"/>
                <a:gd name="connsiteX170" fmla="*/ 2808467 w 3028217"/>
                <a:gd name="connsiteY170" fmla="*/ 2240778 h 2962327"/>
                <a:gd name="connsiteX171" fmla="*/ 2785607 w 3028217"/>
                <a:gd name="connsiteY171" fmla="*/ 2172198 h 2962327"/>
                <a:gd name="connsiteX172" fmla="*/ 2805609 w 3028217"/>
                <a:gd name="connsiteY172" fmla="*/ 2234111 h 2962327"/>
                <a:gd name="connsiteX173" fmla="*/ 2821802 w 3028217"/>
                <a:gd name="connsiteY173" fmla="*/ 2273164 h 2962327"/>
                <a:gd name="connsiteX174" fmla="*/ 2708455 w 3028217"/>
                <a:gd name="connsiteY174" fmla="*/ 2451281 h 2962327"/>
                <a:gd name="connsiteX175" fmla="*/ 2551292 w 3028217"/>
                <a:gd name="connsiteY175" fmla="*/ 2622731 h 2962327"/>
                <a:gd name="connsiteX176" fmla="*/ 2476997 w 3028217"/>
                <a:gd name="connsiteY176" fmla="*/ 2687501 h 2962327"/>
                <a:gd name="connsiteX177" fmla="*/ 2463662 w 3028217"/>
                <a:gd name="connsiteY177" fmla="*/ 2655116 h 2962327"/>
                <a:gd name="connsiteX178" fmla="*/ 2425562 w 3028217"/>
                <a:gd name="connsiteY178" fmla="*/ 2533196 h 2962327"/>
                <a:gd name="connsiteX179" fmla="*/ 2439849 w 3028217"/>
                <a:gd name="connsiteY179" fmla="*/ 2375081 h 2962327"/>
                <a:gd name="connsiteX180" fmla="*/ 2449374 w 3028217"/>
                <a:gd name="connsiteY180" fmla="*/ 2301739 h 2962327"/>
                <a:gd name="connsiteX181" fmla="*/ 2430324 w 3028217"/>
                <a:gd name="connsiteY181" fmla="*/ 2210298 h 2962327"/>
                <a:gd name="connsiteX182" fmla="*/ 2396987 w 3028217"/>
                <a:gd name="connsiteY182" fmla="*/ 2144576 h 2962327"/>
                <a:gd name="connsiteX183" fmla="*/ 2370317 w 3028217"/>
                <a:gd name="connsiteY183" fmla="*/ 2012178 h 2962327"/>
                <a:gd name="connsiteX184" fmla="*/ 2374127 w 3028217"/>
                <a:gd name="connsiteY184" fmla="*/ 1992176 h 2962327"/>
                <a:gd name="connsiteX185" fmla="*/ 2319834 w 3028217"/>
                <a:gd name="connsiteY185" fmla="*/ 1944551 h 2962327"/>
                <a:gd name="connsiteX186" fmla="*/ 2282687 w 3028217"/>
                <a:gd name="connsiteY186" fmla="*/ 1931216 h 2962327"/>
                <a:gd name="connsiteX187" fmla="*/ 2200772 w 3028217"/>
                <a:gd name="connsiteY187" fmla="*/ 1905498 h 2962327"/>
                <a:gd name="connsiteX188" fmla="*/ 2157909 w 3028217"/>
                <a:gd name="connsiteY188" fmla="*/ 1926453 h 2962327"/>
                <a:gd name="connsiteX189" fmla="*/ 2106474 w 3028217"/>
                <a:gd name="connsiteY189" fmla="*/ 1931216 h 2962327"/>
                <a:gd name="connsiteX190" fmla="*/ 2040752 w 3028217"/>
                <a:gd name="connsiteY190" fmla="*/ 1937883 h 2962327"/>
                <a:gd name="connsiteX191" fmla="*/ 1974077 w 3028217"/>
                <a:gd name="connsiteY191" fmla="*/ 1924548 h 2962327"/>
                <a:gd name="connsiteX192" fmla="*/ 1919784 w 3028217"/>
                <a:gd name="connsiteY192" fmla="*/ 1877876 h 2962327"/>
                <a:gd name="connsiteX193" fmla="*/ 1896924 w 3028217"/>
                <a:gd name="connsiteY193" fmla="*/ 1849301 h 2962327"/>
                <a:gd name="connsiteX194" fmla="*/ 1839774 w 3028217"/>
                <a:gd name="connsiteY194" fmla="*/ 1762623 h 2962327"/>
                <a:gd name="connsiteX195" fmla="*/ 1822629 w 3028217"/>
                <a:gd name="connsiteY195" fmla="*/ 1676898 h 2962327"/>
                <a:gd name="connsiteX196" fmla="*/ 1829297 w 3028217"/>
                <a:gd name="connsiteY196" fmla="*/ 1537833 h 2962327"/>
                <a:gd name="connsiteX197" fmla="*/ 1828344 w 3028217"/>
                <a:gd name="connsiteY197" fmla="*/ 1514973 h 2962327"/>
                <a:gd name="connsiteX198" fmla="*/ 1909307 w 3028217"/>
                <a:gd name="connsiteY198" fmla="*/ 1373051 h 2962327"/>
                <a:gd name="connsiteX199" fmla="*/ 1929309 w 3028217"/>
                <a:gd name="connsiteY199" fmla="*/ 1361621 h 2962327"/>
                <a:gd name="connsiteX200" fmla="*/ 1977887 w 3028217"/>
                <a:gd name="connsiteY200" fmla="*/ 1293041 h 2962327"/>
                <a:gd name="connsiteX201" fmla="*/ 2019797 w 3028217"/>
                <a:gd name="connsiteY201" fmla="*/ 1227318 h 2962327"/>
                <a:gd name="connsiteX202" fmla="*/ 2051229 w 3028217"/>
                <a:gd name="connsiteY202" fmla="*/ 1178741 h 2962327"/>
                <a:gd name="connsiteX203" fmla="*/ 2083614 w 3028217"/>
                <a:gd name="connsiteY203" fmla="*/ 1172073 h 2962327"/>
                <a:gd name="connsiteX204" fmla="*/ 2161719 w 3028217"/>
                <a:gd name="connsiteY204" fmla="*/ 1162548 h 2962327"/>
                <a:gd name="connsiteX205" fmla="*/ 2266494 w 3028217"/>
                <a:gd name="connsiteY205" fmla="*/ 1136831 h 2962327"/>
                <a:gd name="connsiteX206" fmla="*/ 2331264 w 3028217"/>
                <a:gd name="connsiteY206" fmla="*/ 1133021 h 2962327"/>
                <a:gd name="connsiteX207" fmla="*/ 2387462 w 3028217"/>
                <a:gd name="connsiteY207" fmla="*/ 1197791 h 2962327"/>
                <a:gd name="connsiteX208" fmla="*/ 2400797 w 3028217"/>
                <a:gd name="connsiteY208" fmla="*/ 1229223 h 2962327"/>
                <a:gd name="connsiteX209" fmla="*/ 2517002 w 3028217"/>
                <a:gd name="connsiteY209" fmla="*/ 1283516 h 2962327"/>
                <a:gd name="connsiteX210" fmla="*/ 2556055 w 3028217"/>
                <a:gd name="connsiteY210" fmla="*/ 1266371 h 2962327"/>
                <a:gd name="connsiteX211" fmla="*/ 2617967 w 3028217"/>
                <a:gd name="connsiteY211" fmla="*/ 1241606 h 2962327"/>
                <a:gd name="connsiteX212" fmla="*/ 2701787 w 3028217"/>
                <a:gd name="connsiteY212" fmla="*/ 1271133 h 2962327"/>
                <a:gd name="connsiteX213" fmla="*/ 2823707 w 3028217"/>
                <a:gd name="connsiteY213" fmla="*/ 1270181 h 2962327"/>
                <a:gd name="connsiteX214" fmla="*/ 2842757 w 3028217"/>
                <a:gd name="connsiteY214" fmla="*/ 1253988 h 2962327"/>
                <a:gd name="connsiteX215" fmla="*/ 2857997 w 3028217"/>
                <a:gd name="connsiteY215" fmla="*/ 1191123 h 2962327"/>
                <a:gd name="connsiteX216" fmla="*/ 2824659 w 3028217"/>
                <a:gd name="connsiteY216" fmla="*/ 1163501 h 2962327"/>
                <a:gd name="connsiteX217" fmla="*/ 2781797 w 3028217"/>
                <a:gd name="connsiteY217" fmla="*/ 1153023 h 2962327"/>
                <a:gd name="connsiteX218" fmla="*/ 2778142 w 3028217"/>
                <a:gd name="connsiteY218" fmla="*/ 1149005 h 2962327"/>
                <a:gd name="connsiteX219" fmla="*/ 2758579 w 3028217"/>
                <a:gd name="connsiteY219" fmla="*/ 1157637 h 2962327"/>
                <a:gd name="connsiteX220" fmla="*/ 2684641 w 3028217"/>
                <a:gd name="connsiteY220" fmla="*/ 1122543 h 2962327"/>
                <a:gd name="connsiteX221" fmla="*/ 2664638 w 3028217"/>
                <a:gd name="connsiteY221" fmla="*/ 1083491 h 2962327"/>
                <a:gd name="connsiteX222" fmla="*/ 2646541 w 3028217"/>
                <a:gd name="connsiteY222" fmla="*/ 1054916 h 2962327"/>
                <a:gd name="connsiteX223" fmla="*/ 2610346 w 3028217"/>
                <a:gd name="connsiteY223" fmla="*/ 1080633 h 2962327"/>
                <a:gd name="connsiteX224" fmla="*/ 2609202 w 3028217"/>
                <a:gd name="connsiteY224" fmla="*/ 1082346 h 2962327"/>
                <a:gd name="connsiteX225" fmla="*/ 2613204 w 3028217"/>
                <a:gd name="connsiteY225" fmla="*/ 1086348 h 2962327"/>
                <a:gd name="connsiteX226" fmla="*/ 2632254 w 3028217"/>
                <a:gd name="connsiteY226" fmla="*/ 1108255 h 2962327"/>
                <a:gd name="connsiteX227" fmla="*/ 2609394 w 3028217"/>
                <a:gd name="connsiteY227" fmla="*/ 1145403 h 2962327"/>
                <a:gd name="connsiteX228" fmla="*/ 2584629 w 3028217"/>
                <a:gd name="connsiteY228" fmla="*/ 1132068 h 2962327"/>
                <a:gd name="connsiteX229" fmla="*/ 2566055 w 3028217"/>
                <a:gd name="connsiteY229" fmla="*/ 1095397 h 2962327"/>
                <a:gd name="connsiteX230" fmla="*/ 2558490 w 3028217"/>
                <a:gd name="connsiteY230" fmla="*/ 1083461 h 2962327"/>
                <a:gd name="connsiteX231" fmla="*/ 2545576 w 3028217"/>
                <a:gd name="connsiteY231" fmla="*/ 1071108 h 2962327"/>
                <a:gd name="connsiteX232" fmla="*/ 2536051 w 3028217"/>
                <a:gd name="connsiteY232" fmla="*/ 1061583 h 2962327"/>
                <a:gd name="connsiteX233" fmla="*/ 2429371 w 3028217"/>
                <a:gd name="connsiteY233" fmla="*/ 952046 h 2962327"/>
                <a:gd name="connsiteX234" fmla="*/ 2417941 w 3028217"/>
                <a:gd name="connsiteY234" fmla="*/ 944426 h 2962327"/>
                <a:gd name="connsiteX235" fmla="*/ 2407463 w 3028217"/>
                <a:gd name="connsiteY235" fmla="*/ 947283 h 2962327"/>
                <a:gd name="connsiteX236" fmla="*/ 2469376 w 3028217"/>
                <a:gd name="connsiteY236" fmla="*/ 1014911 h 2962327"/>
                <a:gd name="connsiteX237" fmla="*/ 2509381 w 3028217"/>
                <a:gd name="connsiteY237" fmla="*/ 1044438 h 2962327"/>
                <a:gd name="connsiteX238" fmla="*/ 2504618 w 3028217"/>
                <a:gd name="connsiteY238" fmla="*/ 1057773 h 2962327"/>
                <a:gd name="connsiteX239" fmla="*/ 2488426 w 3028217"/>
                <a:gd name="connsiteY239" fmla="*/ 1077776 h 2962327"/>
                <a:gd name="connsiteX240" fmla="*/ 2476996 w 3028217"/>
                <a:gd name="connsiteY240" fmla="*/ 1084443 h 2962327"/>
                <a:gd name="connsiteX241" fmla="*/ 2356028 w 3028217"/>
                <a:gd name="connsiteY241" fmla="*/ 985383 h 2962327"/>
                <a:gd name="connsiteX242" fmla="*/ 2317928 w 3028217"/>
                <a:gd name="connsiteY242" fmla="*/ 978716 h 2962327"/>
                <a:gd name="connsiteX243" fmla="*/ 2295068 w 3028217"/>
                <a:gd name="connsiteY243" fmla="*/ 993003 h 2962327"/>
                <a:gd name="connsiteX244" fmla="*/ 2196008 w 3028217"/>
                <a:gd name="connsiteY244" fmla="*/ 1057773 h 2962327"/>
                <a:gd name="connsiteX245" fmla="*/ 2181721 w 3028217"/>
                <a:gd name="connsiteY245" fmla="*/ 1087301 h 2962327"/>
                <a:gd name="connsiteX246" fmla="*/ 2105521 w 3028217"/>
                <a:gd name="connsiteY246" fmla="*/ 1157786 h 2962327"/>
                <a:gd name="connsiteX247" fmla="*/ 2053133 w 3028217"/>
                <a:gd name="connsiteY247" fmla="*/ 1155881 h 2962327"/>
                <a:gd name="connsiteX248" fmla="*/ 2036941 w 3028217"/>
                <a:gd name="connsiteY248" fmla="*/ 1136831 h 2962327"/>
                <a:gd name="connsiteX249" fmla="*/ 2008366 w 3028217"/>
                <a:gd name="connsiteY249" fmla="*/ 1131116 h 2962327"/>
                <a:gd name="connsiteX250" fmla="*/ 2001698 w 3028217"/>
                <a:gd name="connsiteY250" fmla="*/ 1074918 h 2962327"/>
                <a:gd name="connsiteX251" fmla="*/ 2008366 w 3028217"/>
                <a:gd name="connsiteY251" fmla="*/ 1001576 h 2962327"/>
                <a:gd name="connsiteX252" fmla="*/ 2035988 w 3028217"/>
                <a:gd name="connsiteY252" fmla="*/ 977763 h 2962327"/>
                <a:gd name="connsiteX253" fmla="*/ 2107426 w 3028217"/>
                <a:gd name="connsiteY253" fmla="*/ 983478 h 2962327"/>
                <a:gd name="connsiteX254" fmla="*/ 2148383 w 3028217"/>
                <a:gd name="connsiteY254" fmla="*/ 975858 h 2962327"/>
                <a:gd name="connsiteX255" fmla="*/ 2150288 w 3028217"/>
                <a:gd name="connsiteY255" fmla="*/ 913946 h 2962327"/>
                <a:gd name="connsiteX256" fmla="*/ 2112188 w 3028217"/>
                <a:gd name="connsiteY256" fmla="*/ 876798 h 2962327"/>
                <a:gd name="connsiteX257" fmla="*/ 2096948 w 3028217"/>
                <a:gd name="connsiteY257" fmla="*/ 862511 h 2962327"/>
                <a:gd name="connsiteX258" fmla="*/ 2118856 w 3028217"/>
                <a:gd name="connsiteY258" fmla="*/ 849176 h 2962327"/>
                <a:gd name="connsiteX259" fmla="*/ 2206486 w 3028217"/>
                <a:gd name="connsiteY259" fmla="*/ 810123 h 2962327"/>
                <a:gd name="connsiteX260" fmla="*/ 2308403 w 3028217"/>
                <a:gd name="connsiteY260" fmla="*/ 731066 h 2962327"/>
                <a:gd name="connsiteX261" fmla="*/ 2321738 w 3028217"/>
                <a:gd name="connsiteY261" fmla="*/ 708206 h 2962327"/>
                <a:gd name="connsiteX262" fmla="*/ 2311261 w 3028217"/>
                <a:gd name="connsiteY262" fmla="*/ 679631 h 2962327"/>
                <a:gd name="connsiteX263" fmla="*/ 2320786 w 3028217"/>
                <a:gd name="connsiteY263" fmla="*/ 643436 h 2962327"/>
                <a:gd name="connsiteX264" fmla="*/ 2338883 w 3028217"/>
                <a:gd name="connsiteY264" fmla="*/ 638673 h 2962327"/>
                <a:gd name="connsiteX265" fmla="*/ 2343646 w 3028217"/>
                <a:gd name="connsiteY265" fmla="*/ 675821 h 2962327"/>
                <a:gd name="connsiteX266" fmla="*/ 2348408 w 3028217"/>
                <a:gd name="connsiteY266" fmla="*/ 699633 h 2962327"/>
                <a:gd name="connsiteX267" fmla="*/ 2376031 w 3028217"/>
                <a:gd name="connsiteY267" fmla="*/ 706301 h 2962327"/>
                <a:gd name="connsiteX268" fmla="*/ 2385556 w 3028217"/>
                <a:gd name="connsiteY268" fmla="*/ 704396 h 2962327"/>
                <a:gd name="connsiteX269" fmla="*/ 2454136 w 3028217"/>
                <a:gd name="connsiteY269" fmla="*/ 698681 h 2962327"/>
                <a:gd name="connsiteX270" fmla="*/ 2476996 w 3028217"/>
                <a:gd name="connsiteY270" fmla="*/ 692013 h 2962327"/>
                <a:gd name="connsiteX271" fmla="*/ 2517953 w 3028217"/>
                <a:gd name="connsiteY271" fmla="*/ 648198 h 2962327"/>
                <a:gd name="connsiteX272" fmla="*/ 2563673 w 3028217"/>
                <a:gd name="connsiteY272" fmla="*/ 626291 h 2962327"/>
                <a:gd name="connsiteX273" fmla="*/ 2554148 w 3028217"/>
                <a:gd name="connsiteY273" fmla="*/ 585333 h 2962327"/>
                <a:gd name="connsiteX274" fmla="*/ 2572928 w 3028217"/>
                <a:gd name="connsiteY274" fmla="*/ 573708 h 2962327"/>
                <a:gd name="connsiteX275" fmla="*/ 2586098 w 3028217"/>
                <a:gd name="connsiteY275" fmla="*/ 571735 h 2962327"/>
                <a:gd name="connsiteX276" fmla="*/ 2586726 w 3028217"/>
                <a:gd name="connsiteY276" fmla="*/ 571671 h 2962327"/>
                <a:gd name="connsiteX277" fmla="*/ 2624633 w 3028217"/>
                <a:gd name="connsiteY277" fmla="*/ 568188 h 2962327"/>
                <a:gd name="connsiteX278" fmla="*/ 2630348 w 3028217"/>
                <a:gd name="connsiteY278" fmla="*/ 563426 h 2962327"/>
                <a:gd name="connsiteX279" fmla="*/ 2633206 w 3028217"/>
                <a:gd name="connsiteY279" fmla="*/ 563426 h 2962327"/>
                <a:gd name="connsiteX280" fmla="*/ 2626538 w 3028217"/>
                <a:gd name="connsiteY280" fmla="*/ 563426 h 2962327"/>
                <a:gd name="connsiteX281" fmla="*/ 2593082 w 3028217"/>
                <a:gd name="connsiteY281" fmla="*/ 570689 h 2962327"/>
                <a:gd name="connsiteX282" fmla="*/ 2586098 w 3028217"/>
                <a:gd name="connsiteY282" fmla="*/ 571735 h 2962327"/>
                <a:gd name="connsiteX283" fmla="*/ 2574151 w 3028217"/>
                <a:gd name="connsiteY283" fmla="*/ 572951 h 2962327"/>
                <a:gd name="connsiteX284" fmla="*/ 2572928 w 3028217"/>
                <a:gd name="connsiteY284" fmla="*/ 573708 h 2962327"/>
                <a:gd name="connsiteX285" fmla="*/ 2558911 w 3028217"/>
                <a:gd name="connsiteY285" fmla="*/ 575808 h 2962327"/>
                <a:gd name="connsiteX286" fmla="*/ 2506523 w 3028217"/>
                <a:gd name="connsiteY286" fmla="*/ 541518 h 2962327"/>
                <a:gd name="connsiteX287" fmla="*/ 2512238 w 3028217"/>
                <a:gd name="connsiteY287" fmla="*/ 480558 h 2962327"/>
                <a:gd name="connsiteX288" fmla="*/ 2533193 w 3028217"/>
                <a:gd name="connsiteY288" fmla="*/ 458651 h 2962327"/>
                <a:gd name="connsiteX289" fmla="*/ 2534146 w 3028217"/>
                <a:gd name="connsiteY289" fmla="*/ 440553 h 2962327"/>
                <a:gd name="connsiteX290" fmla="*/ 2513191 w 3028217"/>
                <a:gd name="connsiteY290" fmla="*/ 445316 h 2962327"/>
                <a:gd name="connsiteX291" fmla="*/ 2464613 w 3028217"/>
                <a:gd name="connsiteY291" fmla="*/ 509133 h 2962327"/>
                <a:gd name="connsiteX292" fmla="*/ 2467471 w 3028217"/>
                <a:gd name="connsiteY292" fmla="*/ 551996 h 2962327"/>
                <a:gd name="connsiteX293" fmla="*/ 2468423 w 3028217"/>
                <a:gd name="connsiteY293" fmla="*/ 597716 h 2962327"/>
                <a:gd name="connsiteX294" fmla="*/ 2453183 w 3028217"/>
                <a:gd name="connsiteY294" fmla="*/ 638673 h 2962327"/>
                <a:gd name="connsiteX295" fmla="*/ 2423656 w 3028217"/>
                <a:gd name="connsiteY295" fmla="*/ 676773 h 2962327"/>
                <a:gd name="connsiteX296" fmla="*/ 2389366 w 3028217"/>
                <a:gd name="connsiteY296" fmla="*/ 683441 h 2962327"/>
                <a:gd name="connsiteX297" fmla="*/ 2383651 w 3028217"/>
                <a:gd name="connsiteY297" fmla="*/ 659628 h 2962327"/>
                <a:gd name="connsiteX298" fmla="*/ 2367458 w 3028217"/>
                <a:gd name="connsiteY298" fmla="*/ 627243 h 2962327"/>
                <a:gd name="connsiteX299" fmla="*/ 2308403 w 3028217"/>
                <a:gd name="connsiteY299" fmla="*/ 612003 h 2962327"/>
                <a:gd name="connsiteX300" fmla="*/ 2270303 w 3028217"/>
                <a:gd name="connsiteY300" fmla="*/ 571046 h 2962327"/>
                <a:gd name="connsiteX301" fmla="*/ 2260778 w 3028217"/>
                <a:gd name="connsiteY301" fmla="*/ 543423 h 2962327"/>
                <a:gd name="connsiteX302" fmla="*/ 2259826 w 3028217"/>
                <a:gd name="connsiteY302" fmla="*/ 522468 h 2962327"/>
                <a:gd name="connsiteX303" fmla="*/ 2390318 w 3028217"/>
                <a:gd name="connsiteY303" fmla="*/ 385308 h 2962327"/>
                <a:gd name="connsiteX304" fmla="*/ 2416988 w 3028217"/>
                <a:gd name="connsiteY304" fmla="*/ 357686 h 2962327"/>
                <a:gd name="connsiteX305" fmla="*/ 2417941 w 3028217"/>
                <a:gd name="connsiteY305" fmla="*/ 351971 h 2962327"/>
                <a:gd name="connsiteX306" fmla="*/ 2424608 w 3028217"/>
                <a:gd name="connsiteY306" fmla="*/ 353876 h 2962327"/>
                <a:gd name="connsiteX307" fmla="*/ 2452245 w 3028217"/>
                <a:gd name="connsiteY307" fmla="*/ 336582 h 2962327"/>
                <a:gd name="connsiteX308" fmla="*/ 2471113 w 3028217"/>
                <a:gd name="connsiteY308" fmla="*/ 336025 h 2962327"/>
                <a:gd name="connsiteX309" fmla="*/ 761544 w 3028217"/>
                <a:gd name="connsiteY309" fmla="*/ 194808 h 2962327"/>
                <a:gd name="connsiteX310" fmla="*/ 773926 w 3028217"/>
                <a:gd name="connsiteY310" fmla="*/ 216716 h 2962327"/>
                <a:gd name="connsiteX311" fmla="*/ 773926 w 3028217"/>
                <a:gd name="connsiteY311" fmla="*/ 278628 h 2962327"/>
                <a:gd name="connsiteX312" fmla="*/ 687249 w 3028217"/>
                <a:gd name="connsiteY312" fmla="*/ 293868 h 2962327"/>
                <a:gd name="connsiteX313" fmla="*/ 671056 w 3028217"/>
                <a:gd name="connsiteY313" fmla="*/ 292916 h 2962327"/>
                <a:gd name="connsiteX314" fmla="*/ 640576 w 3028217"/>
                <a:gd name="connsiteY314" fmla="*/ 298631 h 2962327"/>
                <a:gd name="connsiteX315" fmla="*/ 603429 w 3028217"/>
                <a:gd name="connsiteY315" fmla="*/ 291011 h 2962327"/>
                <a:gd name="connsiteX316" fmla="*/ 715824 w 3028217"/>
                <a:gd name="connsiteY316" fmla="*/ 211953 h 2962327"/>
                <a:gd name="connsiteX317" fmla="*/ 727254 w 3028217"/>
                <a:gd name="connsiteY317" fmla="*/ 215763 h 2962327"/>
                <a:gd name="connsiteX318" fmla="*/ 761544 w 3028217"/>
                <a:gd name="connsiteY318" fmla="*/ 194808 h 2962327"/>
                <a:gd name="connsiteX319" fmla="*/ 873343 w 3028217"/>
                <a:gd name="connsiteY319" fmla="*/ 184331 h 2962327"/>
                <a:gd name="connsiteX320" fmla="*/ 891083 w 3028217"/>
                <a:gd name="connsiteY320" fmla="*/ 191951 h 2962327"/>
                <a:gd name="connsiteX321" fmla="*/ 888226 w 3028217"/>
                <a:gd name="connsiteY321" fmla="*/ 217668 h 2962327"/>
                <a:gd name="connsiteX322" fmla="*/ 879241 w 3028217"/>
                <a:gd name="connsiteY322" fmla="*/ 234820 h 2962327"/>
                <a:gd name="connsiteX323" fmla="*/ 895370 w 3028217"/>
                <a:gd name="connsiteY323" fmla="*/ 235036 h 2962327"/>
                <a:gd name="connsiteX324" fmla="*/ 899656 w 3028217"/>
                <a:gd name="connsiteY324" fmla="*/ 266246 h 2962327"/>
                <a:gd name="connsiteX325" fmla="*/ 892988 w 3028217"/>
                <a:gd name="connsiteY325" fmla="*/ 303393 h 2962327"/>
                <a:gd name="connsiteX326" fmla="*/ 905371 w 3028217"/>
                <a:gd name="connsiteY326" fmla="*/ 303393 h 2962327"/>
                <a:gd name="connsiteX327" fmla="*/ 915848 w 3028217"/>
                <a:gd name="connsiteY327" fmla="*/ 337683 h 2962327"/>
                <a:gd name="connsiteX328" fmla="*/ 946328 w 3028217"/>
                <a:gd name="connsiteY328" fmla="*/ 324348 h 2962327"/>
                <a:gd name="connsiteX329" fmla="*/ 973409 w 3028217"/>
                <a:gd name="connsiteY329" fmla="*/ 303804 h 2962327"/>
                <a:gd name="connsiteX330" fmla="*/ 975260 w 3028217"/>
                <a:gd name="connsiteY330" fmla="*/ 292796 h 2962327"/>
                <a:gd name="connsiteX331" fmla="*/ 965378 w 3028217"/>
                <a:gd name="connsiteY331" fmla="*/ 281485 h 2962327"/>
                <a:gd name="connsiteX332" fmla="*/ 962521 w 3028217"/>
                <a:gd name="connsiteY332" fmla="*/ 233860 h 2962327"/>
                <a:gd name="connsiteX333" fmla="*/ 1013956 w 3028217"/>
                <a:gd name="connsiteY333" fmla="*/ 203380 h 2962327"/>
                <a:gd name="connsiteX334" fmla="*/ 1028243 w 3028217"/>
                <a:gd name="connsiteY334" fmla="*/ 200165 h 2962327"/>
                <a:gd name="connsiteX335" fmla="*/ 1042531 w 3028217"/>
                <a:gd name="connsiteY335" fmla="*/ 206238 h 2962327"/>
                <a:gd name="connsiteX336" fmla="*/ 1016813 w 3028217"/>
                <a:gd name="connsiteY336" fmla="*/ 234813 h 2962327"/>
                <a:gd name="connsiteX337" fmla="*/ 1075868 w 3028217"/>
                <a:gd name="connsiteY337" fmla="*/ 204333 h 2962327"/>
                <a:gd name="connsiteX338" fmla="*/ 1095871 w 3028217"/>
                <a:gd name="connsiteY338" fmla="*/ 204333 h 2962327"/>
                <a:gd name="connsiteX339" fmla="*/ 1099681 w 3028217"/>
                <a:gd name="connsiteY339" fmla="*/ 232908 h 2962327"/>
                <a:gd name="connsiteX340" fmla="*/ 1133971 w 3028217"/>
                <a:gd name="connsiteY340" fmla="*/ 231003 h 2962327"/>
                <a:gd name="connsiteX341" fmla="*/ 1151116 w 3028217"/>
                <a:gd name="connsiteY341" fmla="*/ 238623 h 2962327"/>
                <a:gd name="connsiteX342" fmla="*/ 1205408 w 3028217"/>
                <a:gd name="connsiteY342" fmla="*/ 287200 h 2962327"/>
                <a:gd name="connsiteX343" fmla="*/ 1198741 w 3028217"/>
                <a:gd name="connsiteY343" fmla="*/ 334825 h 2962327"/>
                <a:gd name="connsiteX344" fmla="*/ 1248271 w 3028217"/>
                <a:gd name="connsiteY344" fmla="*/ 377688 h 2962327"/>
                <a:gd name="connsiteX345" fmla="*/ 1246366 w 3028217"/>
                <a:gd name="connsiteY345" fmla="*/ 402453 h 2962327"/>
                <a:gd name="connsiteX346" fmla="*/ 1187311 w 3028217"/>
                <a:gd name="connsiteY346" fmla="*/ 402453 h 2962327"/>
                <a:gd name="connsiteX347" fmla="*/ 1171118 w 3028217"/>
                <a:gd name="connsiteY347" fmla="*/ 396738 h 2962327"/>
                <a:gd name="connsiteX348" fmla="*/ 1171118 w 3028217"/>
                <a:gd name="connsiteY348" fmla="*/ 431028 h 2962327"/>
                <a:gd name="connsiteX349" fmla="*/ 1151116 w 3028217"/>
                <a:gd name="connsiteY349" fmla="*/ 479605 h 2962327"/>
                <a:gd name="connsiteX350" fmla="*/ 1136828 w 3028217"/>
                <a:gd name="connsiteY350" fmla="*/ 476748 h 2962327"/>
                <a:gd name="connsiteX351" fmla="*/ 1136828 w 3028217"/>
                <a:gd name="connsiteY351" fmla="*/ 487225 h 2962327"/>
                <a:gd name="connsiteX352" fmla="*/ 1118731 w 3028217"/>
                <a:gd name="connsiteY352" fmla="*/ 497703 h 2962327"/>
                <a:gd name="connsiteX353" fmla="*/ 1066343 w 3028217"/>
                <a:gd name="connsiteY353" fmla="*/ 455793 h 2962327"/>
                <a:gd name="connsiteX354" fmla="*/ 1016813 w 3028217"/>
                <a:gd name="connsiteY354" fmla="*/ 433885 h 2962327"/>
                <a:gd name="connsiteX355" fmla="*/ 996811 w 3028217"/>
                <a:gd name="connsiteY355" fmla="*/ 428170 h 2962327"/>
                <a:gd name="connsiteX356" fmla="*/ 1013003 w 3028217"/>
                <a:gd name="connsiteY356" fmla="*/ 411978 h 2962327"/>
                <a:gd name="connsiteX357" fmla="*/ 1109206 w 3028217"/>
                <a:gd name="connsiteY357" fmla="*/ 369115 h 2962327"/>
                <a:gd name="connsiteX358" fmla="*/ 1089203 w 3028217"/>
                <a:gd name="connsiteY358" fmla="*/ 307203 h 2962327"/>
                <a:gd name="connsiteX359" fmla="*/ 1077773 w 3028217"/>
                <a:gd name="connsiteY359" fmla="*/ 291010 h 2962327"/>
                <a:gd name="connsiteX360" fmla="*/ 1016813 w 3028217"/>
                <a:gd name="connsiteY360" fmla="*/ 292915 h 2962327"/>
                <a:gd name="connsiteX361" fmla="*/ 1007169 w 3028217"/>
                <a:gd name="connsiteY361" fmla="*/ 296011 h 2962327"/>
                <a:gd name="connsiteX362" fmla="*/ 1007866 w 3028217"/>
                <a:gd name="connsiteY362" fmla="*/ 302667 h 2962327"/>
                <a:gd name="connsiteX363" fmla="*/ 1009193 w 3028217"/>
                <a:gd name="connsiteY363" fmla="*/ 303393 h 2962327"/>
                <a:gd name="connsiteX364" fmla="*/ 962521 w 3028217"/>
                <a:gd name="connsiteY364" fmla="*/ 370068 h 2962327"/>
                <a:gd name="connsiteX365" fmla="*/ 905371 w 3028217"/>
                <a:gd name="connsiteY365" fmla="*/ 371973 h 2962327"/>
                <a:gd name="connsiteX366" fmla="*/ 868223 w 3028217"/>
                <a:gd name="connsiteY366" fmla="*/ 410073 h 2962327"/>
                <a:gd name="connsiteX367" fmla="*/ 836791 w 3028217"/>
                <a:gd name="connsiteY367" fmla="*/ 426266 h 2962327"/>
                <a:gd name="connsiteX368" fmla="*/ 816788 w 3028217"/>
                <a:gd name="connsiteY368" fmla="*/ 424361 h 2962327"/>
                <a:gd name="connsiteX369" fmla="*/ 677723 w 3028217"/>
                <a:gd name="connsiteY369" fmla="*/ 507228 h 2962327"/>
                <a:gd name="connsiteX370" fmla="*/ 668198 w 3028217"/>
                <a:gd name="connsiteY370" fmla="*/ 553901 h 2962327"/>
                <a:gd name="connsiteX371" fmla="*/ 662483 w 3028217"/>
                <a:gd name="connsiteY371" fmla="*/ 586286 h 2962327"/>
                <a:gd name="connsiteX372" fmla="*/ 716776 w 3028217"/>
                <a:gd name="connsiteY372" fmla="*/ 612956 h 2962327"/>
                <a:gd name="connsiteX373" fmla="*/ 771068 w 3028217"/>
                <a:gd name="connsiteY373" fmla="*/ 645341 h 2962327"/>
                <a:gd name="connsiteX374" fmla="*/ 782498 w 3028217"/>
                <a:gd name="connsiteY374" fmla="*/ 667248 h 2962327"/>
                <a:gd name="connsiteX375" fmla="*/ 772973 w 3028217"/>
                <a:gd name="connsiteY375" fmla="*/ 726303 h 2962327"/>
                <a:gd name="connsiteX376" fmla="*/ 805358 w 3028217"/>
                <a:gd name="connsiteY376" fmla="*/ 736781 h 2962327"/>
                <a:gd name="connsiteX377" fmla="*/ 828218 w 3028217"/>
                <a:gd name="connsiteY377" fmla="*/ 689156 h 2962327"/>
                <a:gd name="connsiteX378" fmla="*/ 858698 w 3028217"/>
                <a:gd name="connsiteY378" fmla="*/ 652961 h 2962327"/>
                <a:gd name="connsiteX379" fmla="*/ 901561 w 3028217"/>
                <a:gd name="connsiteY379" fmla="*/ 573903 h 2962327"/>
                <a:gd name="connsiteX380" fmla="*/ 904418 w 3028217"/>
                <a:gd name="connsiteY380" fmla="*/ 561521 h 2962327"/>
                <a:gd name="connsiteX381" fmla="*/ 953948 w 3028217"/>
                <a:gd name="connsiteY381" fmla="*/ 491988 h 2962327"/>
                <a:gd name="connsiteX382" fmla="*/ 968236 w 3028217"/>
                <a:gd name="connsiteY382" fmla="*/ 478653 h 2962327"/>
                <a:gd name="connsiteX383" fmla="*/ 1049198 w 3028217"/>
                <a:gd name="connsiteY383" fmla="*/ 512943 h 2962327"/>
                <a:gd name="connsiteX384" fmla="*/ 1063486 w 3028217"/>
                <a:gd name="connsiteY384" fmla="*/ 539613 h 2962327"/>
                <a:gd name="connsiteX385" fmla="*/ 1067296 w 3028217"/>
                <a:gd name="connsiteY385" fmla="*/ 583428 h 2962327"/>
                <a:gd name="connsiteX386" fmla="*/ 1112063 w 3028217"/>
                <a:gd name="connsiteY386" fmla="*/ 568188 h 2962327"/>
                <a:gd name="connsiteX387" fmla="*/ 1146353 w 3028217"/>
                <a:gd name="connsiteY387" fmla="*/ 580571 h 2962327"/>
                <a:gd name="connsiteX388" fmla="*/ 1151116 w 3028217"/>
                <a:gd name="connsiteY388" fmla="*/ 616766 h 2962327"/>
                <a:gd name="connsiteX389" fmla="*/ 1193026 w 3028217"/>
                <a:gd name="connsiteY389" fmla="*/ 684393 h 2962327"/>
                <a:gd name="connsiteX390" fmla="*/ 1182905 w 3028217"/>
                <a:gd name="connsiteY390" fmla="*/ 697847 h 2962327"/>
                <a:gd name="connsiteX391" fmla="*/ 1179024 w 3028217"/>
                <a:gd name="connsiteY391" fmla="*/ 699159 h 2962327"/>
                <a:gd name="connsiteX392" fmla="*/ 1177845 w 3028217"/>
                <a:gd name="connsiteY392" fmla="*/ 699023 h 2962327"/>
                <a:gd name="connsiteX393" fmla="*/ 1166356 w 3028217"/>
                <a:gd name="connsiteY393" fmla="*/ 703443 h 2962327"/>
                <a:gd name="connsiteX394" fmla="*/ 1179024 w 3028217"/>
                <a:gd name="connsiteY394" fmla="*/ 699159 h 2962327"/>
                <a:gd name="connsiteX395" fmla="*/ 1188263 w 3028217"/>
                <a:gd name="connsiteY395" fmla="*/ 700229 h 2962327"/>
                <a:gd name="connsiteX396" fmla="*/ 1207313 w 3028217"/>
                <a:gd name="connsiteY396" fmla="*/ 712016 h 2962327"/>
                <a:gd name="connsiteX397" fmla="*/ 1205051 w 3028217"/>
                <a:gd name="connsiteY397" fmla="*/ 754402 h 2962327"/>
                <a:gd name="connsiteX398" fmla="*/ 1180854 w 3028217"/>
                <a:gd name="connsiteY398" fmla="*/ 787924 h 2962327"/>
                <a:gd name="connsiteX399" fmla="*/ 1187073 w 3028217"/>
                <a:gd name="connsiteY399" fmla="*/ 807504 h 2962327"/>
                <a:gd name="connsiteX400" fmla="*/ 1206361 w 3028217"/>
                <a:gd name="connsiteY400" fmla="*/ 814886 h 2962327"/>
                <a:gd name="connsiteX401" fmla="*/ 1213981 w 3028217"/>
                <a:gd name="connsiteY401" fmla="*/ 828221 h 2962327"/>
                <a:gd name="connsiteX402" fmla="*/ 1172071 w 3028217"/>
                <a:gd name="connsiteY402" fmla="*/ 862511 h 2962327"/>
                <a:gd name="connsiteX403" fmla="*/ 1115874 w 3028217"/>
                <a:gd name="connsiteY403" fmla="*/ 854891 h 2962327"/>
                <a:gd name="connsiteX404" fmla="*/ 1148259 w 3028217"/>
                <a:gd name="connsiteY404" fmla="*/ 807266 h 2962327"/>
                <a:gd name="connsiteX405" fmla="*/ 1173024 w 3028217"/>
                <a:gd name="connsiteY405" fmla="*/ 780596 h 2962327"/>
                <a:gd name="connsiteX406" fmla="*/ 1173125 w 3028217"/>
                <a:gd name="connsiteY406" fmla="*/ 780684 h 2962327"/>
                <a:gd name="connsiteX407" fmla="*/ 1174333 w 3028217"/>
                <a:gd name="connsiteY407" fmla="*/ 770475 h 2962327"/>
                <a:gd name="connsiteX408" fmla="*/ 1163498 w 3028217"/>
                <a:gd name="connsiteY408" fmla="*/ 767261 h 2962327"/>
                <a:gd name="connsiteX409" fmla="*/ 1124446 w 3028217"/>
                <a:gd name="connsiteY409" fmla="*/ 787263 h 2962327"/>
                <a:gd name="connsiteX410" fmla="*/ 1043483 w 3028217"/>
                <a:gd name="connsiteY410" fmla="*/ 789168 h 2962327"/>
                <a:gd name="connsiteX411" fmla="*/ 993953 w 3028217"/>
                <a:gd name="connsiteY411" fmla="*/ 794883 h 2962327"/>
                <a:gd name="connsiteX412" fmla="*/ 959663 w 3028217"/>
                <a:gd name="connsiteY412" fmla="*/ 814886 h 2962327"/>
                <a:gd name="connsiteX413" fmla="*/ 929183 w 3028217"/>
                <a:gd name="connsiteY413" fmla="*/ 839651 h 2962327"/>
                <a:gd name="connsiteX414" fmla="*/ 925100 w 3028217"/>
                <a:gd name="connsiteY414" fmla="*/ 843462 h 2962327"/>
                <a:gd name="connsiteX415" fmla="*/ 915848 w 3028217"/>
                <a:gd name="connsiteY415" fmla="*/ 851081 h 2962327"/>
                <a:gd name="connsiteX416" fmla="*/ 912991 w 3028217"/>
                <a:gd name="connsiteY416" fmla="*/ 851081 h 2962327"/>
                <a:gd name="connsiteX417" fmla="*/ 914896 w 3028217"/>
                <a:gd name="connsiteY417" fmla="*/ 852986 h 2962327"/>
                <a:gd name="connsiteX418" fmla="*/ 925100 w 3028217"/>
                <a:gd name="connsiteY418" fmla="*/ 843462 h 2962327"/>
                <a:gd name="connsiteX419" fmla="*/ 932041 w 3028217"/>
                <a:gd name="connsiteY419" fmla="*/ 837746 h 2962327"/>
                <a:gd name="connsiteX420" fmla="*/ 972998 w 3028217"/>
                <a:gd name="connsiteY420" fmla="*/ 820601 h 2962327"/>
                <a:gd name="connsiteX421" fmla="*/ 992048 w 3028217"/>
                <a:gd name="connsiteY421" fmla="*/ 814886 h 2962327"/>
                <a:gd name="connsiteX422" fmla="*/ 1023481 w 3028217"/>
                <a:gd name="connsiteY422" fmla="*/ 819648 h 2962327"/>
                <a:gd name="connsiteX423" fmla="*/ 1005383 w 3028217"/>
                <a:gd name="connsiteY423" fmla="*/ 842508 h 2962327"/>
                <a:gd name="connsiteX424" fmla="*/ 1006336 w 3028217"/>
                <a:gd name="connsiteY424" fmla="*/ 854891 h 2962327"/>
                <a:gd name="connsiteX425" fmla="*/ 1005383 w 3028217"/>
                <a:gd name="connsiteY425" fmla="*/ 889181 h 2962327"/>
                <a:gd name="connsiteX426" fmla="*/ 984428 w 3028217"/>
                <a:gd name="connsiteY426" fmla="*/ 910136 h 2962327"/>
                <a:gd name="connsiteX427" fmla="*/ 952043 w 3028217"/>
                <a:gd name="connsiteY427" fmla="*/ 916803 h 2962327"/>
                <a:gd name="connsiteX428" fmla="*/ 899656 w 3028217"/>
                <a:gd name="connsiteY428" fmla="*/ 938711 h 2962327"/>
                <a:gd name="connsiteX429" fmla="*/ 855841 w 3028217"/>
                <a:gd name="connsiteY429" fmla="*/ 985383 h 2962327"/>
                <a:gd name="connsiteX430" fmla="*/ 831076 w 3028217"/>
                <a:gd name="connsiteY430" fmla="*/ 1003481 h 2962327"/>
                <a:gd name="connsiteX431" fmla="*/ 738683 w 3028217"/>
                <a:gd name="connsiteY431" fmla="*/ 1081586 h 2962327"/>
                <a:gd name="connsiteX432" fmla="*/ 711061 w 3028217"/>
                <a:gd name="connsiteY432" fmla="*/ 1115876 h 2962327"/>
                <a:gd name="connsiteX433" fmla="*/ 666293 w 3028217"/>
                <a:gd name="connsiteY433" fmla="*/ 1175883 h 2962327"/>
                <a:gd name="connsiteX434" fmla="*/ 585331 w 3028217"/>
                <a:gd name="connsiteY434" fmla="*/ 1230176 h 2962327"/>
                <a:gd name="connsiteX435" fmla="*/ 559613 w 3028217"/>
                <a:gd name="connsiteY435" fmla="*/ 1297803 h 2962327"/>
                <a:gd name="connsiteX436" fmla="*/ 557708 w 3028217"/>
                <a:gd name="connsiteY436" fmla="*/ 1386386 h 2962327"/>
                <a:gd name="connsiteX437" fmla="*/ 542468 w 3028217"/>
                <a:gd name="connsiteY437" fmla="*/ 1407341 h 2962327"/>
                <a:gd name="connsiteX438" fmla="*/ 528181 w 3028217"/>
                <a:gd name="connsiteY438" fmla="*/ 1387338 h 2962327"/>
                <a:gd name="connsiteX439" fmla="*/ 519608 w 3028217"/>
                <a:gd name="connsiteY439" fmla="*/ 1320663 h 2962327"/>
                <a:gd name="connsiteX440" fmla="*/ 488176 w 3028217"/>
                <a:gd name="connsiteY440" fmla="*/ 1283516 h 2962327"/>
                <a:gd name="connsiteX441" fmla="*/ 429121 w 3028217"/>
                <a:gd name="connsiteY441" fmla="*/ 1267323 h 2962327"/>
                <a:gd name="connsiteX442" fmla="*/ 409118 w 3028217"/>
                <a:gd name="connsiteY442" fmla="*/ 1268276 h 2962327"/>
                <a:gd name="connsiteX443" fmla="*/ 336728 w 3028217"/>
                <a:gd name="connsiteY443" fmla="*/ 1284468 h 2962327"/>
                <a:gd name="connsiteX444" fmla="*/ 215761 w 3028217"/>
                <a:gd name="connsiteY444" fmla="*/ 1373051 h 2962327"/>
                <a:gd name="connsiteX445" fmla="*/ 189091 w 3028217"/>
                <a:gd name="connsiteY445" fmla="*/ 1441631 h 2962327"/>
                <a:gd name="connsiteX446" fmla="*/ 196711 w 3028217"/>
                <a:gd name="connsiteY446" fmla="*/ 1544501 h 2962327"/>
                <a:gd name="connsiteX447" fmla="*/ 244336 w 3028217"/>
                <a:gd name="connsiteY447" fmla="*/ 1573076 h 2962327"/>
                <a:gd name="connsiteX448" fmla="*/ 320536 w 3028217"/>
                <a:gd name="connsiteY448" fmla="*/ 1514973 h 2962327"/>
                <a:gd name="connsiteX449" fmla="*/ 387211 w 3028217"/>
                <a:gd name="connsiteY449" fmla="*/ 1494971 h 2962327"/>
                <a:gd name="connsiteX450" fmla="*/ 389116 w 3028217"/>
                <a:gd name="connsiteY450" fmla="*/ 1515926 h 2962327"/>
                <a:gd name="connsiteX451" fmla="*/ 340538 w 3028217"/>
                <a:gd name="connsiteY451" fmla="*/ 1624511 h 2962327"/>
                <a:gd name="connsiteX452" fmla="*/ 354826 w 3028217"/>
                <a:gd name="connsiteY452" fmla="*/ 1644513 h 2962327"/>
                <a:gd name="connsiteX453" fmla="*/ 410071 w 3028217"/>
                <a:gd name="connsiteY453" fmla="*/ 1645466 h 2962327"/>
                <a:gd name="connsiteX454" fmla="*/ 439598 w 3028217"/>
                <a:gd name="connsiteY454" fmla="*/ 1687376 h 2962327"/>
                <a:gd name="connsiteX455" fmla="*/ 426263 w 3028217"/>
                <a:gd name="connsiteY455" fmla="*/ 1743573 h 2962327"/>
                <a:gd name="connsiteX456" fmla="*/ 450076 w 3028217"/>
                <a:gd name="connsiteY456" fmla="*/ 1813106 h 2962327"/>
                <a:gd name="connsiteX457" fmla="*/ 499606 w 3028217"/>
                <a:gd name="connsiteY457" fmla="*/ 1812153 h 2962327"/>
                <a:gd name="connsiteX458" fmla="*/ 536753 w 3028217"/>
                <a:gd name="connsiteY458" fmla="*/ 1818821 h 2962327"/>
                <a:gd name="connsiteX459" fmla="*/ 577711 w 3028217"/>
                <a:gd name="connsiteY459" fmla="*/ 1813106 h 2962327"/>
                <a:gd name="connsiteX460" fmla="*/ 661531 w 3028217"/>
                <a:gd name="connsiteY460" fmla="*/ 1754051 h 2962327"/>
                <a:gd name="connsiteX461" fmla="*/ 672008 w 3028217"/>
                <a:gd name="connsiteY461" fmla="*/ 1763576 h 2962327"/>
                <a:gd name="connsiteX462" fmla="*/ 695821 w 3028217"/>
                <a:gd name="connsiteY462" fmla="*/ 1768338 h 2962327"/>
                <a:gd name="connsiteX463" fmla="*/ 741541 w 3028217"/>
                <a:gd name="connsiteY463" fmla="*/ 1772148 h 2962327"/>
                <a:gd name="connsiteX464" fmla="*/ 832028 w 3028217"/>
                <a:gd name="connsiteY464" fmla="*/ 1788341 h 2962327"/>
                <a:gd name="connsiteX465" fmla="*/ 865366 w 3028217"/>
                <a:gd name="connsiteY465" fmla="*/ 1796913 h 2962327"/>
                <a:gd name="connsiteX466" fmla="*/ 910133 w 3028217"/>
                <a:gd name="connsiteY466" fmla="*/ 1838823 h 2962327"/>
                <a:gd name="connsiteX467" fmla="*/ 1047293 w 3028217"/>
                <a:gd name="connsiteY467" fmla="*/ 1918833 h 2962327"/>
                <a:gd name="connsiteX468" fmla="*/ 1116826 w 3028217"/>
                <a:gd name="connsiteY468" fmla="*/ 2036943 h 2962327"/>
                <a:gd name="connsiteX469" fmla="*/ 1106348 w 3028217"/>
                <a:gd name="connsiteY469" fmla="*/ 2056946 h 2962327"/>
                <a:gd name="connsiteX470" fmla="*/ 1104443 w 3028217"/>
                <a:gd name="connsiteY470" fmla="*/ 2099808 h 2962327"/>
                <a:gd name="connsiteX471" fmla="*/ 1124446 w 3028217"/>
                <a:gd name="connsiteY471" fmla="*/ 2102666 h 2962327"/>
                <a:gd name="connsiteX472" fmla="*/ 1193026 w 3028217"/>
                <a:gd name="connsiteY472" fmla="*/ 2077901 h 2962327"/>
                <a:gd name="connsiteX473" fmla="*/ 1280656 w 3028217"/>
                <a:gd name="connsiteY473" fmla="*/ 2123621 h 2962327"/>
                <a:gd name="connsiteX474" fmla="*/ 1387336 w 3028217"/>
                <a:gd name="connsiteY474" fmla="*/ 2172198 h 2962327"/>
                <a:gd name="connsiteX475" fmla="*/ 1434008 w 3028217"/>
                <a:gd name="connsiteY475" fmla="*/ 2199821 h 2962327"/>
                <a:gd name="connsiteX476" fmla="*/ 1430198 w 3028217"/>
                <a:gd name="connsiteY476" fmla="*/ 2282688 h 2962327"/>
                <a:gd name="connsiteX477" fmla="*/ 1370191 w 3028217"/>
                <a:gd name="connsiteY477" fmla="*/ 2373176 h 2962327"/>
                <a:gd name="connsiteX478" fmla="*/ 1358761 w 3028217"/>
                <a:gd name="connsiteY478" fmla="*/ 2423658 h 2962327"/>
                <a:gd name="connsiteX479" fmla="*/ 1327328 w 3028217"/>
                <a:gd name="connsiteY479" fmla="*/ 2600823 h 2962327"/>
                <a:gd name="connsiteX480" fmla="*/ 1293991 w 3028217"/>
                <a:gd name="connsiteY480" fmla="*/ 2626541 h 2962327"/>
                <a:gd name="connsiteX481" fmla="*/ 1218743 w 3028217"/>
                <a:gd name="connsiteY481" fmla="*/ 2661783 h 2962327"/>
                <a:gd name="connsiteX482" fmla="*/ 1193026 w 3028217"/>
                <a:gd name="connsiteY482" fmla="*/ 2710361 h 2962327"/>
                <a:gd name="connsiteX483" fmla="*/ 1164451 w 3028217"/>
                <a:gd name="connsiteY483" fmla="*/ 2832281 h 2962327"/>
                <a:gd name="connsiteX484" fmla="*/ 1122541 w 3028217"/>
                <a:gd name="connsiteY484" fmla="*/ 2910386 h 2962327"/>
                <a:gd name="connsiteX485" fmla="*/ 1095871 w 3028217"/>
                <a:gd name="connsiteY485" fmla="*/ 2929436 h 2962327"/>
                <a:gd name="connsiteX486" fmla="*/ 1061581 w 3028217"/>
                <a:gd name="connsiteY486" fmla="*/ 2922768 h 2962327"/>
                <a:gd name="connsiteX487" fmla="*/ 1047293 w 3028217"/>
                <a:gd name="connsiteY487" fmla="*/ 2929436 h 2962327"/>
                <a:gd name="connsiteX488" fmla="*/ 1061581 w 3028217"/>
                <a:gd name="connsiteY488" fmla="*/ 2956106 h 2962327"/>
                <a:gd name="connsiteX489" fmla="*/ 1040626 w 3028217"/>
                <a:gd name="connsiteY489" fmla="*/ 2959916 h 2962327"/>
                <a:gd name="connsiteX490" fmla="*/ 783451 w 3028217"/>
                <a:gd name="connsiteY490" fmla="*/ 2850378 h 2962327"/>
                <a:gd name="connsiteX491" fmla="*/ 752971 w 3028217"/>
                <a:gd name="connsiteY491" fmla="*/ 2805611 h 2962327"/>
                <a:gd name="connsiteX492" fmla="*/ 737731 w 3028217"/>
                <a:gd name="connsiteY492" fmla="*/ 2765606 h 2962327"/>
                <a:gd name="connsiteX493" fmla="*/ 721538 w 3028217"/>
                <a:gd name="connsiteY493" fmla="*/ 2564628 h 2962327"/>
                <a:gd name="connsiteX494" fmla="*/ 670103 w 3028217"/>
                <a:gd name="connsiteY494" fmla="*/ 2492238 h 2962327"/>
                <a:gd name="connsiteX495" fmla="*/ 539611 w 3028217"/>
                <a:gd name="connsiteY495" fmla="*/ 2337933 h 2962327"/>
                <a:gd name="connsiteX496" fmla="*/ 473888 w 3028217"/>
                <a:gd name="connsiteY496" fmla="*/ 2221728 h 2962327"/>
                <a:gd name="connsiteX497" fmla="*/ 468173 w 3028217"/>
                <a:gd name="connsiteY497" fmla="*/ 2148386 h 2962327"/>
                <a:gd name="connsiteX498" fmla="*/ 471983 w 3028217"/>
                <a:gd name="connsiteY498" fmla="*/ 2122668 h 2962327"/>
                <a:gd name="connsiteX499" fmla="*/ 493891 w 3028217"/>
                <a:gd name="connsiteY499" fmla="*/ 2021703 h 2962327"/>
                <a:gd name="connsiteX500" fmla="*/ 538658 w 3028217"/>
                <a:gd name="connsiteY500" fmla="*/ 1907403 h 2962327"/>
                <a:gd name="connsiteX501" fmla="*/ 524371 w 3028217"/>
                <a:gd name="connsiteY501" fmla="*/ 1854063 h 2962327"/>
                <a:gd name="connsiteX502" fmla="*/ 499606 w 3028217"/>
                <a:gd name="connsiteY502" fmla="*/ 1853111 h 2962327"/>
                <a:gd name="connsiteX503" fmla="*/ 459601 w 3028217"/>
                <a:gd name="connsiteY503" fmla="*/ 1860731 h 2962327"/>
                <a:gd name="connsiteX504" fmla="*/ 408166 w 3028217"/>
                <a:gd name="connsiteY504" fmla="*/ 1827393 h 2962327"/>
                <a:gd name="connsiteX505" fmla="*/ 354826 w 3028217"/>
                <a:gd name="connsiteY505" fmla="*/ 1742621 h 2962327"/>
                <a:gd name="connsiteX506" fmla="*/ 322441 w 3028217"/>
                <a:gd name="connsiteY506" fmla="*/ 1715951 h 2962327"/>
                <a:gd name="connsiteX507" fmla="*/ 234811 w 3028217"/>
                <a:gd name="connsiteY507" fmla="*/ 1658801 h 2962327"/>
                <a:gd name="connsiteX508" fmla="*/ 206236 w 3028217"/>
                <a:gd name="connsiteY508" fmla="*/ 1644513 h 2962327"/>
                <a:gd name="connsiteX509" fmla="*/ 116701 w 3028217"/>
                <a:gd name="connsiteY509" fmla="*/ 1622606 h 2962327"/>
                <a:gd name="connsiteX510" fmla="*/ 28118 w 3028217"/>
                <a:gd name="connsiteY510" fmla="*/ 1557836 h 2962327"/>
                <a:gd name="connsiteX511" fmla="*/ 12878 w 3028217"/>
                <a:gd name="connsiteY511" fmla="*/ 1499733 h 2962327"/>
                <a:gd name="connsiteX512" fmla="*/ 10021 w 3028217"/>
                <a:gd name="connsiteY512" fmla="*/ 1446393 h 2962327"/>
                <a:gd name="connsiteX513" fmla="*/ 5258 w 3028217"/>
                <a:gd name="connsiteY513" fmla="*/ 1410198 h 2962327"/>
                <a:gd name="connsiteX514" fmla="*/ 45263 w 3028217"/>
                <a:gd name="connsiteY514" fmla="*/ 1105398 h 2962327"/>
                <a:gd name="connsiteX515" fmla="*/ 304343 w 3028217"/>
                <a:gd name="connsiteY515" fmla="*/ 581523 h 2962327"/>
                <a:gd name="connsiteX516" fmla="*/ 548183 w 3028217"/>
                <a:gd name="connsiteY516" fmla="*/ 329111 h 2962327"/>
                <a:gd name="connsiteX517" fmla="*/ 617716 w 3028217"/>
                <a:gd name="connsiteY517" fmla="*/ 317681 h 2962327"/>
                <a:gd name="connsiteX518" fmla="*/ 631051 w 3028217"/>
                <a:gd name="connsiteY518" fmla="*/ 309108 h 2962327"/>
                <a:gd name="connsiteX519" fmla="*/ 692011 w 3028217"/>
                <a:gd name="connsiteY519" fmla="*/ 299583 h 2962327"/>
                <a:gd name="connsiteX520" fmla="*/ 756781 w 3028217"/>
                <a:gd name="connsiteY520" fmla="*/ 316728 h 2962327"/>
                <a:gd name="connsiteX521" fmla="*/ 780593 w 3028217"/>
                <a:gd name="connsiteY521" fmla="*/ 315776 h 2962327"/>
                <a:gd name="connsiteX522" fmla="*/ 797738 w 3028217"/>
                <a:gd name="connsiteY522" fmla="*/ 314823 h 2962327"/>
                <a:gd name="connsiteX523" fmla="*/ 831076 w 3028217"/>
                <a:gd name="connsiteY523" fmla="*/ 316728 h 2962327"/>
                <a:gd name="connsiteX524" fmla="*/ 841553 w 3028217"/>
                <a:gd name="connsiteY524" fmla="*/ 277676 h 2962327"/>
                <a:gd name="connsiteX525" fmla="*/ 852031 w 3028217"/>
                <a:gd name="connsiteY525" fmla="*/ 259578 h 2962327"/>
                <a:gd name="connsiteX526" fmla="*/ 867152 w 3028217"/>
                <a:gd name="connsiteY526" fmla="*/ 248624 h 2962327"/>
                <a:gd name="connsiteX527" fmla="*/ 876026 w 3028217"/>
                <a:gd name="connsiteY527" fmla="*/ 238011 h 2962327"/>
                <a:gd name="connsiteX528" fmla="*/ 858921 w 3028217"/>
                <a:gd name="connsiteY528" fmla="*/ 241392 h 2962327"/>
                <a:gd name="connsiteX529" fmla="*/ 821551 w 3028217"/>
                <a:gd name="connsiteY529" fmla="*/ 210048 h 2962327"/>
                <a:gd name="connsiteX530" fmla="*/ 857746 w 3028217"/>
                <a:gd name="connsiteY530" fmla="*/ 190998 h 2962327"/>
                <a:gd name="connsiteX531" fmla="*/ 873343 w 3028217"/>
                <a:gd name="connsiteY531" fmla="*/ 184331 h 2962327"/>
                <a:gd name="connsiteX532" fmla="*/ 798215 w 3028217"/>
                <a:gd name="connsiteY532" fmla="*/ 181949 h 2962327"/>
                <a:gd name="connsiteX533" fmla="*/ 805359 w 3028217"/>
                <a:gd name="connsiteY533" fmla="*/ 187188 h 2962327"/>
                <a:gd name="connsiteX534" fmla="*/ 795834 w 3028217"/>
                <a:gd name="connsiteY534" fmla="*/ 196713 h 2962327"/>
                <a:gd name="connsiteX535" fmla="*/ 788214 w 3028217"/>
                <a:gd name="connsiteY535" fmla="*/ 182426 h 2962327"/>
                <a:gd name="connsiteX536" fmla="*/ 798215 w 3028217"/>
                <a:gd name="connsiteY536" fmla="*/ 181949 h 2962327"/>
                <a:gd name="connsiteX537" fmla="*/ 938708 w 3028217"/>
                <a:gd name="connsiteY537" fmla="*/ 121466 h 2962327"/>
                <a:gd name="connsiteX538" fmla="*/ 952043 w 3028217"/>
                <a:gd name="connsiteY538" fmla="*/ 141468 h 2962327"/>
                <a:gd name="connsiteX539" fmla="*/ 951037 w 3028217"/>
                <a:gd name="connsiteY539" fmla="*/ 142501 h 2962327"/>
                <a:gd name="connsiteX540" fmla="*/ 953949 w 3028217"/>
                <a:gd name="connsiteY540" fmla="*/ 140516 h 2962327"/>
                <a:gd name="connsiteX541" fmla="*/ 952996 w 3028217"/>
                <a:gd name="connsiteY541" fmla="*/ 148136 h 2962327"/>
                <a:gd name="connsiteX542" fmla="*/ 952996 w 3028217"/>
                <a:gd name="connsiteY542" fmla="*/ 169091 h 2962327"/>
                <a:gd name="connsiteX543" fmla="*/ 944424 w 3028217"/>
                <a:gd name="connsiteY543" fmla="*/ 159804 h 2962327"/>
                <a:gd name="connsiteX544" fmla="*/ 933131 w 3028217"/>
                <a:gd name="connsiteY544" fmla="*/ 154863 h 2962327"/>
                <a:gd name="connsiteX545" fmla="*/ 931088 w 3028217"/>
                <a:gd name="connsiteY545" fmla="*/ 155756 h 2962327"/>
                <a:gd name="connsiteX546" fmla="*/ 930136 w 3028217"/>
                <a:gd name="connsiteY546" fmla="*/ 155756 h 2962327"/>
                <a:gd name="connsiteX547" fmla="*/ 918706 w 3028217"/>
                <a:gd name="connsiteY547" fmla="*/ 144326 h 2962327"/>
                <a:gd name="connsiteX548" fmla="*/ 931088 w 3028217"/>
                <a:gd name="connsiteY548" fmla="*/ 122418 h 2962327"/>
                <a:gd name="connsiteX549" fmla="*/ 938708 w 3028217"/>
                <a:gd name="connsiteY549" fmla="*/ 121466 h 2962327"/>
                <a:gd name="connsiteX550" fmla="*/ 925373 w 3028217"/>
                <a:gd name="connsiteY550" fmla="*/ 107178 h 2962327"/>
                <a:gd name="connsiteX551" fmla="*/ 938708 w 3028217"/>
                <a:gd name="connsiteY551" fmla="*/ 121465 h 2962327"/>
                <a:gd name="connsiteX552" fmla="*/ 935851 w 3028217"/>
                <a:gd name="connsiteY552" fmla="*/ 121465 h 2962327"/>
                <a:gd name="connsiteX553" fmla="*/ 932993 w 3028217"/>
                <a:gd name="connsiteY553" fmla="*/ 121465 h 2962327"/>
                <a:gd name="connsiteX554" fmla="*/ 901561 w 3028217"/>
                <a:gd name="connsiteY554" fmla="*/ 123370 h 2962327"/>
                <a:gd name="connsiteX555" fmla="*/ 925373 w 3028217"/>
                <a:gd name="connsiteY555" fmla="*/ 107178 h 2962327"/>
                <a:gd name="connsiteX556" fmla="*/ 1021576 w 3028217"/>
                <a:gd name="connsiteY556" fmla="*/ 71936 h 2962327"/>
                <a:gd name="connsiteX557" fmla="*/ 1031101 w 3028217"/>
                <a:gd name="connsiteY557" fmla="*/ 97653 h 2962327"/>
                <a:gd name="connsiteX558" fmla="*/ 1000621 w 3028217"/>
                <a:gd name="connsiteY558" fmla="*/ 92891 h 2962327"/>
                <a:gd name="connsiteX559" fmla="*/ 1007288 w 3028217"/>
                <a:gd name="connsiteY559" fmla="*/ 79556 h 2962327"/>
                <a:gd name="connsiteX560" fmla="*/ 1021576 w 3028217"/>
                <a:gd name="connsiteY560" fmla="*/ 71936 h 2962327"/>
                <a:gd name="connsiteX561" fmla="*/ 1113849 w 3028217"/>
                <a:gd name="connsiteY561" fmla="*/ 40265 h 2962327"/>
                <a:gd name="connsiteX562" fmla="*/ 1159689 w 3028217"/>
                <a:gd name="connsiteY562" fmla="*/ 51933 h 2962327"/>
                <a:gd name="connsiteX563" fmla="*/ 1151116 w 3028217"/>
                <a:gd name="connsiteY563" fmla="*/ 84318 h 2962327"/>
                <a:gd name="connsiteX564" fmla="*/ 1111111 w 3028217"/>
                <a:gd name="connsiteY564" fmla="*/ 92891 h 2962327"/>
                <a:gd name="connsiteX565" fmla="*/ 1070153 w 3028217"/>
                <a:gd name="connsiteY565" fmla="*/ 58601 h 2962327"/>
                <a:gd name="connsiteX566" fmla="*/ 1113849 w 3028217"/>
                <a:gd name="connsiteY566" fmla="*/ 40265 h 2962327"/>
                <a:gd name="connsiteX567" fmla="*/ 1400760 w 3028217"/>
                <a:gd name="connsiteY567" fmla="*/ 96 h 2962327"/>
                <a:gd name="connsiteX568" fmla="*/ 1476871 w 3028217"/>
                <a:gd name="connsiteY568" fmla="*/ 5260 h 2962327"/>
                <a:gd name="connsiteX569" fmla="*/ 1611174 w 3028217"/>
                <a:gd name="connsiteY569" fmla="*/ 9070 h 2962327"/>
                <a:gd name="connsiteX570" fmla="*/ 1619746 w 3028217"/>
                <a:gd name="connsiteY570" fmla="*/ 17643 h 2962327"/>
                <a:gd name="connsiteX571" fmla="*/ 1646416 w 3028217"/>
                <a:gd name="connsiteY571" fmla="*/ 28120 h 2962327"/>
                <a:gd name="connsiteX572" fmla="*/ 1667371 w 3028217"/>
                <a:gd name="connsiteY572" fmla="*/ 31930 h 2962327"/>
                <a:gd name="connsiteX573" fmla="*/ 1742261 w 3028217"/>
                <a:gd name="connsiteY573" fmla="*/ 11690 h 2962327"/>
                <a:gd name="connsiteX574" fmla="*/ 1820723 w 3028217"/>
                <a:gd name="connsiteY574" fmla="*/ 30025 h 2962327"/>
                <a:gd name="connsiteX575" fmla="*/ 1901686 w 3028217"/>
                <a:gd name="connsiteY575" fmla="*/ 45265 h 2962327"/>
                <a:gd name="connsiteX576" fmla="*/ 1894066 w 3028217"/>
                <a:gd name="connsiteY576" fmla="*/ 69078 h 2962327"/>
                <a:gd name="connsiteX577" fmla="*/ 1955978 w 3028217"/>
                <a:gd name="connsiteY577" fmla="*/ 55743 h 2962327"/>
                <a:gd name="connsiteX578" fmla="*/ 1954073 w 3028217"/>
                <a:gd name="connsiteY578" fmla="*/ 71935 h 2962327"/>
                <a:gd name="connsiteX579" fmla="*/ 1935976 w 3028217"/>
                <a:gd name="connsiteY579" fmla="*/ 103368 h 2962327"/>
                <a:gd name="connsiteX580" fmla="*/ 1949311 w 3028217"/>
                <a:gd name="connsiteY580" fmla="*/ 161470 h 2962327"/>
                <a:gd name="connsiteX581" fmla="*/ 1894066 w 3028217"/>
                <a:gd name="connsiteY581" fmla="*/ 171948 h 2962327"/>
                <a:gd name="connsiteX582" fmla="*/ 1913116 w 3028217"/>
                <a:gd name="connsiteY582" fmla="*/ 183378 h 2962327"/>
                <a:gd name="connsiteX583" fmla="*/ 1907401 w 3028217"/>
                <a:gd name="connsiteY583" fmla="*/ 196713 h 2962327"/>
                <a:gd name="connsiteX584" fmla="*/ 1873111 w 3028217"/>
                <a:gd name="connsiteY584" fmla="*/ 245290 h 2962327"/>
                <a:gd name="connsiteX585" fmla="*/ 1866443 w 3028217"/>
                <a:gd name="connsiteY585" fmla="*/ 267198 h 2962327"/>
                <a:gd name="connsiteX586" fmla="*/ 1851203 w 3028217"/>
                <a:gd name="connsiteY586" fmla="*/ 270055 h 2962327"/>
                <a:gd name="connsiteX587" fmla="*/ 1866443 w 3028217"/>
                <a:gd name="connsiteY587" fmla="*/ 313870 h 2962327"/>
                <a:gd name="connsiteX588" fmla="*/ 1843583 w 3028217"/>
                <a:gd name="connsiteY588" fmla="*/ 319585 h 2962327"/>
                <a:gd name="connsiteX589" fmla="*/ 1819771 w 3028217"/>
                <a:gd name="connsiteY589" fmla="*/ 300535 h 2962327"/>
                <a:gd name="connsiteX590" fmla="*/ 1788338 w 3028217"/>
                <a:gd name="connsiteY590" fmla="*/ 313870 h 2962327"/>
                <a:gd name="connsiteX591" fmla="*/ 1800721 w 3028217"/>
                <a:gd name="connsiteY591" fmla="*/ 315775 h 2962327"/>
                <a:gd name="connsiteX592" fmla="*/ 1823581 w 3028217"/>
                <a:gd name="connsiteY592" fmla="*/ 314823 h 2962327"/>
                <a:gd name="connsiteX593" fmla="*/ 1833106 w 3028217"/>
                <a:gd name="connsiteY593" fmla="*/ 317680 h 2962327"/>
                <a:gd name="connsiteX594" fmla="*/ 1838821 w 3028217"/>
                <a:gd name="connsiteY594" fmla="*/ 334825 h 2962327"/>
                <a:gd name="connsiteX595" fmla="*/ 1715948 w 3028217"/>
                <a:gd name="connsiteY595" fmla="*/ 370068 h 2962327"/>
                <a:gd name="connsiteX596" fmla="*/ 1691183 w 3028217"/>
                <a:gd name="connsiteY596" fmla="*/ 379593 h 2962327"/>
                <a:gd name="connsiteX597" fmla="*/ 1586408 w 3028217"/>
                <a:gd name="connsiteY597" fmla="*/ 430075 h 2962327"/>
                <a:gd name="connsiteX598" fmla="*/ 1542593 w 3028217"/>
                <a:gd name="connsiteY598" fmla="*/ 468175 h 2962327"/>
                <a:gd name="connsiteX599" fmla="*/ 1480681 w 3028217"/>
                <a:gd name="connsiteY599" fmla="*/ 555805 h 2962327"/>
                <a:gd name="connsiteX600" fmla="*/ 1462583 w 3028217"/>
                <a:gd name="connsiteY600" fmla="*/ 562473 h 2962327"/>
                <a:gd name="connsiteX601" fmla="*/ 1385431 w 3028217"/>
                <a:gd name="connsiteY601" fmla="*/ 462460 h 2962327"/>
                <a:gd name="connsiteX602" fmla="*/ 1379716 w 3028217"/>
                <a:gd name="connsiteY602" fmla="*/ 398643 h 2962327"/>
                <a:gd name="connsiteX603" fmla="*/ 1441628 w 3028217"/>
                <a:gd name="connsiteY603" fmla="*/ 335778 h 2962327"/>
                <a:gd name="connsiteX604" fmla="*/ 1449248 w 3028217"/>
                <a:gd name="connsiteY604" fmla="*/ 321490 h 2962327"/>
                <a:gd name="connsiteX605" fmla="*/ 1461631 w 3028217"/>
                <a:gd name="connsiteY605" fmla="*/ 300535 h 2962327"/>
                <a:gd name="connsiteX606" fmla="*/ 1412101 w 3028217"/>
                <a:gd name="connsiteY606" fmla="*/ 280533 h 2962327"/>
                <a:gd name="connsiteX607" fmla="*/ 1434961 w 3028217"/>
                <a:gd name="connsiteY607" fmla="*/ 215763 h 2962327"/>
                <a:gd name="connsiteX608" fmla="*/ 1371143 w 3028217"/>
                <a:gd name="connsiteY608" fmla="*/ 160518 h 2962327"/>
                <a:gd name="connsiteX609" fmla="*/ 1331138 w 3028217"/>
                <a:gd name="connsiteY609" fmla="*/ 162423 h 2962327"/>
                <a:gd name="connsiteX610" fmla="*/ 1303516 w 3028217"/>
                <a:gd name="connsiteY610" fmla="*/ 150040 h 2962327"/>
                <a:gd name="connsiteX611" fmla="*/ 1313993 w 3028217"/>
                <a:gd name="connsiteY611" fmla="*/ 130038 h 2962327"/>
                <a:gd name="connsiteX612" fmla="*/ 1313041 w 3028217"/>
                <a:gd name="connsiteY612" fmla="*/ 121465 h 2962327"/>
                <a:gd name="connsiteX613" fmla="*/ 1323518 w 3028217"/>
                <a:gd name="connsiteY613" fmla="*/ 96700 h 2962327"/>
                <a:gd name="connsiteX614" fmla="*/ 1387336 w 3028217"/>
                <a:gd name="connsiteY614" fmla="*/ 88128 h 2962327"/>
                <a:gd name="connsiteX615" fmla="*/ 1394003 w 3028217"/>
                <a:gd name="connsiteY615" fmla="*/ 68125 h 2962327"/>
                <a:gd name="connsiteX616" fmla="*/ 1445438 w 3028217"/>
                <a:gd name="connsiteY616" fmla="*/ 41455 h 2962327"/>
                <a:gd name="connsiteX617" fmla="*/ 1471104 w 3028217"/>
                <a:gd name="connsiteY617" fmla="*/ 35589 h 2962327"/>
                <a:gd name="connsiteX618" fmla="*/ 1469608 w 3028217"/>
                <a:gd name="connsiteY618" fmla="*/ 35026 h 2962327"/>
                <a:gd name="connsiteX619" fmla="*/ 1456869 w 3028217"/>
                <a:gd name="connsiteY619" fmla="*/ 34788 h 2962327"/>
                <a:gd name="connsiteX620" fmla="*/ 1365429 w 3028217"/>
                <a:gd name="connsiteY620" fmla="*/ 60505 h 2962327"/>
                <a:gd name="connsiteX621" fmla="*/ 1208266 w 3028217"/>
                <a:gd name="connsiteY621" fmla="*/ 122418 h 2962327"/>
                <a:gd name="connsiteX622" fmla="*/ 1175881 w 3028217"/>
                <a:gd name="connsiteY622" fmla="*/ 122418 h 2962327"/>
                <a:gd name="connsiteX623" fmla="*/ 1187311 w 3028217"/>
                <a:gd name="connsiteY623" fmla="*/ 142420 h 2962327"/>
                <a:gd name="connsiteX624" fmla="*/ 1180644 w 3028217"/>
                <a:gd name="connsiteY624" fmla="*/ 149088 h 2962327"/>
                <a:gd name="connsiteX625" fmla="*/ 1158647 w 3028217"/>
                <a:gd name="connsiteY625" fmla="*/ 153642 h 2962327"/>
                <a:gd name="connsiteX626" fmla="*/ 1143520 w 3028217"/>
                <a:gd name="connsiteY626" fmla="*/ 152466 h 2962327"/>
                <a:gd name="connsiteX627" fmla="*/ 1148259 w 3028217"/>
                <a:gd name="connsiteY627" fmla="*/ 153731 h 2962327"/>
                <a:gd name="connsiteX628" fmla="*/ 1152069 w 3028217"/>
                <a:gd name="connsiteY628" fmla="*/ 175758 h 2962327"/>
                <a:gd name="connsiteX629" fmla="*/ 1029196 w 3028217"/>
                <a:gd name="connsiteY629" fmla="*/ 182425 h 2962327"/>
                <a:gd name="connsiteX630" fmla="*/ 1006336 w 3028217"/>
                <a:gd name="connsiteY630" fmla="*/ 148135 h 2962327"/>
                <a:gd name="connsiteX631" fmla="*/ 995859 w 3028217"/>
                <a:gd name="connsiteY631" fmla="*/ 134800 h 2962327"/>
                <a:gd name="connsiteX632" fmla="*/ 987286 w 3028217"/>
                <a:gd name="connsiteY632" fmla="*/ 114798 h 2962327"/>
                <a:gd name="connsiteX633" fmla="*/ 1049199 w 3028217"/>
                <a:gd name="connsiteY633" fmla="*/ 134800 h 2962327"/>
                <a:gd name="connsiteX634" fmla="*/ 1064439 w 3028217"/>
                <a:gd name="connsiteY634" fmla="*/ 149088 h 2962327"/>
                <a:gd name="connsiteX635" fmla="*/ 1095871 w 3028217"/>
                <a:gd name="connsiteY635" fmla="*/ 149326 h 2962327"/>
                <a:gd name="connsiteX636" fmla="*/ 1106484 w 3028217"/>
                <a:gd name="connsiteY636" fmla="*/ 148924 h 2962327"/>
                <a:gd name="connsiteX637" fmla="*/ 1093014 w 3028217"/>
                <a:gd name="connsiteY637" fmla="*/ 149088 h 2962327"/>
                <a:gd name="connsiteX638" fmla="*/ 1062534 w 3028217"/>
                <a:gd name="connsiteY638" fmla="*/ 131943 h 2962327"/>
                <a:gd name="connsiteX639" fmla="*/ 1133971 w 3028217"/>
                <a:gd name="connsiteY639" fmla="*/ 110988 h 2962327"/>
                <a:gd name="connsiteX640" fmla="*/ 1158736 w 3028217"/>
                <a:gd name="connsiteY640" fmla="*/ 88128 h 2962327"/>
                <a:gd name="connsiteX641" fmla="*/ 1173024 w 3028217"/>
                <a:gd name="connsiteY641" fmla="*/ 73840 h 2962327"/>
                <a:gd name="connsiteX642" fmla="*/ 1214934 w 3028217"/>
                <a:gd name="connsiteY642" fmla="*/ 54790 h 2962327"/>
                <a:gd name="connsiteX643" fmla="*/ 1275894 w 3028217"/>
                <a:gd name="connsiteY643" fmla="*/ 44313 h 2962327"/>
                <a:gd name="connsiteX644" fmla="*/ 1211124 w 3028217"/>
                <a:gd name="connsiteY644" fmla="*/ 51933 h 2962327"/>
                <a:gd name="connsiteX645" fmla="*/ 1174929 w 3028217"/>
                <a:gd name="connsiteY645" fmla="*/ 39550 h 2962327"/>
                <a:gd name="connsiteX646" fmla="*/ 1174929 w 3028217"/>
                <a:gd name="connsiteY646" fmla="*/ 26215 h 2962327"/>
                <a:gd name="connsiteX647" fmla="*/ 1400760 w 3028217"/>
                <a:gd name="connsiteY647" fmla="*/ 96 h 2962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</a:cxnLst>
              <a:rect l="l" t="t" r="r" b="b"/>
              <a:pathLst>
                <a:path w="3028217" h="2962327">
                  <a:moveTo>
                    <a:pt x="2863236" y="2049564"/>
                  </a:moveTo>
                  <a:cubicBezTo>
                    <a:pt x="2854902" y="2049564"/>
                    <a:pt x="2847996" y="2053612"/>
                    <a:pt x="2844662" y="2065518"/>
                  </a:cubicBezTo>
                  <a:cubicBezTo>
                    <a:pt x="2840852" y="2080758"/>
                    <a:pt x="2821802" y="2104571"/>
                    <a:pt x="2847519" y="2116953"/>
                  </a:cubicBezTo>
                  <a:cubicBezTo>
                    <a:pt x="2878000" y="2131241"/>
                    <a:pt x="2877047" y="2098856"/>
                    <a:pt x="2887525" y="2084568"/>
                  </a:cubicBezTo>
                  <a:cubicBezTo>
                    <a:pt x="2888477" y="2083616"/>
                    <a:pt x="2889430" y="2080758"/>
                    <a:pt x="2890382" y="2078853"/>
                  </a:cubicBezTo>
                  <a:cubicBezTo>
                    <a:pt x="2895144" y="2071233"/>
                    <a:pt x="2896097" y="2064566"/>
                    <a:pt x="2890382" y="2057898"/>
                  </a:cubicBezTo>
                  <a:cubicBezTo>
                    <a:pt x="2881334" y="2053612"/>
                    <a:pt x="2871571" y="2049564"/>
                    <a:pt x="2863236" y="2049564"/>
                  </a:cubicBezTo>
                  <a:close/>
                  <a:moveTo>
                    <a:pt x="2453184" y="1703568"/>
                  </a:moveTo>
                  <a:cubicBezTo>
                    <a:pt x="2446516" y="1700711"/>
                    <a:pt x="2442706" y="1708331"/>
                    <a:pt x="2444611" y="1714046"/>
                  </a:cubicBezTo>
                  <a:cubicBezTo>
                    <a:pt x="2448421" y="1725476"/>
                    <a:pt x="2452231" y="1738811"/>
                    <a:pt x="2467471" y="1740716"/>
                  </a:cubicBezTo>
                  <a:cubicBezTo>
                    <a:pt x="2475091" y="1741668"/>
                    <a:pt x="2480806" y="1736906"/>
                    <a:pt x="2482711" y="1728333"/>
                  </a:cubicBezTo>
                  <a:cubicBezTo>
                    <a:pt x="2473186" y="1720713"/>
                    <a:pt x="2463661" y="1710236"/>
                    <a:pt x="2453184" y="1703568"/>
                  </a:cubicBezTo>
                  <a:close/>
                  <a:moveTo>
                    <a:pt x="802501" y="1583553"/>
                  </a:moveTo>
                  <a:cubicBezTo>
                    <a:pt x="805359" y="1585458"/>
                    <a:pt x="811074" y="1586410"/>
                    <a:pt x="812026" y="1589268"/>
                  </a:cubicBezTo>
                  <a:cubicBezTo>
                    <a:pt x="814884" y="1596888"/>
                    <a:pt x="807264" y="1597840"/>
                    <a:pt x="802501" y="1599745"/>
                  </a:cubicBezTo>
                  <a:cubicBezTo>
                    <a:pt x="797739" y="1601650"/>
                    <a:pt x="792976" y="1598793"/>
                    <a:pt x="792024" y="1594030"/>
                  </a:cubicBezTo>
                  <a:cubicBezTo>
                    <a:pt x="788214" y="1586410"/>
                    <a:pt x="794881" y="1585458"/>
                    <a:pt x="802501" y="1583553"/>
                  </a:cubicBezTo>
                  <a:close/>
                  <a:moveTo>
                    <a:pt x="573901" y="1577838"/>
                  </a:moveTo>
                  <a:cubicBezTo>
                    <a:pt x="581521" y="1579743"/>
                    <a:pt x="588189" y="1582600"/>
                    <a:pt x="592951" y="1589268"/>
                  </a:cubicBezTo>
                  <a:cubicBezTo>
                    <a:pt x="592951" y="1594982"/>
                    <a:pt x="589141" y="1596888"/>
                    <a:pt x="584379" y="1596888"/>
                  </a:cubicBezTo>
                  <a:cubicBezTo>
                    <a:pt x="575806" y="1597840"/>
                    <a:pt x="568186" y="1595935"/>
                    <a:pt x="565329" y="1587363"/>
                  </a:cubicBezTo>
                  <a:cubicBezTo>
                    <a:pt x="562471" y="1580695"/>
                    <a:pt x="568186" y="1576885"/>
                    <a:pt x="573901" y="1577838"/>
                  </a:cubicBezTo>
                  <a:close/>
                  <a:moveTo>
                    <a:pt x="698678" y="1550216"/>
                  </a:moveTo>
                  <a:cubicBezTo>
                    <a:pt x="729158" y="1545453"/>
                    <a:pt x="746303" y="1560693"/>
                    <a:pt x="763448" y="1592126"/>
                  </a:cubicBezTo>
                  <a:cubicBezTo>
                    <a:pt x="731063" y="1576886"/>
                    <a:pt x="706298" y="1611176"/>
                    <a:pt x="678676" y="1592126"/>
                  </a:cubicBezTo>
                  <a:cubicBezTo>
                    <a:pt x="675818" y="1573076"/>
                    <a:pt x="667246" y="1551168"/>
                    <a:pt x="698678" y="1550216"/>
                  </a:cubicBezTo>
                  <a:close/>
                  <a:moveTo>
                    <a:pt x="492939" y="1460681"/>
                  </a:moveTo>
                  <a:cubicBezTo>
                    <a:pt x="518656" y="1456871"/>
                    <a:pt x="541516" y="1464491"/>
                    <a:pt x="562471" y="1479731"/>
                  </a:cubicBezTo>
                  <a:cubicBezTo>
                    <a:pt x="590094" y="1499733"/>
                    <a:pt x="618669" y="1515926"/>
                    <a:pt x="646291" y="1537833"/>
                  </a:cubicBezTo>
                  <a:cubicBezTo>
                    <a:pt x="620574" y="1545453"/>
                    <a:pt x="593904" y="1560693"/>
                    <a:pt x="577711" y="1525451"/>
                  </a:cubicBezTo>
                  <a:cubicBezTo>
                    <a:pt x="567234" y="1503543"/>
                    <a:pt x="541516" y="1503543"/>
                    <a:pt x="527229" y="1487351"/>
                  </a:cubicBezTo>
                  <a:lnTo>
                    <a:pt x="525032" y="1486533"/>
                  </a:lnTo>
                  <a:lnTo>
                    <a:pt x="527229" y="1488303"/>
                  </a:lnTo>
                  <a:cubicBezTo>
                    <a:pt x="502464" y="1486398"/>
                    <a:pt x="475794" y="1465443"/>
                    <a:pt x="451029" y="1494971"/>
                  </a:cubicBezTo>
                  <a:cubicBezTo>
                    <a:pt x="453886" y="1467348"/>
                    <a:pt x="471984" y="1461633"/>
                    <a:pt x="492939" y="1460681"/>
                  </a:cubicBezTo>
                  <a:close/>
                  <a:moveTo>
                    <a:pt x="592475" y="1413889"/>
                  </a:moveTo>
                  <a:cubicBezTo>
                    <a:pt x="594380" y="1414008"/>
                    <a:pt x="596285" y="1414485"/>
                    <a:pt x="596761" y="1414961"/>
                  </a:cubicBezTo>
                  <a:cubicBezTo>
                    <a:pt x="605334" y="1423533"/>
                    <a:pt x="603428" y="1433058"/>
                    <a:pt x="595809" y="1447346"/>
                  </a:cubicBezTo>
                  <a:cubicBezTo>
                    <a:pt x="589141" y="1434011"/>
                    <a:pt x="579616" y="1426391"/>
                    <a:pt x="588189" y="1414961"/>
                  </a:cubicBezTo>
                  <a:cubicBezTo>
                    <a:pt x="588665" y="1414009"/>
                    <a:pt x="590570" y="1413770"/>
                    <a:pt x="592475" y="1413889"/>
                  </a:cubicBezTo>
                  <a:close/>
                  <a:moveTo>
                    <a:pt x="2633206" y="1174931"/>
                  </a:moveTo>
                  <a:cubicBezTo>
                    <a:pt x="2646541" y="1176836"/>
                    <a:pt x="2659876" y="1178741"/>
                    <a:pt x="2673211" y="1180646"/>
                  </a:cubicBezTo>
                  <a:cubicBezTo>
                    <a:pt x="2657018" y="1197791"/>
                    <a:pt x="2645588" y="1186361"/>
                    <a:pt x="2633206" y="1174931"/>
                  </a:cubicBezTo>
                  <a:close/>
                  <a:moveTo>
                    <a:pt x="2477948" y="1095873"/>
                  </a:moveTo>
                  <a:cubicBezTo>
                    <a:pt x="2477948" y="1101588"/>
                    <a:pt x="2478901" y="1106350"/>
                    <a:pt x="2484616" y="1110160"/>
                  </a:cubicBezTo>
                  <a:cubicBezTo>
                    <a:pt x="2478901" y="1119685"/>
                    <a:pt x="2464613" y="1121590"/>
                    <a:pt x="2464613" y="1135878"/>
                  </a:cubicBezTo>
                  <a:cubicBezTo>
                    <a:pt x="2464613" y="1153023"/>
                    <a:pt x="2454136" y="1151118"/>
                    <a:pt x="2444611" y="1144450"/>
                  </a:cubicBezTo>
                  <a:cubicBezTo>
                    <a:pt x="2434133" y="1136830"/>
                    <a:pt x="2413178" y="1133020"/>
                    <a:pt x="2415083" y="1119685"/>
                  </a:cubicBezTo>
                  <a:cubicBezTo>
                    <a:pt x="2417941" y="1101588"/>
                    <a:pt x="2436038" y="1116828"/>
                    <a:pt x="2446516" y="1114923"/>
                  </a:cubicBezTo>
                  <a:cubicBezTo>
                    <a:pt x="2458898" y="1112065"/>
                    <a:pt x="2470329" y="1106350"/>
                    <a:pt x="2477948" y="1095873"/>
                  </a:cubicBezTo>
                  <a:close/>
                  <a:moveTo>
                    <a:pt x="2344599" y="1039676"/>
                  </a:moveTo>
                  <a:cubicBezTo>
                    <a:pt x="2358886" y="1039676"/>
                    <a:pt x="2352219" y="1056821"/>
                    <a:pt x="2355076" y="1066346"/>
                  </a:cubicBezTo>
                  <a:cubicBezTo>
                    <a:pt x="2354124" y="1077776"/>
                    <a:pt x="2356981" y="1093016"/>
                    <a:pt x="2341741" y="1092063"/>
                  </a:cubicBezTo>
                  <a:cubicBezTo>
                    <a:pt x="2328406" y="1091111"/>
                    <a:pt x="2329359" y="1075871"/>
                    <a:pt x="2328406" y="1065393"/>
                  </a:cubicBezTo>
                  <a:cubicBezTo>
                    <a:pt x="2327454" y="1053011"/>
                    <a:pt x="2331264" y="1039676"/>
                    <a:pt x="2344599" y="1039676"/>
                  </a:cubicBezTo>
                  <a:close/>
                  <a:moveTo>
                    <a:pt x="699631" y="966334"/>
                  </a:moveTo>
                  <a:cubicBezTo>
                    <a:pt x="671056" y="960619"/>
                    <a:pt x="648196" y="971096"/>
                    <a:pt x="616764" y="992051"/>
                  </a:cubicBezTo>
                  <a:cubicBezTo>
                    <a:pt x="652959" y="990146"/>
                    <a:pt x="677724" y="983478"/>
                    <a:pt x="699631" y="966334"/>
                  </a:cubicBezTo>
                  <a:close/>
                  <a:moveTo>
                    <a:pt x="2786559" y="938711"/>
                  </a:moveTo>
                  <a:cubicBezTo>
                    <a:pt x="2796084" y="944426"/>
                    <a:pt x="2804656" y="939663"/>
                    <a:pt x="2814181" y="938711"/>
                  </a:cubicBezTo>
                  <a:cubicBezTo>
                    <a:pt x="2814181" y="940616"/>
                    <a:pt x="2814181" y="943473"/>
                    <a:pt x="2814181" y="945378"/>
                  </a:cubicBezTo>
                  <a:cubicBezTo>
                    <a:pt x="2803704" y="949188"/>
                    <a:pt x="2791321" y="959666"/>
                    <a:pt x="2786559" y="938711"/>
                  </a:cubicBezTo>
                  <a:close/>
                  <a:moveTo>
                    <a:pt x="737731" y="935019"/>
                  </a:moveTo>
                  <a:cubicBezTo>
                    <a:pt x="726540" y="936091"/>
                    <a:pt x="714872" y="940139"/>
                    <a:pt x="702489" y="951093"/>
                  </a:cubicBezTo>
                  <a:cubicBezTo>
                    <a:pt x="731064" y="951093"/>
                    <a:pt x="753924" y="958713"/>
                    <a:pt x="770116" y="936805"/>
                  </a:cubicBezTo>
                  <a:cubicBezTo>
                    <a:pt x="759639" y="935853"/>
                    <a:pt x="748923" y="933948"/>
                    <a:pt x="737731" y="935019"/>
                  </a:cubicBezTo>
                  <a:close/>
                  <a:moveTo>
                    <a:pt x="619383" y="880251"/>
                  </a:moveTo>
                  <a:cubicBezTo>
                    <a:pt x="616526" y="879417"/>
                    <a:pt x="612477" y="880608"/>
                    <a:pt x="608191" y="882513"/>
                  </a:cubicBezTo>
                  <a:cubicBezTo>
                    <a:pt x="589141" y="887276"/>
                    <a:pt x="539611" y="951093"/>
                    <a:pt x="541516" y="968238"/>
                  </a:cubicBezTo>
                  <a:cubicBezTo>
                    <a:pt x="543421" y="979668"/>
                    <a:pt x="550089" y="980621"/>
                    <a:pt x="558661" y="975858"/>
                  </a:cubicBezTo>
                  <a:cubicBezTo>
                    <a:pt x="569139" y="970143"/>
                    <a:pt x="576759" y="960618"/>
                    <a:pt x="578664" y="949188"/>
                  </a:cubicBezTo>
                  <a:cubicBezTo>
                    <a:pt x="582474" y="920613"/>
                    <a:pt x="601524" y="904421"/>
                    <a:pt x="623431" y="890133"/>
                  </a:cubicBezTo>
                  <a:cubicBezTo>
                    <a:pt x="623907" y="883942"/>
                    <a:pt x="622241" y="881084"/>
                    <a:pt x="619383" y="880251"/>
                  </a:cubicBezTo>
                  <a:close/>
                  <a:moveTo>
                    <a:pt x="659626" y="872036"/>
                  </a:moveTo>
                  <a:cubicBezTo>
                    <a:pt x="653911" y="870131"/>
                    <a:pt x="645339" y="876798"/>
                    <a:pt x="647244" y="879656"/>
                  </a:cubicBezTo>
                  <a:cubicBezTo>
                    <a:pt x="657721" y="901563"/>
                    <a:pt x="632956" y="928233"/>
                    <a:pt x="657721" y="950141"/>
                  </a:cubicBezTo>
                  <a:cubicBezTo>
                    <a:pt x="667246" y="936806"/>
                    <a:pt x="676771" y="926328"/>
                    <a:pt x="683439" y="913946"/>
                  </a:cubicBezTo>
                  <a:cubicBezTo>
                    <a:pt x="691059" y="897753"/>
                    <a:pt x="704394" y="924423"/>
                    <a:pt x="711061" y="910136"/>
                  </a:cubicBezTo>
                  <a:cubicBezTo>
                    <a:pt x="713919" y="903468"/>
                    <a:pt x="713919" y="896801"/>
                    <a:pt x="709156" y="891086"/>
                  </a:cubicBezTo>
                  <a:cubicBezTo>
                    <a:pt x="696774" y="875846"/>
                    <a:pt x="676771" y="876798"/>
                    <a:pt x="659626" y="872036"/>
                  </a:cubicBezTo>
                  <a:close/>
                  <a:moveTo>
                    <a:pt x="620410" y="803828"/>
                  </a:moveTo>
                  <a:cubicBezTo>
                    <a:pt x="614918" y="803575"/>
                    <a:pt x="609144" y="804646"/>
                    <a:pt x="603429" y="807266"/>
                  </a:cubicBezTo>
                  <a:cubicBezTo>
                    <a:pt x="579616" y="817743"/>
                    <a:pt x="555804" y="830126"/>
                    <a:pt x="532944" y="841556"/>
                  </a:cubicBezTo>
                  <a:cubicBezTo>
                    <a:pt x="530086" y="850128"/>
                    <a:pt x="536754" y="852033"/>
                    <a:pt x="541516" y="855843"/>
                  </a:cubicBezTo>
                  <a:cubicBezTo>
                    <a:pt x="561519" y="852986"/>
                    <a:pt x="579616" y="838698"/>
                    <a:pt x="602476" y="859653"/>
                  </a:cubicBezTo>
                  <a:cubicBezTo>
                    <a:pt x="617716" y="874893"/>
                    <a:pt x="654864" y="853938"/>
                    <a:pt x="652959" y="835841"/>
                  </a:cubicBezTo>
                  <a:cubicBezTo>
                    <a:pt x="650815" y="817267"/>
                    <a:pt x="636885" y="804587"/>
                    <a:pt x="620410" y="803828"/>
                  </a:cubicBezTo>
                  <a:close/>
                  <a:moveTo>
                    <a:pt x="2051228" y="690108"/>
                  </a:moveTo>
                  <a:cubicBezTo>
                    <a:pt x="2066468" y="695823"/>
                    <a:pt x="2079803" y="697728"/>
                    <a:pt x="2074088" y="722493"/>
                  </a:cubicBezTo>
                  <a:cubicBezTo>
                    <a:pt x="2066468" y="753925"/>
                    <a:pt x="2053133" y="773928"/>
                    <a:pt x="2021701" y="782500"/>
                  </a:cubicBezTo>
                  <a:cubicBezTo>
                    <a:pt x="2009318" y="785358"/>
                    <a:pt x="1997888" y="785358"/>
                    <a:pt x="2000746" y="772023"/>
                  </a:cubicBezTo>
                  <a:cubicBezTo>
                    <a:pt x="2006461" y="745353"/>
                    <a:pt x="2008366" y="714873"/>
                    <a:pt x="2036941" y="698680"/>
                  </a:cubicBezTo>
                  <a:cubicBezTo>
                    <a:pt x="2040751" y="694870"/>
                    <a:pt x="2045513" y="692965"/>
                    <a:pt x="2051228" y="690108"/>
                  </a:cubicBezTo>
                  <a:close/>
                  <a:moveTo>
                    <a:pt x="2111236" y="608669"/>
                  </a:moveTo>
                  <a:cubicBezTo>
                    <a:pt x="2115046" y="609621"/>
                    <a:pt x="2116951" y="613431"/>
                    <a:pt x="2113141" y="623433"/>
                  </a:cubicBezTo>
                  <a:cubicBezTo>
                    <a:pt x="2113141" y="624385"/>
                    <a:pt x="2112189" y="625338"/>
                    <a:pt x="2111236" y="626290"/>
                  </a:cubicBezTo>
                  <a:cubicBezTo>
                    <a:pt x="2147431" y="643435"/>
                    <a:pt x="2126476" y="692013"/>
                    <a:pt x="2159814" y="711063"/>
                  </a:cubicBezTo>
                  <a:cubicBezTo>
                    <a:pt x="2178864" y="721540"/>
                    <a:pt x="2174101" y="752020"/>
                    <a:pt x="2199819" y="758688"/>
                  </a:cubicBezTo>
                  <a:cubicBezTo>
                    <a:pt x="2206486" y="760593"/>
                    <a:pt x="2189341" y="798693"/>
                    <a:pt x="2176959" y="800598"/>
                  </a:cubicBezTo>
                  <a:cubicBezTo>
                    <a:pt x="2149336" y="805360"/>
                    <a:pt x="2120761" y="810123"/>
                    <a:pt x="2092186" y="814885"/>
                  </a:cubicBezTo>
                  <a:cubicBezTo>
                    <a:pt x="2089329" y="799645"/>
                    <a:pt x="2128381" y="789168"/>
                    <a:pt x="2092186" y="777738"/>
                  </a:cubicBezTo>
                  <a:cubicBezTo>
                    <a:pt x="2098854" y="765355"/>
                    <a:pt x="2098854" y="749163"/>
                    <a:pt x="2111236" y="740590"/>
                  </a:cubicBezTo>
                  <a:cubicBezTo>
                    <a:pt x="2127429" y="729160"/>
                    <a:pt x="2118856" y="712015"/>
                    <a:pt x="2110284" y="710110"/>
                  </a:cubicBezTo>
                  <a:cubicBezTo>
                    <a:pt x="2086471" y="705348"/>
                    <a:pt x="2087424" y="682488"/>
                    <a:pt x="2076946" y="669153"/>
                  </a:cubicBezTo>
                  <a:cubicBezTo>
                    <a:pt x="2062659" y="651055"/>
                    <a:pt x="2076946" y="617718"/>
                    <a:pt x="2097901" y="611050"/>
                  </a:cubicBezTo>
                  <a:cubicBezTo>
                    <a:pt x="2101711" y="609621"/>
                    <a:pt x="2107426" y="607716"/>
                    <a:pt x="2111236" y="608669"/>
                  </a:cubicBezTo>
                  <a:close/>
                  <a:moveTo>
                    <a:pt x="927279" y="479605"/>
                  </a:moveTo>
                  <a:cubicBezTo>
                    <a:pt x="932041" y="477700"/>
                    <a:pt x="935851" y="480558"/>
                    <a:pt x="933946" y="486273"/>
                  </a:cubicBezTo>
                  <a:cubicBezTo>
                    <a:pt x="932041" y="490083"/>
                    <a:pt x="929184" y="492941"/>
                    <a:pt x="929184" y="493893"/>
                  </a:cubicBezTo>
                  <a:cubicBezTo>
                    <a:pt x="919659" y="493893"/>
                    <a:pt x="917754" y="491035"/>
                    <a:pt x="919659" y="488178"/>
                  </a:cubicBezTo>
                  <a:cubicBezTo>
                    <a:pt x="921564" y="484368"/>
                    <a:pt x="924421" y="480558"/>
                    <a:pt x="927279" y="479605"/>
                  </a:cubicBezTo>
                  <a:close/>
                  <a:moveTo>
                    <a:pt x="1938089" y="417931"/>
                  </a:moveTo>
                  <a:cubicBezTo>
                    <a:pt x="1948537" y="420431"/>
                    <a:pt x="1955503" y="431504"/>
                    <a:pt x="1959789" y="441505"/>
                  </a:cubicBezTo>
                  <a:cubicBezTo>
                    <a:pt x="1967409" y="457698"/>
                    <a:pt x="1952169" y="461508"/>
                    <a:pt x="1940739" y="466270"/>
                  </a:cubicBezTo>
                  <a:cubicBezTo>
                    <a:pt x="1909306" y="478653"/>
                    <a:pt x="1880731" y="501513"/>
                    <a:pt x="1842631" y="480558"/>
                  </a:cubicBezTo>
                  <a:cubicBezTo>
                    <a:pt x="1829296" y="472938"/>
                    <a:pt x="1832154" y="467223"/>
                    <a:pt x="1832154" y="458650"/>
                  </a:cubicBezTo>
                  <a:cubicBezTo>
                    <a:pt x="1828344" y="450078"/>
                    <a:pt x="1835964" y="442458"/>
                    <a:pt x="1833106" y="431980"/>
                  </a:cubicBezTo>
                  <a:cubicBezTo>
                    <a:pt x="1828344" y="420550"/>
                    <a:pt x="1835011" y="416740"/>
                    <a:pt x="1845489" y="423408"/>
                  </a:cubicBezTo>
                  <a:cubicBezTo>
                    <a:pt x="1847394" y="430075"/>
                    <a:pt x="1849299" y="439600"/>
                    <a:pt x="1857871" y="432933"/>
                  </a:cubicBezTo>
                  <a:cubicBezTo>
                    <a:pt x="1878826" y="418645"/>
                    <a:pt x="1903591" y="426265"/>
                    <a:pt x="1926451" y="418645"/>
                  </a:cubicBezTo>
                  <a:cubicBezTo>
                    <a:pt x="1930737" y="417216"/>
                    <a:pt x="1934607" y="417097"/>
                    <a:pt x="1938089" y="417931"/>
                  </a:cubicBezTo>
                  <a:close/>
                  <a:moveTo>
                    <a:pt x="904419" y="389118"/>
                  </a:moveTo>
                  <a:cubicBezTo>
                    <a:pt x="915849" y="404358"/>
                    <a:pt x="928231" y="418646"/>
                    <a:pt x="938709" y="433886"/>
                  </a:cubicBezTo>
                  <a:cubicBezTo>
                    <a:pt x="940614" y="436743"/>
                    <a:pt x="940614" y="441505"/>
                    <a:pt x="942519" y="446268"/>
                  </a:cubicBezTo>
                  <a:cubicBezTo>
                    <a:pt x="938709" y="447221"/>
                    <a:pt x="932041" y="450078"/>
                    <a:pt x="931089" y="449125"/>
                  </a:cubicBezTo>
                  <a:cubicBezTo>
                    <a:pt x="912991" y="426266"/>
                    <a:pt x="896799" y="440553"/>
                    <a:pt x="878701" y="449125"/>
                  </a:cubicBezTo>
                  <a:cubicBezTo>
                    <a:pt x="871081" y="452936"/>
                    <a:pt x="863461" y="446268"/>
                    <a:pt x="856794" y="443411"/>
                  </a:cubicBezTo>
                  <a:cubicBezTo>
                    <a:pt x="835839" y="424361"/>
                    <a:pt x="864414" y="422455"/>
                    <a:pt x="867271" y="412930"/>
                  </a:cubicBezTo>
                  <a:cubicBezTo>
                    <a:pt x="878701" y="402453"/>
                    <a:pt x="887274" y="388166"/>
                    <a:pt x="904419" y="389118"/>
                  </a:cubicBezTo>
                  <a:close/>
                  <a:moveTo>
                    <a:pt x="1062534" y="340541"/>
                  </a:moveTo>
                  <a:cubicBezTo>
                    <a:pt x="1073011" y="340541"/>
                    <a:pt x="1082536" y="340541"/>
                    <a:pt x="1083489" y="353876"/>
                  </a:cubicBezTo>
                  <a:cubicBezTo>
                    <a:pt x="1073964" y="356733"/>
                    <a:pt x="1066344" y="373878"/>
                    <a:pt x="1053961" y="360543"/>
                  </a:cubicBezTo>
                  <a:cubicBezTo>
                    <a:pt x="1045389" y="351018"/>
                    <a:pt x="1054914" y="345303"/>
                    <a:pt x="1062534" y="340541"/>
                  </a:cubicBezTo>
                  <a:close/>
                  <a:moveTo>
                    <a:pt x="2471113" y="336025"/>
                  </a:moveTo>
                  <a:cubicBezTo>
                    <a:pt x="2489315" y="339763"/>
                    <a:pt x="2505689" y="355066"/>
                    <a:pt x="2521763" y="370068"/>
                  </a:cubicBezTo>
                  <a:cubicBezTo>
                    <a:pt x="2652256" y="491988"/>
                    <a:pt x="2764651" y="627243"/>
                    <a:pt x="2848471" y="785358"/>
                  </a:cubicBezTo>
                  <a:cubicBezTo>
                    <a:pt x="2875141" y="835841"/>
                    <a:pt x="2898953" y="887276"/>
                    <a:pt x="2920861" y="940616"/>
                  </a:cubicBezTo>
                  <a:cubicBezTo>
                    <a:pt x="2925623" y="952046"/>
                    <a:pt x="2938006" y="963476"/>
                    <a:pt x="2926576" y="977763"/>
                  </a:cubicBezTo>
                  <a:cubicBezTo>
                    <a:pt x="2893238" y="978716"/>
                    <a:pt x="2872283" y="955856"/>
                    <a:pt x="2847518" y="938711"/>
                  </a:cubicBezTo>
                  <a:cubicBezTo>
                    <a:pt x="2844661" y="919661"/>
                    <a:pt x="2858948" y="906326"/>
                    <a:pt x="2864663" y="890133"/>
                  </a:cubicBezTo>
                  <a:cubicBezTo>
                    <a:pt x="2846566" y="892991"/>
                    <a:pt x="2829421" y="903468"/>
                    <a:pt x="2810371" y="908231"/>
                  </a:cubicBezTo>
                  <a:cubicBezTo>
                    <a:pt x="2792273" y="911088"/>
                    <a:pt x="2774176" y="912041"/>
                    <a:pt x="2757031" y="904421"/>
                  </a:cubicBezTo>
                  <a:cubicBezTo>
                    <a:pt x="2741791" y="897753"/>
                    <a:pt x="2733218" y="902516"/>
                    <a:pt x="2728456" y="916803"/>
                  </a:cubicBezTo>
                  <a:cubicBezTo>
                    <a:pt x="2724646" y="935853"/>
                    <a:pt x="2713216" y="952998"/>
                    <a:pt x="2707501" y="971096"/>
                  </a:cubicBezTo>
                  <a:cubicBezTo>
                    <a:pt x="2702738" y="984431"/>
                    <a:pt x="2699881" y="997766"/>
                    <a:pt x="2706548" y="1011101"/>
                  </a:cubicBezTo>
                  <a:cubicBezTo>
                    <a:pt x="2712263" y="1021578"/>
                    <a:pt x="2722741" y="1031103"/>
                    <a:pt x="2712263" y="1044438"/>
                  </a:cubicBezTo>
                  <a:cubicBezTo>
                    <a:pt x="2722979" y="1032294"/>
                    <a:pt x="2735302" y="1023900"/>
                    <a:pt x="2750438" y="1026892"/>
                  </a:cubicBezTo>
                  <a:lnTo>
                    <a:pt x="2757317" y="1029909"/>
                  </a:lnTo>
                  <a:lnTo>
                    <a:pt x="2760842" y="1028246"/>
                  </a:lnTo>
                  <a:cubicBezTo>
                    <a:pt x="2768462" y="1021578"/>
                    <a:pt x="2775130" y="1013006"/>
                    <a:pt x="2785607" y="1010148"/>
                  </a:cubicBezTo>
                  <a:cubicBezTo>
                    <a:pt x="2791798" y="1008243"/>
                    <a:pt x="2798228" y="1006814"/>
                    <a:pt x="2804538" y="1006457"/>
                  </a:cubicBezTo>
                  <a:cubicBezTo>
                    <a:pt x="2810848" y="1006100"/>
                    <a:pt x="2817040" y="1006814"/>
                    <a:pt x="2822755" y="1009196"/>
                  </a:cubicBezTo>
                  <a:cubicBezTo>
                    <a:pt x="2859902" y="1023483"/>
                    <a:pt x="2898955" y="1027293"/>
                    <a:pt x="2938959" y="1031103"/>
                  </a:cubicBezTo>
                  <a:cubicBezTo>
                    <a:pt x="2955152" y="1033008"/>
                    <a:pt x="2957057" y="1047296"/>
                    <a:pt x="2959915" y="1058726"/>
                  </a:cubicBezTo>
                  <a:cubicBezTo>
                    <a:pt x="2990394" y="1159691"/>
                    <a:pt x="3010397" y="1262561"/>
                    <a:pt x="3021827" y="1368288"/>
                  </a:cubicBezTo>
                  <a:cubicBezTo>
                    <a:pt x="3029447" y="1433058"/>
                    <a:pt x="3025637" y="1497828"/>
                    <a:pt x="3027542" y="1562598"/>
                  </a:cubicBezTo>
                  <a:cubicBezTo>
                    <a:pt x="3027542" y="1573076"/>
                    <a:pt x="3031352" y="1585458"/>
                    <a:pt x="3020874" y="1594983"/>
                  </a:cubicBezTo>
                  <a:cubicBezTo>
                    <a:pt x="2992299" y="1573076"/>
                    <a:pt x="2963724" y="1551168"/>
                    <a:pt x="2958009" y="1512116"/>
                  </a:cubicBezTo>
                  <a:cubicBezTo>
                    <a:pt x="2954199" y="1483541"/>
                    <a:pt x="2933244" y="1467348"/>
                    <a:pt x="2918005" y="1446393"/>
                  </a:cubicBezTo>
                  <a:cubicBezTo>
                    <a:pt x="2898955" y="1421628"/>
                    <a:pt x="2888477" y="1390196"/>
                    <a:pt x="2860855" y="1371146"/>
                  </a:cubicBezTo>
                  <a:cubicBezTo>
                    <a:pt x="2846567" y="1368288"/>
                    <a:pt x="2836089" y="1359716"/>
                    <a:pt x="2831327" y="1343523"/>
                  </a:cubicBezTo>
                  <a:cubicBezTo>
                    <a:pt x="2835137" y="1360668"/>
                    <a:pt x="2849424" y="1368288"/>
                    <a:pt x="2856092" y="1380671"/>
                  </a:cubicBezTo>
                  <a:cubicBezTo>
                    <a:pt x="2882762" y="1424486"/>
                    <a:pt x="2896097" y="1474968"/>
                    <a:pt x="2930387" y="1514021"/>
                  </a:cubicBezTo>
                  <a:cubicBezTo>
                    <a:pt x="2938007" y="1522593"/>
                    <a:pt x="2938959" y="1534976"/>
                    <a:pt x="2939912" y="1546406"/>
                  </a:cubicBezTo>
                  <a:cubicBezTo>
                    <a:pt x="2941817" y="1566408"/>
                    <a:pt x="2950390" y="1582601"/>
                    <a:pt x="2962772" y="1597841"/>
                  </a:cubicBezTo>
                  <a:cubicBezTo>
                    <a:pt x="2983727" y="1622606"/>
                    <a:pt x="2993252" y="1652133"/>
                    <a:pt x="2999919" y="1683566"/>
                  </a:cubicBezTo>
                  <a:cubicBezTo>
                    <a:pt x="3023732" y="1698806"/>
                    <a:pt x="3015159" y="1721666"/>
                    <a:pt x="3012302" y="1740716"/>
                  </a:cubicBezTo>
                  <a:cubicBezTo>
                    <a:pt x="2988490" y="1885496"/>
                    <a:pt x="2951342" y="2026466"/>
                    <a:pt x="2886572" y="2158864"/>
                  </a:cubicBezTo>
                  <a:cubicBezTo>
                    <a:pt x="2872284" y="2188391"/>
                    <a:pt x="2858949" y="2218871"/>
                    <a:pt x="2841805" y="2246493"/>
                  </a:cubicBezTo>
                  <a:cubicBezTo>
                    <a:pt x="2837042" y="2255066"/>
                    <a:pt x="2835137" y="2266496"/>
                    <a:pt x="2821802" y="2266496"/>
                  </a:cubicBezTo>
                  <a:cubicBezTo>
                    <a:pt x="2812277" y="2260781"/>
                    <a:pt x="2812277" y="2249351"/>
                    <a:pt x="2808467" y="2240778"/>
                  </a:cubicBezTo>
                  <a:cubicBezTo>
                    <a:pt x="2794180" y="2222681"/>
                    <a:pt x="2796084" y="2198868"/>
                    <a:pt x="2785607" y="2172198"/>
                  </a:cubicBezTo>
                  <a:cubicBezTo>
                    <a:pt x="2795132" y="2196011"/>
                    <a:pt x="2791322" y="2217918"/>
                    <a:pt x="2805609" y="2234111"/>
                  </a:cubicBezTo>
                  <a:cubicBezTo>
                    <a:pt x="2812277" y="2246493"/>
                    <a:pt x="2811324" y="2261733"/>
                    <a:pt x="2821802" y="2273164"/>
                  </a:cubicBezTo>
                  <a:cubicBezTo>
                    <a:pt x="2795132" y="2339839"/>
                    <a:pt x="2750364" y="2394131"/>
                    <a:pt x="2708455" y="2451281"/>
                  </a:cubicBezTo>
                  <a:cubicBezTo>
                    <a:pt x="2661782" y="2514146"/>
                    <a:pt x="2606537" y="2568439"/>
                    <a:pt x="2551292" y="2622731"/>
                  </a:cubicBezTo>
                  <a:cubicBezTo>
                    <a:pt x="2527480" y="2646543"/>
                    <a:pt x="2502714" y="2666546"/>
                    <a:pt x="2476997" y="2687501"/>
                  </a:cubicBezTo>
                  <a:cubicBezTo>
                    <a:pt x="2465567" y="2677976"/>
                    <a:pt x="2476997" y="2661783"/>
                    <a:pt x="2463662" y="2655116"/>
                  </a:cubicBezTo>
                  <a:cubicBezTo>
                    <a:pt x="2469377" y="2608443"/>
                    <a:pt x="2446517" y="2570343"/>
                    <a:pt x="2425562" y="2533196"/>
                  </a:cubicBezTo>
                  <a:cubicBezTo>
                    <a:pt x="2392224" y="2475093"/>
                    <a:pt x="2414132" y="2424611"/>
                    <a:pt x="2439849" y="2375081"/>
                  </a:cubicBezTo>
                  <a:cubicBezTo>
                    <a:pt x="2453184" y="2349364"/>
                    <a:pt x="2458899" y="2330314"/>
                    <a:pt x="2449374" y="2301739"/>
                  </a:cubicBezTo>
                  <a:cubicBezTo>
                    <a:pt x="2439849" y="2272211"/>
                    <a:pt x="2442707" y="2240778"/>
                    <a:pt x="2430324" y="2210298"/>
                  </a:cubicBezTo>
                  <a:cubicBezTo>
                    <a:pt x="2420799" y="2187439"/>
                    <a:pt x="2416989" y="2160768"/>
                    <a:pt x="2396987" y="2144576"/>
                  </a:cubicBezTo>
                  <a:cubicBezTo>
                    <a:pt x="2352219" y="2107428"/>
                    <a:pt x="2357934" y="2060756"/>
                    <a:pt x="2370317" y="2012178"/>
                  </a:cubicBezTo>
                  <a:cubicBezTo>
                    <a:pt x="2372222" y="2005511"/>
                    <a:pt x="2374127" y="1998843"/>
                    <a:pt x="2374127" y="1992176"/>
                  </a:cubicBezTo>
                  <a:cubicBezTo>
                    <a:pt x="2376984" y="1954076"/>
                    <a:pt x="2356982" y="1935978"/>
                    <a:pt x="2319834" y="1944551"/>
                  </a:cubicBezTo>
                  <a:cubicBezTo>
                    <a:pt x="2303642" y="1948361"/>
                    <a:pt x="2292212" y="1948361"/>
                    <a:pt x="2282687" y="1931216"/>
                  </a:cubicBezTo>
                  <a:cubicBezTo>
                    <a:pt x="2263637" y="1897878"/>
                    <a:pt x="2235062" y="1889306"/>
                    <a:pt x="2200772" y="1905498"/>
                  </a:cubicBezTo>
                  <a:cubicBezTo>
                    <a:pt x="2186484" y="1912166"/>
                    <a:pt x="2171244" y="1918833"/>
                    <a:pt x="2157909" y="1926453"/>
                  </a:cubicBezTo>
                  <a:cubicBezTo>
                    <a:pt x="2140764" y="1935978"/>
                    <a:pt x="2124572" y="1938836"/>
                    <a:pt x="2106474" y="1931216"/>
                  </a:cubicBezTo>
                  <a:cubicBezTo>
                    <a:pt x="2083614" y="1921691"/>
                    <a:pt x="2059802" y="1925501"/>
                    <a:pt x="2040752" y="1937883"/>
                  </a:cubicBezTo>
                  <a:cubicBezTo>
                    <a:pt x="2012177" y="1956933"/>
                    <a:pt x="1991222" y="1941693"/>
                    <a:pt x="1974077" y="1924548"/>
                  </a:cubicBezTo>
                  <a:cubicBezTo>
                    <a:pt x="1956932" y="1907403"/>
                    <a:pt x="1938834" y="1892163"/>
                    <a:pt x="1919784" y="1877876"/>
                  </a:cubicBezTo>
                  <a:cubicBezTo>
                    <a:pt x="1909307" y="1870256"/>
                    <a:pt x="1899782" y="1861683"/>
                    <a:pt x="1896924" y="1849301"/>
                  </a:cubicBezTo>
                  <a:cubicBezTo>
                    <a:pt x="1889304" y="1812153"/>
                    <a:pt x="1862634" y="1789293"/>
                    <a:pt x="1839774" y="1762623"/>
                  </a:cubicBezTo>
                  <a:cubicBezTo>
                    <a:pt x="1827392" y="1748336"/>
                    <a:pt x="1815962" y="1694043"/>
                    <a:pt x="1822629" y="1676898"/>
                  </a:cubicBezTo>
                  <a:cubicBezTo>
                    <a:pt x="1840727" y="1632131"/>
                    <a:pt x="1846442" y="1585458"/>
                    <a:pt x="1829297" y="1537833"/>
                  </a:cubicBezTo>
                  <a:cubicBezTo>
                    <a:pt x="1826439" y="1530213"/>
                    <a:pt x="1823582" y="1522593"/>
                    <a:pt x="1828344" y="1514973"/>
                  </a:cubicBezTo>
                  <a:cubicBezTo>
                    <a:pt x="1854062" y="1466396"/>
                    <a:pt x="1875017" y="1416866"/>
                    <a:pt x="1909307" y="1373051"/>
                  </a:cubicBezTo>
                  <a:cubicBezTo>
                    <a:pt x="1915022" y="1366383"/>
                    <a:pt x="1923594" y="1365431"/>
                    <a:pt x="1929309" y="1361621"/>
                  </a:cubicBezTo>
                  <a:cubicBezTo>
                    <a:pt x="1954074" y="1345428"/>
                    <a:pt x="1976934" y="1330188"/>
                    <a:pt x="1977887" y="1293041"/>
                  </a:cubicBezTo>
                  <a:cubicBezTo>
                    <a:pt x="1978839" y="1267323"/>
                    <a:pt x="1992174" y="1239701"/>
                    <a:pt x="2019797" y="1227318"/>
                  </a:cubicBezTo>
                  <a:cubicBezTo>
                    <a:pt x="2040752" y="1217793"/>
                    <a:pt x="2050277" y="1201601"/>
                    <a:pt x="2051229" y="1178741"/>
                  </a:cubicBezTo>
                  <a:cubicBezTo>
                    <a:pt x="2058849" y="1162548"/>
                    <a:pt x="2071232" y="1167311"/>
                    <a:pt x="2083614" y="1172073"/>
                  </a:cubicBezTo>
                  <a:cubicBezTo>
                    <a:pt x="2111237" y="1181598"/>
                    <a:pt x="2136002" y="1178741"/>
                    <a:pt x="2161719" y="1162548"/>
                  </a:cubicBezTo>
                  <a:cubicBezTo>
                    <a:pt x="2193152" y="1142546"/>
                    <a:pt x="2229347" y="1134926"/>
                    <a:pt x="2266494" y="1136831"/>
                  </a:cubicBezTo>
                  <a:cubicBezTo>
                    <a:pt x="2288402" y="1137783"/>
                    <a:pt x="2310309" y="1137783"/>
                    <a:pt x="2331264" y="1133021"/>
                  </a:cubicBezTo>
                  <a:cubicBezTo>
                    <a:pt x="2370317" y="1123496"/>
                    <a:pt x="2397939" y="1138736"/>
                    <a:pt x="2387462" y="1197791"/>
                  </a:cubicBezTo>
                  <a:cubicBezTo>
                    <a:pt x="2384604" y="1213983"/>
                    <a:pt x="2384604" y="1228271"/>
                    <a:pt x="2400797" y="1229223"/>
                  </a:cubicBezTo>
                  <a:cubicBezTo>
                    <a:pt x="2447469" y="1231128"/>
                    <a:pt x="2477949" y="1266371"/>
                    <a:pt x="2517002" y="1283516"/>
                  </a:cubicBezTo>
                  <a:cubicBezTo>
                    <a:pt x="2538909" y="1293041"/>
                    <a:pt x="2550339" y="1296851"/>
                    <a:pt x="2556055" y="1266371"/>
                  </a:cubicBezTo>
                  <a:cubicBezTo>
                    <a:pt x="2561769" y="1236843"/>
                    <a:pt x="2589392" y="1227318"/>
                    <a:pt x="2617967" y="1241606"/>
                  </a:cubicBezTo>
                  <a:cubicBezTo>
                    <a:pt x="2644637" y="1254941"/>
                    <a:pt x="2673212" y="1262561"/>
                    <a:pt x="2701787" y="1271133"/>
                  </a:cubicBezTo>
                  <a:cubicBezTo>
                    <a:pt x="2743697" y="1283516"/>
                    <a:pt x="2782749" y="1259703"/>
                    <a:pt x="2823707" y="1270181"/>
                  </a:cubicBezTo>
                  <a:cubicBezTo>
                    <a:pt x="2833232" y="1272086"/>
                    <a:pt x="2840852" y="1262561"/>
                    <a:pt x="2842757" y="1253988"/>
                  </a:cubicBezTo>
                  <a:cubicBezTo>
                    <a:pt x="2847519" y="1233033"/>
                    <a:pt x="2856092" y="1212078"/>
                    <a:pt x="2857997" y="1191123"/>
                  </a:cubicBezTo>
                  <a:cubicBezTo>
                    <a:pt x="2861807" y="1157786"/>
                    <a:pt x="2857044" y="1154928"/>
                    <a:pt x="2824659" y="1163501"/>
                  </a:cubicBezTo>
                  <a:cubicBezTo>
                    <a:pt x="2807514" y="1168263"/>
                    <a:pt x="2793227" y="1167311"/>
                    <a:pt x="2781797" y="1153023"/>
                  </a:cubicBezTo>
                  <a:lnTo>
                    <a:pt x="2778142" y="1149005"/>
                  </a:lnTo>
                  <a:lnTo>
                    <a:pt x="2758579" y="1157637"/>
                  </a:lnTo>
                  <a:cubicBezTo>
                    <a:pt x="2730182" y="1164691"/>
                    <a:pt x="2706072" y="1153261"/>
                    <a:pt x="2684641" y="1122543"/>
                  </a:cubicBezTo>
                  <a:cubicBezTo>
                    <a:pt x="2676068" y="1110161"/>
                    <a:pt x="2672258" y="1095873"/>
                    <a:pt x="2664638" y="1083491"/>
                  </a:cubicBezTo>
                  <a:cubicBezTo>
                    <a:pt x="2658923" y="1073966"/>
                    <a:pt x="2664638" y="1054916"/>
                    <a:pt x="2646541" y="1054916"/>
                  </a:cubicBezTo>
                  <a:cubicBezTo>
                    <a:pt x="2631301" y="1055868"/>
                    <a:pt x="2616061" y="1061583"/>
                    <a:pt x="2610346" y="1080633"/>
                  </a:cubicBezTo>
                  <a:lnTo>
                    <a:pt x="2609202" y="1082346"/>
                  </a:lnTo>
                  <a:lnTo>
                    <a:pt x="2613204" y="1086348"/>
                  </a:lnTo>
                  <a:cubicBezTo>
                    <a:pt x="2619871" y="1093968"/>
                    <a:pt x="2626539" y="1101588"/>
                    <a:pt x="2632254" y="1108255"/>
                  </a:cubicBezTo>
                  <a:cubicBezTo>
                    <a:pt x="2619871" y="1117780"/>
                    <a:pt x="2617014" y="1133020"/>
                    <a:pt x="2609394" y="1145403"/>
                  </a:cubicBezTo>
                  <a:cubicBezTo>
                    <a:pt x="2602726" y="1154928"/>
                    <a:pt x="2586534" y="1142545"/>
                    <a:pt x="2584629" y="1132068"/>
                  </a:cubicBezTo>
                  <a:cubicBezTo>
                    <a:pt x="2581771" y="1117780"/>
                    <a:pt x="2574151" y="1106350"/>
                    <a:pt x="2566055" y="1095397"/>
                  </a:cubicBezTo>
                  <a:lnTo>
                    <a:pt x="2558490" y="1083461"/>
                  </a:lnTo>
                  <a:lnTo>
                    <a:pt x="2545576" y="1071108"/>
                  </a:lnTo>
                  <a:cubicBezTo>
                    <a:pt x="2541766" y="1068251"/>
                    <a:pt x="2537003" y="1065393"/>
                    <a:pt x="2536051" y="1061583"/>
                  </a:cubicBezTo>
                  <a:cubicBezTo>
                    <a:pt x="2522716" y="1003481"/>
                    <a:pt x="2462708" y="991098"/>
                    <a:pt x="2429371" y="952046"/>
                  </a:cubicBezTo>
                  <a:cubicBezTo>
                    <a:pt x="2426513" y="949188"/>
                    <a:pt x="2421751" y="947283"/>
                    <a:pt x="2417941" y="944426"/>
                  </a:cubicBezTo>
                  <a:cubicBezTo>
                    <a:pt x="2416036" y="943473"/>
                    <a:pt x="2413178" y="943473"/>
                    <a:pt x="2407463" y="947283"/>
                  </a:cubicBezTo>
                  <a:cubicBezTo>
                    <a:pt x="2425561" y="973001"/>
                    <a:pt x="2440801" y="998718"/>
                    <a:pt x="2469376" y="1014911"/>
                  </a:cubicBezTo>
                  <a:cubicBezTo>
                    <a:pt x="2483663" y="1023483"/>
                    <a:pt x="2500808" y="1028246"/>
                    <a:pt x="2509381" y="1044438"/>
                  </a:cubicBezTo>
                  <a:cubicBezTo>
                    <a:pt x="2510333" y="1049201"/>
                    <a:pt x="2508428" y="1053963"/>
                    <a:pt x="2504618" y="1057773"/>
                  </a:cubicBezTo>
                  <a:cubicBezTo>
                    <a:pt x="2500808" y="1066346"/>
                    <a:pt x="2479853" y="1059678"/>
                    <a:pt x="2488426" y="1077776"/>
                  </a:cubicBezTo>
                  <a:cubicBezTo>
                    <a:pt x="2485568" y="1082538"/>
                    <a:pt x="2481758" y="1084443"/>
                    <a:pt x="2476996" y="1084443"/>
                  </a:cubicBezTo>
                  <a:cubicBezTo>
                    <a:pt x="2437943" y="1050153"/>
                    <a:pt x="2385556" y="1032056"/>
                    <a:pt x="2356028" y="985383"/>
                  </a:cubicBezTo>
                  <a:cubicBezTo>
                    <a:pt x="2346503" y="970143"/>
                    <a:pt x="2333168" y="968238"/>
                    <a:pt x="2317928" y="978716"/>
                  </a:cubicBezTo>
                  <a:cubicBezTo>
                    <a:pt x="2310308" y="984431"/>
                    <a:pt x="2301736" y="994908"/>
                    <a:pt x="2295068" y="993003"/>
                  </a:cubicBezTo>
                  <a:cubicBezTo>
                    <a:pt x="2237918" y="978716"/>
                    <a:pt x="2232203" y="1040628"/>
                    <a:pt x="2196008" y="1057773"/>
                  </a:cubicBezTo>
                  <a:cubicBezTo>
                    <a:pt x="2185531" y="1062536"/>
                    <a:pt x="2183626" y="1075871"/>
                    <a:pt x="2181721" y="1087301"/>
                  </a:cubicBezTo>
                  <a:cubicBezTo>
                    <a:pt x="2172196" y="1130163"/>
                    <a:pt x="2149336" y="1152071"/>
                    <a:pt x="2105521" y="1157786"/>
                  </a:cubicBezTo>
                  <a:cubicBezTo>
                    <a:pt x="2088376" y="1159691"/>
                    <a:pt x="2069326" y="1179693"/>
                    <a:pt x="2053133" y="1155881"/>
                  </a:cubicBezTo>
                  <a:cubicBezTo>
                    <a:pt x="2052181" y="1145403"/>
                    <a:pt x="2048371" y="1137783"/>
                    <a:pt x="2036941" y="1136831"/>
                  </a:cubicBezTo>
                  <a:cubicBezTo>
                    <a:pt x="2026463" y="1135878"/>
                    <a:pt x="2010271" y="1148261"/>
                    <a:pt x="2008366" y="1131116"/>
                  </a:cubicBezTo>
                  <a:cubicBezTo>
                    <a:pt x="2005508" y="1113018"/>
                    <a:pt x="1993126" y="1094921"/>
                    <a:pt x="2001698" y="1074918"/>
                  </a:cubicBezTo>
                  <a:cubicBezTo>
                    <a:pt x="2011223" y="1051106"/>
                    <a:pt x="2015986" y="1027293"/>
                    <a:pt x="2008366" y="1001576"/>
                  </a:cubicBezTo>
                  <a:cubicBezTo>
                    <a:pt x="2002651" y="979668"/>
                    <a:pt x="2021701" y="978716"/>
                    <a:pt x="2035988" y="977763"/>
                  </a:cubicBezTo>
                  <a:cubicBezTo>
                    <a:pt x="2059801" y="974906"/>
                    <a:pt x="2083613" y="981573"/>
                    <a:pt x="2107426" y="983478"/>
                  </a:cubicBezTo>
                  <a:cubicBezTo>
                    <a:pt x="2120761" y="984431"/>
                    <a:pt x="2139811" y="992051"/>
                    <a:pt x="2148383" y="975858"/>
                  </a:cubicBezTo>
                  <a:cubicBezTo>
                    <a:pt x="2157908" y="956808"/>
                    <a:pt x="2162671" y="934901"/>
                    <a:pt x="2150288" y="913946"/>
                  </a:cubicBezTo>
                  <a:cubicBezTo>
                    <a:pt x="2140763" y="897753"/>
                    <a:pt x="2131238" y="882513"/>
                    <a:pt x="2112188" y="876798"/>
                  </a:cubicBezTo>
                  <a:cubicBezTo>
                    <a:pt x="2105521" y="874893"/>
                    <a:pt x="2094091" y="873941"/>
                    <a:pt x="2096948" y="862511"/>
                  </a:cubicBezTo>
                  <a:cubicBezTo>
                    <a:pt x="2098853" y="852033"/>
                    <a:pt x="2109331" y="852033"/>
                    <a:pt x="2118856" y="849176"/>
                  </a:cubicBezTo>
                  <a:cubicBezTo>
                    <a:pt x="2149336" y="838698"/>
                    <a:pt x="2177911" y="830126"/>
                    <a:pt x="2206486" y="810123"/>
                  </a:cubicBezTo>
                  <a:cubicBezTo>
                    <a:pt x="2241728" y="785358"/>
                    <a:pt x="2258873" y="735828"/>
                    <a:pt x="2308403" y="731066"/>
                  </a:cubicBezTo>
                  <a:cubicBezTo>
                    <a:pt x="2322691" y="729161"/>
                    <a:pt x="2323643" y="718683"/>
                    <a:pt x="2321738" y="708206"/>
                  </a:cubicBezTo>
                  <a:cubicBezTo>
                    <a:pt x="2319833" y="698681"/>
                    <a:pt x="2314118" y="689156"/>
                    <a:pt x="2311261" y="679631"/>
                  </a:cubicBezTo>
                  <a:cubicBezTo>
                    <a:pt x="2307451" y="666296"/>
                    <a:pt x="2305546" y="652008"/>
                    <a:pt x="2320786" y="643436"/>
                  </a:cubicBezTo>
                  <a:cubicBezTo>
                    <a:pt x="2326501" y="640578"/>
                    <a:pt x="2334121" y="632958"/>
                    <a:pt x="2338883" y="638673"/>
                  </a:cubicBezTo>
                  <a:cubicBezTo>
                    <a:pt x="2346503" y="649151"/>
                    <a:pt x="2353171" y="662486"/>
                    <a:pt x="2343646" y="675821"/>
                  </a:cubicBezTo>
                  <a:cubicBezTo>
                    <a:pt x="2337931" y="685346"/>
                    <a:pt x="2342693" y="692966"/>
                    <a:pt x="2348408" y="699633"/>
                  </a:cubicBezTo>
                  <a:cubicBezTo>
                    <a:pt x="2356028" y="708206"/>
                    <a:pt x="2364601" y="711063"/>
                    <a:pt x="2376031" y="706301"/>
                  </a:cubicBezTo>
                  <a:cubicBezTo>
                    <a:pt x="2378888" y="705348"/>
                    <a:pt x="2381746" y="704396"/>
                    <a:pt x="2385556" y="704396"/>
                  </a:cubicBezTo>
                  <a:cubicBezTo>
                    <a:pt x="2409368" y="712968"/>
                    <a:pt x="2432228" y="712016"/>
                    <a:pt x="2454136" y="698681"/>
                  </a:cubicBezTo>
                  <a:cubicBezTo>
                    <a:pt x="2460803" y="694871"/>
                    <a:pt x="2469376" y="692966"/>
                    <a:pt x="2476996" y="692013"/>
                  </a:cubicBezTo>
                  <a:cubicBezTo>
                    <a:pt x="2517001" y="689156"/>
                    <a:pt x="2517001" y="689156"/>
                    <a:pt x="2517953" y="648198"/>
                  </a:cubicBezTo>
                  <a:cubicBezTo>
                    <a:pt x="2525573" y="626291"/>
                    <a:pt x="2540813" y="618671"/>
                    <a:pt x="2563673" y="626291"/>
                  </a:cubicBezTo>
                  <a:cubicBezTo>
                    <a:pt x="2558911" y="610098"/>
                    <a:pt x="2545576" y="599621"/>
                    <a:pt x="2554148" y="585333"/>
                  </a:cubicBezTo>
                  <a:lnTo>
                    <a:pt x="2572928" y="573708"/>
                  </a:lnTo>
                  <a:lnTo>
                    <a:pt x="2586098" y="571735"/>
                  </a:lnTo>
                  <a:lnTo>
                    <a:pt x="2586726" y="571671"/>
                  </a:lnTo>
                  <a:cubicBezTo>
                    <a:pt x="2599630" y="572653"/>
                    <a:pt x="2613203" y="578189"/>
                    <a:pt x="2624633" y="568188"/>
                  </a:cubicBezTo>
                  <a:cubicBezTo>
                    <a:pt x="2626538" y="566283"/>
                    <a:pt x="2628443" y="565331"/>
                    <a:pt x="2630348" y="563426"/>
                  </a:cubicBezTo>
                  <a:cubicBezTo>
                    <a:pt x="2634158" y="561521"/>
                    <a:pt x="2634158" y="568188"/>
                    <a:pt x="2633206" y="563426"/>
                  </a:cubicBezTo>
                  <a:cubicBezTo>
                    <a:pt x="2632253" y="557711"/>
                    <a:pt x="2629396" y="564378"/>
                    <a:pt x="2626538" y="563426"/>
                  </a:cubicBezTo>
                  <a:cubicBezTo>
                    <a:pt x="2615584" y="567236"/>
                    <a:pt x="2604392" y="569141"/>
                    <a:pt x="2593082" y="570689"/>
                  </a:cubicBezTo>
                  <a:lnTo>
                    <a:pt x="2586098" y="571735"/>
                  </a:lnTo>
                  <a:lnTo>
                    <a:pt x="2574151" y="572951"/>
                  </a:lnTo>
                  <a:lnTo>
                    <a:pt x="2572928" y="573708"/>
                  </a:lnTo>
                  <a:lnTo>
                    <a:pt x="2558911" y="575808"/>
                  </a:lnTo>
                  <a:cubicBezTo>
                    <a:pt x="2533193" y="580571"/>
                    <a:pt x="2516048" y="563426"/>
                    <a:pt x="2506523" y="541518"/>
                  </a:cubicBezTo>
                  <a:cubicBezTo>
                    <a:pt x="2496998" y="519611"/>
                    <a:pt x="2487473" y="498656"/>
                    <a:pt x="2512238" y="480558"/>
                  </a:cubicBezTo>
                  <a:cubicBezTo>
                    <a:pt x="2520811" y="474843"/>
                    <a:pt x="2527478" y="467223"/>
                    <a:pt x="2533193" y="458651"/>
                  </a:cubicBezTo>
                  <a:cubicBezTo>
                    <a:pt x="2537003" y="452936"/>
                    <a:pt x="2541766" y="446268"/>
                    <a:pt x="2534146" y="440553"/>
                  </a:cubicBezTo>
                  <a:cubicBezTo>
                    <a:pt x="2526526" y="434838"/>
                    <a:pt x="2515096" y="437696"/>
                    <a:pt x="2513191" y="445316"/>
                  </a:cubicBezTo>
                  <a:cubicBezTo>
                    <a:pt x="2506523" y="474843"/>
                    <a:pt x="2482711" y="489131"/>
                    <a:pt x="2464613" y="509133"/>
                  </a:cubicBezTo>
                  <a:cubicBezTo>
                    <a:pt x="2452231" y="523421"/>
                    <a:pt x="2455088" y="538661"/>
                    <a:pt x="2467471" y="551996"/>
                  </a:cubicBezTo>
                  <a:cubicBezTo>
                    <a:pt x="2481758" y="567236"/>
                    <a:pt x="2481758" y="582476"/>
                    <a:pt x="2468423" y="597716"/>
                  </a:cubicBezTo>
                  <a:cubicBezTo>
                    <a:pt x="2457946" y="610098"/>
                    <a:pt x="2455088" y="623433"/>
                    <a:pt x="2453183" y="638673"/>
                  </a:cubicBezTo>
                  <a:cubicBezTo>
                    <a:pt x="2451278" y="657723"/>
                    <a:pt x="2442706" y="671058"/>
                    <a:pt x="2423656" y="676773"/>
                  </a:cubicBezTo>
                  <a:cubicBezTo>
                    <a:pt x="2413178" y="682488"/>
                    <a:pt x="2402701" y="690108"/>
                    <a:pt x="2389366" y="683441"/>
                  </a:cubicBezTo>
                  <a:cubicBezTo>
                    <a:pt x="2381746" y="676773"/>
                    <a:pt x="2376983" y="670106"/>
                    <a:pt x="2383651" y="659628"/>
                  </a:cubicBezTo>
                  <a:cubicBezTo>
                    <a:pt x="2377936" y="649151"/>
                    <a:pt x="2372221" y="638673"/>
                    <a:pt x="2367458" y="627243"/>
                  </a:cubicBezTo>
                  <a:cubicBezTo>
                    <a:pt x="2348408" y="585333"/>
                    <a:pt x="2348408" y="584381"/>
                    <a:pt x="2308403" y="612003"/>
                  </a:cubicBezTo>
                  <a:cubicBezTo>
                    <a:pt x="2273161" y="616766"/>
                    <a:pt x="2265541" y="608193"/>
                    <a:pt x="2270303" y="571046"/>
                  </a:cubicBezTo>
                  <a:cubicBezTo>
                    <a:pt x="2271256" y="560568"/>
                    <a:pt x="2287448" y="545328"/>
                    <a:pt x="2260778" y="543423"/>
                  </a:cubicBezTo>
                  <a:cubicBezTo>
                    <a:pt x="2255063" y="542471"/>
                    <a:pt x="2255063" y="530088"/>
                    <a:pt x="2259826" y="522468"/>
                  </a:cubicBezTo>
                  <a:cubicBezTo>
                    <a:pt x="2313166" y="486273"/>
                    <a:pt x="2361743" y="445316"/>
                    <a:pt x="2390318" y="385308"/>
                  </a:cubicBezTo>
                  <a:cubicBezTo>
                    <a:pt x="2396986" y="372926"/>
                    <a:pt x="2403653" y="362448"/>
                    <a:pt x="2416988" y="357686"/>
                  </a:cubicBezTo>
                  <a:cubicBezTo>
                    <a:pt x="2416988" y="355781"/>
                    <a:pt x="2416988" y="353876"/>
                    <a:pt x="2417941" y="351971"/>
                  </a:cubicBezTo>
                  <a:cubicBezTo>
                    <a:pt x="2419846" y="352923"/>
                    <a:pt x="2423656" y="354828"/>
                    <a:pt x="2424608" y="353876"/>
                  </a:cubicBezTo>
                  <a:cubicBezTo>
                    <a:pt x="2434371" y="344351"/>
                    <a:pt x="2443539" y="338934"/>
                    <a:pt x="2452245" y="336582"/>
                  </a:cubicBezTo>
                  <a:cubicBezTo>
                    <a:pt x="2458775" y="334818"/>
                    <a:pt x="2465045" y="334779"/>
                    <a:pt x="2471113" y="336025"/>
                  </a:cubicBezTo>
                  <a:close/>
                  <a:moveTo>
                    <a:pt x="761544" y="194808"/>
                  </a:moveTo>
                  <a:cubicBezTo>
                    <a:pt x="773926" y="196713"/>
                    <a:pt x="774879" y="206238"/>
                    <a:pt x="773926" y="216716"/>
                  </a:cubicBezTo>
                  <a:cubicBezTo>
                    <a:pt x="755829" y="237671"/>
                    <a:pt x="760591" y="257673"/>
                    <a:pt x="773926" y="278628"/>
                  </a:cubicBezTo>
                  <a:cubicBezTo>
                    <a:pt x="748209" y="302441"/>
                    <a:pt x="720586" y="315776"/>
                    <a:pt x="687249" y="293868"/>
                  </a:cubicBezTo>
                  <a:cubicBezTo>
                    <a:pt x="682486" y="291011"/>
                    <a:pt x="675819" y="292916"/>
                    <a:pt x="671056" y="292916"/>
                  </a:cubicBezTo>
                  <a:cubicBezTo>
                    <a:pt x="660579" y="294821"/>
                    <a:pt x="650101" y="296726"/>
                    <a:pt x="640576" y="298631"/>
                  </a:cubicBezTo>
                  <a:cubicBezTo>
                    <a:pt x="627241" y="300536"/>
                    <a:pt x="613906" y="302441"/>
                    <a:pt x="603429" y="291011"/>
                  </a:cubicBezTo>
                  <a:cubicBezTo>
                    <a:pt x="636766" y="258626"/>
                    <a:pt x="678676" y="239576"/>
                    <a:pt x="715824" y="211953"/>
                  </a:cubicBezTo>
                  <a:cubicBezTo>
                    <a:pt x="719634" y="209096"/>
                    <a:pt x="724396" y="211953"/>
                    <a:pt x="727254" y="215763"/>
                  </a:cubicBezTo>
                  <a:cubicBezTo>
                    <a:pt x="746304" y="220526"/>
                    <a:pt x="741541" y="187188"/>
                    <a:pt x="761544" y="194808"/>
                  </a:cubicBezTo>
                  <a:close/>
                  <a:moveTo>
                    <a:pt x="873343" y="184331"/>
                  </a:moveTo>
                  <a:cubicBezTo>
                    <a:pt x="879653" y="185283"/>
                    <a:pt x="886320" y="188617"/>
                    <a:pt x="891083" y="191951"/>
                  </a:cubicBezTo>
                  <a:cubicBezTo>
                    <a:pt x="904418" y="200523"/>
                    <a:pt x="892988" y="209096"/>
                    <a:pt x="888226" y="217668"/>
                  </a:cubicBezTo>
                  <a:lnTo>
                    <a:pt x="879241" y="234820"/>
                  </a:lnTo>
                  <a:lnTo>
                    <a:pt x="895370" y="235036"/>
                  </a:lnTo>
                  <a:cubicBezTo>
                    <a:pt x="907514" y="238206"/>
                    <a:pt x="906800" y="249815"/>
                    <a:pt x="899656" y="266246"/>
                  </a:cubicBezTo>
                  <a:cubicBezTo>
                    <a:pt x="894893" y="277676"/>
                    <a:pt x="884416" y="289106"/>
                    <a:pt x="892988" y="303393"/>
                  </a:cubicBezTo>
                  <a:cubicBezTo>
                    <a:pt x="897751" y="310061"/>
                    <a:pt x="901561" y="309108"/>
                    <a:pt x="905371" y="303393"/>
                  </a:cubicBezTo>
                  <a:cubicBezTo>
                    <a:pt x="923468" y="307203"/>
                    <a:pt x="923468" y="307203"/>
                    <a:pt x="915848" y="337683"/>
                  </a:cubicBezTo>
                  <a:cubicBezTo>
                    <a:pt x="926326" y="330063"/>
                    <a:pt x="936803" y="329111"/>
                    <a:pt x="946328" y="324348"/>
                  </a:cubicBezTo>
                  <a:lnTo>
                    <a:pt x="973409" y="303804"/>
                  </a:lnTo>
                  <a:lnTo>
                    <a:pt x="975260" y="292796"/>
                  </a:lnTo>
                  <a:cubicBezTo>
                    <a:pt x="974903" y="288629"/>
                    <a:pt x="972522" y="284819"/>
                    <a:pt x="965378" y="281485"/>
                  </a:cubicBezTo>
                  <a:cubicBezTo>
                    <a:pt x="944423" y="270055"/>
                    <a:pt x="942518" y="249100"/>
                    <a:pt x="962521" y="233860"/>
                  </a:cubicBezTo>
                  <a:cubicBezTo>
                    <a:pt x="977761" y="221478"/>
                    <a:pt x="993953" y="208143"/>
                    <a:pt x="1013956" y="203380"/>
                  </a:cubicBezTo>
                  <a:cubicBezTo>
                    <a:pt x="1018718" y="201475"/>
                    <a:pt x="1023481" y="200046"/>
                    <a:pt x="1028243" y="200165"/>
                  </a:cubicBezTo>
                  <a:cubicBezTo>
                    <a:pt x="1033006" y="200284"/>
                    <a:pt x="1037768" y="201951"/>
                    <a:pt x="1042531" y="206238"/>
                  </a:cubicBezTo>
                  <a:cubicBezTo>
                    <a:pt x="1037768" y="220525"/>
                    <a:pt x="1018718" y="221478"/>
                    <a:pt x="1016813" y="234813"/>
                  </a:cubicBezTo>
                  <a:cubicBezTo>
                    <a:pt x="1029196" y="212905"/>
                    <a:pt x="1052056" y="208143"/>
                    <a:pt x="1075868" y="204333"/>
                  </a:cubicBezTo>
                  <a:cubicBezTo>
                    <a:pt x="1082536" y="204333"/>
                    <a:pt x="1089203" y="204333"/>
                    <a:pt x="1095871" y="204333"/>
                  </a:cubicBezTo>
                  <a:cubicBezTo>
                    <a:pt x="1106348" y="211953"/>
                    <a:pt x="1099681" y="223383"/>
                    <a:pt x="1099681" y="232908"/>
                  </a:cubicBezTo>
                  <a:cubicBezTo>
                    <a:pt x="1112063" y="235765"/>
                    <a:pt x="1123493" y="229098"/>
                    <a:pt x="1133971" y="231003"/>
                  </a:cubicBezTo>
                  <a:cubicBezTo>
                    <a:pt x="1140638" y="231003"/>
                    <a:pt x="1146353" y="233860"/>
                    <a:pt x="1151116" y="238623"/>
                  </a:cubicBezTo>
                  <a:cubicBezTo>
                    <a:pt x="1162546" y="262435"/>
                    <a:pt x="1192073" y="265293"/>
                    <a:pt x="1205408" y="287200"/>
                  </a:cubicBezTo>
                  <a:cubicBezTo>
                    <a:pt x="1219696" y="305298"/>
                    <a:pt x="1210171" y="320538"/>
                    <a:pt x="1198741" y="334825"/>
                  </a:cubicBezTo>
                  <a:cubicBezTo>
                    <a:pt x="1205408" y="359590"/>
                    <a:pt x="1234936" y="358638"/>
                    <a:pt x="1248271" y="377688"/>
                  </a:cubicBezTo>
                  <a:cubicBezTo>
                    <a:pt x="1257796" y="391023"/>
                    <a:pt x="1257796" y="393880"/>
                    <a:pt x="1246366" y="402453"/>
                  </a:cubicBezTo>
                  <a:cubicBezTo>
                    <a:pt x="1226363" y="415788"/>
                    <a:pt x="1207313" y="445315"/>
                    <a:pt x="1187311" y="402453"/>
                  </a:cubicBezTo>
                  <a:cubicBezTo>
                    <a:pt x="1184453" y="396738"/>
                    <a:pt x="1176833" y="390070"/>
                    <a:pt x="1171118" y="396738"/>
                  </a:cubicBezTo>
                  <a:cubicBezTo>
                    <a:pt x="1161593" y="407215"/>
                    <a:pt x="1163498" y="418645"/>
                    <a:pt x="1171118" y="431028"/>
                  </a:cubicBezTo>
                  <a:cubicBezTo>
                    <a:pt x="1186358" y="457698"/>
                    <a:pt x="1180643" y="471033"/>
                    <a:pt x="1151116" y="479605"/>
                  </a:cubicBezTo>
                  <a:cubicBezTo>
                    <a:pt x="1147306" y="475795"/>
                    <a:pt x="1141591" y="474843"/>
                    <a:pt x="1136828" y="476748"/>
                  </a:cubicBezTo>
                  <a:cubicBezTo>
                    <a:pt x="1132066" y="478653"/>
                    <a:pt x="1134923" y="483415"/>
                    <a:pt x="1136828" y="487225"/>
                  </a:cubicBezTo>
                  <a:cubicBezTo>
                    <a:pt x="1135876" y="500560"/>
                    <a:pt x="1128256" y="503418"/>
                    <a:pt x="1118731" y="497703"/>
                  </a:cubicBezTo>
                  <a:cubicBezTo>
                    <a:pt x="1098728" y="487225"/>
                    <a:pt x="1074916" y="482463"/>
                    <a:pt x="1066343" y="455793"/>
                  </a:cubicBezTo>
                  <a:cubicBezTo>
                    <a:pt x="1058723" y="432933"/>
                    <a:pt x="1039673" y="427218"/>
                    <a:pt x="1016813" y="433885"/>
                  </a:cubicBezTo>
                  <a:cubicBezTo>
                    <a:pt x="1008241" y="436743"/>
                    <a:pt x="999668" y="438648"/>
                    <a:pt x="996811" y="428170"/>
                  </a:cubicBezTo>
                  <a:cubicBezTo>
                    <a:pt x="993001" y="415788"/>
                    <a:pt x="1007288" y="411025"/>
                    <a:pt x="1013003" y="411978"/>
                  </a:cubicBezTo>
                  <a:cubicBezTo>
                    <a:pt x="1055866" y="420550"/>
                    <a:pt x="1078726" y="386260"/>
                    <a:pt x="1109206" y="369115"/>
                  </a:cubicBezTo>
                  <a:cubicBezTo>
                    <a:pt x="1117778" y="343398"/>
                    <a:pt x="1089203" y="330063"/>
                    <a:pt x="1089203" y="307203"/>
                  </a:cubicBezTo>
                  <a:cubicBezTo>
                    <a:pt x="1085393" y="301488"/>
                    <a:pt x="1081583" y="296725"/>
                    <a:pt x="1077773" y="291010"/>
                  </a:cubicBezTo>
                  <a:cubicBezTo>
                    <a:pt x="1057771" y="307203"/>
                    <a:pt x="1036816" y="290058"/>
                    <a:pt x="1016813" y="292915"/>
                  </a:cubicBezTo>
                  <a:cubicBezTo>
                    <a:pt x="1012050" y="293391"/>
                    <a:pt x="1008717" y="294106"/>
                    <a:pt x="1007169" y="296011"/>
                  </a:cubicBezTo>
                  <a:lnTo>
                    <a:pt x="1007866" y="302667"/>
                  </a:lnTo>
                  <a:lnTo>
                    <a:pt x="1009193" y="303393"/>
                  </a:lnTo>
                  <a:cubicBezTo>
                    <a:pt x="1013003" y="324348"/>
                    <a:pt x="986333" y="363401"/>
                    <a:pt x="962521" y="370068"/>
                  </a:cubicBezTo>
                  <a:cubicBezTo>
                    <a:pt x="943471" y="375783"/>
                    <a:pt x="924421" y="377688"/>
                    <a:pt x="905371" y="371973"/>
                  </a:cubicBezTo>
                  <a:cubicBezTo>
                    <a:pt x="896798" y="389118"/>
                    <a:pt x="879653" y="396738"/>
                    <a:pt x="868223" y="410073"/>
                  </a:cubicBezTo>
                  <a:cubicBezTo>
                    <a:pt x="859651" y="419598"/>
                    <a:pt x="849173" y="424361"/>
                    <a:pt x="836791" y="426266"/>
                  </a:cubicBezTo>
                  <a:cubicBezTo>
                    <a:pt x="830123" y="425313"/>
                    <a:pt x="820598" y="421503"/>
                    <a:pt x="816788" y="424361"/>
                  </a:cubicBezTo>
                  <a:cubicBezTo>
                    <a:pt x="772973" y="455793"/>
                    <a:pt x="714871" y="464366"/>
                    <a:pt x="677723" y="507228"/>
                  </a:cubicBezTo>
                  <a:cubicBezTo>
                    <a:pt x="667246" y="519611"/>
                    <a:pt x="646291" y="531993"/>
                    <a:pt x="668198" y="553901"/>
                  </a:cubicBezTo>
                  <a:cubicBezTo>
                    <a:pt x="672961" y="558663"/>
                    <a:pt x="665341" y="574856"/>
                    <a:pt x="662483" y="586286"/>
                  </a:cubicBezTo>
                  <a:cubicBezTo>
                    <a:pt x="685343" y="585333"/>
                    <a:pt x="702488" y="596763"/>
                    <a:pt x="716776" y="612956"/>
                  </a:cubicBezTo>
                  <a:cubicBezTo>
                    <a:pt x="731063" y="630101"/>
                    <a:pt x="747256" y="644388"/>
                    <a:pt x="771068" y="645341"/>
                  </a:cubicBezTo>
                  <a:cubicBezTo>
                    <a:pt x="789166" y="646293"/>
                    <a:pt x="788213" y="653913"/>
                    <a:pt x="782498" y="667248"/>
                  </a:cubicBezTo>
                  <a:cubicBezTo>
                    <a:pt x="774878" y="685346"/>
                    <a:pt x="766306" y="702491"/>
                    <a:pt x="772973" y="726303"/>
                  </a:cubicBezTo>
                  <a:cubicBezTo>
                    <a:pt x="779641" y="752973"/>
                    <a:pt x="789166" y="747258"/>
                    <a:pt x="805358" y="736781"/>
                  </a:cubicBezTo>
                  <a:cubicBezTo>
                    <a:pt x="823456" y="725351"/>
                    <a:pt x="826313" y="706301"/>
                    <a:pt x="828218" y="689156"/>
                  </a:cubicBezTo>
                  <a:cubicBezTo>
                    <a:pt x="831076" y="669153"/>
                    <a:pt x="841553" y="660581"/>
                    <a:pt x="858698" y="652961"/>
                  </a:cubicBezTo>
                  <a:cubicBezTo>
                    <a:pt x="901561" y="638673"/>
                    <a:pt x="911086" y="619623"/>
                    <a:pt x="901561" y="573903"/>
                  </a:cubicBezTo>
                  <a:cubicBezTo>
                    <a:pt x="900608" y="569141"/>
                    <a:pt x="899656" y="563426"/>
                    <a:pt x="904418" y="561521"/>
                  </a:cubicBezTo>
                  <a:cubicBezTo>
                    <a:pt x="937756" y="550091"/>
                    <a:pt x="937756" y="514848"/>
                    <a:pt x="953948" y="491988"/>
                  </a:cubicBezTo>
                  <a:cubicBezTo>
                    <a:pt x="957758" y="486273"/>
                    <a:pt x="961568" y="480558"/>
                    <a:pt x="968236" y="478653"/>
                  </a:cubicBezTo>
                  <a:cubicBezTo>
                    <a:pt x="991096" y="471986"/>
                    <a:pt x="1037768" y="491036"/>
                    <a:pt x="1049198" y="512943"/>
                  </a:cubicBezTo>
                  <a:cubicBezTo>
                    <a:pt x="1061581" y="517706"/>
                    <a:pt x="1074916" y="522468"/>
                    <a:pt x="1063486" y="539613"/>
                  </a:cubicBezTo>
                  <a:cubicBezTo>
                    <a:pt x="1048246" y="555806"/>
                    <a:pt x="1052056" y="572951"/>
                    <a:pt x="1067296" y="583428"/>
                  </a:cubicBezTo>
                  <a:cubicBezTo>
                    <a:pt x="1084441" y="593906"/>
                    <a:pt x="1099681" y="578666"/>
                    <a:pt x="1112063" y="568188"/>
                  </a:cubicBezTo>
                  <a:cubicBezTo>
                    <a:pt x="1139686" y="545328"/>
                    <a:pt x="1138733" y="544376"/>
                    <a:pt x="1146353" y="580571"/>
                  </a:cubicBezTo>
                  <a:cubicBezTo>
                    <a:pt x="1149211" y="592953"/>
                    <a:pt x="1154926" y="606288"/>
                    <a:pt x="1151116" y="616766"/>
                  </a:cubicBezTo>
                  <a:cubicBezTo>
                    <a:pt x="1138733" y="656771"/>
                    <a:pt x="1163498" y="672011"/>
                    <a:pt x="1193026" y="684393"/>
                  </a:cubicBezTo>
                  <a:cubicBezTo>
                    <a:pt x="1193026" y="693918"/>
                    <a:pt x="1188501" y="696537"/>
                    <a:pt x="1182905" y="697847"/>
                  </a:cubicBezTo>
                  <a:lnTo>
                    <a:pt x="1179024" y="699159"/>
                  </a:lnTo>
                  <a:lnTo>
                    <a:pt x="1177845" y="699023"/>
                  </a:lnTo>
                  <a:cubicBezTo>
                    <a:pt x="1174214" y="699455"/>
                    <a:pt x="1170404" y="700824"/>
                    <a:pt x="1166356" y="703443"/>
                  </a:cubicBezTo>
                  <a:lnTo>
                    <a:pt x="1179024" y="699159"/>
                  </a:lnTo>
                  <a:lnTo>
                    <a:pt x="1188263" y="700229"/>
                  </a:lnTo>
                  <a:cubicBezTo>
                    <a:pt x="1194931" y="702491"/>
                    <a:pt x="1201122" y="707253"/>
                    <a:pt x="1207313" y="712016"/>
                  </a:cubicBezTo>
                  <a:cubicBezTo>
                    <a:pt x="1210647" y="727732"/>
                    <a:pt x="1209694" y="741781"/>
                    <a:pt x="1205051" y="754402"/>
                  </a:cubicBezTo>
                  <a:lnTo>
                    <a:pt x="1180854" y="787924"/>
                  </a:lnTo>
                  <a:lnTo>
                    <a:pt x="1187073" y="807504"/>
                  </a:lnTo>
                  <a:cubicBezTo>
                    <a:pt x="1190883" y="812504"/>
                    <a:pt x="1196836" y="815362"/>
                    <a:pt x="1206361" y="814886"/>
                  </a:cubicBezTo>
                  <a:cubicBezTo>
                    <a:pt x="1214934" y="814886"/>
                    <a:pt x="1223506" y="816791"/>
                    <a:pt x="1213981" y="828221"/>
                  </a:cubicBezTo>
                  <a:cubicBezTo>
                    <a:pt x="1208266" y="850128"/>
                    <a:pt x="1205409" y="874893"/>
                    <a:pt x="1172071" y="862511"/>
                  </a:cubicBezTo>
                  <a:cubicBezTo>
                    <a:pt x="1153021" y="859653"/>
                    <a:pt x="1123494" y="872036"/>
                    <a:pt x="1115874" y="854891"/>
                  </a:cubicBezTo>
                  <a:cubicBezTo>
                    <a:pt x="1109206" y="839651"/>
                    <a:pt x="1133971" y="821553"/>
                    <a:pt x="1148259" y="807266"/>
                  </a:cubicBezTo>
                  <a:cubicBezTo>
                    <a:pt x="1157784" y="799646"/>
                    <a:pt x="1159689" y="785358"/>
                    <a:pt x="1173024" y="780596"/>
                  </a:cubicBezTo>
                  <a:lnTo>
                    <a:pt x="1173125" y="780684"/>
                  </a:lnTo>
                  <a:lnTo>
                    <a:pt x="1174333" y="770475"/>
                  </a:lnTo>
                  <a:cubicBezTo>
                    <a:pt x="1173023" y="767975"/>
                    <a:pt x="1169689" y="766784"/>
                    <a:pt x="1163498" y="767261"/>
                  </a:cubicBezTo>
                  <a:cubicBezTo>
                    <a:pt x="1147306" y="769166"/>
                    <a:pt x="1137781" y="780596"/>
                    <a:pt x="1124446" y="787263"/>
                  </a:cubicBezTo>
                  <a:cubicBezTo>
                    <a:pt x="1097776" y="793931"/>
                    <a:pt x="1070153" y="791073"/>
                    <a:pt x="1043483" y="789168"/>
                  </a:cubicBezTo>
                  <a:cubicBezTo>
                    <a:pt x="1026338" y="788216"/>
                    <a:pt x="1010146" y="786311"/>
                    <a:pt x="993953" y="794883"/>
                  </a:cubicBezTo>
                  <a:cubicBezTo>
                    <a:pt x="987286" y="810123"/>
                    <a:pt x="971093" y="808218"/>
                    <a:pt x="959663" y="814886"/>
                  </a:cubicBezTo>
                  <a:cubicBezTo>
                    <a:pt x="951091" y="825363"/>
                    <a:pt x="939661" y="831078"/>
                    <a:pt x="929183" y="839651"/>
                  </a:cubicBezTo>
                  <a:lnTo>
                    <a:pt x="925100" y="843462"/>
                  </a:lnTo>
                  <a:lnTo>
                    <a:pt x="915848" y="851081"/>
                  </a:lnTo>
                  <a:cubicBezTo>
                    <a:pt x="915848" y="851081"/>
                    <a:pt x="912991" y="851081"/>
                    <a:pt x="912991" y="851081"/>
                  </a:cubicBezTo>
                  <a:cubicBezTo>
                    <a:pt x="912991" y="851081"/>
                    <a:pt x="914896" y="852986"/>
                    <a:pt x="914896" y="852986"/>
                  </a:cubicBezTo>
                  <a:lnTo>
                    <a:pt x="925100" y="843462"/>
                  </a:lnTo>
                  <a:lnTo>
                    <a:pt x="932041" y="837746"/>
                  </a:lnTo>
                  <a:cubicBezTo>
                    <a:pt x="942518" y="824411"/>
                    <a:pt x="959663" y="826316"/>
                    <a:pt x="972998" y="820601"/>
                  </a:cubicBezTo>
                  <a:cubicBezTo>
                    <a:pt x="979666" y="818696"/>
                    <a:pt x="986333" y="814886"/>
                    <a:pt x="992048" y="814886"/>
                  </a:cubicBezTo>
                  <a:cubicBezTo>
                    <a:pt x="1003478" y="813933"/>
                    <a:pt x="1017766" y="809171"/>
                    <a:pt x="1023481" y="819648"/>
                  </a:cubicBezTo>
                  <a:cubicBezTo>
                    <a:pt x="1032053" y="834888"/>
                    <a:pt x="1013003" y="835841"/>
                    <a:pt x="1005383" y="842508"/>
                  </a:cubicBezTo>
                  <a:cubicBezTo>
                    <a:pt x="1003478" y="844413"/>
                    <a:pt x="1005383" y="851081"/>
                    <a:pt x="1006336" y="854891"/>
                  </a:cubicBezTo>
                  <a:cubicBezTo>
                    <a:pt x="997763" y="866321"/>
                    <a:pt x="1011098" y="877751"/>
                    <a:pt x="1005383" y="889181"/>
                  </a:cubicBezTo>
                  <a:cubicBezTo>
                    <a:pt x="1001573" y="899658"/>
                    <a:pt x="992048" y="903468"/>
                    <a:pt x="984428" y="910136"/>
                  </a:cubicBezTo>
                  <a:cubicBezTo>
                    <a:pt x="974903" y="918708"/>
                    <a:pt x="961568" y="909183"/>
                    <a:pt x="952043" y="916803"/>
                  </a:cubicBezTo>
                  <a:cubicBezTo>
                    <a:pt x="937756" y="931091"/>
                    <a:pt x="916801" y="932043"/>
                    <a:pt x="899656" y="938711"/>
                  </a:cubicBezTo>
                  <a:cubicBezTo>
                    <a:pt x="876796" y="947283"/>
                    <a:pt x="858698" y="959666"/>
                    <a:pt x="855841" y="985383"/>
                  </a:cubicBezTo>
                  <a:cubicBezTo>
                    <a:pt x="853936" y="1001576"/>
                    <a:pt x="839648" y="1003481"/>
                    <a:pt x="831076" y="1003481"/>
                  </a:cubicBezTo>
                  <a:cubicBezTo>
                    <a:pt x="779641" y="1006338"/>
                    <a:pt x="763448" y="1048248"/>
                    <a:pt x="738683" y="1081586"/>
                  </a:cubicBezTo>
                  <a:cubicBezTo>
                    <a:pt x="708203" y="1076823"/>
                    <a:pt x="712013" y="1097778"/>
                    <a:pt x="711061" y="1115876"/>
                  </a:cubicBezTo>
                  <a:cubicBezTo>
                    <a:pt x="707251" y="1144451"/>
                    <a:pt x="692011" y="1163501"/>
                    <a:pt x="666293" y="1175883"/>
                  </a:cubicBezTo>
                  <a:cubicBezTo>
                    <a:pt x="636766" y="1191123"/>
                    <a:pt x="610096" y="1209221"/>
                    <a:pt x="585331" y="1230176"/>
                  </a:cubicBezTo>
                  <a:cubicBezTo>
                    <a:pt x="565328" y="1247320"/>
                    <a:pt x="557708" y="1270181"/>
                    <a:pt x="559613" y="1297803"/>
                  </a:cubicBezTo>
                  <a:cubicBezTo>
                    <a:pt x="561518" y="1327331"/>
                    <a:pt x="564376" y="1356858"/>
                    <a:pt x="557708" y="1386386"/>
                  </a:cubicBezTo>
                  <a:cubicBezTo>
                    <a:pt x="555803" y="1394958"/>
                    <a:pt x="551993" y="1406388"/>
                    <a:pt x="542468" y="1407341"/>
                  </a:cubicBezTo>
                  <a:cubicBezTo>
                    <a:pt x="530086" y="1409246"/>
                    <a:pt x="531038" y="1394958"/>
                    <a:pt x="528181" y="1387338"/>
                  </a:cubicBezTo>
                  <a:cubicBezTo>
                    <a:pt x="522466" y="1365431"/>
                    <a:pt x="516751" y="1344476"/>
                    <a:pt x="519608" y="1320663"/>
                  </a:cubicBezTo>
                  <a:cubicBezTo>
                    <a:pt x="521513" y="1300661"/>
                    <a:pt x="522466" y="1280658"/>
                    <a:pt x="488176" y="1283516"/>
                  </a:cubicBezTo>
                  <a:cubicBezTo>
                    <a:pt x="470078" y="1285421"/>
                    <a:pt x="452933" y="1262561"/>
                    <a:pt x="429121" y="1267323"/>
                  </a:cubicBezTo>
                  <a:cubicBezTo>
                    <a:pt x="422453" y="1268276"/>
                    <a:pt x="411023" y="1265418"/>
                    <a:pt x="409118" y="1268276"/>
                  </a:cubicBezTo>
                  <a:cubicBezTo>
                    <a:pt x="391973" y="1307328"/>
                    <a:pt x="364351" y="1288278"/>
                    <a:pt x="336728" y="1284468"/>
                  </a:cubicBezTo>
                  <a:cubicBezTo>
                    <a:pt x="279578" y="1275896"/>
                    <a:pt x="228143" y="1315901"/>
                    <a:pt x="215761" y="1373051"/>
                  </a:cubicBezTo>
                  <a:cubicBezTo>
                    <a:pt x="210998" y="1396863"/>
                    <a:pt x="193853" y="1415913"/>
                    <a:pt x="189091" y="1441631"/>
                  </a:cubicBezTo>
                  <a:cubicBezTo>
                    <a:pt x="182423" y="1476873"/>
                    <a:pt x="183376" y="1511163"/>
                    <a:pt x="196711" y="1544501"/>
                  </a:cubicBezTo>
                  <a:cubicBezTo>
                    <a:pt x="204331" y="1564503"/>
                    <a:pt x="219571" y="1574028"/>
                    <a:pt x="244336" y="1573076"/>
                  </a:cubicBezTo>
                  <a:cubicBezTo>
                    <a:pt x="284341" y="1571171"/>
                    <a:pt x="310058" y="1555931"/>
                    <a:pt x="320536" y="1514973"/>
                  </a:cubicBezTo>
                  <a:cubicBezTo>
                    <a:pt x="324346" y="1500686"/>
                    <a:pt x="374828" y="1487351"/>
                    <a:pt x="387211" y="1494971"/>
                  </a:cubicBezTo>
                  <a:cubicBezTo>
                    <a:pt x="396736" y="1500686"/>
                    <a:pt x="392926" y="1507353"/>
                    <a:pt x="389116" y="1515926"/>
                  </a:cubicBezTo>
                  <a:cubicBezTo>
                    <a:pt x="372923" y="1552121"/>
                    <a:pt x="358636" y="1589268"/>
                    <a:pt x="340538" y="1624511"/>
                  </a:cubicBezTo>
                  <a:cubicBezTo>
                    <a:pt x="329108" y="1646418"/>
                    <a:pt x="340538" y="1644513"/>
                    <a:pt x="354826" y="1644513"/>
                  </a:cubicBezTo>
                  <a:cubicBezTo>
                    <a:pt x="372923" y="1644513"/>
                    <a:pt x="391973" y="1642608"/>
                    <a:pt x="410071" y="1645466"/>
                  </a:cubicBezTo>
                  <a:cubicBezTo>
                    <a:pt x="432931" y="1649276"/>
                    <a:pt x="449123" y="1658801"/>
                    <a:pt x="439598" y="1687376"/>
                  </a:cubicBezTo>
                  <a:cubicBezTo>
                    <a:pt x="433883" y="1705473"/>
                    <a:pt x="432931" y="1725476"/>
                    <a:pt x="426263" y="1743573"/>
                  </a:cubicBezTo>
                  <a:cubicBezTo>
                    <a:pt x="414833" y="1774053"/>
                    <a:pt x="432931" y="1793103"/>
                    <a:pt x="450076" y="1813106"/>
                  </a:cubicBezTo>
                  <a:cubicBezTo>
                    <a:pt x="466268" y="1832156"/>
                    <a:pt x="483413" y="1819773"/>
                    <a:pt x="499606" y="1812153"/>
                  </a:cubicBezTo>
                  <a:cubicBezTo>
                    <a:pt x="512941" y="1806438"/>
                    <a:pt x="528181" y="1806438"/>
                    <a:pt x="536753" y="1818821"/>
                  </a:cubicBezTo>
                  <a:cubicBezTo>
                    <a:pt x="554851" y="1843586"/>
                    <a:pt x="571996" y="1829298"/>
                    <a:pt x="577711" y="1813106"/>
                  </a:cubicBezTo>
                  <a:cubicBezTo>
                    <a:pt x="591998" y="1771196"/>
                    <a:pt x="630098" y="1768338"/>
                    <a:pt x="661531" y="1754051"/>
                  </a:cubicBezTo>
                  <a:cubicBezTo>
                    <a:pt x="671056" y="1754051"/>
                    <a:pt x="673913" y="1755956"/>
                    <a:pt x="672008" y="1763576"/>
                  </a:cubicBezTo>
                  <a:cubicBezTo>
                    <a:pt x="676771" y="1783578"/>
                    <a:pt x="689153" y="1777863"/>
                    <a:pt x="695821" y="1768338"/>
                  </a:cubicBezTo>
                  <a:cubicBezTo>
                    <a:pt x="713918" y="1745478"/>
                    <a:pt x="729158" y="1761671"/>
                    <a:pt x="741541" y="1772148"/>
                  </a:cubicBezTo>
                  <a:cubicBezTo>
                    <a:pt x="769163" y="1795008"/>
                    <a:pt x="799643" y="1798818"/>
                    <a:pt x="832028" y="1788341"/>
                  </a:cubicBezTo>
                  <a:cubicBezTo>
                    <a:pt x="845363" y="1783578"/>
                    <a:pt x="854888" y="1779768"/>
                    <a:pt x="865366" y="1796913"/>
                  </a:cubicBezTo>
                  <a:cubicBezTo>
                    <a:pt x="875843" y="1814058"/>
                    <a:pt x="896798" y="1823583"/>
                    <a:pt x="910133" y="1838823"/>
                  </a:cubicBezTo>
                  <a:cubicBezTo>
                    <a:pt x="947281" y="1881686"/>
                    <a:pt x="990143" y="1906451"/>
                    <a:pt x="1047293" y="1918833"/>
                  </a:cubicBezTo>
                  <a:cubicBezTo>
                    <a:pt x="1093966" y="1928358"/>
                    <a:pt x="1124446" y="1995986"/>
                    <a:pt x="1116826" y="2036943"/>
                  </a:cubicBezTo>
                  <a:cubicBezTo>
                    <a:pt x="1113968" y="2044563"/>
                    <a:pt x="1111111" y="2051231"/>
                    <a:pt x="1106348" y="2056946"/>
                  </a:cubicBezTo>
                  <a:cubicBezTo>
                    <a:pt x="1092061" y="2071233"/>
                    <a:pt x="1112063" y="2086473"/>
                    <a:pt x="1104443" y="2099808"/>
                  </a:cubicBezTo>
                  <a:cubicBezTo>
                    <a:pt x="1110158" y="2107428"/>
                    <a:pt x="1117778" y="2102666"/>
                    <a:pt x="1124446" y="2102666"/>
                  </a:cubicBezTo>
                  <a:cubicBezTo>
                    <a:pt x="1147306" y="2095046"/>
                    <a:pt x="1161593" y="2062661"/>
                    <a:pt x="1193026" y="2077901"/>
                  </a:cubicBezTo>
                  <a:cubicBezTo>
                    <a:pt x="1225411" y="2087426"/>
                    <a:pt x="1244461" y="2125526"/>
                    <a:pt x="1280656" y="2123621"/>
                  </a:cubicBezTo>
                  <a:cubicBezTo>
                    <a:pt x="1325423" y="2121716"/>
                    <a:pt x="1360666" y="2136956"/>
                    <a:pt x="1387336" y="2172198"/>
                  </a:cubicBezTo>
                  <a:cubicBezTo>
                    <a:pt x="1398766" y="2187438"/>
                    <a:pt x="1427341" y="2172198"/>
                    <a:pt x="1434008" y="2199821"/>
                  </a:cubicBezTo>
                  <a:cubicBezTo>
                    <a:pt x="1440676" y="2228396"/>
                    <a:pt x="1444486" y="2256018"/>
                    <a:pt x="1430198" y="2282688"/>
                  </a:cubicBezTo>
                  <a:cubicBezTo>
                    <a:pt x="1413053" y="2315073"/>
                    <a:pt x="1388288" y="2341743"/>
                    <a:pt x="1370191" y="2373176"/>
                  </a:cubicBezTo>
                  <a:cubicBezTo>
                    <a:pt x="1359713" y="2391273"/>
                    <a:pt x="1356856" y="2406513"/>
                    <a:pt x="1358761" y="2423658"/>
                  </a:cubicBezTo>
                  <a:cubicBezTo>
                    <a:pt x="1366381" y="2486523"/>
                    <a:pt x="1352093" y="2544626"/>
                    <a:pt x="1327328" y="2600823"/>
                  </a:cubicBezTo>
                  <a:cubicBezTo>
                    <a:pt x="1321613" y="2612253"/>
                    <a:pt x="1313041" y="2629398"/>
                    <a:pt x="1293991" y="2626541"/>
                  </a:cubicBezTo>
                  <a:cubicBezTo>
                    <a:pt x="1261606" y="2622731"/>
                    <a:pt x="1241603" y="2647496"/>
                    <a:pt x="1218743" y="2661783"/>
                  </a:cubicBezTo>
                  <a:cubicBezTo>
                    <a:pt x="1203503" y="2671308"/>
                    <a:pt x="1187311" y="2690358"/>
                    <a:pt x="1193026" y="2710361"/>
                  </a:cubicBezTo>
                  <a:cubicBezTo>
                    <a:pt x="1205408" y="2757033"/>
                    <a:pt x="1178738" y="2793228"/>
                    <a:pt x="1164451" y="2832281"/>
                  </a:cubicBezTo>
                  <a:cubicBezTo>
                    <a:pt x="1154926" y="2859903"/>
                    <a:pt x="1136828" y="2884668"/>
                    <a:pt x="1122541" y="2910386"/>
                  </a:cubicBezTo>
                  <a:cubicBezTo>
                    <a:pt x="1116826" y="2920863"/>
                    <a:pt x="1109206" y="2929436"/>
                    <a:pt x="1095871" y="2929436"/>
                  </a:cubicBezTo>
                  <a:cubicBezTo>
                    <a:pt x="1085393" y="2920863"/>
                    <a:pt x="1072058" y="2930388"/>
                    <a:pt x="1061581" y="2922768"/>
                  </a:cubicBezTo>
                  <a:cubicBezTo>
                    <a:pt x="1053961" y="2919911"/>
                    <a:pt x="1044436" y="2911338"/>
                    <a:pt x="1047293" y="2929436"/>
                  </a:cubicBezTo>
                  <a:cubicBezTo>
                    <a:pt x="1052056" y="2938961"/>
                    <a:pt x="1062533" y="2944676"/>
                    <a:pt x="1061581" y="2956106"/>
                  </a:cubicBezTo>
                  <a:cubicBezTo>
                    <a:pt x="1055866" y="2964678"/>
                    <a:pt x="1048246" y="2962773"/>
                    <a:pt x="1040626" y="2959916"/>
                  </a:cubicBezTo>
                  <a:cubicBezTo>
                    <a:pt x="952043" y="2929436"/>
                    <a:pt x="865366" y="2895146"/>
                    <a:pt x="783451" y="2850378"/>
                  </a:cubicBezTo>
                  <a:cubicBezTo>
                    <a:pt x="762496" y="2838948"/>
                    <a:pt x="762496" y="2820851"/>
                    <a:pt x="752971" y="2805611"/>
                  </a:cubicBezTo>
                  <a:cubicBezTo>
                    <a:pt x="730111" y="2799896"/>
                    <a:pt x="738683" y="2779893"/>
                    <a:pt x="737731" y="2765606"/>
                  </a:cubicBezTo>
                  <a:cubicBezTo>
                    <a:pt x="736778" y="2697978"/>
                    <a:pt x="732968" y="2631303"/>
                    <a:pt x="721538" y="2564628"/>
                  </a:cubicBezTo>
                  <a:cubicBezTo>
                    <a:pt x="715823" y="2532243"/>
                    <a:pt x="700583" y="2503668"/>
                    <a:pt x="670103" y="2492238"/>
                  </a:cubicBezTo>
                  <a:cubicBezTo>
                    <a:pt x="596761" y="2464616"/>
                    <a:pt x="568186" y="2400798"/>
                    <a:pt x="539611" y="2337933"/>
                  </a:cubicBezTo>
                  <a:cubicBezTo>
                    <a:pt x="520561" y="2296976"/>
                    <a:pt x="502463" y="2256971"/>
                    <a:pt x="473888" y="2221728"/>
                  </a:cubicBezTo>
                  <a:cubicBezTo>
                    <a:pt x="456743" y="2200773"/>
                    <a:pt x="450076" y="2174103"/>
                    <a:pt x="468173" y="2148386"/>
                  </a:cubicBezTo>
                  <a:cubicBezTo>
                    <a:pt x="473888" y="2140766"/>
                    <a:pt x="477698" y="2133146"/>
                    <a:pt x="471983" y="2122668"/>
                  </a:cubicBezTo>
                  <a:cubicBezTo>
                    <a:pt x="452933" y="2083616"/>
                    <a:pt x="471983" y="2052183"/>
                    <a:pt x="493891" y="2021703"/>
                  </a:cubicBezTo>
                  <a:cubicBezTo>
                    <a:pt x="518656" y="1987413"/>
                    <a:pt x="546278" y="1955028"/>
                    <a:pt x="538658" y="1907403"/>
                  </a:cubicBezTo>
                  <a:cubicBezTo>
                    <a:pt x="535801" y="1889306"/>
                    <a:pt x="531991" y="1871208"/>
                    <a:pt x="524371" y="1854063"/>
                  </a:cubicBezTo>
                  <a:cubicBezTo>
                    <a:pt x="517703" y="1837871"/>
                    <a:pt x="507226" y="1834061"/>
                    <a:pt x="499606" y="1853111"/>
                  </a:cubicBezTo>
                  <a:cubicBezTo>
                    <a:pt x="489128" y="1876923"/>
                    <a:pt x="475793" y="1875018"/>
                    <a:pt x="459601" y="1860731"/>
                  </a:cubicBezTo>
                  <a:cubicBezTo>
                    <a:pt x="443408" y="1847396"/>
                    <a:pt x="425311" y="1838823"/>
                    <a:pt x="408166" y="1827393"/>
                  </a:cubicBezTo>
                  <a:cubicBezTo>
                    <a:pt x="375781" y="1806438"/>
                    <a:pt x="371971" y="1771196"/>
                    <a:pt x="354826" y="1742621"/>
                  </a:cubicBezTo>
                  <a:cubicBezTo>
                    <a:pt x="346253" y="1729286"/>
                    <a:pt x="337681" y="1720713"/>
                    <a:pt x="322441" y="1715951"/>
                  </a:cubicBezTo>
                  <a:cubicBezTo>
                    <a:pt x="289103" y="1705473"/>
                    <a:pt x="255766" y="1691186"/>
                    <a:pt x="234811" y="1658801"/>
                  </a:cubicBezTo>
                  <a:cubicBezTo>
                    <a:pt x="228143" y="1649276"/>
                    <a:pt x="218618" y="1639751"/>
                    <a:pt x="206236" y="1644513"/>
                  </a:cubicBezTo>
                  <a:cubicBezTo>
                    <a:pt x="170993" y="1656896"/>
                    <a:pt x="143371" y="1639751"/>
                    <a:pt x="116701" y="1622606"/>
                  </a:cubicBezTo>
                  <a:cubicBezTo>
                    <a:pt x="85268" y="1603556"/>
                    <a:pt x="54788" y="1583553"/>
                    <a:pt x="28118" y="1557836"/>
                  </a:cubicBezTo>
                  <a:cubicBezTo>
                    <a:pt x="11926" y="1541643"/>
                    <a:pt x="1448" y="1523546"/>
                    <a:pt x="12878" y="1499733"/>
                  </a:cubicBezTo>
                  <a:cubicBezTo>
                    <a:pt x="20498" y="1482588"/>
                    <a:pt x="16688" y="1463538"/>
                    <a:pt x="10021" y="1446393"/>
                  </a:cubicBezTo>
                  <a:cubicBezTo>
                    <a:pt x="6211" y="1434963"/>
                    <a:pt x="-1409" y="1423533"/>
                    <a:pt x="5258" y="1410198"/>
                  </a:cubicBezTo>
                  <a:cubicBezTo>
                    <a:pt x="-12839" y="1304471"/>
                    <a:pt x="19546" y="1205411"/>
                    <a:pt x="45263" y="1105398"/>
                  </a:cubicBezTo>
                  <a:cubicBezTo>
                    <a:pt x="94793" y="912993"/>
                    <a:pt x="185281" y="739638"/>
                    <a:pt x="304343" y="581523"/>
                  </a:cubicBezTo>
                  <a:cubicBezTo>
                    <a:pt x="374828" y="487226"/>
                    <a:pt x="458648" y="405311"/>
                    <a:pt x="548183" y="329111"/>
                  </a:cubicBezTo>
                  <a:cubicBezTo>
                    <a:pt x="568186" y="311966"/>
                    <a:pt x="591046" y="303393"/>
                    <a:pt x="617716" y="317681"/>
                  </a:cubicBezTo>
                  <a:cubicBezTo>
                    <a:pt x="628193" y="324348"/>
                    <a:pt x="628193" y="314823"/>
                    <a:pt x="631051" y="309108"/>
                  </a:cubicBezTo>
                  <a:cubicBezTo>
                    <a:pt x="652006" y="308156"/>
                    <a:pt x="669151" y="289106"/>
                    <a:pt x="692011" y="299583"/>
                  </a:cubicBezTo>
                  <a:cubicBezTo>
                    <a:pt x="712013" y="311966"/>
                    <a:pt x="732968" y="317681"/>
                    <a:pt x="756781" y="316728"/>
                  </a:cubicBezTo>
                  <a:cubicBezTo>
                    <a:pt x="764401" y="317681"/>
                    <a:pt x="772973" y="320538"/>
                    <a:pt x="780593" y="315776"/>
                  </a:cubicBezTo>
                  <a:cubicBezTo>
                    <a:pt x="786308" y="312918"/>
                    <a:pt x="792023" y="311966"/>
                    <a:pt x="797738" y="314823"/>
                  </a:cubicBezTo>
                  <a:cubicBezTo>
                    <a:pt x="808216" y="327206"/>
                    <a:pt x="819646" y="321491"/>
                    <a:pt x="831076" y="316728"/>
                  </a:cubicBezTo>
                  <a:cubicBezTo>
                    <a:pt x="837743" y="304346"/>
                    <a:pt x="858698" y="297678"/>
                    <a:pt x="841553" y="277676"/>
                  </a:cubicBezTo>
                  <a:cubicBezTo>
                    <a:pt x="834886" y="270056"/>
                    <a:pt x="846316" y="263388"/>
                    <a:pt x="852031" y="259578"/>
                  </a:cubicBezTo>
                  <a:cubicBezTo>
                    <a:pt x="857269" y="255768"/>
                    <a:pt x="862508" y="252434"/>
                    <a:pt x="867152" y="248624"/>
                  </a:cubicBezTo>
                  <a:lnTo>
                    <a:pt x="876026" y="238011"/>
                  </a:lnTo>
                  <a:lnTo>
                    <a:pt x="858921" y="241392"/>
                  </a:lnTo>
                  <a:cubicBezTo>
                    <a:pt x="840303" y="244874"/>
                    <a:pt x="823694" y="244338"/>
                    <a:pt x="821551" y="210048"/>
                  </a:cubicBezTo>
                  <a:cubicBezTo>
                    <a:pt x="833933" y="208143"/>
                    <a:pt x="848221" y="208143"/>
                    <a:pt x="857746" y="190998"/>
                  </a:cubicBezTo>
                  <a:cubicBezTo>
                    <a:pt x="861079" y="184807"/>
                    <a:pt x="867032" y="183378"/>
                    <a:pt x="873343" y="184331"/>
                  </a:cubicBezTo>
                  <a:close/>
                  <a:moveTo>
                    <a:pt x="798215" y="181949"/>
                  </a:moveTo>
                  <a:cubicBezTo>
                    <a:pt x="801310" y="182187"/>
                    <a:pt x="803930" y="183378"/>
                    <a:pt x="805359" y="187188"/>
                  </a:cubicBezTo>
                  <a:cubicBezTo>
                    <a:pt x="808216" y="194808"/>
                    <a:pt x="800596" y="194808"/>
                    <a:pt x="795834" y="196713"/>
                  </a:cubicBezTo>
                  <a:cubicBezTo>
                    <a:pt x="790119" y="193856"/>
                    <a:pt x="788214" y="189093"/>
                    <a:pt x="788214" y="182426"/>
                  </a:cubicBezTo>
                  <a:cubicBezTo>
                    <a:pt x="791547" y="182426"/>
                    <a:pt x="795119" y="181711"/>
                    <a:pt x="798215" y="181949"/>
                  </a:cubicBezTo>
                  <a:close/>
                  <a:moveTo>
                    <a:pt x="938708" y="121466"/>
                  </a:moveTo>
                  <a:cubicBezTo>
                    <a:pt x="943471" y="128133"/>
                    <a:pt x="953948" y="130038"/>
                    <a:pt x="952043" y="141468"/>
                  </a:cubicBezTo>
                  <a:lnTo>
                    <a:pt x="951037" y="142501"/>
                  </a:lnTo>
                  <a:lnTo>
                    <a:pt x="953949" y="140516"/>
                  </a:lnTo>
                  <a:cubicBezTo>
                    <a:pt x="952996" y="143373"/>
                    <a:pt x="952996" y="146231"/>
                    <a:pt x="952996" y="148136"/>
                  </a:cubicBezTo>
                  <a:cubicBezTo>
                    <a:pt x="952996" y="154803"/>
                    <a:pt x="952996" y="161471"/>
                    <a:pt x="952996" y="169091"/>
                  </a:cubicBezTo>
                  <a:cubicBezTo>
                    <a:pt x="949662" y="166709"/>
                    <a:pt x="947281" y="162899"/>
                    <a:pt x="944424" y="159804"/>
                  </a:cubicBezTo>
                  <a:lnTo>
                    <a:pt x="933131" y="154863"/>
                  </a:lnTo>
                  <a:lnTo>
                    <a:pt x="931088" y="155756"/>
                  </a:lnTo>
                  <a:cubicBezTo>
                    <a:pt x="931088" y="155756"/>
                    <a:pt x="930136" y="155756"/>
                    <a:pt x="930136" y="155756"/>
                  </a:cubicBezTo>
                  <a:cubicBezTo>
                    <a:pt x="925373" y="152898"/>
                    <a:pt x="906323" y="162423"/>
                    <a:pt x="918706" y="144326"/>
                  </a:cubicBezTo>
                  <a:cubicBezTo>
                    <a:pt x="923468" y="137658"/>
                    <a:pt x="931088" y="131943"/>
                    <a:pt x="931088" y="122418"/>
                  </a:cubicBezTo>
                  <a:cubicBezTo>
                    <a:pt x="934898" y="118608"/>
                    <a:pt x="936803" y="118608"/>
                    <a:pt x="938708" y="121466"/>
                  </a:cubicBezTo>
                  <a:close/>
                  <a:moveTo>
                    <a:pt x="925373" y="107178"/>
                  </a:moveTo>
                  <a:cubicBezTo>
                    <a:pt x="930136" y="111940"/>
                    <a:pt x="934898" y="116703"/>
                    <a:pt x="938708" y="121465"/>
                  </a:cubicBezTo>
                  <a:lnTo>
                    <a:pt x="935851" y="121465"/>
                  </a:lnTo>
                  <a:cubicBezTo>
                    <a:pt x="935851" y="121465"/>
                    <a:pt x="932993" y="121465"/>
                    <a:pt x="932993" y="121465"/>
                  </a:cubicBezTo>
                  <a:cubicBezTo>
                    <a:pt x="923468" y="125275"/>
                    <a:pt x="912991" y="131943"/>
                    <a:pt x="901561" y="123370"/>
                  </a:cubicBezTo>
                  <a:cubicBezTo>
                    <a:pt x="904418" y="109083"/>
                    <a:pt x="915848" y="109083"/>
                    <a:pt x="925373" y="107178"/>
                  </a:cubicBezTo>
                  <a:close/>
                  <a:moveTo>
                    <a:pt x="1021576" y="71936"/>
                  </a:moveTo>
                  <a:cubicBezTo>
                    <a:pt x="1037768" y="75746"/>
                    <a:pt x="1038721" y="87176"/>
                    <a:pt x="1031101" y="97653"/>
                  </a:cubicBezTo>
                  <a:cubicBezTo>
                    <a:pt x="1019671" y="115751"/>
                    <a:pt x="1011098" y="95748"/>
                    <a:pt x="1000621" y="92891"/>
                  </a:cubicBezTo>
                  <a:cubicBezTo>
                    <a:pt x="1002526" y="88128"/>
                    <a:pt x="1005383" y="83366"/>
                    <a:pt x="1007288" y="79556"/>
                  </a:cubicBezTo>
                  <a:cubicBezTo>
                    <a:pt x="1012051" y="76698"/>
                    <a:pt x="1016813" y="74793"/>
                    <a:pt x="1021576" y="71936"/>
                  </a:cubicBezTo>
                  <a:close/>
                  <a:moveTo>
                    <a:pt x="1113849" y="40265"/>
                  </a:moveTo>
                  <a:cubicBezTo>
                    <a:pt x="1128732" y="39074"/>
                    <a:pt x="1143972" y="42885"/>
                    <a:pt x="1159689" y="51933"/>
                  </a:cubicBezTo>
                  <a:cubicBezTo>
                    <a:pt x="1175881" y="68126"/>
                    <a:pt x="1166356" y="76698"/>
                    <a:pt x="1151116" y="84318"/>
                  </a:cubicBezTo>
                  <a:cubicBezTo>
                    <a:pt x="1137781" y="90986"/>
                    <a:pt x="1123494" y="86223"/>
                    <a:pt x="1111111" y="92891"/>
                  </a:cubicBezTo>
                  <a:cubicBezTo>
                    <a:pt x="1083489" y="98606"/>
                    <a:pt x="1067296" y="90033"/>
                    <a:pt x="1070153" y="58601"/>
                  </a:cubicBezTo>
                  <a:cubicBezTo>
                    <a:pt x="1084441" y="47647"/>
                    <a:pt x="1098967" y="41456"/>
                    <a:pt x="1113849" y="40265"/>
                  </a:cubicBezTo>
                  <a:close/>
                  <a:moveTo>
                    <a:pt x="1400760" y="96"/>
                  </a:moveTo>
                  <a:cubicBezTo>
                    <a:pt x="1426031" y="498"/>
                    <a:pt x="1451392" y="2164"/>
                    <a:pt x="1476871" y="5260"/>
                  </a:cubicBezTo>
                  <a:cubicBezTo>
                    <a:pt x="1521639" y="13833"/>
                    <a:pt x="1566406" y="14785"/>
                    <a:pt x="1611174" y="9070"/>
                  </a:cubicBezTo>
                  <a:cubicBezTo>
                    <a:pt x="1614984" y="7165"/>
                    <a:pt x="1619746" y="9070"/>
                    <a:pt x="1619746" y="17643"/>
                  </a:cubicBezTo>
                  <a:cubicBezTo>
                    <a:pt x="1631176" y="13833"/>
                    <a:pt x="1639748" y="20500"/>
                    <a:pt x="1646416" y="28120"/>
                  </a:cubicBezTo>
                  <a:cubicBezTo>
                    <a:pt x="1652131" y="36693"/>
                    <a:pt x="1659751" y="35740"/>
                    <a:pt x="1667371" y="31930"/>
                  </a:cubicBezTo>
                  <a:cubicBezTo>
                    <a:pt x="1693088" y="18119"/>
                    <a:pt x="1717377" y="11690"/>
                    <a:pt x="1742261" y="11690"/>
                  </a:cubicBezTo>
                  <a:cubicBezTo>
                    <a:pt x="1767145" y="11690"/>
                    <a:pt x="1792624" y="18119"/>
                    <a:pt x="1820723" y="30025"/>
                  </a:cubicBezTo>
                  <a:cubicBezTo>
                    <a:pt x="1845488" y="40503"/>
                    <a:pt x="1874063" y="40503"/>
                    <a:pt x="1901686" y="45265"/>
                  </a:cubicBezTo>
                  <a:cubicBezTo>
                    <a:pt x="1905496" y="54790"/>
                    <a:pt x="1888351" y="56695"/>
                    <a:pt x="1894066" y="69078"/>
                  </a:cubicBezTo>
                  <a:cubicBezTo>
                    <a:pt x="1913116" y="57648"/>
                    <a:pt x="1934071" y="52885"/>
                    <a:pt x="1955978" y="55743"/>
                  </a:cubicBezTo>
                  <a:cubicBezTo>
                    <a:pt x="1961693" y="62410"/>
                    <a:pt x="1959788" y="69078"/>
                    <a:pt x="1954073" y="71935"/>
                  </a:cubicBezTo>
                  <a:cubicBezTo>
                    <a:pt x="1939786" y="78603"/>
                    <a:pt x="1939786" y="91938"/>
                    <a:pt x="1935976" y="103368"/>
                  </a:cubicBezTo>
                  <a:cubicBezTo>
                    <a:pt x="1904543" y="124323"/>
                    <a:pt x="1914068" y="142420"/>
                    <a:pt x="1949311" y="161470"/>
                  </a:cubicBezTo>
                  <a:cubicBezTo>
                    <a:pt x="1923593" y="162423"/>
                    <a:pt x="1905496" y="153850"/>
                    <a:pt x="1894066" y="171948"/>
                  </a:cubicBezTo>
                  <a:cubicBezTo>
                    <a:pt x="1899781" y="177663"/>
                    <a:pt x="1909306" y="175758"/>
                    <a:pt x="1913116" y="183378"/>
                  </a:cubicBezTo>
                  <a:cubicBezTo>
                    <a:pt x="1917878" y="187188"/>
                    <a:pt x="1922641" y="195760"/>
                    <a:pt x="1907401" y="196713"/>
                  </a:cubicBezTo>
                  <a:cubicBezTo>
                    <a:pt x="1907401" y="221478"/>
                    <a:pt x="1903591" y="242433"/>
                    <a:pt x="1873111" y="245290"/>
                  </a:cubicBezTo>
                  <a:cubicBezTo>
                    <a:pt x="1842631" y="244338"/>
                    <a:pt x="1879778" y="263388"/>
                    <a:pt x="1866443" y="267198"/>
                  </a:cubicBezTo>
                  <a:cubicBezTo>
                    <a:pt x="1860728" y="271008"/>
                    <a:pt x="1855013" y="271960"/>
                    <a:pt x="1851203" y="270055"/>
                  </a:cubicBezTo>
                  <a:cubicBezTo>
                    <a:pt x="1860728" y="280533"/>
                    <a:pt x="1876921" y="291963"/>
                    <a:pt x="1866443" y="313870"/>
                  </a:cubicBezTo>
                  <a:cubicBezTo>
                    <a:pt x="1859776" y="319585"/>
                    <a:pt x="1852156" y="321490"/>
                    <a:pt x="1843583" y="319585"/>
                  </a:cubicBezTo>
                  <a:cubicBezTo>
                    <a:pt x="1833106" y="315775"/>
                    <a:pt x="1827391" y="307203"/>
                    <a:pt x="1819771" y="300535"/>
                  </a:cubicBezTo>
                  <a:cubicBezTo>
                    <a:pt x="1811198" y="310060"/>
                    <a:pt x="1800721" y="314823"/>
                    <a:pt x="1788338" y="313870"/>
                  </a:cubicBezTo>
                  <a:cubicBezTo>
                    <a:pt x="1791196" y="322443"/>
                    <a:pt x="1796911" y="313870"/>
                    <a:pt x="1800721" y="315775"/>
                  </a:cubicBezTo>
                  <a:cubicBezTo>
                    <a:pt x="1808341" y="314823"/>
                    <a:pt x="1815961" y="312918"/>
                    <a:pt x="1823581" y="314823"/>
                  </a:cubicBezTo>
                  <a:cubicBezTo>
                    <a:pt x="1826438" y="315775"/>
                    <a:pt x="1830248" y="316728"/>
                    <a:pt x="1833106" y="317680"/>
                  </a:cubicBezTo>
                  <a:cubicBezTo>
                    <a:pt x="1838821" y="322443"/>
                    <a:pt x="1842631" y="327205"/>
                    <a:pt x="1838821" y="334825"/>
                  </a:cubicBezTo>
                  <a:cubicBezTo>
                    <a:pt x="1800721" y="354828"/>
                    <a:pt x="1760716" y="371020"/>
                    <a:pt x="1715948" y="370068"/>
                  </a:cubicBezTo>
                  <a:cubicBezTo>
                    <a:pt x="1707376" y="370068"/>
                    <a:pt x="1695946" y="372925"/>
                    <a:pt x="1691183" y="379593"/>
                  </a:cubicBezTo>
                  <a:cubicBezTo>
                    <a:pt x="1662608" y="411025"/>
                    <a:pt x="1627366" y="425313"/>
                    <a:pt x="1586408" y="430075"/>
                  </a:cubicBezTo>
                  <a:cubicBezTo>
                    <a:pt x="1564501" y="432933"/>
                    <a:pt x="1554976" y="450078"/>
                    <a:pt x="1542593" y="468175"/>
                  </a:cubicBezTo>
                  <a:cubicBezTo>
                    <a:pt x="1522591" y="497703"/>
                    <a:pt x="1501636" y="527230"/>
                    <a:pt x="1480681" y="555805"/>
                  </a:cubicBezTo>
                  <a:cubicBezTo>
                    <a:pt x="1475918" y="562473"/>
                    <a:pt x="1469251" y="562473"/>
                    <a:pt x="1462583" y="562473"/>
                  </a:cubicBezTo>
                  <a:cubicBezTo>
                    <a:pt x="1419721" y="558663"/>
                    <a:pt x="1380668" y="507228"/>
                    <a:pt x="1385431" y="462460"/>
                  </a:cubicBezTo>
                  <a:cubicBezTo>
                    <a:pt x="1388288" y="441505"/>
                    <a:pt x="1374001" y="421503"/>
                    <a:pt x="1379716" y="398643"/>
                  </a:cubicBezTo>
                  <a:cubicBezTo>
                    <a:pt x="1387336" y="363400"/>
                    <a:pt x="1418768" y="354828"/>
                    <a:pt x="1441628" y="335778"/>
                  </a:cubicBezTo>
                  <a:cubicBezTo>
                    <a:pt x="1443533" y="331015"/>
                    <a:pt x="1445438" y="325300"/>
                    <a:pt x="1449248" y="321490"/>
                  </a:cubicBezTo>
                  <a:cubicBezTo>
                    <a:pt x="1454011" y="314823"/>
                    <a:pt x="1454963" y="306250"/>
                    <a:pt x="1461631" y="300535"/>
                  </a:cubicBezTo>
                  <a:cubicBezTo>
                    <a:pt x="1451153" y="280533"/>
                    <a:pt x="1439723" y="265293"/>
                    <a:pt x="1412101" y="280533"/>
                  </a:cubicBezTo>
                  <a:cubicBezTo>
                    <a:pt x="1425436" y="259578"/>
                    <a:pt x="1438771" y="241480"/>
                    <a:pt x="1434961" y="215763"/>
                  </a:cubicBezTo>
                  <a:cubicBezTo>
                    <a:pt x="1430198" y="178615"/>
                    <a:pt x="1409243" y="158613"/>
                    <a:pt x="1371143" y="160518"/>
                  </a:cubicBezTo>
                  <a:cubicBezTo>
                    <a:pt x="1357808" y="161470"/>
                    <a:pt x="1343521" y="159565"/>
                    <a:pt x="1331138" y="162423"/>
                  </a:cubicBezTo>
                  <a:cubicBezTo>
                    <a:pt x="1317803" y="165280"/>
                    <a:pt x="1310183" y="161470"/>
                    <a:pt x="1303516" y="150040"/>
                  </a:cubicBezTo>
                  <a:cubicBezTo>
                    <a:pt x="1296848" y="136705"/>
                    <a:pt x="1300658" y="131943"/>
                    <a:pt x="1313993" y="130038"/>
                  </a:cubicBezTo>
                  <a:cubicBezTo>
                    <a:pt x="1321613" y="129085"/>
                    <a:pt x="1316851" y="124323"/>
                    <a:pt x="1313041" y="121465"/>
                  </a:cubicBezTo>
                  <a:cubicBezTo>
                    <a:pt x="1283513" y="99558"/>
                    <a:pt x="1311136" y="99558"/>
                    <a:pt x="1323518" y="96700"/>
                  </a:cubicBezTo>
                  <a:cubicBezTo>
                    <a:pt x="1344473" y="92890"/>
                    <a:pt x="1365428" y="88128"/>
                    <a:pt x="1387336" y="88128"/>
                  </a:cubicBezTo>
                  <a:cubicBezTo>
                    <a:pt x="1399718" y="88128"/>
                    <a:pt x="1414006" y="81460"/>
                    <a:pt x="1394003" y="68125"/>
                  </a:cubicBezTo>
                  <a:cubicBezTo>
                    <a:pt x="1402576" y="42408"/>
                    <a:pt x="1427341" y="49075"/>
                    <a:pt x="1445438" y="41455"/>
                  </a:cubicBezTo>
                  <a:lnTo>
                    <a:pt x="1471104" y="35589"/>
                  </a:lnTo>
                  <a:lnTo>
                    <a:pt x="1469608" y="35026"/>
                  </a:lnTo>
                  <a:cubicBezTo>
                    <a:pt x="1465441" y="34550"/>
                    <a:pt x="1461155" y="34788"/>
                    <a:pt x="1456869" y="34788"/>
                  </a:cubicBezTo>
                  <a:cubicBezTo>
                    <a:pt x="1424484" y="38598"/>
                    <a:pt x="1396861" y="56695"/>
                    <a:pt x="1365429" y="60505"/>
                  </a:cubicBezTo>
                  <a:cubicBezTo>
                    <a:pt x="1307326" y="66220"/>
                    <a:pt x="1264464" y="112893"/>
                    <a:pt x="1208266" y="122418"/>
                  </a:cubicBezTo>
                  <a:cubicBezTo>
                    <a:pt x="1196836" y="130038"/>
                    <a:pt x="1186359" y="129085"/>
                    <a:pt x="1175881" y="122418"/>
                  </a:cubicBezTo>
                  <a:cubicBezTo>
                    <a:pt x="1178739" y="129085"/>
                    <a:pt x="1197789" y="127180"/>
                    <a:pt x="1187311" y="142420"/>
                  </a:cubicBezTo>
                  <a:cubicBezTo>
                    <a:pt x="1185406" y="144325"/>
                    <a:pt x="1182549" y="146230"/>
                    <a:pt x="1180644" y="149088"/>
                  </a:cubicBezTo>
                  <a:cubicBezTo>
                    <a:pt x="1173262" y="152183"/>
                    <a:pt x="1165939" y="153434"/>
                    <a:pt x="1158647" y="153642"/>
                  </a:cubicBezTo>
                  <a:lnTo>
                    <a:pt x="1143520" y="152466"/>
                  </a:lnTo>
                  <a:lnTo>
                    <a:pt x="1148259" y="153731"/>
                  </a:lnTo>
                  <a:cubicBezTo>
                    <a:pt x="1153498" y="157422"/>
                    <a:pt x="1155879" y="163851"/>
                    <a:pt x="1152069" y="175758"/>
                  </a:cubicBezTo>
                  <a:cubicBezTo>
                    <a:pt x="1112064" y="198618"/>
                    <a:pt x="1069201" y="175758"/>
                    <a:pt x="1029196" y="182425"/>
                  </a:cubicBezTo>
                  <a:cubicBezTo>
                    <a:pt x="1020624" y="171948"/>
                    <a:pt x="980619" y="182425"/>
                    <a:pt x="1006336" y="148135"/>
                  </a:cubicBezTo>
                  <a:cubicBezTo>
                    <a:pt x="1011099" y="141468"/>
                    <a:pt x="1003479" y="136705"/>
                    <a:pt x="995859" y="134800"/>
                  </a:cubicBezTo>
                  <a:cubicBezTo>
                    <a:pt x="984429" y="131943"/>
                    <a:pt x="981571" y="125275"/>
                    <a:pt x="987286" y="114798"/>
                  </a:cubicBezTo>
                  <a:cubicBezTo>
                    <a:pt x="1010146" y="115750"/>
                    <a:pt x="1027291" y="130990"/>
                    <a:pt x="1049199" y="134800"/>
                  </a:cubicBezTo>
                  <a:cubicBezTo>
                    <a:pt x="1053009" y="140515"/>
                    <a:pt x="1055866" y="147183"/>
                    <a:pt x="1064439" y="149088"/>
                  </a:cubicBezTo>
                  <a:cubicBezTo>
                    <a:pt x="1074916" y="150993"/>
                    <a:pt x="1085394" y="150278"/>
                    <a:pt x="1095871" y="149326"/>
                  </a:cubicBezTo>
                  <a:lnTo>
                    <a:pt x="1106484" y="148924"/>
                  </a:lnTo>
                  <a:lnTo>
                    <a:pt x="1093014" y="149088"/>
                  </a:lnTo>
                  <a:cubicBezTo>
                    <a:pt x="1081584" y="144325"/>
                    <a:pt x="1067296" y="146230"/>
                    <a:pt x="1062534" y="131943"/>
                  </a:cubicBezTo>
                  <a:cubicBezTo>
                    <a:pt x="1083489" y="115750"/>
                    <a:pt x="1102539" y="93843"/>
                    <a:pt x="1133971" y="110988"/>
                  </a:cubicBezTo>
                  <a:cubicBezTo>
                    <a:pt x="1150164" y="112893"/>
                    <a:pt x="1147306" y="91938"/>
                    <a:pt x="1158736" y="88128"/>
                  </a:cubicBezTo>
                  <a:cubicBezTo>
                    <a:pt x="1164451" y="84318"/>
                    <a:pt x="1172071" y="81460"/>
                    <a:pt x="1173024" y="73840"/>
                  </a:cubicBezTo>
                  <a:cubicBezTo>
                    <a:pt x="1176834" y="44313"/>
                    <a:pt x="1193979" y="46218"/>
                    <a:pt x="1214934" y="54790"/>
                  </a:cubicBezTo>
                  <a:cubicBezTo>
                    <a:pt x="1234936" y="51933"/>
                    <a:pt x="1254939" y="44313"/>
                    <a:pt x="1275894" y="44313"/>
                  </a:cubicBezTo>
                  <a:cubicBezTo>
                    <a:pt x="1253986" y="44313"/>
                    <a:pt x="1233031" y="51933"/>
                    <a:pt x="1211124" y="51933"/>
                  </a:cubicBezTo>
                  <a:cubicBezTo>
                    <a:pt x="1199694" y="46218"/>
                    <a:pt x="1184454" y="50028"/>
                    <a:pt x="1174929" y="39550"/>
                  </a:cubicBezTo>
                  <a:cubicBezTo>
                    <a:pt x="1174929" y="34788"/>
                    <a:pt x="1174929" y="30978"/>
                    <a:pt x="1174929" y="26215"/>
                  </a:cubicBezTo>
                  <a:cubicBezTo>
                    <a:pt x="1249938" y="9070"/>
                    <a:pt x="1324947" y="-1110"/>
                    <a:pt x="1400760" y="96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pic>
        <p:nvPicPr>
          <p:cNvPr id="50" name="Picture Placeholder 15" descr="Group">
            <a:extLst>
              <a:ext uri="{FF2B5EF4-FFF2-40B4-BE49-F238E27FC236}">
                <a16:creationId xmlns:a16="http://schemas.microsoft.com/office/drawing/2014/main" id="{FD22C7BB-0313-DD45-87C7-17AC5A8AEB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rcRect/>
          <a:stretch>
            <a:fillRect/>
          </a:stretch>
        </p:blipFill>
        <p:spPr>
          <a:xfrm>
            <a:off x="6189651" y="4750785"/>
            <a:ext cx="429054" cy="429054"/>
          </a:xfrm>
          <a:prstGeom prst="rect">
            <a:avLst/>
          </a:prstGeom>
          <a:noFill/>
          <a:ln w="95250" cap="sq" cmpd="sng" algn="ctr">
            <a:noFill/>
            <a:prstDash val="solid"/>
            <a:miter lim="800000"/>
          </a:ln>
          <a:effectLst/>
        </p:spPr>
      </p:pic>
      <p:grpSp>
        <p:nvGrpSpPr>
          <p:cNvPr id="51" name="Group 127">
            <a:extLst>
              <a:ext uri="{FF2B5EF4-FFF2-40B4-BE49-F238E27FC236}">
                <a16:creationId xmlns:a16="http://schemas.microsoft.com/office/drawing/2014/main" id="{D5012831-34BE-449A-9454-C33C897F47BC}"/>
              </a:ext>
            </a:extLst>
          </p:cNvPr>
          <p:cNvGrpSpPr/>
          <p:nvPr/>
        </p:nvGrpSpPr>
        <p:grpSpPr>
          <a:xfrm>
            <a:off x="9041641" y="2089436"/>
            <a:ext cx="2815588" cy="1368206"/>
            <a:chOff x="4675384" y="460878"/>
            <a:chExt cx="2118587" cy="1224596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FFDD12E4-686E-4894-AE58-EFEEFF78F74C}"/>
                </a:ext>
              </a:extLst>
            </p:cNvPr>
            <p:cNvSpPr txBox="1"/>
            <p:nvPr/>
          </p:nvSpPr>
          <p:spPr>
            <a:xfrm>
              <a:off x="4726256" y="1437549"/>
              <a:ext cx="1780587" cy="2479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7AFF64B3-5DB1-465E-8F7F-59E95B1014DC}"/>
                </a:ext>
              </a:extLst>
            </p:cNvPr>
            <p:cNvSpPr txBox="1"/>
            <p:nvPr/>
          </p:nvSpPr>
          <p:spPr>
            <a:xfrm>
              <a:off x="4675384" y="460878"/>
              <a:ext cx="2118587" cy="743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r"/>
              <a:r>
                <a:rPr lang="bg-BG" sz="1200" b="1" dirty="0">
                  <a:ea typeface="Times New Roman" panose="02020603050405020304" pitchFamily="18" charset="0"/>
                </a:rPr>
                <a:t>Кореспонденцията и уведомленията във връзка с оценката на проектните предложение</a:t>
              </a:r>
              <a:endParaRPr lang="en-ZA" sz="1200" b="1" dirty="0"/>
            </a:p>
          </p:txBody>
        </p:sp>
      </p:grpSp>
      <p:sp>
        <p:nvSpPr>
          <p:cNvPr id="42" name="Rectangle 41"/>
          <p:cNvSpPr/>
          <p:nvPr/>
        </p:nvSpPr>
        <p:spPr>
          <a:xfrm>
            <a:off x="623985" y="2976752"/>
            <a:ext cx="31879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bg-BG" sz="1200" dirty="0">
                <a:solidFill>
                  <a:srgbClr val="000000"/>
                </a:solidFill>
              </a:rPr>
              <a:t>Ръководство в помощ на бенефициентите, </a:t>
            </a:r>
            <a:r>
              <a:rPr lang="ru-RU" sz="1200" dirty="0">
                <a:solidFill>
                  <a:srgbClr val="000000"/>
                </a:solidFill>
              </a:rPr>
              <a:t>изпълняващи договори за безвъзмездна финансова помощ по ПРСР 2014-2020 г. </a:t>
            </a:r>
            <a:endParaRPr lang="ru-RU" sz="1200" dirty="0" smtClean="0">
              <a:solidFill>
                <a:srgbClr val="000000"/>
              </a:solidFill>
            </a:endParaRPr>
          </a:p>
          <a:p>
            <a:pPr lvl="0"/>
            <a:endParaRPr lang="bg-BG" sz="1200" dirty="0">
              <a:solidFill>
                <a:srgbClr val="000000"/>
              </a:solidFill>
            </a:endParaRPr>
          </a:p>
        </p:txBody>
      </p:sp>
      <p:sp>
        <p:nvSpPr>
          <p:cNvPr id="54" name="Isosceles Triangle 51">
            <a:extLst>
              <a:ext uri="{FF2B5EF4-FFF2-40B4-BE49-F238E27FC236}">
                <a16:creationId xmlns:a16="http://schemas.microsoft.com/office/drawing/2014/main" id="{2296D13E-298C-4F01-A77D-43547A7AEFA9}"/>
              </a:ext>
            </a:extLst>
          </p:cNvPr>
          <p:cNvSpPr/>
          <p:nvPr/>
        </p:nvSpPr>
        <p:spPr>
          <a:xfrm>
            <a:off x="8578872" y="2522700"/>
            <a:ext cx="412283" cy="315514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55" name="Group 127">
            <a:extLst>
              <a:ext uri="{FF2B5EF4-FFF2-40B4-BE49-F238E27FC236}">
                <a16:creationId xmlns:a16="http://schemas.microsoft.com/office/drawing/2014/main" id="{D5012831-34BE-449A-9454-C33C897F47BC}"/>
              </a:ext>
            </a:extLst>
          </p:cNvPr>
          <p:cNvGrpSpPr/>
          <p:nvPr/>
        </p:nvGrpSpPr>
        <p:grpSpPr>
          <a:xfrm>
            <a:off x="623371" y="2046487"/>
            <a:ext cx="2975020" cy="1825756"/>
            <a:chOff x="4675384" y="460878"/>
            <a:chExt cx="2118587" cy="1634121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FFDD12E4-686E-4894-AE58-EFEEFF78F74C}"/>
                </a:ext>
              </a:extLst>
            </p:cNvPr>
            <p:cNvSpPr txBox="1"/>
            <p:nvPr/>
          </p:nvSpPr>
          <p:spPr>
            <a:xfrm>
              <a:off x="4726256" y="1437549"/>
              <a:ext cx="1780587" cy="6574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7AFF64B3-5DB1-465E-8F7F-59E95B1014DC}"/>
                </a:ext>
              </a:extLst>
            </p:cNvPr>
            <p:cNvSpPr txBox="1"/>
            <p:nvPr/>
          </p:nvSpPr>
          <p:spPr>
            <a:xfrm>
              <a:off x="4675384" y="460878"/>
              <a:ext cx="2118587" cy="743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bg-BG" sz="1200" b="1" dirty="0">
                  <a:solidFill>
                    <a:srgbClr val="000000"/>
                  </a:solidFill>
                </a:rPr>
                <a:t>Повишаване информираността и компетентността на бенефициентите при изпълнение на проектите им</a:t>
              </a:r>
            </a:p>
          </p:txBody>
        </p:sp>
      </p:grpSp>
      <p:sp>
        <p:nvSpPr>
          <p:cNvPr id="58" name="Rectangle 57"/>
          <p:cNvSpPr/>
          <p:nvPr/>
        </p:nvSpPr>
        <p:spPr>
          <a:xfrm>
            <a:off x="8673326" y="3281562"/>
            <a:ext cx="31879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bg-BG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Постоянна връзка с </a:t>
            </a:r>
            <a:r>
              <a:rPr lang="bg-BG" sz="1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експертите</a:t>
            </a:r>
            <a:endParaRPr lang="en-ZA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59" name="Picture 58" descr="C:\Users\tsvetelinank\AppData\Local\Microsoft\Windows\INetCache\Content.Word\d48ed900e79fa9547169c26138b4cd8d_M.jpg"/>
          <p:cNvPicPr/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7038" y="2370067"/>
            <a:ext cx="988695" cy="5073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2313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9401" y="296499"/>
            <a:ext cx="11573197" cy="583068"/>
          </a:xfrm>
        </p:spPr>
        <p:txBody>
          <a:bodyPr/>
          <a:lstStyle/>
          <a:p>
            <a:r>
              <a:rPr lang="bg-BG" sz="3400" dirty="0" smtClean="0"/>
              <a:t>Трудности пред бенефициентите</a:t>
            </a:r>
          </a:p>
          <a:p>
            <a:r>
              <a:rPr lang="bg-BG" sz="3400" dirty="0"/>
              <a:t>п</a:t>
            </a:r>
            <a:r>
              <a:rPr lang="bg-BG" sz="3400" dirty="0" smtClean="0"/>
              <a:t>ри изпълнение на проектите по ПРСР 2014-2020</a:t>
            </a:r>
            <a:endParaRPr lang="en-US" sz="3400" dirty="0"/>
          </a:p>
        </p:txBody>
      </p:sp>
      <p:grpSp>
        <p:nvGrpSpPr>
          <p:cNvPr id="3" name="그룹 3">
            <a:extLst>
              <a:ext uri="{FF2B5EF4-FFF2-40B4-BE49-F238E27FC236}">
                <a16:creationId xmlns:a16="http://schemas.microsoft.com/office/drawing/2014/main" id="{B11118B2-938F-46BB-B1C0-6E1CED24491F}"/>
              </a:ext>
            </a:extLst>
          </p:cNvPr>
          <p:cNvGrpSpPr/>
          <p:nvPr/>
        </p:nvGrpSpPr>
        <p:grpSpPr>
          <a:xfrm>
            <a:off x="858271" y="1105986"/>
            <a:ext cx="10353535" cy="4241738"/>
            <a:chOff x="2589913" y="1492745"/>
            <a:chExt cx="6748694" cy="4724756"/>
          </a:xfrm>
        </p:grpSpPr>
        <p:sp>
          <p:nvSpPr>
            <p:cNvPr id="4" name="Round Single Corner Rectangle 4">
              <a:extLst>
                <a:ext uri="{FF2B5EF4-FFF2-40B4-BE49-F238E27FC236}">
                  <a16:creationId xmlns:a16="http://schemas.microsoft.com/office/drawing/2014/main" id="{837A93AD-6212-4A94-8710-98EB92BE1952}"/>
                </a:ext>
              </a:extLst>
            </p:cNvPr>
            <p:cNvSpPr/>
            <p:nvPr/>
          </p:nvSpPr>
          <p:spPr>
            <a:xfrm>
              <a:off x="6006478" y="1492745"/>
              <a:ext cx="3332129" cy="2285667"/>
            </a:xfrm>
            <a:prstGeom prst="round1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 dirty="0"/>
            </a:p>
          </p:txBody>
        </p:sp>
        <p:sp>
          <p:nvSpPr>
            <p:cNvPr id="5" name="Round Single Corner Rectangle 9">
              <a:extLst>
                <a:ext uri="{FF2B5EF4-FFF2-40B4-BE49-F238E27FC236}">
                  <a16:creationId xmlns:a16="http://schemas.microsoft.com/office/drawing/2014/main" id="{AB3B4F81-FCA3-4DE8-AB44-C01F95E3CD59}"/>
                </a:ext>
              </a:extLst>
            </p:cNvPr>
            <p:cNvSpPr/>
            <p:nvPr/>
          </p:nvSpPr>
          <p:spPr>
            <a:xfrm rot="10800000">
              <a:off x="2589914" y="3931834"/>
              <a:ext cx="3332129" cy="2285667"/>
            </a:xfrm>
            <a:prstGeom prst="round1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 dirty="0"/>
            </a:p>
          </p:txBody>
        </p:sp>
        <p:sp>
          <p:nvSpPr>
            <p:cNvPr id="6" name="Round Single Corner Rectangle 10">
              <a:extLst>
                <a:ext uri="{FF2B5EF4-FFF2-40B4-BE49-F238E27FC236}">
                  <a16:creationId xmlns:a16="http://schemas.microsoft.com/office/drawing/2014/main" id="{7BD5135B-5531-4E63-8D62-C135AF2416D3}"/>
                </a:ext>
              </a:extLst>
            </p:cNvPr>
            <p:cNvSpPr/>
            <p:nvPr/>
          </p:nvSpPr>
          <p:spPr>
            <a:xfrm flipH="1">
              <a:off x="2589913" y="1492745"/>
              <a:ext cx="3332129" cy="2285667"/>
            </a:xfrm>
            <a:prstGeom prst="round1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 dirty="0"/>
            </a:p>
          </p:txBody>
        </p:sp>
        <p:sp>
          <p:nvSpPr>
            <p:cNvPr id="7" name="Round Single Corner Rectangle 11">
              <a:extLst>
                <a:ext uri="{FF2B5EF4-FFF2-40B4-BE49-F238E27FC236}">
                  <a16:creationId xmlns:a16="http://schemas.microsoft.com/office/drawing/2014/main" id="{0FD73F51-49D0-4793-8D34-6DC76552F6A2}"/>
                </a:ext>
              </a:extLst>
            </p:cNvPr>
            <p:cNvSpPr/>
            <p:nvPr/>
          </p:nvSpPr>
          <p:spPr>
            <a:xfrm rot="10800000" flipH="1">
              <a:off x="6006478" y="3931834"/>
              <a:ext cx="3332129" cy="2285667"/>
            </a:xfrm>
            <a:prstGeom prst="round1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 dirty="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A0777CDA-E6F4-4556-98CB-1583ECFB707A}"/>
              </a:ext>
            </a:extLst>
          </p:cNvPr>
          <p:cNvSpPr txBox="1"/>
          <p:nvPr/>
        </p:nvSpPr>
        <p:spPr>
          <a:xfrm>
            <a:off x="1503049" y="1179385"/>
            <a:ext cx="398411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ko-KR" sz="1600" b="1" dirty="0">
                <a:solidFill>
                  <a:schemeClr val="bg1"/>
                </a:solidFill>
                <a:cs typeface="Arial" pitchFamily="34" charset="0"/>
              </a:rPr>
              <a:t>Приложимото законодателство </a:t>
            </a:r>
            <a:r>
              <a:rPr lang="ru-RU" altLang="ko-KR" sz="1600" dirty="0">
                <a:solidFill>
                  <a:schemeClr val="bg1"/>
                </a:solidFill>
                <a:cs typeface="Arial" pitchFamily="34" charset="0"/>
              </a:rPr>
              <a:t>в областта на обществените поръчки за избор на </a:t>
            </a:r>
            <a:r>
              <a:rPr lang="ru-RU" altLang="ko-KR" sz="1600" dirty="0" smtClean="0">
                <a:solidFill>
                  <a:schemeClr val="bg1"/>
                </a:solidFill>
                <a:cs typeface="Arial" pitchFamily="34" charset="0"/>
              </a:rPr>
              <a:t>изпълнители, както и провеждането на процедури за избор на изпълнител по ПМС 160/2016</a:t>
            </a:r>
          </a:p>
          <a:p>
            <a:endParaRPr lang="ru-RU" altLang="ko-KR" sz="1600" dirty="0">
              <a:solidFill>
                <a:schemeClr val="bg1"/>
              </a:solidFill>
              <a:cs typeface="Arial" pitchFamily="34" charset="0"/>
            </a:endParaRPr>
          </a:p>
          <a:p>
            <a:r>
              <a:rPr lang="bg-BG" altLang="ko-KR" sz="1600" dirty="0" smtClean="0">
                <a:solidFill>
                  <a:schemeClr val="bg1"/>
                </a:solidFill>
                <a:cs typeface="Arial" pitchFamily="34" charset="0"/>
              </a:rPr>
              <a:t>Войната в Украйна</a:t>
            </a:r>
            <a:endParaRPr lang="ru-RU" altLang="ko-KR" sz="16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5" name="Group 24">
            <a:extLst>
              <a:ext uri="{FF2B5EF4-FFF2-40B4-BE49-F238E27FC236}">
                <a16:creationId xmlns:a16="http://schemas.microsoft.com/office/drawing/2014/main" id="{47AAC18B-E268-4FD2-A02B-1A5E776471A8}"/>
              </a:ext>
            </a:extLst>
          </p:cNvPr>
          <p:cNvGrpSpPr/>
          <p:nvPr/>
        </p:nvGrpSpPr>
        <p:grpSpPr>
          <a:xfrm>
            <a:off x="6623688" y="3409909"/>
            <a:ext cx="3690907" cy="2041656"/>
            <a:chOff x="4983246" y="4708441"/>
            <a:chExt cx="2243880" cy="2473799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1B64509-79E5-4C13-B6D6-091B1F8A5CA9}"/>
                </a:ext>
              </a:extLst>
            </p:cNvPr>
            <p:cNvSpPr txBox="1"/>
            <p:nvPr/>
          </p:nvSpPr>
          <p:spPr>
            <a:xfrm>
              <a:off x="4983246" y="4708441"/>
              <a:ext cx="2222356" cy="438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bg-BG" altLang="ko-KR" sz="1600" b="1" dirty="0" smtClean="0">
                  <a:solidFill>
                    <a:schemeClr val="bg1"/>
                  </a:solidFill>
                  <a:cs typeface="Arial" pitchFamily="34" charset="0"/>
                </a:rPr>
                <a:t>ПОСЛЕДИЦИ</a:t>
              </a:r>
              <a:endParaRPr lang="ko-KR" altLang="en-US" sz="1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CB3254B-FABA-48D8-8CA0-8AA773E147C0}"/>
                </a:ext>
              </a:extLst>
            </p:cNvPr>
            <p:cNvSpPr txBox="1"/>
            <p:nvPr/>
          </p:nvSpPr>
          <p:spPr>
            <a:xfrm>
              <a:off x="4999130" y="5120137"/>
              <a:ext cx="2227996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altLang="ko-KR" sz="1600" dirty="0">
                  <a:solidFill>
                    <a:schemeClr val="bg1"/>
                  </a:solidFill>
                  <a:cs typeface="Arial" pitchFamily="34" charset="0"/>
                </a:rPr>
                <a:t>Нарастващ брой постъпили искания от бенефициенти, изпълняващи договори по ПРСР 2014-2020 г. за прекратяването им поради повишаващите се цени на одобрените инвестиционни разходи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1541791A-6CB6-4800-A43F-324211A1A6D0}"/>
              </a:ext>
            </a:extLst>
          </p:cNvPr>
          <p:cNvSpPr txBox="1"/>
          <p:nvPr/>
        </p:nvSpPr>
        <p:spPr>
          <a:xfrm>
            <a:off x="6591112" y="1147931"/>
            <a:ext cx="4129974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600" b="1" dirty="0">
                <a:solidFill>
                  <a:schemeClr val="bg1"/>
                </a:solidFill>
                <a:cs typeface="Arial" pitchFamily="34" charset="0"/>
              </a:rPr>
              <a:t>Растящата инфлация, </a:t>
            </a:r>
            <a:r>
              <a:rPr lang="bg-BG" sz="1600" dirty="0">
                <a:solidFill>
                  <a:schemeClr val="bg1"/>
                </a:solidFill>
                <a:cs typeface="Arial" pitchFamily="34" charset="0"/>
              </a:rPr>
              <a:t>която води до значително увеличение на пазарните цени по първоначално представените количествено – стойностни сметки в проектните предложения за дейности, материали и услуги, свързани с инвестицията</a:t>
            </a:r>
          </a:p>
          <a:p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26" name="Group 24">
            <a:extLst>
              <a:ext uri="{FF2B5EF4-FFF2-40B4-BE49-F238E27FC236}">
                <a16:creationId xmlns:a16="http://schemas.microsoft.com/office/drawing/2014/main" id="{47AAC18B-E268-4FD2-A02B-1A5E776471A8}"/>
              </a:ext>
            </a:extLst>
          </p:cNvPr>
          <p:cNvGrpSpPr/>
          <p:nvPr/>
        </p:nvGrpSpPr>
        <p:grpSpPr>
          <a:xfrm>
            <a:off x="1503049" y="3409909"/>
            <a:ext cx="3095278" cy="1112253"/>
            <a:chOff x="647166" y="3699704"/>
            <a:chExt cx="2227996" cy="1112253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1B64509-79E5-4C13-B6D6-091B1F8A5CA9}"/>
                </a:ext>
              </a:extLst>
            </p:cNvPr>
            <p:cNvSpPr txBox="1"/>
            <p:nvPr/>
          </p:nvSpPr>
          <p:spPr>
            <a:xfrm>
              <a:off x="647166" y="3699704"/>
              <a:ext cx="22223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bg-BG" altLang="ko-KR" sz="1600" b="1" dirty="0" smtClean="0">
                  <a:solidFill>
                    <a:schemeClr val="bg1"/>
                  </a:solidFill>
                  <a:cs typeface="Arial" pitchFamily="34" charset="0"/>
                </a:rPr>
                <a:t>ПОСЛЕДИЦИ</a:t>
              </a:r>
              <a:endParaRPr lang="ko-KR" altLang="en-US" sz="1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CB3254B-FABA-48D8-8CA0-8AA773E147C0}"/>
                </a:ext>
              </a:extLst>
            </p:cNvPr>
            <p:cNvSpPr txBox="1"/>
            <p:nvPr/>
          </p:nvSpPr>
          <p:spPr>
            <a:xfrm>
              <a:off x="647166" y="3980960"/>
              <a:ext cx="222799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altLang="ko-KR" sz="1600" dirty="0">
                  <a:solidFill>
                    <a:schemeClr val="bg1"/>
                  </a:solidFill>
                  <a:cs typeface="Arial" pitchFamily="34" charset="0"/>
                </a:rPr>
                <a:t>Забавяне при изпълнението на </a:t>
              </a:r>
              <a:r>
                <a:rPr lang="ru-RU" altLang="ko-KR" sz="1600" dirty="0" smtClean="0">
                  <a:solidFill>
                    <a:schemeClr val="bg1"/>
                  </a:solidFill>
                  <a:cs typeface="Arial" pitchFamily="34" charset="0"/>
                </a:rPr>
                <a:t>договорите</a:t>
              </a:r>
            </a:p>
            <a:p>
              <a:endParaRPr lang="ru-RU" altLang="ko-KR" sz="16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330925" y="5502592"/>
            <a:ext cx="11486606" cy="132343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bg-BG" sz="1600" dirty="0"/>
              <a:t>С цел подпомагане на бенефициентите се прилага Финансов инструмент по ПРСР 2014-2020 г., който е разработен с тази цел. Подкрепата чрез финансови инструменти в периода 2014-2020 г. се прилага и по ПРСР 2014-2020, като за целта на 03.09.2020 г. е подписано Финансово споразумение между МЗХГ, ДФЗ-РА и ФМФИБ. </a:t>
            </a:r>
            <a:r>
              <a:rPr lang="bg-BG" sz="1600" dirty="0" err="1"/>
              <a:t>ФнФ</a:t>
            </a:r>
            <a:r>
              <a:rPr lang="bg-BG" sz="1600" dirty="0"/>
              <a:t> се финансира със средства от бюджета на Програмата за развитие на селските райони (ПРСР 2014-2020) в общ размер на 20 000 000 евро. </a:t>
            </a:r>
          </a:p>
        </p:txBody>
      </p:sp>
    </p:spTree>
    <p:extLst>
      <p:ext uri="{BB962C8B-B14F-4D97-AF65-F5344CB8AC3E}">
        <p14:creationId xmlns:p14="http://schemas.microsoft.com/office/powerpoint/2010/main" val="418861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019DD0F8-D376-40AA-B6B8-D6AD7EE71C1D}"/>
              </a:ext>
            </a:extLst>
          </p:cNvPr>
          <p:cNvGrpSpPr/>
          <p:nvPr/>
        </p:nvGrpSpPr>
        <p:grpSpPr>
          <a:xfrm>
            <a:off x="3231328" y="3998987"/>
            <a:ext cx="5729344" cy="1950452"/>
            <a:chOff x="3952875" y="2284730"/>
            <a:chExt cx="4591050" cy="2816544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926D144-96D9-4609-96FE-F185AF81B67B}"/>
                </a:ext>
              </a:extLst>
            </p:cNvPr>
            <p:cNvSpPr/>
            <p:nvPr userDrawn="1"/>
          </p:nvSpPr>
          <p:spPr>
            <a:xfrm>
              <a:off x="3952875" y="2284730"/>
              <a:ext cx="4591050" cy="281654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101600" sx="102000" sy="102000" algn="ctr" rotWithShape="0">
                <a:schemeClr val="accent6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8BFA5EE-206B-42C6-9F3B-0C3FFBDC7ECD}"/>
                </a:ext>
              </a:extLst>
            </p:cNvPr>
            <p:cNvSpPr/>
            <p:nvPr userDrawn="1"/>
          </p:nvSpPr>
          <p:spPr>
            <a:xfrm>
              <a:off x="4121436" y="2563964"/>
              <a:ext cx="4253929" cy="225807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innerShdw blurRad="165100">
                <a:schemeClr val="accent5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1DF8EF26-7AD5-4E7F-95B3-9A57CF80C483}"/>
              </a:ext>
            </a:extLst>
          </p:cNvPr>
          <p:cNvSpPr txBox="1"/>
          <p:nvPr/>
        </p:nvSpPr>
        <p:spPr>
          <a:xfrm>
            <a:off x="1" y="4257285"/>
            <a:ext cx="12191999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bg-BG" altLang="ko-KR" sz="6000" dirty="0" smtClean="0">
                <a:solidFill>
                  <a:schemeClr val="bg1"/>
                </a:solidFill>
                <a:cs typeface="Arial" pitchFamily="34" charset="0"/>
              </a:rPr>
              <a:t>Благодаря Ви</a:t>
            </a:r>
            <a:endParaRPr lang="ko-KR" altLang="en-US" sz="60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DEB2CA-D11F-4CA5-BC5A-6C38FF4BF392}"/>
              </a:ext>
            </a:extLst>
          </p:cNvPr>
          <p:cNvSpPr txBox="1"/>
          <p:nvPr/>
        </p:nvSpPr>
        <p:spPr>
          <a:xfrm>
            <a:off x="51" y="5196616"/>
            <a:ext cx="12191852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bg-BG" altLang="ko-KR" sz="1867" dirty="0" smtClean="0">
                <a:solidFill>
                  <a:schemeClr val="bg1"/>
                </a:solidFill>
                <a:cs typeface="Arial" pitchFamily="34" charset="0"/>
              </a:rPr>
              <a:t>2023, Държавен фонд „Земеделие“</a:t>
            </a:r>
            <a:endParaRPr lang="ko-KR" altLang="en-US" sz="1867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656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1190182"/>
              </p:ext>
            </p:extLst>
          </p:nvPr>
        </p:nvGraphicFramePr>
        <p:xfrm>
          <a:off x="600890" y="696687"/>
          <a:ext cx="10972801" cy="5947134"/>
        </p:xfrm>
        <a:graphic>
          <a:graphicData uri="http://schemas.openxmlformats.org/drawingml/2006/table">
            <a:tbl>
              <a:tblPr firstRow="1" lastRow="1" bandRow="1">
                <a:tableStyleId>{00A15C55-8517-42AA-B614-E9B94910E393}</a:tableStyleId>
              </a:tblPr>
              <a:tblGrid>
                <a:gridCol w="4641668">
                  <a:extLst>
                    <a:ext uri="{9D8B030D-6E8A-4147-A177-3AD203B41FA5}">
                      <a16:colId xmlns:a16="http://schemas.microsoft.com/office/drawing/2014/main" val="4002010449"/>
                    </a:ext>
                  </a:extLst>
                </a:gridCol>
                <a:gridCol w="2541469">
                  <a:extLst>
                    <a:ext uri="{9D8B030D-6E8A-4147-A177-3AD203B41FA5}">
                      <a16:colId xmlns:a16="http://schemas.microsoft.com/office/drawing/2014/main" val="468603413"/>
                    </a:ext>
                  </a:extLst>
                </a:gridCol>
                <a:gridCol w="1894832">
                  <a:extLst>
                    <a:ext uri="{9D8B030D-6E8A-4147-A177-3AD203B41FA5}">
                      <a16:colId xmlns:a16="http://schemas.microsoft.com/office/drawing/2014/main" val="1793498512"/>
                    </a:ext>
                  </a:extLst>
                </a:gridCol>
                <a:gridCol w="1894832">
                  <a:extLst>
                    <a:ext uri="{9D8B030D-6E8A-4147-A177-3AD203B41FA5}">
                      <a16:colId xmlns:a16="http://schemas.microsoft.com/office/drawing/2014/main" val="2157976602"/>
                    </a:ext>
                  </a:extLst>
                </a:gridCol>
              </a:tblGrid>
              <a:tr h="585338">
                <a:tc>
                  <a:txBody>
                    <a:bodyPr/>
                    <a:lstStyle/>
                    <a:p>
                      <a:pPr algn="ctr" fontAlgn="b"/>
                      <a:r>
                        <a:rPr lang="bg-BG" sz="1400" u="none" strike="noStrike" dirty="0">
                          <a:effectLst/>
                        </a:rPr>
                        <a:t>Мярка</a:t>
                      </a:r>
                      <a:endParaRPr lang="bg-BG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Бюджет публични средства, </a:t>
                      </a:r>
                      <a:endParaRPr lang="en-US" sz="1100" u="none" strike="noStrike" dirty="0" smtClean="0">
                        <a:effectLst/>
                      </a:endParaRPr>
                    </a:p>
                    <a:p>
                      <a:pPr algn="ctr" fontAlgn="b"/>
                      <a:r>
                        <a:rPr lang="ru-RU" sz="1100" u="none" strike="noStrike" dirty="0" smtClean="0">
                          <a:effectLst/>
                        </a:rPr>
                        <a:t>евро </a:t>
                      </a:r>
                      <a:r>
                        <a:rPr lang="ru-RU" sz="1100" u="none" strike="noStrike" dirty="0">
                          <a:effectLst/>
                        </a:rPr>
                        <a:t>(ЕЗФРСР+НФ)</a:t>
                      </a:r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Бюджет ЕЗФРСР, евро</a:t>
                      </a:r>
                      <a:endParaRPr lang="bg-BG" sz="11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H</a:t>
                      </a:r>
                      <a:r>
                        <a:rPr lang="bg-BG" sz="1100" u="none" strike="noStrike" dirty="0" err="1">
                          <a:effectLst/>
                        </a:rPr>
                        <a:t>ационално</a:t>
                      </a:r>
                      <a:r>
                        <a:rPr lang="bg-BG" sz="1100" u="none" strike="noStrike" dirty="0">
                          <a:effectLst/>
                        </a:rPr>
                        <a:t> финансиране (НФ), евро</a:t>
                      </a:r>
                      <a:endParaRPr lang="bg-BG" sz="11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extLst>
                  <a:ext uri="{0D108BD9-81ED-4DB2-BD59-A6C34878D82A}">
                    <a16:rowId xmlns:a16="http://schemas.microsoft.com/office/drawing/2014/main" val="2254465908"/>
                  </a:ext>
                </a:extLst>
              </a:tr>
              <a:tr h="2494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Мярка 1-Трансфер на знания и действия за осведомяване.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23 000 000.00 €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20 700 000.00 €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2 300 000.00 €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extLst>
                  <a:ext uri="{0D108BD9-81ED-4DB2-BD59-A6C34878D82A}">
                    <a16:rowId xmlns:a16="http://schemas.microsoft.com/office/drawing/2014/main" val="326691032"/>
                  </a:ext>
                </a:extLst>
              </a:tr>
              <a:tr h="33935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Мярка 2-Консултантски услуги,управление на стопанството и услуги по заместване в стопанството.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20 828 609.41 €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17 704 318.00 €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3 124 291.41 €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extLst>
                  <a:ext uri="{0D108BD9-81ED-4DB2-BD59-A6C34878D82A}">
                    <a16:rowId xmlns:a16="http://schemas.microsoft.com/office/drawing/2014/main" val="469579996"/>
                  </a:ext>
                </a:extLst>
              </a:tr>
              <a:tr h="17268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Мярка 4-Инвестиции в материални активи.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1 206 409 586.06 €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989 859 065.36 €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216 550 520.70 €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extLst>
                  <a:ext uri="{0D108BD9-81ED-4DB2-BD59-A6C34878D82A}">
                    <a16:rowId xmlns:a16="http://schemas.microsoft.com/office/drawing/2014/main" val="3698066349"/>
                  </a:ext>
                </a:extLst>
              </a:tr>
              <a:tr h="67268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Мярка 5-Възстановяване на потенциала за селскостопанска продукция, претърпял щети в резултат на природни бедствия или катастрофични събития, и въвеждане на подходящи превантивни мерки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27 589 337.00 €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23 450 936.45 €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4 138 400.55 €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extLst>
                  <a:ext uri="{0D108BD9-81ED-4DB2-BD59-A6C34878D82A}">
                    <a16:rowId xmlns:a16="http://schemas.microsoft.com/office/drawing/2014/main" val="3388571827"/>
                  </a:ext>
                </a:extLst>
              </a:tr>
              <a:tr h="2494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Мярка 6-Развитие на стопанството и стопанската дейност.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274 678 017.58 €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240 563 007.80 €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34 115 009.78 €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extLst>
                  <a:ext uri="{0D108BD9-81ED-4DB2-BD59-A6C34878D82A}">
                    <a16:rowId xmlns:a16="http://schemas.microsoft.com/office/drawing/2014/main" val="1540058842"/>
                  </a:ext>
                </a:extLst>
              </a:tr>
              <a:tr h="2494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Мярка 7-Основни услуги и обновяване на селата в селските райони.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723 125 322.35 €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614 656 524.00 €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108 468 798.35 €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extLst>
                  <a:ext uri="{0D108BD9-81ED-4DB2-BD59-A6C34878D82A}">
                    <a16:rowId xmlns:a16="http://schemas.microsoft.com/office/drawing/2014/main" val="112453776"/>
                  </a:ext>
                </a:extLst>
              </a:tr>
              <a:tr h="33935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Мярка 8-Инвестиции в развитието на горските площи и подобряване на жизнеспособността на горите.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43 002 473.18 €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36 388 991.00 €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6 613 482.18 €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extLst>
                  <a:ext uri="{0D108BD9-81ED-4DB2-BD59-A6C34878D82A}">
                    <a16:rowId xmlns:a16="http://schemas.microsoft.com/office/drawing/2014/main" val="3241924361"/>
                  </a:ext>
                </a:extLst>
              </a:tr>
              <a:tr h="2494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Мярка 9-Учредяване на групи и организации на производителите.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9 316 503.00 €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8 384 852.00 €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931 651.00 €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extLst>
                  <a:ext uri="{0D108BD9-81ED-4DB2-BD59-A6C34878D82A}">
                    <a16:rowId xmlns:a16="http://schemas.microsoft.com/office/drawing/2014/main" val="3981590390"/>
                  </a:ext>
                </a:extLst>
              </a:tr>
              <a:tr h="172685">
                <a:tc>
                  <a:txBody>
                    <a:bodyPr/>
                    <a:lstStyle/>
                    <a:p>
                      <a:pPr algn="l" fontAlgn="b"/>
                      <a:r>
                        <a:rPr lang="bg-BG" sz="1100" u="none" strike="noStrike" dirty="0">
                          <a:effectLst/>
                        </a:rPr>
                        <a:t>Мярка 10-Агроекология и климат.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282 384 616.00 €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211 788 462.00 €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70 596 154.00 €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extLst>
                  <a:ext uri="{0D108BD9-81ED-4DB2-BD59-A6C34878D82A}">
                    <a16:rowId xmlns:a16="http://schemas.microsoft.com/office/drawing/2014/main" val="1689731706"/>
                  </a:ext>
                </a:extLst>
              </a:tr>
              <a:tr h="172685">
                <a:tc>
                  <a:txBody>
                    <a:bodyPr/>
                    <a:lstStyle/>
                    <a:p>
                      <a:pPr algn="l" fontAlgn="b"/>
                      <a:r>
                        <a:rPr lang="bg-BG" sz="1100" u="none" strike="noStrike" dirty="0">
                          <a:effectLst/>
                        </a:rPr>
                        <a:t>Мярка 11-Биологично земеделие.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245 943 439.40 €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184 457 579.55 €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61 485 859.85 €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extLst>
                  <a:ext uri="{0D108BD9-81ED-4DB2-BD59-A6C34878D82A}">
                    <a16:rowId xmlns:a16="http://schemas.microsoft.com/office/drawing/2014/main" val="2400217155"/>
                  </a:ext>
                </a:extLst>
              </a:tr>
              <a:tr h="33935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Мярка 12- Плащания по „Натура-2000” и Рамковата директива  за водите.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204 676 037.00 €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153 507 027.75 €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51 169 009.25 €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extLst>
                  <a:ext uri="{0D108BD9-81ED-4DB2-BD59-A6C34878D82A}">
                    <a16:rowId xmlns:a16="http://schemas.microsoft.com/office/drawing/2014/main" val="2126867875"/>
                  </a:ext>
                </a:extLst>
              </a:tr>
              <a:tr h="33935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Мярка 13- Плащания за райони,изправени пред природни или други специфични ограничения.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391 414 674.00 €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293 561 005.50 €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97 853 668.50 €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extLst>
                  <a:ext uri="{0D108BD9-81ED-4DB2-BD59-A6C34878D82A}">
                    <a16:rowId xmlns:a16="http://schemas.microsoft.com/office/drawing/2014/main" val="4230792942"/>
                  </a:ext>
                </a:extLst>
              </a:tr>
              <a:tr h="17268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Мярка 14-Хуманно отношение към животните.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24 802 124.00 €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21 081 805.30 €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3 720 318.70 €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extLst>
                  <a:ext uri="{0D108BD9-81ED-4DB2-BD59-A6C34878D82A}">
                    <a16:rowId xmlns:a16="http://schemas.microsoft.com/office/drawing/2014/main" val="2896776335"/>
                  </a:ext>
                </a:extLst>
              </a:tr>
              <a:tr h="172685">
                <a:tc>
                  <a:txBody>
                    <a:bodyPr/>
                    <a:lstStyle/>
                    <a:p>
                      <a:pPr algn="l" fontAlgn="b"/>
                      <a:r>
                        <a:rPr lang="bg-BG" sz="1100" u="none" strike="noStrike" dirty="0">
                          <a:effectLst/>
                        </a:rPr>
                        <a:t>Мярка 16-Сътрудничество.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28 000 000.00 €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25 200 000.00 €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2 800 000.00 €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extLst>
                  <a:ext uri="{0D108BD9-81ED-4DB2-BD59-A6C34878D82A}">
                    <a16:rowId xmlns:a16="http://schemas.microsoft.com/office/drawing/2014/main" val="3709929012"/>
                  </a:ext>
                </a:extLst>
              </a:tr>
              <a:tr h="172685">
                <a:tc>
                  <a:txBody>
                    <a:bodyPr/>
                    <a:lstStyle/>
                    <a:p>
                      <a:pPr algn="l" fontAlgn="b"/>
                      <a:r>
                        <a:rPr lang="bg-BG" sz="1100" u="none" strike="noStrike" dirty="0">
                          <a:effectLst/>
                        </a:rPr>
                        <a:t>Мярка 19-ВОМР (ЛИДЕР)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166 414 996.06 €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149 773 496.45 €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16 641 499.61 €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extLst>
                  <a:ext uri="{0D108BD9-81ED-4DB2-BD59-A6C34878D82A}">
                    <a16:rowId xmlns:a16="http://schemas.microsoft.com/office/drawing/2014/main" val="3253526182"/>
                  </a:ext>
                </a:extLst>
              </a:tr>
              <a:tr h="172685">
                <a:tc>
                  <a:txBody>
                    <a:bodyPr/>
                    <a:lstStyle/>
                    <a:p>
                      <a:pPr algn="l" fontAlgn="b"/>
                      <a:r>
                        <a:rPr lang="bg-BG" sz="1100" u="none" strike="noStrike" dirty="0">
                          <a:effectLst/>
                        </a:rPr>
                        <a:t>Мярка 20-Техническа помощ.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44 109 734.12 €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37 493 274.00 €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6 616 460.12 €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extLst>
                  <a:ext uri="{0D108BD9-81ED-4DB2-BD59-A6C34878D82A}">
                    <a16:rowId xmlns:a16="http://schemas.microsoft.com/office/drawing/2014/main" val="3088014127"/>
                  </a:ext>
                </a:extLst>
              </a:tr>
              <a:tr h="50602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Мярка 21 - Извънредно временно подпомагане за земеделските стопани и МСП, които са особено засегнати от кризата, предизвикана от COVID-19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48 361 947.06 €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41 107 655.00 €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7 254 292.06 €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extLst>
                  <a:ext uri="{0D108BD9-81ED-4DB2-BD59-A6C34878D82A}">
                    <a16:rowId xmlns:a16="http://schemas.microsoft.com/office/drawing/2014/main" val="2738893240"/>
                  </a:ext>
                </a:extLst>
              </a:tr>
              <a:tr h="17268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Мярка 22- Извънредна временна подкрепа Украйна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28 000 000.00 €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23 800 000.00 €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4 200 000.00 €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extLst>
                  <a:ext uri="{0D108BD9-81ED-4DB2-BD59-A6C34878D82A}">
                    <a16:rowId xmlns:a16="http://schemas.microsoft.com/office/drawing/2014/main" val="1155527787"/>
                  </a:ext>
                </a:extLst>
              </a:tr>
              <a:tr h="172685">
                <a:tc>
                  <a:txBody>
                    <a:bodyPr/>
                    <a:lstStyle/>
                    <a:p>
                      <a:pPr algn="l" fontAlgn="b"/>
                      <a:r>
                        <a:rPr lang="bg-BG" sz="1100" u="none" strike="noStrike" dirty="0">
                          <a:effectLst/>
                        </a:rPr>
                        <a:t>Финансов инструмент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20 000 000.00 €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17 000 000.00 €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3 000 000.00 €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ctr"/>
                </a:tc>
                <a:extLst>
                  <a:ext uri="{0D108BD9-81ED-4DB2-BD59-A6C34878D82A}">
                    <a16:rowId xmlns:a16="http://schemas.microsoft.com/office/drawing/2014/main" val="988948278"/>
                  </a:ext>
                </a:extLst>
              </a:tr>
              <a:tr h="248443">
                <a:tc>
                  <a:txBody>
                    <a:bodyPr/>
                    <a:lstStyle/>
                    <a:p>
                      <a:pPr algn="ctr" fontAlgn="b"/>
                      <a:r>
                        <a:rPr lang="bg-BG" sz="1600" u="none" strike="noStrike" dirty="0">
                          <a:effectLst/>
                        </a:rPr>
                        <a:t>Общо ПРСР</a:t>
                      </a:r>
                      <a:endParaRPr lang="bg-BG" sz="16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600" u="none" strike="noStrike" dirty="0">
                          <a:effectLst/>
                        </a:rPr>
                        <a:t>3 764 057 416.21 €</a:t>
                      </a:r>
                      <a:endParaRPr lang="bg-BG" sz="16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600" u="none" strike="noStrike" dirty="0">
                          <a:effectLst/>
                        </a:rPr>
                        <a:t>3 069 678 000.15 €</a:t>
                      </a:r>
                      <a:endParaRPr lang="bg-BG" sz="16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600" u="none" strike="noStrike" dirty="0">
                          <a:effectLst/>
                        </a:rPr>
                        <a:t>694 379 416.06 €</a:t>
                      </a:r>
                      <a:endParaRPr lang="bg-BG" sz="16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2" marR="6052" marT="6052" marB="0" anchor="b"/>
                </a:tc>
                <a:extLst>
                  <a:ext uri="{0D108BD9-81ED-4DB2-BD59-A6C34878D82A}">
                    <a16:rowId xmlns:a16="http://schemas.microsoft.com/office/drawing/2014/main" val="3779539108"/>
                  </a:ext>
                </a:extLst>
              </a:tr>
            </a:tbl>
          </a:graphicData>
        </a:graphic>
      </p:graphicFrame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0891" y="200173"/>
            <a:ext cx="10972801" cy="288564"/>
          </a:xfrm>
        </p:spPr>
        <p:txBody>
          <a:bodyPr/>
          <a:lstStyle/>
          <a:p>
            <a:r>
              <a:rPr lang="bg-BG" sz="2400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Разпределение на бюджет ПРСР</a:t>
            </a:r>
            <a:endParaRPr lang="en-US" sz="2400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Rectangle 30">
            <a:extLst>
              <a:ext uri="{FF2B5EF4-FFF2-40B4-BE49-F238E27FC236}">
                <a16:creationId xmlns:a16="http://schemas.microsoft.com/office/drawing/2014/main" id="{3BFEE74E-183A-4C32-9BDF-AC2573B061E0}"/>
              </a:ext>
            </a:extLst>
          </p:cNvPr>
          <p:cNvSpPr/>
          <p:nvPr/>
        </p:nvSpPr>
        <p:spPr>
          <a:xfrm>
            <a:off x="778212" y="818605"/>
            <a:ext cx="336486" cy="314961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6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295401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6024" y="266348"/>
            <a:ext cx="10986375" cy="288564"/>
          </a:xfrm>
        </p:spPr>
        <p:txBody>
          <a:bodyPr/>
          <a:lstStyle/>
          <a:p>
            <a:r>
              <a:rPr lang="bg-BG" sz="2400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Изплатени суми ПРСР</a:t>
            </a:r>
            <a:endParaRPr lang="en-US" sz="2400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46677"/>
              </p:ext>
            </p:extLst>
          </p:nvPr>
        </p:nvGraphicFramePr>
        <p:xfrm>
          <a:off x="596024" y="687977"/>
          <a:ext cx="10986375" cy="5984293"/>
        </p:xfrm>
        <a:graphic>
          <a:graphicData uri="http://schemas.openxmlformats.org/drawingml/2006/table">
            <a:tbl>
              <a:tblPr firstRow="1" lastRow="1" bandRow="1">
                <a:tableStyleId>{00A15C55-8517-42AA-B614-E9B94910E393}</a:tableStyleId>
              </a:tblPr>
              <a:tblGrid>
                <a:gridCol w="4645759">
                  <a:extLst>
                    <a:ext uri="{9D8B030D-6E8A-4147-A177-3AD203B41FA5}">
                      <a16:colId xmlns:a16="http://schemas.microsoft.com/office/drawing/2014/main" val="243053215"/>
                    </a:ext>
                  </a:extLst>
                </a:gridCol>
                <a:gridCol w="1832826">
                  <a:extLst>
                    <a:ext uri="{9D8B030D-6E8A-4147-A177-3AD203B41FA5}">
                      <a16:colId xmlns:a16="http://schemas.microsoft.com/office/drawing/2014/main" val="1130176033"/>
                    </a:ext>
                  </a:extLst>
                </a:gridCol>
                <a:gridCol w="2075528">
                  <a:extLst>
                    <a:ext uri="{9D8B030D-6E8A-4147-A177-3AD203B41FA5}">
                      <a16:colId xmlns:a16="http://schemas.microsoft.com/office/drawing/2014/main" val="2865233122"/>
                    </a:ext>
                  </a:extLst>
                </a:gridCol>
                <a:gridCol w="2432262">
                  <a:extLst>
                    <a:ext uri="{9D8B030D-6E8A-4147-A177-3AD203B41FA5}">
                      <a16:colId xmlns:a16="http://schemas.microsoft.com/office/drawing/2014/main" val="1839072593"/>
                    </a:ext>
                  </a:extLst>
                </a:gridCol>
              </a:tblGrid>
              <a:tr h="641021">
                <a:tc>
                  <a:txBody>
                    <a:bodyPr/>
                    <a:lstStyle/>
                    <a:p>
                      <a:pPr algn="ctr" fontAlgn="b"/>
                      <a:r>
                        <a:rPr lang="bg-BG" sz="1400" u="none" strike="noStrike" dirty="0">
                          <a:effectLst/>
                        </a:rPr>
                        <a:t>Мярка</a:t>
                      </a:r>
                      <a:endParaRPr lang="bg-BG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Изплатени суми </a:t>
                      </a:r>
                      <a:r>
                        <a:rPr lang="ru-RU" sz="1400" u="none" strike="noStrike" dirty="0" smtClean="0">
                          <a:effectLst/>
                        </a:rPr>
                        <a:t>ЕЗФРСР</a:t>
                      </a:r>
                      <a:r>
                        <a:rPr lang="ru-RU" sz="1400" u="none" strike="noStrike" dirty="0">
                          <a:effectLst/>
                        </a:rPr>
                        <a:t>*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% нa усвояване спрямо общ бюджет по мярката (ЕЗФРСР)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Изплатени суми </a:t>
                      </a:r>
                      <a:r>
                        <a:rPr lang="ru-RU" sz="1400" u="none" strike="noStrike" dirty="0" smtClean="0">
                          <a:effectLst/>
                        </a:rPr>
                        <a:t>Общо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extLst>
                  <a:ext uri="{0D108BD9-81ED-4DB2-BD59-A6C34878D82A}">
                    <a16:rowId xmlns:a16="http://schemas.microsoft.com/office/drawing/2014/main" val="3642698233"/>
                  </a:ext>
                </a:extLst>
              </a:tr>
              <a:tr h="24040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Мярка 1-Трансфер на знания и действия за осведомяване.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51 493.62 €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0.25%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57 215.13 €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extLst>
                  <a:ext uri="{0D108BD9-81ED-4DB2-BD59-A6C34878D82A}">
                    <a16:rowId xmlns:a16="http://schemas.microsoft.com/office/drawing/2014/main" val="1533169277"/>
                  </a:ext>
                </a:extLst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Мярка 2-Консултантски услуги,управление на стопанството и услуги по заместване в стопанството.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9 200 803.39 €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51.97%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10 824 474.48 €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extLst>
                  <a:ext uri="{0D108BD9-81ED-4DB2-BD59-A6C34878D82A}">
                    <a16:rowId xmlns:a16="http://schemas.microsoft.com/office/drawing/2014/main" val="1540616667"/>
                  </a:ext>
                </a:extLst>
              </a:tr>
              <a:tr h="19495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Мярка 4-Инвестиции в материални активи.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386 332 607.35 €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39.03%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467 431 616.61 €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extLst>
                  <a:ext uri="{0D108BD9-81ED-4DB2-BD59-A6C34878D82A}">
                    <a16:rowId xmlns:a16="http://schemas.microsoft.com/office/drawing/2014/main" val="2539198864"/>
                  </a:ext>
                </a:extLst>
              </a:tr>
              <a:tr h="67139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Мярка 5-Възстановяване на потенциала за селскостопанска продукция, претърпял щети в резултат на природни бедствия или катастрофични събития, и въвеждане на подходящи превантивни мерки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2 215 546.04 €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9.45%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2 606 524.72 €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extLst>
                  <a:ext uri="{0D108BD9-81ED-4DB2-BD59-A6C34878D82A}">
                    <a16:rowId xmlns:a16="http://schemas.microsoft.com/office/drawing/2014/main" val="1528939372"/>
                  </a:ext>
                </a:extLst>
              </a:tr>
              <a:tr h="19744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Мярка 6-Развитие на стопанството и стопанската дейност.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137 377 239.32 €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57.11%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154 872 736.09 €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extLst>
                  <a:ext uri="{0D108BD9-81ED-4DB2-BD59-A6C34878D82A}">
                    <a16:rowId xmlns:a16="http://schemas.microsoft.com/office/drawing/2014/main" val="2748723040"/>
                  </a:ext>
                </a:extLst>
              </a:tr>
              <a:tr h="26191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Мярка 7-Основни услуги и обновяване на селата в селските райони.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446 524 267.88 €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72.65%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525 394 309.23 €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extLst>
                  <a:ext uri="{0D108BD9-81ED-4DB2-BD59-A6C34878D82A}">
                    <a16:rowId xmlns:a16="http://schemas.microsoft.com/office/drawing/2014/main" val="1005891133"/>
                  </a:ext>
                </a:extLst>
              </a:tr>
              <a:tr h="39085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Мярка 8-Инвестиции в развитието на горските площи и подобряване на жизнеспособността на горите.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8 253 429.76 €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22.68%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9 794 338.93 €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extLst>
                  <a:ext uri="{0D108BD9-81ED-4DB2-BD59-A6C34878D82A}">
                    <a16:rowId xmlns:a16="http://schemas.microsoft.com/office/drawing/2014/main" val="2285035522"/>
                  </a:ext>
                </a:extLst>
              </a:tr>
              <a:tr h="19744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Мярка 9-Учредяване на групи и организации на производителите.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3 643 738.30 €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43.46%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4 048 598.09 €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extLst>
                  <a:ext uri="{0D108BD9-81ED-4DB2-BD59-A6C34878D82A}">
                    <a16:rowId xmlns:a16="http://schemas.microsoft.com/office/drawing/2014/main" val="3541352584"/>
                  </a:ext>
                </a:extLst>
              </a:tr>
              <a:tr h="197444">
                <a:tc>
                  <a:txBody>
                    <a:bodyPr/>
                    <a:lstStyle/>
                    <a:p>
                      <a:pPr algn="l" fontAlgn="b"/>
                      <a:r>
                        <a:rPr lang="bg-BG" sz="1100" u="none" strike="noStrike" dirty="0">
                          <a:effectLst/>
                        </a:rPr>
                        <a:t>Мярка 10-Агроекология и климат.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162 972 741.80 €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76.95%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215 489 930.78 €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extLst>
                  <a:ext uri="{0D108BD9-81ED-4DB2-BD59-A6C34878D82A}">
                    <a16:rowId xmlns:a16="http://schemas.microsoft.com/office/drawing/2014/main" val="1750007132"/>
                  </a:ext>
                </a:extLst>
              </a:tr>
              <a:tr h="170214">
                <a:tc>
                  <a:txBody>
                    <a:bodyPr/>
                    <a:lstStyle/>
                    <a:p>
                      <a:pPr algn="l" fontAlgn="b"/>
                      <a:r>
                        <a:rPr lang="bg-BG" sz="1100" u="none" strike="noStrike" dirty="0">
                          <a:effectLst/>
                        </a:rPr>
                        <a:t>Мярка 11-Биологично земеделие.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126 517 867.95 €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68.59%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168 707 998.39 €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extLst>
                  <a:ext uri="{0D108BD9-81ED-4DB2-BD59-A6C34878D82A}">
                    <a16:rowId xmlns:a16="http://schemas.microsoft.com/office/drawing/2014/main" val="762348155"/>
                  </a:ext>
                </a:extLst>
              </a:tr>
              <a:tr h="33727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Мярка 12- Плащания по „Натура-2000” и Рамковата директива  за водите.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148 488 737.88 €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96.73%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197 999 141.47 €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extLst>
                  <a:ext uri="{0D108BD9-81ED-4DB2-BD59-A6C34878D82A}">
                    <a16:rowId xmlns:a16="http://schemas.microsoft.com/office/drawing/2014/main" val="383413877"/>
                  </a:ext>
                </a:extLst>
              </a:tr>
              <a:tr h="33727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Мярка 13- Плащания за райони,изправени пред природни или други специфични ограничения.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286 971 162.97 €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97.76%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382 750 505.11 €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extLst>
                  <a:ext uri="{0D108BD9-81ED-4DB2-BD59-A6C34878D82A}">
                    <a16:rowId xmlns:a16="http://schemas.microsoft.com/office/drawing/2014/main" val="2962356828"/>
                  </a:ext>
                </a:extLst>
              </a:tr>
              <a:tr h="19744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Мярка 14-Хуманно отношение към животните.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13 718 697.49 €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65.07%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16 139 643.82 €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extLst>
                  <a:ext uri="{0D108BD9-81ED-4DB2-BD59-A6C34878D82A}">
                    <a16:rowId xmlns:a16="http://schemas.microsoft.com/office/drawing/2014/main" val="2797447480"/>
                  </a:ext>
                </a:extLst>
              </a:tr>
              <a:tr h="170214">
                <a:tc>
                  <a:txBody>
                    <a:bodyPr/>
                    <a:lstStyle/>
                    <a:p>
                      <a:pPr algn="l" fontAlgn="b"/>
                      <a:r>
                        <a:rPr lang="bg-BG" sz="1100" u="none" strike="noStrike" dirty="0">
                          <a:effectLst/>
                        </a:rPr>
                        <a:t>Мярка 16-Сътрудничество.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1 326 968.60 €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5.27%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1 474 409.48 €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extLst>
                  <a:ext uri="{0D108BD9-81ED-4DB2-BD59-A6C34878D82A}">
                    <a16:rowId xmlns:a16="http://schemas.microsoft.com/office/drawing/2014/main" val="2380577652"/>
                  </a:ext>
                </a:extLst>
              </a:tr>
              <a:tr h="170214">
                <a:tc>
                  <a:txBody>
                    <a:bodyPr/>
                    <a:lstStyle/>
                    <a:p>
                      <a:pPr algn="l" fontAlgn="b"/>
                      <a:r>
                        <a:rPr lang="bg-BG" sz="1100" u="none" strike="noStrike" dirty="0">
                          <a:effectLst/>
                        </a:rPr>
                        <a:t>Мярка 19-ВОМР (ЛИДЕР)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44 343 222.35 €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29.61%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49 270 237.16 €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extLst>
                  <a:ext uri="{0D108BD9-81ED-4DB2-BD59-A6C34878D82A}">
                    <a16:rowId xmlns:a16="http://schemas.microsoft.com/office/drawing/2014/main" val="2000058533"/>
                  </a:ext>
                </a:extLst>
              </a:tr>
              <a:tr h="170214">
                <a:tc>
                  <a:txBody>
                    <a:bodyPr/>
                    <a:lstStyle/>
                    <a:p>
                      <a:pPr algn="l" fontAlgn="b"/>
                      <a:r>
                        <a:rPr lang="bg-BG" sz="1100" u="none" strike="noStrike" dirty="0">
                          <a:effectLst/>
                        </a:rPr>
                        <a:t>Мярка 20-Техническа помощ.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35 481 593.73 €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94.63%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41 743 050.58 €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extLst>
                  <a:ext uri="{0D108BD9-81ED-4DB2-BD59-A6C34878D82A}">
                    <a16:rowId xmlns:a16="http://schemas.microsoft.com/office/drawing/2014/main" val="840381503"/>
                  </a:ext>
                </a:extLst>
              </a:tr>
              <a:tr h="50433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Мярка 21 - Извънредно временно подпомагане за земеделските стопани и МСП, които са особено засегнати от кризата, предизвикана от COVID-19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35 798 328.74 €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87.08%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42 115 680.74 €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extLst>
                  <a:ext uri="{0D108BD9-81ED-4DB2-BD59-A6C34878D82A}">
                    <a16:rowId xmlns:a16="http://schemas.microsoft.com/office/drawing/2014/main" val="508158018"/>
                  </a:ext>
                </a:extLst>
              </a:tr>
              <a:tr h="19744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Мярка 22- Извънредна временна подкрепа Украйна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19 770 826.45 €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83.07%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23 259 795.83 €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extLst>
                  <a:ext uri="{0D108BD9-81ED-4DB2-BD59-A6C34878D82A}">
                    <a16:rowId xmlns:a16="http://schemas.microsoft.com/office/drawing/2014/main" val="1251092256"/>
                  </a:ext>
                </a:extLst>
              </a:tr>
              <a:tr h="170214">
                <a:tc>
                  <a:txBody>
                    <a:bodyPr/>
                    <a:lstStyle/>
                    <a:p>
                      <a:pPr algn="l" fontAlgn="b"/>
                      <a:r>
                        <a:rPr lang="bg-BG" sz="1100" u="none" strike="noStrike" dirty="0">
                          <a:effectLst/>
                        </a:rPr>
                        <a:t>Финансов инструмент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4 250 000.00 €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>
                          <a:effectLst/>
                        </a:rPr>
                        <a:t>25.00%</a:t>
                      </a:r>
                      <a:endParaRPr lang="bg-BG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u="none" strike="noStrike" dirty="0">
                          <a:effectLst/>
                        </a:rPr>
                        <a:t>5 000 000.00 €</a:t>
                      </a:r>
                      <a:endParaRPr lang="bg-BG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extLst>
                  <a:ext uri="{0D108BD9-81ED-4DB2-BD59-A6C34878D82A}">
                    <a16:rowId xmlns:a16="http://schemas.microsoft.com/office/drawing/2014/main" val="396053349"/>
                  </a:ext>
                </a:extLst>
              </a:tr>
              <a:tr h="215776">
                <a:tc>
                  <a:txBody>
                    <a:bodyPr/>
                    <a:lstStyle/>
                    <a:p>
                      <a:pPr algn="ctr" fontAlgn="b"/>
                      <a:r>
                        <a:rPr lang="bg-BG" sz="1400" u="none" strike="noStrike" dirty="0">
                          <a:effectLst/>
                        </a:rPr>
                        <a:t>Общо ПРСР</a:t>
                      </a:r>
                      <a:endParaRPr lang="bg-BG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400" u="none" strike="noStrike" dirty="0">
                          <a:effectLst/>
                        </a:rPr>
                        <a:t>1 873 239 273.62 €</a:t>
                      </a:r>
                      <a:endParaRPr lang="bg-BG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400" u="none" strike="noStrike" dirty="0">
                          <a:effectLst/>
                        </a:rPr>
                        <a:t>61.02%</a:t>
                      </a:r>
                      <a:endParaRPr lang="bg-BG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400" u="none" strike="noStrike" dirty="0">
                          <a:effectLst/>
                        </a:rPr>
                        <a:t>2 318 980 206.65 €</a:t>
                      </a:r>
                      <a:endParaRPr lang="bg-BG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65" marR="3165" marT="3165" marB="0" anchor="ctr"/>
                </a:tc>
                <a:extLst>
                  <a:ext uri="{0D108BD9-81ED-4DB2-BD59-A6C34878D82A}">
                    <a16:rowId xmlns:a16="http://schemas.microsoft.com/office/drawing/2014/main" val="57448959"/>
                  </a:ext>
                </a:extLst>
              </a:tr>
            </a:tbl>
          </a:graphicData>
        </a:graphic>
      </p:graphicFrame>
      <p:sp>
        <p:nvSpPr>
          <p:cNvPr id="8" name="Rectangle 30">
            <a:extLst>
              <a:ext uri="{FF2B5EF4-FFF2-40B4-BE49-F238E27FC236}">
                <a16:creationId xmlns:a16="http://schemas.microsoft.com/office/drawing/2014/main" id="{3BFEE74E-183A-4C32-9BDF-AC2573B061E0}"/>
              </a:ext>
            </a:extLst>
          </p:cNvPr>
          <p:cNvSpPr/>
          <p:nvPr/>
        </p:nvSpPr>
        <p:spPr>
          <a:xfrm>
            <a:off x="778212" y="818605"/>
            <a:ext cx="336486" cy="314961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6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369442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1801" y="193060"/>
            <a:ext cx="10978192" cy="288564"/>
          </a:xfrm>
        </p:spPr>
        <p:txBody>
          <a:bodyPr/>
          <a:lstStyle/>
          <a:p>
            <a:r>
              <a:rPr lang="bg-BG" sz="2400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Договорени и изплатени суми по години</a:t>
            </a:r>
            <a:endParaRPr lang="en-US" sz="2400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1801" y="5853233"/>
            <a:ext cx="10978192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bg-BG" sz="1000" dirty="0" smtClean="0"/>
              <a:t>* разликата </a:t>
            </a:r>
            <a:r>
              <a:rPr lang="bg-BG" sz="1000" dirty="0"/>
              <a:t>между „Размер на договорената субсидия“ и „Изплатени средства“, за инвестиционните мерки се дължи на обстоятелството, че след подписване на договора с ДФЗ, бенефициентите имат срок между 2 и 3 години за изпълнение на проекта след което подават заявка за плащане и получават субсидията</a:t>
            </a:r>
            <a:r>
              <a:rPr lang="bg-BG" sz="1000" dirty="0" smtClean="0"/>
              <a:t>. По </a:t>
            </a:r>
            <a:r>
              <a:rPr lang="bg-BG" sz="1000" dirty="0"/>
              <a:t>мярка 6 бенефициентите </a:t>
            </a:r>
            <a:r>
              <a:rPr lang="bg-BG" sz="1000" dirty="0" smtClean="0"/>
              <a:t>има</a:t>
            </a:r>
            <a:r>
              <a:rPr lang="bg-BG" sz="1000" dirty="0"/>
              <a:t>т</a:t>
            </a:r>
            <a:r>
              <a:rPr lang="bg-BG" sz="1000" dirty="0" smtClean="0"/>
              <a:t> </a:t>
            </a:r>
            <a:r>
              <a:rPr lang="bg-BG" sz="1000" dirty="0"/>
              <a:t>срок до три години за изпълнение </a:t>
            </a:r>
            <a:r>
              <a:rPr lang="bg-BG" sz="1000" dirty="0" smtClean="0"/>
              <a:t>н</a:t>
            </a:r>
            <a:r>
              <a:rPr lang="bg-BG" sz="1000" dirty="0"/>
              <a:t>а</a:t>
            </a:r>
            <a:r>
              <a:rPr lang="bg-BG" sz="1000" dirty="0" smtClean="0"/>
              <a:t> </a:t>
            </a:r>
            <a:r>
              <a:rPr lang="bg-BG" sz="1000" dirty="0"/>
              <a:t>бизнес плана и постигане на целите по мярката, като първото плащане по одобрените договори се изплаща след сключване </a:t>
            </a:r>
            <a:r>
              <a:rPr lang="bg-BG" sz="1000" dirty="0" smtClean="0"/>
              <a:t>на административния </a:t>
            </a:r>
            <a:r>
              <a:rPr lang="bg-BG" sz="1000" dirty="0"/>
              <a:t>договор.</a:t>
            </a:r>
          </a:p>
          <a:p>
            <a:endParaRPr lang="bg-BG" sz="1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927632"/>
              </p:ext>
            </p:extLst>
          </p:nvPr>
        </p:nvGraphicFramePr>
        <p:xfrm>
          <a:off x="586792" y="670566"/>
          <a:ext cx="10978192" cy="5182667"/>
        </p:xfrm>
        <a:graphic>
          <a:graphicData uri="http://schemas.openxmlformats.org/drawingml/2006/table">
            <a:tbl>
              <a:tblPr firstRow="1" firstCol="1" lastRow="1" bandCol="1">
                <a:tableStyleId>{00A15C55-8517-42AA-B614-E9B94910E393}</a:tableStyleId>
              </a:tblPr>
              <a:tblGrid>
                <a:gridCol w="696088">
                  <a:extLst>
                    <a:ext uri="{9D8B030D-6E8A-4147-A177-3AD203B41FA5}">
                      <a16:colId xmlns:a16="http://schemas.microsoft.com/office/drawing/2014/main" val="2430445478"/>
                    </a:ext>
                  </a:extLst>
                </a:gridCol>
                <a:gridCol w="1214073">
                  <a:extLst>
                    <a:ext uri="{9D8B030D-6E8A-4147-A177-3AD203B41FA5}">
                      <a16:colId xmlns:a16="http://schemas.microsoft.com/office/drawing/2014/main" val="1216730122"/>
                    </a:ext>
                  </a:extLst>
                </a:gridCol>
                <a:gridCol w="1007559">
                  <a:extLst>
                    <a:ext uri="{9D8B030D-6E8A-4147-A177-3AD203B41FA5}">
                      <a16:colId xmlns:a16="http://schemas.microsoft.com/office/drawing/2014/main" val="4275307420"/>
                    </a:ext>
                  </a:extLst>
                </a:gridCol>
                <a:gridCol w="1007559">
                  <a:extLst>
                    <a:ext uri="{9D8B030D-6E8A-4147-A177-3AD203B41FA5}">
                      <a16:colId xmlns:a16="http://schemas.microsoft.com/office/drawing/2014/main" val="799294368"/>
                    </a:ext>
                  </a:extLst>
                </a:gridCol>
                <a:gridCol w="1007559">
                  <a:extLst>
                    <a:ext uri="{9D8B030D-6E8A-4147-A177-3AD203B41FA5}">
                      <a16:colId xmlns:a16="http://schemas.microsoft.com/office/drawing/2014/main" val="4030487000"/>
                    </a:ext>
                  </a:extLst>
                </a:gridCol>
                <a:gridCol w="1007559">
                  <a:extLst>
                    <a:ext uri="{9D8B030D-6E8A-4147-A177-3AD203B41FA5}">
                      <a16:colId xmlns:a16="http://schemas.microsoft.com/office/drawing/2014/main" val="1114833507"/>
                    </a:ext>
                  </a:extLst>
                </a:gridCol>
                <a:gridCol w="1007559">
                  <a:extLst>
                    <a:ext uri="{9D8B030D-6E8A-4147-A177-3AD203B41FA5}">
                      <a16:colId xmlns:a16="http://schemas.microsoft.com/office/drawing/2014/main" val="3110101434"/>
                    </a:ext>
                  </a:extLst>
                </a:gridCol>
                <a:gridCol w="1007559">
                  <a:extLst>
                    <a:ext uri="{9D8B030D-6E8A-4147-A177-3AD203B41FA5}">
                      <a16:colId xmlns:a16="http://schemas.microsoft.com/office/drawing/2014/main" val="1468450817"/>
                    </a:ext>
                  </a:extLst>
                </a:gridCol>
                <a:gridCol w="1007559">
                  <a:extLst>
                    <a:ext uri="{9D8B030D-6E8A-4147-A177-3AD203B41FA5}">
                      <a16:colId xmlns:a16="http://schemas.microsoft.com/office/drawing/2014/main" val="1490441775"/>
                    </a:ext>
                  </a:extLst>
                </a:gridCol>
                <a:gridCol w="1007559">
                  <a:extLst>
                    <a:ext uri="{9D8B030D-6E8A-4147-A177-3AD203B41FA5}">
                      <a16:colId xmlns:a16="http://schemas.microsoft.com/office/drawing/2014/main" val="3110394241"/>
                    </a:ext>
                  </a:extLst>
                </a:gridCol>
                <a:gridCol w="1007559">
                  <a:extLst>
                    <a:ext uri="{9D8B030D-6E8A-4147-A177-3AD203B41FA5}">
                      <a16:colId xmlns:a16="http://schemas.microsoft.com/office/drawing/2014/main" val="540512097"/>
                    </a:ext>
                  </a:extLst>
                </a:gridCol>
              </a:tblGrid>
              <a:tr h="19443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Мярка</a:t>
                      </a:r>
                      <a:endParaRPr lang="bg-BG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2015</a:t>
                      </a:r>
                      <a:endParaRPr lang="bg-BG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2016</a:t>
                      </a:r>
                      <a:endParaRPr lang="bg-BG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2017</a:t>
                      </a:r>
                      <a:endParaRPr lang="bg-BG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2018</a:t>
                      </a:r>
                      <a:endParaRPr lang="bg-BG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2019</a:t>
                      </a:r>
                      <a:endParaRPr lang="bg-BG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592955"/>
                  </a:ext>
                </a:extLst>
              </a:tr>
              <a:tr h="194432"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Договорени</a:t>
                      </a:r>
                      <a:endParaRPr lang="bg-BG" sz="1000" b="1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84" marR="8284" marT="8284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Изплатени</a:t>
                      </a:r>
                      <a:endParaRPr lang="bg-BG" sz="1000" b="1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84" marR="8284" marT="8284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Договорени</a:t>
                      </a:r>
                      <a:endParaRPr lang="bg-BG" sz="1000" b="1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84" marR="8284" marT="8284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 Изплатени </a:t>
                      </a:r>
                      <a:endParaRPr lang="bg-BG" sz="1000" b="1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84" marR="8284" marT="8284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Договорени</a:t>
                      </a:r>
                      <a:endParaRPr lang="bg-BG" sz="1000" b="1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84" marR="8284" marT="8284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 Изплатени </a:t>
                      </a:r>
                      <a:endParaRPr lang="bg-BG" sz="1000" b="1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84" marR="8284" marT="8284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Договорени</a:t>
                      </a:r>
                      <a:endParaRPr lang="bg-BG" sz="1000" b="1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84" marR="8284" marT="8284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 Изплатени </a:t>
                      </a:r>
                      <a:endParaRPr lang="bg-BG" sz="1000" b="1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84" marR="8284" marT="8284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Договорени</a:t>
                      </a:r>
                      <a:endParaRPr lang="bg-BG" sz="1000" b="1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84" marR="8284" marT="8284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 Изплатени </a:t>
                      </a:r>
                      <a:endParaRPr lang="bg-BG" sz="1000" b="1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84" marR="8284" marT="8284" marB="0" anchor="ctr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9392116"/>
                  </a:ext>
                </a:extLst>
              </a:tr>
              <a:tr h="1944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M19.1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124 488.74 €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542 732.64 €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232 157.25 €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1 613 382.92 €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141 405.70 €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24 911.58 €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extLst>
                  <a:ext uri="{0D108BD9-81ED-4DB2-BD59-A6C34878D82A}">
                    <a16:rowId xmlns:a16="http://schemas.microsoft.com/office/drawing/2014/main" val="2550690759"/>
                  </a:ext>
                </a:extLst>
              </a:tr>
              <a:tr h="1944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M19.2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1 764 696.72 €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extLst>
                  <a:ext uri="{0D108BD9-81ED-4DB2-BD59-A6C34878D82A}">
                    <a16:rowId xmlns:a16="http://schemas.microsoft.com/office/drawing/2014/main" val="2299742298"/>
                  </a:ext>
                </a:extLst>
              </a:tr>
              <a:tr h="1944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 smtClean="0">
                          <a:effectLst/>
                        </a:rPr>
                        <a:t>M21.3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smtClean="0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 smtClean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 smtClean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smtClean="0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smtClean="0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smtClean="0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smtClean="0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smtClean="0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smtClean="0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 smtClean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extLst>
                  <a:ext uri="{0D108BD9-81ED-4DB2-BD59-A6C34878D82A}">
                    <a16:rowId xmlns:a16="http://schemas.microsoft.com/office/drawing/2014/main" val="1087199219"/>
                  </a:ext>
                </a:extLst>
              </a:tr>
              <a:tr h="37929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M4.1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6 552 873.18 €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125 518 441.57 €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33 021 192.45 €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162 347 238.00 €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46 134 726.70 €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25 605 984.26 €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62 771 923.74 €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2 513 039.79 €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58 009 131.59 €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extLst>
                  <a:ext uri="{0D108BD9-81ED-4DB2-BD59-A6C34878D82A}">
                    <a16:rowId xmlns:a16="http://schemas.microsoft.com/office/drawing/2014/main" val="2043954160"/>
                  </a:ext>
                </a:extLst>
              </a:tr>
              <a:tr h="1944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M4.1.2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extLst>
                  <a:ext uri="{0D108BD9-81ED-4DB2-BD59-A6C34878D82A}">
                    <a16:rowId xmlns:a16="http://schemas.microsoft.com/office/drawing/2014/main" val="2318844459"/>
                  </a:ext>
                </a:extLst>
              </a:tr>
              <a:tr h="37929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M4.2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78 748 343.82 €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2 611 263.33 €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17 353 034.62 €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23 117 296.26 €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27 203 923.10 €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23 231 657.04 €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64 339 780.12 €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24 914 681.02 €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extLst>
                  <a:ext uri="{0D108BD9-81ED-4DB2-BD59-A6C34878D82A}">
                    <a16:rowId xmlns:a16="http://schemas.microsoft.com/office/drawing/2014/main" val="1567072857"/>
                  </a:ext>
                </a:extLst>
              </a:tr>
              <a:tr h="1944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M5.1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extLst>
                  <a:ext uri="{0D108BD9-81ED-4DB2-BD59-A6C34878D82A}">
                    <a16:rowId xmlns:a16="http://schemas.microsoft.com/office/drawing/2014/main" val="1779921164"/>
                  </a:ext>
                </a:extLst>
              </a:tr>
              <a:tr h="37929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M6.1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29 125 000.00 €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16 900 282.03 €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150 000.00 €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144 785.45 €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275 000.00 €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11 361 322.31 €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19 600 000.00 €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12 756 439.79 €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extLst>
                  <a:ext uri="{0D108BD9-81ED-4DB2-BD59-A6C34878D82A}">
                    <a16:rowId xmlns:a16="http://schemas.microsoft.com/office/drawing/2014/main" val="2641069639"/>
                  </a:ext>
                </a:extLst>
              </a:tr>
              <a:tr h="37929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M6.3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30 000.00 €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30 000.00 €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21 090 000.00 €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15 300 000.00 €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5 565 000.00 €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9 773 606.28 €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810 000.00 €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3 431 356.77 €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extLst>
                  <a:ext uri="{0D108BD9-81ED-4DB2-BD59-A6C34878D82A}">
                    <a16:rowId xmlns:a16="http://schemas.microsoft.com/office/drawing/2014/main" val="1774953631"/>
                  </a:ext>
                </a:extLst>
              </a:tr>
              <a:tr h="1944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M6.4.1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extLst>
                  <a:ext uri="{0D108BD9-81ED-4DB2-BD59-A6C34878D82A}">
                    <a16:rowId xmlns:a16="http://schemas.microsoft.com/office/drawing/2014/main" val="2121451520"/>
                  </a:ext>
                </a:extLst>
              </a:tr>
              <a:tr h="37929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M7.2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151 321 610.06 €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256 066 360.11 €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22 410 255.64 €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110 340 369.84 €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142 131 686.50 €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extLst>
                  <a:ext uri="{0D108BD9-81ED-4DB2-BD59-A6C34878D82A}">
                    <a16:rowId xmlns:a16="http://schemas.microsoft.com/office/drawing/2014/main" val="3662558904"/>
                  </a:ext>
                </a:extLst>
              </a:tr>
              <a:tr h="37929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M7.6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19 751 558.07 €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3 294 759.02 €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4 500 592.15 €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6 540 249.80 €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8 401 893.67 €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extLst>
                  <a:ext uri="{0D108BD9-81ED-4DB2-BD59-A6C34878D82A}">
                    <a16:rowId xmlns:a16="http://schemas.microsoft.com/office/drawing/2014/main" val="2887172325"/>
                  </a:ext>
                </a:extLst>
              </a:tr>
              <a:tr h="1944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M8.1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extLst>
                  <a:ext uri="{0D108BD9-81ED-4DB2-BD59-A6C34878D82A}">
                    <a16:rowId xmlns:a16="http://schemas.microsoft.com/office/drawing/2014/main" val="59194722"/>
                  </a:ext>
                </a:extLst>
              </a:tr>
              <a:tr h="1944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M8.3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extLst>
                  <a:ext uri="{0D108BD9-81ED-4DB2-BD59-A6C34878D82A}">
                    <a16:rowId xmlns:a16="http://schemas.microsoft.com/office/drawing/2014/main" val="1151260858"/>
                  </a:ext>
                </a:extLst>
              </a:tr>
              <a:tr h="1944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M8.4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extLst>
                  <a:ext uri="{0D108BD9-81ED-4DB2-BD59-A6C34878D82A}">
                    <a16:rowId xmlns:a16="http://schemas.microsoft.com/office/drawing/2014/main" val="2189369771"/>
                  </a:ext>
                </a:extLst>
              </a:tr>
              <a:tr h="1944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M8.6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extLst>
                  <a:ext uri="{0D108BD9-81ED-4DB2-BD59-A6C34878D82A}">
                    <a16:rowId xmlns:a16="http://schemas.microsoft.com/office/drawing/2014/main" val="65363580"/>
                  </a:ext>
                </a:extLst>
              </a:tr>
              <a:tr h="1944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M9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1 810 640.98 €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100 000.00 €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3 620 864.01 €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362 058.89 €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extLst>
                  <a:ext uri="{0D108BD9-81ED-4DB2-BD59-A6C34878D82A}">
                    <a16:rowId xmlns:a16="http://schemas.microsoft.com/office/drawing/2014/main" val="3104953219"/>
                  </a:ext>
                </a:extLst>
              </a:tr>
              <a:tr h="379293"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Общо</a:t>
                      </a:r>
                      <a:endParaRPr lang="bg-BG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6 677 361.92 €</a:t>
                      </a:r>
                      <a:endParaRPr lang="bg-BG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233 964 518.04 €</a:t>
                      </a:r>
                      <a:endParaRPr lang="bg-BG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52 794 895.06 €</a:t>
                      </a:r>
                      <a:endParaRPr lang="bg-BG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372 013 440.76 €</a:t>
                      </a:r>
                      <a:endParaRPr lang="bg-BG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89 604 950.35 €</a:t>
                      </a:r>
                      <a:endParaRPr lang="bg-BG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321 027 500.60 €</a:t>
                      </a:r>
                      <a:endParaRPr lang="bg-BG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136 330 420.51 €</a:t>
                      </a:r>
                      <a:endParaRPr lang="bg-BG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202 988 750.48 €</a:t>
                      </a:r>
                      <a:endParaRPr lang="bg-BG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250 032 159.81 €</a:t>
                      </a:r>
                      <a:endParaRPr lang="bg-BG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4" marR="8284" marT="8284" marB="0" anchor="ctr"/>
                </a:tc>
                <a:extLst>
                  <a:ext uri="{0D108BD9-81ED-4DB2-BD59-A6C34878D82A}">
                    <a16:rowId xmlns:a16="http://schemas.microsoft.com/office/drawing/2014/main" val="4524489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2084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8309" y="242476"/>
            <a:ext cx="10939498" cy="288564"/>
          </a:xfrm>
        </p:spPr>
        <p:txBody>
          <a:bodyPr/>
          <a:lstStyle/>
          <a:p>
            <a:r>
              <a:rPr lang="bg-BG" sz="2400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Договорени и изплатени суми по години</a:t>
            </a:r>
            <a:endParaRPr lang="en-US" sz="2400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0637627"/>
              </p:ext>
            </p:extLst>
          </p:nvPr>
        </p:nvGraphicFramePr>
        <p:xfrm>
          <a:off x="269966" y="722803"/>
          <a:ext cx="11582399" cy="5808620"/>
        </p:xfrm>
        <a:graphic>
          <a:graphicData uri="http://schemas.openxmlformats.org/drawingml/2006/table">
            <a:tbl>
              <a:tblPr firstRow="1" firstCol="1" lastRow="1" bandCol="1">
                <a:tableStyleId>{00A15C55-8517-42AA-B614-E9B94910E393}</a:tableStyleId>
              </a:tblPr>
              <a:tblGrid>
                <a:gridCol w="1240971">
                  <a:extLst>
                    <a:ext uri="{9D8B030D-6E8A-4147-A177-3AD203B41FA5}">
                      <a16:colId xmlns:a16="http://schemas.microsoft.com/office/drawing/2014/main" val="1952868130"/>
                    </a:ext>
                  </a:extLst>
                </a:gridCol>
                <a:gridCol w="1240971">
                  <a:extLst>
                    <a:ext uri="{9D8B030D-6E8A-4147-A177-3AD203B41FA5}">
                      <a16:colId xmlns:a16="http://schemas.microsoft.com/office/drawing/2014/main" val="3702361238"/>
                    </a:ext>
                  </a:extLst>
                </a:gridCol>
                <a:gridCol w="1240971">
                  <a:extLst>
                    <a:ext uri="{9D8B030D-6E8A-4147-A177-3AD203B41FA5}">
                      <a16:colId xmlns:a16="http://schemas.microsoft.com/office/drawing/2014/main" val="4141600842"/>
                    </a:ext>
                  </a:extLst>
                </a:gridCol>
                <a:gridCol w="1240971">
                  <a:extLst>
                    <a:ext uri="{9D8B030D-6E8A-4147-A177-3AD203B41FA5}">
                      <a16:colId xmlns:a16="http://schemas.microsoft.com/office/drawing/2014/main" val="1041567551"/>
                    </a:ext>
                  </a:extLst>
                </a:gridCol>
                <a:gridCol w="1240971">
                  <a:extLst>
                    <a:ext uri="{9D8B030D-6E8A-4147-A177-3AD203B41FA5}">
                      <a16:colId xmlns:a16="http://schemas.microsoft.com/office/drawing/2014/main" val="1532229893"/>
                    </a:ext>
                  </a:extLst>
                </a:gridCol>
                <a:gridCol w="1344386">
                  <a:extLst>
                    <a:ext uri="{9D8B030D-6E8A-4147-A177-3AD203B41FA5}">
                      <a16:colId xmlns:a16="http://schemas.microsoft.com/office/drawing/2014/main" val="1687241266"/>
                    </a:ext>
                  </a:extLst>
                </a:gridCol>
                <a:gridCol w="1344386">
                  <a:extLst>
                    <a:ext uri="{9D8B030D-6E8A-4147-A177-3AD203B41FA5}">
                      <a16:colId xmlns:a16="http://schemas.microsoft.com/office/drawing/2014/main" val="2092998898"/>
                    </a:ext>
                  </a:extLst>
                </a:gridCol>
                <a:gridCol w="1344386">
                  <a:extLst>
                    <a:ext uri="{9D8B030D-6E8A-4147-A177-3AD203B41FA5}">
                      <a16:colId xmlns:a16="http://schemas.microsoft.com/office/drawing/2014/main" val="608920789"/>
                    </a:ext>
                  </a:extLst>
                </a:gridCol>
                <a:gridCol w="1344386">
                  <a:extLst>
                    <a:ext uri="{9D8B030D-6E8A-4147-A177-3AD203B41FA5}">
                      <a16:colId xmlns:a16="http://schemas.microsoft.com/office/drawing/2014/main" val="569092595"/>
                    </a:ext>
                  </a:extLst>
                </a:gridCol>
              </a:tblGrid>
              <a:tr h="29043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Мярка</a:t>
                      </a:r>
                      <a:endParaRPr lang="bg-BG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2020</a:t>
                      </a:r>
                      <a:endParaRPr lang="bg-BG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2021</a:t>
                      </a:r>
                      <a:endParaRPr lang="bg-BG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2022</a:t>
                      </a:r>
                      <a:endParaRPr lang="bg-BG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2023</a:t>
                      </a:r>
                      <a:endParaRPr lang="bg-BG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4412381"/>
                  </a:ext>
                </a:extLst>
              </a:tr>
              <a:tr h="290431"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Договорени</a:t>
                      </a:r>
                      <a:endParaRPr lang="bg-BG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 Изплатени </a:t>
                      </a:r>
                      <a:endParaRPr lang="bg-BG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Договорени</a:t>
                      </a:r>
                      <a:endParaRPr lang="bg-BG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b="1" u="none" strike="noStrike">
                          <a:solidFill>
                            <a:schemeClr val="bg1"/>
                          </a:solidFill>
                          <a:effectLst/>
                        </a:rPr>
                        <a:t> Изплатени </a:t>
                      </a:r>
                      <a:endParaRPr lang="bg-BG" sz="10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b="1" u="none" strike="noStrike">
                          <a:solidFill>
                            <a:schemeClr val="bg1"/>
                          </a:solidFill>
                          <a:effectLst/>
                        </a:rPr>
                        <a:t>Договорени</a:t>
                      </a:r>
                      <a:endParaRPr lang="bg-BG" sz="10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b="1" u="none" strike="noStrike">
                          <a:solidFill>
                            <a:schemeClr val="bg1"/>
                          </a:solidFill>
                          <a:effectLst/>
                        </a:rPr>
                        <a:t>Изплатени</a:t>
                      </a:r>
                      <a:endParaRPr lang="bg-BG" sz="10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Договорени</a:t>
                      </a:r>
                      <a:endParaRPr lang="bg-BG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Изплатени</a:t>
                      </a:r>
                      <a:endParaRPr lang="bg-BG" sz="1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6376865"/>
                  </a:ext>
                </a:extLst>
              </a:tr>
              <a:tr h="2904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M19.1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11 555.38 €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extLst>
                  <a:ext uri="{0D108BD9-81ED-4DB2-BD59-A6C34878D82A}">
                    <a16:rowId xmlns:a16="http://schemas.microsoft.com/office/drawing/2014/main" val="1779803611"/>
                  </a:ext>
                </a:extLst>
              </a:tr>
              <a:tr h="2904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M19.2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14 769 573.90 €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167 579.70 €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19 598 961.52 €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6 708 986.94 €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15 383 469.73 €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13 817 105.74 €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8 323 943.72 €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782 417.90 €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extLst>
                  <a:ext uri="{0D108BD9-81ED-4DB2-BD59-A6C34878D82A}">
                    <a16:rowId xmlns:a16="http://schemas.microsoft.com/office/drawing/2014/main" val="3361954652"/>
                  </a:ext>
                </a:extLst>
              </a:tr>
              <a:tr h="2904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M21.3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3 880 357.42 €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0.00 €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extLst>
                  <a:ext uri="{0D108BD9-81ED-4DB2-BD59-A6C34878D82A}">
                    <a16:rowId xmlns:a16="http://schemas.microsoft.com/office/drawing/2014/main" val="736033338"/>
                  </a:ext>
                </a:extLst>
              </a:tr>
              <a:tr h="2904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M4.1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427 897.00 €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46 425 678.46 €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1 612 720.66 €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42 603 398.35 €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52 898 158.00 €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16 932 200.11 €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177 168 582.63 €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3 026 138.40 €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extLst>
                  <a:ext uri="{0D108BD9-81ED-4DB2-BD59-A6C34878D82A}">
                    <a16:rowId xmlns:a16="http://schemas.microsoft.com/office/drawing/2014/main" val="1125821064"/>
                  </a:ext>
                </a:extLst>
              </a:tr>
              <a:tr h="2904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M4.1.2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1 456 442.09 €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321 410.92 €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1 003 616.59 €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764 922.85 €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696 188.13 €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10 860.09 €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extLst>
                  <a:ext uri="{0D108BD9-81ED-4DB2-BD59-A6C34878D82A}">
                    <a16:rowId xmlns:a16="http://schemas.microsoft.com/office/drawing/2014/main" val="4072336158"/>
                  </a:ext>
                </a:extLst>
              </a:tr>
              <a:tr h="2904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M4.2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7 632 018.27 €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33 446 953.43 €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18 419 884.04 €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20 743 211.95 €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5 981 421.07 €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27 073 518.32 €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2 271 451.60 €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extLst>
                  <a:ext uri="{0D108BD9-81ED-4DB2-BD59-A6C34878D82A}">
                    <a16:rowId xmlns:a16="http://schemas.microsoft.com/office/drawing/2014/main" val="14948530"/>
                  </a:ext>
                </a:extLst>
              </a:tr>
              <a:tr h="2904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M5.1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5 384 067.10 €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8 306 458.69 €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2 606 524.70 €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extLst>
                  <a:ext uri="{0D108BD9-81ED-4DB2-BD59-A6C34878D82A}">
                    <a16:rowId xmlns:a16="http://schemas.microsoft.com/office/drawing/2014/main" val="3868585002"/>
                  </a:ext>
                </a:extLst>
              </a:tr>
              <a:tr h="2904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M6.1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2 225 000.00 €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1 687 777.06 €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1 875 000.00 €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7 015 987.44 €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2 600 000.00 €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4 048 028.38 €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1 625 000.00 €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2 329 140.71 €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extLst>
                  <a:ext uri="{0D108BD9-81ED-4DB2-BD59-A6C34878D82A}">
                    <a16:rowId xmlns:a16="http://schemas.microsoft.com/office/drawing/2014/main" val="2852796647"/>
                  </a:ext>
                </a:extLst>
              </a:tr>
              <a:tr h="2904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M6.3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90 000.00 €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293 105.60 €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22 905 000.00 €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17 157 401.75 €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15 150 000.00 €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10 210 721.84 €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5 745 000.00 €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8 476 700.67 €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extLst>
                  <a:ext uri="{0D108BD9-81ED-4DB2-BD59-A6C34878D82A}">
                    <a16:rowId xmlns:a16="http://schemas.microsoft.com/office/drawing/2014/main" val="3407446005"/>
                  </a:ext>
                </a:extLst>
              </a:tr>
              <a:tr h="2904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M6.4.1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11 932 691.54 €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11 964 657.64 €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2 320 904.76 €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10 674 721.14 €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6 636 987.55 €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80 789.29 €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554 551.50 €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extLst>
                  <a:ext uri="{0D108BD9-81ED-4DB2-BD59-A6C34878D82A}">
                    <a16:rowId xmlns:a16="http://schemas.microsoft.com/office/drawing/2014/main" val="432846108"/>
                  </a:ext>
                </a:extLst>
              </a:tr>
              <a:tr h="2904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M7.2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18 194 420.76 €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146 700 509.80 €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9 250 228.57 €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124 257 007.33 €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8 024 219.96 €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62 379 523.22 €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2 825 099.93 €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extLst>
                  <a:ext uri="{0D108BD9-81ED-4DB2-BD59-A6C34878D82A}">
                    <a16:rowId xmlns:a16="http://schemas.microsoft.com/office/drawing/2014/main" val="3285461097"/>
                  </a:ext>
                </a:extLst>
              </a:tr>
              <a:tr h="2904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M7.6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3 081 068.75 €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835 121.88 €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31 110 395.30 €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1 970 416.20 €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566 717.49 €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extLst>
                  <a:ext uri="{0D108BD9-81ED-4DB2-BD59-A6C34878D82A}">
                    <a16:rowId xmlns:a16="http://schemas.microsoft.com/office/drawing/2014/main" val="2128908030"/>
                  </a:ext>
                </a:extLst>
              </a:tr>
              <a:tr h="2904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M8.1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72 944.41 €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0.00 €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13 072.59 €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extLst>
                  <a:ext uri="{0D108BD9-81ED-4DB2-BD59-A6C34878D82A}">
                    <a16:rowId xmlns:a16="http://schemas.microsoft.com/office/drawing/2014/main" val="2465401632"/>
                  </a:ext>
                </a:extLst>
              </a:tr>
              <a:tr h="2904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M8.3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13 052 711.25 €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2 575 914.43 €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4 471 855.03 €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1 156 264.83 €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2 911 322.34 €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92 091.78 €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extLst>
                  <a:ext uri="{0D108BD9-81ED-4DB2-BD59-A6C34878D82A}">
                    <a16:rowId xmlns:a16="http://schemas.microsoft.com/office/drawing/2014/main" val="722590768"/>
                  </a:ext>
                </a:extLst>
              </a:tr>
              <a:tr h="2904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M8.4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2 150 846.54 €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622 105.84 €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110 568.26 €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extLst>
                  <a:ext uri="{0D108BD9-81ED-4DB2-BD59-A6C34878D82A}">
                    <a16:rowId xmlns:a16="http://schemas.microsoft.com/office/drawing/2014/main" val="2659652850"/>
                  </a:ext>
                </a:extLst>
              </a:tr>
              <a:tr h="2904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M8.6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9 926 946.01 €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979 214.46 €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extLst>
                  <a:ext uri="{0D108BD9-81ED-4DB2-BD59-A6C34878D82A}">
                    <a16:rowId xmlns:a16="http://schemas.microsoft.com/office/drawing/2014/main" val="3608266736"/>
                  </a:ext>
                </a:extLst>
              </a:tr>
              <a:tr h="2904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M9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1 076 547.00 €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659 103.74 €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1 492 682.98 €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 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1 044 501.67 €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 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300 000.00 €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extLst>
                  <a:ext uri="{0D108BD9-81ED-4DB2-BD59-A6C34878D82A}">
                    <a16:rowId xmlns:a16="http://schemas.microsoft.com/office/drawing/2014/main" val="1345504700"/>
                  </a:ext>
                </a:extLst>
              </a:tr>
              <a:tr h="290431"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Общо</a:t>
                      </a:r>
                      <a:endParaRPr lang="bg-BG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>
                          <a:effectLst/>
                        </a:rPr>
                        <a:t>71 551 706.28 €</a:t>
                      </a:r>
                      <a:endParaRPr lang="bg-BG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232 461 776.54 €</a:t>
                      </a:r>
                      <a:endParaRPr lang="bg-BG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104 969 822.05 €</a:t>
                      </a:r>
                      <a:endParaRPr lang="bg-BG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232 430 432.59 €</a:t>
                      </a:r>
                      <a:endParaRPr lang="bg-BG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152 361 669.70 €</a:t>
                      </a:r>
                      <a:endParaRPr lang="bg-BG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151 497 111.02 €</a:t>
                      </a:r>
                      <a:endParaRPr lang="bg-BG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193 652 576.36 €</a:t>
                      </a:r>
                      <a:endParaRPr lang="bg-BG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00" u="none" strike="noStrike" dirty="0">
                          <a:effectLst/>
                        </a:rPr>
                        <a:t>21 235 170.06 €</a:t>
                      </a:r>
                      <a:endParaRPr lang="bg-BG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32" marR="8932" marT="8932" marB="0" anchor="ctr"/>
                </a:tc>
                <a:extLst>
                  <a:ext uri="{0D108BD9-81ED-4DB2-BD59-A6C34878D82A}">
                    <a16:rowId xmlns:a16="http://schemas.microsoft.com/office/drawing/2014/main" val="34359460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2760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1BB3ACD-39D6-4B07-B165-F979837486A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3529" y="339509"/>
            <a:ext cx="11573197" cy="1064418"/>
          </a:xfrm>
        </p:spPr>
        <p:txBody>
          <a:bodyPr/>
          <a:lstStyle/>
          <a:p>
            <a:pPr algn="l"/>
            <a:r>
              <a:rPr lang="bg-BG" sz="3400" dirty="0"/>
              <a:t>Отчет за изпълнението на </a:t>
            </a:r>
            <a:r>
              <a:rPr lang="ru-RU" sz="3400" dirty="0"/>
              <a:t>мярка </a:t>
            </a:r>
            <a:r>
              <a:rPr lang="ru-RU" sz="3400" dirty="0" smtClean="0"/>
              <a:t>4</a:t>
            </a:r>
          </a:p>
          <a:p>
            <a:pPr algn="l"/>
            <a:r>
              <a:rPr lang="bg-BG" sz="2000" i="1" dirty="0"/>
              <a:t>Инвестиции в материални активи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1703672"/>
            <a:ext cx="12192000" cy="1413163"/>
          </a:xfrm>
          <a:prstGeom prst="rect">
            <a:avLst/>
          </a:prstGeom>
          <a:solidFill>
            <a:srgbClr val="4E99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10460934" y="2309799"/>
            <a:ext cx="1395807" cy="1366982"/>
          </a:xfrm>
          <a:prstGeom prst="ellipse">
            <a:avLst/>
          </a:prstGeom>
          <a:solidFill>
            <a:srgbClr val="F2F2F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Подмярка 4.2.2</a:t>
            </a:r>
            <a:endParaRPr lang="en-US" sz="1200" b="1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9" name="Oval 68"/>
          <p:cNvSpPr/>
          <p:nvPr/>
        </p:nvSpPr>
        <p:spPr>
          <a:xfrm>
            <a:off x="8557461" y="2309799"/>
            <a:ext cx="1395807" cy="1366982"/>
          </a:xfrm>
          <a:prstGeom prst="ellipse">
            <a:avLst/>
          </a:prstGeom>
          <a:solidFill>
            <a:srgbClr val="F2F2F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Подмярка 4.1.2</a:t>
            </a:r>
            <a:endParaRPr lang="en-US" sz="1200" b="1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0" name="Oval 69"/>
          <p:cNvSpPr/>
          <p:nvPr/>
        </p:nvSpPr>
        <p:spPr>
          <a:xfrm>
            <a:off x="6592629" y="2309799"/>
            <a:ext cx="1395807" cy="1366982"/>
          </a:xfrm>
          <a:prstGeom prst="ellipse">
            <a:avLst/>
          </a:prstGeom>
          <a:solidFill>
            <a:srgbClr val="F2F2F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Подмярка 4.2</a:t>
            </a:r>
            <a:endParaRPr lang="en-US" sz="1200" b="1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1" name="Oval 70"/>
          <p:cNvSpPr/>
          <p:nvPr/>
        </p:nvSpPr>
        <p:spPr>
          <a:xfrm>
            <a:off x="4627797" y="2294797"/>
            <a:ext cx="1395807" cy="1366982"/>
          </a:xfrm>
          <a:prstGeom prst="ellipse">
            <a:avLst/>
          </a:prstGeom>
          <a:solidFill>
            <a:srgbClr val="F2F2F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Подмярка 4.1</a:t>
            </a:r>
            <a:endParaRPr lang="en-US" sz="1200" b="1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0721094"/>
              </p:ext>
            </p:extLst>
          </p:nvPr>
        </p:nvGraphicFramePr>
        <p:xfrm>
          <a:off x="323529" y="4007705"/>
          <a:ext cx="11748405" cy="2467396"/>
        </p:xfrm>
        <a:graphic>
          <a:graphicData uri="http://schemas.openxmlformats.org/drawingml/2006/table">
            <a:tbl>
              <a:tblPr bandRow="1">
                <a:tableStyleId>{69012ECD-51FC-41F1-AA8D-1B2483CD663E}</a:tableStyleId>
              </a:tblPr>
              <a:tblGrid>
                <a:gridCol w="3905571">
                  <a:extLst>
                    <a:ext uri="{9D8B030D-6E8A-4147-A177-3AD203B41FA5}">
                      <a16:colId xmlns:a16="http://schemas.microsoft.com/office/drawing/2014/main" val="62373848"/>
                    </a:ext>
                  </a:extLst>
                </a:gridCol>
                <a:gridCol w="2197100">
                  <a:extLst>
                    <a:ext uri="{9D8B030D-6E8A-4147-A177-3AD203B41FA5}">
                      <a16:colId xmlns:a16="http://schemas.microsoft.com/office/drawing/2014/main" val="1044504265"/>
                    </a:ext>
                  </a:extLst>
                </a:gridCol>
                <a:gridCol w="1838847">
                  <a:extLst>
                    <a:ext uri="{9D8B030D-6E8A-4147-A177-3AD203B41FA5}">
                      <a16:colId xmlns:a16="http://schemas.microsoft.com/office/drawing/2014/main" val="2916129237"/>
                    </a:ext>
                  </a:extLst>
                </a:gridCol>
                <a:gridCol w="2015644">
                  <a:extLst>
                    <a:ext uri="{9D8B030D-6E8A-4147-A177-3AD203B41FA5}">
                      <a16:colId xmlns:a16="http://schemas.microsoft.com/office/drawing/2014/main" val="1493684519"/>
                    </a:ext>
                  </a:extLst>
                </a:gridCol>
                <a:gridCol w="1791243">
                  <a:extLst>
                    <a:ext uri="{9D8B030D-6E8A-4147-A177-3AD203B41FA5}">
                      <a16:colId xmlns:a16="http://schemas.microsoft.com/office/drawing/2014/main" val="945830317"/>
                    </a:ext>
                  </a:extLst>
                </a:gridCol>
              </a:tblGrid>
              <a:tr h="3681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</a:rPr>
                        <a:t>Брой приеми</a:t>
                      </a:r>
                      <a:endParaRPr lang="ru-RU" sz="1400" b="0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  <a:p>
                      <a:pPr algn="l"/>
                      <a:endParaRPr lang="ru-RU" sz="1400" b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1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bg-BG" sz="11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4</a:t>
                      </a:r>
                      <a:endParaRPr lang="bg-BG" sz="11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1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2</a:t>
                      </a:r>
                      <a:endParaRPr lang="bg-BG" sz="11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1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</a:t>
                      </a:r>
                      <a:endParaRPr lang="bg-BG" sz="11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50319588"/>
                  </a:ext>
                </a:extLst>
              </a:tr>
              <a:tr h="4395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Брой постъпили проектни предложения</a:t>
                      </a:r>
                      <a:endParaRPr lang="bg-BG" sz="14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880</a:t>
                      </a:r>
                      <a:r>
                        <a:rPr lang="en-US" sz="11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bg-BG" sz="1100" b="1" u="none" strike="noStrike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US" sz="11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801</a:t>
                      </a:r>
                      <a:endParaRPr lang="bg-BG" sz="11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50</a:t>
                      </a:r>
                      <a:r>
                        <a:rPr lang="en-US" sz="11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bg-BG" sz="1100" b="1" u="none" strike="noStrike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1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bg-BG" sz="11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69464549"/>
                  </a:ext>
                </a:extLst>
              </a:tr>
              <a:tr h="4512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Общ брой сключени договори за подпомагане</a:t>
                      </a:r>
                      <a:endParaRPr lang="bg-BG" sz="14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2 497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359</a:t>
                      </a:r>
                      <a:endParaRPr lang="bg-BG" sz="11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234</a:t>
                      </a:r>
                      <a:endParaRPr lang="bg-BG" sz="1100" b="1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1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НЯМА</a:t>
                      </a:r>
                      <a:r>
                        <a:rPr lang="bg-BG" sz="11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ОДОБРЕНИ КАНДИДАТИ</a:t>
                      </a:r>
                      <a:endParaRPr lang="bg-BG" sz="11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963723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Размер на договорената субсидия (€)</a:t>
                      </a:r>
                      <a:endParaRPr lang="en-US" sz="1400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/сума по договор след последен анекс/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b="1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554 644 935.10 €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219 678 405.04</a:t>
                      </a:r>
                      <a:r>
                        <a:rPr lang="en-US" sz="1100" b="1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bg-BG" sz="11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€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3 156 246.80</a:t>
                      </a:r>
                      <a:r>
                        <a:rPr lang="en-US" sz="1100" b="1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bg-BG" sz="11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€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1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НЯМА</a:t>
                      </a:r>
                      <a:r>
                        <a:rPr lang="bg-BG" sz="11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ОДОБРЕНИ КАНДИДАТИ</a:t>
                      </a:r>
                    </a:p>
                    <a:p>
                      <a:pPr algn="ctr"/>
                      <a:endParaRPr lang="ru-RU" sz="11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54995297"/>
                  </a:ext>
                </a:extLst>
              </a:tr>
              <a:tr h="47337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Изплатени средства (€)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bg-BG" sz="1100" b="1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308</a:t>
                      </a:r>
                      <a:r>
                        <a:rPr lang="en-US" sz="1100" b="1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bg-BG" sz="1100" b="1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924</a:t>
                      </a:r>
                      <a:r>
                        <a:rPr lang="en-US" sz="1100" b="1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bg-BG" sz="1100" b="1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389.8</a:t>
                      </a:r>
                      <a:r>
                        <a:rPr lang="en-US" sz="1100" b="1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 </a:t>
                      </a:r>
                      <a:r>
                        <a:rPr lang="bg-BG" sz="1100" b="1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€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100" b="1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157 410 032.95 € 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1 097 193.86 € 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bg-BG" sz="11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НЯМА</a:t>
                      </a:r>
                      <a:r>
                        <a:rPr lang="bg-BG" sz="11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ОДОБРЕНИ КАНДИДАТИ</a:t>
                      </a:r>
                      <a:endParaRPr lang="bg-BG" sz="11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10484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07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2497" y="383697"/>
            <a:ext cx="11244947" cy="726590"/>
          </a:xfrm>
        </p:spPr>
        <p:txBody>
          <a:bodyPr/>
          <a:lstStyle/>
          <a:p>
            <a:r>
              <a:rPr lang="bg-BG" sz="4800" dirty="0" smtClean="0"/>
              <a:t>Текуща информация по мярка 4</a:t>
            </a:r>
            <a:endParaRPr lang="en-US" sz="4800" dirty="0"/>
          </a:p>
        </p:txBody>
      </p:sp>
      <p:grpSp>
        <p:nvGrpSpPr>
          <p:cNvPr id="44" name="그룹 42">
            <a:extLst>
              <a:ext uri="{FF2B5EF4-FFF2-40B4-BE49-F238E27FC236}">
                <a16:creationId xmlns:a16="http://schemas.microsoft.com/office/drawing/2014/main" id="{5E58ED87-C2C6-41F6-8A4E-6B35ECF4F39E}"/>
              </a:ext>
            </a:extLst>
          </p:cNvPr>
          <p:cNvGrpSpPr/>
          <p:nvPr/>
        </p:nvGrpSpPr>
        <p:grpSpPr>
          <a:xfrm>
            <a:off x="612498" y="3610881"/>
            <a:ext cx="5211078" cy="1615660"/>
            <a:chOff x="2279575" y="5052776"/>
            <a:chExt cx="4230407" cy="1615659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B6F268C8-E164-4191-A708-1C910CC92DD5}"/>
                </a:ext>
              </a:extLst>
            </p:cNvPr>
            <p:cNvSpPr txBox="1"/>
            <p:nvPr/>
          </p:nvSpPr>
          <p:spPr>
            <a:xfrm>
              <a:off x="2279575" y="5052776"/>
              <a:ext cx="4230407" cy="307776"/>
            </a:xfrm>
            <a:prstGeom prst="rect">
              <a:avLst/>
            </a:prstGeom>
            <a:solidFill>
              <a:schemeClr val="accent6">
                <a:lumMod val="50000"/>
                <a:lumOff val="50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bg1"/>
                  </a:solidFill>
                  <a:cs typeface="Calibri" pitchFamily="34" charset="0"/>
                </a:rPr>
                <a:t>BG06RDNP001-4.009 </a:t>
              </a:r>
              <a:r>
                <a:rPr lang="bg-BG" altLang="ko-KR" sz="1400" b="1" dirty="0">
                  <a:solidFill>
                    <a:schemeClr val="bg1"/>
                  </a:solidFill>
                  <a:cs typeface="Calibri" pitchFamily="34" charset="0"/>
                </a:rPr>
                <a:t>по подмярка 4.1.2 </a:t>
              </a:r>
              <a:endParaRPr lang="ko-KR" altLang="en-US" sz="1400" b="1" dirty="0">
                <a:solidFill>
                  <a:schemeClr val="bg1"/>
                </a:solidFill>
                <a:cs typeface="Calibri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F01895D7-F014-4BF5-8E48-EF4CBFFFC817}"/>
                </a:ext>
              </a:extLst>
            </p:cNvPr>
            <p:cNvSpPr txBox="1"/>
            <p:nvPr/>
          </p:nvSpPr>
          <p:spPr>
            <a:xfrm>
              <a:off x="2279575" y="5391163"/>
              <a:ext cx="4230406" cy="12772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bg-BG" sz="1100" b="1" dirty="0" smtClean="0">
                  <a:cs typeface="Times New Roman" panose="02020603050405020304" pitchFamily="18" charset="0"/>
                </a:rPr>
                <a:t>„</a:t>
              </a:r>
              <a:r>
                <a:rPr lang="ru-RU" sz="1100" b="1" dirty="0" smtClean="0">
                  <a:cs typeface="Times New Roman" panose="02020603050405020304" pitchFamily="18" charset="0"/>
                </a:rPr>
                <a:t>Инвестиции </a:t>
              </a:r>
              <a:r>
                <a:rPr lang="ru-RU" sz="1100" b="1" dirty="0">
                  <a:cs typeface="Times New Roman" panose="02020603050405020304" pitchFamily="18" charset="0"/>
                </a:rPr>
                <a:t>в земеделски стопанства по Тематична подпрограма за развитие на малки </a:t>
              </a:r>
              <a:r>
                <a:rPr lang="ru-RU" sz="1100" b="1" dirty="0" smtClean="0">
                  <a:cs typeface="Times New Roman" panose="02020603050405020304" pitchFamily="18" charset="0"/>
                </a:rPr>
                <a:t>стопанства</a:t>
              </a:r>
              <a:r>
                <a:rPr lang="bg-BG" sz="1100" b="1" dirty="0" smtClean="0"/>
                <a:t>“ </a:t>
              </a:r>
            </a:p>
            <a:p>
              <a:pPr algn="r"/>
              <a:r>
                <a:rPr lang="ru-RU" sz="1100" b="1" dirty="0" smtClean="0">
                  <a:cs typeface="Times New Roman" panose="02020603050405020304" pitchFamily="18" charset="0"/>
                </a:rPr>
                <a:t>Бр</a:t>
              </a:r>
              <a:r>
                <a:rPr lang="ru-RU" sz="1100" b="1" dirty="0">
                  <a:cs typeface="Times New Roman" panose="02020603050405020304" pitchFamily="18" charset="0"/>
                </a:rPr>
                <a:t>. подадени проекти по приема: </a:t>
              </a:r>
              <a:r>
                <a:rPr lang="en-US" sz="1100" b="1" dirty="0" smtClean="0">
                  <a:cs typeface="Times New Roman" panose="02020603050405020304" pitchFamily="18" charset="0"/>
                </a:rPr>
                <a:t>258</a:t>
              </a:r>
              <a:endParaRPr lang="ru-RU" sz="1100" b="1" dirty="0">
                <a:cs typeface="Times New Roman" panose="02020603050405020304" pitchFamily="18" charset="0"/>
              </a:endParaRPr>
            </a:p>
            <a:p>
              <a:pPr algn="r"/>
              <a:endParaRPr lang="ru-RU" sz="1100" dirty="0" smtClean="0">
                <a:solidFill>
                  <a:srgbClr val="FF0000"/>
                </a:solidFill>
                <a:cs typeface="Times New Roman" panose="02020603050405020304" pitchFamily="18" charset="0"/>
              </a:endParaRPr>
            </a:p>
            <a:p>
              <a:pPr algn="r"/>
              <a:r>
                <a:rPr lang="ru-RU" sz="1100" dirty="0" smtClean="0">
                  <a:cs typeface="Times New Roman" panose="02020603050405020304" pitchFamily="18" charset="0"/>
                </a:rPr>
                <a:t>Приключила е обработката на </a:t>
              </a:r>
              <a:r>
                <a:rPr lang="ru-RU" sz="1100" dirty="0">
                  <a:cs typeface="Times New Roman" panose="02020603050405020304" pitchFamily="18" charset="0"/>
                </a:rPr>
                <a:t>проектните </a:t>
              </a:r>
              <a:r>
                <a:rPr lang="ru-RU" sz="1100" dirty="0" smtClean="0">
                  <a:cs typeface="Times New Roman" panose="02020603050405020304" pitchFamily="18" charset="0"/>
                </a:rPr>
                <a:t>предложения</a:t>
              </a:r>
              <a:r>
                <a:rPr lang="en-US" sz="1100" dirty="0">
                  <a:cs typeface="Times New Roman" panose="02020603050405020304" pitchFamily="18" charset="0"/>
                </a:rPr>
                <a:t>.</a:t>
              </a:r>
              <a:r>
                <a:rPr lang="ru-RU" sz="1100" dirty="0" smtClean="0">
                  <a:cs typeface="Times New Roman" panose="02020603050405020304" pitchFamily="18" charset="0"/>
                </a:rPr>
                <a:t> </a:t>
              </a:r>
              <a:r>
                <a:rPr lang="bg-BG" sz="1100" dirty="0" smtClean="0">
                  <a:cs typeface="Times New Roman" panose="02020603050405020304" pitchFamily="18" charset="0"/>
                </a:rPr>
                <a:t>Сключени са 130 административни договора за финансово подпомагане</a:t>
              </a:r>
              <a:r>
                <a:rPr lang="ru-RU" sz="1100" dirty="0">
                  <a:cs typeface="Times New Roman" panose="02020603050405020304" pitchFamily="18" charset="0"/>
                </a:rPr>
                <a:t>на </a:t>
              </a:r>
              <a:r>
                <a:rPr lang="ru-RU" sz="1100" dirty="0" smtClean="0">
                  <a:cs typeface="Times New Roman" panose="02020603050405020304" pitchFamily="18" charset="0"/>
                </a:rPr>
                <a:t>на обща </a:t>
              </a:r>
              <a:r>
                <a:rPr lang="ru-RU" sz="1100" dirty="0">
                  <a:cs typeface="Times New Roman" panose="02020603050405020304" pitchFamily="18" charset="0"/>
                </a:rPr>
                <a:t>стойност на БФП в размер на 1 699 </a:t>
              </a:r>
              <a:r>
                <a:rPr lang="ru-RU" sz="1100" dirty="0" smtClean="0">
                  <a:cs typeface="Times New Roman" panose="02020603050405020304" pitchFamily="18" charset="0"/>
                </a:rPr>
                <a:t>804.72</a:t>
              </a:r>
              <a:r>
                <a:rPr lang="ru-RU" sz="1100" dirty="0">
                  <a:cs typeface="Times New Roman" panose="02020603050405020304" pitchFamily="18" charset="0"/>
                </a:rPr>
                <a:t> €</a:t>
              </a:r>
              <a:r>
                <a:rPr lang="ru-RU" sz="1100" dirty="0" smtClean="0">
                  <a:cs typeface="Times New Roman" panose="02020603050405020304" pitchFamily="18" charset="0"/>
                </a:rPr>
                <a:t>.</a:t>
              </a:r>
              <a:endParaRPr lang="ru-RU" sz="1100" dirty="0">
                <a:cs typeface="Times New Roman" panose="02020603050405020304" pitchFamily="18" charset="0"/>
              </a:endParaRPr>
            </a:p>
          </p:txBody>
        </p:sp>
      </p:grpSp>
      <p:grpSp>
        <p:nvGrpSpPr>
          <p:cNvPr id="50" name="그룹 41">
            <a:extLst>
              <a:ext uri="{FF2B5EF4-FFF2-40B4-BE49-F238E27FC236}">
                <a16:creationId xmlns:a16="http://schemas.microsoft.com/office/drawing/2014/main" id="{3A6ADD58-FFB8-443F-B3DF-2BC3FF540194}"/>
              </a:ext>
            </a:extLst>
          </p:cNvPr>
          <p:cNvGrpSpPr/>
          <p:nvPr/>
        </p:nvGrpSpPr>
        <p:grpSpPr>
          <a:xfrm>
            <a:off x="3458161" y="1355073"/>
            <a:ext cx="5538611" cy="1769647"/>
            <a:chOff x="7032101" y="4824322"/>
            <a:chExt cx="4260625" cy="1769645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5A35255F-452F-4B6E-B8F5-45F4544AD113}"/>
                </a:ext>
              </a:extLst>
            </p:cNvPr>
            <p:cNvSpPr txBox="1"/>
            <p:nvPr/>
          </p:nvSpPr>
          <p:spPr>
            <a:xfrm>
              <a:off x="7032101" y="4824322"/>
              <a:ext cx="4230407" cy="307776"/>
            </a:xfrm>
            <a:prstGeom prst="rect">
              <a:avLst/>
            </a:prstGeom>
            <a:solidFill>
              <a:srgbClr val="44DC8C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Calibri" pitchFamily="34" charset="0"/>
                </a:rPr>
                <a:t> BG06RDNP001-4.015 </a:t>
              </a:r>
              <a:r>
                <a:rPr lang="bg-BG" altLang="ko-KR" sz="1400" b="1" dirty="0">
                  <a:solidFill>
                    <a:schemeClr val="bg1"/>
                  </a:solidFill>
                  <a:cs typeface="Calibri" pitchFamily="34" charset="0"/>
                </a:rPr>
                <a:t>по подмярка 4.2 </a:t>
              </a:r>
              <a:endParaRPr lang="ko-KR" altLang="en-US" sz="1400" b="1" dirty="0">
                <a:solidFill>
                  <a:schemeClr val="bg1"/>
                </a:solidFill>
                <a:cs typeface="Calibri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BDB7425A-65DE-44A9-AC3D-22114AD21158}"/>
                </a:ext>
              </a:extLst>
            </p:cNvPr>
            <p:cNvSpPr txBox="1"/>
            <p:nvPr/>
          </p:nvSpPr>
          <p:spPr>
            <a:xfrm>
              <a:off x="7032101" y="5147419"/>
              <a:ext cx="4260625" cy="1446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bg-BG" sz="1100" b="1" dirty="0" smtClean="0">
                  <a:cs typeface="Times New Roman" panose="02020603050405020304" pitchFamily="18" charset="0"/>
                </a:rPr>
                <a:t>„</a:t>
              </a:r>
              <a:r>
                <a:rPr lang="ru-RU" altLang="ko-KR" sz="1100" b="1" dirty="0" smtClean="0">
                  <a:cs typeface="Times New Roman" panose="02020603050405020304" pitchFamily="18" charset="0"/>
                </a:rPr>
                <a:t>Инвестиции </a:t>
              </a:r>
              <a:r>
                <a:rPr lang="ru-RU" altLang="ko-KR" sz="1100" b="1" dirty="0">
                  <a:cs typeface="Times New Roman" panose="02020603050405020304" pitchFamily="18" charset="0"/>
                </a:rPr>
                <a:t>в преработка/маркетинг на селскостопански продукти„</a:t>
              </a:r>
            </a:p>
            <a:p>
              <a:pPr algn="ctr"/>
              <a:r>
                <a:rPr lang="ru-RU" altLang="ko-KR" sz="1100" b="1" dirty="0">
                  <a:cs typeface="Times New Roman" panose="02020603050405020304" pitchFamily="18" charset="0"/>
                </a:rPr>
                <a:t>Бр. подадени проекти: </a:t>
              </a:r>
              <a:r>
                <a:rPr lang="ru-RU" altLang="ko-KR" sz="1100" b="1" dirty="0" smtClean="0">
                  <a:cs typeface="Times New Roman" panose="02020603050405020304" pitchFamily="18" charset="0"/>
                </a:rPr>
                <a:t>523</a:t>
              </a:r>
            </a:p>
            <a:p>
              <a:pPr algn="ctr"/>
              <a:endParaRPr lang="ru-RU" altLang="ko-KR" sz="1100" b="1" dirty="0">
                <a:cs typeface="Times New Roman" panose="02020603050405020304" pitchFamily="18" charset="0"/>
              </a:endParaRPr>
            </a:p>
            <a:p>
              <a:pPr algn="ctr"/>
              <a:r>
                <a:rPr lang="ru-RU" altLang="ko-KR" sz="1100" dirty="0">
                  <a:cs typeface="Times New Roman" panose="02020603050405020304" pitchFamily="18" charset="0"/>
                </a:rPr>
                <a:t>На 01.02.2023 г. със Заповед № 03-РД/1171 е назначен състав на Оценителна комисия за разглеждане и извършване на оценка на подадените проектни предложения на етап Оценка за административно съответствие и допустимост. Към настоящия момент проектни предложения се разглеждат и при необходимост се изпращат Уведомителни писма за неясноти и непълноти.</a:t>
              </a:r>
            </a:p>
          </p:txBody>
        </p:sp>
      </p:grpSp>
      <p:grpSp>
        <p:nvGrpSpPr>
          <p:cNvPr id="20" name="그룹 41">
            <a:extLst>
              <a:ext uri="{FF2B5EF4-FFF2-40B4-BE49-F238E27FC236}">
                <a16:creationId xmlns:a16="http://schemas.microsoft.com/office/drawing/2014/main" id="{3A6ADD58-FFB8-443F-B3DF-2BC3FF540194}"/>
              </a:ext>
            </a:extLst>
          </p:cNvPr>
          <p:cNvGrpSpPr/>
          <p:nvPr/>
        </p:nvGrpSpPr>
        <p:grpSpPr>
          <a:xfrm>
            <a:off x="6358115" y="3610883"/>
            <a:ext cx="5577890" cy="1930495"/>
            <a:chOff x="7032102" y="5083387"/>
            <a:chExt cx="4870908" cy="1831793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A35255F-452F-4B6E-B8F5-45F4544AD113}"/>
                </a:ext>
              </a:extLst>
            </p:cNvPr>
            <p:cNvSpPr txBox="1"/>
            <p:nvPr/>
          </p:nvSpPr>
          <p:spPr>
            <a:xfrm>
              <a:off x="7032102" y="5083387"/>
              <a:ext cx="4802304" cy="292041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Calibri" pitchFamily="34" charset="0"/>
                </a:rPr>
                <a:t> </a:t>
              </a:r>
              <a:r>
                <a:rPr lang="en-US" sz="1400" b="1" dirty="0" smtClean="0"/>
                <a:t>BG06RDNP001-4.0</a:t>
              </a:r>
              <a:r>
                <a:rPr lang="bg-BG" sz="1400" b="1" dirty="0" smtClean="0"/>
                <a:t>14</a:t>
              </a:r>
              <a:r>
                <a:rPr lang="en-US" sz="1400" b="1" dirty="0" smtClean="0"/>
                <a:t> </a:t>
              </a:r>
              <a:r>
                <a:rPr lang="bg-BG" sz="1400" b="1" dirty="0"/>
                <a:t>по подмярка 4.2</a:t>
              </a:r>
              <a:endParaRPr lang="ko-KR" altLang="en-US" sz="1400" b="1" dirty="0">
                <a:solidFill>
                  <a:schemeClr val="bg1"/>
                </a:solidFill>
                <a:cs typeface="Calibri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DB7425A-65DE-44A9-AC3D-22114AD21158}"/>
                </a:ext>
              </a:extLst>
            </p:cNvPr>
            <p:cNvSpPr txBox="1"/>
            <p:nvPr/>
          </p:nvSpPr>
          <p:spPr>
            <a:xfrm>
              <a:off x="7032103" y="5381966"/>
              <a:ext cx="4870907" cy="1533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bg-BG" sz="1100" b="1" dirty="0" smtClean="0">
                  <a:cs typeface="Times New Roman" panose="02020603050405020304" pitchFamily="18" charset="0"/>
                </a:rPr>
                <a:t>„</a:t>
              </a:r>
              <a:r>
                <a:rPr lang="ru-RU" altLang="ko-KR" sz="1100" b="1" dirty="0" smtClean="0">
                  <a:cs typeface="Times New Roman" panose="02020603050405020304" pitchFamily="18" charset="0"/>
                </a:rPr>
                <a:t>Инвестиции </a:t>
              </a:r>
              <a:r>
                <a:rPr lang="ru-RU" altLang="ko-KR" sz="1100" b="1" dirty="0">
                  <a:cs typeface="Times New Roman" panose="02020603050405020304" pitchFamily="18" charset="0"/>
                </a:rPr>
                <a:t>в преработка/маркетинг на селскостопански продукти„ </a:t>
              </a:r>
              <a:r>
                <a:rPr lang="ru-RU" altLang="ko-KR" sz="1100" dirty="0">
                  <a:cs typeface="Times New Roman" panose="02020603050405020304" pitchFamily="18" charset="0"/>
                </a:rPr>
                <a:t>- Целеви прием за проектни предложения с инвестиционна стойност до 300 000 </a:t>
              </a:r>
              <a:r>
                <a:rPr lang="bg-BG" sz="1100" dirty="0">
                  <a:cs typeface="Times New Roman" panose="02020603050405020304" pitchFamily="18" charset="0"/>
                </a:rPr>
                <a:t>€</a:t>
              </a:r>
              <a:r>
                <a:rPr lang="ru-RU" altLang="ko-KR" sz="1100" dirty="0" smtClean="0">
                  <a:cs typeface="Times New Roman" panose="02020603050405020304" pitchFamily="18" charset="0"/>
                </a:rPr>
                <a:t>. </a:t>
              </a:r>
              <a:r>
                <a:rPr lang="ru-RU" altLang="ko-KR" sz="1100" b="1" dirty="0" smtClean="0">
                  <a:cs typeface="Times New Roman" panose="02020603050405020304" pitchFamily="18" charset="0"/>
                </a:rPr>
                <a:t>Бр</a:t>
              </a:r>
              <a:r>
                <a:rPr lang="ru-RU" altLang="ko-KR" sz="1100" b="1" dirty="0">
                  <a:cs typeface="Times New Roman" panose="02020603050405020304" pitchFamily="18" charset="0"/>
                </a:rPr>
                <a:t>. подадени проектни предложения: </a:t>
              </a:r>
              <a:r>
                <a:rPr lang="ru-RU" altLang="ko-KR" sz="1100" b="1" dirty="0" smtClean="0">
                  <a:cs typeface="Times New Roman" panose="02020603050405020304" pitchFamily="18" charset="0"/>
                </a:rPr>
                <a:t>143</a:t>
              </a:r>
            </a:p>
            <a:p>
              <a:endParaRPr lang="ru-RU" altLang="ko-KR" sz="1100" b="1" dirty="0">
                <a:solidFill>
                  <a:srgbClr val="FF0000"/>
                </a:solidFill>
                <a:cs typeface="Times New Roman" panose="02020603050405020304" pitchFamily="18" charset="0"/>
              </a:endParaRPr>
            </a:p>
            <a:p>
              <a:r>
                <a:rPr lang="ru-RU" altLang="ko-KR" sz="1100" dirty="0">
                  <a:cs typeface="Times New Roman" panose="02020603050405020304" pitchFamily="18" charset="0"/>
                </a:rPr>
                <a:t>На 01.02.2023 г. със Заповед № 03-РД/3786 е назначен състав на Оценителна комисия за разглеждане и извършване на оценка на подадените проектни предложения на етап Оценка за административно съответствие и допустимост. Към настоящия момент проектни предложения се разглеждат и при необходимост се изпращат Уведомителни писма за неясноти и непълноти.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79782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그룹 42">
            <a:extLst>
              <a:ext uri="{FF2B5EF4-FFF2-40B4-BE49-F238E27FC236}">
                <a16:creationId xmlns:a16="http://schemas.microsoft.com/office/drawing/2014/main" id="{5E58ED87-C2C6-41F6-8A4E-6B35ECF4F39E}"/>
              </a:ext>
            </a:extLst>
          </p:cNvPr>
          <p:cNvGrpSpPr/>
          <p:nvPr/>
        </p:nvGrpSpPr>
        <p:grpSpPr>
          <a:xfrm>
            <a:off x="609600" y="1308512"/>
            <a:ext cx="5381625" cy="1277108"/>
            <a:chOff x="2343199" y="4848271"/>
            <a:chExt cx="4230409" cy="1385804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6F268C8-E164-4191-A708-1C910CC92DD5}"/>
                </a:ext>
              </a:extLst>
            </p:cNvPr>
            <p:cNvSpPr txBox="1"/>
            <p:nvPr/>
          </p:nvSpPr>
          <p:spPr>
            <a:xfrm>
              <a:off x="2343201" y="4848271"/>
              <a:ext cx="4230407" cy="333974"/>
            </a:xfrm>
            <a:prstGeom prst="rect">
              <a:avLst/>
            </a:prstGeom>
            <a:solidFill>
              <a:srgbClr val="3D8BDE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Calibri" pitchFamily="34" charset="0"/>
                </a:rPr>
                <a:t>BG06RDNP001-4.012  </a:t>
              </a:r>
              <a:r>
                <a:rPr lang="bg-BG" altLang="ko-KR" sz="1400" b="1" dirty="0">
                  <a:solidFill>
                    <a:schemeClr val="bg1"/>
                  </a:solidFill>
                  <a:cs typeface="Calibri" pitchFamily="34" charset="0"/>
                </a:rPr>
                <a:t>по подмярка 4.1 </a:t>
              </a:r>
              <a:endParaRPr lang="ko-KR" altLang="en-US" sz="1400" b="1" dirty="0">
                <a:solidFill>
                  <a:schemeClr val="bg1"/>
                </a:solidFill>
                <a:cs typeface="Calibri" pitchFamily="34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F01895D7-F014-4BF5-8E48-EF4CBFFFC817}"/>
                </a:ext>
              </a:extLst>
            </p:cNvPr>
            <p:cNvSpPr txBox="1"/>
            <p:nvPr/>
          </p:nvSpPr>
          <p:spPr>
            <a:xfrm>
              <a:off x="2343199" y="5215461"/>
              <a:ext cx="4230407" cy="10186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bg-BG" sz="1100" b="1" dirty="0" smtClean="0">
                  <a:cs typeface="Times New Roman" panose="02020603050405020304" pitchFamily="18" charset="0"/>
                </a:rPr>
                <a:t>„</a:t>
              </a:r>
              <a:r>
                <a:rPr lang="ru-RU" sz="1100" b="1" dirty="0" smtClean="0">
                  <a:cs typeface="Times New Roman" panose="02020603050405020304" pitchFamily="18" charset="0"/>
                </a:rPr>
                <a:t>Инвестиции </a:t>
              </a:r>
              <a:r>
                <a:rPr lang="ru-RU" sz="1100" b="1" dirty="0">
                  <a:cs typeface="Times New Roman" panose="02020603050405020304" pitchFamily="18" charset="0"/>
                </a:rPr>
                <a:t>в земеделски </a:t>
              </a:r>
              <a:r>
                <a:rPr lang="ru-RU" sz="1100" b="1" dirty="0" smtClean="0">
                  <a:cs typeface="Times New Roman" panose="02020603050405020304" pitchFamily="18" charset="0"/>
                </a:rPr>
                <a:t>стопанства</a:t>
              </a:r>
              <a:r>
                <a:rPr lang="bg-BG" sz="1100" b="1" dirty="0" smtClean="0"/>
                <a:t>“</a:t>
              </a:r>
              <a:r>
                <a:rPr lang="ru-RU" sz="1100" b="1" dirty="0" smtClean="0">
                  <a:cs typeface="Times New Roman" panose="02020603050405020304" pitchFamily="18" charset="0"/>
                </a:rPr>
                <a:t> </a:t>
              </a:r>
            </a:p>
            <a:p>
              <a:pPr algn="ctr"/>
              <a:r>
                <a:rPr lang="ru-RU" sz="1100" b="1" dirty="0">
                  <a:cs typeface="Times New Roman" panose="02020603050405020304" pitchFamily="18" charset="0"/>
                </a:rPr>
                <a:t>Б</a:t>
              </a:r>
              <a:r>
                <a:rPr lang="ru-RU" sz="1100" b="1" dirty="0" smtClean="0">
                  <a:cs typeface="Times New Roman" panose="02020603050405020304" pitchFamily="18" charset="0"/>
                </a:rPr>
                <a:t>р</a:t>
              </a:r>
              <a:r>
                <a:rPr lang="ru-RU" sz="1100" b="1" dirty="0">
                  <a:cs typeface="Times New Roman" panose="02020603050405020304" pitchFamily="18" charset="0"/>
                </a:rPr>
                <a:t>. подадени проекти по приема: </a:t>
              </a:r>
              <a:r>
                <a:rPr lang="ru-RU" sz="1100" b="1" dirty="0" smtClean="0">
                  <a:cs typeface="Times New Roman" panose="02020603050405020304" pitchFamily="18" charset="0"/>
                </a:rPr>
                <a:t>186</a:t>
              </a:r>
              <a:r>
                <a:rPr lang="en-US" sz="1100" b="1" dirty="0">
                  <a:cs typeface="Times New Roman" panose="02020603050405020304" pitchFamily="18" charset="0"/>
                </a:rPr>
                <a:t>8</a:t>
              </a:r>
              <a:endParaRPr lang="ru-RU" sz="1100" b="1" dirty="0" smtClean="0">
                <a:cs typeface="Times New Roman" panose="02020603050405020304" pitchFamily="18" charset="0"/>
              </a:endParaRPr>
            </a:p>
            <a:p>
              <a:pPr algn="ctr"/>
              <a:endParaRPr lang="ru-RU" sz="1100" b="1" dirty="0">
                <a:cs typeface="Times New Roman" panose="02020603050405020304" pitchFamily="18" charset="0"/>
              </a:endParaRPr>
            </a:p>
            <a:p>
              <a:pPr algn="ctr"/>
              <a:endParaRPr lang="en-US" sz="1100" dirty="0" smtClean="0">
                <a:cs typeface="Times New Roman" panose="02020603050405020304" pitchFamily="18" charset="0"/>
              </a:endParaRPr>
            </a:p>
            <a:p>
              <a:pPr algn="ctr"/>
              <a:r>
                <a:rPr lang="ru-RU" sz="1100" dirty="0" smtClean="0">
                  <a:cs typeface="Times New Roman" panose="02020603050405020304" pitchFamily="18" charset="0"/>
                </a:rPr>
                <a:t>. </a:t>
              </a:r>
              <a:endParaRPr lang="ru-RU" sz="1100" dirty="0"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3054" y="432451"/>
            <a:ext cx="11573197" cy="726590"/>
          </a:xfrm>
        </p:spPr>
        <p:txBody>
          <a:bodyPr/>
          <a:lstStyle/>
          <a:p>
            <a:r>
              <a:rPr lang="bg-BG" sz="4800" dirty="0" smtClean="0"/>
              <a:t>Текуща информация по мярка 4</a:t>
            </a:r>
            <a:endParaRPr lang="en-US" sz="4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48"/>
          <a:stretch/>
        </p:blipFill>
        <p:spPr>
          <a:xfrm>
            <a:off x="609600" y="2954783"/>
            <a:ext cx="5451566" cy="3315913"/>
          </a:xfrm>
          <a:prstGeom prst="rect">
            <a:avLst/>
          </a:prstGeom>
        </p:spPr>
      </p:pic>
      <p:grpSp>
        <p:nvGrpSpPr>
          <p:cNvPr id="10" name="그룹 42">
            <a:extLst>
              <a:ext uri="{FF2B5EF4-FFF2-40B4-BE49-F238E27FC236}">
                <a16:creationId xmlns:a16="http://schemas.microsoft.com/office/drawing/2014/main" id="{5E58ED87-C2C6-41F6-8A4E-6B35ECF4F39E}"/>
              </a:ext>
            </a:extLst>
          </p:cNvPr>
          <p:cNvGrpSpPr/>
          <p:nvPr/>
        </p:nvGrpSpPr>
        <p:grpSpPr>
          <a:xfrm>
            <a:off x="5895975" y="1308508"/>
            <a:ext cx="5381625" cy="599999"/>
            <a:chOff x="2343199" y="4848271"/>
            <a:chExt cx="4230409" cy="651066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6F268C8-E164-4191-A708-1C910CC92DD5}"/>
                </a:ext>
              </a:extLst>
            </p:cNvPr>
            <p:cNvSpPr txBox="1"/>
            <p:nvPr/>
          </p:nvSpPr>
          <p:spPr>
            <a:xfrm>
              <a:off x="2343201" y="4848271"/>
              <a:ext cx="4230407" cy="333974"/>
            </a:xfrm>
            <a:prstGeom prst="rect">
              <a:avLst/>
            </a:prstGeom>
            <a:solidFill>
              <a:srgbClr val="3D8BDE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ko-KR" altLang="en-US" sz="1400" b="1" dirty="0">
                <a:solidFill>
                  <a:schemeClr val="bg1"/>
                </a:solidFill>
                <a:cs typeface="Calibri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01895D7-F014-4BF5-8E48-EF4CBFFFC817}"/>
                </a:ext>
              </a:extLst>
            </p:cNvPr>
            <p:cNvSpPr txBox="1"/>
            <p:nvPr/>
          </p:nvSpPr>
          <p:spPr>
            <a:xfrm>
              <a:off x="2343199" y="5215461"/>
              <a:ext cx="4230407" cy="2838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1100" dirty="0"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6743700" y="3216326"/>
            <a:ext cx="453389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cs typeface="Times New Roman" panose="02020603050405020304" pitchFamily="18" charset="0"/>
              </a:rPr>
              <a:t>Проектните предложения са обработени и оценката е приключена с Оценителен доклад, одобрен на 15.12.2022 г. Изпратени са 888 броя уведомителни писма за одобрение, като сключените договори с кандидатите към днешна дата  са 752 броя на обща стойност на БФП в размер на 346 506 313,91 лв.</a:t>
            </a:r>
            <a:r>
              <a:rPr lang="en-US" sz="1600" dirty="0">
                <a:cs typeface="Times New Roman" panose="02020603050405020304" pitchFamily="18" charset="0"/>
              </a:rPr>
              <a:t> (177 168 582,63</a:t>
            </a:r>
            <a:r>
              <a:rPr lang="ru-RU" sz="1600" dirty="0">
                <a:cs typeface="Times New Roman" panose="02020603050405020304" pitchFamily="18" charset="0"/>
              </a:rPr>
              <a:t> €</a:t>
            </a:r>
            <a:r>
              <a:rPr lang="en-US" sz="1600" dirty="0">
                <a:cs typeface="Times New Roman" panose="02020603050405020304" pitchFamily="18" charset="0"/>
              </a:rPr>
              <a:t>)</a:t>
            </a:r>
            <a:endParaRPr lang="ru-RU" sz="16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46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 and End Slide Master">
  <a:themeElements>
    <a:clrScheme name="Custom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62B7E8"/>
      </a:accent1>
      <a:accent2>
        <a:srgbClr val="4185B5"/>
      </a:accent2>
      <a:accent3>
        <a:srgbClr val="285D8D"/>
      </a:accent3>
      <a:accent4>
        <a:srgbClr val="134070"/>
      </a:accent4>
      <a:accent5>
        <a:srgbClr val="1A3253"/>
      </a:accent5>
      <a:accent6>
        <a:srgbClr val="091424"/>
      </a:accent6>
      <a:hlink>
        <a:srgbClr val="FFFF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Custom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62B7E8"/>
      </a:accent1>
      <a:accent2>
        <a:srgbClr val="4185B5"/>
      </a:accent2>
      <a:accent3>
        <a:srgbClr val="285D8D"/>
      </a:accent3>
      <a:accent4>
        <a:srgbClr val="134070"/>
      </a:accent4>
      <a:accent5>
        <a:srgbClr val="1A3253"/>
      </a:accent5>
      <a:accent6>
        <a:srgbClr val="091424"/>
      </a:accent6>
      <a:hlink>
        <a:srgbClr val="FFFF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Custom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62B7E8"/>
      </a:accent1>
      <a:accent2>
        <a:srgbClr val="4185B5"/>
      </a:accent2>
      <a:accent3>
        <a:srgbClr val="285D8D"/>
      </a:accent3>
      <a:accent4>
        <a:srgbClr val="134070"/>
      </a:accent4>
      <a:accent5>
        <a:srgbClr val="1A3253"/>
      </a:accent5>
      <a:accent6>
        <a:srgbClr val="091424"/>
      </a:accent6>
      <a:hlink>
        <a:srgbClr val="FFFF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8159</TotalTime>
  <Words>4197</Words>
  <Application>Microsoft Office PowerPoint</Application>
  <PresentationFormat>Widescreen</PresentationFormat>
  <Paragraphs>863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맑은 고딕</vt:lpstr>
      <vt:lpstr>Arial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Snezhana Grigorova</cp:lastModifiedBy>
  <cp:revision>525</cp:revision>
  <cp:lastPrinted>2022-11-09T13:27:40Z</cp:lastPrinted>
  <dcterms:created xsi:type="dcterms:W3CDTF">2020-01-20T05:08:25Z</dcterms:created>
  <dcterms:modified xsi:type="dcterms:W3CDTF">2023-03-30T12:32:47Z</dcterms:modified>
</cp:coreProperties>
</file>