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8"/>
  </p:notesMasterIdLst>
  <p:handoutMasterIdLst>
    <p:handoutMasterId r:id="rId19"/>
  </p:handoutMasterIdLst>
  <p:sldIdLst>
    <p:sldId id="320" r:id="rId2"/>
    <p:sldId id="310" r:id="rId3"/>
    <p:sldId id="330" r:id="rId4"/>
    <p:sldId id="331" r:id="rId5"/>
    <p:sldId id="325" r:id="rId6"/>
    <p:sldId id="323" r:id="rId7"/>
    <p:sldId id="324" r:id="rId8"/>
    <p:sldId id="332" r:id="rId9"/>
    <p:sldId id="318" r:id="rId10"/>
    <p:sldId id="319" r:id="rId11"/>
    <p:sldId id="321" r:id="rId12"/>
    <p:sldId id="322" r:id="rId13"/>
    <p:sldId id="326" r:id="rId14"/>
    <p:sldId id="328" r:id="rId15"/>
    <p:sldId id="329" r:id="rId16"/>
    <p:sldId id="333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C4032"/>
    <a:srgbClr val="FA7540"/>
    <a:srgbClr val="33CCFF"/>
    <a:srgbClr val="63E951"/>
    <a:srgbClr val="31D71B"/>
    <a:srgbClr val="DC9224"/>
    <a:srgbClr val="2EC42E"/>
    <a:srgbClr val="0066FF"/>
    <a:srgbClr val="639BDF"/>
    <a:srgbClr val="6180D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15" autoAdjust="0"/>
    <p:restoredTop sz="95288" autoAdjust="0"/>
  </p:normalViewPr>
  <p:slideViewPr>
    <p:cSldViewPr snapToGrid="0">
      <p:cViewPr varScale="1">
        <p:scale>
          <a:sx n="110" d="100"/>
          <a:sy n="110" d="100"/>
        </p:scale>
        <p:origin x="342" y="96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65" d="100"/>
          <a:sy n="65" d="100"/>
        </p:scale>
        <p:origin x="2796" y="6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E08F2E-5F06-4CE2-A139-452A1382A6F0}" type="datetimeFigureOut">
              <a:rPr lang="en-US"/>
              <a:t>3/22/2023</a:t>
            </a:fld>
            <a:endParaRPr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28588A-5C4E-401A-AECC-B6F63A9DE965}" type="slidenum">
              <a:r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05997978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4C5DC6-1594-414D-9341-ABA08739246C}" type="datetimeFigureOut">
              <a:rPr lang="en-US"/>
              <a:t>3/22/2023</a:t>
            </a:fld>
            <a:endParaRPr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542409-6A04-4DC6-AC3A-D3758287A8F2}" type="slidenum">
              <a:r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5411505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542409-6A04-4DC6-AC3A-D3758287A8F2}" type="slidenum">
              <a:rPr lang="bg-BG" smtClean="0"/>
              <a:t>1</a:t>
            </a:fld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30964455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BB97A9-D631-408C-A8D8-0FA4F1A321F1}" type="slidenum">
              <a:rPr lang="en-US" smtClean="0">
                <a:solidFill>
                  <a:prstClr val="black"/>
                </a:solidFill>
                <a:latin typeface="Calibri"/>
              </a:rPr>
              <a:pPr/>
              <a:t>10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13976824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BB97A9-D631-408C-A8D8-0FA4F1A321F1}" type="slidenum">
              <a:rPr lang="en-US" smtClean="0">
                <a:solidFill>
                  <a:prstClr val="black"/>
                </a:solidFill>
                <a:latin typeface="Calibri"/>
              </a:rPr>
              <a:pPr/>
              <a:t>11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29559460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BB97A9-D631-408C-A8D8-0FA4F1A321F1}" type="slidenum">
              <a:rPr lang="en-US" smtClean="0">
                <a:solidFill>
                  <a:prstClr val="black"/>
                </a:solidFill>
                <a:latin typeface="Calibri"/>
              </a:rPr>
              <a:pPr/>
              <a:t>12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5728553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BB97A9-D631-408C-A8D8-0FA4F1A321F1}" type="slidenum">
              <a:rPr lang="en-US" smtClean="0">
                <a:solidFill>
                  <a:prstClr val="black"/>
                </a:solidFill>
                <a:latin typeface="Calibri"/>
              </a:rPr>
              <a:pPr/>
              <a:t>13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5728553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BB97A9-D631-408C-A8D8-0FA4F1A321F1}" type="slidenum">
              <a:rPr lang="en-US" smtClean="0">
                <a:solidFill>
                  <a:prstClr val="black"/>
                </a:solidFill>
                <a:latin typeface="Calibri"/>
              </a:rPr>
              <a:pPr/>
              <a:t>14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5728553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BB97A9-D631-408C-A8D8-0FA4F1A321F1}" type="slidenum">
              <a:rPr lang="en-US" smtClean="0">
                <a:solidFill>
                  <a:prstClr val="black"/>
                </a:solidFill>
                <a:latin typeface="Calibri"/>
              </a:rPr>
              <a:pPr/>
              <a:t>15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5728553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542409-6A04-4DC6-AC3A-D3758287A8F2}" type="slidenum">
              <a:rPr lang="bg-BG" smtClean="0"/>
              <a:t>16</a:t>
            </a:fld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4611916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BB97A9-D631-408C-A8D8-0FA4F1A321F1}" type="slidenum">
              <a:rPr lang="en-US" smtClean="0">
                <a:solidFill>
                  <a:prstClr val="black"/>
                </a:solidFill>
                <a:latin typeface="Calibri"/>
              </a:rPr>
              <a:pPr/>
              <a:t>2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7818470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BB97A9-D631-408C-A8D8-0FA4F1A321F1}" type="slidenum">
              <a:rPr lang="en-US" smtClean="0">
                <a:solidFill>
                  <a:prstClr val="black"/>
                </a:solidFill>
                <a:latin typeface="Calibri"/>
              </a:rPr>
              <a:pPr/>
              <a:t>3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0217770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BB97A9-D631-408C-A8D8-0FA4F1A321F1}" type="slidenum">
              <a:rPr lang="en-US" smtClean="0">
                <a:solidFill>
                  <a:prstClr val="black"/>
                </a:solidFill>
                <a:latin typeface="Calibri"/>
              </a:rPr>
              <a:pPr/>
              <a:t>4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4044683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BB97A9-D631-408C-A8D8-0FA4F1A321F1}" type="slidenum">
              <a:rPr lang="en-US" smtClean="0">
                <a:solidFill>
                  <a:prstClr val="black"/>
                </a:solidFill>
                <a:latin typeface="Calibri"/>
              </a:rPr>
              <a:pPr/>
              <a:t>5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78184700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BB97A9-D631-408C-A8D8-0FA4F1A321F1}" type="slidenum">
              <a:rPr lang="en-US" smtClean="0">
                <a:solidFill>
                  <a:prstClr val="black"/>
                </a:solidFill>
                <a:latin typeface="Calibri"/>
              </a:rPr>
              <a:pPr/>
              <a:t>6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6447204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BB97A9-D631-408C-A8D8-0FA4F1A321F1}" type="slidenum">
              <a:rPr lang="en-US" smtClean="0">
                <a:solidFill>
                  <a:prstClr val="black"/>
                </a:solidFill>
                <a:latin typeface="Calibri"/>
              </a:rPr>
              <a:pPr/>
              <a:t>7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28662283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BB97A9-D631-408C-A8D8-0FA4F1A321F1}" type="slidenum">
              <a:rPr lang="en-US" smtClean="0">
                <a:solidFill>
                  <a:prstClr val="black"/>
                </a:solidFill>
                <a:latin typeface="Calibri"/>
              </a:rPr>
              <a:pPr/>
              <a:t>8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1062556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BB97A9-D631-408C-A8D8-0FA4F1A321F1}" type="slidenum">
              <a:rPr lang="en-US" smtClean="0">
                <a:solidFill>
                  <a:prstClr val="black"/>
                </a:solidFill>
                <a:latin typeface="Calibri"/>
              </a:rPr>
              <a:pPr/>
              <a:t>9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461622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47B80-F924-4E2B-8D93-003F4A2DDAD6}" type="datetimeFigureOut">
              <a:rPr lang="bg-BG" smtClean="0">
                <a:solidFill>
                  <a:prstClr val="black">
                    <a:tint val="75000"/>
                  </a:prstClr>
                </a:solidFill>
              </a:rPr>
              <a:pPr/>
              <a:t>22.3.2023 г.</a:t>
            </a:fld>
            <a:endParaRPr lang="bg-BG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33A41-0A78-4148-8314-2FB8BC94CBCF}" type="slidenum">
              <a:rPr lang="bg-BG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bg-BG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69424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47B80-F924-4E2B-8D93-003F4A2DDAD6}" type="datetimeFigureOut">
              <a:rPr lang="bg-BG" smtClean="0">
                <a:solidFill>
                  <a:prstClr val="black">
                    <a:tint val="75000"/>
                  </a:prstClr>
                </a:solidFill>
              </a:rPr>
              <a:pPr/>
              <a:t>22.3.2023 г.</a:t>
            </a:fld>
            <a:endParaRPr lang="bg-BG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33A41-0A78-4148-8314-2FB8BC94CBCF}" type="slidenum">
              <a:rPr lang="bg-BG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bg-BG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47594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47B80-F924-4E2B-8D93-003F4A2DDAD6}" type="datetimeFigureOut">
              <a:rPr lang="bg-BG" smtClean="0">
                <a:solidFill>
                  <a:prstClr val="black">
                    <a:tint val="75000"/>
                  </a:prstClr>
                </a:solidFill>
              </a:rPr>
              <a:pPr/>
              <a:t>22.3.2023 г.</a:t>
            </a:fld>
            <a:endParaRPr lang="bg-BG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33A41-0A78-4148-8314-2FB8BC94CBCF}" type="slidenum">
              <a:rPr lang="bg-BG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bg-BG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06781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47B80-F924-4E2B-8D93-003F4A2DDAD6}" type="datetimeFigureOut">
              <a:rPr lang="bg-BG" smtClean="0">
                <a:solidFill>
                  <a:prstClr val="black">
                    <a:tint val="75000"/>
                  </a:prstClr>
                </a:solidFill>
              </a:rPr>
              <a:pPr/>
              <a:t>22.3.2023 г.</a:t>
            </a:fld>
            <a:endParaRPr lang="bg-BG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33A41-0A78-4148-8314-2FB8BC94CBCF}" type="slidenum">
              <a:rPr lang="bg-BG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bg-BG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35385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47B80-F924-4E2B-8D93-003F4A2DDAD6}" type="datetimeFigureOut">
              <a:rPr lang="bg-BG" smtClean="0">
                <a:solidFill>
                  <a:prstClr val="black">
                    <a:tint val="75000"/>
                  </a:prstClr>
                </a:solidFill>
              </a:rPr>
              <a:pPr/>
              <a:t>22.3.2023 г.</a:t>
            </a:fld>
            <a:endParaRPr lang="bg-BG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33A41-0A78-4148-8314-2FB8BC94CBCF}" type="slidenum">
              <a:rPr lang="bg-BG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bg-BG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96220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47B80-F924-4E2B-8D93-003F4A2DDAD6}" type="datetimeFigureOut">
              <a:rPr lang="bg-BG" smtClean="0">
                <a:solidFill>
                  <a:prstClr val="black">
                    <a:tint val="75000"/>
                  </a:prstClr>
                </a:solidFill>
              </a:rPr>
              <a:pPr/>
              <a:t>22.3.2023 г.</a:t>
            </a:fld>
            <a:endParaRPr lang="bg-BG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33A41-0A78-4148-8314-2FB8BC94CBCF}" type="slidenum">
              <a:rPr lang="bg-BG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bg-BG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48416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47B80-F924-4E2B-8D93-003F4A2DDAD6}" type="datetimeFigureOut">
              <a:rPr lang="bg-BG" smtClean="0">
                <a:solidFill>
                  <a:prstClr val="black">
                    <a:tint val="75000"/>
                  </a:prstClr>
                </a:solidFill>
              </a:rPr>
              <a:pPr/>
              <a:t>22.3.2023 г.</a:t>
            </a:fld>
            <a:endParaRPr lang="bg-BG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33A41-0A78-4148-8314-2FB8BC94CBCF}" type="slidenum">
              <a:rPr lang="bg-BG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bg-BG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22511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47B80-F924-4E2B-8D93-003F4A2DDAD6}" type="datetimeFigureOut">
              <a:rPr lang="bg-BG" smtClean="0">
                <a:solidFill>
                  <a:prstClr val="black">
                    <a:tint val="75000"/>
                  </a:prstClr>
                </a:solidFill>
              </a:rPr>
              <a:pPr/>
              <a:t>22.3.2023 г.</a:t>
            </a:fld>
            <a:endParaRPr lang="bg-BG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33A41-0A78-4148-8314-2FB8BC94CBCF}" type="slidenum">
              <a:rPr lang="bg-BG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bg-BG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21548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47B80-F924-4E2B-8D93-003F4A2DDAD6}" type="datetimeFigureOut">
              <a:rPr lang="bg-BG" smtClean="0">
                <a:solidFill>
                  <a:prstClr val="black">
                    <a:tint val="75000"/>
                  </a:prstClr>
                </a:solidFill>
              </a:rPr>
              <a:pPr/>
              <a:t>22.3.2023 г.</a:t>
            </a:fld>
            <a:endParaRPr lang="bg-BG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33A41-0A78-4148-8314-2FB8BC94CBCF}" type="slidenum">
              <a:rPr lang="bg-BG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bg-BG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0484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47B80-F924-4E2B-8D93-003F4A2DDAD6}" type="datetimeFigureOut">
              <a:rPr lang="bg-BG" smtClean="0">
                <a:solidFill>
                  <a:prstClr val="black">
                    <a:tint val="75000"/>
                  </a:prstClr>
                </a:solidFill>
              </a:rPr>
              <a:pPr/>
              <a:t>22.3.2023 г.</a:t>
            </a:fld>
            <a:endParaRPr lang="bg-BG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33A41-0A78-4148-8314-2FB8BC94CBCF}" type="slidenum">
              <a:rPr lang="bg-BG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bg-BG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78728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bg-BG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47B80-F924-4E2B-8D93-003F4A2DDAD6}" type="datetimeFigureOut">
              <a:rPr lang="bg-BG" smtClean="0">
                <a:solidFill>
                  <a:prstClr val="black">
                    <a:tint val="75000"/>
                  </a:prstClr>
                </a:solidFill>
              </a:rPr>
              <a:pPr/>
              <a:t>22.3.2023 г.</a:t>
            </a:fld>
            <a:endParaRPr lang="bg-BG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33A41-0A78-4148-8314-2FB8BC94CBCF}" type="slidenum">
              <a:rPr lang="bg-BG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bg-BG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76845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947B80-F924-4E2B-8D93-003F4A2DDAD6}" type="datetimeFigureOut">
              <a:rPr lang="bg-BG" smtClean="0">
                <a:solidFill>
                  <a:prstClr val="black">
                    <a:tint val="75000"/>
                  </a:prstClr>
                </a:solidFill>
              </a:rPr>
              <a:pPr/>
              <a:t>22.3.2023 г.</a:t>
            </a:fld>
            <a:endParaRPr lang="bg-BG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bg-BG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533A41-0A78-4148-8314-2FB8BC94CBCF}" type="slidenum">
              <a:rPr lang="bg-BG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bg-BG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7648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bg-B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12192000" cy="2224585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2" name="Rectangle 1"/>
          <p:cNvSpPr/>
          <p:nvPr/>
        </p:nvSpPr>
        <p:spPr>
          <a:xfrm>
            <a:off x="961712" y="515900"/>
            <a:ext cx="10452523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bg-BG" sz="4400" b="1" cap="all" spc="0" dirty="0" smtClean="0">
                <a:ln w="0"/>
                <a:solidFill>
                  <a:schemeClr val="bg1"/>
                </a:solidFill>
                <a:effectLst>
                  <a:reflection blurRad="12700" stA="50000" endPos="50000" dist="5000" dir="5400000" sy="-100000" rotWithShape="0"/>
                </a:effectLst>
                <a:latin typeface="Garamond" panose="02020404030301010803" pitchFamily="18" charset="0"/>
              </a:rPr>
              <a:t>Програма за развитие на селските райони 2014-2020</a:t>
            </a:r>
            <a:endParaRPr lang="en-US" sz="4400" b="1" cap="all" spc="0" dirty="0">
              <a:ln w="0"/>
              <a:solidFill>
                <a:schemeClr val="bg1"/>
              </a:solidFill>
              <a:effectLst>
                <a:reflection blurRad="12700" stA="50000" endPos="50000" dist="5000" dir="5400000" sy="-100000" rotWithShape="0"/>
              </a:effectLst>
              <a:latin typeface="Garamond" panose="02020404030301010803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3265138"/>
            <a:ext cx="12192000" cy="138499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bg-BG" sz="2800" b="1" cap="all" dirty="0" smtClean="0">
                <a:ln w="0"/>
                <a:effectLst>
                  <a:reflection blurRad="12700" stA="50000" endPos="50000" dist="5000" dir="5400000" sy="-100000" rotWithShape="0"/>
                </a:effectLst>
                <a:latin typeface="Garamond" panose="02020404030301010803" pitchFamily="18" charset="0"/>
              </a:rPr>
              <a:t>НАПРЕДЪК В ПРИЛАГАНЕТО </a:t>
            </a:r>
          </a:p>
          <a:p>
            <a:pPr algn="ctr"/>
            <a:r>
              <a:rPr lang="bg-BG" sz="2800" b="1" cap="all" dirty="0" smtClean="0">
                <a:ln w="0"/>
                <a:effectLst>
                  <a:reflection blurRad="12700" stA="50000" endPos="50000" dist="5000" dir="5400000" sy="-100000" rotWithShape="0"/>
                </a:effectLst>
                <a:latin typeface="Garamond" panose="02020404030301010803" pitchFamily="18" charset="0"/>
              </a:rPr>
              <a:t>НА мерки от прср 2014-2020, Договорирани </a:t>
            </a:r>
          </a:p>
          <a:p>
            <a:pPr algn="ctr"/>
            <a:r>
              <a:rPr lang="bg-BG" sz="2800" b="1" cap="all" dirty="0" smtClean="0">
                <a:ln w="0"/>
                <a:effectLst>
                  <a:reflection blurRad="12700" stA="50000" endPos="50000" dist="5000" dir="5400000" sy="-100000" rotWithShape="0"/>
                </a:effectLst>
                <a:latin typeface="Garamond" panose="02020404030301010803" pitchFamily="18" charset="0"/>
              </a:rPr>
              <a:t>В РАМКИТЕ НА УПРАВЛЯВАЩИЯТ ОРГАН</a:t>
            </a:r>
            <a:endParaRPr lang="en-US" sz="2800" b="1" cap="all" spc="0" dirty="0">
              <a:ln w="0"/>
              <a:effectLst>
                <a:reflection blurRad="12700" stA="50000" endPos="50000" dist="5000" dir="5400000" sy="-100000" rotWithShape="0"/>
              </a:effectLst>
              <a:latin typeface="Garamond" panose="02020404030301010803" pitchFamily="18" charset="0"/>
            </a:endParaRPr>
          </a:p>
        </p:txBody>
      </p:sp>
      <p:pic>
        <p:nvPicPr>
          <p:cNvPr id="4" name="Picture 2" descr="Резултат с изображение за една посока много възможности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767" y="5146068"/>
            <a:ext cx="2762062" cy="16680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Резултат с изображение за mzh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6264" y="5258848"/>
            <a:ext cx="2540332" cy="14585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6" descr="Резултат с изображение за европейски съюз знаме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89296" y="5328249"/>
            <a:ext cx="1718384" cy="14241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9" name="Straight Connector 8"/>
          <p:cNvCxnSpPr/>
          <p:nvPr/>
        </p:nvCxnSpPr>
        <p:spPr>
          <a:xfrm>
            <a:off x="-204952" y="2246714"/>
            <a:ext cx="12517821" cy="23648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387584" y="2372832"/>
            <a:ext cx="1113700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g-BG" sz="1600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anose="02020404030301010803" pitchFamily="18" charset="0"/>
              </a:rPr>
              <a:t>Европейският земеделски фонд за развитие на селските райони: Европа инвестира в селските райони</a:t>
            </a:r>
            <a:endParaRPr lang="bg-BG" sz="1600" dirty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6551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73686"/>
            <a:ext cx="12192000" cy="786123"/>
          </a:xfrm>
          <a:solidFill>
            <a:schemeClr val="accent1">
              <a:lumMod val="60000"/>
              <a:lumOff val="40000"/>
            </a:schemeClr>
          </a:solidFill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1600" b="1" dirty="0">
                <a:latin typeface="Garamond" panose="02020404030301010803" pitchFamily="18" charset="0"/>
              </a:rPr>
              <a:t>Подмярка 16.1. „</a:t>
            </a:r>
            <a:r>
              <a:rPr lang="bg-BG" sz="1600" b="1" dirty="0">
                <a:latin typeface="Garamond" panose="02020404030301010803" pitchFamily="18" charset="0"/>
              </a:rPr>
              <a:t>Подкрепа за сформиране и функциониране на оперативни групи в </a:t>
            </a:r>
            <a:br>
              <a:rPr lang="bg-BG" sz="1600" b="1" dirty="0">
                <a:latin typeface="Garamond" panose="02020404030301010803" pitchFamily="18" charset="0"/>
              </a:rPr>
            </a:br>
            <a:r>
              <a:rPr lang="bg-BG" sz="1600" b="1" dirty="0">
                <a:latin typeface="Garamond" panose="02020404030301010803" pitchFamily="18" charset="0"/>
              </a:rPr>
              <a:t>рамките на ЕПИ</a:t>
            </a:r>
            <a:r>
              <a:rPr lang="ru-RU" sz="1600" b="1" dirty="0">
                <a:latin typeface="Garamond" panose="02020404030301010803" pitchFamily="18" charset="0"/>
              </a:rPr>
              <a:t>“ от мярка 16 „Сътрудничество“</a:t>
            </a:r>
            <a:r>
              <a:rPr lang="en-US" sz="1600" b="1" dirty="0">
                <a:latin typeface="Garamond" panose="02020404030301010803" pitchFamily="18" charset="0"/>
              </a:rPr>
              <a:t> </a:t>
            </a:r>
            <a:r>
              <a:rPr lang="ru-RU" sz="1600" b="1" dirty="0">
                <a:latin typeface="Garamond" panose="02020404030301010803" pitchFamily="18" charset="0"/>
              </a:rPr>
              <a:t>от ПРСР за периода 2014-2020 г. </a:t>
            </a:r>
            <a:endParaRPr lang="bg-BG" sz="1600" b="1" dirty="0">
              <a:latin typeface="Garamond" panose="02020404030301010803" pitchFamily="18" charset="0"/>
            </a:endParaRPr>
          </a:p>
        </p:txBody>
      </p:sp>
      <p:pic>
        <p:nvPicPr>
          <p:cNvPr id="1026" name="Picture 2" descr="C:\Users\mmkrastev.MZG\Desktop\лого–мзх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17957" y="73686"/>
            <a:ext cx="1286009" cy="7861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ounded Rectangle 8"/>
          <p:cNvSpPr/>
          <p:nvPr/>
        </p:nvSpPr>
        <p:spPr>
          <a:xfrm>
            <a:off x="1" y="905143"/>
            <a:ext cx="12192000" cy="145222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7" name="TextBox 6"/>
          <p:cNvSpPr txBox="1"/>
          <p:nvPr/>
        </p:nvSpPr>
        <p:spPr>
          <a:xfrm>
            <a:off x="349625" y="1802593"/>
            <a:ext cx="11119564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bg-BG" sz="2000" b="1" dirty="0" smtClean="0">
                <a:latin typeface="Garamond" panose="020204040303010108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1. Период на прием: </a:t>
            </a:r>
          </a:p>
          <a:p>
            <a:pPr algn="just"/>
            <a:r>
              <a:rPr lang="bg-BG" sz="2000" dirty="0" smtClean="0">
                <a:latin typeface="Garamond" panose="020204040303010108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16.1</a:t>
            </a:r>
            <a:r>
              <a:rPr lang="en-US" sz="2000" dirty="0" smtClean="0">
                <a:latin typeface="Garamond" panose="020204040303010108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0</a:t>
            </a:r>
            <a:r>
              <a:rPr lang="bg-BG" sz="2000" dirty="0" smtClean="0">
                <a:latin typeface="Garamond" panose="020204040303010108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.2020 – 15.01.2021 г.</a:t>
            </a:r>
          </a:p>
          <a:p>
            <a:pPr algn="just"/>
            <a:endParaRPr lang="bg-BG" sz="2000" b="1" dirty="0" smtClean="0">
              <a:latin typeface="Garamond" panose="02020404030301010803" pitchFamily="18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just"/>
            <a:r>
              <a:rPr lang="bg-BG" sz="2000" b="1" dirty="0" smtClean="0">
                <a:latin typeface="Garamond" panose="020204040303010108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2. Бюджет по процедура: </a:t>
            </a:r>
          </a:p>
          <a:p>
            <a:pPr algn="just"/>
            <a:r>
              <a:rPr lang="bg-BG" sz="2000" dirty="0" smtClean="0">
                <a:latin typeface="Garamond" panose="020204040303010108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20 601 045 лв.</a:t>
            </a:r>
          </a:p>
          <a:p>
            <a:pPr algn="just"/>
            <a:endParaRPr lang="bg-BG" sz="2000" b="1" dirty="0" smtClean="0">
              <a:latin typeface="Garamond" panose="02020404030301010803" pitchFamily="18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just"/>
            <a:r>
              <a:rPr lang="bg-BG" sz="2000" b="1" dirty="0" smtClean="0">
                <a:latin typeface="Garamond" panose="020204040303010108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3. Постъпили проектни предложения, подлежащи на обработка</a:t>
            </a:r>
            <a:r>
              <a:rPr lang="bg-BG" sz="2000" dirty="0" smtClean="0">
                <a:latin typeface="Garamond" panose="020204040303010108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: </a:t>
            </a:r>
          </a:p>
          <a:p>
            <a:pPr algn="just"/>
            <a:r>
              <a:rPr lang="bg-BG" sz="2000" dirty="0" smtClean="0">
                <a:latin typeface="Garamond" panose="020204040303010108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34 проектни предложения със заявена БФП в размер на 26 402 827 лв. в т.ч. две проектни предложения, попадащи в гарантирания бюджет, предназначен за  проекти </a:t>
            </a:r>
            <a:r>
              <a:rPr lang="ru-RU" sz="2000" dirty="0" smtClean="0">
                <a:latin typeface="Garamond" panose="020204040303010108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с </a:t>
            </a:r>
            <a:r>
              <a:rPr lang="ru-RU" sz="2000" dirty="0">
                <a:latin typeface="Garamond" panose="020204040303010108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потенциал за иновации в областта на превенцията и подобряването на здравословното състояние на животните в земеделските </a:t>
            </a:r>
            <a:r>
              <a:rPr lang="ru-RU" sz="2000" dirty="0" smtClean="0">
                <a:latin typeface="Garamond" panose="020204040303010108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стопанства.</a:t>
            </a:r>
            <a:endParaRPr lang="bg-BG" sz="2000" dirty="0" smtClean="0">
              <a:latin typeface="Garamond" panose="02020404030301010803" pitchFamily="18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just"/>
            <a:endParaRPr lang="bg-BG" sz="2000" b="1" dirty="0" smtClean="0">
              <a:latin typeface="Garamond" panose="02020404030301010803" pitchFamily="18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just"/>
            <a:r>
              <a:rPr lang="bg-BG" sz="2000" b="1" dirty="0" smtClean="0">
                <a:latin typeface="Garamond" panose="020204040303010108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4. Статус на обработка на проектни предложения:</a:t>
            </a:r>
          </a:p>
          <a:p>
            <a:pPr algn="just"/>
            <a:r>
              <a:rPr lang="bg-BG" sz="2000" dirty="0" smtClean="0">
                <a:latin typeface="Garamond" panose="020204040303010108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Извършен е преглед на всички проектни предложения на етап ОАСД. </a:t>
            </a:r>
            <a:endParaRPr lang="bg-BG" sz="2000" dirty="0">
              <a:latin typeface="Garamond" panose="02020404030301010803" pitchFamily="18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0054" y="1445622"/>
            <a:ext cx="3886037" cy="2107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9859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73686"/>
            <a:ext cx="12192000" cy="786123"/>
          </a:xfrm>
          <a:solidFill>
            <a:schemeClr val="accent1">
              <a:lumMod val="60000"/>
              <a:lumOff val="40000"/>
            </a:schemeClr>
          </a:solidFill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1600" b="1" dirty="0">
                <a:latin typeface="Garamond" panose="02020404030301010803" pitchFamily="18" charset="0"/>
              </a:rPr>
              <a:t>Подмярка 16.4. „Подкрепа за хоризонтално и вертикално сътрудничество между </a:t>
            </a:r>
            <a:r>
              <a:rPr lang="ru-RU" sz="1600" b="1" dirty="0" smtClean="0">
                <a:latin typeface="Garamond" panose="02020404030301010803" pitchFamily="18" charset="0"/>
              </a:rPr>
              <a:t/>
            </a:r>
            <a:br>
              <a:rPr lang="ru-RU" sz="1600" b="1" dirty="0" smtClean="0">
                <a:latin typeface="Garamond" panose="02020404030301010803" pitchFamily="18" charset="0"/>
              </a:rPr>
            </a:br>
            <a:r>
              <a:rPr lang="ru-RU" sz="1600" b="1" dirty="0" smtClean="0">
                <a:latin typeface="Garamond" panose="02020404030301010803" pitchFamily="18" charset="0"/>
              </a:rPr>
              <a:t>участниците </a:t>
            </a:r>
            <a:r>
              <a:rPr lang="ru-RU" sz="1600" b="1" dirty="0">
                <a:latin typeface="Garamond" panose="02020404030301010803" pitchFamily="18" charset="0"/>
              </a:rPr>
              <a:t>във </a:t>
            </a:r>
            <a:r>
              <a:rPr lang="ru-RU" sz="1600" b="1" dirty="0" smtClean="0">
                <a:latin typeface="Garamond" panose="02020404030301010803" pitchFamily="18" charset="0"/>
              </a:rPr>
              <a:t>веригата </a:t>
            </a:r>
            <a:r>
              <a:rPr lang="ru-RU" sz="1600" b="1" dirty="0">
                <a:latin typeface="Garamond" panose="02020404030301010803" pitchFamily="18" charset="0"/>
              </a:rPr>
              <a:t>на доставки “ от мярка 16 „Сътрудничество“</a:t>
            </a:r>
            <a:r>
              <a:rPr lang="en-US" sz="1600" b="1" dirty="0">
                <a:latin typeface="Garamond" panose="02020404030301010803" pitchFamily="18" charset="0"/>
              </a:rPr>
              <a:t> </a:t>
            </a:r>
            <a:r>
              <a:rPr lang="ru-RU" sz="1600" b="1" dirty="0">
                <a:latin typeface="Garamond" panose="02020404030301010803" pitchFamily="18" charset="0"/>
              </a:rPr>
              <a:t>от ПРСР 2014-2020 г. </a:t>
            </a:r>
            <a:endParaRPr lang="bg-BG" sz="1600" b="1" dirty="0">
              <a:latin typeface="Garamond" panose="02020404030301010803" pitchFamily="18" charset="0"/>
            </a:endParaRPr>
          </a:p>
        </p:txBody>
      </p:sp>
      <p:pic>
        <p:nvPicPr>
          <p:cNvPr id="1026" name="Picture 2" descr="C:\Users\mmkrastev.MZG\Desktop\лого–мзх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17957" y="73686"/>
            <a:ext cx="1286009" cy="7861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ounded Rectangle 8"/>
          <p:cNvSpPr/>
          <p:nvPr/>
        </p:nvSpPr>
        <p:spPr>
          <a:xfrm>
            <a:off x="1" y="905143"/>
            <a:ext cx="12192000" cy="145222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7" name="TextBox 6"/>
          <p:cNvSpPr txBox="1"/>
          <p:nvPr/>
        </p:nvSpPr>
        <p:spPr>
          <a:xfrm>
            <a:off x="349625" y="1802593"/>
            <a:ext cx="10820399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bg-BG" sz="2000" b="1" dirty="0" smtClean="0">
                <a:latin typeface="Garamond" panose="020204040303010108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1. Период на прием: </a:t>
            </a:r>
          </a:p>
          <a:p>
            <a:pPr algn="just"/>
            <a:r>
              <a:rPr lang="bg-BG" sz="2000" dirty="0" smtClean="0">
                <a:latin typeface="Garamond" panose="020204040303010108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13.07.2020 – 14.09.2020 г.</a:t>
            </a:r>
          </a:p>
          <a:p>
            <a:pPr algn="just"/>
            <a:endParaRPr lang="bg-BG" sz="2000" b="1" dirty="0" smtClean="0">
              <a:latin typeface="Garamond" panose="02020404030301010803" pitchFamily="18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just"/>
            <a:r>
              <a:rPr lang="bg-BG" sz="2000" b="1" dirty="0" smtClean="0">
                <a:latin typeface="Garamond" panose="020204040303010108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2. Бюджет по процедура: </a:t>
            </a:r>
          </a:p>
          <a:p>
            <a:pPr algn="just"/>
            <a:r>
              <a:rPr lang="bg-BG" sz="2000" dirty="0" smtClean="0">
                <a:latin typeface="Garamond" panose="020204040303010108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15 646 400 лв.</a:t>
            </a:r>
          </a:p>
          <a:p>
            <a:pPr algn="just"/>
            <a:endParaRPr lang="bg-BG" sz="2000" b="1" dirty="0" smtClean="0">
              <a:latin typeface="Garamond" panose="02020404030301010803" pitchFamily="18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just"/>
            <a:r>
              <a:rPr lang="bg-BG" sz="2000" b="1" dirty="0" smtClean="0">
                <a:latin typeface="Garamond" panose="020204040303010108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3. Постъпили проектни предложения, подлежащи на обработка</a:t>
            </a:r>
            <a:r>
              <a:rPr lang="bg-BG" sz="2000" dirty="0" smtClean="0">
                <a:latin typeface="Garamond" panose="020204040303010108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: </a:t>
            </a:r>
          </a:p>
          <a:p>
            <a:pPr algn="just"/>
            <a:r>
              <a:rPr lang="bg-BG" sz="2000" dirty="0" smtClean="0">
                <a:latin typeface="Garamond" panose="020204040303010108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2 проектни предложения със заявена БФП в размер на 301 881 лв.</a:t>
            </a:r>
          </a:p>
          <a:p>
            <a:pPr algn="just"/>
            <a:endParaRPr lang="bg-BG" sz="2000" b="1" dirty="0" smtClean="0">
              <a:latin typeface="Garamond" panose="02020404030301010803" pitchFamily="18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just"/>
            <a:r>
              <a:rPr lang="bg-BG" sz="2000" b="1" dirty="0" smtClean="0">
                <a:latin typeface="Garamond" panose="020204040303010108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4. Статус на обработка на проектни предложения:</a:t>
            </a:r>
          </a:p>
          <a:p>
            <a:pPr algn="just"/>
            <a:r>
              <a:rPr lang="bg-BG" sz="2000" dirty="0" smtClean="0">
                <a:latin typeface="Garamond" panose="020204040303010108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След приключване на етап ОАСД няма допуснати проектни предложения на етап ТФО. </a:t>
            </a:r>
            <a:endParaRPr lang="bg-BG" sz="2000" dirty="0">
              <a:latin typeface="Garamond" panose="02020404030301010803" pitchFamily="18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08945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73686"/>
            <a:ext cx="12192000" cy="786123"/>
          </a:xfrm>
          <a:solidFill>
            <a:schemeClr val="accent1">
              <a:lumMod val="60000"/>
              <a:lumOff val="40000"/>
            </a:schemeClr>
          </a:solidFill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1600" b="1" dirty="0">
                <a:latin typeface="Garamond" panose="02020404030301010803" pitchFamily="18" charset="0"/>
              </a:rPr>
              <a:t>Подмярка 16.4. „Подкрепа за хоризонтално и вертикално сътрудничество между участниците </a:t>
            </a:r>
            <a:r>
              <a:rPr lang="ru-RU" sz="1600" b="1" dirty="0" smtClean="0">
                <a:latin typeface="Garamond" panose="02020404030301010803" pitchFamily="18" charset="0"/>
              </a:rPr>
              <a:t/>
            </a:r>
            <a:br>
              <a:rPr lang="ru-RU" sz="1600" b="1" dirty="0" smtClean="0">
                <a:latin typeface="Garamond" panose="02020404030301010803" pitchFamily="18" charset="0"/>
              </a:rPr>
            </a:br>
            <a:r>
              <a:rPr lang="ru-RU" sz="1600" b="1" dirty="0" smtClean="0">
                <a:latin typeface="Garamond" panose="02020404030301010803" pitchFamily="18" charset="0"/>
              </a:rPr>
              <a:t>във веригата </a:t>
            </a:r>
            <a:r>
              <a:rPr lang="ru-RU" sz="1600" b="1" dirty="0">
                <a:latin typeface="Garamond" panose="02020404030301010803" pitchFamily="18" charset="0"/>
              </a:rPr>
              <a:t>на доставки “ от мярка 16 „Сътрудничество“</a:t>
            </a:r>
            <a:r>
              <a:rPr lang="en-US" sz="1600" b="1" dirty="0">
                <a:latin typeface="Garamond" panose="02020404030301010803" pitchFamily="18" charset="0"/>
              </a:rPr>
              <a:t> </a:t>
            </a:r>
            <a:r>
              <a:rPr lang="ru-RU" sz="1600" b="1" dirty="0">
                <a:latin typeface="Garamond" panose="02020404030301010803" pitchFamily="18" charset="0"/>
              </a:rPr>
              <a:t>от ПРСР 2014-2020 г. </a:t>
            </a:r>
            <a:endParaRPr lang="bg-BG" sz="1600" b="1" dirty="0">
              <a:latin typeface="Garamond" panose="02020404030301010803" pitchFamily="18" charset="0"/>
            </a:endParaRPr>
          </a:p>
        </p:txBody>
      </p:sp>
      <p:pic>
        <p:nvPicPr>
          <p:cNvPr id="1026" name="Picture 2" descr="C:\Users\mmkrastev.MZG\Desktop\лого–мзх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17957" y="73686"/>
            <a:ext cx="1286009" cy="7861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ounded Rectangle 8"/>
          <p:cNvSpPr/>
          <p:nvPr/>
        </p:nvSpPr>
        <p:spPr>
          <a:xfrm>
            <a:off x="1" y="905143"/>
            <a:ext cx="12192000" cy="145222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7" name="TextBox 6"/>
          <p:cNvSpPr txBox="1"/>
          <p:nvPr/>
        </p:nvSpPr>
        <p:spPr>
          <a:xfrm>
            <a:off x="349625" y="1802593"/>
            <a:ext cx="11215358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bg-BG" sz="2000" b="1" dirty="0" smtClean="0">
                <a:latin typeface="Garamond" panose="020204040303010108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1. Период на прием: </a:t>
            </a:r>
          </a:p>
          <a:p>
            <a:pPr algn="just"/>
            <a:r>
              <a:rPr lang="bg-BG" sz="2000" dirty="0" smtClean="0">
                <a:latin typeface="Garamond" panose="020204040303010108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02.11.2020 – 01.02.2021 г.</a:t>
            </a:r>
          </a:p>
          <a:p>
            <a:pPr algn="just"/>
            <a:endParaRPr lang="bg-BG" sz="2000" b="1" dirty="0" smtClean="0">
              <a:latin typeface="Garamond" panose="02020404030301010803" pitchFamily="18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just"/>
            <a:r>
              <a:rPr lang="bg-BG" sz="2000" b="1" dirty="0" smtClean="0">
                <a:latin typeface="Garamond" panose="020204040303010108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2. Бюджет по процедура: </a:t>
            </a:r>
          </a:p>
          <a:p>
            <a:pPr algn="just"/>
            <a:r>
              <a:rPr lang="bg-BG" sz="2000" dirty="0" smtClean="0">
                <a:latin typeface="Garamond" panose="020204040303010108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13 690 600 лв.</a:t>
            </a:r>
          </a:p>
          <a:p>
            <a:pPr algn="just"/>
            <a:endParaRPr lang="bg-BG" sz="2000" b="1" dirty="0" smtClean="0">
              <a:latin typeface="Garamond" panose="02020404030301010803" pitchFamily="18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just"/>
            <a:r>
              <a:rPr lang="bg-BG" sz="2000" b="1" dirty="0" smtClean="0">
                <a:latin typeface="Garamond" panose="020204040303010108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3. Постъпили проектни предложения, подлежащи на обработка</a:t>
            </a:r>
            <a:r>
              <a:rPr lang="bg-BG" sz="2000" dirty="0" smtClean="0">
                <a:latin typeface="Garamond" panose="020204040303010108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: </a:t>
            </a:r>
          </a:p>
          <a:p>
            <a:pPr algn="just"/>
            <a:r>
              <a:rPr lang="bg-BG" sz="2000" dirty="0" smtClean="0">
                <a:latin typeface="Garamond" panose="020204040303010108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Подадени 11 проектни предложения със заявена БФП в размер на 2 582 824 лв.</a:t>
            </a:r>
          </a:p>
          <a:p>
            <a:pPr algn="just"/>
            <a:endParaRPr lang="bg-BG" sz="2000" b="1" dirty="0" smtClean="0">
              <a:latin typeface="Garamond" panose="02020404030301010803" pitchFamily="18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just"/>
            <a:r>
              <a:rPr lang="bg-BG" sz="2000" b="1" dirty="0" smtClean="0">
                <a:latin typeface="Garamond" panose="020204040303010108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4. Статус на административни договори:</a:t>
            </a:r>
          </a:p>
          <a:p>
            <a:pPr algn="just"/>
            <a:r>
              <a:rPr lang="bg-BG" sz="2000" dirty="0" smtClean="0">
                <a:latin typeface="Garamond" panose="020204040303010108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Сключени 4 договора за предоставяне на БФП на стойност 1 550 733 лв.</a:t>
            </a:r>
          </a:p>
          <a:p>
            <a:pPr algn="just"/>
            <a:r>
              <a:rPr lang="bg-BG" sz="2000" dirty="0" smtClean="0">
                <a:latin typeface="Garamond" panose="020204040303010108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Към 20.03.2023 г. - 3 договора са в процес на изпълнение с одобрена БФП в размер на 1 081 118 лв.</a:t>
            </a:r>
          </a:p>
          <a:p>
            <a:pPr algn="just"/>
            <a:r>
              <a:rPr lang="bg-BG" sz="2000" dirty="0" smtClean="0">
                <a:latin typeface="Garamond" panose="020204040303010108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Подадени са три заявки за плащане, които са в процес на обработка.</a:t>
            </a:r>
            <a:endParaRPr lang="bg-BG" sz="2000" dirty="0">
              <a:latin typeface="Garamond" panose="02020404030301010803" pitchFamily="18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81225" y="1489605"/>
            <a:ext cx="2706159" cy="18041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1457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73686"/>
            <a:ext cx="12192000" cy="786123"/>
          </a:xfrm>
          <a:solidFill>
            <a:schemeClr val="accent1">
              <a:lumMod val="60000"/>
              <a:lumOff val="40000"/>
            </a:schemeClr>
          </a:solidFill>
        </p:spPr>
        <p:txBody>
          <a:bodyPr vert="horz" lIns="91440" tIns="45720" rIns="91440" bIns="45720" rtlCol="0" anchor="ctr">
            <a:normAutofit fontScale="90000"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1600" b="1" dirty="0" err="1">
                <a:latin typeface="Garamond" panose="02020404030301010803" pitchFamily="18" charset="0"/>
              </a:rPr>
              <a:t>Подмярка</a:t>
            </a:r>
            <a:r>
              <a:rPr lang="ru-RU" sz="1600" b="1" dirty="0">
                <a:latin typeface="Garamond" panose="02020404030301010803" pitchFamily="18" charset="0"/>
              </a:rPr>
              <a:t> </a:t>
            </a:r>
            <a:r>
              <a:rPr lang="ru-RU" sz="1600" b="1" dirty="0" smtClean="0">
                <a:latin typeface="Garamond" panose="02020404030301010803" pitchFamily="18" charset="0"/>
              </a:rPr>
              <a:t>19.1. </a:t>
            </a:r>
            <a:r>
              <a:rPr lang="ru-RU" sz="1600" b="1" dirty="0">
                <a:latin typeface="Garamond" panose="02020404030301010803" pitchFamily="18" charset="0"/>
              </a:rPr>
              <a:t>„</a:t>
            </a:r>
            <a:r>
              <a:rPr lang="ru-RU" sz="1600" b="1" dirty="0" err="1" smtClean="0">
                <a:latin typeface="Garamond" panose="02020404030301010803" pitchFamily="18" charset="0"/>
              </a:rPr>
              <a:t>Помощ</a:t>
            </a:r>
            <a:r>
              <a:rPr lang="ru-RU" sz="1600" b="1" dirty="0" smtClean="0">
                <a:latin typeface="Garamond" panose="02020404030301010803" pitchFamily="18" charset="0"/>
              </a:rPr>
              <a:t> за </a:t>
            </a:r>
            <a:r>
              <a:rPr lang="ru-RU" sz="1600" b="1" dirty="0" err="1" smtClean="0">
                <a:latin typeface="Garamond" panose="02020404030301010803" pitchFamily="18" charset="0"/>
              </a:rPr>
              <a:t>подготвителни</a:t>
            </a:r>
            <a:r>
              <a:rPr lang="ru-RU" sz="1600" b="1" dirty="0">
                <a:latin typeface="Garamond" panose="02020404030301010803" pitchFamily="18" charset="0"/>
              </a:rPr>
              <a:t> </a:t>
            </a:r>
            <a:r>
              <a:rPr lang="ru-RU" sz="1600" b="1" dirty="0" err="1">
                <a:latin typeface="Garamond" panose="02020404030301010803" pitchFamily="18" charset="0"/>
              </a:rPr>
              <a:t>дейности</a:t>
            </a:r>
            <a:r>
              <a:rPr lang="ru-RU" sz="1600" b="1" dirty="0" smtClean="0">
                <a:latin typeface="Garamond" panose="02020404030301010803" pitchFamily="18" charset="0"/>
              </a:rPr>
              <a:t>“ от </a:t>
            </a:r>
            <a:br>
              <a:rPr lang="ru-RU" sz="1600" b="1" dirty="0" smtClean="0">
                <a:latin typeface="Garamond" panose="02020404030301010803" pitchFamily="18" charset="0"/>
              </a:rPr>
            </a:br>
            <a:r>
              <a:rPr lang="ru-RU" sz="1600" b="1" dirty="0" err="1" smtClean="0">
                <a:latin typeface="Garamond" panose="02020404030301010803" pitchFamily="18" charset="0"/>
              </a:rPr>
              <a:t>мярка</a:t>
            </a:r>
            <a:r>
              <a:rPr lang="ru-RU" sz="1600" b="1" dirty="0" smtClean="0">
                <a:latin typeface="Garamond" panose="02020404030301010803" pitchFamily="18" charset="0"/>
              </a:rPr>
              <a:t> 19 „</a:t>
            </a:r>
            <a:r>
              <a:rPr lang="ru-RU" sz="1600" b="1" dirty="0" err="1" smtClean="0">
                <a:latin typeface="Garamond" panose="02020404030301010803" pitchFamily="18" charset="0"/>
              </a:rPr>
              <a:t>Водено</a:t>
            </a:r>
            <a:r>
              <a:rPr lang="ru-RU" sz="1600" b="1" dirty="0" smtClean="0">
                <a:latin typeface="Garamond" panose="02020404030301010803" pitchFamily="18" charset="0"/>
              </a:rPr>
              <a:t> от </a:t>
            </a:r>
            <a:r>
              <a:rPr lang="ru-RU" sz="1600" b="1" dirty="0" err="1" smtClean="0">
                <a:latin typeface="Garamond" panose="02020404030301010803" pitchFamily="18" charset="0"/>
              </a:rPr>
              <a:t>общностите</a:t>
            </a:r>
            <a:r>
              <a:rPr lang="ru-RU" sz="1600" b="1" dirty="0" smtClean="0">
                <a:latin typeface="Garamond" panose="02020404030301010803" pitchFamily="18" charset="0"/>
              </a:rPr>
              <a:t> местно развитие“</a:t>
            </a:r>
            <a:r>
              <a:rPr lang="en-US" sz="1600" b="1" dirty="0" smtClean="0">
                <a:latin typeface="Garamond" panose="02020404030301010803" pitchFamily="18" charset="0"/>
              </a:rPr>
              <a:t> </a:t>
            </a:r>
            <a:r>
              <a:rPr lang="ru-RU" sz="1600" b="1" dirty="0">
                <a:latin typeface="Garamond" panose="02020404030301010803" pitchFamily="18" charset="0"/>
              </a:rPr>
              <a:t>от ПРСР 2014-2020 г</a:t>
            </a:r>
            <a:r>
              <a:rPr lang="ru-RU" sz="1600" b="1" dirty="0" smtClean="0">
                <a:latin typeface="Garamond" panose="02020404030301010803" pitchFamily="18" charset="0"/>
              </a:rPr>
              <a:t>. за подготовка на стратегии </a:t>
            </a:r>
            <a:br>
              <a:rPr lang="ru-RU" sz="1600" b="1" dirty="0" smtClean="0">
                <a:latin typeface="Garamond" panose="02020404030301010803" pitchFamily="18" charset="0"/>
              </a:rPr>
            </a:br>
            <a:r>
              <a:rPr lang="ru-RU" sz="1600" b="1" dirty="0" smtClean="0">
                <a:latin typeface="Garamond" panose="02020404030301010803" pitchFamily="18" charset="0"/>
              </a:rPr>
              <a:t>за ВОМР </a:t>
            </a:r>
            <a:r>
              <a:rPr lang="ru-RU" sz="1600" b="1" dirty="0">
                <a:latin typeface="Garamond" panose="02020404030301010803" pitchFamily="18" charset="0"/>
              </a:rPr>
              <a:t> </a:t>
            </a:r>
            <a:endParaRPr lang="bg-BG" sz="1600" b="1" dirty="0">
              <a:latin typeface="Garamond" panose="02020404030301010803" pitchFamily="18" charset="0"/>
            </a:endParaRPr>
          </a:p>
        </p:txBody>
      </p:sp>
      <p:pic>
        <p:nvPicPr>
          <p:cNvPr id="1026" name="Picture 2" descr="C:\Users\mmkrastev.MZG\Desktop\лого–мзх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17957" y="73686"/>
            <a:ext cx="1286009" cy="7861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ounded Rectangle 8"/>
          <p:cNvSpPr/>
          <p:nvPr/>
        </p:nvSpPr>
        <p:spPr>
          <a:xfrm>
            <a:off x="1" y="905143"/>
            <a:ext cx="12192000" cy="145222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7" name="TextBox 6"/>
          <p:cNvSpPr txBox="1"/>
          <p:nvPr/>
        </p:nvSpPr>
        <p:spPr>
          <a:xfrm>
            <a:off x="349625" y="1802593"/>
            <a:ext cx="10820399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bg-BG" sz="2000" b="1" dirty="0" smtClean="0">
                <a:latin typeface="Garamond" panose="020204040303010108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1. Период на прием: </a:t>
            </a:r>
          </a:p>
          <a:p>
            <a:pPr algn="just"/>
            <a:r>
              <a:rPr lang="bg-BG" sz="2000" dirty="0" smtClean="0">
                <a:latin typeface="Garamond" panose="020204040303010108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05.</a:t>
            </a:r>
            <a:r>
              <a:rPr lang="bg-BG" sz="2000" dirty="0" err="1" smtClean="0">
                <a:latin typeface="Garamond" panose="020204040303010108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05</a:t>
            </a:r>
            <a:r>
              <a:rPr lang="bg-BG" sz="2000" dirty="0" smtClean="0">
                <a:latin typeface="Garamond" panose="020204040303010108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.2022 – 31.07.2022 г.</a:t>
            </a:r>
          </a:p>
          <a:p>
            <a:pPr algn="just"/>
            <a:endParaRPr lang="bg-BG" sz="2000" b="1" dirty="0" smtClean="0">
              <a:latin typeface="Garamond" panose="02020404030301010803" pitchFamily="18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just"/>
            <a:r>
              <a:rPr lang="bg-BG" sz="2000" b="1" dirty="0" smtClean="0">
                <a:latin typeface="Garamond" panose="020204040303010108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2. Бюджет по процедура: </a:t>
            </a:r>
          </a:p>
          <a:p>
            <a:pPr algn="just"/>
            <a:r>
              <a:rPr lang="bg-BG" sz="2000" dirty="0" smtClean="0">
                <a:latin typeface="Garamond" panose="020204040303010108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Бюджетът</a:t>
            </a:r>
            <a:r>
              <a:rPr lang="ru-RU" sz="2000" dirty="0" smtClean="0">
                <a:latin typeface="Garamond" panose="020204040303010108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ru-RU" sz="2000" dirty="0">
                <a:latin typeface="Garamond" panose="020204040303010108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по процедура BG06RDNP001-19.610 е в размер на 6 845 300,00 </a:t>
            </a:r>
            <a:r>
              <a:rPr lang="ru-RU" sz="2000" dirty="0" smtClean="0">
                <a:latin typeface="Garamond" panose="020204040303010108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лева</a:t>
            </a:r>
            <a:endParaRPr lang="bg-BG" sz="2000" dirty="0" smtClean="0">
              <a:latin typeface="Garamond" panose="02020404030301010803" pitchFamily="18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just"/>
            <a:endParaRPr lang="bg-BG" sz="2000" b="1" dirty="0" smtClean="0">
              <a:latin typeface="Garamond" panose="02020404030301010803" pitchFamily="18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just"/>
            <a:r>
              <a:rPr lang="bg-BG" sz="2000" b="1" dirty="0" smtClean="0">
                <a:latin typeface="Garamond" panose="020204040303010108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3. Постъпили проектни предложения, подлежащи на обработка</a:t>
            </a:r>
            <a:r>
              <a:rPr lang="bg-BG" sz="2000" dirty="0" smtClean="0">
                <a:latin typeface="Garamond" panose="020204040303010108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: </a:t>
            </a:r>
          </a:p>
          <a:p>
            <a:pPr algn="just"/>
            <a:r>
              <a:rPr lang="ru-RU" sz="2000" dirty="0">
                <a:latin typeface="Garamond" panose="020204040303010108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В </a:t>
            </a:r>
            <a:r>
              <a:rPr lang="bg-BG" sz="2000" dirty="0" smtClean="0">
                <a:latin typeface="Garamond" panose="020204040303010108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рамките на приема в ИСУН 2020 са регистрирани 111 проектни </a:t>
            </a:r>
            <a:r>
              <a:rPr lang="ru-RU" sz="2000" dirty="0" smtClean="0">
                <a:latin typeface="Garamond" panose="020204040303010108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предложения.</a:t>
            </a:r>
            <a:endParaRPr lang="bg-BG" sz="2000" dirty="0" smtClean="0">
              <a:latin typeface="Garamond" panose="02020404030301010803" pitchFamily="18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just"/>
            <a:endParaRPr lang="bg-BG" sz="2000" b="1" dirty="0" smtClean="0">
              <a:latin typeface="Garamond" panose="02020404030301010803" pitchFamily="18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just"/>
            <a:r>
              <a:rPr lang="bg-BG" sz="2000" b="1" dirty="0" smtClean="0">
                <a:latin typeface="Garamond" panose="020204040303010108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4. Статус на обработка на проектни предложения:</a:t>
            </a:r>
          </a:p>
          <a:p>
            <a:pPr algn="just"/>
            <a:r>
              <a:rPr lang="bg-BG" sz="2000" dirty="0" smtClean="0">
                <a:latin typeface="Garamond" panose="020204040303010108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Одобрени са 107 проектни предложения и 4 са отхвърлени. Одобрената сумата по всички 107 проектни предложения е в размер на 4 951 561,02 лева.</a:t>
            </a:r>
          </a:p>
          <a:p>
            <a:pPr algn="just"/>
            <a:r>
              <a:rPr lang="bg-BG" sz="2000" dirty="0" smtClean="0">
                <a:latin typeface="Garamond" panose="020204040303010108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В момента се сключват договори с одобрените кандидати.</a:t>
            </a:r>
            <a:endParaRPr lang="bg-BG" sz="2000" dirty="0">
              <a:latin typeface="Garamond" panose="02020404030301010803" pitchFamily="18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698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73686"/>
            <a:ext cx="12192000" cy="786123"/>
          </a:xfrm>
          <a:solidFill>
            <a:schemeClr val="accent1">
              <a:lumMod val="60000"/>
              <a:lumOff val="40000"/>
            </a:schemeClr>
          </a:solidFill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bg-BG" sz="1600" b="1" dirty="0" smtClean="0">
                <a:latin typeface="Garamond" panose="02020404030301010803" pitchFamily="18" charset="0"/>
              </a:rPr>
              <a:t>Подмярка 19.3. „Подготовка и изпълнение на дейности за сътрудничество на местни</a:t>
            </a:r>
            <a:br>
              <a:rPr lang="bg-BG" sz="1600" b="1" dirty="0" smtClean="0">
                <a:latin typeface="Garamond" panose="02020404030301010803" pitchFamily="18" charset="0"/>
              </a:rPr>
            </a:br>
            <a:r>
              <a:rPr lang="bg-BG" sz="1600" b="1" dirty="0" smtClean="0">
                <a:latin typeface="Garamond" panose="02020404030301010803" pitchFamily="18" charset="0"/>
              </a:rPr>
              <a:t>инициативни групи“ от мярка 19 „Водено от общностите местно </a:t>
            </a:r>
            <a:r>
              <a:rPr lang="ru-RU" sz="1600" b="1" dirty="0" smtClean="0">
                <a:latin typeface="Garamond" panose="02020404030301010803" pitchFamily="18" charset="0"/>
              </a:rPr>
              <a:t>развитие“</a:t>
            </a:r>
            <a:r>
              <a:rPr lang="en-US" sz="1600" b="1" dirty="0" smtClean="0">
                <a:latin typeface="Garamond" panose="02020404030301010803" pitchFamily="18" charset="0"/>
              </a:rPr>
              <a:t> </a:t>
            </a:r>
            <a:r>
              <a:rPr lang="ru-RU" sz="1600" b="1" dirty="0">
                <a:latin typeface="Garamond" panose="02020404030301010803" pitchFamily="18" charset="0"/>
              </a:rPr>
              <a:t>от ПРСР 2014-2020 г. </a:t>
            </a:r>
            <a:endParaRPr lang="bg-BG" sz="1600" b="1" dirty="0">
              <a:latin typeface="Garamond" panose="02020404030301010803" pitchFamily="18" charset="0"/>
            </a:endParaRPr>
          </a:p>
        </p:txBody>
      </p:sp>
      <p:pic>
        <p:nvPicPr>
          <p:cNvPr id="1026" name="Picture 2" descr="C:\Users\mmkrastev.MZG\Desktop\лого–мзх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17957" y="73686"/>
            <a:ext cx="1286009" cy="7861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ounded Rectangle 8"/>
          <p:cNvSpPr/>
          <p:nvPr/>
        </p:nvSpPr>
        <p:spPr>
          <a:xfrm>
            <a:off x="1" y="905143"/>
            <a:ext cx="12192000" cy="145222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7" name="TextBox 6"/>
          <p:cNvSpPr txBox="1"/>
          <p:nvPr/>
        </p:nvSpPr>
        <p:spPr>
          <a:xfrm>
            <a:off x="358333" y="1497793"/>
            <a:ext cx="11204289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bg-BG" sz="2000" b="1" dirty="0" smtClean="0">
                <a:latin typeface="Garamond" panose="020204040303010108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1. Период на прием: </a:t>
            </a:r>
          </a:p>
          <a:p>
            <a:pPr algn="just"/>
            <a:r>
              <a:rPr lang="bg-BG" sz="2000" dirty="0" smtClean="0">
                <a:latin typeface="Garamond" panose="020204040303010108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22.06.2022 – 31.12.2023 г.</a:t>
            </a:r>
          </a:p>
          <a:p>
            <a:pPr algn="just"/>
            <a:endParaRPr lang="bg-BG" sz="2000" b="1" dirty="0" smtClean="0">
              <a:latin typeface="Garamond" panose="02020404030301010803" pitchFamily="18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just"/>
            <a:r>
              <a:rPr lang="bg-BG" sz="2000" b="1" dirty="0" smtClean="0">
                <a:latin typeface="Garamond" panose="020204040303010108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2. Бюджет по процедура: </a:t>
            </a:r>
          </a:p>
          <a:p>
            <a:pPr algn="just"/>
            <a:r>
              <a:rPr lang="bg-BG" sz="2000" dirty="0" smtClean="0">
                <a:latin typeface="Garamond" panose="020204040303010108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7 823 200 лв. за проекти за сътрудничество</a:t>
            </a:r>
          </a:p>
          <a:p>
            <a:pPr algn="just"/>
            <a:endParaRPr lang="bg-BG" sz="2000" b="1" dirty="0" smtClean="0">
              <a:latin typeface="Garamond" panose="02020404030301010803" pitchFamily="18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just"/>
            <a:r>
              <a:rPr lang="bg-BG" sz="2000" b="1" dirty="0" smtClean="0">
                <a:latin typeface="Garamond" panose="020204040303010108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3. Постъпили проектни предложения, подлежащи на обработка</a:t>
            </a:r>
            <a:r>
              <a:rPr lang="bg-BG" sz="2000" dirty="0" smtClean="0">
                <a:latin typeface="Garamond" panose="020204040303010108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: </a:t>
            </a:r>
          </a:p>
          <a:p>
            <a:pPr algn="just"/>
            <a:r>
              <a:rPr lang="bg-BG" sz="2000" dirty="0" smtClean="0">
                <a:latin typeface="Garamond" panose="020204040303010108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Постъпили са общо девет проектни предложения на обща заявена стойност от 3 </a:t>
            </a:r>
            <a:r>
              <a:rPr lang="ru-RU" sz="2000" dirty="0" smtClean="0">
                <a:latin typeface="Garamond" panose="020204040303010108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041 </a:t>
            </a:r>
            <a:r>
              <a:rPr lang="ru-RU" sz="2000" dirty="0">
                <a:latin typeface="Garamond" panose="020204040303010108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611,53 лева. </a:t>
            </a:r>
          </a:p>
          <a:p>
            <a:pPr algn="just"/>
            <a:endParaRPr lang="bg-BG" sz="2000" b="1" dirty="0" smtClean="0">
              <a:latin typeface="Garamond" panose="02020404030301010803" pitchFamily="18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just"/>
            <a:r>
              <a:rPr lang="bg-BG" sz="2000" b="1" dirty="0" smtClean="0">
                <a:latin typeface="Garamond" panose="020204040303010108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4. Статус на обработка на проектни предложения:</a:t>
            </a:r>
          </a:p>
          <a:p>
            <a:pPr algn="just"/>
            <a:r>
              <a:rPr lang="bg-BG" sz="2000" dirty="0" smtClean="0">
                <a:latin typeface="Garamond" panose="020204040303010108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Две от проектните предложения са одобрени за финансиране и предстои по тях да бъдат сключени административни договори. Одобрената безвъзмездна финансова помощ по двете проекти предложения е в размер на 532 610,40 лева. Други 2 от подадените 9 проектни предложения са оттеглени от кандидатите, а за останалите 5 тече оценка за административно съответствие и допустимост</a:t>
            </a:r>
            <a:r>
              <a:rPr lang="ru-RU" sz="2000" dirty="0" smtClean="0">
                <a:latin typeface="Garamond" panose="020204040303010108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916408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73686"/>
            <a:ext cx="12192000" cy="786123"/>
          </a:xfrm>
          <a:solidFill>
            <a:schemeClr val="accent1">
              <a:lumMod val="60000"/>
              <a:lumOff val="40000"/>
            </a:schemeClr>
          </a:solidFill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bg-BG" sz="1600" b="1" dirty="0" smtClean="0">
                <a:latin typeface="Garamond" panose="02020404030301010803" pitchFamily="18" charset="0"/>
              </a:rPr>
              <a:t>Подмярка 19.4. „Текущи разходи и популяризиране на стратегии за ВОМР“ от мярка </a:t>
            </a:r>
            <a:br>
              <a:rPr lang="bg-BG" sz="1600" b="1" dirty="0" smtClean="0">
                <a:latin typeface="Garamond" panose="02020404030301010803" pitchFamily="18" charset="0"/>
              </a:rPr>
            </a:br>
            <a:r>
              <a:rPr lang="bg-BG" sz="1600" b="1" dirty="0" smtClean="0">
                <a:latin typeface="Garamond" panose="02020404030301010803" pitchFamily="18" charset="0"/>
              </a:rPr>
              <a:t>19 „Водено от общностите местно развитие</a:t>
            </a:r>
            <a:r>
              <a:rPr lang="ru-RU" sz="1600" b="1" dirty="0" smtClean="0">
                <a:latin typeface="Garamond" panose="02020404030301010803" pitchFamily="18" charset="0"/>
              </a:rPr>
              <a:t>“</a:t>
            </a:r>
            <a:r>
              <a:rPr lang="en-US" sz="1600" b="1" dirty="0" smtClean="0">
                <a:latin typeface="Garamond" panose="02020404030301010803" pitchFamily="18" charset="0"/>
              </a:rPr>
              <a:t> </a:t>
            </a:r>
            <a:r>
              <a:rPr lang="ru-RU" sz="1600" b="1" dirty="0">
                <a:latin typeface="Garamond" panose="02020404030301010803" pitchFamily="18" charset="0"/>
              </a:rPr>
              <a:t>от ПРСР 2014-2020 г. </a:t>
            </a:r>
            <a:endParaRPr lang="bg-BG" sz="1600" b="1" dirty="0">
              <a:latin typeface="Garamond" panose="02020404030301010803" pitchFamily="18" charset="0"/>
            </a:endParaRPr>
          </a:p>
        </p:txBody>
      </p:sp>
      <p:pic>
        <p:nvPicPr>
          <p:cNvPr id="1026" name="Picture 2" descr="C:\Users\mmkrastev.MZG\Desktop\лого–мзх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17957" y="73686"/>
            <a:ext cx="1286009" cy="7861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ounded Rectangle 8"/>
          <p:cNvSpPr/>
          <p:nvPr/>
        </p:nvSpPr>
        <p:spPr>
          <a:xfrm>
            <a:off x="1" y="905143"/>
            <a:ext cx="12192000" cy="145222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7" name="TextBox 6"/>
          <p:cNvSpPr txBox="1"/>
          <p:nvPr/>
        </p:nvSpPr>
        <p:spPr>
          <a:xfrm>
            <a:off x="393168" y="1497793"/>
            <a:ext cx="11204289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bg-BG" sz="2000" b="1" dirty="0" smtClean="0">
                <a:latin typeface="Garamond" panose="020204040303010108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1. Период на прием: </a:t>
            </a:r>
          </a:p>
          <a:p>
            <a:pPr algn="just"/>
            <a:r>
              <a:rPr lang="bg-BG" sz="2000" dirty="0" smtClean="0">
                <a:latin typeface="Garamond" panose="020204040303010108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Средствата са договорени със сключването на споразумения за изпълнение на стратегии за ВОМР на МИГ през 2016 (първа покана) и 2018 г. (втора покана)</a:t>
            </a:r>
          </a:p>
          <a:p>
            <a:pPr algn="just"/>
            <a:endParaRPr lang="bg-BG" sz="2000" b="1" dirty="0" smtClean="0">
              <a:latin typeface="Garamond" panose="02020404030301010803" pitchFamily="18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just"/>
            <a:r>
              <a:rPr lang="bg-BG" sz="2000" b="1" dirty="0" smtClean="0">
                <a:latin typeface="Garamond" panose="020204040303010108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2. Бюджет по процедура: </a:t>
            </a:r>
          </a:p>
          <a:p>
            <a:pPr algn="just"/>
            <a:r>
              <a:rPr lang="ru-RU" sz="2000" dirty="0" smtClean="0">
                <a:latin typeface="Garamond" panose="020204040303010108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66 680 031 </a:t>
            </a:r>
            <a:r>
              <a:rPr lang="bg-BG" sz="2000" dirty="0" smtClean="0">
                <a:latin typeface="Garamond" panose="020204040303010108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лв</a:t>
            </a:r>
            <a:r>
              <a:rPr lang="ru-RU" sz="2000" dirty="0" smtClean="0">
                <a:latin typeface="Garamond" panose="020204040303010108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. </a:t>
            </a:r>
            <a:endParaRPr lang="bg-BG" sz="2000" dirty="0" smtClean="0">
              <a:latin typeface="Garamond" panose="02020404030301010803" pitchFamily="18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just"/>
            <a:endParaRPr lang="bg-BG" sz="2000" b="1" dirty="0" smtClean="0">
              <a:latin typeface="Garamond" panose="02020404030301010803" pitchFamily="18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just"/>
            <a:r>
              <a:rPr lang="bg-BG" sz="2000" b="1" dirty="0" smtClean="0">
                <a:latin typeface="Garamond" panose="020204040303010108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3. Напредък в изпълнението на подмярката през 2022 и 2023 г.</a:t>
            </a:r>
            <a:r>
              <a:rPr lang="bg-BG" sz="2000" dirty="0" smtClean="0">
                <a:latin typeface="Garamond" panose="020204040303010108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: </a:t>
            </a:r>
          </a:p>
          <a:p>
            <a:pPr algn="just"/>
            <a:r>
              <a:rPr lang="bg-BG" sz="2000" dirty="0" smtClean="0">
                <a:latin typeface="Garamond" panose="020204040303010108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През 2022 г. са одобрени заявления за планирани дейности и разходи (бюджети) за годината на обща стойност 13 764 433,88 лв., като през годината са извършени 30 бр. изменения на одобрените бюджети.</a:t>
            </a:r>
          </a:p>
          <a:p>
            <a:pPr algn="just"/>
            <a:r>
              <a:rPr lang="bg-BG" sz="2000" dirty="0" smtClean="0">
                <a:latin typeface="Garamond" panose="020204040303010108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Към настоящия момент са подадени 64 броя заявления за планирани дейности и разходи за 2023 г., които са преминали оценка за АСД и са разгледани от Комисия за преценка обосноваността на разходите в заявленията.  Общата стойност на планираните разходи в подадените заявления за 2023 г. е в размер на 12 490 352,23 лв. Предстои одобрение на планираните дейности и разходи за 2023 </a:t>
            </a:r>
            <a:r>
              <a:rPr lang="ru-RU" sz="2000" dirty="0" smtClean="0">
                <a:latin typeface="Garamond" panose="020204040303010108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г</a:t>
            </a:r>
            <a:r>
              <a:rPr lang="ru-RU" sz="2000" dirty="0">
                <a:latin typeface="Garamond" panose="020204040303010108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443310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12192000" cy="2224585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2" name="Rectangle 1"/>
          <p:cNvSpPr/>
          <p:nvPr/>
        </p:nvSpPr>
        <p:spPr>
          <a:xfrm>
            <a:off x="961712" y="515900"/>
            <a:ext cx="10452523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bg-BG" sz="4400" b="1" cap="all" spc="0" dirty="0" smtClean="0">
                <a:ln w="0"/>
                <a:solidFill>
                  <a:schemeClr val="bg1"/>
                </a:solidFill>
                <a:effectLst>
                  <a:reflection blurRad="12700" stA="50000" endPos="50000" dist="5000" dir="5400000" sy="-100000" rotWithShape="0"/>
                </a:effectLst>
                <a:latin typeface="Garamond" panose="02020404030301010803" pitchFamily="18" charset="0"/>
              </a:rPr>
              <a:t>Програма за развитие на селските райони 2014-2020</a:t>
            </a:r>
            <a:endParaRPr lang="en-US" sz="4400" b="1" cap="all" spc="0" dirty="0">
              <a:ln w="0"/>
              <a:solidFill>
                <a:schemeClr val="bg1"/>
              </a:solidFill>
              <a:effectLst>
                <a:reflection blurRad="12700" stA="50000" endPos="50000" dist="5000" dir="5400000" sy="-100000" rotWithShape="0"/>
              </a:effectLst>
              <a:latin typeface="Garamond" panose="02020404030301010803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3265138"/>
            <a:ext cx="12192000" cy="138499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bg-BG" sz="2800" b="1" cap="all" dirty="0" smtClean="0">
                <a:ln w="0"/>
                <a:effectLst>
                  <a:reflection blurRad="12700" stA="50000" endPos="50000" dist="5000" dir="5400000" sy="-100000" rotWithShape="0"/>
                </a:effectLst>
                <a:latin typeface="Garamond" panose="02020404030301010803" pitchFamily="18" charset="0"/>
              </a:rPr>
              <a:t>НАПРЕДЪК В ПРИЛАГАНЕТО </a:t>
            </a:r>
          </a:p>
          <a:p>
            <a:pPr algn="ctr"/>
            <a:r>
              <a:rPr lang="bg-BG" sz="2800" b="1" cap="all" dirty="0" smtClean="0">
                <a:ln w="0"/>
                <a:effectLst>
                  <a:reflection blurRad="12700" stA="50000" endPos="50000" dist="5000" dir="5400000" sy="-100000" rotWithShape="0"/>
                </a:effectLst>
                <a:latin typeface="Garamond" panose="02020404030301010803" pitchFamily="18" charset="0"/>
              </a:rPr>
              <a:t>НА мерки от прср 2014-2020, Договорирани </a:t>
            </a:r>
          </a:p>
          <a:p>
            <a:pPr algn="ctr"/>
            <a:r>
              <a:rPr lang="bg-BG" sz="2800" b="1" cap="all" dirty="0" smtClean="0">
                <a:ln w="0"/>
                <a:effectLst>
                  <a:reflection blurRad="12700" stA="50000" endPos="50000" dist="5000" dir="5400000" sy="-100000" rotWithShape="0"/>
                </a:effectLst>
                <a:latin typeface="Garamond" panose="02020404030301010803" pitchFamily="18" charset="0"/>
              </a:rPr>
              <a:t>В РАМКИТЕ НА УПРАВЛЯВАЩИЯТ ОРГАН</a:t>
            </a:r>
            <a:endParaRPr lang="en-US" sz="2800" b="1" cap="all" spc="0" dirty="0">
              <a:ln w="0"/>
              <a:effectLst>
                <a:reflection blurRad="12700" stA="50000" endPos="50000" dist="5000" dir="5400000" sy="-100000" rotWithShape="0"/>
              </a:effectLst>
              <a:latin typeface="Garamond" panose="02020404030301010803" pitchFamily="18" charset="0"/>
            </a:endParaRPr>
          </a:p>
        </p:txBody>
      </p:sp>
      <p:pic>
        <p:nvPicPr>
          <p:cNvPr id="4" name="Picture 2" descr="Резултат с изображение за една посока много възможности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767" y="5146068"/>
            <a:ext cx="2762062" cy="16680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Резултат с изображение за mzh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6264" y="5258848"/>
            <a:ext cx="2540332" cy="14585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6" descr="Резултат с изображение за европейски съюз знаме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89296" y="5328249"/>
            <a:ext cx="1718384" cy="14241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9" name="Straight Connector 8"/>
          <p:cNvCxnSpPr/>
          <p:nvPr/>
        </p:nvCxnSpPr>
        <p:spPr>
          <a:xfrm>
            <a:off x="-204952" y="2246714"/>
            <a:ext cx="12517821" cy="23648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387584" y="2372832"/>
            <a:ext cx="1113700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g-BG" sz="1600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anose="02020404030301010803" pitchFamily="18" charset="0"/>
              </a:rPr>
              <a:t>Европейският земеделски фонд за развитие на селските райони: Европа инвестира в селските райони</a:t>
            </a:r>
            <a:endParaRPr lang="bg-BG" sz="1600" dirty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06743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73686"/>
            <a:ext cx="12192000" cy="786123"/>
          </a:xfrm>
          <a:solidFill>
            <a:schemeClr val="accent1">
              <a:lumMod val="60000"/>
              <a:lumOff val="40000"/>
            </a:schemeClr>
          </a:solidFill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1600" b="1" dirty="0">
                <a:latin typeface="Garamond" panose="02020404030301010803" pitchFamily="18" charset="0"/>
              </a:rPr>
              <a:t>П</a:t>
            </a:r>
            <a:r>
              <a:rPr lang="ru-RU" sz="1600" b="1" dirty="0" smtClean="0">
                <a:latin typeface="Garamond" panose="02020404030301010803" pitchFamily="18" charset="0"/>
              </a:rPr>
              <a:t>одмярка </a:t>
            </a:r>
            <a:r>
              <a:rPr lang="ru-RU" sz="1600" b="1" dirty="0">
                <a:latin typeface="Garamond" panose="02020404030301010803" pitchFamily="18" charset="0"/>
              </a:rPr>
              <a:t>1.1. „Професионално обучение и придобиване на умения“ от </a:t>
            </a:r>
            <a:r>
              <a:rPr lang="ru-RU" sz="1600" b="1" dirty="0" smtClean="0">
                <a:latin typeface="Garamond" panose="02020404030301010803" pitchFamily="18" charset="0"/>
              </a:rPr>
              <a:t/>
            </a:r>
            <a:br>
              <a:rPr lang="ru-RU" sz="1600" b="1" dirty="0" smtClean="0">
                <a:latin typeface="Garamond" panose="02020404030301010803" pitchFamily="18" charset="0"/>
              </a:rPr>
            </a:br>
            <a:r>
              <a:rPr lang="ru-RU" sz="1600" b="1" dirty="0" smtClean="0">
                <a:latin typeface="Garamond" panose="02020404030301010803" pitchFamily="18" charset="0"/>
              </a:rPr>
              <a:t>мярка </a:t>
            </a:r>
            <a:r>
              <a:rPr lang="ru-RU" sz="1600" b="1" dirty="0">
                <a:latin typeface="Garamond" panose="02020404030301010803" pitchFamily="18" charset="0"/>
              </a:rPr>
              <a:t>1 „Трансфер на знания и действия за </a:t>
            </a:r>
            <a:r>
              <a:rPr lang="ru-RU" sz="1600" b="1" dirty="0" smtClean="0">
                <a:latin typeface="Garamond" panose="02020404030301010803" pitchFamily="18" charset="0"/>
              </a:rPr>
              <a:t>осведомяване</a:t>
            </a:r>
            <a:r>
              <a:rPr lang="en-US" sz="1600" b="1" dirty="0" smtClean="0">
                <a:latin typeface="Garamond" panose="02020404030301010803" pitchFamily="18" charset="0"/>
              </a:rPr>
              <a:t>”</a:t>
            </a:r>
            <a:r>
              <a:rPr lang="ru-RU" sz="1600" b="1" dirty="0" smtClean="0">
                <a:latin typeface="Garamond" panose="02020404030301010803" pitchFamily="18" charset="0"/>
              </a:rPr>
              <a:t> </a:t>
            </a:r>
            <a:r>
              <a:rPr lang="ru-RU" sz="1600" b="1" dirty="0">
                <a:latin typeface="Garamond" panose="02020404030301010803" pitchFamily="18" charset="0"/>
              </a:rPr>
              <a:t>от </a:t>
            </a:r>
            <a:r>
              <a:rPr lang="ru-RU" sz="1600" b="1" dirty="0" smtClean="0">
                <a:latin typeface="Garamond" panose="02020404030301010803" pitchFamily="18" charset="0"/>
              </a:rPr>
              <a:t>ПРСР за </a:t>
            </a:r>
            <a:r>
              <a:rPr lang="ru-RU" sz="1600" b="1" dirty="0">
                <a:latin typeface="Garamond" panose="02020404030301010803" pitchFamily="18" charset="0"/>
              </a:rPr>
              <a:t>периода 2014-2020 г. </a:t>
            </a:r>
            <a:endParaRPr lang="bg-BG" sz="1600" b="1" cap="all" dirty="0">
              <a:ln w="0"/>
              <a:effectLst>
                <a:reflection blurRad="12700" stA="50000" endPos="50000" dist="5000" dir="5400000" sy="-100000" rotWithShape="0"/>
              </a:effectLst>
              <a:latin typeface="Garamond" panose="02020404030301010803" pitchFamily="18" charset="0"/>
            </a:endParaRPr>
          </a:p>
        </p:txBody>
      </p:sp>
      <p:pic>
        <p:nvPicPr>
          <p:cNvPr id="1026" name="Picture 2" descr="C:\Users\mmkrastev.MZG\Desktop\лого–мзх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17957" y="73686"/>
            <a:ext cx="1286009" cy="7861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ounded Rectangle 8"/>
          <p:cNvSpPr/>
          <p:nvPr/>
        </p:nvSpPr>
        <p:spPr>
          <a:xfrm>
            <a:off x="1" y="905143"/>
            <a:ext cx="12192000" cy="145222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7" name="TextBox 6"/>
          <p:cNvSpPr txBox="1"/>
          <p:nvPr/>
        </p:nvSpPr>
        <p:spPr>
          <a:xfrm>
            <a:off x="239485" y="1217619"/>
            <a:ext cx="11713029" cy="54014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Bef>
                <a:spcPts val="600"/>
              </a:spcBef>
            </a:pPr>
            <a:r>
              <a:rPr lang="bg-BG" sz="2000" b="1" dirty="0" smtClean="0">
                <a:latin typeface="Garamond" panose="020204040303010108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1. Период на прием: </a:t>
            </a:r>
          </a:p>
          <a:p>
            <a:pPr algn="just">
              <a:spcBef>
                <a:spcPts val="600"/>
              </a:spcBef>
            </a:pPr>
            <a:r>
              <a:rPr lang="bg-BG" sz="2000" dirty="0" smtClean="0">
                <a:latin typeface="Garamond" panose="020204040303010108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16.12.2019 – 16.03.2020 г.</a:t>
            </a:r>
            <a:endParaRPr lang="bg-BG" sz="2000" b="1" dirty="0" smtClean="0">
              <a:latin typeface="Garamond" panose="02020404030301010803" pitchFamily="18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just">
              <a:spcBef>
                <a:spcPts val="600"/>
              </a:spcBef>
            </a:pPr>
            <a:r>
              <a:rPr lang="bg-BG" sz="2000" b="1" dirty="0" smtClean="0">
                <a:latin typeface="Garamond" panose="020204040303010108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2. Бюджет по процедура: </a:t>
            </a:r>
          </a:p>
          <a:p>
            <a:pPr algn="just">
              <a:spcBef>
                <a:spcPts val="600"/>
              </a:spcBef>
            </a:pPr>
            <a:r>
              <a:rPr lang="bg-BG" sz="2000" dirty="0" smtClean="0">
                <a:latin typeface="Garamond" panose="020204040303010108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16 440 400 лв.</a:t>
            </a:r>
            <a:endParaRPr lang="bg-BG" sz="2000" b="1" dirty="0" smtClean="0">
              <a:latin typeface="Garamond" panose="02020404030301010803" pitchFamily="18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just">
              <a:spcBef>
                <a:spcPts val="600"/>
              </a:spcBef>
            </a:pPr>
            <a:r>
              <a:rPr lang="bg-BG" sz="2000" b="1" dirty="0" smtClean="0">
                <a:latin typeface="Garamond" panose="020204040303010108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3. Постъпили проектни предложения, подлежащи на обработка</a:t>
            </a:r>
            <a:r>
              <a:rPr lang="bg-BG" sz="2000" dirty="0" smtClean="0">
                <a:latin typeface="Garamond" panose="020204040303010108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: </a:t>
            </a:r>
          </a:p>
          <a:p>
            <a:pPr algn="just">
              <a:spcBef>
                <a:spcPts val="600"/>
              </a:spcBef>
            </a:pPr>
            <a:r>
              <a:rPr lang="bg-BG" sz="2000" dirty="0" smtClean="0">
                <a:latin typeface="Garamond" panose="020204040303010108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77 проектни предложения със заявена безвъзмездна финансова помощ (БФП) в размер на 37 554 816 лв.</a:t>
            </a:r>
            <a:endParaRPr lang="bg-BG" sz="2000" b="1" dirty="0" smtClean="0">
              <a:latin typeface="Garamond" panose="02020404030301010803" pitchFamily="18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just">
              <a:spcBef>
                <a:spcPts val="600"/>
              </a:spcBef>
            </a:pPr>
            <a:r>
              <a:rPr lang="bg-BG" sz="2000" b="1" dirty="0" smtClean="0">
                <a:latin typeface="Garamond" panose="020204040303010108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4. Одобрени проектни предложения: </a:t>
            </a:r>
          </a:p>
          <a:p>
            <a:pPr algn="just">
              <a:spcBef>
                <a:spcPts val="600"/>
              </a:spcBef>
            </a:pPr>
            <a:r>
              <a:rPr lang="bg-BG" sz="2000" dirty="0" smtClean="0">
                <a:latin typeface="Garamond" panose="020204040303010108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47 проектни предложения с общ размер на одобрената БФП – 12 404 357 лв.</a:t>
            </a:r>
            <a:endParaRPr lang="bg-BG" sz="2000" b="1" dirty="0" smtClean="0">
              <a:latin typeface="Garamond" panose="02020404030301010803" pitchFamily="18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spcBef>
                <a:spcPts val="600"/>
              </a:spcBef>
            </a:pPr>
            <a:r>
              <a:rPr lang="en-US" sz="2000" b="1" dirty="0" smtClean="0">
                <a:latin typeface="Garamond" panose="020204040303010108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5</a:t>
            </a:r>
            <a:r>
              <a:rPr lang="en-US" sz="2000" b="1" dirty="0">
                <a:latin typeface="Garamond" panose="020204040303010108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. </a:t>
            </a:r>
            <a:r>
              <a:rPr lang="bg-BG" sz="2000" b="1" dirty="0">
                <a:latin typeface="Garamond" panose="020204040303010108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Сключени административни договори с бенефициенти:</a:t>
            </a:r>
          </a:p>
          <a:p>
            <a:pPr>
              <a:spcBef>
                <a:spcPts val="600"/>
              </a:spcBef>
            </a:pPr>
            <a:r>
              <a:rPr lang="bg-BG" sz="2000" dirty="0">
                <a:latin typeface="Garamond" panose="020204040303010108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41 </a:t>
            </a:r>
            <a:r>
              <a:rPr lang="bg-BG" sz="2000" dirty="0" smtClean="0">
                <a:latin typeface="Garamond" panose="020204040303010108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проекта </a:t>
            </a:r>
            <a:r>
              <a:rPr lang="bg-BG" sz="2000" dirty="0">
                <a:latin typeface="Garamond" panose="020204040303010108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с общ размер на договорената БФП — 12 156 377 лв.</a:t>
            </a:r>
          </a:p>
          <a:p>
            <a:pPr algn="just">
              <a:spcBef>
                <a:spcPts val="600"/>
              </a:spcBef>
            </a:pPr>
            <a:r>
              <a:rPr lang="bg-BG" sz="2000" b="1" dirty="0" smtClean="0">
                <a:latin typeface="Garamond" panose="020204040303010108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6</a:t>
            </a:r>
            <a:r>
              <a:rPr lang="bg-BG" sz="2000" b="1" dirty="0">
                <a:latin typeface="Garamond" panose="020204040303010108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. Статус на административните </a:t>
            </a:r>
            <a:r>
              <a:rPr lang="bg-BG" sz="2000" b="1" dirty="0" smtClean="0">
                <a:latin typeface="Garamond" panose="020204040303010108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договори:</a:t>
            </a:r>
            <a:endParaRPr lang="bg-BG" sz="2000" b="1" dirty="0">
              <a:latin typeface="Garamond" panose="02020404030301010803" pitchFamily="18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spcBef>
                <a:spcPts val="600"/>
              </a:spcBef>
            </a:pPr>
            <a:r>
              <a:rPr lang="ru-RU" sz="2000" dirty="0" smtClean="0">
                <a:latin typeface="Garamond" panose="020204040303010108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31 от </a:t>
            </a:r>
            <a:r>
              <a:rPr lang="bg-BG" sz="2000" dirty="0" smtClean="0">
                <a:latin typeface="Garamond" panose="020204040303010108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сключените</a:t>
            </a:r>
            <a:r>
              <a:rPr lang="ru-RU" sz="2000" dirty="0" smtClean="0">
                <a:latin typeface="Garamond" panose="020204040303010108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 договори по проектните </a:t>
            </a:r>
            <a:r>
              <a:rPr lang="ru-RU" sz="2000" dirty="0">
                <a:latin typeface="Garamond" panose="020204040303010108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предложения са в процес на изпълнение. </a:t>
            </a:r>
            <a:endParaRPr lang="en-GB" sz="2000" dirty="0" smtClean="0">
              <a:latin typeface="Garamond" panose="02020404030301010803" pitchFamily="18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spcBef>
                <a:spcPts val="600"/>
              </a:spcBef>
            </a:pPr>
            <a:r>
              <a:rPr lang="en-GB" sz="2000" b="1" dirty="0" smtClean="0">
                <a:latin typeface="Garamond" panose="020204040303010108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7. </a:t>
            </a:r>
            <a:r>
              <a:rPr lang="bg-BG" sz="2000" b="1" dirty="0" smtClean="0">
                <a:latin typeface="Garamond" panose="020204040303010108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Плащания:</a:t>
            </a:r>
          </a:p>
          <a:p>
            <a:pPr>
              <a:spcBef>
                <a:spcPts val="600"/>
              </a:spcBef>
            </a:pPr>
            <a:r>
              <a:rPr lang="bg-BG" sz="2000" dirty="0" smtClean="0">
                <a:latin typeface="Garamond" panose="020204040303010108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Изплатени средства към 13.03.2023 г. – 111 901 лв.</a:t>
            </a:r>
            <a:endParaRPr lang="bg-BG" sz="2000" dirty="0">
              <a:latin typeface="Garamond" panose="02020404030301010803" pitchFamily="18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08904" y="1217619"/>
            <a:ext cx="2860766" cy="1907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4140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73686"/>
            <a:ext cx="12192000" cy="786123"/>
          </a:xfrm>
          <a:solidFill>
            <a:schemeClr val="accent1">
              <a:lumMod val="60000"/>
              <a:lumOff val="40000"/>
            </a:schemeClr>
          </a:solidFill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1600" b="1" dirty="0">
                <a:latin typeface="Garamond" panose="02020404030301010803" pitchFamily="18" charset="0"/>
              </a:rPr>
              <a:t>П</a:t>
            </a:r>
            <a:r>
              <a:rPr lang="ru-RU" sz="1600" b="1" dirty="0" smtClean="0">
                <a:latin typeface="Garamond" panose="02020404030301010803" pitchFamily="18" charset="0"/>
              </a:rPr>
              <a:t>одмярка 1.2. </a:t>
            </a:r>
            <a:r>
              <a:rPr lang="ru-RU" sz="1600" b="1" dirty="0">
                <a:latin typeface="Garamond" panose="02020404030301010803" pitchFamily="18" charset="0"/>
              </a:rPr>
              <a:t>„Демонстрационни дейности и действия по осведомяване“ от </a:t>
            </a:r>
            <a:r>
              <a:rPr lang="ru-RU" sz="1600" b="1" dirty="0" smtClean="0">
                <a:latin typeface="Garamond" panose="02020404030301010803" pitchFamily="18" charset="0"/>
              </a:rPr>
              <a:t/>
            </a:r>
            <a:br>
              <a:rPr lang="ru-RU" sz="1600" b="1" dirty="0" smtClean="0">
                <a:latin typeface="Garamond" panose="02020404030301010803" pitchFamily="18" charset="0"/>
              </a:rPr>
            </a:br>
            <a:r>
              <a:rPr lang="ru-RU" sz="1600" b="1" dirty="0" smtClean="0">
                <a:latin typeface="Garamond" panose="02020404030301010803" pitchFamily="18" charset="0"/>
              </a:rPr>
              <a:t>мярка </a:t>
            </a:r>
            <a:r>
              <a:rPr lang="ru-RU" sz="1600" b="1" dirty="0">
                <a:latin typeface="Garamond" panose="02020404030301010803" pitchFamily="18" charset="0"/>
              </a:rPr>
              <a:t>1 „Трансфер на знания и действия за </a:t>
            </a:r>
            <a:r>
              <a:rPr lang="ru-RU" sz="1600" b="1" dirty="0" smtClean="0">
                <a:latin typeface="Garamond" panose="02020404030301010803" pitchFamily="18" charset="0"/>
              </a:rPr>
              <a:t>осведомяване</a:t>
            </a:r>
            <a:r>
              <a:rPr lang="en-US" sz="1600" b="1" dirty="0" smtClean="0">
                <a:latin typeface="Garamond" panose="02020404030301010803" pitchFamily="18" charset="0"/>
              </a:rPr>
              <a:t>”</a:t>
            </a:r>
            <a:r>
              <a:rPr lang="ru-RU" sz="1600" b="1" dirty="0" smtClean="0">
                <a:latin typeface="Garamond" panose="02020404030301010803" pitchFamily="18" charset="0"/>
              </a:rPr>
              <a:t> </a:t>
            </a:r>
            <a:r>
              <a:rPr lang="ru-RU" sz="1600" b="1" dirty="0">
                <a:latin typeface="Garamond" panose="02020404030301010803" pitchFamily="18" charset="0"/>
              </a:rPr>
              <a:t>от </a:t>
            </a:r>
            <a:r>
              <a:rPr lang="ru-RU" sz="1600" b="1" dirty="0" smtClean="0">
                <a:latin typeface="Garamond" panose="02020404030301010803" pitchFamily="18" charset="0"/>
              </a:rPr>
              <a:t>ПРСР за </a:t>
            </a:r>
            <a:r>
              <a:rPr lang="ru-RU" sz="1600" b="1" dirty="0">
                <a:latin typeface="Garamond" panose="02020404030301010803" pitchFamily="18" charset="0"/>
              </a:rPr>
              <a:t>периода 2014-2020 г. </a:t>
            </a:r>
            <a:endParaRPr lang="bg-BG" sz="1600" b="1" cap="all" dirty="0">
              <a:ln w="0"/>
              <a:effectLst>
                <a:reflection blurRad="12700" stA="50000" endPos="50000" dist="5000" dir="5400000" sy="-100000" rotWithShape="0"/>
              </a:effectLst>
              <a:latin typeface="Garamond" panose="02020404030301010803" pitchFamily="18" charset="0"/>
            </a:endParaRPr>
          </a:p>
        </p:txBody>
      </p:sp>
      <p:pic>
        <p:nvPicPr>
          <p:cNvPr id="1026" name="Picture 2" descr="C:\Users\mmkrastev.MZG\Desktop\лого–мзх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17957" y="73686"/>
            <a:ext cx="1286009" cy="7861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ounded Rectangle 8"/>
          <p:cNvSpPr/>
          <p:nvPr/>
        </p:nvSpPr>
        <p:spPr>
          <a:xfrm>
            <a:off x="1" y="905143"/>
            <a:ext cx="12192000" cy="145222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3" name="Rectangle 2"/>
          <p:cNvSpPr/>
          <p:nvPr/>
        </p:nvSpPr>
        <p:spPr>
          <a:xfrm>
            <a:off x="570411" y="1528920"/>
            <a:ext cx="11051177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bg-BG" sz="2000" b="1" dirty="0">
                <a:latin typeface="Garamond" panose="020204040303010108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1. Период на прием: </a:t>
            </a:r>
          </a:p>
          <a:p>
            <a:pPr algn="just"/>
            <a:r>
              <a:rPr lang="bg-BG" sz="2000" dirty="0" smtClean="0">
                <a:latin typeface="Garamond" panose="020204040303010108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18.07.2022 </a:t>
            </a:r>
            <a:r>
              <a:rPr lang="bg-BG" sz="2000" dirty="0">
                <a:latin typeface="Garamond" panose="020204040303010108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– </a:t>
            </a:r>
            <a:r>
              <a:rPr lang="bg-BG" sz="2000" dirty="0" smtClean="0">
                <a:latin typeface="Garamond" panose="020204040303010108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30.10.2022 </a:t>
            </a:r>
            <a:r>
              <a:rPr lang="bg-BG" sz="2000" dirty="0">
                <a:latin typeface="Garamond" panose="020204040303010108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г.</a:t>
            </a:r>
            <a:endParaRPr lang="bg-BG" sz="2000" b="1" dirty="0">
              <a:latin typeface="Garamond" panose="02020404030301010803" pitchFamily="18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just"/>
            <a:endParaRPr lang="bg-BG" sz="2000" b="1" dirty="0" smtClean="0">
              <a:latin typeface="Garamond" panose="02020404030301010803" pitchFamily="18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just"/>
            <a:r>
              <a:rPr lang="bg-BG" sz="2000" b="1" dirty="0" smtClean="0">
                <a:latin typeface="Garamond" panose="020204040303010108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2</a:t>
            </a:r>
            <a:r>
              <a:rPr lang="bg-BG" sz="2000" b="1" dirty="0">
                <a:latin typeface="Garamond" panose="020204040303010108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. Бюджет по процедура: </a:t>
            </a:r>
          </a:p>
          <a:p>
            <a:pPr algn="just"/>
            <a:r>
              <a:rPr lang="bg-BG" sz="2000" dirty="0" smtClean="0">
                <a:latin typeface="Garamond" panose="020204040303010108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29 377 000 лв</a:t>
            </a:r>
            <a:r>
              <a:rPr lang="bg-BG" sz="2000" dirty="0">
                <a:latin typeface="Garamond" panose="020204040303010108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  <a:endParaRPr lang="bg-BG" sz="2000" b="1" dirty="0">
              <a:latin typeface="Garamond" panose="02020404030301010803" pitchFamily="18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just"/>
            <a:endParaRPr lang="bg-BG" sz="2000" b="1" dirty="0" smtClean="0">
              <a:latin typeface="Garamond" panose="02020404030301010803" pitchFamily="18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just"/>
            <a:r>
              <a:rPr lang="bg-BG" sz="2000" b="1" dirty="0" smtClean="0">
                <a:latin typeface="Garamond" panose="020204040303010108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3</a:t>
            </a:r>
            <a:r>
              <a:rPr lang="bg-BG" sz="2000" b="1" dirty="0">
                <a:latin typeface="Garamond" panose="020204040303010108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. Постъпили проектни предложения, подлежащи на обработка</a:t>
            </a:r>
            <a:r>
              <a:rPr lang="bg-BG" sz="2000" dirty="0">
                <a:latin typeface="Garamond" panose="020204040303010108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: </a:t>
            </a:r>
          </a:p>
          <a:p>
            <a:pPr algn="just"/>
            <a:r>
              <a:rPr lang="bg-BG" sz="2000" dirty="0" smtClean="0">
                <a:latin typeface="Garamond" panose="020204040303010108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14 </a:t>
            </a:r>
            <a:r>
              <a:rPr lang="bg-BG" sz="2000" dirty="0">
                <a:latin typeface="Garamond" panose="020204040303010108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проектни предложения със заявена безвъзмездна финансова помощ (БФП) в размер на 6 738 </a:t>
            </a:r>
            <a:r>
              <a:rPr lang="bg-BG" sz="2000" dirty="0" smtClean="0">
                <a:latin typeface="Garamond" panose="020204040303010108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968 лв</a:t>
            </a:r>
            <a:r>
              <a:rPr lang="bg-BG" sz="2000" dirty="0">
                <a:latin typeface="Garamond" panose="020204040303010108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. </a:t>
            </a:r>
            <a:endParaRPr lang="bg-BG" sz="2000" dirty="0" smtClean="0">
              <a:latin typeface="Garamond" panose="02020404030301010803" pitchFamily="18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just"/>
            <a:endParaRPr lang="bg-BG" sz="2000" b="1" dirty="0" smtClean="0">
              <a:latin typeface="Garamond" panose="02020404030301010803" pitchFamily="18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just"/>
            <a:r>
              <a:rPr lang="bg-BG" sz="2000" b="1" dirty="0" smtClean="0">
                <a:latin typeface="Garamond" panose="020204040303010108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4</a:t>
            </a:r>
            <a:r>
              <a:rPr lang="bg-BG" sz="2000" b="1" dirty="0">
                <a:latin typeface="Garamond" panose="020204040303010108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. </a:t>
            </a:r>
            <a:r>
              <a:rPr lang="bg-BG" sz="2000" b="1" dirty="0">
                <a:solidFill>
                  <a:prstClr val="black"/>
                </a:solidFill>
                <a:latin typeface="Garamond" panose="020204040303010108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Статус на обработка на проектни </a:t>
            </a:r>
            <a:r>
              <a:rPr lang="bg-BG" sz="2000" b="1" dirty="0" smtClean="0">
                <a:solidFill>
                  <a:prstClr val="black"/>
                </a:solidFill>
                <a:latin typeface="Garamond" panose="020204040303010108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предложения</a:t>
            </a:r>
            <a:r>
              <a:rPr lang="bg-BG" sz="2000" b="1" dirty="0" smtClean="0">
                <a:latin typeface="Garamond" panose="020204040303010108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: </a:t>
            </a:r>
          </a:p>
          <a:p>
            <a:pPr algn="just"/>
            <a:r>
              <a:rPr lang="bg-BG" sz="2000" dirty="0" smtClean="0">
                <a:latin typeface="Garamond" panose="020204040303010108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Приключил етап оценка за административно съответствие и допустимост, в резултат на което 13 проектни предложения с одобрени разходи на стойност </a:t>
            </a:r>
            <a:r>
              <a:rPr lang="en-GB" sz="2000" dirty="0" smtClean="0">
                <a:latin typeface="Garamond" panose="020204040303010108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5 046 042 </a:t>
            </a:r>
            <a:r>
              <a:rPr lang="bg-BG" sz="2000" dirty="0" smtClean="0">
                <a:latin typeface="Garamond" panose="020204040303010108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лв. преминават на етап „Техническа и финансова оценка“</a:t>
            </a:r>
            <a:endParaRPr lang="bg-BG" sz="2000" dirty="0">
              <a:latin typeface="Garamond" panose="02020404030301010803" pitchFamily="18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75434" y="1595938"/>
            <a:ext cx="2635546" cy="197969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8024" y="1727945"/>
            <a:ext cx="3211284" cy="1421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8770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905143"/>
          </a:xfrm>
          <a:solidFill>
            <a:schemeClr val="accent1">
              <a:lumMod val="60000"/>
              <a:lumOff val="40000"/>
            </a:schemeClr>
          </a:solidFill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bg-BG" sz="1400" b="1" dirty="0" smtClean="0">
                <a:solidFill>
                  <a:srgbClr val="333333"/>
                </a:solidFill>
                <a:latin typeface="Roboto"/>
              </a:rPr>
              <a:t>Подмярка 2.1.1 „Създаване на консултантски услуги“ по Тематичната подпрограма от мярка 2 </a:t>
            </a:r>
            <a:br>
              <a:rPr lang="bg-BG" sz="1400" b="1" dirty="0" smtClean="0">
                <a:solidFill>
                  <a:srgbClr val="333333"/>
                </a:solidFill>
                <a:latin typeface="Roboto"/>
              </a:rPr>
            </a:br>
            <a:r>
              <a:rPr lang="bg-BG" sz="1400" b="1" dirty="0" smtClean="0">
                <a:solidFill>
                  <a:srgbClr val="333333"/>
                </a:solidFill>
                <a:latin typeface="Roboto"/>
              </a:rPr>
              <a:t>"Консултантски услуги,</a:t>
            </a:r>
            <a:r>
              <a:rPr lang="en-GB" sz="1400" b="1" dirty="0" smtClean="0">
                <a:solidFill>
                  <a:srgbClr val="333333"/>
                </a:solidFill>
                <a:latin typeface="Roboto"/>
              </a:rPr>
              <a:t> </a:t>
            </a:r>
            <a:r>
              <a:rPr lang="bg-BG" sz="1400" b="1" dirty="0" smtClean="0">
                <a:solidFill>
                  <a:srgbClr val="333333"/>
                </a:solidFill>
                <a:latin typeface="Roboto"/>
              </a:rPr>
              <a:t>управление на стопанството и услуги по заместване в стопанството" </a:t>
            </a:r>
            <a:br>
              <a:rPr lang="bg-BG" sz="1400" b="1" dirty="0" smtClean="0">
                <a:solidFill>
                  <a:srgbClr val="333333"/>
                </a:solidFill>
                <a:latin typeface="Roboto"/>
              </a:rPr>
            </a:br>
            <a:r>
              <a:rPr lang="bg-BG" sz="1400" b="1" dirty="0" smtClean="0">
                <a:solidFill>
                  <a:srgbClr val="333333"/>
                </a:solidFill>
                <a:latin typeface="Roboto"/>
              </a:rPr>
              <a:t>от Програма за развитие на селските райони за </a:t>
            </a:r>
            <a:r>
              <a:rPr lang="ru-RU" sz="1400" b="1" dirty="0" smtClean="0">
                <a:solidFill>
                  <a:srgbClr val="333333"/>
                </a:solidFill>
                <a:latin typeface="Roboto"/>
              </a:rPr>
              <a:t>периода </a:t>
            </a:r>
            <a:r>
              <a:rPr lang="ru-RU" sz="1400" b="1" dirty="0">
                <a:solidFill>
                  <a:srgbClr val="333333"/>
                </a:solidFill>
                <a:latin typeface="Roboto"/>
              </a:rPr>
              <a:t>2014-2020 г</a:t>
            </a:r>
            <a:r>
              <a:rPr lang="ru-RU" sz="1400" b="1" dirty="0" smtClean="0">
                <a:solidFill>
                  <a:srgbClr val="333333"/>
                </a:solidFill>
                <a:latin typeface="Roboto"/>
              </a:rPr>
              <a:t>.</a:t>
            </a:r>
            <a:endParaRPr lang="bg-BG" sz="1400" b="1" cap="all" dirty="0">
              <a:ln w="0"/>
              <a:effectLst>
                <a:reflection blurRad="12700" stA="50000" endPos="50000" dist="5000" dir="5400000" sy="-100000" rotWithShape="0"/>
              </a:effectLst>
              <a:latin typeface="Garamond" panose="02020404030301010803" pitchFamily="18" charset="0"/>
            </a:endParaRPr>
          </a:p>
        </p:txBody>
      </p:sp>
      <p:pic>
        <p:nvPicPr>
          <p:cNvPr id="1026" name="Picture 2" descr="C:\Users\mmkrastev.MZG\Desktop\лого–мзх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47053" y="73686"/>
            <a:ext cx="1286009" cy="7861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ounded Rectangle 8"/>
          <p:cNvSpPr/>
          <p:nvPr/>
        </p:nvSpPr>
        <p:spPr>
          <a:xfrm>
            <a:off x="1" y="905143"/>
            <a:ext cx="12192000" cy="145222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7" name="TextBox 6"/>
          <p:cNvSpPr txBox="1"/>
          <p:nvPr/>
        </p:nvSpPr>
        <p:spPr>
          <a:xfrm>
            <a:off x="464373" y="1558497"/>
            <a:ext cx="11083193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bg-BG" sz="2000" b="1" dirty="0" smtClean="0">
                <a:latin typeface="Garamond" panose="020204040303010108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1</a:t>
            </a:r>
            <a:r>
              <a:rPr lang="bg-BG" sz="2000" b="1" dirty="0">
                <a:latin typeface="Garamond" panose="020204040303010108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. Период на прием: </a:t>
            </a:r>
          </a:p>
          <a:p>
            <a:pPr algn="just"/>
            <a:r>
              <a:rPr lang="bg-BG" sz="2000" dirty="0" smtClean="0">
                <a:latin typeface="Garamond" panose="020204040303010108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02.02.2022 г. – 03.05.2022 г.</a:t>
            </a:r>
            <a:endParaRPr lang="bg-BG" sz="2000" dirty="0">
              <a:latin typeface="Garamond" panose="02020404030301010803" pitchFamily="18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just"/>
            <a:endParaRPr lang="bg-BG" sz="2000" b="1" dirty="0">
              <a:latin typeface="Garamond" panose="02020404030301010803" pitchFamily="18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just"/>
            <a:r>
              <a:rPr lang="bg-BG" sz="2000" b="1" dirty="0">
                <a:latin typeface="Garamond" panose="020204040303010108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2. Бюджет по процедура: </a:t>
            </a:r>
          </a:p>
          <a:p>
            <a:pPr algn="just"/>
            <a:r>
              <a:rPr lang="bg-BG" sz="2000" dirty="0">
                <a:latin typeface="Garamond" panose="020204040303010108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3 126 728 лв.</a:t>
            </a:r>
          </a:p>
          <a:p>
            <a:pPr algn="just"/>
            <a:endParaRPr lang="bg-BG" sz="2000" b="1" dirty="0" smtClean="0">
              <a:latin typeface="Garamond" panose="02020404030301010803" pitchFamily="18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just"/>
            <a:r>
              <a:rPr lang="bg-BG" sz="2000" b="1" dirty="0" smtClean="0">
                <a:latin typeface="Garamond" panose="020204040303010108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3</a:t>
            </a:r>
            <a:r>
              <a:rPr lang="bg-BG" sz="2000" b="1" dirty="0">
                <a:latin typeface="Garamond" panose="020204040303010108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. Постъпили проектни предложения, подлежащи на обработка</a:t>
            </a:r>
            <a:r>
              <a:rPr lang="bg-BG" sz="2000" dirty="0">
                <a:latin typeface="Garamond" panose="020204040303010108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: </a:t>
            </a:r>
          </a:p>
          <a:p>
            <a:pPr algn="just"/>
            <a:r>
              <a:rPr lang="bg-BG" sz="2000" dirty="0" smtClean="0">
                <a:latin typeface="Garamond" panose="020204040303010108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Подадени три проектни предложения със стойност на заявената БФП в размер на 1 896 075.82 лв.</a:t>
            </a:r>
            <a:endParaRPr lang="bg-BG" sz="2000" dirty="0">
              <a:latin typeface="Garamond" panose="02020404030301010803" pitchFamily="18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just"/>
            <a:endParaRPr lang="bg-BG" sz="2000" b="1" dirty="0">
              <a:latin typeface="Garamond" panose="02020404030301010803" pitchFamily="18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just"/>
            <a:r>
              <a:rPr lang="bg-BG" sz="2000" b="1" dirty="0">
                <a:latin typeface="Garamond" panose="020204040303010108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4. </a:t>
            </a:r>
            <a:r>
              <a:rPr lang="bg-BG" sz="2000" b="1" dirty="0" smtClean="0">
                <a:latin typeface="Garamond" panose="020204040303010108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Статус на административни договори:</a:t>
            </a:r>
            <a:endParaRPr lang="bg-BG" sz="2000" b="1" dirty="0">
              <a:latin typeface="Garamond" panose="02020404030301010803" pitchFamily="18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0" algn="just"/>
            <a:r>
              <a:rPr lang="bg-BG" sz="2000" dirty="0" smtClean="0">
                <a:latin typeface="Garamond" panose="020204040303010108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Сключени три договора за предоставяне на БФП на стойност </a:t>
            </a:r>
            <a:r>
              <a:rPr lang="bg-BG" sz="2000" dirty="0" smtClean="0">
                <a:solidFill>
                  <a:prstClr val="black"/>
                </a:solidFill>
                <a:latin typeface="Garamond" panose="020204040303010108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1 </a:t>
            </a:r>
            <a:r>
              <a:rPr lang="bg-BG" sz="2000" dirty="0">
                <a:solidFill>
                  <a:prstClr val="black"/>
                </a:solidFill>
                <a:latin typeface="Garamond" panose="020204040303010108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896 075.82 лв</a:t>
            </a:r>
            <a:r>
              <a:rPr lang="bg-BG" sz="2000" dirty="0" smtClean="0">
                <a:solidFill>
                  <a:prstClr val="black"/>
                </a:solidFill>
                <a:latin typeface="Garamond" panose="020204040303010108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., въз основа на което в рамките на приема по подмярка 6.1 „Стартова помощ за млади земеделски стопани“, проведен в периода 01 ноември 2022 – 31 януари 2023 г. бенефициентите по процедурата са изготвяли безплатни бизнес планове и проектни предложения за кандидатите - млади фермери.</a:t>
            </a:r>
            <a:endParaRPr lang="bg-BG" sz="2000" dirty="0">
              <a:solidFill>
                <a:prstClr val="black"/>
              </a:solidFill>
              <a:latin typeface="Garamond" panose="02020404030301010803" pitchFamily="18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just"/>
            <a:endParaRPr lang="bg-BG" sz="2000" b="1" dirty="0">
              <a:latin typeface="Garamond" panose="02020404030301010803" pitchFamily="18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2441" y="1765577"/>
            <a:ext cx="3155125" cy="17785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6782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905143"/>
          </a:xfrm>
          <a:solidFill>
            <a:schemeClr val="accent1">
              <a:lumMod val="60000"/>
              <a:lumOff val="40000"/>
            </a:schemeClr>
          </a:solidFill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bg-BG" sz="1400" b="1" dirty="0" smtClean="0">
                <a:solidFill>
                  <a:srgbClr val="333333"/>
                </a:solidFill>
                <a:latin typeface="Roboto"/>
              </a:rPr>
              <a:t>Подмярка 2.2 „Създаване на консултантски услуги“ по Тематичната подпрограма от мярка 2 </a:t>
            </a:r>
            <a:br>
              <a:rPr lang="bg-BG" sz="1400" b="1" dirty="0" smtClean="0">
                <a:solidFill>
                  <a:srgbClr val="333333"/>
                </a:solidFill>
                <a:latin typeface="Roboto"/>
              </a:rPr>
            </a:br>
            <a:r>
              <a:rPr lang="bg-BG" sz="1400" b="1" dirty="0" smtClean="0">
                <a:solidFill>
                  <a:srgbClr val="333333"/>
                </a:solidFill>
                <a:latin typeface="Roboto"/>
              </a:rPr>
              <a:t>"Консултантски услуги,</a:t>
            </a:r>
            <a:r>
              <a:rPr lang="en-GB" sz="1400" b="1" dirty="0" smtClean="0">
                <a:solidFill>
                  <a:srgbClr val="333333"/>
                </a:solidFill>
                <a:latin typeface="Roboto"/>
              </a:rPr>
              <a:t> </a:t>
            </a:r>
            <a:r>
              <a:rPr lang="bg-BG" sz="1400" b="1" dirty="0" smtClean="0">
                <a:solidFill>
                  <a:srgbClr val="333333"/>
                </a:solidFill>
                <a:latin typeface="Roboto"/>
              </a:rPr>
              <a:t>управление на стопанството и услуги по заместване в стопанството" </a:t>
            </a:r>
            <a:br>
              <a:rPr lang="bg-BG" sz="1400" b="1" dirty="0" smtClean="0">
                <a:solidFill>
                  <a:srgbClr val="333333"/>
                </a:solidFill>
                <a:latin typeface="Roboto"/>
              </a:rPr>
            </a:br>
            <a:r>
              <a:rPr lang="bg-BG" sz="1400" b="1" dirty="0" smtClean="0">
                <a:solidFill>
                  <a:srgbClr val="333333"/>
                </a:solidFill>
                <a:latin typeface="Roboto"/>
              </a:rPr>
              <a:t>от Програма за развитие на селските райони за </a:t>
            </a:r>
            <a:r>
              <a:rPr lang="ru-RU" sz="1400" b="1" dirty="0" smtClean="0">
                <a:solidFill>
                  <a:srgbClr val="333333"/>
                </a:solidFill>
                <a:latin typeface="Roboto"/>
              </a:rPr>
              <a:t>периода </a:t>
            </a:r>
            <a:r>
              <a:rPr lang="ru-RU" sz="1400" b="1" dirty="0">
                <a:solidFill>
                  <a:srgbClr val="333333"/>
                </a:solidFill>
                <a:latin typeface="Roboto"/>
              </a:rPr>
              <a:t>2014-2020 г</a:t>
            </a:r>
            <a:r>
              <a:rPr lang="ru-RU" sz="1400" b="1" dirty="0" smtClean="0">
                <a:solidFill>
                  <a:srgbClr val="333333"/>
                </a:solidFill>
                <a:latin typeface="Roboto"/>
              </a:rPr>
              <a:t>.</a:t>
            </a:r>
            <a:endParaRPr lang="bg-BG" sz="1400" b="1" cap="all" dirty="0">
              <a:ln w="0"/>
              <a:effectLst>
                <a:reflection blurRad="12700" stA="50000" endPos="50000" dist="5000" dir="5400000" sy="-100000" rotWithShape="0"/>
              </a:effectLst>
              <a:latin typeface="Garamond" panose="02020404030301010803" pitchFamily="18" charset="0"/>
            </a:endParaRPr>
          </a:p>
        </p:txBody>
      </p:sp>
      <p:pic>
        <p:nvPicPr>
          <p:cNvPr id="1026" name="Picture 2" descr="C:\Users\mmkrastev.MZG\Desktop\лого–мзх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47053" y="73686"/>
            <a:ext cx="1286009" cy="7861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ounded Rectangle 8"/>
          <p:cNvSpPr/>
          <p:nvPr/>
        </p:nvSpPr>
        <p:spPr>
          <a:xfrm>
            <a:off x="1" y="905143"/>
            <a:ext cx="12192000" cy="145222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7" name="TextBox 6"/>
          <p:cNvSpPr txBox="1"/>
          <p:nvPr/>
        </p:nvSpPr>
        <p:spPr>
          <a:xfrm>
            <a:off x="152400" y="1095699"/>
            <a:ext cx="11880662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bg-BG" b="1" dirty="0" smtClean="0">
                <a:latin typeface="Garamond" panose="020204040303010108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1</a:t>
            </a:r>
            <a:r>
              <a:rPr lang="bg-BG" b="1" dirty="0">
                <a:latin typeface="Garamond" panose="020204040303010108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. Период на прием: </a:t>
            </a:r>
          </a:p>
          <a:p>
            <a:pPr algn="just"/>
            <a:r>
              <a:rPr lang="en-GB" dirty="0">
                <a:latin typeface="Garamond" panose="020204040303010108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08.02.2021 </a:t>
            </a:r>
            <a:r>
              <a:rPr lang="bg-BG" dirty="0">
                <a:latin typeface="Garamond" panose="020204040303010108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г. – 10.05.2021 г</a:t>
            </a:r>
            <a:r>
              <a:rPr lang="bg-BG" dirty="0" smtClean="0">
                <a:latin typeface="Garamond" panose="020204040303010108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  <a:endParaRPr lang="bg-BG" b="1" dirty="0">
              <a:latin typeface="Garamond" panose="02020404030301010803" pitchFamily="18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just"/>
            <a:r>
              <a:rPr lang="bg-BG" b="1" dirty="0">
                <a:latin typeface="Garamond" panose="020204040303010108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2. Бюджет по процедура: </a:t>
            </a:r>
          </a:p>
          <a:p>
            <a:pPr algn="just"/>
            <a:r>
              <a:rPr lang="bg-BG" dirty="0">
                <a:latin typeface="Garamond" panose="020204040303010108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11 734 800 лв. </a:t>
            </a:r>
            <a:endParaRPr lang="bg-BG" b="1" dirty="0">
              <a:latin typeface="Garamond" panose="02020404030301010803" pitchFamily="18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just"/>
            <a:r>
              <a:rPr lang="bg-BG" b="1" dirty="0">
                <a:latin typeface="Garamond" panose="020204040303010108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3. Постъпили проектни предложения, подлежащи на обработка</a:t>
            </a:r>
            <a:r>
              <a:rPr lang="bg-BG" dirty="0">
                <a:latin typeface="Garamond" panose="020204040303010108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: </a:t>
            </a:r>
          </a:p>
          <a:p>
            <a:pPr algn="just"/>
            <a:r>
              <a:rPr lang="bg-BG" dirty="0">
                <a:latin typeface="Garamond" panose="020204040303010108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Едно проектно предложение, представено от НССЗ на </a:t>
            </a:r>
            <a:endParaRPr lang="bg-BG" dirty="0" smtClean="0">
              <a:latin typeface="Garamond" panose="02020404030301010803" pitchFamily="18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just"/>
            <a:r>
              <a:rPr lang="bg-BG" dirty="0" smtClean="0">
                <a:latin typeface="Garamond" panose="020204040303010108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стойност </a:t>
            </a:r>
            <a:r>
              <a:rPr lang="bg-BG" dirty="0">
                <a:latin typeface="Garamond" panose="020204040303010108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11 439 805.34 лв., в което е предвидено  </a:t>
            </a:r>
            <a:endParaRPr lang="bg-BG" dirty="0" smtClean="0">
              <a:latin typeface="Garamond" panose="02020404030301010803" pitchFamily="18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just"/>
            <a:r>
              <a:rPr lang="bg-BG" dirty="0" smtClean="0">
                <a:latin typeface="Garamond" panose="020204040303010108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създаването </a:t>
            </a:r>
            <a:r>
              <a:rPr lang="bg-BG" dirty="0">
                <a:latin typeface="Garamond" panose="020204040303010108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на 28 мобилни общински </a:t>
            </a:r>
            <a:r>
              <a:rPr lang="bg-BG" dirty="0" smtClean="0">
                <a:latin typeface="Garamond" panose="020204040303010108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офиса</a:t>
            </a:r>
            <a:r>
              <a:rPr lang="en-GB" dirty="0" smtClean="0">
                <a:latin typeface="Garamond" panose="020204040303010108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  <a:r>
              <a:rPr lang="bg-BG" dirty="0" smtClean="0">
                <a:latin typeface="Garamond" panose="020204040303010108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endParaRPr lang="bg-BG" b="1" dirty="0">
              <a:latin typeface="Garamond" panose="02020404030301010803" pitchFamily="18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just"/>
            <a:endParaRPr lang="bg-BG" b="1" dirty="0" smtClean="0">
              <a:latin typeface="Garamond" panose="02020404030301010803" pitchFamily="18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just"/>
            <a:r>
              <a:rPr lang="bg-BG" b="1" dirty="0" smtClean="0">
                <a:latin typeface="Garamond" panose="020204040303010108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4</a:t>
            </a:r>
            <a:r>
              <a:rPr lang="bg-BG" b="1" dirty="0">
                <a:latin typeface="Garamond" panose="020204040303010108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. Статус на обработка на проектни предложения:</a:t>
            </a:r>
          </a:p>
          <a:p>
            <a:pPr algn="just"/>
            <a:r>
              <a:rPr lang="bg-BG" dirty="0" smtClean="0">
                <a:latin typeface="Garamond" panose="020204040303010108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Сключен административен договор на 22.11.2021 г. с одобрен размер на БФП, възлизащ на 10 412 042.38 лв. </a:t>
            </a:r>
          </a:p>
          <a:p>
            <a:pPr algn="just"/>
            <a:r>
              <a:rPr lang="bg-BG" dirty="0" smtClean="0">
                <a:latin typeface="Garamond" panose="020204040303010108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Проектът е в процес на изпълнение, като към днешна дата: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bg-BG" dirty="0" smtClean="0">
                <a:latin typeface="Garamond" panose="020204040303010108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Проведени, поръчки и закупени и доставени мебели, оборудване и автомобили за функциониране на 28-те мобилни офиса на стойност 1.68 млн. лв.  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bg-BG" dirty="0" smtClean="0">
                <a:latin typeface="Garamond" panose="020204040303010108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Назначени 61 служителя от 64 позиции в структура на мобилните офиси съгласно утвърден </a:t>
            </a:r>
            <a:r>
              <a:rPr lang="bg-BG" dirty="0" err="1" smtClean="0">
                <a:latin typeface="Garamond" panose="020204040303010108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устр</a:t>
            </a:r>
            <a:r>
              <a:rPr lang="bg-BG" dirty="0" smtClean="0">
                <a:latin typeface="Garamond" panose="020204040303010108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. правилник;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dirty="0">
                <a:latin typeface="Garamond" panose="020204040303010108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Проведено е встъпително обучение и обучение по ПРСР 2014-2020 г. и СПРЗСР 2023-2027 г. на всички </a:t>
            </a:r>
            <a:r>
              <a:rPr lang="ru-RU" dirty="0" smtClean="0">
                <a:latin typeface="Garamond" panose="020204040303010108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експерти;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bg-BG" dirty="0" smtClean="0">
                <a:latin typeface="Garamond" panose="020204040303010108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ru-RU" dirty="0">
                <a:latin typeface="Garamond" panose="020204040303010108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Проведени са 22 броя информационни семинара на теми по ПРСР 2014-2020 г., относно възможностите за финансиране и изпълнение на одобрени проекти – </a:t>
            </a:r>
            <a:r>
              <a:rPr lang="ru-RU" dirty="0" smtClean="0">
                <a:latin typeface="Garamond" panose="020204040303010108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в които са взели участие над 950 </a:t>
            </a:r>
            <a:r>
              <a:rPr lang="ru-RU" dirty="0">
                <a:latin typeface="Garamond" panose="020204040303010108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обучени земеделски </a:t>
            </a:r>
            <a:r>
              <a:rPr lang="ru-RU" dirty="0" smtClean="0">
                <a:latin typeface="Garamond" panose="020204040303010108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стопани;</a:t>
            </a:r>
            <a:endParaRPr lang="bg-BG" b="1" dirty="0">
              <a:latin typeface="Garamond" panose="02020404030301010803" pitchFamily="18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bg-BG" dirty="0" smtClean="0">
                <a:latin typeface="Garamond" panose="020204040303010108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Стартиран е процесът на предоставяне на индивидуални консултации;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bg-BG" dirty="0" smtClean="0">
                <a:latin typeface="Garamond" panose="020204040303010108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Изготвени са информационни материали, предназначени за популяризиране на дейността.</a:t>
            </a:r>
            <a:endParaRPr lang="ru-RU" dirty="0" smtClean="0">
              <a:latin typeface="Garamond" panose="02020404030301010803" pitchFamily="18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49634" y="1458261"/>
            <a:ext cx="3074125" cy="21871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5715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73686"/>
            <a:ext cx="12192000" cy="786123"/>
          </a:xfrm>
          <a:solidFill>
            <a:schemeClr val="accent1">
              <a:lumMod val="60000"/>
              <a:lumOff val="40000"/>
            </a:schemeClr>
          </a:solidFill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1600" b="1" dirty="0">
                <a:latin typeface="Garamond" panose="02020404030301010803" pitchFamily="18" charset="0"/>
              </a:rPr>
              <a:t>Подмярка </a:t>
            </a:r>
            <a:r>
              <a:rPr lang="bg-BG" sz="1600" b="1" dirty="0">
                <a:latin typeface="Garamond" panose="02020404030301010803" pitchFamily="18" charset="0"/>
              </a:rPr>
              <a:t>4.3 </a:t>
            </a:r>
            <a:r>
              <a:rPr lang="ru-RU" sz="1600" b="1" dirty="0">
                <a:latin typeface="Garamond" panose="02020404030301010803" pitchFamily="18" charset="0"/>
              </a:rPr>
              <a:t> Проектни предложения от "Напоителни системи" ЕАД за възстановяване </a:t>
            </a:r>
            <a:br>
              <a:rPr lang="ru-RU" sz="1600" b="1" dirty="0">
                <a:latin typeface="Garamond" panose="02020404030301010803" pitchFamily="18" charset="0"/>
              </a:rPr>
            </a:br>
            <a:r>
              <a:rPr lang="ru-RU" sz="1600" b="1" dirty="0">
                <a:latin typeface="Garamond" panose="02020404030301010803" pitchFamily="18" charset="0"/>
              </a:rPr>
              <a:t>на съществуващи хидромелиоративни съоръжения за напояване</a:t>
            </a:r>
            <a:endParaRPr lang="bg-BG" sz="1600" b="1" dirty="0">
              <a:latin typeface="Garamond" panose="02020404030301010803" pitchFamily="18" charset="0"/>
            </a:endParaRPr>
          </a:p>
        </p:txBody>
      </p:sp>
      <p:pic>
        <p:nvPicPr>
          <p:cNvPr id="1026" name="Picture 2" descr="C:\Users\mmkrastev.MZG\Desktop\лого–мзх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17957" y="73686"/>
            <a:ext cx="1286009" cy="7861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ounded Rectangle 8"/>
          <p:cNvSpPr/>
          <p:nvPr/>
        </p:nvSpPr>
        <p:spPr>
          <a:xfrm>
            <a:off x="1" y="905143"/>
            <a:ext cx="12192000" cy="145222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7" name="TextBox 6"/>
          <p:cNvSpPr txBox="1"/>
          <p:nvPr/>
        </p:nvSpPr>
        <p:spPr>
          <a:xfrm>
            <a:off x="271248" y="1227827"/>
            <a:ext cx="11438963" cy="49398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Bef>
                <a:spcPts val="600"/>
              </a:spcBef>
            </a:pPr>
            <a:r>
              <a:rPr lang="bg-BG" sz="2000" b="1" dirty="0" smtClean="0">
                <a:latin typeface="Garamond" panose="020204040303010108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1. Период на прием: </a:t>
            </a:r>
          </a:p>
          <a:p>
            <a:pPr algn="just">
              <a:spcBef>
                <a:spcPts val="600"/>
              </a:spcBef>
            </a:pPr>
            <a:r>
              <a:rPr lang="bg-BG" sz="2000" dirty="0" smtClean="0">
                <a:latin typeface="Garamond" panose="020204040303010108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02.04.2020 – 03.07.2020 г.</a:t>
            </a:r>
            <a:endParaRPr lang="bg-BG" sz="2000" b="1" dirty="0" smtClean="0">
              <a:latin typeface="Garamond" panose="02020404030301010803" pitchFamily="18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just">
              <a:spcBef>
                <a:spcPts val="600"/>
              </a:spcBef>
            </a:pPr>
            <a:r>
              <a:rPr lang="bg-BG" sz="2000" b="1" dirty="0" smtClean="0">
                <a:latin typeface="Garamond" panose="020204040303010108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2. Бюджет по процедура: </a:t>
            </a:r>
          </a:p>
          <a:p>
            <a:pPr algn="just">
              <a:spcBef>
                <a:spcPts val="600"/>
              </a:spcBef>
            </a:pPr>
            <a:r>
              <a:rPr lang="ru-RU" sz="2000" dirty="0">
                <a:latin typeface="Garamond" panose="020204040303010108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107 180 </a:t>
            </a:r>
            <a:r>
              <a:rPr lang="en-US" sz="2000" dirty="0" smtClean="0">
                <a:latin typeface="Garamond" panose="020204040303010108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675</a:t>
            </a:r>
            <a:r>
              <a:rPr lang="ru-RU" sz="2000" dirty="0" smtClean="0">
                <a:latin typeface="Garamond" panose="020204040303010108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ru-RU" sz="2000" dirty="0">
                <a:latin typeface="Garamond" panose="020204040303010108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лв</a:t>
            </a:r>
            <a:r>
              <a:rPr lang="ru-RU" sz="2000" dirty="0" smtClean="0">
                <a:latin typeface="Garamond" panose="020204040303010108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  <a:endParaRPr lang="bg-BG" sz="2000" b="1" dirty="0" smtClean="0">
              <a:latin typeface="Garamond" panose="02020404030301010803" pitchFamily="18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just">
              <a:spcBef>
                <a:spcPts val="600"/>
              </a:spcBef>
            </a:pPr>
            <a:r>
              <a:rPr lang="bg-BG" sz="2000" b="1" dirty="0" smtClean="0">
                <a:latin typeface="Garamond" panose="020204040303010108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3. Постъпили проектни предложения, подлежащи на обработка</a:t>
            </a:r>
            <a:r>
              <a:rPr lang="bg-BG" sz="2000" dirty="0" smtClean="0">
                <a:latin typeface="Garamond" panose="020204040303010108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: </a:t>
            </a:r>
          </a:p>
          <a:p>
            <a:pPr algn="just">
              <a:spcBef>
                <a:spcPts val="600"/>
              </a:spcBef>
            </a:pPr>
            <a:r>
              <a:rPr lang="bg-BG" sz="2000" dirty="0" smtClean="0">
                <a:latin typeface="Garamond" panose="020204040303010108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26 проектни предложения със заявен БФП в размер на 114 762 928 лв.</a:t>
            </a:r>
            <a:endParaRPr lang="bg-BG" sz="2000" b="1" dirty="0" smtClean="0">
              <a:latin typeface="Garamond" panose="02020404030301010803" pitchFamily="18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just">
              <a:spcBef>
                <a:spcPts val="600"/>
              </a:spcBef>
            </a:pPr>
            <a:r>
              <a:rPr lang="bg-BG" sz="2000" b="1" dirty="0" smtClean="0">
                <a:latin typeface="Garamond" panose="020204040303010108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4. </a:t>
            </a:r>
            <a:r>
              <a:rPr lang="ru-RU" sz="2000" b="1" dirty="0" smtClean="0">
                <a:latin typeface="Garamond" panose="020204040303010108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Статус </a:t>
            </a:r>
            <a:r>
              <a:rPr lang="ru-RU" sz="2000" b="1" dirty="0">
                <a:latin typeface="Garamond" panose="020204040303010108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на обработка на </a:t>
            </a:r>
            <a:r>
              <a:rPr lang="bg-BG" sz="2000" b="1" dirty="0" smtClean="0">
                <a:latin typeface="Garamond" panose="020204040303010108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проектни предложения:</a:t>
            </a:r>
          </a:p>
          <a:p>
            <a:pPr algn="just">
              <a:spcBef>
                <a:spcPts val="600"/>
              </a:spcBef>
            </a:pPr>
            <a:r>
              <a:rPr lang="bg-BG" sz="2000" dirty="0" smtClean="0">
                <a:latin typeface="Garamond" panose="020204040303010108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Одобрен оценителен доклад</a:t>
            </a:r>
            <a:endParaRPr lang="ru-RU" sz="2000" dirty="0">
              <a:latin typeface="Garamond" panose="02020404030301010803" pitchFamily="18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just">
              <a:spcBef>
                <a:spcPts val="600"/>
              </a:spcBef>
            </a:pPr>
            <a:r>
              <a:rPr lang="ru-RU" sz="2000" b="1" dirty="0">
                <a:latin typeface="Garamond" panose="020204040303010108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5. </a:t>
            </a:r>
            <a:r>
              <a:rPr lang="bg-BG" sz="2000" b="1" dirty="0" smtClean="0">
                <a:latin typeface="Garamond" panose="020204040303010108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Одобрени</a:t>
            </a:r>
            <a:r>
              <a:rPr lang="ru-RU" sz="2000" b="1" dirty="0" smtClean="0">
                <a:latin typeface="Garamond" panose="020204040303010108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 предложения:</a:t>
            </a:r>
            <a:endParaRPr lang="ru-RU" sz="2000" b="1" dirty="0">
              <a:latin typeface="Garamond" panose="02020404030301010803" pitchFamily="18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just">
              <a:spcBef>
                <a:spcPts val="600"/>
              </a:spcBef>
            </a:pPr>
            <a:r>
              <a:rPr lang="ru-RU" sz="2000" dirty="0" smtClean="0">
                <a:latin typeface="Garamond" panose="020204040303010108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24 </a:t>
            </a:r>
            <a:r>
              <a:rPr lang="ru-RU" sz="2000" dirty="0">
                <a:latin typeface="Garamond" panose="020204040303010108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проектни предложения с одобрена БФП в размер на 107 179 </a:t>
            </a:r>
            <a:r>
              <a:rPr lang="ru-RU" sz="2000" dirty="0" smtClean="0">
                <a:latin typeface="Garamond" panose="020204040303010108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037 </a:t>
            </a:r>
            <a:r>
              <a:rPr lang="ru-RU" sz="2000" dirty="0">
                <a:latin typeface="Garamond" panose="020204040303010108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лв</a:t>
            </a:r>
            <a:r>
              <a:rPr lang="ru-RU" sz="2000" dirty="0" smtClean="0">
                <a:latin typeface="Garamond" panose="020204040303010108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  <a:endParaRPr lang="ru-RU" sz="2000" dirty="0">
              <a:latin typeface="Garamond" panose="02020404030301010803" pitchFamily="18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just">
              <a:spcBef>
                <a:spcPts val="600"/>
              </a:spcBef>
            </a:pPr>
            <a:r>
              <a:rPr lang="ru-RU" sz="2000" b="1" dirty="0">
                <a:latin typeface="Garamond" panose="020204040303010108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6. </a:t>
            </a:r>
            <a:r>
              <a:rPr lang="ru-RU" sz="2000" b="1" dirty="0" smtClean="0">
                <a:latin typeface="Garamond" panose="020204040303010108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Статус на проектни предложения:</a:t>
            </a:r>
            <a:endParaRPr lang="ru-RU" sz="2000" b="1" dirty="0">
              <a:latin typeface="Garamond" panose="02020404030301010803" pitchFamily="18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just">
              <a:spcBef>
                <a:spcPts val="600"/>
              </a:spcBef>
            </a:pPr>
            <a:r>
              <a:rPr lang="ru-RU" sz="2000" dirty="0" smtClean="0">
                <a:latin typeface="Garamond" panose="020204040303010108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Кандидатът не отговаря на изискванията за </a:t>
            </a:r>
            <a:r>
              <a:rPr lang="ru-RU" sz="2000" dirty="0">
                <a:latin typeface="Garamond" panose="020204040303010108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бенефициент </a:t>
            </a:r>
            <a:r>
              <a:rPr lang="ru-RU" sz="2000" dirty="0" err="1" smtClean="0">
                <a:latin typeface="Garamond" panose="020204040303010108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съгласно</a:t>
            </a:r>
            <a:r>
              <a:rPr lang="ru-RU" sz="2000" dirty="0" smtClean="0">
                <a:latin typeface="Garamond" panose="020204040303010108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 ЗУСЕФСУ, във връзка с което проектните предложения са получили отказ за финансиране.</a:t>
            </a:r>
            <a:endParaRPr lang="ru-RU" sz="2000" dirty="0">
              <a:latin typeface="Garamond" panose="02020404030301010803" pitchFamily="18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39511" y="1455458"/>
            <a:ext cx="3070700" cy="17668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55459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73686"/>
            <a:ext cx="12192000" cy="786123"/>
          </a:xfrm>
          <a:solidFill>
            <a:schemeClr val="accent1">
              <a:lumMod val="60000"/>
              <a:lumOff val="40000"/>
            </a:schemeClr>
          </a:solidFill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1600" b="1" dirty="0">
                <a:latin typeface="Garamond" panose="02020404030301010803" pitchFamily="18" charset="0"/>
              </a:rPr>
              <a:t>Подмярка </a:t>
            </a:r>
            <a:r>
              <a:rPr lang="bg-BG" sz="1600" b="1" dirty="0">
                <a:latin typeface="Garamond" panose="02020404030301010803" pitchFamily="18" charset="0"/>
              </a:rPr>
              <a:t>4.3 </a:t>
            </a:r>
            <a:r>
              <a:rPr lang="ru-RU" sz="1600" b="1" dirty="0">
                <a:latin typeface="Garamond" panose="02020404030301010803" pitchFamily="18" charset="0"/>
              </a:rPr>
              <a:t> Проектни предложения от сдружения за напояване и други юридически лица </a:t>
            </a:r>
            <a:br>
              <a:rPr lang="ru-RU" sz="1600" b="1" dirty="0">
                <a:latin typeface="Garamond" panose="02020404030301010803" pitchFamily="18" charset="0"/>
              </a:rPr>
            </a:br>
            <a:r>
              <a:rPr lang="ru-RU" sz="1600" b="1" dirty="0">
                <a:latin typeface="Garamond" panose="02020404030301010803" pitchFamily="18" charset="0"/>
              </a:rPr>
              <a:t>за възстановяване на съществуващи хидромелиоративни съоръжения за напояване</a:t>
            </a:r>
            <a:endParaRPr lang="bg-BG" sz="1600" b="1" dirty="0">
              <a:latin typeface="Garamond" panose="02020404030301010803" pitchFamily="18" charset="0"/>
            </a:endParaRPr>
          </a:p>
        </p:txBody>
      </p:sp>
      <p:pic>
        <p:nvPicPr>
          <p:cNvPr id="1026" name="Picture 2" descr="C:\Users\mmkrastev.MZG\Desktop\лого–мзх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17957" y="73686"/>
            <a:ext cx="1286009" cy="7861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ounded Rectangle 8"/>
          <p:cNvSpPr/>
          <p:nvPr/>
        </p:nvSpPr>
        <p:spPr>
          <a:xfrm>
            <a:off x="1" y="905143"/>
            <a:ext cx="12192000" cy="145222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7" name="TextBox 6"/>
          <p:cNvSpPr txBox="1"/>
          <p:nvPr/>
        </p:nvSpPr>
        <p:spPr>
          <a:xfrm>
            <a:off x="349625" y="1802593"/>
            <a:ext cx="11438963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bg-BG" sz="2000" b="1" dirty="0" smtClean="0">
                <a:latin typeface="Garamond" panose="020204040303010108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1. Период на прием: </a:t>
            </a:r>
          </a:p>
          <a:p>
            <a:pPr algn="just"/>
            <a:r>
              <a:rPr lang="bg-BG" sz="2000" dirty="0" smtClean="0">
                <a:latin typeface="Garamond" panose="020204040303010108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02.04.2020 – 03.07.2020 г.</a:t>
            </a:r>
          </a:p>
          <a:p>
            <a:pPr algn="just"/>
            <a:endParaRPr lang="bg-BG" sz="2000" b="1" dirty="0" smtClean="0">
              <a:latin typeface="Garamond" panose="02020404030301010803" pitchFamily="18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just"/>
            <a:r>
              <a:rPr lang="bg-BG" sz="2000" b="1" dirty="0" smtClean="0">
                <a:latin typeface="Garamond" panose="020204040303010108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2. Бюджет по процедура: </a:t>
            </a:r>
          </a:p>
          <a:p>
            <a:pPr algn="just"/>
            <a:r>
              <a:rPr lang="bg-BG" sz="2000" dirty="0">
                <a:latin typeface="Garamond" panose="020204040303010108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9 870 </a:t>
            </a:r>
            <a:r>
              <a:rPr lang="bg-BG" sz="2000" dirty="0" smtClean="0">
                <a:latin typeface="Garamond" panose="020204040303010108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113 лв.</a:t>
            </a:r>
            <a:endParaRPr lang="bg-BG" sz="2000" b="1" dirty="0" smtClean="0">
              <a:latin typeface="Garamond" panose="02020404030301010803" pitchFamily="18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just"/>
            <a:endParaRPr lang="bg-BG" sz="2000" b="1" dirty="0" smtClean="0">
              <a:latin typeface="Garamond" panose="02020404030301010803" pitchFamily="18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just"/>
            <a:r>
              <a:rPr lang="bg-BG" sz="2000" b="1" dirty="0" smtClean="0">
                <a:latin typeface="Garamond" panose="020204040303010108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3. Постъпили проектни предложения, подлежащи на обработка</a:t>
            </a:r>
            <a:r>
              <a:rPr lang="bg-BG" sz="2000" dirty="0" smtClean="0">
                <a:latin typeface="Garamond" panose="020204040303010108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: </a:t>
            </a:r>
          </a:p>
          <a:p>
            <a:pPr algn="just"/>
            <a:r>
              <a:rPr lang="bg-BG" sz="2000" dirty="0" smtClean="0">
                <a:latin typeface="Garamond" panose="020204040303010108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6 проектни предложения със заявена БФП в размер </a:t>
            </a:r>
            <a:r>
              <a:rPr lang="bg-BG" sz="2000" dirty="0">
                <a:latin typeface="Garamond" panose="020204040303010108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на 12 075 </a:t>
            </a:r>
            <a:r>
              <a:rPr lang="bg-BG" sz="2000" dirty="0" smtClean="0">
                <a:latin typeface="Garamond" panose="020204040303010108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465 </a:t>
            </a:r>
            <a:r>
              <a:rPr lang="bg-BG" sz="2000" dirty="0">
                <a:latin typeface="Garamond" panose="020204040303010108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лв.</a:t>
            </a:r>
            <a:endParaRPr lang="bg-BG" sz="2000" b="1" dirty="0" smtClean="0">
              <a:latin typeface="Garamond" panose="02020404030301010803" pitchFamily="18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just"/>
            <a:endParaRPr lang="bg-BG" sz="2000" b="1" dirty="0" smtClean="0">
              <a:latin typeface="Garamond" panose="02020404030301010803" pitchFamily="18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just"/>
            <a:r>
              <a:rPr lang="bg-BG" sz="2000" b="1" dirty="0" smtClean="0">
                <a:latin typeface="Garamond" panose="020204040303010108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4. Статус на административни договори:</a:t>
            </a:r>
            <a:endParaRPr lang="bg-BG" sz="2000" b="1" dirty="0">
              <a:latin typeface="Garamond" panose="02020404030301010803" pitchFamily="18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just"/>
            <a:r>
              <a:rPr lang="bg-BG" sz="2000" dirty="0" smtClean="0">
                <a:latin typeface="Garamond" panose="020204040303010108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Сключени административни договори за предоставяне на БФП – 3 бр. с размер на одобрената БФП възлизаща на общо 8 044 757.24 лв. </a:t>
            </a:r>
            <a:endParaRPr lang="bg-BG" sz="2000" b="1" dirty="0" smtClean="0">
              <a:latin typeface="Garamond" panose="02020404030301010803" pitchFamily="18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0179" y="1889759"/>
            <a:ext cx="3410968" cy="22780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4898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73686"/>
            <a:ext cx="12192000" cy="786123"/>
          </a:xfrm>
          <a:solidFill>
            <a:schemeClr val="accent1">
              <a:lumMod val="60000"/>
              <a:lumOff val="40000"/>
            </a:schemeClr>
          </a:solidFill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1600" b="1" dirty="0">
                <a:latin typeface="Garamond" panose="02020404030301010803" pitchFamily="18" charset="0"/>
              </a:rPr>
              <a:t>Подмярка </a:t>
            </a:r>
            <a:r>
              <a:rPr lang="bg-BG" sz="1600" b="1" dirty="0">
                <a:latin typeface="Garamond" panose="02020404030301010803" pitchFamily="18" charset="0"/>
              </a:rPr>
              <a:t>4.3 </a:t>
            </a:r>
            <a:r>
              <a:rPr lang="ru-RU" sz="1600" b="1" dirty="0">
                <a:latin typeface="Garamond" panose="02020404030301010803" pitchFamily="18" charset="0"/>
              </a:rPr>
              <a:t> Проектни предложения от </a:t>
            </a:r>
            <a:r>
              <a:rPr lang="ru-RU" sz="1600" b="1" dirty="0" smtClean="0">
                <a:latin typeface="Garamond" panose="02020404030301010803" pitchFamily="18" charset="0"/>
              </a:rPr>
              <a:t>Напоителни </a:t>
            </a:r>
            <a:r>
              <a:rPr lang="ru-RU" sz="1600" b="1" dirty="0">
                <a:latin typeface="Garamond" panose="02020404030301010803" pitchFamily="18" charset="0"/>
              </a:rPr>
              <a:t>системи" ЕАД за възстановяване </a:t>
            </a:r>
            <a:br>
              <a:rPr lang="ru-RU" sz="1600" b="1" dirty="0">
                <a:latin typeface="Garamond" panose="02020404030301010803" pitchFamily="18" charset="0"/>
              </a:rPr>
            </a:br>
            <a:r>
              <a:rPr lang="ru-RU" sz="1600" b="1" dirty="0">
                <a:latin typeface="Garamond" panose="02020404030301010803" pitchFamily="18" charset="0"/>
              </a:rPr>
              <a:t>на съществуващи хидромелиоративни съоръжения за напояване</a:t>
            </a:r>
            <a:endParaRPr lang="bg-BG" sz="1600" b="1" dirty="0">
              <a:latin typeface="Garamond" panose="02020404030301010803" pitchFamily="18" charset="0"/>
            </a:endParaRPr>
          </a:p>
        </p:txBody>
      </p:sp>
      <p:pic>
        <p:nvPicPr>
          <p:cNvPr id="1026" name="Picture 2" descr="C:\Users\mmkrastev.MZG\Desktop\лого–мзх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17957" y="73686"/>
            <a:ext cx="1286009" cy="7861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ounded Rectangle 8"/>
          <p:cNvSpPr/>
          <p:nvPr/>
        </p:nvSpPr>
        <p:spPr>
          <a:xfrm>
            <a:off x="1" y="905143"/>
            <a:ext cx="12192000" cy="145222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7" name="TextBox 6"/>
          <p:cNvSpPr txBox="1"/>
          <p:nvPr/>
        </p:nvSpPr>
        <p:spPr>
          <a:xfrm>
            <a:off x="349625" y="1802593"/>
            <a:ext cx="11438963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bg-BG" sz="2000" b="1" dirty="0" smtClean="0">
                <a:latin typeface="Garamond" panose="020204040303010108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1. Период на прием: </a:t>
            </a:r>
          </a:p>
          <a:p>
            <a:pPr algn="just"/>
            <a:r>
              <a:rPr lang="bg-BG" sz="2000" dirty="0" smtClean="0">
                <a:latin typeface="Garamond" panose="020204040303010108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18.05.2022 г. – 19.09.2022 г.</a:t>
            </a:r>
          </a:p>
          <a:p>
            <a:pPr algn="just"/>
            <a:endParaRPr lang="bg-BG" sz="2000" b="1" dirty="0" smtClean="0">
              <a:latin typeface="Garamond" panose="02020404030301010803" pitchFamily="18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just"/>
            <a:r>
              <a:rPr lang="bg-BG" sz="2000" b="1" dirty="0" smtClean="0">
                <a:latin typeface="Garamond" panose="020204040303010108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2. Бюджет по процедурата: </a:t>
            </a:r>
          </a:p>
          <a:p>
            <a:pPr algn="just"/>
            <a:r>
              <a:rPr lang="ru-RU" sz="2000" dirty="0">
                <a:latin typeface="Garamond" panose="020204040303010108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107 </a:t>
            </a:r>
            <a:r>
              <a:rPr lang="bg-BG" sz="2000" dirty="0" smtClean="0">
                <a:latin typeface="Garamond" panose="020204040303010108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180 674.51 </a:t>
            </a:r>
            <a:r>
              <a:rPr lang="ru-RU" sz="2000" dirty="0" smtClean="0">
                <a:latin typeface="Garamond" panose="020204040303010108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лв.</a:t>
            </a:r>
          </a:p>
          <a:p>
            <a:pPr algn="just"/>
            <a:endParaRPr lang="ru-RU" sz="2000" dirty="0">
              <a:latin typeface="Garamond" panose="02020404030301010803" pitchFamily="18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just"/>
            <a:r>
              <a:rPr lang="ru-RU" sz="2000" b="1" dirty="0" smtClean="0">
                <a:latin typeface="Garamond" panose="020204040303010108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3. Постъпили проектни предложения, подлежащи на обработка:</a:t>
            </a:r>
          </a:p>
          <a:p>
            <a:pPr lvl="0" algn="just"/>
            <a:r>
              <a:rPr lang="bg-BG" sz="2000" dirty="0">
                <a:solidFill>
                  <a:prstClr val="black"/>
                </a:solidFill>
                <a:latin typeface="Garamond" panose="020204040303010108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26 проектни предложения със заявен БФП в размер на </a:t>
            </a:r>
            <a:r>
              <a:rPr lang="bg-BG" sz="2000" dirty="0" smtClean="0">
                <a:latin typeface="Garamond" panose="020204040303010108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122 934 537.25 </a:t>
            </a:r>
            <a:r>
              <a:rPr lang="bg-BG" sz="2000" dirty="0">
                <a:latin typeface="Garamond" panose="020204040303010108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лв.</a:t>
            </a:r>
          </a:p>
          <a:p>
            <a:pPr algn="just"/>
            <a:endParaRPr lang="ru-RU" sz="2000" dirty="0" smtClean="0">
              <a:latin typeface="Garamond" panose="02020404030301010803" pitchFamily="18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just"/>
            <a:r>
              <a:rPr lang="bg-BG" sz="2000" b="1" dirty="0">
                <a:latin typeface="Garamond" panose="020204040303010108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4. Статус на обработка на проектни предложения:</a:t>
            </a:r>
          </a:p>
          <a:p>
            <a:pPr algn="just"/>
            <a:r>
              <a:rPr lang="bg-BG" sz="2000" dirty="0" smtClean="0">
                <a:latin typeface="Garamond" panose="020204040303010108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Изпратени писма за отстраняване на непълноти и неточности, предстои посещение на място с цел приключване на етап ОАСД</a:t>
            </a:r>
            <a:endParaRPr lang="bg-BG" sz="2000" dirty="0">
              <a:latin typeface="Garamond" panose="02020404030301010803" pitchFamily="18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just"/>
            <a:endParaRPr lang="ru-RU" sz="2000" dirty="0" smtClean="0">
              <a:latin typeface="Garamond" panose="02020404030301010803" pitchFamily="18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just"/>
            <a:endParaRPr lang="bg-BG" sz="2000" b="1" dirty="0" smtClean="0">
              <a:latin typeface="Garamond" panose="02020404030301010803" pitchFamily="18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27318" y="1419416"/>
            <a:ext cx="4082893" cy="1922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0598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73686"/>
            <a:ext cx="12192000" cy="786123"/>
          </a:xfrm>
          <a:solidFill>
            <a:schemeClr val="accent1">
              <a:lumMod val="60000"/>
              <a:lumOff val="40000"/>
            </a:schemeClr>
          </a:solidFill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1600" b="1" dirty="0">
                <a:latin typeface="Garamond" panose="02020404030301010803" pitchFamily="18" charset="0"/>
              </a:rPr>
              <a:t>Подмярка 16.1. „</a:t>
            </a:r>
            <a:r>
              <a:rPr lang="bg-BG" sz="1600" b="1" dirty="0">
                <a:latin typeface="Garamond" panose="02020404030301010803" pitchFamily="18" charset="0"/>
              </a:rPr>
              <a:t>Подкрепа за сформиране и функциониране на оперативни групи в </a:t>
            </a:r>
            <a:r>
              <a:rPr lang="bg-BG" sz="1600" b="1" dirty="0" smtClean="0">
                <a:latin typeface="Garamond" panose="02020404030301010803" pitchFamily="18" charset="0"/>
              </a:rPr>
              <a:t/>
            </a:r>
            <a:br>
              <a:rPr lang="bg-BG" sz="1600" b="1" dirty="0" smtClean="0">
                <a:latin typeface="Garamond" panose="02020404030301010803" pitchFamily="18" charset="0"/>
              </a:rPr>
            </a:br>
            <a:r>
              <a:rPr lang="bg-BG" sz="1600" b="1" dirty="0" smtClean="0">
                <a:latin typeface="Garamond" panose="02020404030301010803" pitchFamily="18" charset="0"/>
              </a:rPr>
              <a:t>рамките </a:t>
            </a:r>
            <a:r>
              <a:rPr lang="bg-BG" sz="1600" b="1" dirty="0">
                <a:latin typeface="Garamond" panose="02020404030301010803" pitchFamily="18" charset="0"/>
              </a:rPr>
              <a:t>на ЕПИ</a:t>
            </a:r>
            <a:r>
              <a:rPr lang="ru-RU" sz="1600" b="1" dirty="0">
                <a:latin typeface="Garamond" panose="02020404030301010803" pitchFamily="18" charset="0"/>
              </a:rPr>
              <a:t>“ </a:t>
            </a:r>
            <a:r>
              <a:rPr lang="ru-RU" sz="1600" b="1" dirty="0" smtClean="0">
                <a:latin typeface="Garamond" panose="02020404030301010803" pitchFamily="18" charset="0"/>
              </a:rPr>
              <a:t>от </a:t>
            </a:r>
            <a:r>
              <a:rPr lang="ru-RU" sz="1600" b="1" dirty="0">
                <a:latin typeface="Garamond" panose="02020404030301010803" pitchFamily="18" charset="0"/>
              </a:rPr>
              <a:t>мярка 16 „Сътрудничество“</a:t>
            </a:r>
            <a:r>
              <a:rPr lang="en-US" sz="1600" b="1" dirty="0">
                <a:latin typeface="Garamond" panose="02020404030301010803" pitchFamily="18" charset="0"/>
              </a:rPr>
              <a:t> </a:t>
            </a:r>
            <a:r>
              <a:rPr lang="ru-RU" sz="1600" b="1" dirty="0">
                <a:latin typeface="Garamond" panose="02020404030301010803" pitchFamily="18" charset="0"/>
              </a:rPr>
              <a:t>от ПРСР за периода 2014-2020 г. </a:t>
            </a:r>
            <a:endParaRPr lang="bg-BG" sz="1600" b="1" dirty="0">
              <a:latin typeface="Garamond" panose="02020404030301010803" pitchFamily="18" charset="0"/>
            </a:endParaRPr>
          </a:p>
        </p:txBody>
      </p:sp>
      <p:pic>
        <p:nvPicPr>
          <p:cNvPr id="1026" name="Picture 2" descr="C:\Users\mmkrastev.MZG\Desktop\лого–мзх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71747" y="73686"/>
            <a:ext cx="1286009" cy="7861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ounded Rectangle 8"/>
          <p:cNvSpPr/>
          <p:nvPr/>
        </p:nvSpPr>
        <p:spPr>
          <a:xfrm>
            <a:off x="1" y="905143"/>
            <a:ext cx="12192000" cy="145222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7" name="TextBox 6"/>
          <p:cNvSpPr txBox="1"/>
          <p:nvPr/>
        </p:nvSpPr>
        <p:spPr>
          <a:xfrm>
            <a:off x="272785" y="1218864"/>
            <a:ext cx="10820399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bg-BG" sz="2000" b="1" dirty="0" smtClean="0">
                <a:latin typeface="Garamond" panose="020204040303010108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1. Период на прием: </a:t>
            </a:r>
          </a:p>
          <a:p>
            <a:pPr algn="just"/>
            <a:r>
              <a:rPr lang="bg-BG" sz="2000" dirty="0" smtClean="0">
                <a:latin typeface="Garamond" panose="020204040303010108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16.1</a:t>
            </a:r>
            <a:r>
              <a:rPr lang="en-US" sz="2000" dirty="0" smtClean="0">
                <a:latin typeface="Garamond" panose="020204040303010108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0</a:t>
            </a:r>
            <a:r>
              <a:rPr lang="bg-BG" sz="2000" dirty="0" smtClean="0">
                <a:latin typeface="Garamond" panose="020204040303010108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.2019 – 1</a:t>
            </a:r>
            <a:r>
              <a:rPr lang="en-US" sz="2000" dirty="0" smtClean="0">
                <a:latin typeface="Garamond" panose="020204040303010108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7</a:t>
            </a:r>
            <a:r>
              <a:rPr lang="bg-BG" sz="2000" dirty="0" smtClean="0">
                <a:latin typeface="Garamond" panose="020204040303010108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.0</a:t>
            </a:r>
            <a:r>
              <a:rPr lang="en-US" sz="2000" dirty="0" smtClean="0">
                <a:latin typeface="Garamond" panose="020204040303010108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2</a:t>
            </a:r>
            <a:r>
              <a:rPr lang="bg-BG" sz="2000" dirty="0" smtClean="0">
                <a:latin typeface="Garamond" panose="020204040303010108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.2020 г.</a:t>
            </a:r>
            <a:endParaRPr lang="bg-BG" sz="2000" b="1" dirty="0" smtClean="0">
              <a:latin typeface="Garamond" panose="02020404030301010803" pitchFamily="18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just"/>
            <a:endParaRPr lang="bg-BG" sz="2000" b="1" dirty="0" smtClean="0">
              <a:latin typeface="Garamond" panose="02020404030301010803" pitchFamily="18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just"/>
            <a:r>
              <a:rPr lang="bg-BG" sz="2000" b="1" dirty="0" smtClean="0">
                <a:latin typeface="Garamond" panose="020204040303010108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2. Бюджет по процедура: </a:t>
            </a:r>
          </a:p>
          <a:p>
            <a:pPr algn="just"/>
            <a:r>
              <a:rPr lang="en-US" sz="2000" dirty="0" smtClean="0">
                <a:latin typeface="Garamond" panose="020204040303010108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39 116 000 </a:t>
            </a:r>
            <a:r>
              <a:rPr lang="bg-BG" sz="2000" dirty="0" smtClean="0">
                <a:latin typeface="Garamond" panose="020204040303010108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лв.</a:t>
            </a:r>
            <a:endParaRPr lang="bg-BG" sz="2000" b="1" dirty="0" smtClean="0">
              <a:latin typeface="Garamond" panose="02020404030301010803" pitchFamily="18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just"/>
            <a:endParaRPr lang="bg-BG" sz="2000" b="1" dirty="0" smtClean="0">
              <a:latin typeface="Garamond" panose="02020404030301010803" pitchFamily="18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just"/>
            <a:r>
              <a:rPr lang="bg-BG" sz="2000" b="1" dirty="0" smtClean="0">
                <a:latin typeface="Garamond" panose="020204040303010108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3. Постъпили проектни предложения, подлежащи на обработка</a:t>
            </a:r>
            <a:r>
              <a:rPr lang="bg-BG" sz="2000" dirty="0" smtClean="0">
                <a:latin typeface="Garamond" panose="020204040303010108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: </a:t>
            </a:r>
          </a:p>
          <a:p>
            <a:pPr algn="just"/>
            <a:r>
              <a:rPr lang="bg-BG" sz="2000" dirty="0" smtClean="0">
                <a:latin typeface="Garamond" panose="020204040303010108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48 проектни предложения със заявена БФП в размер на 34 456 481 лв.</a:t>
            </a:r>
            <a:endParaRPr lang="bg-BG" sz="2000" b="1" dirty="0" smtClean="0">
              <a:latin typeface="Garamond" panose="02020404030301010803" pitchFamily="18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just"/>
            <a:endParaRPr lang="bg-BG" sz="2000" b="1" dirty="0" smtClean="0">
              <a:latin typeface="Garamond" panose="02020404030301010803" pitchFamily="18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just"/>
            <a:r>
              <a:rPr lang="bg-BG" sz="2000" b="1" dirty="0" smtClean="0">
                <a:latin typeface="Garamond" panose="020204040303010108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4. Одобрени проектни предложения: </a:t>
            </a:r>
          </a:p>
          <a:p>
            <a:pPr algn="just"/>
            <a:r>
              <a:rPr lang="bg-BG" sz="2000" dirty="0" smtClean="0">
                <a:latin typeface="Garamond" panose="020204040303010108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26 проектни предложения с общ размер на одобрената БФП – 15 650 562 лв.</a:t>
            </a:r>
            <a:endParaRPr lang="bg-BG" sz="2000" b="1" dirty="0" smtClean="0">
              <a:latin typeface="Garamond" panose="02020404030301010803" pitchFamily="18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just"/>
            <a:endParaRPr lang="bg-BG" sz="2000" b="1" dirty="0" smtClean="0">
              <a:latin typeface="Garamond" panose="02020404030301010803" pitchFamily="18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just"/>
            <a:r>
              <a:rPr lang="bg-BG" sz="2000" b="1" dirty="0" smtClean="0">
                <a:latin typeface="Garamond" panose="020204040303010108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5. Статус на административни договори:</a:t>
            </a:r>
          </a:p>
          <a:p>
            <a:pPr algn="just"/>
            <a:r>
              <a:rPr lang="ru-RU" sz="2000" dirty="0" smtClean="0">
                <a:latin typeface="Garamond" panose="020204040303010108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19 сключени договора с одобрена БФП </a:t>
            </a:r>
            <a:r>
              <a:rPr lang="ru-RU" sz="2000" dirty="0">
                <a:latin typeface="Garamond" panose="020204040303010108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в размер на </a:t>
            </a:r>
            <a:r>
              <a:rPr lang="en-GB" sz="2000" dirty="0" smtClean="0">
                <a:latin typeface="Garamond" panose="020204040303010108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10 857 899 </a:t>
            </a:r>
            <a:r>
              <a:rPr lang="ru-RU" sz="2000" dirty="0" smtClean="0">
                <a:latin typeface="Garamond" panose="020204040303010108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лв.</a:t>
            </a:r>
            <a:endParaRPr lang="ru-RU" sz="2000" dirty="0">
              <a:latin typeface="Garamond" panose="02020404030301010803" pitchFamily="18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just"/>
            <a:r>
              <a:rPr lang="ru-RU" sz="2000" dirty="0" smtClean="0">
                <a:latin typeface="Garamond" panose="020204040303010108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Към 13.03.2023 г. по сключените договори в процес на изпълнение са изплатени средства в размер на 2 883 650 лв. В процес на обработка са 12 заявки за междинно плащане.</a:t>
            </a:r>
            <a:endParaRPr lang="bg-BG" sz="2000" dirty="0">
              <a:latin typeface="Garamond" panose="02020404030301010803" pitchFamily="18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60674" y="1288869"/>
            <a:ext cx="3192393" cy="21269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02527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Foundry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Ecology">
      <a:dk1>
        <a:srgbClr val="4D3E2F"/>
      </a:dk1>
      <a:lt1>
        <a:sysClr val="window" lastClr="FFFFFF"/>
      </a:lt1>
      <a:dk2>
        <a:srgbClr val="000000"/>
      </a:dk2>
      <a:lt2>
        <a:srgbClr val="DDDDDD"/>
      </a:lt2>
      <a:accent1>
        <a:srgbClr val="8BAA00"/>
      </a:accent1>
      <a:accent2>
        <a:srgbClr val="2A6CB2"/>
      </a:accent2>
      <a:accent3>
        <a:srgbClr val="795837"/>
      </a:accent3>
      <a:accent4>
        <a:srgbClr val="D18316"/>
      </a:accent4>
      <a:accent5>
        <a:srgbClr val="79B4F0"/>
      </a:accent5>
      <a:accent6>
        <a:srgbClr val="CDC80F"/>
      </a:accent6>
      <a:hlink>
        <a:srgbClr val="2A6CB2"/>
      </a:hlink>
      <a:folHlink>
        <a:srgbClr val="808080"/>
      </a:folHlink>
    </a:clrScheme>
    <a:fontScheme name="Corbel">
      <a:majorFont>
        <a:latin typeface="Corbel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Ecology">
      <a:dk1>
        <a:srgbClr val="4D3E2F"/>
      </a:dk1>
      <a:lt1>
        <a:sysClr val="window" lastClr="FFFFFF"/>
      </a:lt1>
      <a:dk2>
        <a:srgbClr val="000000"/>
      </a:dk2>
      <a:lt2>
        <a:srgbClr val="DDDDDD"/>
      </a:lt2>
      <a:accent1>
        <a:srgbClr val="8BAA00"/>
      </a:accent1>
      <a:accent2>
        <a:srgbClr val="2A6CB2"/>
      </a:accent2>
      <a:accent3>
        <a:srgbClr val="795837"/>
      </a:accent3>
      <a:accent4>
        <a:srgbClr val="D18316"/>
      </a:accent4>
      <a:accent5>
        <a:srgbClr val="79B4F0"/>
      </a:accent5>
      <a:accent6>
        <a:srgbClr val="CDC80F"/>
      </a:accent6>
      <a:hlink>
        <a:srgbClr val="2A6CB2"/>
      </a:hlink>
      <a:folHlink>
        <a:srgbClr val="808080"/>
      </a:folHlink>
    </a:clrScheme>
    <a:fontScheme name="Corbel">
      <a:majorFont>
        <a:latin typeface="Corbel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5384</TotalTime>
  <Words>2121</Words>
  <Application>Microsoft Office PowerPoint</Application>
  <PresentationFormat>Widescreen</PresentationFormat>
  <Paragraphs>210</Paragraphs>
  <Slides>16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3" baseType="lpstr">
      <vt:lpstr>Arial</vt:lpstr>
      <vt:lpstr>Calibri</vt:lpstr>
      <vt:lpstr>Corbel</vt:lpstr>
      <vt:lpstr>Garamond</vt:lpstr>
      <vt:lpstr>Roboto</vt:lpstr>
      <vt:lpstr>Verdana</vt:lpstr>
      <vt:lpstr>Office Theme</vt:lpstr>
      <vt:lpstr>PowerPoint Presentation</vt:lpstr>
      <vt:lpstr>Подмярка 1.1. „Професионално обучение и придобиване на умения“ от  мярка 1 „Трансфер на знания и действия за осведомяване” от ПРСР за периода 2014-2020 г. </vt:lpstr>
      <vt:lpstr>Подмярка 1.2. „Демонстрационни дейности и действия по осведомяване“ от  мярка 1 „Трансфер на знания и действия за осведомяване” от ПРСР за периода 2014-2020 г. </vt:lpstr>
      <vt:lpstr>Подмярка 2.1.1 „Създаване на консултантски услуги“ по Тематичната подпрограма от мярка 2  "Консултантски услуги, управление на стопанството и услуги по заместване в стопанството"  от Програма за развитие на селските райони за периода 2014-2020 г.</vt:lpstr>
      <vt:lpstr>Подмярка 2.2 „Създаване на консултантски услуги“ по Тематичната подпрограма от мярка 2  "Консултантски услуги, управление на стопанството и услуги по заместване в стопанството"  от Програма за развитие на селските райони за периода 2014-2020 г.</vt:lpstr>
      <vt:lpstr>Подмярка 4.3  Проектни предложения от "Напоителни системи" ЕАД за възстановяване  на съществуващи хидромелиоративни съоръжения за напояване</vt:lpstr>
      <vt:lpstr>Подмярка 4.3  Проектни предложения от сдружения за напояване и други юридически лица  за възстановяване на съществуващи хидромелиоративни съоръжения за напояване</vt:lpstr>
      <vt:lpstr>Подмярка 4.3  Проектни предложения от Напоителни системи" ЕАД за възстановяване  на съществуващи хидромелиоративни съоръжения за напояване</vt:lpstr>
      <vt:lpstr>Подмярка 16.1. „Подкрепа за сформиране и функциониране на оперативни групи в  рамките на ЕПИ“ от мярка 16 „Сътрудничество“ от ПРСР за периода 2014-2020 г. </vt:lpstr>
      <vt:lpstr>Подмярка 16.1. „Подкрепа за сформиране и функциониране на оперативни групи в  рамките на ЕПИ“ от мярка 16 „Сътрудничество“ от ПРСР за периода 2014-2020 г. </vt:lpstr>
      <vt:lpstr>Подмярка 16.4. „Подкрепа за хоризонтално и вертикално сътрудничество между  участниците във веригата на доставки “ от мярка 16 „Сътрудничество“ от ПРСР 2014-2020 г. </vt:lpstr>
      <vt:lpstr>Подмярка 16.4. „Подкрепа за хоризонтално и вертикално сътрудничество между участниците  във веригата на доставки “ от мярка 16 „Сътрудничество“ от ПРСР 2014-2020 г. </vt:lpstr>
      <vt:lpstr>Подмярка 19.1. „Помощ за подготвителни дейности“ от  мярка 19 „Водено от общностите местно развитие“ от ПРСР 2014-2020 г. за подготовка на стратегии  за ВОМР  </vt:lpstr>
      <vt:lpstr>Подмярка 19.3. „Подготовка и изпълнение на дейности за сътрудничество на местни инициативни групи“ от мярка 19 „Водено от общностите местно развитие“ от ПРСР 2014-2020 г. </vt:lpstr>
      <vt:lpstr>Подмярка 19.4. „Текущи разходи и популяризиране на стратегии за ВОМР“ от мярка  19 „Водено от общностите местно развитие“ от ПРСР 2014-2020 г. 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Layout</dc:title>
  <dc:creator>Emiliya Manolova</dc:creator>
  <cp:lastModifiedBy>Snezhana Grigorova</cp:lastModifiedBy>
  <cp:revision>252</cp:revision>
  <dcterms:created xsi:type="dcterms:W3CDTF">2014-04-17T22:24:41Z</dcterms:created>
  <dcterms:modified xsi:type="dcterms:W3CDTF">2023-03-22T13:59:04Z</dcterms:modified>
</cp:coreProperties>
</file>