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handoutMasterIdLst>
    <p:handoutMasterId r:id="rId29"/>
  </p:handoutMasterIdLst>
  <p:sldIdLst>
    <p:sldId id="317" r:id="rId4"/>
    <p:sldId id="332" r:id="rId5"/>
    <p:sldId id="328" r:id="rId6"/>
    <p:sldId id="330" r:id="rId7"/>
    <p:sldId id="348" r:id="rId8"/>
    <p:sldId id="349" r:id="rId9"/>
    <p:sldId id="350" r:id="rId10"/>
    <p:sldId id="351" r:id="rId11"/>
    <p:sldId id="352" r:id="rId12"/>
    <p:sldId id="354" r:id="rId13"/>
    <p:sldId id="353"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21" r:id="rId27"/>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AF1"/>
          </a:solidFill>
        </a:fill>
      </a:tcStyle>
    </a:wholeTbl>
    <a:band1H>
      <a:tcStyle>
        <a:tcBdr/>
        <a:fill>
          <a:solidFill>
            <a:srgbClr val="D0D3E3"/>
          </a:solidFill>
        </a:fill>
      </a:tcStyle>
    </a:band1H>
    <a:band2H>
      <a:tcStyle>
        <a:tcBdr/>
      </a:tcStyle>
    </a:band2H>
    <a:band1V>
      <a:tcStyle>
        <a:tcBdr/>
        <a:fill>
          <a:solidFill>
            <a:srgbClr val="D0D3E3"/>
          </a:solidFill>
        </a:fill>
      </a:tcStyle>
    </a:band1V>
    <a:band2V>
      <a:tcStyle>
        <a:tcBdr/>
      </a:tcStyle>
    </a:band2V>
    <a:lastCol>
      <a:tcTxStyle b="on">
        <a:font>
          <a:latin typeface="+mn-lt"/>
          <a:ea typeface="+mn-ea"/>
          <a:cs typeface="+mn-cs"/>
        </a:font>
        <a:srgbClr val="FFFFFF"/>
      </a:tcTxStyle>
      <a:tcStyle>
        <a:tcBdr/>
        <a:fill>
          <a:solidFill>
            <a:srgbClr val="4A66AC"/>
          </a:solidFill>
        </a:fill>
      </a:tcStyle>
    </a:lastCol>
    <a:firstCol>
      <a:tcTxStyle b="on">
        <a:font>
          <a:latin typeface="+mn-lt"/>
          <a:ea typeface="+mn-ea"/>
          <a:cs typeface="+mn-cs"/>
        </a:font>
        <a:srgbClr val="FFFFFF"/>
      </a:tcTxStyle>
      <a:tcStyle>
        <a:tcBdr/>
        <a:fill>
          <a:solidFill>
            <a:srgbClr val="4A66AC"/>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A66AC"/>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A66A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3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1048;&#1079;&#1074;&#1098;&#1085;&#1088;&#1077;&#1076;&#1085;&#1086;%20&#1087;&#1086;&#1083;&#1086;&#1078;&#1077;&#1085;&#1080;&#1077;%20&#1086;&#1090;%20&#1086;&#1082;&#1090;&#1086;&#1084;&#1074;&#1088;&#1080;%202020\2021%20-%202027\&#1053;&#1072;&#1089;&#1077;&#1083;&#1077;&#1085;&#1080;&#1077;%20&#1089;&#1077;&#1083;&#1089;&#1082;&#1080;%20&#1088;&#1072;&#1081;&#1086;&#1085;&#1080;%20&#1080;%20&#1073;&#1102;&#1076;&#1078;&#1077;&#1090;%20&#1042;&#1054;&#1052;&#1056;%202021%20-%2020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olidFill>
              <a:schemeClr val="accent1"/>
            </a:solidFill>
          </c:spPr>
          <c:explosion val="25"/>
          <c:dPt>
            <c:idx val="0"/>
            <c:bubble3D val="0"/>
            <c:spPr>
              <a:solidFill>
                <a:srgbClr val="92D050"/>
              </a:solidFill>
            </c:spPr>
            <c:extLst>
              <c:ext xmlns:c16="http://schemas.microsoft.com/office/drawing/2014/chart" uri="{C3380CC4-5D6E-409C-BE32-E72D297353CC}">
                <c16:uniqueId val="{00000001-8ACB-49C8-A070-D22123FAE5E5}"/>
              </c:ext>
            </c:extLst>
          </c:dPt>
          <c:dPt>
            <c:idx val="1"/>
            <c:bubble3D val="0"/>
            <c:spPr>
              <a:solidFill>
                <a:srgbClr val="00B0F0"/>
              </a:solidFill>
            </c:spPr>
            <c:extLst>
              <c:ext xmlns:c16="http://schemas.microsoft.com/office/drawing/2014/chart" uri="{C3380CC4-5D6E-409C-BE32-E72D297353CC}">
                <c16:uniqueId val="{00000003-8ACB-49C8-A070-D22123FAE5E5}"/>
              </c:ext>
            </c:extLst>
          </c:dPt>
          <c:dPt>
            <c:idx val="2"/>
            <c:bubble3D val="0"/>
            <c:spPr>
              <a:solidFill>
                <a:srgbClr val="FFFF00"/>
              </a:solidFill>
            </c:spPr>
            <c:extLst>
              <c:ext xmlns:c16="http://schemas.microsoft.com/office/drawing/2014/chart" uri="{C3380CC4-5D6E-409C-BE32-E72D297353CC}">
                <c16:uniqueId val="{00000005-8ACB-49C8-A070-D22123FAE5E5}"/>
              </c:ext>
            </c:extLst>
          </c:dPt>
          <c:dPt>
            <c:idx val="3"/>
            <c:bubble3D val="0"/>
            <c:spPr>
              <a:solidFill>
                <a:srgbClr val="FF0000"/>
              </a:solidFill>
            </c:spPr>
            <c:extLst>
              <c:ext xmlns:c16="http://schemas.microsoft.com/office/drawing/2014/chart" uri="{C3380CC4-5D6E-409C-BE32-E72D297353CC}">
                <c16:uniqueId val="{00000007-8ACB-49C8-A070-D22123FAE5E5}"/>
              </c:ext>
            </c:extLst>
          </c:dPt>
          <c:dPt>
            <c:idx val="4"/>
            <c:bubble3D val="0"/>
            <c:spPr>
              <a:solidFill>
                <a:srgbClr val="FFC000"/>
              </a:solidFill>
            </c:spPr>
            <c:extLst>
              <c:ext xmlns:c16="http://schemas.microsoft.com/office/drawing/2014/chart" uri="{C3380CC4-5D6E-409C-BE32-E72D297353CC}">
                <c16:uniqueId val="{00000009-8ACB-49C8-A070-D22123FAE5E5}"/>
              </c:ext>
            </c:extLst>
          </c:dPt>
          <c:dLbls>
            <c:dLbl>
              <c:idx val="0"/>
              <c:tx>
                <c:rich>
                  <a:bodyPr/>
                  <a:lstStyle/>
                  <a:p>
                    <a:r>
                      <a:rPr lang="en-US"/>
                      <a:t>282 </a:t>
                    </a:r>
                    <a:r>
                      <a:rPr lang="bg-BG"/>
                      <a:t>млн. евро</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CB-49C8-A070-D22123FAE5E5}"/>
                </c:ext>
              </c:extLst>
            </c:dLbl>
            <c:dLbl>
              <c:idx val="1"/>
              <c:tx>
                <c:rich>
                  <a:bodyPr/>
                  <a:lstStyle/>
                  <a:p>
                    <a:r>
                      <a:rPr lang="bg-BG"/>
                      <a:t>2</a:t>
                    </a:r>
                    <a:r>
                      <a:rPr lang="en-US"/>
                      <a:t>8</a:t>
                    </a:r>
                    <a:r>
                      <a:rPr lang="bg-BG"/>
                      <a:t>,6 млн.</a:t>
                    </a:r>
                    <a:r>
                      <a:rPr lang="bg-BG" baseline="0"/>
                      <a:t> евро</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CB-49C8-A070-D22123FAE5E5}"/>
                </c:ext>
              </c:extLst>
            </c:dLbl>
            <c:dLbl>
              <c:idx val="2"/>
              <c:tx>
                <c:rich>
                  <a:bodyPr/>
                  <a:lstStyle/>
                  <a:p>
                    <a:r>
                      <a:rPr lang="bg-BG"/>
                      <a:t>38 млн.евро</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CB-49C8-A070-D22123FAE5E5}"/>
                </c:ext>
              </c:extLst>
            </c:dLbl>
            <c:dLbl>
              <c:idx val="3"/>
              <c:tx>
                <c:rich>
                  <a:bodyPr/>
                  <a:lstStyle/>
                  <a:p>
                    <a:r>
                      <a:rPr lang="bg-BG"/>
                      <a:t>8,4 млн. евро</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ACB-49C8-A070-D22123FAE5E5}"/>
                </c:ext>
              </c:extLst>
            </c:dLbl>
            <c:dLbl>
              <c:idx val="4"/>
              <c:tx>
                <c:rich>
                  <a:bodyPr/>
                  <a:lstStyle/>
                  <a:p>
                    <a:r>
                      <a:rPr lang="bg-BG"/>
                      <a:t>20,</a:t>
                    </a:r>
                    <a:r>
                      <a:rPr lang="en-US"/>
                      <a:t>5</a:t>
                    </a:r>
                    <a:r>
                      <a:rPr lang="bg-BG" baseline="0"/>
                      <a:t> млн. евро</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ACB-49C8-A070-D22123FAE5E5}"/>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'индикативен бюджет ВОМР'!$A$2:$A$6</c:f>
              <c:strCache>
                <c:ptCount val="5"/>
                <c:pt idx="0">
                  <c:v>СПРЗСР</c:v>
                </c:pt>
                <c:pt idx="1">
                  <c:v>ПКИП</c:v>
                </c:pt>
                <c:pt idx="2">
                  <c:v>ПРЧР</c:v>
                </c:pt>
                <c:pt idx="3">
                  <c:v>ПОС</c:v>
                </c:pt>
                <c:pt idx="4">
                  <c:v>ПО</c:v>
                </c:pt>
              </c:strCache>
            </c:strRef>
          </c:cat>
          <c:val>
            <c:numRef>
              <c:f>'индикативен бюджет ВОМР'!$H$2:$H$6</c:f>
              <c:numCache>
                <c:formatCode>0%</c:formatCode>
                <c:ptCount val="5"/>
                <c:pt idx="0">
                  <c:v>0.74705474448442444</c:v>
                </c:pt>
                <c:pt idx="1">
                  <c:v>7.5764613346435292E-2</c:v>
                </c:pt>
                <c:pt idx="2">
                  <c:v>0.10055677027954077</c:v>
                </c:pt>
                <c:pt idx="3">
                  <c:v>2.2316359921330655E-2</c:v>
                </c:pt>
                <c:pt idx="4">
                  <c:v>5.4307511968268954E-2</c:v>
                </c:pt>
              </c:numCache>
            </c:numRef>
          </c:val>
          <c:extLst>
            <c:ext xmlns:c16="http://schemas.microsoft.com/office/drawing/2014/chart" uri="{C3380CC4-5D6E-409C-BE32-E72D297353CC}">
              <c16:uniqueId val="{0000000A-8ACB-49C8-A070-D22123FAE5E5}"/>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805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3" name="Date Placeholder 2"/>
          <p:cNvSpPr txBox="1">
            <a:spLocks noGrp="1"/>
          </p:cNvSpPr>
          <p:nvPr>
            <p:ph type="dt" sz="quarter" idx="1"/>
          </p:nvPr>
        </p:nvSpPr>
        <p:spPr>
          <a:xfrm>
            <a:off x="3884608" y="0"/>
            <a:ext cx="2971800" cy="49805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9177C1-B3F2-4509-A238-F6769115B1C5}" type="datetime1">
              <a:rPr lang="en-US" sz="1200" b="0" i="0" u="none" strike="noStrike" kern="1200" cap="none" spc="0" baseline="0">
                <a:solidFill>
                  <a:srgbClr val="000000"/>
                </a:solidFill>
                <a:uFillTx/>
                <a:latin typeface="Palatino Linotype"/>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31-Mar-23</a:t>
            </a:fld>
            <a:endParaRPr lang="en-US" sz="1200" b="0" i="0" u="none" strike="noStrike" kern="1200" cap="none" spc="0" baseline="0">
              <a:solidFill>
                <a:srgbClr val="000000"/>
              </a:solidFill>
              <a:uFillTx/>
              <a:latin typeface="Palatino Linotype"/>
            </a:endParaRPr>
          </a:p>
        </p:txBody>
      </p:sp>
      <p:sp>
        <p:nvSpPr>
          <p:cNvPr id="4" name="Footer Placeholder 3"/>
          <p:cNvSpPr txBox="1">
            <a:spLocks noGrp="1"/>
          </p:cNvSpPr>
          <p:nvPr>
            <p:ph type="ftr" sz="quarter" idx="2"/>
          </p:nvPr>
        </p:nvSpPr>
        <p:spPr>
          <a:xfrm>
            <a:off x="0"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bg-BG" sz="1200" b="0" i="0" u="none" strike="noStrike" kern="1200" cap="none" spc="0" baseline="0">
              <a:solidFill>
                <a:srgbClr val="000000"/>
              </a:solidFill>
              <a:uFillTx/>
              <a:latin typeface="Palatino Linotype"/>
            </a:endParaRPr>
          </a:p>
        </p:txBody>
      </p:sp>
      <p:sp>
        <p:nvSpPr>
          <p:cNvPr id="5" name="Slide Number Placeholder 4"/>
          <p:cNvSpPr txBox="1">
            <a:spLocks noGrp="1"/>
          </p:cNvSpPr>
          <p:nvPr>
            <p:ph type="sldNum" sz="quarter" idx="3"/>
          </p:nvPr>
        </p:nvSpPr>
        <p:spPr>
          <a:xfrm>
            <a:off x="3884608" y="9428579"/>
            <a:ext cx="2971800" cy="49805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20E518-2402-4D5E-B219-F89BA1106FA9}" type="slidenum">
              <a:t>‹#›</a:t>
            </a:fld>
            <a:endParaRPr lang="bg-BG" sz="1200" b="0" i="0" u="none" strike="noStrike" kern="1200" cap="none" spc="0" baseline="0">
              <a:solidFill>
                <a:srgbClr val="000000"/>
              </a:solidFill>
              <a:uFillTx/>
              <a:latin typeface="Palatino Linotype" pitchFamily="18"/>
            </a:endParaRPr>
          </a:p>
        </p:txBody>
      </p:sp>
    </p:spTree>
    <p:extLst>
      <p:ext uri="{BB962C8B-B14F-4D97-AF65-F5344CB8AC3E}">
        <p14:creationId xmlns:p14="http://schemas.microsoft.com/office/powerpoint/2010/main" val="1272182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963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3" name="Date Placeholder 2"/>
          <p:cNvSpPr txBox="1">
            <a:spLocks noGrp="1"/>
          </p:cNvSpPr>
          <p:nvPr>
            <p:ph type="dt" idx="1"/>
          </p:nvPr>
        </p:nvSpPr>
        <p:spPr>
          <a:xfrm>
            <a:off x="3884608" y="0"/>
            <a:ext cx="2971800" cy="4963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Palatino Linotype"/>
              </a:defRPr>
            </a:lvl1pPr>
          </a:lstStyle>
          <a:p>
            <a:pPr lvl="0"/>
            <a:fld id="{6A446E7F-A7B3-484A-901C-327485704FE4}" type="datetime1">
              <a:rPr lang="en-US"/>
              <a:pPr lvl="0"/>
              <a:t>31-Mar-23</a:t>
            </a:fld>
            <a:endParaRPr lang="en-US"/>
          </a:p>
        </p:txBody>
      </p:sp>
      <p:sp>
        <p:nvSpPr>
          <p:cNvPr id="4" name="Slide Image Placeholder 3"/>
          <p:cNvSpPr>
            <a:spLocks noGrp="1" noRot="1" noChangeAspect="1"/>
          </p:cNvSpPr>
          <p:nvPr>
            <p:ph type="sldImg" idx="2"/>
          </p:nvPr>
        </p:nvSpPr>
        <p:spPr>
          <a:xfrm>
            <a:off x="949320" y="744541"/>
            <a:ext cx="4960940" cy="3721095"/>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715149"/>
            <a:ext cx="5486400" cy="446699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a:defRPr>
            </a:lvl1pPr>
          </a:lstStyle>
          <a:p>
            <a:pPr lvl="0"/>
            <a:endParaRPr lang="bg-BG"/>
          </a:p>
        </p:txBody>
      </p:sp>
      <p:sp>
        <p:nvSpPr>
          <p:cNvPr id="7" name="Slide Number Placeholder 6"/>
          <p:cNvSpPr txBox="1">
            <a:spLocks noGrp="1"/>
          </p:cNvSpPr>
          <p:nvPr>
            <p:ph type="sldNum" sz="quarter" idx="5"/>
          </p:nvPr>
        </p:nvSpPr>
        <p:spPr>
          <a:xfrm>
            <a:off x="3884608" y="9428579"/>
            <a:ext cx="2971800" cy="4963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000000"/>
                </a:solidFill>
                <a:uFillTx/>
                <a:latin typeface="Palatino Linotype" pitchFamily="18"/>
              </a:defRPr>
            </a:lvl1pPr>
          </a:lstStyle>
          <a:p>
            <a:pPr lvl="0"/>
            <a:fld id="{D7F16784-77F3-4B24-A237-BAD9FA65CF33}" type="slidenum">
              <a:t>‹#›</a:t>
            </a:fld>
            <a:endParaRPr lang="bg-BG"/>
          </a:p>
        </p:txBody>
      </p:sp>
    </p:spTree>
    <p:extLst>
      <p:ext uri="{BB962C8B-B14F-4D97-AF65-F5344CB8AC3E}">
        <p14:creationId xmlns:p14="http://schemas.microsoft.com/office/powerpoint/2010/main" val="63956841"/>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1pPr>
    <a:lvl2pPr marL="457200" marR="0" lvl="1"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2pPr>
    <a:lvl3pPr marL="914400" marR="0" lvl="2"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3pPr>
    <a:lvl4pPr marL="1371600" marR="0" lvl="3"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4pPr>
    <a:lvl5pPr marL="1828800" marR="0" lvl="4" indent="0" algn="l" defTabSz="914400" rtl="0" fontAlgn="auto" hangingPunct="0">
      <a:lnSpc>
        <a:spcPct val="100000"/>
      </a:lnSpc>
      <a:spcBef>
        <a:spcPts val="400"/>
      </a:spcBef>
      <a:spcAft>
        <a:spcPts val="0"/>
      </a:spcAft>
      <a:buNone/>
      <a:tabLst/>
      <a:defRPr lang="en-US" sz="1200" b="0" i="0" u="none" strike="noStrike" kern="1200" cap="none" spc="0" baseline="0">
        <a:solidFill>
          <a:srgbClr val="000000"/>
        </a:solidFill>
        <a:uFillTx/>
        <a:latin typeface="Palatino Linotyp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16784-77F3-4B24-A237-BAD9FA65CF33}" type="slidenum">
              <a:rPr kumimoji="0" lang="bg-BG" sz="1200" b="0" i="0" u="none" strike="noStrike" kern="1200" cap="none" spc="0" normalizeH="0" baseline="0" noProof="0" smtClean="0">
                <a:ln>
                  <a:noFill/>
                </a:ln>
                <a:solidFill>
                  <a:srgbClr val="000000"/>
                </a:solidFill>
                <a:effectLst/>
                <a:uLnTx/>
                <a:uFillTx/>
                <a:latin typeface="Palatino Linotype" pitchFamily="18"/>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bg-BG" sz="1200" b="0" i="0" u="none" strike="noStrike" kern="1200" cap="none" spc="0" normalizeH="0" baseline="0" noProof="0">
              <a:ln>
                <a:noFill/>
              </a:ln>
              <a:solidFill>
                <a:srgbClr val="000000"/>
              </a:solidFill>
              <a:effectLst/>
              <a:uLnTx/>
              <a:uFillTx/>
              <a:latin typeface="Palatino Linotype" pitchFamily="18"/>
              <a:ea typeface="+mn-ea"/>
              <a:cs typeface="+mn-cs"/>
            </a:endParaRPr>
          </a:p>
        </p:txBody>
      </p:sp>
    </p:spTree>
    <p:extLst>
      <p:ext uri="{BB962C8B-B14F-4D97-AF65-F5344CB8AC3E}">
        <p14:creationId xmlns:p14="http://schemas.microsoft.com/office/powerpoint/2010/main" val="10729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10</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11</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12</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14</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15</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16</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17</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18</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19</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279995-DEDB-47A8-9A5B-2923C06E98AE}" type="slidenum">
              <a:t>2</a:t>
            </a:fld>
            <a:endParaRPr lang="bg-BG"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20</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21</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22</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23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lvl="0"/>
            <a:fld id="{D7F16784-77F3-4B24-A237-BAD9FA65CF33}" type="slidenum">
              <a:rPr lang="bg-BG" smtClean="0"/>
              <a:t>24</a:t>
            </a:fld>
            <a:endParaRPr lang="bg-BG"/>
          </a:p>
        </p:txBody>
      </p:sp>
    </p:spTree>
    <p:extLst>
      <p:ext uri="{BB962C8B-B14F-4D97-AF65-F5344CB8AC3E}">
        <p14:creationId xmlns:p14="http://schemas.microsoft.com/office/powerpoint/2010/main" val="68487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3</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4</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5</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6</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7</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8</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44538"/>
            <a:ext cx="4960938" cy="3721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9428579"/>
            <a:ext cx="2971800" cy="496336"/>
          </a:xfrm>
          <a:prstGeom prst="rect">
            <a:avLst/>
          </a:prstGeom>
          <a:noFill/>
          <a:ln cap="flat">
            <a:noFill/>
          </a:ln>
        </p:spPr>
        <p:txBody>
          <a:bodyPr vert="horz" wrap="square" lIns="91440" tIns="45720" rIns="91440" bIns="45720" anchor="b" anchorCtr="0" compatLnSpc="1">
            <a:noAutofit/>
          </a:bodyPr>
          <a:lstStyle/>
          <a:p>
            <a:pPr algn="r">
              <a:defRPr sz="1800" b="0" i="0" u="none" strike="noStrike" kern="0" cap="none" spc="0" baseline="0">
                <a:solidFill>
                  <a:srgbClr val="000000"/>
                </a:solidFill>
                <a:uFillTx/>
              </a:defRPr>
            </a:pPr>
            <a:fld id="{92279995-DEDB-47A8-9A5B-2923C06E98AE}" type="slidenum">
              <a:rPr kern="0">
                <a:solidFill>
                  <a:srgbClr val="000000"/>
                </a:solidFill>
              </a:rPr>
              <a:pPr algn="r">
                <a:defRPr sz="1800" b="0" i="0" u="none" strike="noStrike" kern="0" cap="none" spc="0" baseline="0">
                  <a:solidFill>
                    <a:srgbClr val="000000"/>
                  </a:solidFill>
                  <a:uFillTx/>
                </a:defRPr>
              </a:pPr>
              <a:t>9</a:t>
            </a:fld>
            <a:endParaRPr lang="bg-BG" sz="1200">
              <a:solidFill>
                <a:srgbClr val="000000"/>
              </a:solidFill>
            </a:endParaRPr>
          </a:p>
        </p:txBody>
      </p:sp>
    </p:spTree>
    <p:extLst>
      <p:ext uri="{BB962C8B-B14F-4D97-AF65-F5344CB8AC3E}">
        <p14:creationId xmlns:p14="http://schemas.microsoft.com/office/powerpoint/2010/main" val="16761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bg-BG"/>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FBC32A09-9D28-4AE0-990C-6A6BDBA6EFAD}" type="datetime1">
              <a:rPr lang="bg-BG"/>
              <a:pPr lvl="0"/>
              <a:t>31.3.2023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B6A381DD-C34E-4ABB-BA84-6E102561E045}" type="slidenum">
              <a:t>‹#›</a:t>
            </a:fld>
            <a:endParaRPr lang="bg-BG"/>
          </a:p>
        </p:txBody>
      </p:sp>
    </p:spTree>
    <p:extLst>
      <p:ext uri="{BB962C8B-B14F-4D97-AF65-F5344CB8AC3E}">
        <p14:creationId xmlns:p14="http://schemas.microsoft.com/office/powerpoint/2010/main" val="35817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DF67B15F-9D34-4567-A0C7-145F4677A90E}" type="datetime1">
              <a:rPr lang="bg-BG"/>
              <a:pPr lvl="0"/>
              <a:t>31.3.2023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721F56CC-1E6A-4FD2-BC86-A19E786C5E54}" type="slidenum">
              <a:t>‹#›</a:t>
            </a:fld>
            <a:endParaRPr lang="bg-BG"/>
          </a:p>
        </p:txBody>
      </p:sp>
    </p:spTree>
    <p:extLst>
      <p:ext uri="{BB962C8B-B14F-4D97-AF65-F5344CB8AC3E}">
        <p14:creationId xmlns:p14="http://schemas.microsoft.com/office/powerpoint/2010/main" val="150873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104BB290-19DD-4AA6-B19F-43CA70DB2BFB}" type="datetime1">
              <a:rPr lang="bg-BG"/>
              <a:pPr lvl="0"/>
              <a:t>31.3.2023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398D1A9A-84D2-41FE-AA20-454665EFB698}" type="slidenum">
              <a:t>‹#›</a:t>
            </a:fld>
            <a:endParaRPr lang="bg-BG"/>
          </a:p>
        </p:txBody>
      </p:sp>
    </p:spTree>
    <p:extLst>
      <p:ext uri="{BB962C8B-B14F-4D97-AF65-F5344CB8AC3E}">
        <p14:creationId xmlns:p14="http://schemas.microsoft.com/office/powerpoint/2010/main" val="229266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31.3.2023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255090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31.3.2023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40115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77FAA0-434B-416E-B1FC-1F3F45B075CF}" type="datetimeFigureOut">
              <a:rPr lang="bg-BG" smtClean="0"/>
              <a:t>31.3.2023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0578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CA77FAA0-434B-416E-B1FC-1F3F45B075CF}" type="datetimeFigureOut">
              <a:rPr lang="bg-BG" smtClean="0"/>
              <a:t>31.3.2023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0443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CA77FAA0-434B-416E-B1FC-1F3F45B075CF}" type="datetimeFigureOut">
              <a:rPr lang="bg-BG" smtClean="0"/>
              <a:t>31.3.2023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4282106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CA77FAA0-434B-416E-B1FC-1F3F45B075CF}" type="datetimeFigureOut">
              <a:rPr lang="bg-BG" smtClean="0"/>
              <a:t>31.3.2023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770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FAA0-434B-416E-B1FC-1F3F45B075CF}" type="datetimeFigureOut">
              <a:rPr lang="bg-BG" smtClean="0"/>
              <a:t>31.3.2023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56603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31.3.2023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461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dirty="0"/>
              <a:t>Click to edit Master title style</a:t>
            </a:r>
            <a:endParaRPr lang="bg-BG" dirty="0"/>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E641A792-B94E-4D00-A411-4E470FA3CE05}" type="datetime1">
              <a:rPr lang="bg-BG"/>
              <a:pPr lvl="0"/>
              <a:t>31.3.2023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81202390-66B6-4A58-9ACC-AB5B8CA0A253}" type="slidenum">
              <a:t>‹#›</a:t>
            </a:fld>
            <a:endParaRPr lang="bg-BG"/>
          </a:p>
        </p:txBody>
      </p:sp>
    </p:spTree>
    <p:extLst>
      <p:ext uri="{BB962C8B-B14F-4D97-AF65-F5344CB8AC3E}">
        <p14:creationId xmlns:p14="http://schemas.microsoft.com/office/powerpoint/2010/main" val="266416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77FAA0-434B-416E-B1FC-1F3F45B075CF}" type="datetimeFigureOut">
              <a:rPr lang="bg-BG" smtClean="0"/>
              <a:t>31.3.2023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1690090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31.3.2023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86635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CA77FAA0-434B-416E-B1FC-1F3F45B075CF}" type="datetimeFigureOut">
              <a:rPr lang="bg-BG" smtClean="0"/>
              <a:t>31.3.2023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4AC4-42C8-442F-ACA1-3A4FB8B6EC65}" type="slidenum">
              <a:rPr lang="bg-BG" smtClean="0"/>
              <a:t>‹#›</a:t>
            </a:fld>
            <a:endParaRPr lang="bg-BG"/>
          </a:p>
        </p:txBody>
      </p:sp>
    </p:spTree>
    <p:extLst>
      <p:ext uri="{BB962C8B-B14F-4D97-AF65-F5344CB8AC3E}">
        <p14:creationId xmlns:p14="http://schemas.microsoft.com/office/powerpoint/2010/main" val="38582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bg-BG"/>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FBC32A09-9D28-4AE0-990C-6A6BDBA6EFAD}" type="datetime1">
              <a:rPr lang="bg-BG"/>
              <a:pPr/>
              <a:t>31.3.2023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B6A381DD-C34E-4ABB-BA84-6E102561E045}" type="slidenum">
              <a:rPr/>
              <a:pPr/>
              <a:t>‹#›</a:t>
            </a:fld>
            <a:endParaRPr/>
          </a:p>
        </p:txBody>
      </p:sp>
    </p:spTree>
    <p:extLst>
      <p:ext uri="{BB962C8B-B14F-4D97-AF65-F5344CB8AC3E}">
        <p14:creationId xmlns:p14="http://schemas.microsoft.com/office/powerpoint/2010/main" val="418007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dirty="0"/>
              <a:t>Click to edit Master title style</a:t>
            </a:r>
            <a:endParaRPr lang="bg-BG" dirty="0"/>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E641A792-B94E-4D00-A411-4E470FA3CE05}" type="datetime1">
              <a:rPr lang="bg-BG"/>
              <a:pPr/>
              <a:t>31.3.2023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81202390-66B6-4A58-9ACC-AB5B8CA0A253}" type="slidenum">
              <a:rPr/>
              <a:pPr/>
              <a:t>‹#›</a:t>
            </a:fld>
            <a:endParaRPr/>
          </a:p>
        </p:txBody>
      </p:sp>
    </p:spTree>
    <p:extLst>
      <p:ext uri="{BB962C8B-B14F-4D97-AF65-F5344CB8AC3E}">
        <p14:creationId xmlns:p14="http://schemas.microsoft.com/office/powerpoint/2010/main" val="4241747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BE4E8E79-0CF0-4076-90D1-FC910435CABC}" type="datetime1">
              <a:rPr lang="bg-BG"/>
              <a:pPr/>
              <a:t>31.3.2023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C6B87980-F48D-4DB2-8AF3-8A9F98FD2F36}" type="slidenum">
              <a:rPr/>
              <a:pPr/>
              <a:t>‹#›</a:t>
            </a:fld>
            <a:endParaRPr/>
          </a:p>
        </p:txBody>
      </p:sp>
    </p:spTree>
    <p:extLst>
      <p:ext uri="{BB962C8B-B14F-4D97-AF65-F5344CB8AC3E}">
        <p14:creationId xmlns:p14="http://schemas.microsoft.com/office/powerpoint/2010/main" val="1362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2454C26F-AC71-45C3-B72C-A7BF84477230}" type="datetime1">
              <a:rPr lang="bg-BG"/>
              <a:pPr/>
              <a:t>31.3.2023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F87E4983-D4B7-4B6B-842D-B3C7CFAD3D09}" type="slidenum">
              <a:rPr/>
              <a:pPr/>
              <a:t>‹#›</a:t>
            </a:fld>
            <a:endParaRPr/>
          </a:p>
        </p:txBody>
      </p:sp>
    </p:spTree>
    <p:extLst>
      <p:ext uri="{BB962C8B-B14F-4D97-AF65-F5344CB8AC3E}">
        <p14:creationId xmlns:p14="http://schemas.microsoft.com/office/powerpoint/2010/main" val="35220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hangingPunct="0">
              <a:defRPr>
                <a:latin typeface="Palatino Linotype" pitchFamily="18"/>
              </a:defRPr>
            </a:lvl1pPr>
          </a:lstStyle>
          <a:p>
            <a:fld id="{B2E34945-5301-47A1-97F3-A9CD39D599B8}" type="datetime1">
              <a:rPr lang="bg-BG"/>
              <a:pPr/>
              <a:t>31.3.2023 г.</a:t>
            </a:fld>
            <a:endParaRPr/>
          </a:p>
        </p:txBody>
      </p:sp>
      <p:sp>
        <p:nvSpPr>
          <p:cNvPr id="8" name="Footer Placeholder 7"/>
          <p:cNvSpPr txBox="1">
            <a:spLocks noGrp="1"/>
          </p:cNvSpPr>
          <p:nvPr>
            <p:ph type="ftr" sz="quarter" idx="9"/>
          </p:nvPr>
        </p:nvSpPr>
        <p:spPr/>
        <p:txBody>
          <a:bodyPr/>
          <a:lstStyle>
            <a:lvl1pPr hangingPunct="0">
              <a:defRPr>
                <a:latin typeface="Palatino Linotype" pitchFamily="18"/>
              </a:defRPr>
            </a:lvl1pPr>
          </a:lstStyle>
          <a:p>
            <a:endParaRPr/>
          </a:p>
        </p:txBody>
      </p:sp>
      <p:sp>
        <p:nvSpPr>
          <p:cNvPr id="9" name="Slide Number Placeholder 8"/>
          <p:cNvSpPr txBox="1">
            <a:spLocks noGrp="1"/>
          </p:cNvSpPr>
          <p:nvPr>
            <p:ph type="sldNum" sz="quarter" idx="8"/>
          </p:nvPr>
        </p:nvSpPr>
        <p:spPr/>
        <p:txBody>
          <a:bodyPr/>
          <a:lstStyle>
            <a:lvl1pPr hangingPunct="0">
              <a:defRPr>
                <a:latin typeface="Palatino Linotype" pitchFamily="18"/>
              </a:defRPr>
            </a:lvl1pPr>
          </a:lstStyle>
          <a:p>
            <a:fld id="{005DF5AB-D990-4BB0-AF15-FD8E91DF78FB}" type="slidenum">
              <a:rPr/>
              <a:pPr/>
              <a:t>‹#›</a:t>
            </a:fld>
            <a:endParaRPr/>
          </a:p>
        </p:txBody>
      </p:sp>
    </p:spTree>
    <p:extLst>
      <p:ext uri="{BB962C8B-B14F-4D97-AF65-F5344CB8AC3E}">
        <p14:creationId xmlns:p14="http://schemas.microsoft.com/office/powerpoint/2010/main" val="34517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hangingPunct="0">
              <a:defRPr>
                <a:latin typeface="Palatino Linotype" pitchFamily="18"/>
              </a:defRPr>
            </a:lvl1pPr>
          </a:lstStyle>
          <a:p>
            <a:fld id="{3D655240-144F-4377-82C3-6486AE7E8C31}" type="datetime1">
              <a:rPr lang="bg-BG"/>
              <a:pPr/>
              <a:t>31.3.2023 г.</a:t>
            </a:fld>
            <a:endParaRPr/>
          </a:p>
        </p:txBody>
      </p:sp>
      <p:sp>
        <p:nvSpPr>
          <p:cNvPr id="4" name="Footer Placeholder 3"/>
          <p:cNvSpPr txBox="1">
            <a:spLocks noGrp="1"/>
          </p:cNvSpPr>
          <p:nvPr>
            <p:ph type="ftr" sz="quarter" idx="9"/>
          </p:nvPr>
        </p:nvSpPr>
        <p:spPr/>
        <p:txBody>
          <a:bodyPr/>
          <a:lstStyle>
            <a:lvl1pPr hangingPunct="0">
              <a:defRPr>
                <a:latin typeface="Palatino Linotype" pitchFamily="18"/>
              </a:defRPr>
            </a:lvl1pPr>
          </a:lstStyle>
          <a:p>
            <a:endParaRPr/>
          </a:p>
        </p:txBody>
      </p:sp>
      <p:sp>
        <p:nvSpPr>
          <p:cNvPr id="5" name="Slide Number Placeholder 4"/>
          <p:cNvSpPr txBox="1">
            <a:spLocks noGrp="1"/>
          </p:cNvSpPr>
          <p:nvPr>
            <p:ph type="sldNum" sz="quarter" idx="8"/>
          </p:nvPr>
        </p:nvSpPr>
        <p:spPr/>
        <p:txBody>
          <a:bodyPr/>
          <a:lstStyle>
            <a:lvl1pPr hangingPunct="0">
              <a:defRPr>
                <a:latin typeface="Palatino Linotype" pitchFamily="18"/>
              </a:defRPr>
            </a:lvl1pPr>
          </a:lstStyle>
          <a:p>
            <a:fld id="{DB5483BB-A4DD-4D79-8D51-A7156AD4035C}" type="slidenum">
              <a:rPr/>
              <a:pPr/>
              <a:t>‹#›</a:t>
            </a:fld>
            <a:endParaRPr/>
          </a:p>
        </p:txBody>
      </p:sp>
    </p:spTree>
    <p:extLst>
      <p:ext uri="{BB962C8B-B14F-4D97-AF65-F5344CB8AC3E}">
        <p14:creationId xmlns:p14="http://schemas.microsoft.com/office/powerpoint/2010/main" val="273576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hangingPunct="0">
              <a:defRPr>
                <a:latin typeface="Palatino Linotype" pitchFamily="18"/>
              </a:defRPr>
            </a:lvl1pPr>
          </a:lstStyle>
          <a:p>
            <a:fld id="{3BB5EADB-B64F-4680-9F01-EDEAE91797C0}" type="datetime1">
              <a:rPr lang="bg-BG"/>
              <a:pPr/>
              <a:t>31.3.2023 г.</a:t>
            </a:fld>
            <a:endParaRPr/>
          </a:p>
        </p:txBody>
      </p:sp>
      <p:sp>
        <p:nvSpPr>
          <p:cNvPr id="3" name="Footer Placeholder 2"/>
          <p:cNvSpPr txBox="1">
            <a:spLocks noGrp="1"/>
          </p:cNvSpPr>
          <p:nvPr>
            <p:ph type="ftr" sz="quarter" idx="9"/>
          </p:nvPr>
        </p:nvSpPr>
        <p:spPr/>
        <p:txBody>
          <a:bodyPr/>
          <a:lstStyle>
            <a:lvl1pPr hangingPunct="0">
              <a:defRPr>
                <a:latin typeface="Palatino Linotype" pitchFamily="18"/>
              </a:defRPr>
            </a:lvl1pPr>
          </a:lstStyle>
          <a:p>
            <a:endParaRPr/>
          </a:p>
        </p:txBody>
      </p:sp>
      <p:sp>
        <p:nvSpPr>
          <p:cNvPr id="4" name="Slide Number Placeholder 3"/>
          <p:cNvSpPr txBox="1">
            <a:spLocks noGrp="1"/>
          </p:cNvSpPr>
          <p:nvPr>
            <p:ph type="sldNum" sz="quarter" idx="8"/>
          </p:nvPr>
        </p:nvSpPr>
        <p:spPr/>
        <p:txBody>
          <a:bodyPr/>
          <a:lstStyle>
            <a:lvl1pPr hangingPunct="0">
              <a:defRPr>
                <a:latin typeface="Palatino Linotype" pitchFamily="18"/>
              </a:defRPr>
            </a:lvl1pPr>
          </a:lstStyle>
          <a:p>
            <a:fld id="{57D4B838-5926-4B94-80FC-61ECC9B75AF6}" type="slidenum">
              <a:rPr/>
              <a:pPr/>
              <a:t>‹#›</a:t>
            </a:fld>
            <a:endParaRPr/>
          </a:p>
        </p:txBody>
      </p:sp>
    </p:spTree>
    <p:extLst>
      <p:ext uri="{BB962C8B-B14F-4D97-AF65-F5344CB8AC3E}">
        <p14:creationId xmlns:p14="http://schemas.microsoft.com/office/powerpoint/2010/main" val="158079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bg-BG"/>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pPr lvl="0"/>
            <a:fld id="{BE4E8E79-0CF0-4076-90D1-FC910435CABC}" type="datetime1">
              <a:rPr lang="bg-BG"/>
              <a:pPr lvl="0"/>
              <a:t>31.3.2023 г.</a:t>
            </a:fld>
            <a:endParaRPr lang="bg-BG"/>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pPr lvl="0"/>
            <a:fld id="{C6B87980-F48D-4DB2-8AF3-8A9F98FD2F36}" type="slidenum">
              <a:t>‹#›</a:t>
            </a:fld>
            <a:endParaRPr lang="bg-BG"/>
          </a:p>
        </p:txBody>
      </p:sp>
    </p:spTree>
    <p:extLst>
      <p:ext uri="{BB962C8B-B14F-4D97-AF65-F5344CB8AC3E}">
        <p14:creationId xmlns:p14="http://schemas.microsoft.com/office/powerpoint/2010/main" val="264928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bg-BG"/>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03620002-11E7-44D4-9B95-461EDB9511AC}" type="datetime1">
              <a:rPr lang="bg-BG"/>
              <a:pPr/>
              <a:t>31.3.2023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F80F6435-2D2E-4709-B21D-7615A936B953}" type="slidenum">
              <a:rPr/>
              <a:pPr/>
              <a:t>‹#›</a:t>
            </a:fld>
            <a:endParaRPr/>
          </a:p>
        </p:txBody>
      </p:sp>
    </p:spTree>
    <p:extLst>
      <p:ext uri="{BB962C8B-B14F-4D97-AF65-F5344CB8AC3E}">
        <p14:creationId xmlns:p14="http://schemas.microsoft.com/office/powerpoint/2010/main" val="331254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bg-BG"/>
            </a:lvl1pPr>
          </a:lstStyle>
          <a:p>
            <a:pPr lvl="0"/>
            <a:endParaRPr lang="bg-BG"/>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fld id="{F3D06A06-EA41-4E2D-ACF3-6FE82D2BCA05}" type="datetime1">
              <a:rPr lang="bg-BG"/>
              <a:pPr/>
              <a:t>31.3.2023 г.</a:t>
            </a:fld>
            <a:endParaRPr/>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endParaRPr/>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fld id="{9E6A91E1-1A1D-4FAD-A5F1-F85454D49A97}" type="slidenum">
              <a:rPr/>
              <a:pPr/>
              <a:t>‹#›</a:t>
            </a:fld>
            <a:endParaRPr/>
          </a:p>
        </p:txBody>
      </p:sp>
    </p:spTree>
    <p:extLst>
      <p:ext uri="{BB962C8B-B14F-4D97-AF65-F5344CB8AC3E}">
        <p14:creationId xmlns:p14="http://schemas.microsoft.com/office/powerpoint/2010/main" val="411923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DF67B15F-9D34-4567-A0C7-145F4677A90E}" type="datetime1">
              <a:rPr lang="bg-BG"/>
              <a:pPr/>
              <a:t>31.3.2023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721F56CC-1E6A-4FD2-BC86-A19E786C5E54}" type="slidenum">
              <a:rPr/>
              <a:pPr/>
              <a:t>‹#›</a:t>
            </a:fld>
            <a:endParaRPr/>
          </a:p>
        </p:txBody>
      </p:sp>
    </p:spTree>
    <p:extLst>
      <p:ext uri="{BB962C8B-B14F-4D97-AF65-F5344CB8AC3E}">
        <p14:creationId xmlns:p14="http://schemas.microsoft.com/office/powerpoint/2010/main" val="410320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bg-BG"/>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7"/>
          </p:nvPr>
        </p:nvSpPr>
        <p:spPr/>
        <p:txBody>
          <a:bodyPr/>
          <a:lstStyle>
            <a:lvl1pPr hangingPunct="0">
              <a:defRPr>
                <a:latin typeface="Palatino Linotype" pitchFamily="18"/>
              </a:defRPr>
            </a:lvl1pPr>
          </a:lstStyle>
          <a:p>
            <a:fld id="{104BB290-19DD-4AA6-B19F-43CA70DB2BFB}" type="datetime1">
              <a:rPr lang="bg-BG"/>
              <a:pPr/>
              <a:t>31.3.2023 г.</a:t>
            </a:fld>
            <a:endParaRPr/>
          </a:p>
        </p:txBody>
      </p:sp>
      <p:sp>
        <p:nvSpPr>
          <p:cNvPr id="5" name="Footer Placeholder 4"/>
          <p:cNvSpPr txBox="1">
            <a:spLocks noGrp="1"/>
          </p:cNvSpPr>
          <p:nvPr>
            <p:ph type="ftr" sz="quarter" idx="9"/>
          </p:nvPr>
        </p:nvSpPr>
        <p:spPr/>
        <p:txBody>
          <a:bodyPr/>
          <a:lstStyle>
            <a:lvl1pPr hangingPunct="0">
              <a:defRPr>
                <a:latin typeface="Palatino Linotype" pitchFamily="18"/>
              </a:defRPr>
            </a:lvl1pPr>
          </a:lstStyle>
          <a:p>
            <a:endParaRPr/>
          </a:p>
        </p:txBody>
      </p:sp>
      <p:sp>
        <p:nvSpPr>
          <p:cNvPr id="6" name="Slide Number Placeholder 5"/>
          <p:cNvSpPr txBox="1">
            <a:spLocks noGrp="1"/>
          </p:cNvSpPr>
          <p:nvPr>
            <p:ph type="sldNum" sz="quarter" idx="8"/>
          </p:nvPr>
        </p:nvSpPr>
        <p:spPr/>
        <p:txBody>
          <a:bodyPr/>
          <a:lstStyle>
            <a:lvl1pPr hangingPunct="0">
              <a:defRPr>
                <a:latin typeface="Palatino Linotype" pitchFamily="18"/>
              </a:defRPr>
            </a:lvl1pPr>
          </a:lstStyle>
          <a:p>
            <a:fld id="{398D1A9A-84D2-41FE-AA20-454665EFB698}" type="slidenum">
              <a:rPr/>
              <a:pPr/>
              <a:t>‹#›</a:t>
            </a:fld>
            <a:endParaRPr/>
          </a:p>
        </p:txBody>
      </p:sp>
    </p:spTree>
    <p:extLst>
      <p:ext uri="{BB962C8B-B14F-4D97-AF65-F5344CB8AC3E}">
        <p14:creationId xmlns:p14="http://schemas.microsoft.com/office/powerpoint/2010/main" val="21641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2454C26F-AC71-45C3-B72C-A7BF84477230}" type="datetime1">
              <a:rPr lang="bg-BG"/>
              <a:pPr lvl="0"/>
              <a:t>31.3.2023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7E4983-D4B7-4B6B-842D-B3C7CFAD3D09}" type="slidenum">
              <a:t>‹#›</a:t>
            </a:fld>
            <a:endParaRPr lang="bg-BG"/>
          </a:p>
        </p:txBody>
      </p:sp>
    </p:spTree>
    <p:extLst>
      <p:ext uri="{BB962C8B-B14F-4D97-AF65-F5344CB8AC3E}">
        <p14:creationId xmlns:p14="http://schemas.microsoft.com/office/powerpoint/2010/main" val="133465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txBox="1">
            <a:spLocks noGrp="1"/>
          </p:cNvSpPr>
          <p:nvPr>
            <p:ph type="dt" sz="half" idx="7"/>
          </p:nvPr>
        </p:nvSpPr>
        <p:spPr/>
        <p:txBody>
          <a:bodyPr/>
          <a:lstStyle>
            <a:lvl1pPr hangingPunct="0">
              <a:defRPr>
                <a:latin typeface="Palatino Linotype" pitchFamily="18"/>
              </a:defRPr>
            </a:lvl1pPr>
          </a:lstStyle>
          <a:p>
            <a:pPr lvl="0"/>
            <a:fld id="{B2E34945-5301-47A1-97F3-A9CD39D599B8}" type="datetime1">
              <a:rPr lang="bg-BG"/>
              <a:pPr lvl="0"/>
              <a:t>31.3.2023 г.</a:t>
            </a:fld>
            <a:endParaRPr lang="bg-BG"/>
          </a:p>
        </p:txBody>
      </p:sp>
      <p:sp>
        <p:nvSpPr>
          <p:cNvPr id="8" name="Footer Placeholder 7"/>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9" name="Slide Number Placeholder 8"/>
          <p:cNvSpPr txBox="1">
            <a:spLocks noGrp="1"/>
          </p:cNvSpPr>
          <p:nvPr>
            <p:ph type="sldNum" sz="quarter" idx="8"/>
          </p:nvPr>
        </p:nvSpPr>
        <p:spPr/>
        <p:txBody>
          <a:bodyPr/>
          <a:lstStyle>
            <a:lvl1pPr hangingPunct="0">
              <a:defRPr>
                <a:latin typeface="Palatino Linotype" pitchFamily="18"/>
              </a:defRPr>
            </a:lvl1pPr>
          </a:lstStyle>
          <a:p>
            <a:pPr lvl="0"/>
            <a:fld id="{005DF5AB-D990-4BB0-AF15-FD8E91DF78FB}" type="slidenum">
              <a:t>‹#›</a:t>
            </a:fld>
            <a:endParaRPr lang="bg-BG"/>
          </a:p>
        </p:txBody>
      </p:sp>
    </p:spTree>
    <p:extLst>
      <p:ext uri="{BB962C8B-B14F-4D97-AF65-F5344CB8AC3E}">
        <p14:creationId xmlns:p14="http://schemas.microsoft.com/office/powerpoint/2010/main" val="318586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bg-BG"/>
          </a:p>
        </p:txBody>
      </p:sp>
      <p:sp>
        <p:nvSpPr>
          <p:cNvPr id="3" name="Date Placeholder 2"/>
          <p:cNvSpPr txBox="1">
            <a:spLocks noGrp="1"/>
          </p:cNvSpPr>
          <p:nvPr>
            <p:ph type="dt" sz="half" idx="7"/>
          </p:nvPr>
        </p:nvSpPr>
        <p:spPr/>
        <p:txBody>
          <a:bodyPr/>
          <a:lstStyle>
            <a:lvl1pPr hangingPunct="0">
              <a:defRPr>
                <a:latin typeface="Palatino Linotype" pitchFamily="18"/>
              </a:defRPr>
            </a:lvl1pPr>
          </a:lstStyle>
          <a:p>
            <a:pPr lvl="0"/>
            <a:fld id="{3D655240-144F-4377-82C3-6486AE7E8C31}" type="datetime1">
              <a:rPr lang="bg-BG"/>
              <a:pPr lvl="0"/>
              <a:t>31.3.2023 г.</a:t>
            </a:fld>
            <a:endParaRPr lang="bg-BG"/>
          </a:p>
        </p:txBody>
      </p:sp>
      <p:sp>
        <p:nvSpPr>
          <p:cNvPr id="4" name="Footer Placeholder 3"/>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5" name="Slide Number Placeholder 4"/>
          <p:cNvSpPr txBox="1">
            <a:spLocks noGrp="1"/>
          </p:cNvSpPr>
          <p:nvPr>
            <p:ph type="sldNum" sz="quarter" idx="8"/>
          </p:nvPr>
        </p:nvSpPr>
        <p:spPr/>
        <p:txBody>
          <a:bodyPr/>
          <a:lstStyle>
            <a:lvl1pPr hangingPunct="0">
              <a:defRPr>
                <a:latin typeface="Palatino Linotype" pitchFamily="18"/>
              </a:defRPr>
            </a:lvl1pPr>
          </a:lstStyle>
          <a:p>
            <a:pPr lvl="0"/>
            <a:fld id="{DB5483BB-A4DD-4D79-8D51-A7156AD4035C}" type="slidenum">
              <a:t>‹#›</a:t>
            </a:fld>
            <a:endParaRPr lang="bg-BG"/>
          </a:p>
        </p:txBody>
      </p:sp>
    </p:spTree>
    <p:extLst>
      <p:ext uri="{BB962C8B-B14F-4D97-AF65-F5344CB8AC3E}">
        <p14:creationId xmlns:p14="http://schemas.microsoft.com/office/powerpoint/2010/main" val="63554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hangingPunct="0">
              <a:defRPr>
                <a:latin typeface="Palatino Linotype" pitchFamily="18"/>
              </a:defRPr>
            </a:lvl1pPr>
          </a:lstStyle>
          <a:p>
            <a:pPr lvl="0"/>
            <a:fld id="{3BB5EADB-B64F-4680-9F01-EDEAE91797C0}" type="datetime1">
              <a:rPr lang="bg-BG"/>
              <a:pPr lvl="0"/>
              <a:t>31.3.2023 г.</a:t>
            </a:fld>
            <a:endParaRPr lang="bg-BG"/>
          </a:p>
        </p:txBody>
      </p:sp>
      <p:sp>
        <p:nvSpPr>
          <p:cNvPr id="3" name="Footer Placeholder 2"/>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4" name="Slide Number Placeholder 3"/>
          <p:cNvSpPr txBox="1">
            <a:spLocks noGrp="1"/>
          </p:cNvSpPr>
          <p:nvPr>
            <p:ph type="sldNum" sz="quarter" idx="8"/>
          </p:nvPr>
        </p:nvSpPr>
        <p:spPr/>
        <p:txBody>
          <a:bodyPr/>
          <a:lstStyle>
            <a:lvl1pPr hangingPunct="0">
              <a:defRPr>
                <a:latin typeface="Palatino Linotype" pitchFamily="18"/>
              </a:defRPr>
            </a:lvl1pPr>
          </a:lstStyle>
          <a:p>
            <a:pPr lvl="0"/>
            <a:fld id="{57D4B838-5926-4B94-80FC-61ECC9B75AF6}" type="slidenum">
              <a:t>‹#›</a:t>
            </a:fld>
            <a:endParaRPr lang="bg-BG"/>
          </a:p>
        </p:txBody>
      </p:sp>
    </p:spTree>
    <p:extLst>
      <p:ext uri="{BB962C8B-B14F-4D97-AF65-F5344CB8AC3E}">
        <p14:creationId xmlns:p14="http://schemas.microsoft.com/office/powerpoint/2010/main" val="46674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bg-BG"/>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03620002-11E7-44D4-9B95-461EDB9511AC}" type="datetime1">
              <a:rPr lang="bg-BG"/>
              <a:pPr lvl="0"/>
              <a:t>31.3.2023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F80F6435-2D2E-4709-B21D-7615A936B953}" type="slidenum">
              <a:t>‹#›</a:t>
            </a:fld>
            <a:endParaRPr lang="bg-BG"/>
          </a:p>
        </p:txBody>
      </p:sp>
    </p:spTree>
    <p:extLst>
      <p:ext uri="{BB962C8B-B14F-4D97-AF65-F5344CB8AC3E}">
        <p14:creationId xmlns:p14="http://schemas.microsoft.com/office/powerpoint/2010/main" val="319383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bg-BG"/>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bg-BG"/>
            </a:lvl1pPr>
          </a:lstStyle>
          <a:p>
            <a:pPr lvl="0"/>
            <a:endParaRPr lang="bg-BG"/>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hangingPunct="0">
              <a:defRPr>
                <a:latin typeface="Palatino Linotype" pitchFamily="18"/>
              </a:defRPr>
            </a:lvl1pPr>
          </a:lstStyle>
          <a:p>
            <a:pPr lvl="0"/>
            <a:fld id="{F3D06A06-EA41-4E2D-ACF3-6FE82D2BCA05}" type="datetime1">
              <a:rPr lang="bg-BG"/>
              <a:pPr lvl="0"/>
              <a:t>31.3.2023 г.</a:t>
            </a:fld>
            <a:endParaRPr lang="bg-BG"/>
          </a:p>
        </p:txBody>
      </p:sp>
      <p:sp>
        <p:nvSpPr>
          <p:cNvPr id="6" name="Footer Placeholder 5"/>
          <p:cNvSpPr txBox="1">
            <a:spLocks noGrp="1"/>
          </p:cNvSpPr>
          <p:nvPr>
            <p:ph type="ftr" sz="quarter" idx="9"/>
          </p:nvPr>
        </p:nvSpPr>
        <p:spPr/>
        <p:txBody>
          <a:bodyPr/>
          <a:lstStyle>
            <a:lvl1pPr hangingPunct="0">
              <a:defRPr>
                <a:latin typeface="Palatino Linotype" pitchFamily="18"/>
              </a:defRPr>
            </a:lvl1pPr>
          </a:lstStyle>
          <a:p>
            <a:pPr lvl="0"/>
            <a:endParaRPr lang="bg-BG"/>
          </a:p>
        </p:txBody>
      </p:sp>
      <p:sp>
        <p:nvSpPr>
          <p:cNvPr id="7" name="Slide Number Placeholder 6"/>
          <p:cNvSpPr txBox="1">
            <a:spLocks noGrp="1"/>
          </p:cNvSpPr>
          <p:nvPr>
            <p:ph type="sldNum" sz="quarter" idx="8"/>
          </p:nvPr>
        </p:nvSpPr>
        <p:spPr/>
        <p:txBody>
          <a:bodyPr/>
          <a:lstStyle>
            <a:lvl1pPr hangingPunct="0">
              <a:defRPr>
                <a:latin typeface="Palatino Linotype" pitchFamily="18"/>
              </a:defRPr>
            </a:lvl1pPr>
          </a:lstStyle>
          <a:p>
            <a:pPr lvl="0"/>
            <a:fld id="{9E6A91E1-1A1D-4FAD-A5F1-F85454D49A97}" type="slidenum">
              <a:t>‹#›</a:t>
            </a:fld>
            <a:endParaRPr lang="bg-BG"/>
          </a:p>
        </p:txBody>
      </p:sp>
    </p:spTree>
    <p:extLst>
      <p:ext uri="{BB962C8B-B14F-4D97-AF65-F5344CB8AC3E}">
        <p14:creationId xmlns:p14="http://schemas.microsoft.com/office/powerpoint/2010/main" val="425383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bg-BG"/>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B650324C-5C27-4C40-9FCD-027005D1B705}" type="datetime1">
              <a:rPr lang="bg-BG"/>
              <a:pPr lvl="0"/>
              <a:t>31.3.2023 г.</a:t>
            </a:fld>
            <a:endParaRPr lang="bg-BG"/>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endParaRPr lang="bg-BG"/>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pPr lvl="0"/>
            <a:fld id="{2DB13C40-ED7D-4A63-8376-2D4C8801DEC4}" type="slidenum">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FAA0-434B-416E-B1FC-1F3F45B075CF}" type="datetimeFigureOut">
              <a:rPr lang="bg-BG" smtClean="0"/>
              <a:t>31.3.2023 г.</a:t>
            </a:fld>
            <a:endParaRPr lang="bg-BG"/>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24AC4-42C8-442F-ACA1-3A4FB8B6EC65}" type="slidenum">
              <a:rPr lang="bg-BG" smtClean="0"/>
              <a:t>‹#›</a:t>
            </a:fld>
            <a:endParaRPr lang="bg-BG"/>
          </a:p>
        </p:txBody>
      </p:sp>
    </p:spTree>
    <p:extLst>
      <p:ext uri="{BB962C8B-B14F-4D97-AF65-F5344CB8AC3E}">
        <p14:creationId xmlns:p14="http://schemas.microsoft.com/office/powerpoint/2010/main" val="1004091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bg-BG"/>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fld id="{B650324C-5C27-4C40-9FCD-027005D1B705}" type="datetime1">
              <a:rPr lang="bg-BG"/>
              <a:pPr/>
              <a:t>31.3.2023 г.</a:t>
            </a:fld>
            <a:endParaRPr/>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endParaRPr/>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bg-BG" sz="1200" b="0" i="0" u="none" strike="noStrike" kern="1200" cap="none" spc="0" baseline="0">
                <a:solidFill>
                  <a:srgbClr val="898989"/>
                </a:solidFill>
                <a:uFillTx/>
                <a:latin typeface="Calibri"/>
              </a:defRPr>
            </a:lvl1pPr>
          </a:lstStyle>
          <a:p>
            <a:fld id="{2DB13C40-ED7D-4A63-8376-2D4C8801DEC4}" type="slidenum">
              <a:rPr/>
              <a:pPr/>
              <a:t>‹#›</a:t>
            </a:fld>
            <a:endParaRPr/>
          </a:p>
        </p:txBody>
      </p:sp>
    </p:spTree>
    <p:extLst>
      <p:ext uri="{BB962C8B-B14F-4D97-AF65-F5344CB8AC3E}">
        <p14:creationId xmlns:p14="http://schemas.microsoft.com/office/powerpoint/2010/main" val="2802730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s://www.mzh.government.bg/media/filer_public/2022/09/01/zapoved__rd_09-984_31082022.pdf" TargetMode="External"/><Relationship Id="rId4" Type="http://schemas.openxmlformats.org/officeDocument/2006/relationships/hyperlink" Target="https://www.mzh.government.bg/bg/politiki-i-programi/programi-za-finansirane/programa-za-razvitie-na-selskite-rayoni/vom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9143" y="-6775"/>
            <a:ext cx="9165451" cy="6864775"/>
          </a:xfrm>
          <a:prstGeom prst="rect">
            <a:avLst/>
          </a:prstGeom>
          <a:noFill/>
          <a:ln cap="flat">
            <a:noFill/>
          </a:ln>
        </p:spPr>
      </p:pic>
      <p:sp>
        <p:nvSpPr>
          <p:cNvPr id="4" name="Content Placeholder 2"/>
          <p:cNvSpPr txBox="1">
            <a:spLocks noGrp="1"/>
          </p:cNvSpPr>
          <p:nvPr>
            <p:ph idx="1"/>
          </p:nvPr>
        </p:nvSpPr>
        <p:spPr>
          <a:xfrm>
            <a:off x="146303" y="1600200"/>
            <a:ext cx="8851393" cy="5102352"/>
          </a:xfrm>
        </p:spPr>
        <p:txBody>
          <a:bodyPr>
            <a:normAutofit/>
          </a:bodyPr>
          <a:lstStyle/>
          <a:p>
            <a:pPr marL="0" indent="0" algn="ctr">
              <a:buNone/>
            </a:pPr>
            <a:r>
              <a:rPr lang="bg-BG" sz="4000" b="1" dirty="0" smtClean="0">
                <a:solidFill>
                  <a:schemeClr val="tx1"/>
                </a:solidFill>
              </a:rPr>
              <a:t>ОБУЧЕНИЕ ЗА ПРИЛАГАНЕ НА ДЕЙНОСТИТЕ ПО ПОДМЯРКА 19.1 „ПОМОЩ ЗА ПОДГОТВИТЕЛНИ ДЕЙНОСТИ“</a:t>
            </a:r>
          </a:p>
          <a:p>
            <a:pPr algn="ctr"/>
            <a:endParaRPr lang="bg-BG" sz="1600" cap="all" dirty="0" smtClean="0">
              <a:ln w="3175" cmpd="sng">
                <a:noFill/>
              </a:ln>
              <a:solidFill>
                <a:schemeClr val="tx1"/>
              </a:solidFill>
            </a:endParaRPr>
          </a:p>
          <a:p>
            <a:pPr algn="ctr"/>
            <a:endParaRPr lang="bg-BG" sz="1600" cap="all" dirty="0" smtClean="0">
              <a:ln w="3175" cmpd="sng">
                <a:noFill/>
              </a:ln>
              <a:solidFill>
                <a:schemeClr val="tx1"/>
              </a:solidFill>
            </a:endParaRPr>
          </a:p>
          <a:p>
            <a:pPr algn="ctr"/>
            <a:endParaRPr lang="bg-BG" sz="1600" cap="all" dirty="0" smtClean="0">
              <a:ln w="3175" cmpd="sng">
                <a:noFill/>
              </a:ln>
              <a:solidFill>
                <a:schemeClr val="tx1"/>
              </a:solidFill>
            </a:endParaRPr>
          </a:p>
          <a:p>
            <a:pPr marL="0" indent="0" algn="ctr">
              <a:buNone/>
            </a:pPr>
            <a:endParaRPr lang="bg-BG" sz="800" cap="all" dirty="0" smtClean="0">
              <a:ln w="3175" cmpd="sng">
                <a:noFill/>
              </a:ln>
              <a:solidFill>
                <a:schemeClr val="tx1"/>
              </a:solidFill>
            </a:endParaRPr>
          </a:p>
          <a:p>
            <a:pPr marL="0" indent="0" algn="ctr">
              <a:buNone/>
            </a:pPr>
            <a:r>
              <a:rPr lang="bg-BG" sz="2000" cap="all" dirty="0" smtClean="0">
                <a:ln w="3175" cmpd="sng">
                  <a:noFill/>
                </a:ln>
                <a:solidFill>
                  <a:schemeClr val="tx1"/>
                </a:solidFill>
              </a:rPr>
              <a:t> </a:t>
            </a:r>
            <a:r>
              <a:rPr lang="en-US" sz="2000" cap="all" dirty="0" smtClean="0">
                <a:ln w="3175" cmpd="sng">
                  <a:noFill/>
                </a:ln>
                <a:solidFill>
                  <a:schemeClr val="tx1"/>
                </a:solidFill>
              </a:rPr>
              <a:t>28</a:t>
            </a:r>
            <a:r>
              <a:rPr lang="bg-BG" sz="2000" cap="all" dirty="0" smtClean="0">
                <a:ln w="3175" cmpd="sng">
                  <a:noFill/>
                </a:ln>
                <a:solidFill>
                  <a:schemeClr val="tx1"/>
                </a:solidFill>
              </a:rPr>
              <a:t> МАРТ </a:t>
            </a:r>
            <a:r>
              <a:rPr lang="en-US" sz="2000" cap="all" dirty="0" smtClean="0">
                <a:ln w="3175" cmpd="sng">
                  <a:noFill/>
                </a:ln>
                <a:solidFill>
                  <a:schemeClr val="tx1"/>
                </a:solidFill>
              </a:rPr>
              <a:t>2023</a:t>
            </a:r>
            <a:r>
              <a:rPr lang="bg-BG" sz="2000" cap="all" dirty="0" smtClean="0">
                <a:ln w="3175" cmpd="sng">
                  <a:noFill/>
                </a:ln>
                <a:solidFill>
                  <a:schemeClr val="tx1"/>
                </a:solidFill>
              </a:rPr>
              <a:t> Г.</a:t>
            </a:r>
          </a:p>
          <a:p>
            <a:pPr marL="0" indent="0" algn="ctr">
              <a:buNone/>
            </a:pPr>
            <a:r>
              <a:rPr lang="bg-BG" sz="1600" cap="all" dirty="0" smtClean="0">
                <a:ln w="3175" cmpd="sng">
                  <a:noFill/>
                </a:ln>
                <a:solidFill>
                  <a:schemeClr val="tx1"/>
                </a:solidFill>
              </a:rPr>
              <a:t>ГР. ДОБРИЧ </a:t>
            </a:r>
          </a:p>
          <a:p>
            <a:endParaRPr lang="en-GB" dirty="0">
              <a:solidFill>
                <a:schemeClr val="accent5">
                  <a:lumMod val="50000"/>
                </a:schemeClr>
              </a:solidFill>
            </a:endParaRPr>
          </a:p>
        </p:txBody>
      </p:sp>
      <p:grpSp>
        <p:nvGrpSpPr>
          <p:cNvPr id="11" name="Group 10"/>
          <p:cNvGrpSpPr/>
          <p:nvPr/>
        </p:nvGrpSpPr>
        <p:grpSpPr>
          <a:xfrm>
            <a:off x="27432" y="87712"/>
            <a:ext cx="9040639" cy="899282"/>
            <a:chOff x="27432" y="87712"/>
            <a:chExt cx="9040639" cy="899282"/>
          </a:xfrm>
        </p:grpSpPr>
        <p:pic>
          <p:nvPicPr>
            <p:cNvPr id="7" name="Picture 6"/>
            <p:cNvPicPr>
              <a:picLocks noChangeAspect="1"/>
            </p:cNvPicPr>
            <p:nvPr/>
          </p:nvPicPr>
          <p:blipFill rotWithShape="1">
            <a:blip r:embed="rId4"/>
            <a:srcRect l="3047" r="3000" b="5062"/>
            <a:stretch/>
          </p:blipFill>
          <p:spPr>
            <a:xfrm>
              <a:off x="27432" y="123733"/>
              <a:ext cx="3728208" cy="790665"/>
            </a:xfrm>
            <a:prstGeom prst="rect">
              <a:avLst/>
            </a:prstGeom>
          </p:spPr>
        </p:pic>
        <p:grpSp>
          <p:nvGrpSpPr>
            <p:cNvPr id="10" name="Group 9"/>
            <p:cNvGrpSpPr/>
            <p:nvPr/>
          </p:nvGrpSpPr>
          <p:grpSpPr>
            <a:xfrm>
              <a:off x="5751577" y="87712"/>
              <a:ext cx="3316494" cy="899282"/>
              <a:chOff x="5751577" y="87712"/>
              <a:chExt cx="3316494" cy="899282"/>
            </a:xfrm>
          </p:grpSpPr>
          <p:pic>
            <p:nvPicPr>
              <p:cNvPr id="5" name="Picture 4"/>
              <p:cNvPicPr>
                <a:picLocks noChangeAspect="1"/>
              </p:cNvPicPr>
              <p:nvPr/>
            </p:nvPicPr>
            <p:blipFill>
              <a:blip r:embed="rId5"/>
              <a:stretch>
                <a:fillRect/>
              </a:stretch>
            </p:blipFill>
            <p:spPr>
              <a:xfrm>
                <a:off x="6803009" y="273978"/>
                <a:ext cx="2265062" cy="53012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7" y="87712"/>
                <a:ext cx="1161750" cy="899282"/>
              </a:xfrm>
              <a:prstGeom prst="rect">
                <a:avLst/>
              </a:prstGeom>
            </p:spPr>
          </p:pic>
        </p:grpSp>
      </p:grpSp>
    </p:spTree>
    <p:extLst>
      <p:ext uri="{BB962C8B-B14F-4D97-AF65-F5344CB8AC3E}">
        <p14:creationId xmlns:p14="http://schemas.microsoft.com/office/powerpoint/2010/main" val="305478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Срок за изпълнение и отчитане на проектите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Одобреният проект се изпълнява в срок до 6 месеца, считано от датата на подписването на административния договор за бенефициент МИГ и до 9 месеца за бенефициент местно партньорство, което не е изпълнявало подхода ЛИДЕР/ВОМР.</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Проектът се отчита в срок до 1 месец от изтичане на срока за изпълнение. </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Бенефициентите се задължават да спазват всички критерии за допустимост, ангажименти и други задължения, произтичащи от предоставеното подпомагане в срок до шест месеца, считано от изплащане на окончателното плащане по административния договор (срок на мониторинг).</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07154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За периода от датата на подаване на формуляра за кандидатстване до изтичане на срока на мониторинг бенефициентът следва да отговаря на посочените в раздел 11 „Допустими кандидати“ от Условията за кандидатстване изисквания.</a:t>
            </a:r>
          </a:p>
          <a:p>
            <a:pPr marL="457200" lvl="1" indent="0" algn="just" hangingPunct="0">
              <a:spcBef>
                <a:spcPts val="0"/>
              </a:spcBef>
              <a:spcAft>
                <a:spcPts val="600"/>
              </a:spcAft>
              <a:buNone/>
            </a:pPr>
            <a:endParaRPr lang="bg-BG" sz="2200" dirty="0" smtClean="0">
              <a:solidFill>
                <a:schemeClr val="tx1"/>
              </a:solidFill>
              <a:latin typeface="+mn-lt"/>
            </a:endParaRPr>
          </a:p>
          <a:p>
            <a:pPr lvl="1" algn="just" hangingPunct="0">
              <a:spcBef>
                <a:spcPts val="0"/>
              </a:spcBef>
              <a:spcAft>
                <a:spcPts val="600"/>
              </a:spcAft>
              <a:buFont typeface="Arial" panose="020B0604020202020204" pitchFamily="34" charset="0"/>
              <a:buChar char="•"/>
            </a:pPr>
            <a:r>
              <a:rPr lang="bg-BG" sz="2200" dirty="0" smtClean="0">
                <a:solidFill>
                  <a:schemeClr val="tx1"/>
                </a:solidFill>
                <a:latin typeface="+mn-lt"/>
              </a:rPr>
              <a:t>За периода от подаване на формуляра за кандидатстване до изтичане на срока за мониторинг бенефициентите са длъжни да не получават публична финансова помощ от държавния бюджет или от бюджета на Европейския съюз за активите и/или дейностите, за които е получил финансова помощ по административния договор.</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23624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В раздел II точка 2 от Условията за изпълнение са описани правата и задълженията на бенефициентите. Необходимо е подробно да се запознаете с тях. Ще се спрем на някои от най-важните:</a:t>
            </a:r>
          </a:p>
          <a:p>
            <a:pPr marL="457200" lvl="1" indent="0" algn="just" hangingPunct="0">
              <a:spcBef>
                <a:spcPts val="0"/>
              </a:spcBef>
              <a:spcAft>
                <a:spcPts val="600"/>
              </a:spcAft>
              <a:buNone/>
            </a:pPr>
            <a:r>
              <a:rPr lang="bg-BG" sz="2100" dirty="0" smtClean="0">
                <a:solidFill>
                  <a:schemeClr val="tx1"/>
                </a:solidFill>
                <a:latin typeface="+mn-lt"/>
              </a:rPr>
              <a:t>•	Когато са възложители по ЗОП, бенефициентите са длъжни да провеждат обществени поръчки за избор на изпълнител/и на дейностите по проекта след подписване на административния договор;</a:t>
            </a:r>
          </a:p>
          <a:p>
            <a:pPr marL="457200" lvl="1" indent="0" algn="just" hangingPunct="0">
              <a:spcBef>
                <a:spcPts val="0"/>
              </a:spcBef>
              <a:spcAft>
                <a:spcPts val="600"/>
              </a:spcAft>
              <a:buNone/>
            </a:pPr>
            <a:r>
              <a:rPr lang="bg-BG" sz="2100" dirty="0" smtClean="0">
                <a:solidFill>
                  <a:schemeClr val="tx1"/>
                </a:solidFill>
                <a:latin typeface="+mn-lt"/>
              </a:rPr>
              <a:t>•	Когато не са възложители по ЗОП, бенефициентите са длъжни да провеждат процедура съгласно чл. 50 от ЗУСЕСИФ и Постановление № 160 на Министерския съвет от 2016 г. за определяне правилата за разглеждане и оценяване на оферти и сключването на договорите в процедурата за избор с публична покана от бенефициенти на безвъзмездна финансова помощ от Европейските структурни и инвестиционни фондове (</a:t>
            </a:r>
            <a:r>
              <a:rPr lang="bg-BG" sz="2100" dirty="0" err="1" smtClean="0">
                <a:solidFill>
                  <a:schemeClr val="tx1"/>
                </a:solidFill>
                <a:latin typeface="+mn-lt"/>
              </a:rPr>
              <a:t>Обн</a:t>
            </a:r>
            <a:r>
              <a:rPr lang="bg-BG" sz="2100" dirty="0" smtClean="0">
                <a:solidFill>
                  <a:schemeClr val="tx1"/>
                </a:solidFill>
                <a:latin typeface="+mn-lt"/>
              </a:rPr>
              <a:t>., ДВ, бр. 52 от 2016 г.), когато е приложимо.</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74781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Държавен фонд „Земеделие“ - Разплащателната агенция (ДФЗ – РА) осъществява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за законосъобразност върху проведените обществени поръчки за изпълнение на дейностите, включени в одобрения проект от бенефициентите по т. 2.1, съгласно утвърдена от изпълнителния директор на ДФЗ - РА „Процедура за осъществяване на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върху обществени поръчки и процедури за избор с публична покана за разходи, финансирани изцяло или частично със средства от Европейския земеделски фонд за развитие на селските райони“.</a:t>
            </a:r>
          </a:p>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спазват сроковете и изискванията, посочени в „Процедура за осъществяване на предварителна проверка и </a:t>
            </a:r>
            <a:r>
              <a:rPr lang="bg-BG" sz="2100" dirty="0" err="1" smtClean="0">
                <a:solidFill>
                  <a:schemeClr val="tx1"/>
                </a:solidFill>
                <a:latin typeface="+mn-lt"/>
              </a:rPr>
              <a:t>последващ</a:t>
            </a:r>
            <a:r>
              <a:rPr lang="bg-BG" sz="2100" dirty="0" smtClean="0">
                <a:solidFill>
                  <a:schemeClr val="tx1"/>
                </a:solidFill>
                <a:latin typeface="+mn-lt"/>
              </a:rPr>
              <a:t> контрол върху обществени поръчки и процедури за избор с публична покана за разходи, финансирани изцяло или частично със средства от Европейския земеделски фонд за развитие на селските райони“.</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8914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Бенефициентите са длъжни да изпълнят одобрения проект съобразно одобрения формуляр за кандидатстване, условията за кандидатстване и условията за изпълнение на проектите, както и в съответствие с условията и срока, посочен в административния договор и при спазване на крайните срокове за това. </a:t>
            </a: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Бенефициентите са длъжни да спазват всички критерии за допустимост, изискванията и задълженията, произтичащи от административния договор, Условията за кандидатстване и Условията за изпълнение.</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57792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Права и задължения на бенефициентите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подадат искане за окончателно плащане до 1 месец след изтичане на крайния срок за изпълнение на одобрения проект, ведно с документите, посочени в Приложение № 2 към настоящите условия, вкл. декларации съгласно Приложение № 3, Приложение № 4, Приложение № 5 и Приложение № 6 при спазване на реда и условията, предвидени в Наредба № 4 от 30.05.2018 г. за условията и реда за изплащане, намаляване или отказ за изплащане, или за оттегляне на изплатената финансова помощ за мерките и </a:t>
            </a:r>
            <a:r>
              <a:rPr lang="bg-BG" sz="2100" dirty="0" err="1" smtClean="0">
                <a:solidFill>
                  <a:schemeClr val="tx1"/>
                </a:solidFill>
                <a:latin typeface="+mn-lt"/>
              </a:rPr>
              <a:t>подмерките</a:t>
            </a:r>
            <a:r>
              <a:rPr lang="bg-BG" sz="2100" dirty="0" smtClean="0">
                <a:solidFill>
                  <a:schemeClr val="tx1"/>
                </a:solidFill>
                <a:latin typeface="+mn-lt"/>
              </a:rPr>
              <a:t> по чл. 9б, т. 2 от Закона за подпомагане на земеделските производители.</a:t>
            </a:r>
          </a:p>
          <a:p>
            <a:pPr marL="457200" lvl="1" indent="0" algn="just" hangingPunct="0">
              <a:spcBef>
                <a:spcPts val="0"/>
              </a:spcBef>
              <a:spcAft>
                <a:spcPts val="600"/>
              </a:spcAft>
              <a:buNone/>
            </a:pPr>
            <a:r>
              <a:rPr lang="bg-BG" sz="2100" dirty="0" smtClean="0">
                <a:solidFill>
                  <a:schemeClr val="tx1"/>
                </a:solidFill>
                <a:latin typeface="+mn-lt"/>
              </a:rPr>
              <a:t>Бенефициентите са длъжни да съблюдават в </a:t>
            </a:r>
            <a:r>
              <a:rPr lang="bg-BG" sz="2100" dirty="0" err="1" smtClean="0">
                <a:solidFill>
                  <a:schemeClr val="tx1"/>
                </a:solidFill>
                <a:latin typeface="+mn-lt"/>
              </a:rPr>
              <a:t>разходооправдателните</a:t>
            </a:r>
            <a:r>
              <a:rPr lang="bg-BG" sz="2100" dirty="0" smtClean="0">
                <a:solidFill>
                  <a:schemeClr val="tx1"/>
                </a:solidFill>
                <a:latin typeface="+mn-lt"/>
              </a:rPr>
              <a:t> документи да се съдържа номера и датата на сключения административен договор, по който са извършени съответните разходи.</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59677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 – Прекратяване на административен договор</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ru-RU" sz="2000" dirty="0">
                <a:solidFill>
                  <a:schemeClr val="tx1"/>
                </a:solidFill>
                <a:latin typeface="+mn-lt"/>
              </a:rPr>
              <a:t>1. </a:t>
            </a:r>
            <a:r>
              <a:rPr lang="bg-BG" sz="2000" dirty="0" smtClean="0">
                <a:solidFill>
                  <a:schemeClr val="tx1"/>
                </a:solidFill>
                <a:latin typeface="+mn-lt"/>
              </a:rPr>
              <a:t>след изтичане на предвидените в него срокове;</a:t>
            </a:r>
          </a:p>
          <a:p>
            <a:pPr marL="457200" lvl="1" indent="0" algn="just" hangingPunct="0">
              <a:spcBef>
                <a:spcPts val="0"/>
              </a:spcBef>
              <a:spcAft>
                <a:spcPts val="600"/>
              </a:spcAft>
              <a:buNone/>
            </a:pPr>
            <a:r>
              <a:rPr lang="bg-BG" sz="2000" dirty="0" smtClean="0">
                <a:solidFill>
                  <a:schemeClr val="tx1"/>
                </a:solidFill>
                <a:latin typeface="+mn-lt"/>
              </a:rPr>
              <a:t>2. по взаимно съгласие между страните, изразено в писмена форма посредством допълнително споразумение;</a:t>
            </a:r>
          </a:p>
          <a:p>
            <a:pPr marL="457200" lvl="1" indent="0" algn="just" hangingPunct="0">
              <a:spcBef>
                <a:spcPts val="0"/>
              </a:spcBef>
              <a:spcAft>
                <a:spcPts val="600"/>
              </a:spcAft>
              <a:buNone/>
            </a:pPr>
            <a:r>
              <a:rPr lang="bg-BG" sz="2000" dirty="0" smtClean="0">
                <a:solidFill>
                  <a:schemeClr val="tx1"/>
                </a:solidFill>
                <a:latin typeface="+mn-lt"/>
              </a:rPr>
              <a:t>3. когато бенефициентът не отговаря на условията за допустимост, посочени в Условията за кандидатстване, административния договор може да бъде прекратен с едностранно писмено уведомяване от страна на УО на ПРСР 2014-2020 г.;</a:t>
            </a:r>
          </a:p>
          <a:p>
            <a:pPr marL="457200" lvl="1" indent="0" algn="just" hangingPunct="0">
              <a:spcBef>
                <a:spcPts val="0"/>
              </a:spcBef>
              <a:spcAft>
                <a:spcPts val="600"/>
              </a:spcAft>
              <a:buNone/>
            </a:pPr>
            <a:r>
              <a:rPr lang="bg-BG" sz="2000" dirty="0" smtClean="0">
                <a:solidFill>
                  <a:schemeClr val="tx1"/>
                </a:solidFill>
                <a:latin typeface="+mn-lt"/>
              </a:rPr>
              <a:t>4. когато бенефициентът не изпълнява свои нормативни и/или договорни задължения за изпълнението на проекта, административния договор може да бъде прекратен с едностранно писмено уведомяване от страна на УО на ПРСР 2014-2020 г.;</a:t>
            </a:r>
          </a:p>
          <a:p>
            <a:pPr marL="457200" lvl="1" indent="0" algn="just" hangingPunct="0">
              <a:spcBef>
                <a:spcPts val="0"/>
              </a:spcBef>
              <a:spcAft>
                <a:spcPts val="600"/>
              </a:spcAft>
              <a:buNone/>
            </a:pPr>
            <a:r>
              <a:rPr lang="bg-BG" sz="2000" dirty="0" smtClean="0">
                <a:solidFill>
                  <a:schemeClr val="tx1"/>
                </a:solidFill>
                <a:latin typeface="+mn-lt"/>
              </a:rPr>
              <a:t>5.  при образуване на производство за обявяване в несъстоятелност или започване на производство по ликвидация с едностранно писмено уведомяване от страна на УО на ПРСР 2014-2020 г.;</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61440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Изпълнение на проектите – Прекратяване на административен договор</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ru-RU" sz="2100" dirty="0" smtClean="0">
                <a:solidFill>
                  <a:schemeClr val="tx1"/>
                </a:solidFill>
                <a:latin typeface="+mn-lt"/>
              </a:rPr>
              <a:t>6</a:t>
            </a:r>
            <a:r>
              <a:rPr lang="ru-RU" sz="2100" dirty="0">
                <a:solidFill>
                  <a:schemeClr val="tx1"/>
                </a:solidFill>
                <a:latin typeface="+mn-lt"/>
              </a:rPr>
              <a:t>. </a:t>
            </a:r>
            <a:r>
              <a:rPr lang="bg-BG" sz="2100" dirty="0" smtClean="0">
                <a:solidFill>
                  <a:schemeClr val="tx1"/>
                </a:solidFill>
                <a:latin typeface="+mn-lt"/>
              </a:rPr>
              <a:t>при невиновна невъзможност на всяка от страните да бъдат изпълнени посочените в него условия - с едностранно писмено уведомяване от страна на УО на ПРСР 2014-2020 г. и от бенефициента;</a:t>
            </a:r>
          </a:p>
          <a:p>
            <a:pPr marL="457200" lvl="1" indent="0" algn="just" hangingPunct="0">
              <a:spcBef>
                <a:spcPts val="0"/>
              </a:spcBef>
              <a:spcAft>
                <a:spcPts val="600"/>
              </a:spcAft>
              <a:buNone/>
            </a:pPr>
            <a:r>
              <a:rPr lang="bg-BG" sz="2100" dirty="0" smtClean="0">
                <a:solidFill>
                  <a:schemeClr val="tx1"/>
                </a:solidFill>
                <a:latin typeface="+mn-lt"/>
              </a:rPr>
              <a:t>7. с едностранно писмено уведомяване от УО на ПРСР 2014-2020 г. въз основа на представени доказателства в случай на констатирана нередност или измама, извършена от бенефициента при изпълнението на проекта;</a:t>
            </a:r>
          </a:p>
          <a:p>
            <a:pPr marL="457200" lvl="1" indent="0" algn="just" hangingPunct="0">
              <a:spcBef>
                <a:spcPts val="0"/>
              </a:spcBef>
              <a:spcAft>
                <a:spcPts val="600"/>
              </a:spcAft>
              <a:buNone/>
            </a:pPr>
            <a:r>
              <a:rPr lang="bg-BG" sz="2100" dirty="0" smtClean="0">
                <a:solidFill>
                  <a:schemeClr val="tx1"/>
                </a:solidFill>
                <a:latin typeface="+mn-lt"/>
              </a:rPr>
              <a:t>8. при отказ за финансиране от бюджета на ЕЗФРСР от страна на Европейската комисия с едностранно писмено уведомяване от УО на ПРСР 2014-2020 г.;</a:t>
            </a:r>
          </a:p>
          <a:p>
            <a:pPr marL="457200" lvl="1" indent="0" algn="just" hangingPunct="0">
              <a:spcBef>
                <a:spcPts val="0"/>
              </a:spcBef>
              <a:spcAft>
                <a:spcPts val="600"/>
              </a:spcAft>
              <a:buNone/>
            </a:pPr>
            <a:r>
              <a:rPr lang="bg-BG" sz="2100" dirty="0" smtClean="0">
                <a:solidFill>
                  <a:schemeClr val="tx1"/>
                </a:solidFill>
                <a:latin typeface="+mn-lt"/>
              </a:rPr>
              <a:t>9. в случаите по чл. 39, ал. 3 и ал. 5 от ЗУСЕСИФ с едностранно писмено уведомяване.</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8212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a:solidFill>
                  <a:schemeClr val="tx1"/>
                </a:solidFill>
                <a:latin typeface="Calibri" pitchFamily="34"/>
              </a:rPr>
              <a:t>Финансово </a:t>
            </a:r>
            <a:r>
              <a:rPr lang="ru-RU" sz="2600" b="1" dirty="0" err="1">
                <a:solidFill>
                  <a:schemeClr val="tx1"/>
                </a:solidFill>
                <a:latin typeface="Calibri" pitchFamily="34"/>
              </a:rPr>
              <a:t>изпълнение</a:t>
            </a:r>
            <a:r>
              <a:rPr lang="ru-RU" sz="2600" b="1" dirty="0">
                <a:solidFill>
                  <a:schemeClr val="tx1"/>
                </a:solidFill>
                <a:latin typeface="Calibri" pitchFamily="34"/>
              </a:rPr>
              <a:t> на </a:t>
            </a:r>
            <a:r>
              <a:rPr lang="ru-RU" sz="2600" b="1" dirty="0" err="1">
                <a:solidFill>
                  <a:schemeClr val="tx1"/>
                </a:solidFill>
                <a:latin typeface="Calibri" pitchFamily="34"/>
              </a:rPr>
              <a:t>проектите</a:t>
            </a:r>
            <a:r>
              <a:rPr lang="ru-RU" sz="2600" b="1" dirty="0">
                <a:solidFill>
                  <a:schemeClr val="tx1"/>
                </a:solidFill>
                <a:latin typeface="Calibri" pitchFamily="34"/>
              </a:rPr>
              <a:t> и </a:t>
            </a:r>
            <a:r>
              <a:rPr lang="ru-RU" sz="2600" b="1" dirty="0" err="1">
                <a:solidFill>
                  <a:schemeClr val="tx1"/>
                </a:solidFill>
                <a:latin typeface="Calibri" pitchFamily="34"/>
              </a:rPr>
              <a:t>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ru-RU" sz="2100" dirty="0" err="1">
                <a:solidFill>
                  <a:schemeClr val="tx1"/>
                </a:solidFill>
                <a:latin typeface="+mn-lt"/>
              </a:rPr>
              <a:t>Финансовата</a:t>
            </a:r>
            <a:r>
              <a:rPr lang="ru-RU" sz="2100" dirty="0">
                <a:solidFill>
                  <a:schemeClr val="tx1"/>
                </a:solidFill>
                <a:latin typeface="+mn-lt"/>
              </a:rPr>
              <a:t> </a:t>
            </a:r>
            <a:r>
              <a:rPr lang="ru-RU" sz="2100" dirty="0" err="1">
                <a:solidFill>
                  <a:schemeClr val="tx1"/>
                </a:solidFill>
                <a:latin typeface="+mn-lt"/>
              </a:rPr>
              <a:t>помощ</a:t>
            </a:r>
            <a:r>
              <a:rPr lang="ru-RU" sz="2100" dirty="0">
                <a:solidFill>
                  <a:schemeClr val="tx1"/>
                </a:solidFill>
                <a:latin typeface="+mn-lt"/>
              </a:rPr>
              <a:t> по проект за </a:t>
            </a:r>
            <a:r>
              <a:rPr lang="ru-RU" sz="2100" dirty="0" err="1">
                <a:solidFill>
                  <a:schemeClr val="tx1"/>
                </a:solidFill>
                <a:latin typeface="+mn-lt"/>
              </a:rPr>
              <a:t>подготвителни</a:t>
            </a:r>
            <a:r>
              <a:rPr lang="ru-RU" sz="2100" dirty="0">
                <a:solidFill>
                  <a:schemeClr val="tx1"/>
                </a:solidFill>
                <a:latin typeface="+mn-lt"/>
              </a:rPr>
              <a:t> </a:t>
            </a:r>
            <a:r>
              <a:rPr lang="ru-RU" sz="2100" dirty="0" err="1">
                <a:solidFill>
                  <a:schemeClr val="tx1"/>
                </a:solidFill>
                <a:latin typeface="+mn-lt"/>
              </a:rPr>
              <a:t>дейности</a:t>
            </a:r>
            <a:r>
              <a:rPr lang="ru-RU" sz="2100" dirty="0">
                <a:solidFill>
                  <a:schemeClr val="tx1"/>
                </a:solidFill>
                <a:latin typeface="+mn-lt"/>
              </a:rPr>
              <a:t> </a:t>
            </a:r>
            <a:r>
              <a:rPr lang="ru-RU" sz="2100" dirty="0" err="1">
                <a:solidFill>
                  <a:schemeClr val="tx1"/>
                </a:solidFill>
                <a:latin typeface="+mn-lt"/>
              </a:rPr>
              <a:t>може</a:t>
            </a:r>
            <a:r>
              <a:rPr lang="ru-RU" sz="2100" dirty="0">
                <a:solidFill>
                  <a:schemeClr val="tx1"/>
                </a:solidFill>
                <a:latin typeface="+mn-lt"/>
              </a:rPr>
              <a:t> да </a:t>
            </a:r>
            <a:r>
              <a:rPr lang="ru-RU" sz="2100" dirty="0" err="1">
                <a:solidFill>
                  <a:schemeClr val="tx1"/>
                </a:solidFill>
                <a:latin typeface="+mn-lt"/>
              </a:rPr>
              <a:t>бъде</a:t>
            </a:r>
            <a:r>
              <a:rPr lang="ru-RU" sz="2100" dirty="0">
                <a:solidFill>
                  <a:schemeClr val="tx1"/>
                </a:solidFill>
                <a:latin typeface="+mn-lt"/>
              </a:rPr>
              <a:t> </a:t>
            </a:r>
            <a:r>
              <a:rPr lang="ru-RU" sz="2100" dirty="0" err="1">
                <a:solidFill>
                  <a:schemeClr val="tx1"/>
                </a:solidFill>
                <a:latin typeface="+mn-lt"/>
              </a:rPr>
              <a:t>изплащана</a:t>
            </a:r>
            <a:r>
              <a:rPr lang="ru-RU" sz="2100" dirty="0">
                <a:solidFill>
                  <a:schemeClr val="tx1"/>
                </a:solidFill>
                <a:latin typeface="+mn-lt"/>
              </a:rPr>
              <a:t> само </a:t>
            </a:r>
            <a:r>
              <a:rPr lang="ru-RU" sz="2100" b="1" u="sng" dirty="0" err="1">
                <a:solidFill>
                  <a:schemeClr val="tx1"/>
                </a:solidFill>
                <a:latin typeface="+mn-lt"/>
              </a:rPr>
              <a:t>окончателно</a:t>
            </a:r>
            <a:r>
              <a:rPr lang="ru-RU" sz="2100" dirty="0" smtClean="0">
                <a:solidFill>
                  <a:schemeClr val="tx1"/>
                </a:solidFill>
                <a:latin typeface="+mn-lt"/>
              </a:rPr>
              <a:t>.</a:t>
            </a:r>
          </a:p>
          <a:p>
            <a:pPr marL="457200" lvl="1" indent="0" algn="just" hangingPunct="0">
              <a:spcBef>
                <a:spcPts val="0"/>
              </a:spcBef>
              <a:spcAft>
                <a:spcPts val="600"/>
              </a:spcAft>
              <a:buNone/>
            </a:pPr>
            <a:endParaRPr lang="ru-RU" sz="2100" dirty="0">
              <a:solidFill>
                <a:schemeClr val="tx1"/>
              </a:solidFill>
              <a:latin typeface="+mn-lt"/>
            </a:endParaRPr>
          </a:p>
          <a:p>
            <a:pPr marL="457200" lvl="1" indent="0" algn="just" hangingPunct="0">
              <a:spcBef>
                <a:spcPts val="0"/>
              </a:spcBef>
              <a:spcAft>
                <a:spcPts val="600"/>
              </a:spcAft>
              <a:buNone/>
            </a:pPr>
            <a:r>
              <a:rPr lang="ru-RU" sz="2100" dirty="0" err="1">
                <a:solidFill>
                  <a:schemeClr val="tx1"/>
                </a:solidFill>
                <a:latin typeface="+mn-lt"/>
              </a:rPr>
              <a:t>Финансовата</a:t>
            </a:r>
            <a:r>
              <a:rPr lang="ru-RU" sz="2100" dirty="0">
                <a:solidFill>
                  <a:schemeClr val="tx1"/>
                </a:solidFill>
                <a:latin typeface="+mn-lt"/>
              </a:rPr>
              <a:t> </a:t>
            </a:r>
            <a:r>
              <a:rPr lang="ru-RU" sz="2100" dirty="0" err="1">
                <a:solidFill>
                  <a:schemeClr val="tx1"/>
                </a:solidFill>
                <a:latin typeface="+mn-lt"/>
              </a:rPr>
              <a:t>помощ</a:t>
            </a:r>
            <a:r>
              <a:rPr lang="ru-RU" sz="2100" dirty="0">
                <a:solidFill>
                  <a:schemeClr val="tx1"/>
                </a:solidFill>
                <a:latin typeface="+mn-lt"/>
              </a:rPr>
              <a:t> по проект се </a:t>
            </a:r>
            <a:r>
              <a:rPr lang="ru-RU" sz="2100" dirty="0" err="1">
                <a:solidFill>
                  <a:schemeClr val="tx1"/>
                </a:solidFill>
                <a:latin typeface="+mn-lt"/>
              </a:rPr>
              <a:t>предоставя</a:t>
            </a:r>
            <a:r>
              <a:rPr lang="ru-RU" sz="2100" dirty="0">
                <a:solidFill>
                  <a:schemeClr val="tx1"/>
                </a:solidFill>
                <a:latin typeface="+mn-lt"/>
              </a:rPr>
              <a:t>, само </a:t>
            </a:r>
            <a:r>
              <a:rPr lang="ru-RU" sz="2100" dirty="0" err="1">
                <a:solidFill>
                  <a:schemeClr val="tx1"/>
                </a:solidFill>
                <a:latin typeface="+mn-lt"/>
              </a:rPr>
              <a:t>ако</a:t>
            </a:r>
            <a:r>
              <a:rPr lang="ru-RU" sz="2100" dirty="0">
                <a:solidFill>
                  <a:schemeClr val="tx1"/>
                </a:solidFill>
                <a:latin typeface="+mn-lt"/>
              </a:rPr>
              <a:t> в </a:t>
            </a:r>
            <a:r>
              <a:rPr lang="ru-RU" sz="2100" dirty="0" err="1">
                <a:solidFill>
                  <a:schemeClr val="tx1"/>
                </a:solidFill>
                <a:latin typeface="+mn-lt"/>
              </a:rPr>
              <a:t>резултат</a:t>
            </a:r>
            <a:r>
              <a:rPr lang="ru-RU" sz="2100" dirty="0">
                <a:solidFill>
                  <a:schemeClr val="tx1"/>
                </a:solidFill>
                <a:latin typeface="+mn-lt"/>
              </a:rPr>
              <a:t> от </a:t>
            </a:r>
            <a:r>
              <a:rPr lang="ru-RU" sz="2100" dirty="0" err="1">
                <a:solidFill>
                  <a:schemeClr val="tx1"/>
                </a:solidFill>
                <a:latin typeface="+mn-lt"/>
              </a:rPr>
              <a:t>дейностите</a:t>
            </a:r>
            <a:r>
              <a:rPr lang="ru-RU" sz="2100" dirty="0">
                <a:solidFill>
                  <a:schemeClr val="tx1"/>
                </a:solidFill>
                <a:latin typeface="+mn-lt"/>
              </a:rPr>
              <a:t> по проекта </a:t>
            </a:r>
            <a:r>
              <a:rPr lang="ru-RU" sz="2100" b="1" u="sng" dirty="0">
                <a:solidFill>
                  <a:schemeClr val="tx1"/>
                </a:solidFill>
                <a:latin typeface="+mn-lt"/>
              </a:rPr>
              <a:t>е </a:t>
            </a:r>
            <a:r>
              <a:rPr lang="ru-RU" sz="2100" b="1" u="sng" dirty="0" err="1">
                <a:solidFill>
                  <a:schemeClr val="tx1"/>
                </a:solidFill>
                <a:latin typeface="+mn-lt"/>
              </a:rPr>
              <a:t>разработена</a:t>
            </a:r>
            <a:r>
              <a:rPr lang="ru-RU" sz="2100" b="1" u="sng" dirty="0">
                <a:solidFill>
                  <a:schemeClr val="tx1"/>
                </a:solidFill>
                <a:latin typeface="+mn-lt"/>
              </a:rPr>
              <a:t> стратегия за ВОМР за период 2023 – 2027 г.</a:t>
            </a:r>
            <a:r>
              <a:rPr lang="ru-RU" sz="2100" dirty="0">
                <a:solidFill>
                  <a:schemeClr val="tx1"/>
                </a:solidFill>
                <a:latin typeface="+mn-lt"/>
              </a:rPr>
              <a:t>, а за </a:t>
            </a:r>
            <a:r>
              <a:rPr lang="ru-RU" sz="2100" dirty="0" err="1">
                <a:solidFill>
                  <a:schemeClr val="tx1"/>
                </a:solidFill>
                <a:latin typeface="+mn-lt"/>
              </a:rPr>
              <a:t>ползватели</a:t>
            </a:r>
            <a:r>
              <a:rPr lang="ru-RU" sz="2100" dirty="0">
                <a:solidFill>
                  <a:schemeClr val="tx1"/>
                </a:solidFill>
                <a:latin typeface="+mn-lt"/>
              </a:rPr>
              <a:t> </a:t>
            </a:r>
            <a:r>
              <a:rPr lang="ru-RU" sz="2100" dirty="0" err="1">
                <a:solidFill>
                  <a:schemeClr val="tx1"/>
                </a:solidFill>
                <a:latin typeface="+mn-lt"/>
              </a:rPr>
              <a:t>местни</a:t>
            </a:r>
            <a:r>
              <a:rPr lang="ru-RU" sz="2100" dirty="0">
                <a:solidFill>
                  <a:schemeClr val="tx1"/>
                </a:solidFill>
                <a:latin typeface="+mn-lt"/>
              </a:rPr>
              <a:t> </a:t>
            </a:r>
            <a:r>
              <a:rPr lang="ru-RU" sz="2100" dirty="0" err="1">
                <a:solidFill>
                  <a:schemeClr val="tx1"/>
                </a:solidFill>
                <a:latin typeface="+mn-lt"/>
              </a:rPr>
              <a:t>партньорства</a:t>
            </a:r>
            <a:r>
              <a:rPr lang="ru-RU" sz="2100" dirty="0">
                <a:solidFill>
                  <a:schemeClr val="tx1"/>
                </a:solidFill>
                <a:latin typeface="+mn-lt"/>
              </a:rPr>
              <a:t> и </a:t>
            </a:r>
            <a:r>
              <a:rPr lang="ru-RU" sz="2100" dirty="0" err="1">
                <a:solidFill>
                  <a:schemeClr val="tx1"/>
                </a:solidFill>
                <a:latin typeface="+mn-lt"/>
              </a:rPr>
              <a:t>ако</a:t>
            </a:r>
            <a:r>
              <a:rPr lang="ru-RU" sz="2100" dirty="0">
                <a:solidFill>
                  <a:schemeClr val="tx1"/>
                </a:solidFill>
                <a:latin typeface="+mn-lt"/>
              </a:rPr>
              <a:t> </a:t>
            </a:r>
            <a:r>
              <a:rPr lang="ru-RU" sz="2100" dirty="0" err="1">
                <a:solidFill>
                  <a:schemeClr val="tx1"/>
                </a:solidFill>
                <a:latin typeface="+mn-lt"/>
              </a:rPr>
              <a:t>са</a:t>
            </a:r>
            <a:r>
              <a:rPr lang="ru-RU" sz="2100" dirty="0">
                <a:solidFill>
                  <a:schemeClr val="tx1"/>
                </a:solidFill>
                <a:latin typeface="+mn-lt"/>
              </a:rPr>
              <a:t> </a:t>
            </a:r>
            <a:r>
              <a:rPr lang="ru-RU" sz="2100" b="1" u="sng" dirty="0" err="1">
                <a:solidFill>
                  <a:schemeClr val="tx1"/>
                </a:solidFill>
                <a:latin typeface="+mn-lt"/>
              </a:rPr>
              <a:t>предприети</a:t>
            </a:r>
            <a:r>
              <a:rPr lang="ru-RU" sz="2100" b="1" u="sng" dirty="0">
                <a:solidFill>
                  <a:schemeClr val="tx1"/>
                </a:solidFill>
                <a:latin typeface="+mn-lt"/>
              </a:rPr>
              <a:t> действия за регистрация на нова </a:t>
            </a:r>
            <a:r>
              <a:rPr lang="ru-RU" sz="2100" b="1" u="sng" dirty="0" err="1">
                <a:solidFill>
                  <a:schemeClr val="tx1"/>
                </a:solidFill>
                <a:latin typeface="+mn-lt"/>
              </a:rPr>
              <a:t>местна</a:t>
            </a:r>
            <a:r>
              <a:rPr lang="ru-RU" sz="2100" b="1" u="sng" dirty="0">
                <a:solidFill>
                  <a:schemeClr val="tx1"/>
                </a:solidFill>
                <a:latin typeface="+mn-lt"/>
              </a:rPr>
              <a:t> инициативна </a:t>
            </a:r>
            <a:r>
              <a:rPr lang="ru-RU" sz="2100" b="1" u="sng" dirty="0" err="1">
                <a:solidFill>
                  <a:schemeClr val="tx1"/>
                </a:solidFill>
                <a:latin typeface="+mn-lt"/>
              </a:rPr>
              <a:t>група</a:t>
            </a:r>
            <a:r>
              <a:rPr lang="ru-RU" sz="2100" dirty="0">
                <a:solidFill>
                  <a:schemeClr val="tx1"/>
                </a:solidFill>
                <a:latin typeface="+mn-lt"/>
              </a:rPr>
              <a:t>, по </a:t>
            </a:r>
            <a:r>
              <a:rPr lang="ru-RU" sz="2100" dirty="0" err="1">
                <a:solidFill>
                  <a:schemeClr val="tx1"/>
                </a:solidFill>
                <a:latin typeface="+mn-lt"/>
              </a:rPr>
              <a:t>реда</a:t>
            </a:r>
            <a:r>
              <a:rPr lang="ru-RU" sz="2100" dirty="0">
                <a:solidFill>
                  <a:schemeClr val="tx1"/>
                </a:solidFill>
                <a:latin typeface="+mn-lt"/>
              </a:rPr>
              <a:t> на Закона за </a:t>
            </a:r>
            <a:r>
              <a:rPr lang="ru-RU" sz="2100" dirty="0" err="1">
                <a:solidFill>
                  <a:schemeClr val="tx1"/>
                </a:solidFill>
                <a:latin typeface="+mn-lt"/>
              </a:rPr>
              <a:t>юридическите</a:t>
            </a:r>
            <a:r>
              <a:rPr lang="ru-RU" sz="2100" dirty="0">
                <a:solidFill>
                  <a:schemeClr val="tx1"/>
                </a:solidFill>
                <a:latin typeface="+mn-lt"/>
              </a:rPr>
              <a:t> лица с </a:t>
            </a:r>
            <a:r>
              <a:rPr lang="ru-RU" sz="2100" dirty="0" err="1">
                <a:solidFill>
                  <a:schemeClr val="tx1"/>
                </a:solidFill>
                <a:latin typeface="+mn-lt"/>
              </a:rPr>
              <a:t>нестопанска</a:t>
            </a:r>
            <a:r>
              <a:rPr lang="ru-RU" sz="2100" dirty="0">
                <a:solidFill>
                  <a:schemeClr val="tx1"/>
                </a:solidFill>
                <a:latin typeface="+mn-lt"/>
              </a:rPr>
              <a:t> цел.</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84471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100" dirty="0" smtClean="0">
                <a:solidFill>
                  <a:schemeClr val="tx1"/>
                </a:solidFill>
                <a:latin typeface="+mn-lt"/>
              </a:rPr>
              <a:t>Финансова помощ се предоставя само за дейности и разходи, определени като допустими по т. 13 и 14 от Условията за кандидатстване. </a:t>
            </a:r>
            <a:r>
              <a:rPr lang="bg-BG" sz="2100" b="1" u="sng" dirty="0" smtClean="0">
                <a:solidFill>
                  <a:schemeClr val="tx1"/>
                </a:solidFill>
                <a:latin typeface="+mn-lt"/>
              </a:rPr>
              <a:t>Възстановяване на финансови средства е допустимо, ако е извършена поне по един брой от всички посочени в раздел 13 на Условията за кандидатстване дейности отнасящи се за съответния бенефициент</a:t>
            </a:r>
            <a:r>
              <a:rPr lang="bg-BG" sz="2100" dirty="0" smtClean="0">
                <a:solidFill>
                  <a:schemeClr val="tx1"/>
                </a:solidFill>
                <a:latin typeface="+mn-lt"/>
              </a:rPr>
              <a:t>. </a:t>
            </a:r>
          </a:p>
          <a:p>
            <a:pPr marL="457200" lvl="1" indent="0" algn="just" hangingPunct="0">
              <a:spcBef>
                <a:spcPts val="0"/>
              </a:spcBef>
              <a:spcAft>
                <a:spcPts val="600"/>
              </a:spcAft>
              <a:buNone/>
            </a:pPr>
            <a:endParaRPr lang="bg-BG" sz="2100" dirty="0" smtClean="0">
              <a:solidFill>
                <a:schemeClr val="tx1"/>
              </a:solidFill>
              <a:latin typeface="+mn-lt"/>
            </a:endParaRPr>
          </a:p>
          <a:p>
            <a:pPr marL="457200" lvl="1" indent="0" algn="just" hangingPunct="0">
              <a:spcBef>
                <a:spcPts val="0"/>
              </a:spcBef>
              <a:spcAft>
                <a:spcPts val="600"/>
              </a:spcAft>
              <a:buNone/>
            </a:pPr>
            <a:r>
              <a:rPr lang="bg-BG" sz="2100" dirty="0" smtClean="0">
                <a:solidFill>
                  <a:schemeClr val="tx1"/>
                </a:solidFill>
                <a:latin typeface="+mn-lt"/>
              </a:rPr>
              <a:t>От посочените дейности МИГ или местното партньорство може да изключи дейностите по т. 6 от раздел 13 на Условията за кандидатстване, както и дейности, свързани с извършването на административни разходи и/или разходи за консултанти – експерти, свързани с подготовката на стратегия.</a:t>
            </a:r>
          </a:p>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9877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996" y="0"/>
            <a:ext cx="7200799" cy="1052739"/>
          </a:xfrm>
        </p:spPr>
        <p:txBody>
          <a:bodyPr anchorCtr="0">
            <a:noAutofit/>
          </a:bodyPr>
          <a:lstStyle/>
          <a:p>
            <a:pPr algn="l"/>
            <a:r>
              <a:rPr lang="bg-BG" sz="2800" b="1" dirty="0">
                <a:solidFill>
                  <a:schemeClr val="tx1"/>
                </a:solidFill>
                <a:latin typeface="Calibri" pitchFamily="34"/>
              </a:rPr>
              <a:t>Напредък в </a:t>
            </a:r>
            <a:r>
              <a:rPr lang="bg-BG" sz="2800" b="1" dirty="0" smtClean="0">
                <a:solidFill>
                  <a:schemeClr val="tx1"/>
                </a:solidFill>
                <a:latin typeface="Calibri" pitchFamily="34"/>
              </a:rPr>
              <a:t>изпълнението на подхода ВОМР</a:t>
            </a:r>
            <a:endParaRPr lang="bg-BG" sz="2800" b="1" dirty="0">
              <a:solidFill>
                <a:schemeClr val="tx1"/>
              </a:solidFill>
              <a:latin typeface="Calibri" pitchFamily="34"/>
            </a:endParaRPr>
          </a:p>
        </p:txBody>
      </p:sp>
      <p:sp>
        <p:nvSpPr>
          <p:cNvPr id="25" name="Rectangle 24"/>
          <p:cNvSpPr/>
          <p:nvPr/>
        </p:nvSpPr>
        <p:spPr>
          <a:xfrm>
            <a:off x="1084333" y="1249325"/>
            <a:ext cx="6675929" cy="830997"/>
          </a:xfrm>
          <a:prstGeom prst="rect">
            <a:avLst/>
          </a:prstGeom>
        </p:spPr>
        <p:txBody>
          <a:bodyPr wrap="square">
            <a:spAutoFit/>
          </a:bodyPr>
          <a:lstStyle/>
          <a:p>
            <a:pPr algn="ctr"/>
            <a:r>
              <a:rPr lang="ru-RU" sz="2400" b="1" dirty="0" err="1" smtClean="0"/>
              <a:t>Одобрени</a:t>
            </a:r>
            <a:r>
              <a:rPr lang="ru-RU" sz="2400" b="1" dirty="0" smtClean="0"/>
              <a:t> МИГ и </a:t>
            </a:r>
            <a:r>
              <a:rPr lang="ru-RU" sz="2400" b="1" dirty="0" err="1" smtClean="0"/>
              <a:t>териториален</a:t>
            </a:r>
            <a:r>
              <a:rPr lang="ru-RU" sz="2400" b="1" dirty="0" smtClean="0"/>
              <a:t> обхват </a:t>
            </a:r>
            <a:r>
              <a:rPr lang="ru-RU" sz="2400" b="1" dirty="0" err="1" smtClean="0"/>
              <a:t>през</a:t>
            </a:r>
            <a:r>
              <a:rPr lang="ru-RU" sz="2400" b="1" dirty="0" smtClean="0"/>
              <a:t> периода 2014 – 2020 г.</a:t>
            </a:r>
            <a:endParaRPr lang="en-GB" sz="2400" b="1"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80" y="2236094"/>
            <a:ext cx="5486400" cy="3882465"/>
          </a:xfrm>
          <a:prstGeom prst="rect">
            <a:avLst/>
          </a:prstGeom>
          <a:ln>
            <a:solidFill>
              <a:schemeClr val="tx1"/>
            </a:solidFill>
          </a:ln>
        </p:spPr>
      </p:pic>
      <p:sp>
        <p:nvSpPr>
          <p:cNvPr id="35" name="TextBox 34"/>
          <p:cNvSpPr txBox="1"/>
          <p:nvPr/>
        </p:nvSpPr>
        <p:spPr>
          <a:xfrm>
            <a:off x="6667837" y="2327564"/>
            <a:ext cx="1974457" cy="2862322"/>
          </a:xfrm>
          <a:prstGeom prst="rect">
            <a:avLst/>
          </a:prstGeom>
          <a:noFill/>
        </p:spPr>
        <p:txBody>
          <a:bodyPr wrap="square" rtlCol="0">
            <a:spAutoFit/>
          </a:bodyPr>
          <a:lstStyle/>
          <a:p>
            <a:pPr marL="285750" indent="-285750">
              <a:buFontTx/>
              <a:buChar char="-"/>
            </a:pPr>
            <a:r>
              <a:rPr lang="bg-BG" sz="2000" dirty="0">
                <a:latin typeface="Arial"/>
              </a:rPr>
              <a:t>64 </a:t>
            </a:r>
            <a:r>
              <a:rPr lang="bg-BG" sz="2000" dirty="0" smtClean="0">
                <a:latin typeface="Arial"/>
              </a:rPr>
              <a:t>МИГ;</a:t>
            </a:r>
          </a:p>
          <a:p>
            <a:pPr marL="285750" indent="-285750">
              <a:buFontTx/>
              <a:buChar char="-"/>
            </a:pPr>
            <a:endParaRPr lang="bg-BG" sz="2000" dirty="0">
              <a:latin typeface="Arial"/>
            </a:endParaRPr>
          </a:p>
          <a:p>
            <a:pPr marL="285750" indent="-285750">
              <a:buFontTx/>
              <a:buChar char="-"/>
            </a:pPr>
            <a:r>
              <a:rPr lang="bg-BG" sz="2000" dirty="0">
                <a:latin typeface="Arial"/>
              </a:rPr>
              <a:t>117 </a:t>
            </a:r>
            <a:r>
              <a:rPr lang="bg-BG" sz="2000" dirty="0" smtClean="0">
                <a:latin typeface="Arial"/>
              </a:rPr>
              <a:t>общини;</a:t>
            </a:r>
            <a:endParaRPr lang="bg-BG" sz="2000" dirty="0">
              <a:latin typeface="Arial"/>
            </a:endParaRPr>
          </a:p>
          <a:p>
            <a:pPr marL="285750" indent="-285750">
              <a:buFontTx/>
              <a:buChar char="-"/>
            </a:pPr>
            <a:endParaRPr lang="bg-BG" sz="2000" dirty="0" smtClean="0">
              <a:latin typeface="Arial"/>
            </a:endParaRPr>
          </a:p>
          <a:p>
            <a:pPr marL="285750" indent="-285750">
              <a:buFontTx/>
              <a:buChar char="-"/>
            </a:pPr>
            <a:r>
              <a:rPr lang="en-GB" sz="2000" dirty="0" smtClean="0">
                <a:latin typeface="Arial"/>
              </a:rPr>
              <a:t>53</a:t>
            </a:r>
            <a:r>
              <a:rPr lang="bg-BG" sz="2000" dirty="0" smtClean="0">
                <a:latin typeface="Arial"/>
              </a:rPr>
              <a:t>,8 хил. кв</a:t>
            </a:r>
            <a:r>
              <a:rPr lang="bg-BG" sz="2000" dirty="0">
                <a:latin typeface="Arial"/>
              </a:rPr>
              <a:t>. км</a:t>
            </a:r>
            <a:r>
              <a:rPr lang="bg-BG" sz="2000" dirty="0" smtClean="0">
                <a:latin typeface="Arial"/>
              </a:rPr>
              <a:t>.;</a:t>
            </a:r>
            <a:endParaRPr lang="en-GB" sz="2000" dirty="0">
              <a:latin typeface="Arial"/>
            </a:endParaRPr>
          </a:p>
          <a:p>
            <a:pPr marL="285750" indent="-285750">
              <a:buFontTx/>
              <a:buChar char="-"/>
            </a:pPr>
            <a:endParaRPr lang="bg-BG" sz="2000" dirty="0" smtClean="0">
              <a:latin typeface="Arial"/>
            </a:endParaRPr>
          </a:p>
          <a:p>
            <a:pPr marL="285750" indent="-285750">
              <a:buFontTx/>
              <a:buChar char="-"/>
            </a:pPr>
            <a:r>
              <a:rPr lang="bg-BG" sz="2000" dirty="0" smtClean="0">
                <a:latin typeface="Arial"/>
              </a:rPr>
              <a:t>1,646 </a:t>
            </a:r>
            <a:r>
              <a:rPr lang="bg-BG" sz="2000" dirty="0">
                <a:latin typeface="Arial"/>
              </a:rPr>
              <a:t>млн</a:t>
            </a:r>
            <a:r>
              <a:rPr lang="bg-BG" sz="2000" dirty="0" smtClean="0">
                <a:latin typeface="Arial"/>
              </a:rPr>
              <a:t>. жители;</a:t>
            </a:r>
            <a:endParaRPr lang="en-GB" sz="2000" dirty="0">
              <a:latin typeface="Arial"/>
            </a:endParaRPr>
          </a:p>
        </p:txBody>
      </p:sp>
    </p:spTree>
    <p:extLst>
      <p:ext uri="{BB962C8B-B14F-4D97-AF65-F5344CB8AC3E}">
        <p14:creationId xmlns:p14="http://schemas.microsoft.com/office/powerpoint/2010/main" val="354708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Допустими за възстановяване са разходи за дейности, извършени от бенефициента след подаване на формуляра за кандидатстване.</a:t>
            </a:r>
          </a:p>
          <a:p>
            <a:pPr marL="457200" lvl="1" indent="0" algn="just" hangingPunct="0">
              <a:spcBef>
                <a:spcPts val="0"/>
              </a:spcBef>
              <a:spcAft>
                <a:spcPts val="600"/>
              </a:spcAft>
              <a:buNone/>
            </a:pPr>
            <a:r>
              <a:rPr lang="bg-BG" sz="2200" dirty="0" smtClean="0">
                <a:solidFill>
                  <a:schemeClr val="tx1"/>
                </a:solidFill>
                <a:latin typeface="+mn-lt"/>
              </a:rPr>
              <a:t>Финансова помощ се предоставя, съгласно бюджета на проекта, до стойността и в сроковете, посочени в административния договор. </a:t>
            </a:r>
          </a:p>
          <a:p>
            <a:pPr marL="457200" lvl="1" indent="0" algn="just" hangingPunct="0">
              <a:spcBef>
                <a:spcPts val="0"/>
              </a:spcBef>
              <a:spcAft>
                <a:spcPts val="600"/>
              </a:spcAft>
              <a:buNone/>
            </a:pPr>
            <a:r>
              <a:rPr lang="bg-BG" sz="2200" dirty="0" smtClean="0">
                <a:solidFill>
                  <a:schemeClr val="tx1"/>
                </a:solidFill>
                <a:latin typeface="+mn-lt"/>
              </a:rPr>
              <a:t>Допустимите разходи се предоставят под формата на: </a:t>
            </a:r>
          </a:p>
          <a:p>
            <a:pPr marL="457200" lvl="1" indent="0" algn="just" hangingPunct="0">
              <a:spcBef>
                <a:spcPts val="0"/>
              </a:spcBef>
              <a:spcAft>
                <a:spcPts val="600"/>
              </a:spcAft>
              <a:buNone/>
            </a:pPr>
            <a:r>
              <a:rPr lang="bg-BG" sz="2200" dirty="0" smtClean="0">
                <a:solidFill>
                  <a:schemeClr val="tx1"/>
                </a:solidFill>
                <a:latin typeface="+mn-lt"/>
              </a:rPr>
              <a:t>А) Възстановяване на реално извършени и платени допустими разходи;</a:t>
            </a:r>
          </a:p>
          <a:p>
            <a:pPr lvl="1" algn="just" hangingPunct="0">
              <a:spcBef>
                <a:spcPts val="0"/>
              </a:spcBef>
              <a:spcAft>
                <a:spcPts val="600"/>
              </a:spcAft>
              <a:buFont typeface="Wingdings" panose="05000000000000000000" pitchFamily="2" charset="2"/>
              <a:buChar char="v"/>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Б) Прилагане на опростени разходи в съответствие с чл. 67, параграф 1, букви „б“ и „в“ от Регламент (ЕС) № 1303/2013 г. </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3696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a:t>
            </a:r>
            <a:r>
              <a:rPr lang="ru-RU" sz="2600" b="1" dirty="0" smtClean="0">
                <a:solidFill>
                  <a:schemeClr val="tx1"/>
                </a:solidFill>
                <a:latin typeface="Calibri" pitchFamily="34"/>
              </a:rPr>
              <a:t>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000" dirty="0" smtClean="0">
                <a:solidFill>
                  <a:schemeClr val="tx1"/>
                </a:solidFill>
                <a:latin typeface="+mn-lt"/>
              </a:rPr>
              <a:t>При възлагане на дейност по реда на Закона за обществените поръчки (ЗОП) или по реда на ПМС 160 на външен изпълнител чрез открита процедура, стойността на разхода, определен в бюджета на проекта, се използва от бенефициента като максимален при определяне на стойността на обществена поръчка, при ненадхвърляне на единичните цени без ДДС. При възлагане на дейност с опростени разходи при пряко договаряне по реда на чл. 18, ал. 1, т. 13 от ЗОП, договорната стойност следва да бъде равна на стойността на съответния разход съгласно Приложение № 3 от Условията за кандидатстване.</a:t>
            </a:r>
          </a:p>
          <a:p>
            <a:pPr marL="457200" lvl="1" indent="0" algn="just" hangingPunct="0">
              <a:spcBef>
                <a:spcPts val="0"/>
              </a:spcBef>
              <a:spcAft>
                <a:spcPts val="600"/>
              </a:spcAft>
              <a:buNone/>
            </a:pPr>
            <a:r>
              <a:rPr lang="bg-BG" sz="2000" dirty="0" smtClean="0">
                <a:solidFill>
                  <a:schemeClr val="tx1"/>
                </a:solidFill>
                <a:latin typeface="+mn-lt"/>
              </a:rPr>
              <a:t>Размерът на финансова помощ, която се предоставя за дейност, възложена по реда на ЗОП и по реда на ПМС 160, е стойността на действителните разходи, реално извършени, платени и доказани с </a:t>
            </a:r>
            <a:r>
              <a:rPr lang="bg-BG" sz="2000" dirty="0" err="1" smtClean="0">
                <a:solidFill>
                  <a:schemeClr val="tx1"/>
                </a:solidFill>
                <a:latin typeface="+mn-lt"/>
              </a:rPr>
              <a:t>разходооправдателни</a:t>
            </a:r>
            <a:r>
              <a:rPr lang="bg-BG" sz="2000" dirty="0" smtClean="0">
                <a:solidFill>
                  <a:schemeClr val="tx1"/>
                </a:solidFill>
                <a:latin typeface="+mn-lt"/>
              </a:rPr>
              <a:t> и платежни документи с изключение на опростените разходи, които се доказват с документите посочени в Приложение № 3 от Условията за кандидатстване.</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06625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Безвъзмездната финансова помощ не се изплаща, а изплатената финансова помощ подлежи на възстановяване от бенефициенти, за които е установено, че са създали изкуствено условията, необходими за получаване на помощта, с цел осъществяване на предимство в противоречие с целите на </a:t>
            </a:r>
            <a:r>
              <a:rPr lang="bg-BG" sz="2200" dirty="0" err="1" smtClean="0">
                <a:solidFill>
                  <a:schemeClr val="tx1"/>
                </a:solidFill>
                <a:latin typeface="+mn-lt"/>
              </a:rPr>
              <a:t>подмярката</a:t>
            </a:r>
            <a:r>
              <a:rPr lang="bg-BG" sz="2200" dirty="0" smtClean="0">
                <a:solidFill>
                  <a:schemeClr val="tx1"/>
                </a:solidFill>
                <a:latin typeface="+mn-lt"/>
              </a:rPr>
              <a:t>.</a:t>
            </a: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Всички останали условия за изплащане на финансовата помощ са съгласно Наредба № 4 от 2018 г. за условията и реда за изплащане, намаляване или отказ за изплащане, или за оттегляне на изплатената финансова помощ за мерките и </a:t>
            </a:r>
            <a:r>
              <a:rPr lang="bg-BG" sz="2200" dirty="0" err="1" smtClean="0">
                <a:solidFill>
                  <a:schemeClr val="tx1"/>
                </a:solidFill>
                <a:latin typeface="+mn-lt"/>
              </a:rPr>
              <a:t>подмерките</a:t>
            </a:r>
            <a:r>
              <a:rPr lang="bg-BG" sz="2200" dirty="0" smtClean="0">
                <a:solidFill>
                  <a:schemeClr val="tx1"/>
                </a:solidFill>
                <a:latin typeface="+mn-lt"/>
              </a:rPr>
              <a:t> по чл. 9б, т. 2 от Закона за подпомагане на земеделските производители (</a:t>
            </a:r>
            <a:r>
              <a:rPr lang="bg-BG" sz="2200" dirty="0" err="1" smtClean="0">
                <a:solidFill>
                  <a:schemeClr val="tx1"/>
                </a:solidFill>
                <a:latin typeface="+mn-lt"/>
              </a:rPr>
              <a:t>обн</a:t>
            </a:r>
            <a:r>
              <a:rPr lang="bg-BG" sz="2200" dirty="0" smtClean="0">
                <a:solidFill>
                  <a:schemeClr val="tx1"/>
                </a:solidFill>
                <a:latin typeface="+mn-lt"/>
              </a:rPr>
              <a:t>., ДВ, бр. 48 от 2018 г.).</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76854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Финансово изпълнение на проектите и плащане</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428878" y="1196813"/>
            <a:ext cx="8164865" cy="4977410"/>
          </a:xfrm>
        </p:spPr>
        <p:txBody>
          <a:bodyPr>
            <a:noAutofit/>
          </a:bodyPr>
          <a:lstStyle/>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Документи за окончателно плащане – Приложение № 2 от условията за изпълнение.</a:t>
            </a: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just" hangingPunct="0">
              <a:spcBef>
                <a:spcPts val="0"/>
              </a:spcBef>
              <a:spcAft>
                <a:spcPts val="600"/>
              </a:spcAft>
              <a:buNone/>
            </a:pPr>
            <a:endParaRPr lang="bg-BG" sz="2200" dirty="0" smtClean="0">
              <a:solidFill>
                <a:schemeClr val="tx1"/>
              </a:solidFill>
              <a:latin typeface="+mn-lt"/>
            </a:endParaRPr>
          </a:p>
          <a:p>
            <a:pPr marL="457200" lvl="1" indent="0" algn="ctr" hangingPunct="0">
              <a:spcBef>
                <a:spcPts val="0"/>
              </a:spcBef>
              <a:spcAft>
                <a:spcPts val="600"/>
              </a:spcAft>
              <a:buNone/>
            </a:pPr>
            <a:r>
              <a:rPr lang="bg-BG" dirty="0" smtClean="0">
                <a:solidFill>
                  <a:schemeClr val="tx1"/>
                </a:solidFill>
                <a:latin typeface="+mn-lt"/>
              </a:rPr>
              <a:t>Въпроси и отговори</a:t>
            </a:r>
          </a:p>
          <a:p>
            <a:pPr lvl="1" algn="just" hangingPunct="0">
              <a:spcBef>
                <a:spcPts val="0"/>
              </a:spcBef>
              <a:spcAft>
                <a:spcPts val="600"/>
              </a:spcAft>
              <a:buFont typeface="Wingdings" panose="05000000000000000000" pitchFamily="2" charset="2"/>
              <a:buChar char="v"/>
            </a:pPr>
            <a:endParaRPr lang="ru-RU" sz="2200" dirty="0" smtClean="0">
              <a:solidFill>
                <a:schemeClr val="tx1"/>
              </a:solidFill>
              <a:latin typeface="+mn-lt"/>
            </a:endParaRP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291078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l="900" t="800" r="700" b="934"/>
          <a:stretch>
            <a:fillRect/>
          </a:stretch>
        </p:blipFill>
        <p:spPr>
          <a:xfrm>
            <a:off x="-21452" y="273978"/>
            <a:ext cx="9165451" cy="6864775"/>
          </a:xfrm>
          <a:prstGeom prst="rect">
            <a:avLst/>
          </a:prstGeom>
          <a:noFill/>
          <a:ln cap="flat">
            <a:noFill/>
          </a:ln>
        </p:spPr>
      </p:pic>
      <p:sp>
        <p:nvSpPr>
          <p:cNvPr id="4" name="Content Placeholder 2"/>
          <p:cNvSpPr txBox="1">
            <a:spLocks noGrp="1"/>
          </p:cNvSpPr>
          <p:nvPr>
            <p:ph idx="1"/>
          </p:nvPr>
        </p:nvSpPr>
        <p:spPr>
          <a:xfrm>
            <a:off x="146303" y="1447795"/>
            <a:ext cx="8851393" cy="5102352"/>
          </a:xfrm>
        </p:spPr>
        <p:txBody>
          <a:bodyPr>
            <a:normAutofit/>
          </a:bodyPr>
          <a:lstStyle/>
          <a:p>
            <a:pPr marL="0" indent="0" algn="ctr">
              <a:buNone/>
            </a:pPr>
            <a:endParaRPr lang="bg-BG" sz="2000" cap="all" dirty="0">
              <a:ln w="3175" cmpd="sng">
                <a:noFill/>
              </a:ln>
              <a:solidFill>
                <a:schemeClr val="accent5">
                  <a:lumMod val="50000"/>
                </a:schemeClr>
              </a:solidFill>
            </a:endParaRPr>
          </a:p>
          <a:p>
            <a:pPr marL="0" indent="0" algn="ctr">
              <a:buNone/>
            </a:pPr>
            <a:r>
              <a:rPr lang="bg-BG" sz="2000" cap="all" dirty="0" smtClean="0">
                <a:ln w="3175" cmpd="sng">
                  <a:noFill/>
                </a:ln>
                <a:solidFill>
                  <a:schemeClr val="accent5">
                    <a:lumMod val="50000"/>
                  </a:schemeClr>
                </a:solidFill>
              </a:rPr>
              <a:t> </a:t>
            </a:r>
            <a:endParaRPr lang="bg-BG" sz="2000" cap="all" dirty="0">
              <a:ln w="3175" cmpd="sng">
                <a:noFill/>
              </a:ln>
              <a:solidFill>
                <a:schemeClr val="accent5">
                  <a:lumMod val="50000"/>
                </a:schemeClr>
              </a:solidFill>
            </a:endParaRPr>
          </a:p>
          <a:p>
            <a:endParaRPr lang="en-GB" dirty="0">
              <a:solidFill>
                <a:schemeClr val="accent5">
                  <a:lumMod val="50000"/>
                </a:schemeClr>
              </a:solidFill>
            </a:endParaRPr>
          </a:p>
        </p:txBody>
      </p:sp>
      <p:grpSp>
        <p:nvGrpSpPr>
          <p:cNvPr id="5" name="Group 4"/>
          <p:cNvGrpSpPr/>
          <p:nvPr/>
        </p:nvGrpSpPr>
        <p:grpSpPr>
          <a:xfrm>
            <a:off x="27432" y="87712"/>
            <a:ext cx="9040639" cy="899282"/>
            <a:chOff x="27432" y="87712"/>
            <a:chExt cx="9040639" cy="899282"/>
          </a:xfrm>
        </p:grpSpPr>
        <p:pic>
          <p:nvPicPr>
            <p:cNvPr id="8" name="Picture 7"/>
            <p:cNvPicPr>
              <a:picLocks noChangeAspect="1"/>
            </p:cNvPicPr>
            <p:nvPr/>
          </p:nvPicPr>
          <p:blipFill rotWithShape="1">
            <a:blip r:embed="rId4"/>
            <a:srcRect l="3047" r="3000" b="5062"/>
            <a:stretch/>
          </p:blipFill>
          <p:spPr>
            <a:xfrm>
              <a:off x="27432" y="123733"/>
              <a:ext cx="3728208" cy="790665"/>
            </a:xfrm>
            <a:prstGeom prst="rect">
              <a:avLst/>
            </a:prstGeom>
          </p:spPr>
        </p:pic>
        <p:grpSp>
          <p:nvGrpSpPr>
            <p:cNvPr id="7" name="Group 6"/>
            <p:cNvGrpSpPr/>
            <p:nvPr/>
          </p:nvGrpSpPr>
          <p:grpSpPr>
            <a:xfrm>
              <a:off x="5751577" y="87712"/>
              <a:ext cx="3316494" cy="899282"/>
              <a:chOff x="5751577" y="87712"/>
              <a:chExt cx="3316494" cy="899282"/>
            </a:xfrm>
          </p:grpSpPr>
          <p:pic>
            <p:nvPicPr>
              <p:cNvPr id="9" name="Picture 8"/>
              <p:cNvPicPr>
                <a:picLocks noChangeAspect="1"/>
              </p:cNvPicPr>
              <p:nvPr/>
            </p:nvPicPr>
            <p:blipFill>
              <a:blip r:embed="rId5"/>
              <a:stretch>
                <a:fillRect/>
              </a:stretch>
            </p:blipFill>
            <p:spPr>
              <a:xfrm>
                <a:off x="6803009" y="273978"/>
                <a:ext cx="2265062" cy="53012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7" y="87712"/>
                <a:ext cx="1161750" cy="899282"/>
              </a:xfrm>
              <a:prstGeom prst="rect">
                <a:avLst/>
              </a:prstGeom>
            </p:spPr>
          </p:pic>
        </p:grpSp>
      </p:grpSp>
      <p:sp>
        <p:nvSpPr>
          <p:cNvPr id="11" name="TextBox 10"/>
          <p:cNvSpPr txBox="1"/>
          <p:nvPr/>
        </p:nvSpPr>
        <p:spPr>
          <a:xfrm>
            <a:off x="1780248" y="2913133"/>
            <a:ext cx="5478308" cy="3046988"/>
          </a:xfrm>
          <a:prstGeom prst="rect">
            <a:avLst/>
          </a:prstGeom>
          <a:noFill/>
        </p:spPr>
        <p:txBody>
          <a:bodyPr wrap="square" rtlCol="0">
            <a:spAutoFit/>
          </a:bodyPr>
          <a:lstStyle/>
          <a:p>
            <a:endParaRPr lang="bg-BG" sz="2400" b="1" dirty="0" smtClean="0">
              <a:solidFill>
                <a:schemeClr val="accent5">
                  <a:lumMod val="50000"/>
                </a:schemeClr>
              </a:solidFill>
            </a:endParaRPr>
          </a:p>
          <a:p>
            <a:pPr algn="ctr"/>
            <a:r>
              <a:rPr lang="bg-BG" sz="2400" b="1" dirty="0" smtClean="0"/>
              <a:t>БЛАГОДАРЯ ЗА ВНИМАНИЕТО!</a:t>
            </a:r>
          </a:p>
          <a:p>
            <a:endParaRPr lang="bg-BG" sz="2400" b="1" dirty="0"/>
          </a:p>
          <a:p>
            <a:pPr algn="ctr"/>
            <a:r>
              <a:rPr lang="bg-BG" sz="2000" b="1" dirty="0" smtClean="0"/>
              <a:t>За контакт:</a:t>
            </a:r>
          </a:p>
          <a:p>
            <a:pPr algn="ctr"/>
            <a:r>
              <a:rPr lang="bg-BG" sz="2000" b="1" dirty="0" smtClean="0"/>
              <a:t>Министерство на земеделието</a:t>
            </a:r>
          </a:p>
          <a:p>
            <a:pPr algn="ctr"/>
            <a:r>
              <a:rPr lang="bg-BG" sz="2000" b="1" dirty="0" smtClean="0"/>
              <a:t>Дирекция „Развитие на селските райони“, отдел „Водено от общностите местно развитие“</a:t>
            </a:r>
          </a:p>
          <a:p>
            <a:pPr algn="ctr"/>
            <a:r>
              <a:rPr lang="bg-BG" sz="2000" b="1" dirty="0" smtClean="0"/>
              <a:t>02/985 11 327</a:t>
            </a:r>
            <a:endParaRPr lang="en-GB" sz="2000" b="1" dirty="0"/>
          </a:p>
        </p:txBody>
      </p:sp>
    </p:spTree>
    <p:extLst>
      <p:ext uri="{BB962C8B-B14F-4D97-AF65-F5344CB8AC3E}">
        <p14:creationId xmlns:p14="http://schemas.microsoft.com/office/powerpoint/2010/main" val="352880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591421" y="0"/>
            <a:ext cx="7386844" cy="1052739"/>
          </a:xfrm>
        </p:spPr>
        <p:txBody>
          <a:bodyPr anchorCtr="0">
            <a:noAutofit/>
          </a:bodyPr>
          <a:lstStyle/>
          <a:p>
            <a:pPr lvl="0"/>
            <a:r>
              <a:rPr lang="ru-RU" sz="2800" b="1" dirty="0">
                <a:solidFill>
                  <a:schemeClr val="tx1"/>
                </a:solidFill>
                <a:latin typeface="Calibri" pitchFamily="34"/>
              </a:rPr>
              <a:t>Напредък в </a:t>
            </a:r>
            <a:r>
              <a:rPr lang="ru-RU" sz="2800" b="1" dirty="0" err="1" smtClean="0">
                <a:solidFill>
                  <a:schemeClr val="tx1"/>
                </a:solidFill>
                <a:latin typeface="Calibri" pitchFamily="34"/>
              </a:rPr>
              <a:t>изпълнението</a:t>
            </a:r>
            <a:r>
              <a:rPr lang="ru-RU" sz="2800" b="1" dirty="0" smtClean="0">
                <a:solidFill>
                  <a:schemeClr val="tx1"/>
                </a:solidFill>
                <a:latin typeface="Calibri" pitchFamily="34"/>
              </a:rPr>
              <a:t> по </a:t>
            </a:r>
            <a:r>
              <a:rPr lang="ru-RU" sz="2800" b="1" dirty="0" err="1" smtClean="0">
                <a:solidFill>
                  <a:schemeClr val="tx1"/>
                </a:solidFill>
                <a:latin typeface="Calibri" pitchFamily="34"/>
              </a:rPr>
              <a:t>подмярка</a:t>
            </a:r>
            <a:r>
              <a:rPr lang="ru-RU" sz="2800" b="1" dirty="0" smtClean="0">
                <a:solidFill>
                  <a:schemeClr val="tx1"/>
                </a:solidFill>
                <a:latin typeface="Calibri" pitchFamily="34"/>
              </a:rPr>
              <a:t> 19.1</a:t>
            </a:r>
            <a:endParaRPr lang="bg-BG" sz="28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5098791"/>
          </a:xfrm>
        </p:spPr>
        <p:txBody>
          <a:bodyPr>
            <a:noAutofit/>
          </a:bodyPr>
          <a:lstStyle/>
          <a:p>
            <a:pPr lvl="0" algn="just" hangingPunct="0">
              <a:spcBef>
                <a:spcPts val="0"/>
              </a:spcBef>
              <a:spcAft>
                <a:spcPts val="1200"/>
              </a:spcAft>
              <a:buFont typeface="Wingdings" pitchFamily="2"/>
              <a:buChar char="v"/>
            </a:pPr>
            <a:r>
              <a:rPr lang="ru-RU" sz="2200" dirty="0" smtClean="0">
                <a:solidFill>
                  <a:schemeClr val="tx1"/>
                </a:solidFill>
                <a:latin typeface="Arial"/>
              </a:rPr>
              <a:t>В </a:t>
            </a:r>
            <a:r>
              <a:rPr lang="ru-RU" sz="2200" dirty="0">
                <a:solidFill>
                  <a:schemeClr val="tx1"/>
                </a:solidFill>
                <a:latin typeface="Arial"/>
              </a:rPr>
              <a:t>периода 5 май – 31 юли 2022 г. по подмярка 19.1 „</a:t>
            </a:r>
            <a:r>
              <a:rPr lang="ru-RU" sz="2200" dirty="0" err="1">
                <a:solidFill>
                  <a:schemeClr val="tx1"/>
                </a:solidFill>
                <a:latin typeface="Arial"/>
              </a:rPr>
              <a:t>Помощ</a:t>
            </a:r>
            <a:r>
              <a:rPr lang="ru-RU" sz="2200" dirty="0">
                <a:solidFill>
                  <a:schemeClr val="tx1"/>
                </a:solidFill>
                <a:latin typeface="Arial"/>
              </a:rPr>
              <a:t> за </a:t>
            </a:r>
            <a:r>
              <a:rPr lang="ru-RU" sz="2200" dirty="0" err="1">
                <a:solidFill>
                  <a:schemeClr val="tx1"/>
                </a:solidFill>
                <a:latin typeface="Arial"/>
              </a:rPr>
              <a:t>подготвителни</a:t>
            </a:r>
            <a:r>
              <a:rPr lang="ru-RU" sz="2200" dirty="0">
                <a:solidFill>
                  <a:schemeClr val="tx1"/>
                </a:solidFill>
                <a:latin typeface="Arial"/>
              </a:rPr>
              <a:t> </a:t>
            </a:r>
            <a:r>
              <a:rPr lang="ru-RU" sz="2200" dirty="0" err="1">
                <a:solidFill>
                  <a:schemeClr val="tx1"/>
                </a:solidFill>
                <a:latin typeface="Arial"/>
              </a:rPr>
              <a:t>дейности</a:t>
            </a:r>
            <a:r>
              <a:rPr lang="ru-RU" sz="2200" dirty="0" smtClean="0">
                <a:solidFill>
                  <a:schemeClr val="tx1"/>
                </a:solidFill>
                <a:latin typeface="Arial"/>
              </a:rPr>
              <a:t>“ е проведен прием на </a:t>
            </a:r>
            <a:r>
              <a:rPr lang="ru-RU" sz="2200" dirty="0">
                <a:solidFill>
                  <a:schemeClr val="tx1"/>
                </a:solidFill>
                <a:latin typeface="Arial"/>
              </a:rPr>
              <a:t>заявления за </a:t>
            </a:r>
            <a:r>
              <a:rPr lang="ru-RU" sz="2200" dirty="0" err="1">
                <a:solidFill>
                  <a:schemeClr val="tx1"/>
                </a:solidFill>
                <a:latin typeface="Arial"/>
              </a:rPr>
              <a:t>изготвяне</a:t>
            </a:r>
            <a:r>
              <a:rPr lang="ru-RU" sz="2200" dirty="0">
                <a:solidFill>
                  <a:schemeClr val="tx1"/>
                </a:solidFill>
                <a:latin typeface="Arial"/>
              </a:rPr>
              <a:t> на стратегии за ВОМР за </a:t>
            </a:r>
            <a:r>
              <a:rPr lang="ru-RU" sz="2200" dirty="0" smtClean="0">
                <a:solidFill>
                  <a:schemeClr val="tx1"/>
                </a:solidFill>
                <a:latin typeface="Arial"/>
              </a:rPr>
              <a:t>периода </a:t>
            </a:r>
            <a:r>
              <a:rPr lang="ru-RU" sz="2200" dirty="0">
                <a:solidFill>
                  <a:schemeClr val="tx1"/>
                </a:solidFill>
                <a:latin typeface="Arial"/>
              </a:rPr>
              <a:t>2023 – 2027 г</a:t>
            </a:r>
            <a:r>
              <a:rPr lang="ru-RU" sz="2200" dirty="0" smtClean="0">
                <a:solidFill>
                  <a:schemeClr val="tx1"/>
                </a:solidFill>
                <a:latin typeface="Arial"/>
              </a:rPr>
              <a:t>.:</a:t>
            </a:r>
          </a:p>
          <a:p>
            <a:pPr lvl="1" algn="just" hangingPunct="0">
              <a:spcBef>
                <a:spcPts val="0"/>
              </a:spcBef>
              <a:spcAft>
                <a:spcPts val="1200"/>
              </a:spcAft>
              <a:buFont typeface="Wingdings" panose="05000000000000000000" pitchFamily="2" charset="2"/>
              <a:buChar char="ü"/>
            </a:pPr>
            <a:r>
              <a:rPr lang="bg-BG" sz="2200" dirty="0">
                <a:solidFill>
                  <a:schemeClr val="tx1"/>
                </a:solidFill>
                <a:latin typeface="Arial"/>
              </a:rPr>
              <a:t>Получени са 111 заявления за подпомагане от кандидати, включващи 206 </a:t>
            </a:r>
            <a:r>
              <a:rPr lang="bg-BG" sz="2200" dirty="0" smtClean="0">
                <a:solidFill>
                  <a:schemeClr val="tx1"/>
                </a:solidFill>
                <a:latin typeface="Arial"/>
              </a:rPr>
              <a:t>общини;</a:t>
            </a:r>
            <a:endParaRPr lang="bg-BG" sz="2200" dirty="0">
              <a:solidFill>
                <a:schemeClr val="tx1"/>
              </a:solidFill>
              <a:latin typeface="Arial"/>
            </a:endParaRPr>
          </a:p>
          <a:p>
            <a:pPr lvl="1" algn="just" hangingPunct="0">
              <a:spcBef>
                <a:spcPts val="0"/>
              </a:spcBef>
              <a:spcAft>
                <a:spcPts val="1200"/>
              </a:spcAft>
              <a:buFont typeface="Wingdings" panose="05000000000000000000" pitchFamily="2" charset="2"/>
              <a:buChar char="ü"/>
            </a:pPr>
            <a:r>
              <a:rPr lang="bg-BG" sz="2200" dirty="0">
                <a:solidFill>
                  <a:schemeClr val="tx1"/>
                </a:solidFill>
                <a:latin typeface="Arial"/>
              </a:rPr>
              <a:t>Одобрени са 107 заявления, включващи 196 </a:t>
            </a:r>
            <a:r>
              <a:rPr lang="bg-BG" sz="2200" dirty="0" smtClean="0">
                <a:solidFill>
                  <a:schemeClr val="tx1"/>
                </a:solidFill>
                <a:latin typeface="Arial"/>
              </a:rPr>
              <a:t>общини.</a:t>
            </a:r>
          </a:p>
          <a:p>
            <a:pPr lvl="1" algn="just" hangingPunct="0">
              <a:spcBef>
                <a:spcPts val="0"/>
              </a:spcBef>
              <a:spcAft>
                <a:spcPts val="1200"/>
              </a:spcAft>
              <a:buFont typeface="Wingdings" panose="05000000000000000000" pitchFamily="2" charset="2"/>
              <a:buChar char="ü"/>
            </a:pPr>
            <a:r>
              <a:rPr lang="bg-BG" sz="2200" dirty="0" smtClean="0">
                <a:solidFill>
                  <a:schemeClr val="tx1"/>
                </a:solidFill>
                <a:latin typeface="Arial"/>
              </a:rPr>
              <a:t>Тече процеса по сключването на административни договори. </a:t>
            </a:r>
            <a:endParaRPr lang="ru-RU" sz="2200" dirty="0" smtClean="0">
              <a:solidFill>
                <a:schemeClr val="tx1"/>
              </a:solidFill>
              <a:latin typeface="Arial"/>
            </a:endParaRPr>
          </a:p>
          <a:p>
            <a:pPr lvl="0" algn="just" hangingPunct="0">
              <a:spcBef>
                <a:spcPts val="0"/>
              </a:spcBef>
              <a:spcAft>
                <a:spcPts val="1200"/>
              </a:spcAft>
              <a:buFont typeface="Wingdings" pitchFamily="2"/>
              <a:buChar char="v"/>
            </a:pPr>
            <a:r>
              <a:rPr lang="bg-BG" sz="2200" dirty="0">
                <a:solidFill>
                  <a:schemeClr val="tx1"/>
                </a:solidFill>
                <a:latin typeface="Arial"/>
              </a:rPr>
              <a:t>Бюджетът на един проект е в размер на левовата равностойност на 25 000 евро за изготвяне на стратегия за </a:t>
            </a:r>
            <a:r>
              <a:rPr lang="bg-BG" sz="2200" dirty="0" smtClean="0">
                <a:solidFill>
                  <a:schemeClr val="tx1"/>
                </a:solidFill>
                <a:latin typeface="Arial"/>
              </a:rPr>
              <a:t>ВОМР.</a:t>
            </a:r>
            <a:endParaRPr lang="bg-BG" sz="2200" dirty="0">
              <a:solidFill>
                <a:schemeClr val="tx1"/>
              </a:solidFill>
              <a:latin typeface="Arial"/>
            </a:endParaRPr>
          </a:p>
          <a:p>
            <a:pPr lvl="0" algn="just" hangingPunct="0">
              <a:spcBef>
                <a:spcPts val="0"/>
              </a:spcBef>
              <a:spcAft>
                <a:spcPts val="1200"/>
              </a:spcAft>
              <a:buFont typeface="Wingdings" pitchFamily="2"/>
              <a:buChar char="v"/>
            </a:pPr>
            <a:r>
              <a:rPr lang="bg-BG" sz="2200" dirty="0">
                <a:solidFill>
                  <a:schemeClr val="tx1"/>
                </a:solidFill>
                <a:latin typeface="Arial"/>
              </a:rPr>
              <a:t>Продължителността на един проект за изготвяне на стратегия е 6 </a:t>
            </a:r>
            <a:r>
              <a:rPr lang="bg-BG" sz="2200" dirty="0" smtClean="0">
                <a:solidFill>
                  <a:schemeClr val="tx1"/>
                </a:solidFill>
                <a:latin typeface="Arial"/>
              </a:rPr>
              <a:t>месеца.</a:t>
            </a: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176905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a:solidFill>
                  <a:schemeClr val="tx1"/>
                </a:solidFill>
                <a:latin typeface="Calibri" pitchFamily="34"/>
              </a:rPr>
              <a:t>Напредък в </a:t>
            </a:r>
            <a:r>
              <a:rPr lang="ru-RU" sz="2600" b="1" dirty="0" err="1" smtClean="0">
                <a:solidFill>
                  <a:schemeClr val="tx1"/>
                </a:solidFill>
                <a:latin typeface="Calibri" pitchFamily="34"/>
              </a:rPr>
              <a:t>подготовката</a:t>
            </a:r>
            <a:r>
              <a:rPr lang="ru-RU" sz="2600" b="1" dirty="0" smtClean="0">
                <a:solidFill>
                  <a:schemeClr val="tx1"/>
                </a:solidFill>
                <a:latin typeface="Calibri" pitchFamily="34"/>
              </a:rPr>
              <a:t> на периода 2023 – 2027 г.</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1473559"/>
          </a:xfrm>
        </p:spPr>
        <p:txBody>
          <a:bodyPr>
            <a:noAutofit/>
          </a:bodyPr>
          <a:lstStyle/>
          <a:p>
            <a:pPr lvl="0" algn="just" hangingPunct="0">
              <a:spcBef>
                <a:spcPts val="0"/>
              </a:spcBef>
              <a:spcAft>
                <a:spcPts val="1200"/>
              </a:spcAft>
              <a:buFont typeface="Wingdings" pitchFamily="2"/>
              <a:buChar char="v"/>
            </a:pPr>
            <a:r>
              <a:rPr lang="bg-BG" sz="2200" dirty="0" smtClean="0">
                <a:solidFill>
                  <a:schemeClr val="tx1"/>
                </a:solidFill>
                <a:latin typeface="Arial"/>
              </a:rPr>
              <a:t>Откриване на прием за одобрение на стратегии за ВОМР – (очаквана дата - юли 2023 г.).</a:t>
            </a:r>
            <a:r>
              <a:rPr lang="en-US" sz="2200" dirty="0" smtClean="0">
                <a:solidFill>
                  <a:schemeClr val="tx1"/>
                </a:solidFill>
                <a:latin typeface="Arial"/>
              </a:rPr>
              <a:t> </a:t>
            </a:r>
            <a:r>
              <a:rPr lang="bg-BG" sz="2200" dirty="0" smtClean="0">
                <a:solidFill>
                  <a:schemeClr val="tx1"/>
                </a:solidFill>
                <a:latin typeface="Arial"/>
              </a:rPr>
              <a:t>ИГРП за подхода ВОМР 2023 – 2027 е качена за обществено обсъждане на страницата на </a:t>
            </a:r>
            <a:r>
              <a:rPr lang="bg-BG" sz="2200" dirty="0" err="1" smtClean="0">
                <a:solidFill>
                  <a:schemeClr val="tx1"/>
                </a:solidFill>
                <a:latin typeface="Arial"/>
              </a:rPr>
              <a:t>МЗм</a:t>
            </a:r>
            <a:r>
              <a:rPr lang="bg-BG" sz="2200" dirty="0" smtClean="0">
                <a:solidFill>
                  <a:schemeClr val="tx1"/>
                </a:solidFill>
                <a:latin typeface="Arial"/>
              </a:rPr>
              <a:t> и единния информационен портал.</a:t>
            </a: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lvl="0"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algn="just" hangingPunct="0">
              <a:spcBef>
                <a:spcPts val="0"/>
              </a:spcBef>
              <a:spcAft>
                <a:spcPts val="1200"/>
              </a:spcAft>
              <a:buFont typeface="Wingdings" pitchFamily="2"/>
              <a:buChar char="v"/>
            </a:pPr>
            <a:endParaRPr lang="bg-BG" sz="2200" dirty="0" smtClean="0">
              <a:solidFill>
                <a:schemeClr val="accent5">
                  <a:lumMod val="50000"/>
                </a:schemeClr>
              </a:solidFill>
              <a:latin typeface="Arial"/>
            </a:endParaRPr>
          </a:p>
          <a:p>
            <a:pPr algn="just" hangingPunct="0">
              <a:spcBef>
                <a:spcPts val="0"/>
              </a:spcBef>
              <a:spcAft>
                <a:spcPts val="1200"/>
              </a:spcAft>
              <a:buFont typeface="Wingdings" pitchFamily="2"/>
              <a:buChar char="v"/>
            </a:pPr>
            <a:r>
              <a:rPr lang="bg-BG" sz="2200" dirty="0" smtClean="0">
                <a:solidFill>
                  <a:schemeClr val="tx1"/>
                </a:solidFill>
                <a:latin typeface="Arial"/>
              </a:rPr>
              <a:t>Разполагаем </a:t>
            </a:r>
            <a:r>
              <a:rPr lang="bg-BG" sz="2200" dirty="0">
                <a:solidFill>
                  <a:schemeClr val="tx1"/>
                </a:solidFill>
                <a:latin typeface="Arial"/>
              </a:rPr>
              <a:t>общ бюджет 378 млн. евро.</a:t>
            </a:r>
          </a:p>
          <a:p>
            <a:pPr lvl="0" algn="just" hangingPunct="0">
              <a:spcBef>
                <a:spcPts val="0"/>
              </a:spcBef>
              <a:spcAft>
                <a:spcPts val="1200"/>
              </a:spcAft>
              <a:buFont typeface="Wingdings" pitchFamily="2"/>
              <a:buChar char="v"/>
            </a:pPr>
            <a:r>
              <a:rPr lang="bg-BG" sz="2200" dirty="0" smtClean="0">
                <a:solidFill>
                  <a:schemeClr val="tx1"/>
                </a:solidFill>
                <a:latin typeface="Arial"/>
              </a:rPr>
              <a:t>Одобрение на стратегии за ВОМР – до 7 декември 2023 г.</a:t>
            </a: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graphicFrame>
        <p:nvGraphicFramePr>
          <p:cNvPr id="4" name="Chart 3"/>
          <p:cNvGraphicFramePr>
            <a:graphicFrameLocks/>
          </p:cNvGraphicFramePr>
          <p:nvPr>
            <p:extLst>
              <p:ext uri="{D42A27DB-BD31-4B8C-83A1-F6EECF244321}">
                <p14:modId xmlns:p14="http://schemas.microsoft.com/office/powerpoint/2010/main" val="243813000"/>
              </p:ext>
            </p:extLst>
          </p:nvPr>
        </p:nvGraphicFramePr>
        <p:xfrm>
          <a:off x="1480843" y="2546250"/>
          <a:ext cx="5781630" cy="31910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673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err="1">
                <a:solidFill>
                  <a:schemeClr val="tx1"/>
                </a:solidFill>
                <a:latin typeface="Calibri" pitchFamily="34"/>
              </a:rPr>
              <a:t>Прилагане</a:t>
            </a:r>
            <a:r>
              <a:rPr lang="ru-RU" sz="2600" b="1" dirty="0">
                <a:solidFill>
                  <a:schemeClr val="tx1"/>
                </a:solidFill>
                <a:latin typeface="Calibri" pitchFamily="34"/>
              </a:rPr>
              <a:t> на </a:t>
            </a:r>
            <a:r>
              <a:rPr lang="ru-RU" sz="2600" b="1" dirty="0" err="1">
                <a:solidFill>
                  <a:schemeClr val="tx1"/>
                </a:solidFill>
                <a:latin typeface="Calibri" pitchFamily="34"/>
              </a:rPr>
              <a:t>подмярка</a:t>
            </a:r>
            <a:r>
              <a:rPr lang="ru-RU" sz="2600" b="1" dirty="0">
                <a:solidFill>
                  <a:schemeClr val="tx1"/>
                </a:solidFill>
                <a:latin typeface="Calibri" pitchFamily="34"/>
              </a:rPr>
              <a:t> 19.1 </a:t>
            </a:r>
            <a:r>
              <a:rPr lang="bg-BG" sz="2600" b="1" dirty="0" smtClean="0">
                <a:solidFill>
                  <a:schemeClr val="tx1"/>
                </a:solidFill>
                <a:latin typeface="Calibri" pitchFamily="34"/>
              </a:rPr>
              <a:t>„</a:t>
            </a:r>
            <a:r>
              <a:rPr lang="ru-RU" sz="2600" b="1" dirty="0" err="1" smtClean="0">
                <a:solidFill>
                  <a:schemeClr val="tx1"/>
                </a:solidFill>
                <a:latin typeface="Calibri" pitchFamily="34"/>
              </a:rPr>
              <a:t>Помощ</a:t>
            </a:r>
            <a:r>
              <a:rPr lang="ru-RU" sz="2600" b="1" dirty="0" smtClean="0">
                <a:solidFill>
                  <a:schemeClr val="tx1"/>
                </a:solidFill>
                <a:latin typeface="Calibri" pitchFamily="34"/>
              </a:rPr>
              <a:t> за </a:t>
            </a:r>
            <a:r>
              <a:rPr lang="ru-RU" sz="2600" b="1" dirty="0" err="1" smtClean="0">
                <a:solidFill>
                  <a:schemeClr val="tx1"/>
                </a:solidFill>
                <a:latin typeface="Calibri" pitchFamily="34"/>
              </a:rPr>
              <a:t>подготвителни</a:t>
            </a:r>
            <a:r>
              <a:rPr lang="ru-RU" sz="2600" b="1" dirty="0" smtClean="0">
                <a:solidFill>
                  <a:schemeClr val="tx1"/>
                </a:solidFill>
                <a:latin typeface="Calibri" pitchFamily="34"/>
              </a:rPr>
              <a:t> </a:t>
            </a:r>
            <a:r>
              <a:rPr lang="ru-RU" sz="2600" b="1" dirty="0" err="1" smtClean="0">
                <a:solidFill>
                  <a:schemeClr val="tx1"/>
                </a:solidFill>
                <a:latin typeface="Calibri" pitchFamily="34"/>
              </a:rPr>
              <a:t>дейности</a:t>
            </a:r>
            <a:r>
              <a:rPr lang="bg-BG" sz="2600" b="1" dirty="0" smtClean="0">
                <a:solidFill>
                  <a:schemeClr val="tx1"/>
                </a:solidFill>
                <a:latin typeface="Calibri" pitchFamily="34"/>
              </a:rPr>
              <a:t>“</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177420" y="1196813"/>
            <a:ext cx="8871045" cy="1473559"/>
          </a:xfrm>
        </p:spPr>
        <p:txBody>
          <a:bodyPr>
            <a:noAutofit/>
          </a:bodyPr>
          <a:lstStyle/>
          <a:p>
            <a:pPr marL="0" lvl="0" indent="0" algn="just" hangingPunct="0">
              <a:spcBef>
                <a:spcPts val="0"/>
              </a:spcBef>
              <a:spcAft>
                <a:spcPts val="1200"/>
              </a:spcAft>
              <a:buNone/>
            </a:pPr>
            <a:endParaRPr lang="bg-BG" sz="2200" dirty="0" smtClean="0">
              <a:solidFill>
                <a:schemeClr val="tx1"/>
              </a:solidFill>
              <a:latin typeface="Arial"/>
            </a:endParaRPr>
          </a:p>
          <a:p>
            <a:pPr lvl="0" algn="just" hangingPunct="0">
              <a:spcBef>
                <a:spcPts val="0"/>
              </a:spcBef>
              <a:spcAft>
                <a:spcPts val="1200"/>
              </a:spcAft>
              <a:buFont typeface="Wingdings" pitchFamily="2"/>
              <a:buChar char="v"/>
            </a:pP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
        <p:nvSpPr>
          <p:cNvPr id="5" name="Rectangle 4"/>
          <p:cNvSpPr/>
          <p:nvPr/>
        </p:nvSpPr>
        <p:spPr>
          <a:xfrm>
            <a:off x="752559" y="1859340"/>
            <a:ext cx="7614606" cy="4524315"/>
          </a:xfrm>
          <a:prstGeom prst="rect">
            <a:avLst/>
          </a:prstGeom>
        </p:spPr>
        <p:txBody>
          <a:bodyPr wrap="square">
            <a:spAutoFit/>
          </a:bodyPr>
          <a:lstStyle/>
          <a:p>
            <a:r>
              <a:rPr lang="ru-RU" sz="2400" b="1" dirty="0" err="1" smtClean="0"/>
              <a:t>Условията</a:t>
            </a:r>
            <a:r>
              <a:rPr lang="ru-RU" sz="2400" b="1" dirty="0" smtClean="0"/>
              <a:t> </a:t>
            </a:r>
            <a:r>
              <a:rPr lang="ru-RU" sz="2400" b="1" dirty="0"/>
              <a:t>за </a:t>
            </a:r>
            <a:r>
              <a:rPr lang="ru-RU" sz="2400" b="1" dirty="0" err="1"/>
              <a:t>изпълнение</a:t>
            </a:r>
            <a:r>
              <a:rPr lang="ru-RU" sz="2400" b="1" dirty="0"/>
              <a:t> на </a:t>
            </a:r>
            <a:r>
              <a:rPr lang="ru-RU" sz="2400" b="1" dirty="0" err="1"/>
              <a:t>одобрени</a:t>
            </a:r>
            <a:r>
              <a:rPr lang="ru-RU" sz="2400" b="1" dirty="0"/>
              <a:t> </a:t>
            </a:r>
            <a:r>
              <a:rPr lang="ru-RU" sz="2400" b="1" dirty="0" err="1"/>
              <a:t>проекти</a:t>
            </a:r>
            <a:r>
              <a:rPr lang="ru-RU" sz="2400" b="1" dirty="0"/>
              <a:t> по </a:t>
            </a:r>
            <a:r>
              <a:rPr lang="ru-RU" sz="2400" b="1" dirty="0" err="1"/>
              <a:t>подмярка</a:t>
            </a:r>
            <a:r>
              <a:rPr lang="ru-RU" sz="2400" b="1" dirty="0"/>
              <a:t> 19.1 „</a:t>
            </a:r>
            <a:r>
              <a:rPr lang="ru-RU" sz="2400" b="1" dirty="0" err="1"/>
              <a:t>Помощ</a:t>
            </a:r>
            <a:r>
              <a:rPr lang="ru-RU" sz="2400" b="1" dirty="0"/>
              <a:t> за </a:t>
            </a:r>
            <a:r>
              <a:rPr lang="ru-RU" sz="2400" b="1" dirty="0" err="1"/>
              <a:t>подготвителни</a:t>
            </a:r>
            <a:r>
              <a:rPr lang="ru-RU" sz="2400" b="1" dirty="0"/>
              <a:t> </a:t>
            </a:r>
            <a:r>
              <a:rPr lang="ru-RU" sz="2400" b="1" dirty="0" err="1"/>
              <a:t>дейности</a:t>
            </a:r>
            <a:r>
              <a:rPr lang="ru-RU" sz="2400" b="1" dirty="0" smtClean="0"/>
              <a:t>“ </a:t>
            </a:r>
            <a:r>
              <a:rPr lang="ru-RU" sz="2400" b="1" dirty="0" err="1" smtClean="0"/>
              <a:t>са</a:t>
            </a:r>
            <a:r>
              <a:rPr lang="ru-RU" sz="2400" b="1" dirty="0" smtClean="0"/>
              <a:t> </a:t>
            </a:r>
            <a:r>
              <a:rPr lang="ru-RU" sz="2400" b="1" dirty="0" err="1" smtClean="0"/>
              <a:t>публикувани</a:t>
            </a:r>
            <a:r>
              <a:rPr lang="ru-RU" sz="2400" b="1" dirty="0" smtClean="0"/>
              <a:t> на адрес:</a:t>
            </a:r>
            <a:endParaRPr lang="ru-RU" sz="2400" b="1" dirty="0"/>
          </a:p>
          <a:p>
            <a:r>
              <a:rPr lang="ru-RU" sz="2400" dirty="0">
                <a:hlinkClick r:id="rId4"/>
              </a:rPr>
              <a:t>https://www.mzh.government.bg/bg/politiki-i-programi/programi-za-finansirane/programa-za-razvitie-na-selskite-rayoni/vomr</a:t>
            </a:r>
            <a:r>
              <a:rPr lang="ru-RU" sz="2400" dirty="0" smtClean="0">
                <a:hlinkClick r:id="rId4"/>
              </a:rPr>
              <a:t>/</a:t>
            </a:r>
            <a:endParaRPr lang="ru-RU" sz="2400" dirty="0" smtClean="0"/>
          </a:p>
          <a:p>
            <a:endParaRPr lang="ru-RU" sz="2400" dirty="0"/>
          </a:p>
          <a:p>
            <a:r>
              <a:rPr lang="ru-RU" sz="2400" b="1" dirty="0" err="1" smtClean="0"/>
              <a:t>Правилата</a:t>
            </a:r>
            <a:r>
              <a:rPr lang="ru-RU" sz="2400" b="1" dirty="0" smtClean="0"/>
              <a:t> </a:t>
            </a:r>
            <a:r>
              <a:rPr lang="ru-RU" sz="2400" b="1" dirty="0"/>
              <a:t>за </a:t>
            </a:r>
            <a:r>
              <a:rPr lang="ru-RU" sz="2400" b="1" dirty="0" err="1"/>
              <a:t>прилагане</a:t>
            </a:r>
            <a:r>
              <a:rPr lang="ru-RU" sz="2400" b="1" dirty="0"/>
              <a:t> на </a:t>
            </a:r>
            <a:r>
              <a:rPr lang="ru-RU" sz="2400" b="1" dirty="0" err="1"/>
              <a:t>подмярка</a:t>
            </a:r>
            <a:r>
              <a:rPr lang="ru-RU" sz="2400" b="1" dirty="0"/>
              <a:t> 19.1 „</a:t>
            </a:r>
            <a:r>
              <a:rPr lang="ru-RU" sz="2400" b="1" dirty="0" err="1"/>
              <a:t>Помощ</a:t>
            </a:r>
            <a:r>
              <a:rPr lang="ru-RU" sz="2400" b="1" dirty="0"/>
              <a:t> за </a:t>
            </a:r>
            <a:r>
              <a:rPr lang="ru-RU" sz="2400" b="1" dirty="0" err="1"/>
              <a:t>подготвителни</a:t>
            </a:r>
            <a:r>
              <a:rPr lang="ru-RU" sz="2400" b="1" dirty="0"/>
              <a:t> </a:t>
            </a:r>
            <a:r>
              <a:rPr lang="ru-RU" sz="2400" b="1" dirty="0" err="1"/>
              <a:t>дейности</a:t>
            </a:r>
            <a:r>
              <a:rPr lang="ru-RU" sz="2400" b="1" dirty="0" smtClean="0"/>
              <a:t>“ </a:t>
            </a:r>
            <a:r>
              <a:rPr lang="ru-RU" sz="2400" b="1" dirty="0" err="1" smtClean="0"/>
              <a:t>са</a:t>
            </a:r>
            <a:r>
              <a:rPr lang="ru-RU" sz="2400" b="1" dirty="0" smtClean="0"/>
              <a:t> </a:t>
            </a:r>
            <a:r>
              <a:rPr lang="ru-RU" sz="2400" b="1" dirty="0" err="1" smtClean="0"/>
              <a:t>публикувани</a:t>
            </a:r>
            <a:r>
              <a:rPr lang="ru-RU" sz="2400" b="1" dirty="0" smtClean="0"/>
              <a:t> на адрес:</a:t>
            </a:r>
            <a:endParaRPr lang="ru-RU" sz="2400" b="1" dirty="0"/>
          </a:p>
          <a:p>
            <a:r>
              <a:rPr lang="ru-RU" sz="2400" dirty="0">
                <a:hlinkClick r:id="rId5"/>
              </a:rPr>
              <a:t>https://www.mzh.government.bg/media/filer_public/2022/09/01/zapoved__</a:t>
            </a:r>
            <a:r>
              <a:rPr lang="ru-RU" sz="2400" dirty="0" smtClean="0">
                <a:hlinkClick r:id="rId5"/>
              </a:rPr>
              <a:t>rd_09-984_31082022.pdf</a:t>
            </a:r>
            <a:endParaRPr lang="ru-RU" sz="2400" dirty="0" smtClean="0"/>
          </a:p>
          <a:p>
            <a:endParaRPr lang="ru-RU" sz="2400" dirty="0"/>
          </a:p>
        </p:txBody>
      </p:sp>
    </p:spTree>
    <p:extLst>
      <p:ext uri="{BB962C8B-B14F-4D97-AF65-F5344CB8AC3E}">
        <p14:creationId xmlns:p14="http://schemas.microsoft.com/office/powerpoint/2010/main" val="7928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ru-RU" sz="2600" b="1" dirty="0" err="1">
                <a:solidFill>
                  <a:schemeClr val="tx1"/>
                </a:solidFill>
                <a:latin typeface="Calibri" pitchFamily="34"/>
              </a:rPr>
              <a:t>Прилагане</a:t>
            </a:r>
            <a:r>
              <a:rPr lang="ru-RU" sz="2600" b="1" dirty="0">
                <a:solidFill>
                  <a:schemeClr val="tx1"/>
                </a:solidFill>
                <a:latin typeface="Calibri" pitchFamily="34"/>
              </a:rPr>
              <a:t> на </a:t>
            </a:r>
            <a:r>
              <a:rPr lang="ru-RU" sz="2600" b="1" dirty="0" err="1">
                <a:solidFill>
                  <a:schemeClr val="tx1"/>
                </a:solidFill>
                <a:latin typeface="Calibri" pitchFamily="34"/>
              </a:rPr>
              <a:t>подмярка</a:t>
            </a:r>
            <a:r>
              <a:rPr lang="ru-RU" sz="2600" b="1" dirty="0">
                <a:solidFill>
                  <a:schemeClr val="tx1"/>
                </a:solidFill>
                <a:latin typeface="Calibri" pitchFamily="34"/>
              </a:rPr>
              <a:t> 19.1 </a:t>
            </a:r>
            <a:r>
              <a:rPr lang="bg-BG" sz="2600" b="1" dirty="0" smtClean="0">
                <a:solidFill>
                  <a:schemeClr val="tx1"/>
                </a:solidFill>
                <a:latin typeface="Calibri" pitchFamily="34"/>
              </a:rPr>
              <a:t>„</a:t>
            </a:r>
            <a:r>
              <a:rPr lang="ru-RU" sz="2600" b="1" dirty="0" err="1" smtClean="0">
                <a:solidFill>
                  <a:schemeClr val="tx1"/>
                </a:solidFill>
                <a:latin typeface="Calibri" pitchFamily="34"/>
              </a:rPr>
              <a:t>Помощ</a:t>
            </a:r>
            <a:r>
              <a:rPr lang="ru-RU" sz="2600" b="1" dirty="0" smtClean="0">
                <a:solidFill>
                  <a:schemeClr val="tx1"/>
                </a:solidFill>
                <a:latin typeface="Calibri" pitchFamily="34"/>
              </a:rPr>
              <a:t> за </a:t>
            </a:r>
            <a:r>
              <a:rPr lang="ru-RU" sz="2600" b="1" dirty="0" err="1" smtClean="0">
                <a:solidFill>
                  <a:schemeClr val="tx1"/>
                </a:solidFill>
                <a:latin typeface="Calibri" pitchFamily="34"/>
              </a:rPr>
              <a:t>подготвителни</a:t>
            </a:r>
            <a:r>
              <a:rPr lang="ru-RU" sz="2600" b="1" dirty="0" smtClean="0">
                <a:solidFill>
                  <a:schemeClr val="tx1"/>
                </a:solidFill>
                <a:latin typeface="Calibri" pitchFamily="34"/>
              </a:rPr>
              <a:t> </a:t>
            </a:r>
            <a:r>
              <a:rPr lang="ru-RU" sz="2600" b="1" dirty="0" err="1" smtClean="0">
                <a:solidFill>
                  <a:schemeClr val="tx1"/>
                </a:solidFill>
                <a:latin typeface="Calibri" pitchFamily="34"/>
              </a:rPr>
              <a:t>дейности</a:t>
            </a:r>
            <a:r>
              <a:rPr lang="bg-BG" sz="2600" b="1" dirty="0" smtClean="0">
                <a:solidFill>
                  <a:schemeClr val="tx1"/>
                </a:solidFill>
                <a:latin typeface="Calibri" pitchFamily="34"/>
              </a:rPr>
              <a:t>“</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3949722"/>
          </a:xfrm>
        </p:spPr>
        <p:txBody>
          <a:bodyPr>
            <a:noAutofit/>
          </a:bodyPr>
          <a:lstStyle/>
          <a:p>
            <a:pPr marL="0" lvl="0" indent="0" algn="just" hangingPunct="0">
              <a:spcBef>
                <a:spcPts val="0"/>
              </a:spcBef>
              <a:spcAft>
                <a:spcPts val="1200"/>
              </a:spcAft>
              <a:buNone/>
            </a:pPr>
            <a:endParaRPr lang="bg-BG" sz="2200" dirty="0" smtClean="0">
              <a:solidFill>
                <a:schemeClr val="tx1"/>
              </a:solidFill>
              <a:latin typeface="Arial"/>
            </a:endParaRPr>
          </a:p>
          <a:p>
            <a:pPr>
              <a:buFont typeface="Wingdings" panose="05000000000000000000" pitchFamily="2" charset="2"/>
              <a:buChar char="v"/>
            </a:pPr>
            <a:r>
              <a:rPr lang="ru-RU" sz="2400" dirty="0"/>
              <a:t>Изменение на </a:t>
            </a:r>
            <a:r>
              <a:rPr lang="ru-RU" sz="2400" dirty="0" err="1"/>
              <a:t>административен</a:t>
            </a:r>
            <a:r>
              <a:rPr lang="ru-RU" sz="2400" dirty="0"/>
              <a:t> договор</a:t>
            </a:r>
            <a:r>
              <a:rPr lang="ru-RU" sz="2400" dirty="0" smtClean="0"/>
              <a:t>;</a:t>
            </a:r>
          </a:p>
          <a:p>
            <a:pPr marL="0" indent="0">
              <a:buNone/>
            </a:pPr>
            <a:endParaRPr lang="ru-RU" sz="2400" dirty="0"/>
          </a:p>
          <a:p>
            <a:pPr>
              <a:buFont typeface="Wingdings" panose="05000000000000000000" pitchFamily="2" charset="2"/>
              <a:buChar char="v"/>
            </a:pPr>
            <a:r>
              <a:rPr lang="ru-RU" sz="2400" dirty="0"/>
              <a:t>Срок за </a:t>
            </a:r>
            <a:r>
              <a:rPr lang="ru-RU" sz="2400" dirty="0" err="1"/>
              <a:t>изпълнение</a:t>
            </a:r>
            <a:r>
              <a:rPr lang="ru-RU" sz="2400" dirty="0"/>
              <a:t> и </a:t>
            </a:r>
            <a:r>
              <a:rPr lang="ru-RU" sz="2400" dirty="0" err="1"/>
              <a:t>отчитане</a:t>
            </a:r>
            <a:r>
              <a:rPr lang="ru-RU" sz="2400" dirty="0" smtClean="0"/>
              <a:t>;</a:t>
            </a:r>
          </a:p>
          <a:p>
            <a:pPr marL="0" indent="0">
              <a:buNone/>
            </a:pPr>
            <a:endParaRPr lang="ru-RU" sz="2400" dirty="0"/>
          </a:p>
          <a:p>
            <a:pPr>
              <a:buFont typeface="Wingdings" panose="05000000000000000000" pitchFamily="2" charset="2"/>
              <a:buChar char="v"/>
            </a:pPr>
            <a:r>
              <a:rPr lang="ru-RU" sz="2400" dirty="0" err="1"/>
              <a:t>Изпълнение</a:t>
            </a:r>
            <a:r>
              <a:rPr lang="ru-RU" sz="2400" dirty="0"/>
              <a:t> на </a:t>
            </a:r>
            <a:r>
              <a:rPr lang="ru-RU" sz="2400" dirty="0" err="1"/>
              <a:t>проектите</a:t>
            </a:r>
            <a:r>
              <a:rPr lang="ru-RU" sz="2400" dirty="0" smtClean="0"/>
              <a:t>;</a:t>
            </a:r>
          </a:p>
          <a:p>
            <a:pPr marL="0" indent="0">
              <a:buNone/>
            </a:pPr>
            <a:endParaRPr lang="ru-RU" sz="2400" dirty="0"/>
          </a:p>
          <a:p>
            <a:pPr>
              <a:buFont typeface="Wingdings" panose="05000000000000000000" pitchFamily="2" charset="2"/>
              <a:buChar char="v"/>
            </a:pPr>
            <a:r>
              <a:rPr lang="ru-RU" sz="2400" dirty="0"/>
              <a:t>Финансово </a:t>
            </a:r>
            <a:r>
              <a:rPr lang="ru-RU" sz="2400" dirty="0" err="1"/>
              <a:t>изпълнение</a:t>
            </a:r>
            <a:r>
              <a:rPr lang="ru-RU" sz="2400" dirty="0"/>
              <a:t> на </a:t>
            </a:r>
            <a:r>
              <a:rPr lang="ru-RU" sz="2400" dirty="0" err="1"/>
              <a:t>проектите</a:t>
            </a:r>
            <a:r>
              <a:rPr lang="ru-RU" sz="2400" dirty="0"/>
              <a:t> и </a:t>
            </a:r>
            <a:r>
              <a:rPr lang="ru-RU" sz="2400" dirty="0" err="1" smtClean="0"/>
              <a:t>плащане</a:t>
            </a:r>
            <a:r>
              <a:rPr lang="ru-RU" sz="2400" dirty="0" smtClean="0"/>
              <a:t>.</a:t>
            </a:r>
            <a:endParaRPr lang="bg-BG" sz="2200" dirty="0">
              <a:solidFill>
                <a:schemeClr val="accent5">
                  <a:lumMod val="50000"/>
                </a:schemeClr>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12484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Административният договор, включително одобреният с него проект, може да бъде изменян и допълван при условията и реда на чл. 39, ал. 1 и 2 от ЗУСЕСИФ, както и на предвидените по - долу основания. При разглеждане на искането се прилага следния ред: </a:t>
            </a:r>
          </a:p>
          <a:p>
            <a:pPr marL="457200" lvl="1" indent="0" algn="just" hangingPunct="0">
              <a:spcBef>
                <a:spcPts val="0"/>
              </a:spcBef>
              <a:spcAft>
                <a:spcPts val="600"/>
              </a:spcAft>
              <a:buNone/>
            </a:pPr>
            <a:r>
              <a:rPr lang="bg-BG" sz="2200" dirty="0" smtClean="0">
                <a:solidFill>
                  <a:schemeClr val="tx1"/>
                </a:solidFill>
                <a:latin typeface="+mn-lt"/>
              </a:rPr>
              <a:t>Бенефициентът може да подаде мотивирано искане за промяна на договора до УО на ПРСР 2014-2020 г. през Информационната система за управление и наблюдение (ИСУН 2020) чрез електронния си профил, на основание чл. 39, ал. 2 от ЗУСЕСИФ, не по-късно от два месеца преди изтичане на срока за изпълнение на дейностите по проекта, към което се прилагат документи, необходими за преценката на основателността на искането.</a:t>
            </a:r>
          </a:p>
          <a:p>
            <a:pPr marL="457200" lvl="1" indent="0" algn="just" hangingPunct="0">
              <a:spcBef>
                <a:spcPts val="0"/>
              </a:spcBef>
              <a:spcAft>
                <a:spcPts val="600"/>
              </a:spcAft>
              <a:buNone/>
            </a:pPr>
            <a:endParaRPr lang="bg-BG" sz="2200" dirty="0" smtClean="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482530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endParaRPr lang="ru-RU" sz="2200" dirty="0" smtClean="0">
              <a:solidFill>
                <a:schemeClr val="tx1"/>
              </a:solidFill>
              <a:latin typeface="+mn-lt"/>
            </a:endParaRPr>
          </a:p>
          <a:p>
            <a:pPr marL="457200" lvl="1" indent="0" algn="just" hangingPunct="0">
              <a:spcBef>
                <a:spcPts val="0"/>
              </a:spcBef>
              <a:spcAft>
                <a:spcPts val="600"/>
              </a:spcAft>
              <a:buNone/>
            </a:pPr>
            <a:r>
              <a:rPr lang="bg-BG" sz="2200" dirty="0" smtClean="0">
                <a:solidFill>
                  <a:schemeClr val="tx1"/>
                </a:solidFill>
                <a:latin typeface="+mn-lt"/>
              </a:rPr>
              <a:t>В условията за изпълнение:</a:t>
            </a:r>
          </a:p>
          <a:p>
            <a:pPr lvl="1" algn="just" hangingPunct="0">
              <a:spcBef>
                <a:spcPts val="0"/>
              </a:spcBef>
              <a:spcAft>
                <a:spcPts val="600"/>
              </a:spcAft>
              <a:buFont typeface="Wingdings" panose="05000000000000000000" pitchFamily="2" charset="2"/>
              <a:buChar char="v"/>
            </a:pPr>
            <a:r>
              <a:rPr lang="bg-BG" sz="2200" dirty="0" smtClean="0">
                <a:solidFill>
                  <a:schemeClr val="tx1"/>
                </a:solidFill>
                <a:latin typeface="+mn-lt"/>
              </a:rPr>
              <a:t> е описано подробно, в кои случаи не се допуска изменение на договора;</a:t>
            </a:r>
          </a:p>
          <a:p>
            <a:pPr lvl="1" algn="just" hangingPunct="0">
              <a:spcBef>
                <a:spcPts val="0"/>
              </a:spcBef>
              <a:spcAft>
                <a:spcPts val="600"/>
              </a:spcAft>
              <a:buFont typeface="Wingdings" panose="05000000000000000000" pitchFamily="2" charset="2"/>
              <a:buChar char="v"/>
            </a:pPr>
            <a:r>
              <a:rPr lang="bg-BG" sz="2200" dirty="0" smtClean="0">
                <a:solidFill>
                  <a:schemeClr val="tx1"/>
                </a:solidFill>
                <a:latin typeface="+mn-lt"/>
              </a:rPr>
              <a:t> са описани действията на УО на ПРСР и бенефициента при сключване на допълнително споразумение към договора.</a:t>
            </a:r>
          </a:p>
          <a:p>
            <a:pPr marL="457200" lvl="1" indent="0" algn="just" hangingPunct="0">
              <a:spcBef>
                <a:spcPts val="0"/>
              </a:spcBef>
              <a:spcAft>
                <a:spcPts val="600"/>
              </a:spcAft>
              <a:buNone/>
            </a:pPr>
            <a:r>
              <a:rPr lang="bg-BG" sz="2200" dirty="0" smtClean="0">
                <a:solidFill>
                  <a:schemeClr val="tx1"/>
                </a:solidFill>
                <a:latin typeface="+mn-lt"/>
              </a:rPr>
              <a:t>Промяна на договора се допуска и при:</a:t>
            </a:r>
          </a:p>
          <a:p>
            <a:pPr marL="457200" lvl="1" indent="0" algn="just" hangingPunct="0">
              <a:spcBef>
                <a:spcPts val="0"/>
              </a:spcBef>
              <a:spcAft>
                <a:spcPts val="600"/>
              </a:spcAft>
              <a:buNone/>
            </a:pPr>
            <a:r>
              <a:rPr lang="bg-BG" sz="2200" dirty="0" smtClean="0">
                <a:solidFill>
                  <a:schemeClr val="tx1"/>
                </a:solidFill>
                <a:latin typeface="+mn-lt"/>
              </a:rPr>
              <a:t>а) изменение/допълнение на приложимото право на Европейския съюз и/или българското законодателство, в политиката на европейско и/или национално ниво, произтичаща от стратегически документ, или в ПРСР 2014-2020 г.;</a:t>
            </a:r>
          </a:p>
          <a:p>
            <a:pPr marL="457200" lvl="1" indent="0" algn="just" hangingPunct="0">
              <a:spcBef>
                <a:spcPts val="0"/>
              </a:spcBef>
              <a:spcAft>
                <a:spcPts val="600"/>
              </a:spcAft>
              <a:buNone/>
            </a:pPr>
            <a:r>
              <a:rPr lang="bg-BG" sz="2200" dirty="0" smtClean="0">
                <a:solidFill>
                  <a:schemeClr val="tx1"/>
                </a:solidFill>
                <a:latin typeface="+mn-lt"/>
              </a:rPr>
              <a:t>б) констатирана очевидна грешка</a:t>
            </a:r>
            <a:r>
              <a:rPr lang="ru-RU" sz="2200" dirty="0" smtClean="0">
                <a:solidFill>
                  <a:schemeClr val="tx1"/>
                </a:solidFill>
                <a:latin typeface="+mn-lt"/>
              </a:rPr>
              <a:t>. </a:t>
            </a:r>
            <a:endParaRPr lang="ru-RU" sz="2200" dirty="0">
              <a:solidFill>
                <a:srgbClr val="1A3A80"/>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3893699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46173" y="0"/>
            <a:ext cx="7732092" cy="1052739"/>
          </a:xfrm>
        </p:spPr>
        <p:txBody>
          <a:bodyPr anchorCtr="0">
            <a:noAutofit/>
          </a:bodyPr>
          <a:lstStyle/>
          <a:p>
            <a:pPr lvl="0"/>
            <a:r>
              <a:rPr lang="bg-BG" sz="2600" b="1" dirty="0" smtClean="0">
                <a:solidFill>
                  <a:schemeClr val="tx1"/>
                </a:solidFill>
                <a:latin typeface="Calibri" pitchFamily="34"/>
              </a:rPr>
              <a:t>Изменение на административен договор по 19.1 „Помощ за подготвителни дейности“</a:t>
            </a:r>
            <a:endParaRPr lang="bg-BG" sz="2600" b="1" dirty="0">
              <a:solidFill>
                <a:schemeClr val="tx1"/>
              </a:solidFill>
              <a:latin typeface="Calibri" pitchFamily="34"/>
            </a:endParaRPr>
          </a:p>
        </p:txBody>
      </p:sp>
      <p:sp>
        <p:nvSpPr>
          <p:cNvPr id="3" name="Content Placeholder 2"/>
          <p:cNvSpPr txBox="1">
            <a:spLocks noGrp="1"/>
          </p:cNvSpPr>
          <p:nvPr>
            <p:ph idx="1"/>
          </p:nvPr>
        </p:nvSpPr>
        <p:spPr>
          <a:xfrm>
            <a:off x="509799" y="1196813"/>
            <a:ext cx="8083944" cy="4977410"/>
          </a:xfrm>
        </p:spPr>
        <p:txBody>
          <a:bodyPr>
            <a:noAutofit/>
          </a:bodyPr>
          <a:lstStyle/>
          <a:p>
            <a:pPr marL="457200" lvl="1" indent="0" algn="just" hangingPunct="0">
              <a:spcBef>
                <a:spcPts val="0"/>
              </a:spcBef>
              <a:spcAft>
                <a:spcPts val="600"/>
              </a:spcAft>
              <a:buNone/>
            </a:pPr>
            <a:r>
              <a:rPr lang="bg-BG" sz="2200" dirty="0" smtClean="0">
                <a:solidFill>
                  <a:schemeClr val="tx1"/>
                </a:solidFill>
                <a:latin typeface="+mn-lt"/>
              </a:rPr>
              <a:t>в) увеличение на срока за изпълнение на проекта до максимално допустимия, указан в Условията за кандидатстване;</a:t>
            </a:r>
          </a:p>
          <a:p>
            <a:pPr marL="457200" lvl="1" indent="0" algn="just" hangingPunct="0">
              <a:spcBef>
                <a:spcPts val="0"/>
              </a:spcBef>
              <a:spcAft>
                <a:spcPts val="600"/>
              </a:spcAft>
              <a:buNone/>
            </a:pPr>
            <a:r>
              <a:rPr lang="bg-BG" sz="2200" dirty="0" smtClean="0">
                <a:solidFill>
                  <a:schemeClr val="tx1"/>
                </a:solidFill>
                <a:latin typeface="+mn-lt"/>
              </a:rPr>
              <a:t>г)  промяна в състава на колективния върховен орган, на колективния управителен орган и/или на представляващия на кандидата, като договорът се променя по право;</a:t>
            </a:r>
          </a:p>
          <a:p>
            <a:pPr marL="457200" lvl="1" indent="0" algn="just" hangingPunct="0">
              <a:spcBef>
                <a:spcPts val="0"/>
              </a:spcBef>
              <a:spcAft>
                <a:spcPts val="600"/>
              </a:spcAft>
              <a:buNone/>
            </a:pPr>
            <a:r>
              <a:rPr lang="bg-BG" sz="2200" dirty="0" smtClean="0">
                <a:solidFill>
                  <a:schemeClr val="tx1"/>
                </a:solidFill>
                <a:latin typeface="+mn-lt"/>
              </a:rPr>
              <a:t>д) промяна в Условията за кандидатстване или на настоящите условия;</a:t>
            </a:r>
          </a:p>
          <a:p>
            <a:pPr marL="457200" lvl="1" indent="0" algn="just" hangingPunct="0">
              <a:spcBef>
                <a:spcPts val="0"/>
              </a:spcBef>
              <a:spcAft>
                <a:spcPts val="600"/>
              </a:spcAft>
              <a:buNone/>
            </a:pPr>
            <a:r>
              <a:rPr lang="bg-BG" sz="2200" dirty="0" smtClean="0">
                <a:solidFill>
                  <a:schemeClr val="tx1"/>
                </a:solidFill>
                <a:latin typeface="+mn-lt"/>
              </a:rPr>
              <a:t>е) промяна на координатор за изпълнение на дейностите по проекта.</a:t>
            </a:r>
          </a:p>
          <a:p>
            <a:pPr marL="457200" lvl="1" indent="0" algn="just" hangingPunct="0">
              <a:spcBef>
                <a:spcPts val="0"/>
              </a:spcBef>
              <a:spcAft>
                <a:spcPts val="600"/>
              </a:spcAft>
              <a:buNone/>
            </a:pPr>
            <a:r>
              <a:rPr lang="bg-BG" sz="2200" dirty="0" smtClean="0">
                <a:solidFill>
                  <a:schemeClr val="tx1"/>
                </a:solidFill>
                <a:latin typeface="+mn-lt"/>
              </a:rPr>
              <a:t>В случаите по  б. „в“ – „е“, одобрението влиза в сила от датата на подаване на искането за промяна. УО на ПРСР 2014 - 2020 г. уведомява ДФЗ – РА при наличие на одобрение на промяна в административния договор.</a:t>
            </a:r>
          </a:p>
          <a:p>
            <a:pPr marL="457200" lvl="1" indent="0" algn="just" hangingPunct="0">
              <a:spcBef>
                <a:spcPts val="0"/>
              </a:spcBef>
              <a:spcAft>
                <a:spcPts val="600"/>
              </a:spcAft>
              <a:buNone/>
            </a:pPr>
            <a:endParaRPr lang="ru-RU" sz="2200" dirty="0">
              <a:solidFill>
                <a:schemeClr val="tx1"/>
              </a:solidFill>
              <a:latin typeface="+mn-lt"/>
            </a:endParaRPr>
          </a:p>
          <a:p>
            <a:pPr marL="457200" lvl="1" indent="0" algn="just" hangingPunct="0">
              <a:spcBef>
                <a:spcPts val="0"/>
              </a:spcBef>
              <a:spcAft>
                <a:spcPts val="600"/>
              </a:spcAft>
              <a:buNone/>
            </a:pPr>
            <a:endParaRPr lang="ru-RU" sz="2200" dirty="0">
              <a:solidFill>
                <a:srgbClr val="1A3A80"/>
              </a:solidFill>
              <a:latin typeface="Arial"/>
            </a:endParaRPr>
          </a:p>
          <a:p>
            <a:pPr marL="457200" lvl="1" indent="0" algn="just" hangingPunct="0">
              <a:spcBef>
                <a:spcPts val="0"/>
              </a:spcBef>
              <a:spcAft>
                <a:spcPts val="600"/>
              </a:spcAft>
              <a:buNone/>
            </a:pPr>
            <a:endParaRPr lang="ru-RU" sz="2200" dirty="0">
              <a:solidFill>
                <a:srgbClr val="1A3A80"/>
              </a:solidFill>
              <a:latin typeface="Arial"/>
            </a:endParaRPr>
          </a:p>
          <a:p>
            <a:pPr lvl="1" algn="just" hangingPunct="0">
              <a:spcBef>
                <a:spcPts val="0"/>
              </a:spcBef>
              <a:spcAft>
                <a:spcPts val="600"/>
              </a:spcAft>
              <a:buFont typeface="Wingdings" pitchFamily="2"/>
              <a:buChar char="ü"/>
            </a:pPr>
            <a:endParaRPr lang="ru-RU" sz="2200" dirty="0">
              <a:solidFill>
                <a:srgbClr val="1A3A80"/>
              </a:solidFill>
              <a:latin typeface="Arial"/>
            </a:endParaRPr>
          </a:p>
        </p:txBody>
      </p:sp>
    </p:spTree>
    <p:extLst>
      <p:ext uri="{BB962C8B-B14F-4D97-AF65-F5344CB8AC3E}">
        <p14:creationId xmlns:p14="http://schemas.microsoft.com/office/powerpoint/2010/main" val="62434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1083</TotalTime>
  <Words>2308</Words>
  <Application>Microsoft Office PowerPoint</Application>
  <PresentationFormat>On-screen Show (4:3)</PresentationFormat>
  <Paragraphs>217</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Calibri Light</vt:lpstr>
      <vt:lpstr>Palatino Linotype</vt:lpstr>
      <vt:lpstr>Wingdings</vt:lpstr>
      <vt:lpstr>3_Office Theme</vt:lpstr>
      <vt:lpstr>Custom Design</vt:lpstr>
      <vt:lpstr>4_Office Theme</vt:lpstr>
      <vt:lpstr>PowerPoint Presentation</vt:lpstr>
      <vt:lpstr>Напредък в изпълнението на подхода ВОМР</vt:lpstr>
      <vt:lpstr>Напредък в изпълнението по подмярка 19.1</vt:lpstr>
      <vt:lpstr>Напредък в подготовката на периода 2023 – 2027 г.</vt:lpstr>
      <vt:lpstr>Прилагане на подмярка 19.1 „Помощ за подготвителни дейности“</vt:lpstr>
      <vt:lpstr>Прилагане на подмярка 19.1 „Помощ за подготвителни дейности“</vt:lpstr>
      <vt:lpstr>Изменение на административен договор по 19.1 „Помощ за подготвителни дейности“</vt:lpstr>
      <vt:lpstr>Изменение на административен договор по 19.1 „Помощ за подготвителни дейности“</vt:lpstr>
      <vt:lpstr>Изменение на административен договор по 19.1 „Помощ за подготвителни дейности“</vt:lpstr>
      <vt:lpstr>Срок за изпълнение и отчитане на проектите</vt:lpstr>
      <vt:lpstr>Изпълнение на проектите</vt:lpstr>
      <vt:lpstr>Права и задължения на бенефициентите</vt:lpstr>
      <vt:lpstr>Права и задължения на бенефициентите</vt:lpstr>
      <vt:lpstr>Права и задължения на бенефициентите</vt:lpstr>
      <vt:lpstr>Права и задължения на бенефициентите</vt:lpstr>
      <vt:lpstr>Изпълнение на проектите – Прекратяване на административен договор</vt:lpstr>
      <vt:lpstr>Изпълнение на проектите – Прекратяване на административен договор</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Финансово изпълнение на проектите и плащане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Екатерина Алексиева</dc:creator>
  <cp:lastModifiedBy>Iskra Pankova</cp:lastModifiedBy>
  <cp:revision>104</cp:revision>
  <dcterms:created xsi:type="dcterms:W3CDTF">2015-11-12T16:10:40Z</dcterms:created>
  <dcterms:modified xsi:type="dcterms:W3CDTF">2023-03-31T09:01:24Z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