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00" r:id="rId1"/>
    <p:sldMasterId id="2147483948" r:id="rId2"/>
    <p:sldMasterId id="2147484020" r:id="rId3"/>
    <p:sldMasterId id="2147484032" r:id="rId4"/>
    <p:sldMasterId id="2147484056" r:id="rId5"/>
    <p:sldMasterId id="2147484068" r:id="rId6"/>
  </p:sldMasterIdLst>
  <p:notesMasterIdLst>
    <p:notesMasterId r:id="rId55"/>
  </p:notesMasterIdLst>
  <p:handoutMasterIdLst>
    <p:handoutMasterId r:id="rId56"/>
  </p:handoutMasterIdLst>
  <p:sldIdLst>
    <p:sldId id="256" r:id="rId7"/>
    <p:sldId id="288" r:id="rId8"/>
    <p:sldId id="441" r:id="rId9"/>
    <p:sldId id="396" r:id="rId10"/>
    <p:sldId id="442" r:id="rId11"/>
    <p:sldId id="443" r:id="rId12"/>
    <p:sldId id="397" r:id="rId13"/>
    <p:sldId id="444" r:id="rId14"/>
    <p:sldId id="398" r:id="rId15"/>
    <p:sldId id="436" r:id="rId16"/>
    <p:sldId id="437" r:id="rId17"/>
    <p:sldId id="438" r:id="rId18"/>
    <p:sldId id="439" r:id="rId19"/>
    <p:sldId id="440" r:id="rId20"/>
    <p:sldId id="354" r:id="rId21"/>
    <p:sldId id="404" r:id="rId22"/>
    <p:sldId id="294" r:id="rId23"/>
    <p:sldId id="304" r:id="rId24"/>
    <p:sldId id="305" r:id="rId25"/>
    <p:sldId id="306" r:id="rId26"/>
    <p:sldId id="445" r:id="rId27"/>
    <p:sldId id="446" r:id="rId28"/>
    <p:sldId id="447" r:id="rId29"/>
    <p:sldId id="423" r:id="rId30"/>
    <p:sldId id="424" r:id="rId31"/>
    <p:sldId id="435" r:id="rId32"/>
    <p:sldId id="308" r:id="rId33"/>
    <p:sldId id="309" r:id="rId34"/>
    <p:sldId id="433" r:id="rId35"/>
    <p:sldId id="310" r:id="rId36"/>
    <p:sldId id="402" r:id="rId37"/>
    <p:sldId id="403" r:id="rId38"/>
    <p:sldId id="405" r:id="rId39"/>
    <p:sldId id="429" r:id="rId40"/>
    <p:sldId id="430" r:id="rId41"/>
    <p:sldId id="432" r:id="rId42"/>
    <p:sldId id="450" r:id="rId43"/>
    <p:sldId id="322" r:id="rId44"/>
    <p:sldId id="326" r:id="rId45"/>
    <p:sldId id="323" r:id="rId46"/>
    <p:sldId id="333" r:id="rId47"/>
    <p:sldId id="331" r:id="rId48"/>
    <p:sldId id="451" r:id="rId49"/>
    <p:sldId id="334" r:id="rId50"/>
    <p:sldId id="332" r:id="rId51"/>
    <p:sldId id="329" r:id="rId52"/>
    <p:sldId id="325" r:id="rId53"/>
    <p:sldId id="449" r:id="rId54"/>
  </p:sldIdLst>
  <p:sldSz cx="18288000" cy="10287000"/>
  <p:notesSz cx="6797675" cy="9926638"/>
  <p:embeddedFontLst>
    <p:embeddedFont>
      <p:font typeface="Tahoma" panose="020B0604030504040204" pitchFamily="34" charset="0"/>
      <p:regular r:id="rId57"/>
      <p:bold r:id="rId58"/>
    </p:embeddedFont>
    <p:embeddedFont>
      <p:font typeface="Source Sans Pro" panose="020B0604020202020204" charset="0"/>
      <p:regular r:id="rId59"/>
      <p:bold r:id="rId60"/>
      <p:italic r:id="rId61"/>
      <p:boldItalic r:id="rId62"/>
    </p:embeddedFont>
    <p:embeddedFont>
      <p:font typeface="Open Sans Light" panose="020B0604020202020204" charset="0"/>
      <p:regular r:id="rId63"/>
      <p:italic r:id="rId64"/>
    </p:embeddedFont>
    <p:embeddedFont>
      <p:font typeface="Roboto" panose="020B0604020202020204" charset="0"/>
      <p:regular r:id="rId65"/>
      <p:bold r:id="rId66"/>
      <p:italic r:id="rId67"/>
      <p:boldItalic r:id="rId68"/>
    </p:embeddedFont>
    <p:embeddedFont>
      <p:font typeface="Garamond" panose="02020404030301010803" pitchFamily="18" charset="0"/>
      <p:regular r:id="rId69"/>
      <p:bold r:id="rId70"/>
      <p:italic r:id="rId71"/>
    </p:embeddedFont>
    <p:embeddedFont>
      <p:font typeface="Calibri" panose="020F0502020204030204" pitchFamily="34" charset="0"/>
      <p:regular r:id="rId72"/>
      <p:bold r:id="rId73"/>
      <p:italic r:id="rId74"/>
      <p:boldItalic r:id="rId75"/>
    </p:embeddedFont>
    <p:embeddedFont>
      <p:font typeface="Source Sans Pro Bold" panose="020B0604020202020204" charset="0"/>
      <p:regular r:id="rId76"/>
      <p:bold r:id="rId77"/>
    </p:embeddedFont>
    <p:embeddedFont>
      <p:font typeface="Century Gothic" panose="020B0502020202020204" pitchFamily="34" charset="0"/>
      <p:regular r:id="rId78"/>
      <p:bold r:id="rId79"/>
      <p:italic r:id="rId80"/>
      <p:boldItalic r:id="rId81"/>
    </p:embeddedFont>
  </p:embeddedFontLst>
  <p:defaultText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1" algn="l" defTabSz="914228" rtl="0" eaLnBrk="1" latinLnBrk="0" hangingPunct="1">
      <a:defRPr sz="1800" kern="1200">
        <a:solidFill>
          <a:schemeClr val="tx1"/>
        </a:solidFill>
        <a:latin typeface="+mn-lt"/>
        <a:ea typeface="+mn-ea"/>
        <a:cs typeface="+mn-cs"/>
      </a:defRPr>
    </a:lvl6pPr>
    <a:lvl7pPr marL="2742676"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01" algn="l" defTabSz="91422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25C5B0-F70D-44AB-AA45-62FC6DDC7ECD}">
          <p14:sldIdLst>
            <p14:sldId id="256"/>
            <p14:sldId id="288"/>
            <p14:sldId id="441"/>
            <p14:sldId id="396"/>
            <p14:sldId id="442"/>
            <p14:sldId id="443"/>
            <p14:sldId id="397"/>
            <p14:sldId id="444"/>
            <p14:sldId id="398"/>
            <p14:sldId id="436"/>
            <p14:sldId id="437"/>
            <p14:sldId id="438"/>
            <p14:sldId id="439"/>
            <p14:sldId id="440"/>
            <p14:sldId id="354"/>
            <p14:sldId id="404"/>
            <p14:sldId id="294"/>
            <p14:sldId id="304"/>
            <p14:sldId id="305"/>
            <p14:sldId id="306"/>
            <p14:sldId id="445"/>
            <p14:sldId id="446"/>
            <p14:sldId id="447"/>
            <p14:sldId id="423"/>
            <p14:sldId id="424"/>
            <p14:sldId id="435"/>
          </p14:sldIdLst>
        </p14:section>
        <p14:section name="Untitled Section" id="{3E046753-5512-423B-9721-6D3C6CA428A6}">
          <p14:sldIdLst>
            <p14:sldId id="308"/>
            <p14:sldId id="309"/>
            <p14:sldId id="433"/>
            <p14:sldId id="310"/>
            <p14:sldId id="402"/>
            <p14:sldId id="403"/>
            <p14:sldId id="405"/>
            <p14:sldId id="429"/>
            <p14:sldId id="430"/>
            <p14:sldId id="432"/>
            <p14:sldId id="450"/>
            <p14:sldId id="322"/>
            <p14:sldId id="326"/>
            <p14:sldId id="323"/>
            <p14:sldId id="333"/>
            <p14:sldId id="331"/>
            <p14:sldId id="451"/>
            <p14:sldId id="334"/>
            <p14:sldId id="332"/>
            <p14:sldId id="329"/>
            <p14:sldId id="325"/>
            <p14:sldId id="44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6292"/>
  </p:normalViewPr>
  <p:slideViewPr>
    <p:cSldViewPr snapToGrid="0">
      <p:cViewPr varScale="1">
        <p:scale>
          <a:sx n="59" d="100"/>
          <a:sy n="59" d="100"/>
        </p:scale>
        <p:origin x="-13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font" Target="fonts/font2.fntdata"/><Relationship Id="rId74" Type="http://schemas.openxmlformats.org/officeDocument/2006/relationships/font" Target="fonts/font18.fntdata"/><Relationship Id="rId79" Type="http://schemas.openxmlformats.org/officeDocument/2006/relationships/font" Target="fonts/font23.fntdata"/><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6.fntdata"/><Relationship Id="rId80" Type="http://schemas.openxmlformats.org/officeDocument/2006/relationships/font" Target="fonts/font24.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1.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schemas.openxmlformats.org/officeDocument/2006/relationships/font" Target="fonts/font25.fntdata"/><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notesMaster" Target="notesMasters/notesMaster1.xml"/><Relationship Id="rId76" Type="http://schemas.openxmlformats.org/officeDocument/2006/relationships/font" Target="fonts/font20.fntdata"/><Relationship Id="rId7" Type="http://schemas.openxmlformats.org/officeDocument/2006/relationships/slide" Target="slides/slide1.xml"/><Relationship Id="rId71"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font" Target="fonts/font10.fntdata"/><Relationship Id="rId61" Type="http://schemas.openxmlformats.org/officeDocument/2006/relationships/font" Target="fonts/font5.fntdata"/><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53071-9130-7740-BEE1-A9A52BF1A964}"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59B928EB-4726-B840-BCA4-A302A80DBAE5}">
      <dgm:prSet custT="1"/>
      <dgm:spPr/>
      <dgm:t>
        <a:bodyPr/>
        <a:lstStyle/>
        <a:p>
          <a:pPr algn="ctr"/>
          <a:r>
            <a:rPr lang="bg-BG" sz="2800" dirty="0"/>
            <a:t>Инвестиции в ЗС </a:t>
          </a:r>
          <a:endParaRPr lang="en-US" sz="2800" dirty="0"/>
        </a:p>
      </dgm:t>
    </dgm:pt>
    <dgm:pt modelId="{18CF351A-1A9D-6549-987C-BD6D72DAEBF0}" type="parTrans" cxnId="{D6833319-52CE-D445-9AE3-FEB9166668A8}">
      <dgm:prSet/>
      <dgm:spPr/>
      <dgm:t>
        <a:bodyPr/>
        <a:lstStyle/>
        <a:p>
          <a:endParaRPr lang="en-US"/>
        </a:p>
      </dgm:t>
    </dgm:pt>
    <dgm:pt modelId="{9F8507B5-8995-E043-B928-B62168CEA7F7}" type="sibTrans" cxnId="{D6833319-52CE-D445-9AE3-FEB9166668A8}">
      <dgm:prSet/>
      <dgm:spPr/>
      <dgm:t>
        <a:bodyPr/>
        <a:lstStyle/>
        <a:p>
          <a:endParaRPr lang="en-US"/>
        </a:p>
      </dgm:t>
    </dgm:pt>
    <dgm:pt modelId="{6252CBB9-DE6D-8343-9CF0-60937F2FE964}">
      <dgm:prSet custT="1"/>
      <dgm:spPr/>
      <dgm:t>
        <a:bodyPr/>
        <a:lstStyle/>
        <a:p>
          <a:pPr algn="ctr"/>
          <a:r>
            <a:rPr lang="bg-BG" sz="2800" dirty="0"/>
            <a:t>Инвестиции в ЗС насочени към околната среда</a:t>
          </a:r>
          <a:endParaRPr lang="en-US" sz="2800" dirty="0"/>
        </a:p>
      </dgm:t>
    </dgm:pt>
    <dgm:pt modelId="{77BB6B02-FEFB-974E-8ACF-0D9244E4B28C}" type="parTrans" cxnId="{7B1EFEA6-FF47-784F-9CB9-F6D57E16BA26}">
      <dgm:prSet/>
      <dgm:spPr/>
      <dgm:t>
        <a:bodyPr/>
        <a:lstStyle/>
        <a:p>
          <a:endParaRPr lang="en-US"/>
        </a:p>
      </dgm:t>
    </dgm:pt>
    <dgm:pt modelId="{87E2BEAA-4C4F-B84B-81E2-C9F43050F17A}" type="sibTrans" cxnId="{7B1EFEA6-FF47-784F-9CB9-F6D57E16BA26}">
      <dgm:prSet/>
      <dgm:spPr/>
      <dgm:t>
        <a:bodyPr/>
        <a:lstStyle/>
        <a:p>
          <a:endParaRPr lang="en-US"/>
        </a:p>
      </dgm:t>
    </dgm:pt>
    <dgm:pt modelId="{E3357C5D-6003-5942-96B7-08E0FCB2FD83}">
      <dgm:prSet/>
      <dgm:spPr/>
      <dgm:t>
        <a:bodyPr/>
        <a:lstStyle/>
        <a:p>
          <a:pPr algn="ctr"/>
          <a:r>
            <a:rPr lang="en-US" b="0" i="0" u="none" dirty="0"/>
            <a:t>241,892,313 </a:t>
          </a:r>
          <a:endParaRPr lang="en-US" dirty="0"/>
        </a:p>
      </dgm:t>
    </dgm:pt>
    <dgm:pt modelId="{D7D615EF-3F87-7B43-B900-7FB7D692F339}" type="parTrans" cxnId="{CA835839-A6CC-2D40-A8C6-E7972E1B9091}">
      <dgm:prSet/>
      <dgm:spPr/>
      <dgm:t>
        <a:bodyPr/>
        <a:lstStyle/>
        <a:p>
          <a:endParaRPr lang="en-US"/>
        </a:p>
      </dgm:t>
    </dgm:pt>
    <dgm:pt modelId="{E6DB742A-D74E-D442-86FE-0E4C7FEE0B5A}" type="sibTrans" cxnId="{CA835839-A6CC-2D40-A8C6-E7972E1B9091}">
      <dgm:prSet/>
      <dgm:spPr/>
      <dgm:t>
        <a:bodyPr/>
        <a:lstStyle/>
        <a:p>
          <a:endParaRPr lang="en-US"/>
        </a:p>
      </dgm:t>
    </dgm:pt>
    <dgm:pt modelId="{CBCB598E-D685-D545-882F-3CE309E9819F}">
      <dgm:prSet/>
      <dgm:spPr/>
      <dgm:t>
        <a:bodyPr/>
        <a:lstStyle/>
        <a:p>
          <a:pPr algn="ctr"/>
          <a:r>
            <a:rPr lang="en-US" b="0" i="0" u="none" dirty="0"/>
            <a:t>105,810,993 </a:t>
          </a:r>
          <a:endParaRPr lang="en-US" dirty="0"/>
        </a:p>
      </dgm:t>
    </dgm:pt>
    <dgm:pt modelId="{9F635351-F5A6-804C-BB26-34D48C10BA63}" type="parTrans" cxnId="{461CFE9C-6973-4246-99C8-7DBDA12D8343}">
      <dgm:prSet/>
      <dgm:spPr/>
      <dgm:t>
        <a:bodyPr/>
        <a:lstStyle/>
        <a:p>
          <a:endParaRPr lang="en-US"/>
        </a:p>
      </dgm:t>
    </dgm:pt>
    <dgm:pt modelId="{E4580286-F07F-2748-9D8E-EB39BD570716}" type="sibTrans" cxnId="{461CFE9C-6973-4246-99C8-7DBDA12D8343}">
      <dgm:prSet/>
      <dgm:spPr/>
      <dgm:t>
        <a:bodyPr/>
        <a:lstStyle/>
        <a:p>
          <a:endParaRPr lang="en-US"/>
        </a:p>
      </dgm:t>
    </dgm:pt>
    <dgm:pt modelId="{0C26E282-7209-2F41-823A-10CF01CFAA5D}">
      <dgm:prSet custT="1"/>
      <dgm:spPr/>
      <dgm:t>
        <a:bodyPr/>
        <a:lstStyle/>
        <a:p>
          <a:pPr algn="ctr"/>
          <a:r>
            <a:rPr lang="bg-BG" sz="2800" b="0" i="0" u="none" dirty="0"/>
            <a:t>Инвестиции за преработка</a:t>
          </a:r>
          <a:endParaRPr lang="en-US" sz="2800" dirty="0"/>
        </a:p>
      </dgm:t>
    </dgm:pt>
    <dgm:pt modelId="{FE8EF567-D882-B743-B02C-361B27AA039B}" type="parTrans" cxnId="{B57CC5B5-A8C9-1844-8539-81C07BD504E7}">
      <dgm:prSet/>
      <dgm:spPr/>
      <dgm:t>
        <a:bodyPr/>
        <a:lstStyle/>
        <a:p>
          <a:endParaRPr lang="en-US"/>
        </a:p>
      </dgm:t>
    </dgm:pt>
    <dgm:pt modelId="{9B9C9972-C4C2-1E4E-AC35-1E971B8DF384}" type="sibTrans" cxnId="{B57CC5B5-A8C9-1844-8539-81C07BD504E7}">
      <dgm:prSet/>
      <dgm:spPr/>
      <dgm:t>
        <a:bodyPr/>
        <a:lstStyle/>
        <a:p>
          <a:endParaRPr lang="en-US"/>
        </a:p>
      </dgm:t>
    </dgm:pt>
    <dgm:pt modelId="{ED0B9481-0AE3-424E-B4CE-4EC649FB039C}">
      <dgm:prSet/>
      <dgm:spPr/>
      <dgm:t>
        <a:bodyPr/>
        <a:lstStyle/>
        <a:p>
          <a:pPr algn="ctr"/>
          <a:r>
            <a:rPr lang="en-US" b="0" i="0" u="none" dirty="0"/>
            <a:t>294,797,808 </a:t>
          </a:r>
          <a:endParaRPr lang="en-US" dirty="0"/>
        </a:p>
      </dgm:t>
    </dgm:pt>
    <dgm:pt modelId="{0382D69B-4C28-CB41-A946-1CED49BDF176}" type="parTrans" cxnId="{8649145D-A951-234A-8EB7-4FB3984FAB5B}">
      <dgm:prSet/>
      <dgm:spPr/>
      <dgm:t>
        <a:bodyPr/>
        <a:lstStyle/>
        <a:p>
          <a:endParaRPr lang="en-US"/>
        </a:p>
      </dgm:t>
    </dgm:pt>
    <dgm:pt modelId="{E5C4B879-9CD3-2642-872C-1EA97B3246D2}" type="sibTrans" cxnId="{8649145D-A951-234A-8EB7-4FB3984FAB5B}">
      <dgm:prSet/>
      <dgm:spPr/>
      <dgm:t>
        <a:bodyPr/>
        <a:lstStyle/>
        <a:p>
          <a:endParaRPr lang="en-US"/>
        </a:p>
      </dgm:t>
    </dgm:pt>
    <dgm:pt modelId="{4E8CE4C9-0E0B-A147-A845-65C4DE38A1C9}">
      <dgm:prSet custT="1"/>
      <dgm:spPr/>
      <dgm:t>
        <a:bodyPr/>
        <a:lstStyle/>
        <a:p>
          <a:pPr algn="ctr"/>
          <a:r>
            <a:rPr lang="bg-BG" sz="2800" dirty="0"/>
            <a:t>Инвестиции за преработка насочени към околната среда</a:t>
          </a:r>
          <a:endParaRPr lang="en-US" sz="2800" dirty="0"/>
        </a:p>
      </dgm:t>
    </dgm:pt>
    <dgm:pt modelId="{83771F87-9658-EB49-887E-D02D18396CE3}" type="parTrans" cxnId="{C4A49C19-F59F-5B47-8645-AAFE6D20932C}">
      <dgm:prSet/>
      <dgm:spPr/>
      <dgm:t>
        <a:bodyPr/>
        <a:lstStyle/>
        <a:p>
          <a:endParaRPr lang="en-US"/>
        </a:p>
      </dgm:t>
    </dgm:pt>
    <dgm:pt modelId="{C4119BC8-AA48-C94F-8999-375143FEC533}" type="sibTrans" cxnId="{C4A49C19-F59F-5B47-8645-AAFE6D20932C}">
      <dgm:prSet/>
      <dgm:spPr/>
      <dgm:t>
        <a:bodyPr/>
        <a:lstStyle/>
        <a:p>
          <a:endParaRPr lang="en-US"/>
        </a:p>
      </dgm:t>
    </dgm:pt>
    <dgm:pt modelId="{141E2EEA-04F1-794E-A741-8F6855C99B37}">
      <dgm:prSet/>
      <dgm:spPr/>
      <dgm:t>
        <a:bodyPr/>
        <a:lstStyle/>
        <a:p>
          <a:pPr algn="ctr"/>
          <a:r>
            <a:rPr lang="en-US" b="0" i="0" u="none" dirty="0"/>
            <a:t>87,810,990 </a:t>
          </a:r>
          <a:endParaRPr lang="en-US" dirty="0"/>
        </a:p>
      </dgm:t>
    </dgm:pt>
    <dgm:pt modelId="{8C20410A-10A8-A142-801B-EA0A36F30419}" type="parTrans" cxnId="{B935F6A9-F0CA-7E4F-A586-1BFC30E92707}">
      <dgm:prSet/>
      <dgm:spPr/>
      <dgm:t>
        <a:bodyPr/>
        <a:lstStyle/>
        <a:p>
          <a:endParaRPr lang="en-US"/>
        </a:p>
      </dgm:t>
    </dgm:pt>
    <dgm:pt modelId="{9616CF17-BB10-6644-AD49-C0AC04E40322}" type="sibTrans" cxnId="{B935F6A9-F0CA-7E4F-A586-1BFC30E92707}">
      <dgm:prSet/>
      <dgm:spPr/>
      <dgm:t>
        <a:bodyPr/>
        <a:lstStyle/>
        <a:p>
          <a:endParaRPr lang="en-US"/>
        </a:p>
      </dgm:t>
    </dgm:pt>
    <dgm:pt modelId="{0FFE7701-BADE-3848-B9C0-858B8ACA8B91}">
      <dgm:prSet custT="1"/>
      <dgm:spPr/>
      <dgm:t>
        <a:bodyPr/>
        <a:lstStyle/>
        <a:p>
          <a:pPr algn="ctr"/>
          <a:r>
            <a:rPr lang="bg-BG" sz="2800" dirty="0"/>
            <a:t>Инвестиции в неселскостопански дейности</a:t>
          </a:r>
          <a:endParaRPr lang="en-US" sz="2800" dirty="0"/>
        </a:p>
      </dgm:t>
    </dgm:pt>
    <dgm:pt modelId="{0C1FB76F-F5D3-C647-9F8E-6EE9A30FB965}" type="parTrans" cxnId="{9C7FE249-9D5E-E24B-9CFE-03ED8488B504}">
      <dgm:prSet/>
      <dgm:spPr/>
      <dgm:t>
        <a:bodyPr/>
        <a:lstStyle/>
        <a:p>
          <a:endParaRPr lang="en-US"/>
        </a:p>
      </dgm:t>
    </dgm:pt>
    <dgm:pt modelId="{D2954237-BED3-2948-B083-ACB4633569A6}" type="sibTrans" cxnId="{9C7FE249-9D5E-E24B-9CFE-03ED8488B504}">
      <dgm:prSet/>
      <dgm:spPr/>
      <dgm:t>
        <a:bodyPr/>
        <a:lstStyle/>
        <a:p>
          <a:endParaRPr lang="en-US"/>
        </a:p>
      </dgm:t>
    </dgm:pt>
    <dgm:pt modelId="{021AEC1C-47A2-9C4E-BBB5-2557CD9DF2E0}">
      <dgm:prSet/>
      <dgm:spPr/>
      <dgm:t>
        <a:bodyPr/>
        <a:lstStyle/>
        <a:p>
          <a:pPr algn="ctr"/>
          <a:r>
            <a:rPr lang="en-US" b="0" i="0" u="none" dirty="0"/>
            <a:t>98,756,925  </a:t>
          </a:r>
          <a:endParaRPr lang="en-US" dirty="0"/>
        </a:p>
      </dgm:t>
    </dgm:pt>
    <dgm:pt modelId="{0094034D-D86D-F44B-8636-818CC0C84FBB}" type="parTrans" cxnId="{8411B121-E61F-1848-A814-BAF39162E4A1}">
      <dgm:prSet/>
      <dgm:spPr/>
      <dgm:t>
        <a:bodyPr/>
        <a:lstStyle/>
        <a:p>
          <a:endParaRPr lang="en-US"/>
        </a:p>
      </dgm:t>
    </dgm:pt>
    <dgm:pt modelId="{FE988B5B-A916-804A-BA2E-86E7FC9208A8}" type="sibTrans" cxnId="{8411B121-E61F-1848-A814-BAF39162E4A1}">
      <dgm:prSet/>
      <dgm:spPr/>
      <dgm:t>
        <a:bodyPr/>
        <a:lstStyle/>
        <a:p>
          <a:endParaRPr lang="en-US"/>
        </a:p>
      </dgm:t>
    </dgm:pt>
    <dgm:pt modelId="{148C9ADC-F950-C244-B15F-1A14EE1F334F}" type="pres">
      <dgm:prSet presAssocID="{49C53071-9130-7740-BEE1-A9A52BF1A964}" presName="Name0" presStyleCnt="0">
        <dgm:presLayoutVars>
          <dgm:dir/>
          <dgm:animLvl val="lvl"/>
          <dgm:resizeHandles val="exact"/>
        </dgm:presLayoutVars>
      </dgm:prSet>
      <dgm:spPr/>
      <dgm:t>
        <a:bodyPr/>
        <a:lstStyle/>
        <a:p>
          <a:endParaRPr lang="en-US"/>
        </a:p>
      </dgm:t>
    </dgm:pt>
    <dgm:pt modelId="{F47E9F49-728C-3C44-B5F5-8C1394077D3A}" type="pres">
      <dgm:prSet presAssocID="{59B928EB-4726-B840-BCA4-A302A80DBAE5}" presName="linNode" presStyleCnt="0"/>
      <dgm:spPr/>
    </dgm:pt>
    <dgm:pt modelId="{708BF48F-3928-BB41-92CD-995CC2A42F98}" type="pres">
      <dgm:prSet presAssocID="{59B928EB-4726-B840-BCA4-A302A80DBAE5}" presName="parentText" presStyleLbl="node1" presStyleIdx="0" presStyleCnt="5">
        <dgm:presLayoutVars>
          <dgm:chMax val="1"/>
          <dgm:bulletEnabled val="1"/>
        </dgm:presLayoutVars>
      </dgm:prSet>
      <dgm:spPr/>
      <dgm:t>
        <a:bodyPr/>
        <a:lstStyle/>
        <a:p>
          <a:endParaRPr lang="en-US"/>
        </a:p>
      </dgm:t>
    </dgm:pt>
    <dgm:pt modelId="{13040BDD-0952-F44C-8F05-B91EBB7F873C}" type="pres">
      <dgm:prSet presAssocID="{59B928EB-4726-B840-BCA4-A302A80DBAE5}" presName="descendantText" presStyleLbl="alignAccFollowNode1" presStyleIdx="0" presStyleCnt="5">
        <dgm:presLayoutVars>
          <dgm:bulletEnabled val="1"/>
        </dgm:presLayoutVars>
      </dgm:prSet>
      <dgm:spPr/>
      <dgm:t>
        <a:bodyPr/>
        <a:lstStyle/>
        <a:p>
          <a:endParaRPr lang="en-US"/>
        </a:p>
      </dgm:t>
    </dgm:pt>
    <dgm:pt modelId="{966D111D-4FC4-EC48-867D-7ABDF04DB2DF}" type="pres">
      <dgm:prSet presAssocID="{9F8507B5-8995-E043-B928-B62168CEA7F7}" presName="sp" presStyleCnt="0"/>
      <dgm:spPr/>
    </dgm:pt>
    <dgm:pt modelId="{7026C103-8055-CC4D-94E9-0329349D8462}" type="pres">
      <dgm:prSet presAssocID="{6252CBB9-DE6D-8343-9CF0-60937F2FE964}" presName="linNode" presStyleCnt="0"/>
      <dgm:spPr/>
    </dgm:pt>
    <dgm:pt modelId="{8C4DD956-C89E-DC42-910C-D0F2336042BF}" type="pres">
      <dgm:prSet presAssocID="{6252CBB9-DE6D-8343-9CF0-60937F2FE964}" presName="parentText" presStyleLbl="node1" presStyleIdx="1" presStyleCnt="5">
        <dgm:presLayoutVars>
          <dgm:chMax val="1"/>
          <dgm:bulletEnabled val="1"/>
        </dgm:presLayoutVars>
      </dgm:prSet>
      <dgm:spPr/>
      <dgm:t>
        <a:bodyPr/>
        <a:lstStyle/>
        <a:p>
          <a:endParaRPr lang="en-US"/>
        </a:p>
      </dgm:t>
    </dgm:pt>
    <dgm:pt modelId="{A7FA3679-7EB0-5249-B0EA-57D51FF44CFB}" type="pres">
      <dgm:prSet presAssocID="{6252CBB9-DE6D-8343-9CF0-60937F2FE964}" presName="descendantText" presStyleLbl="alignAccFollowNode1" presStyleIdx="1" presStyleCnt="5">
        <dgm:presLayoutVars>
          <dgm:bulletEnabled val="1"/>
        </dgm:presLayoutVars>
      </dgm:prSet>
      <dgm:spPr/>
      <dgm:t>
        <a:bodyPr/>
        <a:lstStyle/>
        <a:p>
          <a:endParaRPr lang="en-US"/>
        </a:p>
      </dgm:t>
    </dgm:pt>
    <dgm:pt modelId="{93AA10CF-DD6E-C94A-A3C2-F07D9202ED7A}" type="pres">
      <dgm:prSet presAssocID="{87E2BEAA-4C4F-B84B-81E2-C9F43050F17A}" presName="sp" presStyleCnt="0"/>
      <dgm:spPr/>
    </dgm:pt>
    <dgm:pt modelId="{7F57C994-4C59-6146-B37A-38DE535BEEDC}" type="pres">
      <dgm:prSet presAssocID="{0C26E282-7209-2F41-823A-10CF01CFAA5D}" presName="linNode" presStyleCnt="0"/>
      <dgm:spPr/>
    </dgm:pt>
    <dgm:pt modelId="{E1BE1E19-90C3-FB43-A678-6AEE5408B313}" type="pres">
      <dgm:prSet presAssocID="{0C26E282-7209-2F41-823A-10CF01CFAA5D}" presName="parentText" presStyleLbl="node1" presStyleIdx="2" presStyleCnt="5">
        <dgm:presLayoutVars>
          <dgm:chMax val="1"/>
          <dgm:bulletEnabled val="1"/>
        </dgm:presLayoutVars>
      </dgm:prSet>
      <dgm:spPr/>
      <dgm:t>
        <a:bodyPr/>
        <a:lstStyle/>
        <a:p>
          <a:endParaRPr lang="en-US"/>
        </a:p>
      </dgm:t>
    </dgm:pt>
    <dgm:pt modelId="{5FD4834A-9876-054B-966D-8839258C4378}" type="pres">
      <dgm:prSet presAssocID="{0C26E282-7209-2F41-823A-10CF01CFAA5D}" presName="descendantText" presStyleLbl="alignAccFollowNode1" presStyleIdx="2" presStyleCnt="5">
        <dgm:presLayoutVars>
          <dgm:bulletEnabled val="1"/>
        </dgm:presLayoutVars>
      </dgm:prSet>
      <dgm:spPr/>
      <dgm:t>
        <a:bodyPr/>
        <a:lstStyle/>
        <a:p>
          <a:endParaRPr lang="en-US"/>
        </a:p>
      </dgm:t>
    </dgm:pt>
    <dgm:pt modelId="{4B14EC47-6E65-D84F-8695-4710E515C828}" type="pres">
      <dgm:prSet presAssocID="{9B9C9972-C4C2-1E4E-AC35-1E971B8DF384}" presName="sp" presStyleCnt="0"/>
      <dgm:spPr/>
    </dgm:pt>
    <dgm:pt modelId="{EF9F14DE-C6D9-B347-82E7-D6062CBF411E}" type="pres">
      <dgm:prSet presAssocID="{4E8CE4C9-0E0B-A147-A845-65C4DE38A1C9}" presName="linNode" presStyleCnt="0"/>
      <dgm:spPr/>
    </dgm:pt>
    <dgm:pt modelId="{753BAFAC-1435-FC4A-ACDF-6EEE9FC01BF2}" type="pres">
      <dgm:prSet presAssocID="{4E8CE4C9-0E0B-A147-A845-65C4DE38A1C9}" presName="parentText" presStyleLbl="node1" presStyleIdx="3" presStyleCnt="5">
        <dgm:presLayoutVars>
          <dgm:chMax val="1"/>
          <dgm:bulletEnabled val="1"/>
        </dgm:presLayoutVars>
      </dgm:prSet>
      <dgm:spPr/>
      <dgm:t>
        <a:bodyPr/>
        <a:lstStyle/>
        <a:p>
          <a:endParaRPr lang="en-US"/>
        </a:p>
      </dgm:t>
    </dgm:pt>
    <dgm:pt modelId="{D5E34F7A-5311-874C-AD5C-24589801771D}" type="pres">
      <dgm:prSet presAssocID="{4E8CE4C9-0E0B-A147-A845-65C4DE38A1C9}" presName="descendantText" presStyleLbl="alignAccFollowNode1" presStyleIdx="3" presStyleCnt="5">
        <dgm:presLayoutVars>
          <dgm:bulletEnabled val="1"/>
        </dgm:presLayoutVars>
      </dgm:prSet>
      <dgm:spPr/>
      <dgm:t>
        <a:bodyPr/>
        <a:lstStyle/>
        <a:p>
          <a:endParaRPr lang="en-US"/>
        </a:p>
      </dgm:t>
    </dgm:pt>
    <dgm:pt modelId="{F4D5D819-C4A1-E946-AB9A-7F599D44118E}" type="pres">
      <dgm:prSet presAssocID="{C4119BC8-AA48-C94F-8999-375143FEC533}" presName="sp" presStyleCnt="0"/>
      <dgm:spPr/>
    </dgm:pt>
    <dgm:pt modelId="{01AB1ADA-4DB3-DC4E-9412-A4FC5C1633FE}" type="pres">
      <dgm:prSet presAssocID="{0FFE7701-BADE-3848-B9C0-858B8ACA8B91}" presName="linNode" presStyleCnt="0"/>
      <dgm:spPr/>
    </dgm:pt>
    <dgm:pt modelId="{E2190468-2A3C-544A-9DD3-FFAE570097D2}" type="pres">
      <dgm:prSet presAssocID="{0FFE7701-BADE-3848-B9C0-858B8ACA8B91}" presName="parentText" presStyleLbl="node1" presStyleIdx="4" presStyleCnt="5">
        <dgm:presLayoutVars>
          <dgm:chMax val="1"/>
          <dgm:bulletEnabled val="1"/>
        </dgm:presLayoutVars>
      </dgm:prSet>
      <dgm:spPr/>
      <dgm:t>
        <a:bodyPr/>
        <a:lstStyle/>
        <a:p>
          <a:endParaRPr lang="en-US"/>
        </a:p>
      </dgm:t>
    </dgm:pt>
    <dgm:pt modelId="{433535C7-C076-9042-A131-B593A2DE4B2A}" type="pres">
      <dgm:prSet presAssocID="{0FFE7701-BADE-3848-B9C0-858B8ACA8B91}" presName="descendantText" presStyleLbl="alignAccFollowNode1" presStyleIdx="4" presStyleCnt="5">
        <dgm:presLayoutVars>
          <dgm:bulletEnabled val="1"/>
        </dgm:presLayoutVars>
      </dgm:prSet>
      <dgm:spPr/>
      <dgm:t>
        <a:bodyPr/>
        <a:lstStyle/>
        <a:p>
          <a:endParaRPr lang="en-US"/>
        </a:p>
      </dgm:t>
    </dgm:pt>
  </dgm:ptLst>
  <dgm:cxnLst>
    <dgm:cxn modelId="{DDCE74FE-2BC0-5849-8F24-3EE837016799}" type="presOf" srcId="{0C26E282-7209-2F41-823A-10CF01CFAA5D}" destId="{E1BE1E19-90C3-FB43-A678-6AEE5408B313}" srcOrd="0" destOrd="0" presId="urn:microsoft.com/office/officeart/2005/8/layout/vList5"/>
    <dgm:cxn modelId="{FAF12CDA-2FDD-7D42-BD02-1A9B8BE0540D}" type="presOf" srcId="{E3357C5D-6003-5942-96B7-08E0FCB2FD83}" destId="{13040BDD-0952-F44C-8F05-B91EBB7F873C}" srcOrd="0" destOrd="0" presId="urn:microsoft.com/office/officeart/2005/8/layout/vList5"/>
    <dgm:cxn modelId="{2C2C036E-DFBB-AB4B-A0B7-4E60D4DF8137}" type="presOf" srcId="{49C53071-9130-7740-BEE1-A9A52BF1A964}" destId="{148C9ADC-F950-C244-B15F-1A14EE1F334F}" srcOrd="0" destOrd="0" presId="urn:microsoft.com/office/officeart/2005/8/layout/vList5"/>
    <dgm:cxn modelId="{D7D55B1F-CE16-564C-8908-9DDA17BCA386}" type="presOf" srcId="{6252CBB9-DE6D-8343-9CF0-60937F2FE964}" destId="{8C4DD956-C89E-DC42-910C-D0F2336042BF}" srcOrd="0" destOrd="0" presId="urn:microsoft.com/office/officeart/2005/8/layout/vList5"/>
    <dgm:cxn modelId="{8411B121-E61F-1848-A814-BAF39162E4A1}" srcId="{0FFE7701-BADE-3848-B9C0-858B8ACA8B91}" destId="{021AEC1C-47A2-9C4E-BBB5-2557CD9DF2E0}" srcOrd="0" destOrd="0" parTransId="{0094034D-D86D-F44B-8636-818CC0C84FBB}" sibTransId="{FE988B5B-A916-804A-BA2E-86E7FC9208A8}"/>
    <dgm:cxn modelId="{461CFE9C-6973-4246-99C8-7DBDA12D8343}" srcId="{6252CBB9-DE6D-8343-9CF0-60937F2FE964}" destId="{CBCB598E-D685-D545-882F-3CE309E9819F}" srcOrd="0" destOrd="0" parTransId="{9F635351-F5A6-804C-BB26-34D48C10BA63}" sibTransId="{E4580286-F07F-2748-9D8E-EB39BD570716}"/>
    <dgm:cxn modelId="{42398CA4-DF3D-EC40-809D-CC8464E3ACEA}" type="presOf" srcId="{CBCB598E-D685-D545-882F-3CE309E9819F}" destId="{A7FA3679-7EB0-5249-B0EA-57D51FF44CFB}" srcOrd="0" destOrd="0" presId="urn:microsoft.com/office/officeart/2005/8/layout/vList5"/>
    <dgm:cxn modelId="{61C1361F-8D0F-D54D-BB25-E9012B232691}" type="presOf" srcId="{59B928EB-4726-B840-BCA4-A302A80DBAE5}" destId="{708BF48F-3928-BB41-92CD-995CC2A42F98}" srcOrd="0" destOrd="0" presId="urn:microsoft.com/office/officeart/2005/8/layout/vList5"/>
    <dgm:cxn modelId="{ABB9405A-40F0-2546-917D-AD5703E387CB}" type="presOf" srcId="{021AEC1C-47A2-9C4E-BBB5-2557CD9DF2E0}" destId="{433535C7-C076-9042-A131-B593A2DE4B2A}" srcOrd="0" destOrd="0" presId="urn:microsoft.com/office/officeart/2005/8/layout/vList5"/>
    <dgm:cxn modelId="{D6833319-52CE-D445-9AE3-FEB9166668A8}" srcId="{49C53071-9130-7740-BEE1-A9A52BF1A964}" destId="{59B928EB-4726-B840-BCA4-A302A80DBAE5}" srcOrd="0" destOrd="0" parTransId="{18CF351A-1A9D-6549-987C-BD6D72DAEBF0}" sibTransId="{9F8507B5-8995-E043-B928-B62168CEA7F7}"/>
    <dgm:cxn modelId="{FD578035-6025-B744-B2AE-680E6260AF3E}" type="presOf" srcId="{ED0B9481-0AE3-424E-B4CE-4EC649FB039C}" destId="{5FD4834A-9876-054B-966D-8839258C4378}" srcOrd="0" destOrd="0" presId="urn:microsoft.com/office/officeart/2005/8/layout/vList5"/>
    <dgm:cxn modelId="{5BF0A249-0086-614C-AF8E-542268EAAA79}" type="presOf" srcId="{0FFE7701-BADE-3848-B9C0-858B8ACA8B91}" destId="{E2190468-2A3C-544A-9DD3-FFAE570097D2}" srcOrd="0" destOrd="0" presId="urn:microsoft.com/office/officeart/2005/8/layout/vList5"/>
    <dgm:cxn modelId="{CA835839-A6CC-2D40-A8C6-E7972E1B9091}" srcId="{59B928EB-4726-B840-BCA4-A302A80DBAE5}" destId="{E3357C5D-6003-5942-96B7-08E0FCB2FD83}" srcOrd="0" destOrd="0" parTransId="{D7D615EF-3F87-7B43-B900-7FB7D692F339}" sibTransId="{E6DB742A-D74E-D442-86FE-0E4C7FEE0B5A}"/>
    <dgm:cxn modelId="{77F2EE4D-D898-5040-8A42-1FC4CE286091}" type="presOf" srcId="{4E8CE4C9-0E0B-A147-A845-65C4DE38A1C9}" destId="{753BAFAC-1435-FC4A-ACDF-6EEE9FC01BF2}" srcOrd="0" destOrd="0" presId="urn:microsoft.com/office/officeart/2005/8/layout/vList5"/>
    <dgm:cxn modelId="{9C7FE249-9D5E-E24B-9CFE-03ED8488B504}" srcId="{49C53071-9130-7740-BEE1-A9A52BF1A964}" destId="{0FFE7701-BADE-3848-B9C0-858B8ACA8B91}" srcOrd="4" destOrd="0" parTransId="{0C1FB76F-F5D3-C647-9F8E-6EE9A30FB965}" sibTransId="{D2954237-BED3-2948-B083-ACB4633569A6}"/>
    <dgm:cxn modelId="{B935F6A9-F0CA-7E4F-A586-1BFC30E92707}" srcId="{4E8CE4C9-0E0B-A147-A845-65C4DE38A1C9}" destId="{141E2EEA-04F1-794E-A741-8F6855C99B37}" srcOrd="0" destOrd="0" parTransId="{8C20410A-10A8-A142-801B-EA0A36F30419}" sibTransId="{9616CF17-BB10-6644-AD49-C0AC04E40322}"/>
    <dgm:cxn modelId="{C4A49C19-F59F-5B47-8645-AAFE6D20932C}" srcId="{49C53071-9130-7740-BEE1-A9A52BF1A964}" destId="{4E8CE4C9-0E0B-A147-A845-65C4DE38A1C9}" srcOrd="3" destOrd="0" parTransId="{83771F87-9658-EB49-887E-D02D18396CE3}" sibTransId="{C4119BC8-AA48-C94F-8999-375143FEC533}"/>
    <dgm:cxn modelId="{7B1EFEA6-FF47-784F-9CB9-F6D57E16BA26}" srcId="{49C53071-9130-7740-BEE1-A9A52BF1A964}" destId="{6252CBB9-DE6D-8343-9CF0-60937F2FE964}" srcOrd="1" destOrd="0" parTransId="{77BB6B02-FEFB-974E-8ACF-0D9244E4B28C}" sibTransId="{87E2BEAA-4C4F-B84B-81E2-C9F43050F17A}"/>
    <dgm:cxn modelId="{DE6C941B-5C7C-1143-AA28-979396719545}" type="presOf" srcId="{141E2EEA-04F1-794E-A741-8F6855C99B37}" destId="{D5E34F7A-5311-874C-AD5C-24589801771D}" srcOrd="0" destOrd="0" presId="urn:microsoft.com/office/officeart/2005/8/layout/vList5"/>
    <dgm:cxn modelId="{B57CC5B5-A8C9-1844-8539-81C07BD504E7}" srcId="{49C53071-9130-7740-BEE1-A9A52BF1A964}" destId="{0C26E282-7209-2F41-823A-10CF01CFAA5D}" srcOrd="2" destOrd="0" parTransId="{FE8EF567-D882-B743-B02C-361B27AA039B}" sibTransId="{9B9C9972-C4C2-1E4E-AC35-1E971B8DF384}"/>
    <dgm:cxn modelId="{8649145D-A951-234A-8EB7-4FB3984FAB5B}" srcId="{0C26E282-7209-2F41-823A-10CF01CFAA5D}" destId="{ED0B9481-0AE3-424E-B4CE-4EC649FB039C}" srcOrd="0" destOrd="0" parTransId="{0382D69B-4C28-CB41-A946-1CED49BDF176}" sibTransId="{E5C4B879-9CD3-2642-872C-1EA97B3246D2}"/>
    <dgm:cxn modelId="{748EE21D-03EC-734D-AF91-0C67EEB7984D}" type="presParOf" srcId="{148C9ADC-F950-C244-B15F-1A14EE1F334F}" destId="{F47E9F49-728C-3C44-B5F5-8C1394077D3A}" srcOrd="0" destOrd="0" presId="urn:microsoft.com/office/officeart/2005/8/layout/vList5"/>
    <dgm:cxn modelId="{BA05C6A2-BA12-AE4F-B49B-EA5FECB2C5E4}" type="presParOf" srcId="{F47E9F49-728C-3C44-B5F5-8C1394077D3A}" destId="{708BF48F-3928-BB41-92CD-995CC2A42F98}" srcOrd="0" destOrd="0" presId="urn:microsoft.com/office/officeart/2005/8/layout/vList5"/>
    <dgm:cxn modelId="{9DEB1FF8-4B30-7842-A4C6-8F168ADA9EA3}" type="presParOf" srcId="{F47E9F49-728C-3C44-B5F5-8C1394077D3A}" destId="{13040BDD-0952-F44C-8F05-B91EBB7F873C}" srcOrd="1" destOrd="0" presId="urn:microsoft.com/office/officeart/2005/8/layout/vList5"/>
    <dgm:cxn modelId="{80CBD188-F192-434B-BF4D-DCB41B3BB285}" type="presParOf" srcId="{148C9ADC-F950-C244-B15F-1A14EE1F334F}" destId="{966D111D-4FC4-EC48-867D-7ABDF04DB2DF}" srcOrd="1" destOrd="0" presId="urn:microsoft.com/office/officeart/2005/8/layout/vList5"/>
    <dgm:cxn modelId="{AF7C07B9-4C13-064D-90BE-7886BDC3CEE7}" type="presParOf" srcId="{148C9ADC-F950-C244-B15F-1A14EE1F334F}" destId="{7026C103-8055-CC4D-94E9-0329349D8462}" srcOrd="2" destOrd="0" presId="urn:microsoft.com/office/officeart/2005/8/layout/vList5"/>
    <dgm:cxn modelId="{5BC69E63-77AE-7A4F-BD84-49A64C2A5640}" type="presParOf" srcId="{7026C103-8055-CC4D-94E9-0329349D8462}" destId="{8C4DD956-C89E-DC42-910C-D0F2336042BF}" srcOrd="0" destOrd="0" presId="urn:microsoft.com/office/officeart/2005/8/layout/vList5"/>
    <dgm:cxn modelId="{3CB2AD0C-1959-CA46-A4BA-71AB54FF2A0C}" type="presParOf" srcId="{7026C103-8055-CC4D-94E9-0329349D8462}" destId="{A7FA3679-7EB0-5249-B0EA-57D51FF44CFB}" srcOrd="1" destOrd="0" presId="urn:microsoft.com/office/officeart/2005/8/layout/vList5"/>
    <dgm:cxn modelId="{C0A4CEC1-C9BB-0248-BAA5-9B25C39795A9}" type="presParOf" srcId="{148C9ADC-F950-C244-B15F-1A14EE1F334F}" destId="{93AA10CF-DD6E-C94A-A3C2-F07D9202ED7A}" srcOrd="3" destOrd="0" presId="urn:microsoft.com/office/officeart/2005/8/layout/vList5"/>
    <dgm:cxn modelId="{DF53FBA4-33CB-4244-8E73-F9019B742E07}" type="presParOf" srcId="{148C9ADC-F950-C244-B15F-1A14EE1F334F}" destId="{7F57C994-4C59-6146-B37A-38DE535BEEDC}" srcOrd="4" destOrd="0" presId="urn:microsoft.com/office/officeart/2005/8/layout/vList5"/>
    <dgm:cxn modelId="{8508CD5F-6D51-8841-AB57-0DF0A34D766A}" type="presParOf" srcId="{7F57C994-4C59-6146-B37A-38DE535BEEDC}" destId="{E1BE1E19-90C3-FB43-A678-6AEE5408B313}" srcOrd="0" destOrd="0" presId="urn:microsoft.com/office/officeart/2005/8/layout/vList5"/>
    <dgm:cxn modelId="{975C7F77-22C2-CE4A-93FE-BC7222629926}" type="presParOf" srcId="{7F57C994-4C59-6146-B37A-38DE535BEEDC}" destId="{5FD4834A-9876-054B-966D-8839258C4378}" srcOrd="1" destOrd="0" presId="urn:microsoft.com/office/officeart/2005/8/layout/vList5"/>
    <dgm:cxn modelId="{9146011E-036C-6E4F-9C3B-1429C14D21C8}" type="presParOf" srcId="{148C9ADC-F950-C244-B15F-1A14EE1F334F}" destId="{4B14EC47-6E65-D84F-8695-4710E515C828}" srcOrd="5" destOrd="0" presId="urn:microsoft.com/office/officeart/2005/8/layout/vList5"/>
    <dgm:cxn modelId="{63CE9352-3A46-3240-95D6-45C1338A0761}" type="presParOf" srcId="{148C9ADC-F950-C244-B15F-1A14EE1F334F}" destId="{EF9F14DE-C6D9-B347-82E7-D6062CBF411E}" srcOrd="6" destOrd="0" presId="urn:microsoft.com/office/officeart/2005/8/layout/vList5"/>
    <dgm:cxn modelId="{EC7381E0-3718-4D45-94C0-49F69CAEFC8D}" type="presParOf" srcId="{EF9F14DE-C6D9-B347-82E7-D6062CBF411E}" destId="{753BAFAC-1435-FC4A-ACDF-6EEE9FC01BF2}" srcOrd="0" destOrd="0" presId="urn:microsoft.com/office/officeart/2005/8/layout/vList5"/>
    <dgm:cxn modelId="{C517E970-8708-9D4B-904C-F026761C2C46}" type="presParOf" srcId="{EF9F14DE-C6D9-B347-82E7-D6062CBF411E}" destId="{D5E34F7A-5311-874C-AD5C-24589801771D}" srcOrd="1" destOrd="0" presId="urn:microsoft.com/office/officeart/2005/8/layout/vList5"/>
    <dgm:cxn modelId="{5CFC9204-A540-344A-8649-81C00910D498}" type="presParOf" srcId="{148C9ADC-F950-C244-B15F-1A14EE1F334F}" destId="{F4D5D819-C4A1-E946-AB9A-7F599D44118E}" srcOrd="7" destOrd="0" presId="urn:microsoft.com/office/officeart/2005/8/layout/vList5"/>
    <dgm:cxn modelId="{C89DEA3D-60E0-B042-811F-4C6D0C80A07D}" type="presParOf" srcId="{148C9ADC-F950-C244-B15F-1A14EE1F334F}" destId="{01AB1ADA-4DB3-DC4E-9412-A4FC5C1633FE}" srcOrd="8" destOrd="0" presId="urn:microsoft.com/office/officeart/2005/8/layout/vList5"/>
    <dgm:cxn modelId="{1E5D0C67-BFD7-EF44-8FB1-A86E32E8121B}" type="presParOf" srcId="{01AB1ADA-4DB3-DC4E-9412-A4FC5C1633FE}" destId="{E2190468-2A3C-544A-9DD3-FFAE570097D2}" srcOrd="0" destOrd="0" presId="urn:microsoft.com/office/officeart/2005/8/layout/vList5"/>
    <dgm:cxn modelId="{4B2E3E6D-6DEF-A349-A88B-34133A8740A9}" type="presParOf" srcId="{01AB1ADA-4DB3-DC4E-9412-A4FC5C1633FE}" destId="{433535C7-C076-9042-A131-B593A2DE4B2A}"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40BDD-0952-F44C-8F05-B91EBB7F873C}">
      <dsp:nvSpPr>
        <dsp:cNvPr id="0" name=""/>
        <dsp:cNvSpPr/>
      </dsp:nvSpPr>
      <dsp:spPr>
        <a:xfrm rot="5400000">
          <a:off x="8304099" y="-3468892"/>
          <a:ext cx="1118079" cy="834177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ctr" defTabSz="2489200">
            <a:lnSpc>
              <a:spcPct val="90000"/>
            </a:lnSpc>
            <a:spcBef>
              <a:spcPct val="0"/>
            </a:spcBef>
            <a:spcAft>
              <a:spcPct val="15000"/>
            </a:spcAft>
            <a:buChar char="••"/>
          </a:pPr>
          <a:r>
            <a:rPr lang="en-US" sz="5600" b="0" i="0" u="none" kern="1200" dirty="0"/>
            <a:t>241,892,313 </a:t>
          </a:r>
          <a:endParaRPr lang="en-US" sz="5600" kern="1200" dirty="0"/>
        </a:p>
      </dsp:txBody>
      <dsp:txXfrm rot="-5400000">
        <a:off x="4692250" y="197537"/>
        <a:ext cx="8287197" cy="1008919"/>
      </dsp:txXfrm>
    </dsp:sp>
    <dsp:sp modelId="{708BF48F-3928-BB41-92CD-995CC2A42F98}">
      <dsp:nvSpPr>
        <dsp:cNvPr id="0" name=""/>
        <dsp:cNvSpPr/>
      </dsp:nvSpPr>
      <dsp:spPr>
        <a:xfrm>
          <a:off x="0" y="3196"/>
          <a:ext cx="4692250" cy="13975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bg-BG" sz="2800" kern="1200" dirty="0"/>
            <a:t>Инвестиции в ЗС </a:t>
          </a:r>
          <a:endParaRPr lang="en-US" sz="2800" kern="1200" dirty="0"/>
        </a:p>
      </dsp:txBody>
      <dsp:txXfrm>
        <a:off x="68225" y="71421"/>
        <a:ext cx="4555800" cy="1261149"/>
      </dsp:txXfrm>
    </dsp:sp>
    <dsp:sp modelId="{A7FA3679-7EB0-5249-B0EA-57D51FF44CFB}">
      <dsp:nvSpPr>
        <dsp:cNvPr id="0" name=""/>
        <dsp:cNvSpPr/>
      </dsp:nvSpPr>
      <dsp:spPr>
        <a:xfrm rot="5400000">
          <a:off x="8304099" y="-2001412"/>
          <a:ext cx="1118079" cy="8341777"/>
        </a:xfrm>
        <a:prstGeom prst="round2SameRect">
          <a:avLst/>
        </a:prstGeom>
        <a:solidFill>
          <a:schemeClr val="accent3">
            <a:tint val="40000"/>
            <a:alpha val="90000"/>
            <a:hueOff val="2679213"/>
            <a:satOff val="-3448"/>
            <a:lumOff val="-269"/>
            <a:alphaOff val="0"/>
          </a:schemeClr>
        </a:solidFill>
        <a:ln w="25400" cap="flat" cmpd="sng" algn="ctr">
          <a:solidFill>
            <a:schemeClr val="accent3">
              <a:tint val="40000"/>
              <a:alpha val="90000"/>
              <a:hueOff val="2679213"/>
              <a:satOff val="-3448"/>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ctr" defTabSz="2489200">
            <a:lnSpc>
              <a:spcPct val="90000"/>
            </a:lnSpc>
            <a:spcBef>
              <a:spcPct val="0"/>
            </a:spcBef>
            <a:spcAft>
              <a:spcPct val="15000"/>
            </a:spcAft>
            <a:buChar char="••"/>
          </a:pPr>
          <a:r>
            <a:rPr lang="en-US" sz="5600" b="0" i="0" u="none" kern="1200" dirty="0"/>
            <a:t>105,810,993 </a:t>
          </a:r>
          <a:endParaRPr lang="en-US" sz="5600" kern="1200" dirty="0"/>
        </a:p>
      </dsp:txBody>
      <dsp:txXfrm rot="-5400000">
        <a:off x="4692250" y="1665017"/>
        <a:ext cx="8287197" cy="1008919"/>
      </dsp:txXfrm>
    </dsp:sp>
    <dsp:sp modelId="{8C4DD956-C89E-DC42-910C-D0F2336042BF}">
      <dsp:nvSpPr>
        <dsp:cNvPr id="0" name=""/>
        <dsp:cNvSpPr/>
      </dsp:nvSpPr>
      <dsp:spPr>
        <a:xfrm>
          <a:off x="0" y="1470676"/>
          <a:ext cx="4692250" cy="1397599"/>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bg-BG" sz="2800" kern="1200" dirty="0"/>
            <a:t>Инвестиции в ЗС насочени към околната среда</a:t>
          </a:r>
          <a:endParaRPr lang="en-US" sz="2800" kern="1200" dirty="0"/>
        </a:p>
      </dsp:txBody>
      <dsp:txXfrm>
        <a:off x="68225" y="1538901"/>
        <a:ext cx="4555800" cy="1261149"/>
      </dsp:txXfrm>
    </dsp:sp>
    <dsp:sp modelId="{5FD4834A-9876-054B-966D-8839258C4378}">
      <dsp:nvSpPr>
        <dsp:cNvPr id="0" name=""/>
        <dsp:cNvSpPr/>
      </dsp:nvSpPr>
      <dsp:spPr>
        <a:xfrm rot="5400000">
          <a:off x="8304099" y="-533932"/>
          <a:ext cx="1118079" cy="8341777"/>
        </a:xfrm>
        <a:prstGeom prst="round2Same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ctr" defTabSz="2489200">
            <a:lnSpc>
              <a:spcPct val="90000"/>
            </a:lnSpc>
            <a:spcBef>
              <a:spcPct val="0"/>
            </a:spcBef>
            <a:spcAft>
              <a:spcPct val="15000"/>
            </a:spcAft>
            <a:buChar char="••"/>
          </a:pPr>
          <a:r>
            <a:rPr lang="en-US" sz="5600" b="0" i="0" u="none" kern="1200" dirty="0"/>
            <a:t>294,797,808 </a:t>
          </a:r>
          <a:endParaRPr lang="en-US" sz="5600" kern="1200" dirty="0"/>
        </a:p>
      </dsp:txBody>
      <dsp:txXfrm rot="-5400000">
        <a:off x="4692250" y="3132497"/>
        <a:ext cx="8287197" cy="1008919"/>
      </dsp:txXfrm>
    </dsp:sp>
    <dsp:sp modelId="{E1BE1E19-90C3-FB43-A678-6AEE5408B313}">
      <dsp:nvSpPr>
        <dsp:cNvPr id="0" name=""/>
        <dsp:cNvSpPr/>
      </dsp:nvSpPr>
      <dsp:spPr>
        <a:xfrm>
          <a:off x="0" y="2938156"/>
          <a:ext cx="4692250" cy="1397599"/>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bg-BG" sz="2800" b="0" i="0" u="none" kern="1200" dirty="0"/>
            <a:t>Инвестиции за преработка</a:t>
          </a:r>
          <a:endParaRPr lang="en-US" sz="2800" kern="1200" dirty="0"/>
        </a:p>
      </dsp:txBody>
      <dsp:txXfrm>
        <a:off x="68225" y="3006381"/>
        <a:ext cx="4555800" cy="1261149"/>
      </dsp:txXfrm>
    </dsp:sp>
    <dsp:sp modelId="{D5E34F7A-5311-874C-AD5C-24589801771D}">
      <dsp:nvSpPr>
        <dsp:cNvPr id="0" name=""/>
        <dsp:cNvSpPr/>
      </dsp:nvSpPr>
      <dsp:spPr>
        <a:xfrm rot="5400000">
          <a:off x="8304099" y="933547"/>
          <a:ext cx="1118079" cy="8341777"/>
        </a:xfrm>
        <a:prstGeom prst="round2SameRect">
          <a:avLst/>
        </a:prstGeom>
        <a:solidFill>
          <a:schemeClr val="accent3">
            <a:tint val="40000"/>
            <a:alpha val="90000"/>
            <a:hueOff val="8037640"/>
            <a:satOff val="-10345"/>
            <a:lumOff val="-806"/>
            <a:alphaOff val="0"/>
          </a:schemeClr>
        </a:solidFill>
        <a:ln w="25400" cap="flat" cmpd="sng" algn="ctr">
          <a:solidFill>
            <a:schemeClr val="accent3">
              <a:tint val="40000"/>
              <a:alpha val="90000"/>
              <a:hueOff val="8037640"/>
              <a:satOff val="-10345"/>
              <a:lumOff val="-8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ctr" defTabSz="2489200">
            <a:lnSpc>
              <a:spcPct val="90000"/>
            </a:lnSpc>
            <a:spcBef>
              <a:spcPct val="0"/>
            </a:spcBef>
            <a:spcAft>
              <a:spcPct val="15000"/>
            </a:spcAft>
            <a:buChar char="••"/>
          </a:pPr>
          <a:r>
            <a:rPr lang="en-US" sz="5600" b="0" i="0" u="none" kern="1200" dirty="0"/>
            <a:t>87,810,990 </a:t>
          </a:r>
          <a:endParaRPr lang="en-US" sz="5600" kern="1200" dirty="0"/>
        </a:p>
      </dsp:txBody>
      <dsp:txXfrm rot="-5400000">
        <a:off x="4692250" y="4599976"/>
        <a:ext cx="8287197" cy="1008919"/>
      </dsp:txXfrm>
    </dsp:sp>
    <dsp:sp modelId="{753BAFAC-1435-FC4A-ACDF-6EEE9FC01BF2}">
      <dsp:nvSpPr>
        <dsp:cNvPr id="0" name=""/>
        <dsp:cNvSpPr/>
      </dsp:nvSpPr>
      <dsp:spPr>
        <a:xfrm>
          <a:off x="0" y="4405636"/>
          <a:ext cx="4692250" cy="1397599"/>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bg-BG" sz="2800" kern="1200" dirty="0"/>
            <a:t>Инвестиции за преработка насочени към околната среда</a:t>
          </a:r>
          <a:endParaRPr lang="en-US" sz="2800" kern="1200" dirty="0"/>
        </a:p>
      </dsp:txBody>
      <dsp:txXfrm>
        <a:off x="68225" y="4473861"/>
        <a:ext cx="4555800" cy="1261149"/>
      </dsp:txXfrm>
    </dsp:sp>
    <dsp:sp modelId="{433535C7-C076-9042-A131-B593A2DE4B2A}">
      <dsp:nvSpPr>
        <dsp:cNvPr id="0" name=""/>
        <dsp:cNvSpPr/>
      </dsp:nvSpPr>
      <dsp:spPr>
        <a:xfrm rot="5400000">
          <a:off x="8304099" y="2401027"/>
          <a:ext cx="1118079" cy="8341777"/>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ctr" defTabSz="2489200">
            <a:lnSpc>
              <a:spcPct val="90000"/>
            </a:lnSpc>
            <a:spcBef>
              <a:spcPct val="0"/>
            </a:spcBef>
            <a:spcAft>
              <a:spcPct val="15000"/>
            </a:spcAft>
            <a:buChar char="••"/>
          </a:pPr>
          <a:r>
            <a:rPr lang="en-US" sz="5600" b="0" i="0" u="none" kern="1200" dirty="0"/>
            <a:t>98,756,925  </a:t>
          </a:r>
          <a:endParaRPr lang="en-US" sz="5600" kern="1200" dirty="0"/>
        </a:p>
      </dsp:txBody>
      <dsp:txXfrm rot="-5400000">
        <a:off x="4692250" y="6067456"/>
        <a:ext cx="8287197" cy="1008919"/>
      </dsp:txXfrm>
    </dsp:sp>
    <dsp:sp modelId="{E2190468-2A3C-544A-9DD3-FFAE570097D2}">
      <dsp:nvSpPr>
        <dsp:cNvPr id="0" name=""/>
        <dsp:cNvSpPr/>
      </dsp:nvSpPr>
      <dsp:spPr>
        <a:xfrm>
          <a:off x="0" y="5873116"/>
          <a:ext cx="4692250" cy="1397599"/>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bg-BG" sz="2800" kern="1200" dirty="0"/>
            <a:t>Инвестиции в неселскостопански дейности</a:t>
          </a:r>
          <a:endParaRPr lang="en-US" sz="2800" kern="1200" dirty="0"/>
        </a:p>
      </dsp:txBody>
      <dsp:txXfrm>
        <a:off x="68225" y="5941341"/>
        <a:ext cx="4555800" cy="12611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4026C1-62A9-4835-87CE-BB3A25EEBD52}" type="datetimeFigureOut">
              <a:rPr lang="bg-BG" smtClean="0"/>
              <a:t>10.2.2023 г.</a:t>
            </a:fld>
            <a:endParaRPr lang="bg-BG"/>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A65E753-71AB-4B53-9FA5-D417CD2A16E3}" type="slidenum">
              <a:rPr lang="bg-BG" smtClean="0"/>
              <a:t>‹#›</a:t>
            </a:fld>
            <a:endParaRPr lang="bg-BG"/>
          </a:p>
        </p:txBody>
      </p:sp>
    </p:spTree>
    <p:extLst>
      <p:ext uri="{BB962C8B-B14F-4D97-AF65-F5344CB8AC3E}">
        <p14:creationId xmlns:p14="http://schemas.microsoft.com/office/powerpoint/2010/main" val="386144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6ECAEE2-C655-4565-8AC1-489951EDD92F}" type="datetimeFigureOut">
              <a:rPr lang="en-US" smtClean="0"/>
              <a:t>2/10/2023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53C2F4E-D4BC-4D11-BBE6-2E2B966BDE42}" type="slidenum">
              <a:rPr lang="en-US" smtClean="0"/>
              <a:t>‹#›</a:t>
            </a:fld>
            <a:endParaRPr lang="en-US"/>
          </a:p>
        </p:txBody>
      </p:sp>
    </p:spTree>
    <p:extLst>
      <p:ext uri="{BB962C8B-B14F-4D97-AF65-F5344CB8AC3E}">
        <p14:creationId xmlns:p14="http://schemas.microsoft.com/office/powerpoint/2010/main" val="59177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1</a:t>
            </a:fld>
            <a:endParaRPr lang="en-US"/>
          </a:p>
        </p:txBody>
      </p:sp>
    </p:spTree>
    <p:extLst>
      <p:ext uri="{BB962C8B-B14F-4D97-AF65-F5344CB8AC3E}">
        <p14:creationId xmlns:p14="http://schemas.microsoft.com/office/powerpoint/2010/main" val="157671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750"/>
              </a:spcBef>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Културите и сортовете се разделят на 4 групи: </a:t>
            </a:r>
          </a:p>
          <a:p>
            <a:pPr algn="just"/>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1. Плодове; </a:t>
            </a:r>
          </a:p>
          <a:p>
            <a:pPr algn="just"/>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2. Зеленчуци; </a:t>
            </a:r>
          </a:p>
          <a:p>
            <a:pPr algn="just"/>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3. Билки; </a:t>
            </a:r>
          </a:p>
          <a:p>
            <a:pPr algn="just"/>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4. Десертно лозе; </a:t>
            </a:r>
            <a:endPar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Максимална площ за подпомагане до 50 ха. </a:t>
            </a:r>
          </a:p>
          <a:p>
            <a:pPr algn="just">
              <a:spcBef>
                <a:spcPts val="0"/>
              </a:spcBef>
            </a:pPr>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     - Приспособени сортове плодове -  </a:t>
            </a:r>
            <a:r>
              <a:rPr lang="bg-BG" sz="1200" b="1" i="1" dirty="0">
                <a:solidFill>
                  <a:srgbClr val="1EA092"/>
                </a:solidFill>
                <a:latin typeface="Tahoma" panose="020B0604030504040204" pitchFamily="34" charset="0"/>
                <a:ea typeface="Tahoma" panose="020B0604030504040204" pitchFamily="34" charset="0"/>
                <a:cs typeface="Tahoma" panose="020B0604030504040204" pitchFamily="34" charset="0"/>
              </a:rPr>
              <a:t>723,48 евро/ха. </a:t>
            </a:r>
          </a:p>
          <a:p>
            <a:pPr algn="just">
              <a:spcBef>
                <a:spcPts val="0"/>
              </a:spcBef>
            </a:pPr>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     - Приспособени сортове зеленчуци - </a:t>
            </a:r>
            <a:r>
              <a:rPr lang="bg-BG" sz="1200" b="1" i="1" dirty="0">
                <a:solidFill>
                  <a:srgbClr val="1EA092"/>
                </a:solidFill>
                <a:latin typeface="Tahoma" panose="020B0604030504040204" pitchFamily="34" charset="0"/>
                <a:ea typeface="Tahoma" panose="020B0604030504040204" pitchFamily="34" charset="0"/>
                <a:cs typeface="Tahoma" panose="020B0604030504040204" pitchFamily="34" charset="0"/>
              </a:rPr>
              <a:t>991,90 евро/ха. </a:t>
            </a:r>
          </a:p>
          <a:p>
            <a:pPr algn="just">
              <a:spcBef>
                <a:spcPts val="0"/>
              </a:spcBef>
            </a:pPr>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     - Приспособени сортове десертно грозде - </a:t>
            </a:r>
            <a:r>
              <a:rPr lang="bg-BG" sz="1200" b="1" i="1" dirty="0">
                <a:solidFill>
                  <a:srgbClr val="1EA092"/>
                </a:solidFill>
                <a:latin typeface="Tahoma" panose="020B0604030504040204" pitchFamily="34" charset="0"/>
                <a:ea typeface="Tahoma" panose="020B0604030504040204" pitchFamily="34" charset="0"/>
                <a:cs typeface="Tahoma" panose="020B0604030504040204" pitchFamily="34" charset="0"/>
              </a:rPr>
              <a:t>651,13 евро/ха. </a:t>
            </a:r>
          </a:p>
          <a:p>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     - Приспособени сортове билки - </a:t>
            </a:r>
            <a:r>
              <a:rPr lang="bg-BG" sz="1200" b="1" i="1" dirty="0">
                <a:solidFill>
                  <a:srgbClr val="1EA092"/>
                </a:solidFill>
                <a:latin typeface="Tahoma" panose="020B0604030504040204" pitchFamily="34" charset="0"/>
                <a:ea typeface="Tahoma" panose="020B0604030504040204" pitchFamily="34" charset="0"/>
                <a:cs typeface="Tahoma" panose="020B0604030504040204" pitchFamily="34" charset="0"/>
              </a:rPr>
              <a:t>578,78евро/ха.</a:t>
            </a:r>
            <a:r>
              <a:rPr lang="bg-BG" sz="1200" dirty="0">
                <a:latin typeface="Times New Roman" panose="02020603050405020304" pitchFamily="18" charset="0"/>
              </a:rPr>
              <a:t> </a:t>
            </a:r>
            <a:endParaRPr lang="bg-BG" sz="1200" dirty="0">
              <a:solidFill>
                <a:srgbClr val="1EA092"/>
              </a:solidFill>
              <a:latin typeface="Times New Roman" panose="02020603050405020304" pitchFamily="18"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отговарят на изискванията за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„активни земеделски стопани“.</a:t>
            </a:r>
          </a:p>
          <a:p>
            <a:pPr marL="285750" indent="-285750">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Земеделски стопани, които са регистрирани в ИСАК. </a:t>
            </a:r>
          </a:p>
          <a:p>
            <a:pPr marL="285750" indent="-285750">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стопанисват земеделски площи от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минимум 0,3 ха. </a:t>
            </a:r>
          </a:p>
          <a:p>
            <a:pPr marL="285750" indent="-285750">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Подпомагането е за земеделските площи, регистрирани в ИСАК, които отговарят на определението за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допустим хектар‖. </a:t>
            </a:r>
          </a:p>
          <a:p>
            <a:pPr marL="285750" indent="-285750">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Минималната площ за подпомагане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от 0,3 ха. </a:t>
            </a:r>
          </a:p>
          <a:p>
            <a:pPr marL="285750" indent="-285750">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Максимална площ за подпомагане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до 50 ха. </a:t>
            </a:r>
          </a:p>
          <a:p>
            <a:pPr marL="285750" indent="-285750">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За периода на ангажимента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за трайни насаждения и многогодишни култури дейностите се извършват върху едни и същи площи. </a:t>
            </a: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12</a:t>
            </a:fld>
            <a:endParaRPr lang="en-US"/>
          </a:p>
        </p:txBody>
      </p:sp>
    </p:spTree>
    <p:extLst>
      <p:ext uri="{BB962C8B-B14F-4D97-AF65-F5344CB8AC3E}">
        <p14:creationId xmlns:p14="http://schemas.microsoft.com/office/powerpoint/2010/main" val="2760631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Очаква</a:t>
            </a:r>
            <a:r>
              <a:rPr lang="bg-BG" baseline="0" dirty="0"/>
              <a:t> се списък със допустимите за подпомагане сортове от ССА</a:t>
            </a:r>
          </a:p>
          <a:p>
            <a:endParaRPr lang="bg-BG" baseline="0" dirty="0"/>
          </a:p>
          <a:p>
            <a:pPr algn="ctr"/>
            <a:r>
              <a:rPr lang="bg-BG" sz="105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Опазване на застрашени от изчезване местни сортове, важни за селското стопанство</a:t>
            </a:r>
          </a:p>
          <a:p>
            <a:endPar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Земеделски стопани, които стопанисват земеделски площи от минимум 0,5 ха. </a:t>
            </a:r>
          </a:p>
          <a:p>
            <a:endPar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Максимална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площ за подпомагане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50 ха,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с изключение научни и образователни организации. </a:t>
            </a:r>
          </a:p>
          <a:p>
            <a:pPr marL="342900" indent="-342900">
              <a:buFont typeface="Courier New" panose="02070309020205020404" pitchFamily="49" charset="0"/>
              <a:buChar char="o"/>
            </a:pPr>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Полски култури -  </a:t>
            </a:r>
            <a:r>
              <a:rPr lang="bg-BG" sz="1200" b="1" i="1" dirty="0">
                <a:solidFill>
                  <a:srgbClr val="7030A0"/>
                </a:solidFill>
                <a:latin typeface="Tahoma" panose="020B0604030504040204" pitchFamily="34" charset="0"/>
                <a:ea typeface="Tahoma" panose="020B0604030504040204" pitchFamily="34" charset="0"/>
                <a:cs typeface="Tahoma" panose="020B0604030504040204" pitchFamily="34" charset="0"/>
              </a:rPr>
              <a:t>408,01 евро/ха. </a:t>
            </a:r>
          </a:p>
          <a:p>
            <a:pPr marL="342900" indent="-342900">
              <a:buFont typeface="Courier New" panose="02070309020205020404" pitchFamily="49" charset="0"/>
              <a:buChar char="o"/>
            </a:pPr>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Трайни насаждения - </a:t>
            </a:r>
            <a:r>
              <a:rPr lang="bg-BG" sz="1200" b="1" i="1" dirty="0">
                <a:solidFill>
                  <a:srgbClr val="7030A0"/>
                </a:solidFill>
                <a:latin typeface="Tahoma" panose="020B0604030504040204" pitchFamily="34" charset="0"/>
                <a:ea typeface="Tahoma" panose="020B0604030504040204" pitchFamily="34" charset="0"/>
                <a:cs typeface="Tahoma" panose="020B0604030504040204" pitchFamily="34" charset="0"/>
              </a:rPr>
              <a:t>825,74 евро/ха.</a:t>
            </a:r>
          </a:p>
          <a:p>
            <a:pPr marL="342900" indent="-342900">
              <a:buFont typeface="Courier New" panose="02070309020205020404" pitchFamily="49" charset="0"/>
              <a:buChar char="o"/>
            </a:pPr>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Зеленчуци -  </a:t>
            </a:r>
            <a:r>
              <a:rPr lang="bg-BG" sz="1200" b="1" i="1" dirty="0">
                <a:solidFill>
                  <a:srgbClr val="7030A0"/>
                </a:solidFill>
                <a:latin typeface="Tahoma" panose="020B0604030504040204" pitchFamily="34" charset="0"/>
                <a:ea typeface="Tahoma" panose="020B0604030504040204" pitchFamily="34" charset="0"/>
                <a:cs typeface="Tahoma" panose="020B0604030504040204" pitchFamily="34" charset="0"/>
              </a:rPr>
              <a:t>956,812евро/ха. </a:t>
            </a:r>
          </a:p>
          <a:p>
            <a:pPr marL="342900" indent="-342900">
              <a:buFont typeface="Courier New" panose="02070309020205020404" pitchFamily="49" charset="0"/>
              <a:buChar char="o"/>
            </a:pPr>
            <a:r>
              <a:rPr lang="bg-BG" sz="1200" i="1" dirty="0">
                <a:solidFill>
                  <a:srgbClr val="1EA092"/>
                </a:solidFill>
                <a:latin typeface="Tahoma" panose="020B0604030504040204" pitchFamily="34" charset="0"/>
                <a:ea typeface="Tahoma" panose="020B0604030504040204" pitchFamily="34" charset="0"/>
                <a:cs typeface="Tahoma" panose="020B0604030504040204" pitchFamily="34" charset="0"/>
              </a:rPr>
              <a:t>Етерични и медицински култури - </a:t>
            </a:r>
            <a:r>
              <a:rPr lang="bg-BG" sz="1200" b="1" i="1" dirty="0">
                <a:solidFill>
                  <a:srgbClr val="7030A0"/>
                </a:solidFill>
                <a:latin typeface="Tahoma" panose="020B0604030504040204" pitchFamily="34" charset="0"/>
                <a:ea typeface="Tahoma" panose="020B0604030504040204" pitchFamily="34" charset="0"/>
                <a:cs typeface="Tahoma" panose="020B0604030504040204" pitchFamily="34" charset="0"/>
              </a:rPr>
              <a:t>845,734евро/ха. </a:t>
            </a:r>
            <a:endParaRPr lang="en-US" sz="1200" b="1" i="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Courier New" panose="02070309020205020404" pitchFamily="49" charset="0"/>
              <a:buChar char="o"/>
            </a:pPr>
            <a:endParaRPr lang="en-US" sz="1200" b="1" i="1" dirty="0">
              <a:solidFill>
                <a:srgbClr val="7030A0"/>
              </a:solidFill>
              <a:latin typeface="Tahoma" panose="020B0604030504040204" pitchFamily="34" charset="0"/>
              <a:ea typeface="Tahoma" panose="020B0604030504040204" pitchFamily="34" charset="0"/>
              <a:cs typeface="Tahoma" panose="020B0604030504040204" pitchFamily="34" charset="0"/>
            </a:endParaRPr>
          </a:p>
          <a:p>
            <a:endParaRPr lang="bg-BG" sz="1100" b="1" i="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отговарят на изискванията за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активни земеделски стопани“.</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са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регистрирани в ИСАК. </a:t>
            </a: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Научни и образователни организации, които да кандидатстват с цел поддържане на Научния национален генофонд. </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стопанисват земеделски площи от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минимум 0,5 ха. </a:t>
            </a: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Максимална площ за подпомагане 50 ха, с изключение научни и образователни организации. </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Плащането е на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хектар допустима земеделска земя,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обхваната от задълженията за поддържане на площта. </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Подпомагането е за земеделските площи, регистрирани в ИСАК, които отговарят на определението за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„допустим хектар“.</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Дейностите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могат да не се прилагат върху едни и същи площи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за периода на изпълнение на </a:t>
            </a:r>
            <a:r>
              <a:rPr lang="bg-BG" sz="1200" dirty="0" err="1">
                <a:solidFill>
                  <a:srgbClr val="1EA092"/>
                </a:solidFill>
                <a:latin typeface="Tahoma" panose="020B0604030504040204" pitchFamily="34" charset="0"/>
                <a:ea typeface="Tahoma" panose="020B0604030504040204" pitchFamily="34" charset="0"/>
                <a:cs typeface="Tahoma" panose="020B0604030504040204" pitchFamily="34" charset="0"/>
              </a:rPr>
              <a:t>агроекологичния</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ангажимент. </a:t>
            </a: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Управляващият орган следва да разработи специфични изисквания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и за друг тип кандидати, а именно: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Научни и образователни организации,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които да кандидатстват с цел поддържане на Научния национален генофонд. </a:t>
            </a:r>
          </a:p>
          <a:p>
            <a:pPr marL="342900" indent="-342900">
              <a:buFont typeface="Courier New" panose="02070309020205020404" pitchFamily="49" charset="0"/>
              <a:buChar char="o"/>
            </a:pPr>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13</a:t>
            </a:fld>
            <a:endParaRPr lang="en-US"/>
          </a:p>
        </p:txBody>
      </p:sp>
    </p:spTree>
    <p:extLst>
      <p:ext uri="{BB962C8B-B14F-4D97-AF65-F5344CB8AC3E}">
        <p14:creationId xmlns:p14="http://schemas.microsoft.com/office/powerpoint/2010/main" val="1536337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отговарят на изискванията за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„активни земеделски стопани“,</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които са регистрирани в ИСАК. </a:t>
            </a:r>
          </a:p>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или упълномощено лице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трябва да преминат </a:t>
            </a:r>
            <a:r>
              <a:rPr lang="bg-BG" dirty="0" err="1">
                <a:solidFill>
                  <a:srgbClr val="7030A0"/>
                </a:solidFill>
                <a:latin typeface="Tahoma" panose="020B0604030504040204" pitchFamily="34" charset="0"/>
                <a:ea typeface="Tahoma" panose="020B0604030504040204" pitchFamily="34" charset="0"/>
                <a:cs typeface="Tahoma" panose="020B0604030504040204" pitchFamily="34" charset="0"/>
              </a:rPr>
              <a:t>агроекологично</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обучение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 прилагането на поетите от тях ангажименти, насочено към изпълняваните от тях дейности; </a:t>
            </a:r>
          </a:p>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Подпомаганите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животни са идентифицирани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в информационната система на Българска агенция по безопасност на храните по чл. 30, ал. 2, </a:t>
            </a:r>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т</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3 от ЗПЗП;</a:t>
            </a: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поддържат заявените животни през годината</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като поне 80 дни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след последния ден за подаване на заявленията за подпомагане са налични в стопанството </a:t>
            </a:r>
          </a:p>
          <a:p>
            <a:pPr>
              <a:spcBef>
                <a:spcPts val="200"/>
              </a:spcBef>
              <a:spcAft>
                <a:spcPts val="200"/>
              </a:spcAft>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породи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Списъка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местни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издаден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документ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съответната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развъдна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организация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доказващ</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произхода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им</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класифицирани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съответствие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приложимото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национално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законодателство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тази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цел</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ще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бъде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утвърдена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Методика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определяне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праговете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застрашеност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зависимост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рисковия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статус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местните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застрашени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породи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прагове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както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следва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изчезващи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силно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средно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слабо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много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слабо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b="1">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зависимост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прага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застрашеност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ще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бъдат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определени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прагове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подпомагане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к</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оито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ще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бъдат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разписани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националното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законодателство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съобразно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Методиката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Списъкът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застрашените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породи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класификацията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утвърждават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въз</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основа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данни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ИАСРЖ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отразени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във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ВЕТИС.</a:t>
            </a:r>
            <a:r>
              <a:rPr lang="x-none">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Спазват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развъдната програма на развъдната организация</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p>
          <a:p>
            <a:pPr algn="just"/>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Не намаляват броя на животните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под броя на одобрените животни от съответния вид и порода, с които са започнали ангажимента, освен в случаите на загуба на животни, резултат от кражба, при смърт от болест, при смърт вследствие на нападение от хищници или становище за негодността на животното за използване за развъдна дейност от съответната развъдна организация или ИАСРЖ с препоръка за реализиране на животното за месо или за продажба на друга животновъдна ферма; </a:t>
            </a:r>
          </a:p>
          <a:p>
            <a:pPr algn="just"/>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При настъпили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форсмажорни или изключителни обстоятелства</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засягащи броя на животните, заявени за подпомагане, земеделските стопани до края на петгодишния си ангажимент могат да продължат изпълнението на ангажимента си с броя на отглежданите животни от същия вид и порода след настъпване на обстоятелствата, ако броят им е по-малък от този, за който са поели ангажимент; </a:t>
            </a:r>
          </a:p>
          <a:p>
            <a:pPr algn="just"/>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Подпомагането ще се извършва на база на годишни плащания с различен размер на подпомагане съобразен с дефинираните прагове за изчезнали, изчезващи и по степен на </a:t>
            </a:r>
            <a:r>
              <a:rPr lang="bg-BG"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застрашеност</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на отделните видове и породи животни. </a:t>
            </a:r>
          </a:p>
          <a:p>
            <a:pPr marL="285750" indent="-285750">
              <a:buFont typeface="Wingdings" pitchFamily="2" charset="2"/>
              <a:buChar char="ü"/>
            </a:pP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породи ЕРД – 212,21 евро/ЖЕ </a:t>
            </a:r>
          </a:p>
          <a:p>
            <a:pPr marL="285750" indent="-285750">
              <a:buFont typeface="Wingdings" pitchFamily="2" charset="2"/>
              <a:buChar char="ü"/>
            </a:pP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породи ДРЖ – 150,32 евро/ЖЕ </a:t>
            </a:r>
          </a:p>
          <a:p>
            <a:pPr marL="285750" indent="-285750">
              <a:buFont typeface="Wingdings" pitchFamily="2" charset="2"/>
              <a:buChar char="ü"/>
            </a:pP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породи свине – 126,80 евро/ЖЕ </a:t>
            </a:r>
          </a:p>
          <a:p>
            <a:pPr marL="285750" indent="-285750">
              <a:buFont typeface="Wingdings" pitchFamily="2" charset="2"/>
              <a:buChar char="ü"/>
            </a:pP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породи коне – 143,80 евро/ЖЕ </a:t>
            </a: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14</a:t>
            </a:fld>
            <a:endParaRPr lang="en-US"/>
          </a:p>
        </p:txBody>
      </p:sp>
    </p:spTree>
    <p:extLst>
      <p:ext uri="{BB962C8B-B14F-4D97-AF65-F5344CB8AC3E}">
        <p14:creationId xmlns:p14="http://schemas.microsoft.com/office/powerpoint/2010/main" val="3067458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bg-BG" b="1" u="sng" dirty="0">
                <a:solidFill>
                  <a:srgbClr val="1EA092"/>
                </a:solidFill>
                <a:latin typeface="Tahoma" panose="020B0604030504040204" pitchFamily="34" charset="0"/>
                <a:ea typeface="Tahoma" panose="020B0604030504040204" pitchFamily="34" charset="0"/>
                <a:cs typeface="Tahoma" panose="020B0604030504040204" pitchFamily="34" charset="0"/>
              </a:rPr>
              <a:t>Планински пасища на: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Териториите на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Националните паркове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 обособени зони за извършване на сезонна паша на селскостопански животни, съобразно годишните планове за паша, издавани от дирекциите на национални паркове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Рила, Пирин и/или Централен Балкан.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Териториите на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природни паркове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 обособени зони за извършване на регулирана паша на селскостопански животни, съгласно планове за управление;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В зони от мрежата Натура 2000</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 утвърдени планове за управление, с обособени зони за извършване на сезонна паша на селскостопански животни; </a:t>
            </a: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От обхвата са изключени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териториите на резерватите и поддържаните резервати. </a:t>
            </a: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р</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азполагат</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годишно</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разрешително</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паша</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територията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националните</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паркове</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съгласно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чл</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50,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5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Закона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защитените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територии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20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териториите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природните</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паркове</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документ</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съответствие</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броя</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вида</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животни</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нормите</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режимите</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утвърдения</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план</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7030A0"/>
                </a:solidFill>
                <a:latin typeface="Tahoma" panose="020B0604030504040204" pitchFamily="34" charset="0"/>
                <a:ea typeface="Tahoma" panose="020B0604030504040204" pitchFamily="34" charset="0"/>
                <a:cs typeface="Tahoma" panose="020B0604030504040204" pitchFamily="34" charset="0"/>
              </a:rPr>
              <a:t>управление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издаден</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директора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природния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парк</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20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кандидатстващи за подпомагане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трябва да притежават тревопасни животни от видовете</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с които е разрешено от компетентните органи извършването на паша върху териториите. </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извършват паша на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площ от минимум 5 ха. </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Земеделският стопанин, кандидатстващи за подпомагане трябва да притежава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или 50 овце, или 10 говеда</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 или комбинация от разрешените видове животни,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но не по-малко от 10 ЖЕ</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Земеделският стопанин, кандидатстващи за подпомагане по направлението трябва да притежава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не по-малко от 10 ЖЕ от видовете животни, с които е разрешено извършването на паша;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Извежданите на паша животни от видовете включени в плановете за управление и годишните планове за паша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са идентифицирани в информационната системата по чл. 30, ал. 2, </a:t>
            </a:r>
            <a:r>
              <a:rPr lang="bg-BG" dirty="0" err="1">
                <a:solidFill>
                  <a:srgbClr val="7030A0"/>
                </a:solidFill>
                <a:latin typeface="Tahoma" panose="020B0604030504040204" pitchFamily="34" charset="0"/>
                <a:ea typeface="Tahoma" panose="020B0604030504040204" pitchFamily="34" charset="0"/>
                <a:cs typeface="Tahoma" panose="020B0604030504040204" pitchFamily="34" charset="0"/>
              </a:rPr>
              <a:t>т</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3 от ЗПЗП. </a:t>
            </a:r>
          </a:p>
          <a:p>
            <a:pPr marL="285750" indent="-285750" algn="jus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спазват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изискванията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натоварване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пасищните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системи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им</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предоставени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географски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цифрови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данни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разрешителни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паша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гъстота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0,3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0,4 ЖЕ/</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ха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b="1">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Ангажиментите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за срок 3 години</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като по преценка и предписание на Дирекциите на националните и природните паркове, и органите по управление на защитените зони,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пашата върху даден парцел може да бъде преустановена. </a:t>
            </a:r>
          </a:p>
          <a:p>
            <a:pPr marL="285750" indent="-285750" algn="jus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Ангажиментът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поема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едни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същи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фиксирани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земеделски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парцели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един</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същ</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размер</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площта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могат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варират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зависимост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състоянието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пасищата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целесъобразността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пашата</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a:t>
            </a:r>
          </a:p>
          <a:p>
            <a:pPr algn="just"/>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Бенефициентите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дейността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поемат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водят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дневник</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регистър</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стопанството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всички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земеделски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дейности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извършвани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предмет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поетите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задължения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Земеделският стопанин или гледача на животните (пастир) трябва да извежда животните на определените пасища,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3 месеца от годината в периода май – октомври (90 дни).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Изключения от тези срокове се допускат при изрични разпоредби/разрешение на Дирекциите на националните и природни паркове, или органите по управление на Натура зоните. </a:t>
            </a:r>
          </a:p>
          <a:p>
            <a:pPr marL="285750" indent="-285750" algn="just">
              <a:buFont typeface="Arial" panose="020B0604020202020204" pitchFamily="34" charset="0"/>
              <a:buChar char="•"/>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Когато дейността се изпълнява с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придружаващи стадото кучета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 опазване на животните от нападения на хищници, те не трябва да застрашават хора, На всяко куче трябва да 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поставена „</a:t>
            </a:r>
            <a:r>
              <a:rPr lang="bg-BG" dirty="0" err="1">
                <a:solidFill>
                  <a:srgbClr val="7030A0"/>
                </a:solidFill>
                <a:latin typeface="Tahoma" panose="020B0604030504040204" pitchFamily="34" charset="0"/>
                <a:ea typeface="Tahoma" panose="020B0604030504040204" pitchFamily="34" charset="0"/>
                <a:cs typeface="Tahoma" panose="020B0604030504040204" pitchFamily="34" charset="0"/>
              </a:rPr>
              <a:t>спъвачка</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както и допълнителни </a:t>
            </a:r>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обезопасителни</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средства при необходимост.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които притежават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не по-малко от две кучета от каракачанската порода и/или кучета от порода „Българско овчарско куче“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 опазване на животните от нападение на хищници, могат да получат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допълнително </a:t>
            </a:r>
            <a:r>
              <a:rPr lang="bg-BG" dirty="0" err="1">
                <a:solidFill>
                  <a:srgbClr val="7030A0"/>
                </a:solidFill>
                <a:latin typeface="Tahoma" panose="020B0604030504040204" pitchFamily="34" charset="0"/>
                <a:ea typeface="Tahoma" panose="020B0604030504040204" pitchFamily="34" charset="0"/>
                <a:cs typeface="Tahoma" panose="020B0604030504040204" pitchFamily="34" charset="0"/>
              </a:rPr>
              <a:t>агроекологично</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плащане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За получаване на допълнителното </a:t>
            </a:r>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агроекологично</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плащане за паша с каракачански кучета и/или кучетата от порода „Българско овчарско куче― земеделските стопани са длъжни да представят за всяко куче „Родословен сертификат― за произход, издаден от Международната асоциация на каракачанските кучета или друга развъдна организация, получила разрешение за дейност по реда на Закона за животновъдството. </a:t>
            </a:r>
          </a:p>
          <a:p>
            <a:pPr marL="285750" indent="-285750" algn="jus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едно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заявените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всеки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50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броя</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поставя</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устройство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позволяващо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проследяване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движението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му</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15</a:t>
            </a:fld>
            <a:endParaRPr lang="en-US"/>
          </a:p>
        </p:txBody>
      </p:sp>
    </p:spTree>
    <p:extLst>
      <p:ext uri="{BB962C8B-B14F-4D97-AF65-F5344CB8AC3E}">
        <p14:creationId xmlns:p14="http://schemas.microsoft.com/office/powerpoint/2010/main" val="2317084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0"/>
              </a:spcBef>
            </a:pP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Поддържане на местообитанията на </a:t>
            </a:r>
            <a:r>
              <a:rPr lang="bg-BG"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червеногушата</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 гъска (</a:t>
            </a:r>
            <a:r>
              <a:rPr lang="bg-BG"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Branta</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ruficollis</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Кръстат</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 (царски) орел и Египетски лешояд в </a:t>
            </a:r>
            <a:r>
              <a:rPr lang="bg-BG"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орнитологични</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 важни места в обработваеми земи</a:t>
            </a:r>
          </a:p>
          <a:p>
            <a:pPr algn="just"/>
            <a:endParaRPr lang="bg-BG" sz="12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За операция 1: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„Засяване и отглеждане на есенни зърнено-житни култури в местообитанията на </a:t>
            </a:r>
            <a:r>
              <a:rPr lang="bg-BG" sz="1200" dirty="0" err="1">
                <a:solidFill>
                  <a:srgbClr val="1EA092"/>
                </a:solidFill>
                <a:latin typeface="Tahoma" panose="020B0604030504040204" pitchFamily="34" charset="0"/>
                <a:ea typeface="Tahoma" panose="020B0604030504040204" pitchFamily="34" charset="0"/>
                <a:cs typeface="Tahoma" panose="020B0604030504040204" pitchFamily="34" charset="0"/>
              </a:rPr>
              <a:t>червеногушата</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гъска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на 50 % от заявената по дейността площ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и с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минимум 30 % царевица -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95,36 евро/ха </a:t>
            </a:r>
          </a:p>
          <a:p>
            <a:endPar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За операция 2: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Превръщане на обработваемите земи, които са местообитания на Царски орел или Египетски лешояд, в постоянно затревени площи земеделските стопани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227,78 евро/ха </a:t>
            </a: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16</a:t>
            </a:fld>
            <a:endParaRPr lang="en-US"/>
          </a:p>
        </p:txBody>
      </p:sp>
    </p:spTree>
    <p:extLst>
      <p:ext uri="{BB962C8B-B14F-4D97-AF65-F5344CB8AC3E}">
        <p14:creationId xmlns:p14="http://schemas.microsoft.com/office/powerpoint/2010/main" val="34038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След всеки пасищен цикъл на сеитба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може да се налага извършване на косене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(за </a:t>
            </a:r>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неизядените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видове – плевелите, които да бъдат изкосени и да се предотврати цъфтеж и разпространение).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Следва да бъде гарантиран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резултат след третата година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 изключение на констатирани форсмажорни обстоятелства) – при поемане на ангажимента се подписва декларация, при която се гарантират, че тревното покритие ще бъде повърхностно подобрено към третата година и към петата ще има значително подобрено тревно покритие на заявените площи.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Забранено е използването на минерални торове и продукти за растителна защита;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Забранява се изграждането на нови отводнителни системи.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a:t>
            </a:r>
          </a:p>
          <a:p>
            <a:pPr marL="285750" indent="-285750" algn="just">
              <a:buFont typeface="Arial" panose="020B0604020202020204" pitchFamily="34" charset="0"/>
              <a:buChar char="•"/>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Ставка: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202,47 евро/ха. </a:t>
            </a: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17</a:t>
            </a:fld>
            <a:endParaRPr lang="en-US"/>
          </a:p>
        </p:txBody>
      </p:sp>
    </p:spTree>
    <p:extLst>
      <p:ext uri="{BB962C8B-B14F-4D97-AF65-F5344CB8AC3E}">
        <p14:creationId xmlns:p14="http://schemas.microsoft.com/office/powerpoint/2010/main" val="2870089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18</a:t>
            </a:fld>
            <a:endParaRPr lang="en-US"/>
          </a:p>
        </p:txBody>
      </p:sp>
    </p:spTree>
    <p:extLst>
      <p:ext uri="{BB962C8B-B14F-4D97-AF65-F5344CB8AC3E}">
        <p14:creationId xmlns:p14="http://schemas.microsoft.com/office/powerpoint/2010/main" val="1242357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19</a:t>
            </a:fld>
            <a:endParaRPr lang="en-US"/>
          </a:p>
        </p:txBody>
      </p:sp>
    </p:spTree>
    <p:extLst>
      <p:ext uri="{BB962C8B-B14F-4D97-AF65-F5344CB8AC3E}">
        <p14:creationId xmlns:p14="http://schemas.microsoft.com/office/powerpoint/2010/main" val="3830001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20</a:t>
            </a:fld>
            <a:endParaRPr lang="en-US"/>
          </a:p>
        </p:txBody>
      </p:sp>
    </p:spTree>
    <p:extLst>
      <p:ext uri="{BB962C8B-B14F-4D97-AF65-F5344CB8AC3E}">
        <p14:creationId xmlns:p14="http://schemas.microsoft.com/office/powerpoint/2010/main" val="549206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21</a:t>
            </a:fld>
            <a:endParaRPr lang="en-US"/>
          </a:p>
        </p:txBody>
      </p:sp>
    </p:spTree>
    <p:extLst>
      <p:ext uri="{BB962C8B-B14F-4D97-AF65-F5344CB8AC3E}">
        <p14:creationId xmlns:p14="http://schemas.microsoft.com/office/powerpoint/2010/main" val="308775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2</a:t>
            </a:fld>
            <a:endParaRPr lang="en-US"/>
          </a:p>
        </p:txBody>
      </p:sp>
    </p:spTree>
    <p:extLst>
      <p:ext uri="{BB962C8B-B14F-4D97-AF65-F5344CB8AC3E}">
        <p14:creationId xmlns:p14="http://schemas.microsoft.com/office/powerpoint/2010/main" val="2429142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22</a:t>
            </a:fld>
            <a:endParaRPr lang="en-US"/>
          </a:p>
        </p:txBody>
      </p:sp>
    </p:spTree>
    <p:extLst>
      <p:ext uri="{BB962C8B-B14F-4D97-AF65-F5344CB8AC3E}">
        <p14:creationId xmlns:p14="http://schemas.microsoft.com/office/powerpoint/2010/main" val="4091041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23</a:t>
            </a:fld>
            <a:endParaRPr lang="en-US"/>
          </a:p>
        </p:txBody>
      </p:sp>
    </p:spTree>
    <p:extLst>
      <p:ext uri="{BB962C8B-B14F-4D97-AF65-F5344CB8AC3E}">
        <p14:creationId xmlns:p14="http://schemas.microsoft.com/office/powerpoint/2010/main" val="2221386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a:defRPr/>
            </a:pPr>
            <a:fld id="{F53C2F4E-D4BC-4D11-BBE6-2E2B966BDE42}"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35629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a:defRPr/>
            </a:pPr>
            <a:fld id="{F53C2F4E-D4BC-4D11-BBE6-2E2B966BDE42}"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390812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a:defRPr/>
            </a:pPr>
            <a:fld id="{F53C2F4E-D4BC-4D11-BBE6-2E2B966BDE42}"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433158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27</a:t>
            </a:fld>
            <a:endParaRPr lang="en-US"/>
          </a:p>
        </p:txBody>
      </p:sp>
    </p:spTree>
    <p:extLst>
      <p:ext uri="{BB962C8B-B14F-4D97-AF65-F5344CB8AC3E}">
        <p14:creationId xmlns:p14="http://schemas.microsoft.com/office/powerpoint/2010/main" val="3371524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28</a:t>
            </a:fld>
            <a:endParaRPr lang="en-US"/>
          </a:p>
        </p:txBody>
      </p:sp>
    </p:spTree>
    <p:extLst>
      <p:ext uri="{BB962C8B-B14F-4D97-AF65-F5344CB8AC3E}">
        <p14:creationId xmlns:p14="http://schemas.microsoft.com/office/powerpoint/2010/main" val="707125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pc="86" dirty="0" err="1">
                <a:latin typeface="Roboto" charset="0"/>
                <a:ea typeface="Roboto" charset="0"/>
                <a:cs typeface="Roboto" charset="0"/>
              </a:rPr>
              <a:t>средни</a:t>
            </a:r>
            <a:r>
              <a:rPr lang="ru-RU" spc="86" dirty="0">
                <a:latin typeface="Roboto" charset="0"/>
                <a:ea typeface="Roboto" charset="0"/>
                <a:cs typeface="Roboto" charset="0"/>
              </a:rPr>
              <a:t>“ и „</a:t>
            </a:r>
            <a:r>
              <a:rPr lang="ru-RU" spc="86" dirty="0" err="1">
                <a:latin typeface="Roboto" charset="0"/>
                <a:ea typeface="Roboto" charset="0"/>
                <a:cs typeface="Roboto" charset="0"/>
              </a:rPr>
              <a:t>големи</a:t>
            </a:r>
            <a:r>
              <a:rPr lang="ru-RU" spc="86" dirty="0">
                <a:latin typeface="Roboto" charset="0"/>
                <a:ea typeface="Roboto" charset="0"/>
                <a:cs typeface="Roboto" charset="0"/>
              </a:rPr>
              <a:t>“ </a:t>
            </a:r>
            <a:r>
              <a:rPr lang="ru-RU" spc="86" dirty="0" err="1">
                <a:latin typeface="Roboto" charset="0"/>
                <a:ea typeface="Roboto" charset="0"/>
                <a:cs typeface="Roboto" charset="0"/>
              </a:rPr>
              <a:t>земеделски</a:t>
            </a:r>
            <a:r>
              <a:rPr lang="ru-RU" spc="86" dirty="0">
                <a:latin typeface="Roboto" charset="0"/>
                <a:ea typeface="Roboto" charset="0"/>
                <a:cs typeface="Roboto" charset="0"/>
              </a:rPr>
              <a:t> </a:t>
            </a:r>
            <a:r>
              <a:rPr lang="ru-RU" spc="86" dirty="0" err="1">
                <a:latin typeface="Roboto" charset="0"/>
                <a:ea typeface="Roboto" charset="0"/>
                <a:cs typeface="Roboto" charset="0"/>
              </a:rPr>
              <a:t>стопанства</a:t>
            </a:r>
            <a:r>
              <a:rPr lang="ru-RU" spc="86" dirty="0">
                <a:latin typeface="Roboto" charset="0"/>
                <a:ea typeface="Roboto" charset="0"/>
                <a:cs typeface="Roboto" charset="0"/>
              </a:rPr>
              <a:t> - да </a:t>
            </a:r>
            <a:r>
              <a:rPr lang="ru-RU" spc="86" dirty="0" err="1">
                <a:latin typeface="Roboto" charset="0"/>
                <a:ea typeface="Roboto" charset="0"/>
                <a:cs typeface="Roboto" charset="0"/>
              </a:rPr>
              <a:t>са</a:t>
            </a:r>
            <a:r>
              <a:rPr lang="ru-RU" spc="86" dirty="0">
                <a:latin typeface="Roboto" charset="0"/>
                <a:ea typeface="Roboto" charset="0"/>
                <a:cs typeface="Roboto" charset="0"/>
              </a:rPr>
              <a:t> </a:t>
            </a:r>
            <a:r>
              <a:rPr lang="ru-RU" spc="86" dirty="0" err="1">
                <a:latin typeface="Roboto" charset="0"/>
                <a:ea typeface="Roboto" charset="0"/>
                <a:cs typeface="Roboto" charset="0"/>
              </a:rPr>
              <a:t>регистрирани</a:t>
            </a:r>
            <a:r>
              <a:rPr lang="ru-RU" spc="86" dirty="0">
                <a:latin typeface="Roboto" charset="0"/>
                <a:ea typeface="Roboto" charset="0"/>
                <a:cs typeface="Roboto" charset="0"/>
              </a:rPr>
              <a:t> </a:t>
            </a:r>
            <a:r>
              <a:rPr lang="ru-RU" spc="86" dirty="0" err="1">
                <a:latin typeface="Roboto" charset="0"/>
                <a:ea typeface="Roboto" charset="0"/>
                <a:cs typeface="Roboto" charset="0"/>
              </a:rPr>
              <a:t>като</a:t>
            </a:r>
            <a:r>
              <a:rPr lang="ru-RU" spc="86" dirty="0">
                <a:latin typeface="Roboto" charset="0"/>
                <a:ea typeface="Roboto" charset="0"/>
                <a:cs typeface="Roboto" charset="0"/>
              </a:rPr>
              <a:t> </a:t>
            </a:r>
            <a:r>
              <a:rPr lang="ru-RU" spc="86" dirty="0" err="1">
                <a:latin typeface="Roboto" charset="0"/>
                <a:ea typeface="Roboto" charset="0"/>
                <a:cs typeface="Roboto" charset="0"/>
              </a:rPr>
              <a:t>земеделски</a:t>
            </a:r>
            <a:r>
              <a:rPr lang="ru-RU" spc="86" dirty="0">
                <a:latin typeface="Roboto" charset="0"/>
                <a:ea typeface="Roboto" charset="0"/>
                <a:cs typeface="Roboto" charset="0"/>
              </a:rPr>
              <a:t> </a:t>
            </a:r>
            <a:r>
              <a:rPr lang="ru-RU" spc="86" dirty="0" err="1">
                <a:latin typeface="Roboto" charset="0"/>
                <a:ea typeface="Roboto" charset="0"/>
                <a:cs typeface="Roboto" charset="0"/>
              </a:rPr>
              <a:t>стопани</a:t>
            </a:r>
            <a:r>
              <a:rPr lang="ru-RU" spc="86" dirty="0">
                <a:latin typeface="Roboto" charset="0"/>
                <a:ea typeface="Roboto" charset="0"/>
                <a:cs typeface="Roboto" charset="0"/>
              </a:rPr>
              <a:t> по Закона за </a:t>
            </a:r>
            <a:r>
              <a:rPr lang="ru-RU" spc="86" dirty="0" err="1">
                <a:latin typeface="Roboto" charset="0"/>
                <a:ea typeface="Roboto" charset="0"/>
                <a:cs typeface="Roboto" charset="0"/>
              </a:rPr>
              <a:t>подпомагане</a:t>
            </a:r>
            <a:r>
              <a:rPr lang="ru-RU" spc="86" dirty="0">
                <a:latin typeface="Roboto" charset="0"/>
                <a:ea typeface="Roboto" charset="0"/>
                <a:cs typeface="Roboto" charset="0"/>
              </a:rPr>
              <a:t> на </a:t>
            </a:r>
            <a:r>
              <a:rPr lang="ru-RU" spc="86" dirty="0" err="1">
                <a:latin typeface="Roboto" charset="0"/>
                <a:ea typeface="Roboto" charset="0"/>
                <a:cs typeface="Roboto" charset="0"/>
              </a:rPr>
              <a:t>земеделските</a:t>
            </a:r>
            <a:r>
              <a:rPr lang="ru-RU" spc="86" dirty="0">
                <a:latin typeface="Roboto" charset="0"/>
                <a:ea typeface="Roboto" charset="0"/>
                <a:cs typeface="Roboto" charset="0"/>
              </a:rPr>
              <a:t> производители от </a:t>
            </a:r>
            <a:r>
              <a:rPr lang="ru-RU" spc="86" dirty="0" err="1">
                <a:latin typeface="Roboto" charset="0"/>
                <a:ea typeface="Roboto" charset="0"/>
                <a:cs typeface="Roboto" charset="0"/>
              </a:rPr>
              <a:t>най</a:t>
            </a:r>
            <a:r>
              <a:rPr lang="ru-RU" spc="86" dirty="0">
                <a:latin typeface="Roboto" charset="0"/>
                <a:ea typeface="Roboto" charset="0"/>
                <a:cs typeface="Roboto" charset="0"/>
              </a:rPr>
              <a:t> – </a:t>
            </a:r>
            <a:r>
              <a:rPr lang="ru-RU" spc="86" dirty="0" err="1">
                <a:latin typeface="Roboto" charset="0"/>
                <a:ea typeface="Roboto" charset="0"/>
                <a:cs typeface="Roboto" charset="0"/>
              </a:rPr>
              <a:t>малко</a:t>
            </a:r>
            <a:r>
              <a:rPr lang="ru-RU" spc="86" dirty="0">
                <a:latin typeface="Roboto" charset="0"/>
                <a:ea typeface="Roboto" charset="0"/>
                <a:cs typeface="Roboto" charset="0"/>
              </a:rPr>
              <a:t> 36 </a:t>
            </a:r>
            <a:r>
              <a:rPr lang="ru-RU" spc="86" dirty="0" err="1">
                <a:latin typeface="Roboto" charset="0"/>
                <a:ea typeface="Roboto" charset="0"/>
                <a:cs typeface="Roboto" charset="0"/>
              </a:rPr>
              <a:t>месеца</a:t>
            </a:r>
            <a:r>
              <a:rPr lang="ru-RU" spc="86" dirty="0">
                <a:latin typeface="Roboto" charset="0"/>
                <a:ea typeface="Roboto" charset="0"/>
                <a:cs typeface="Roboto" charset="0"/>
              </a:rPr>
              <a:t> </a:t>
            </a:r>
            <a:r>
              <a:rPr lang="ru-RU" spc="86" dirty="0" err="1">
                <a:latin typeface="Roboto" charset="0"/>
                <a:ea typeface="Roboto" charset="0"/>
                <a:cs typeface="Roboto" charset="0"/>
              </a:rPr>
              <a:t>преди</a:t>
            </a:r>
            <a:r>
              <a:rPr lang="ru-RU" spc="86" dirty="0">
                <a:latin typeface="Roboto" charset="0"/>
                <a:ea typeface="Roboto" charset="0"/>
                <a:cs typeface="Roboto" charset="0"/>
              </a:rPr>
              <a:t> </a:t>
            </a:r>
            <a:r>
              <a:rPr lang="ru-RU" spc="86" dirty="0" err="1">
                <a:latin typeface="Roboto" charset="0"/>
                <a:ea typeface="Roboto" charset="0"/>
                <a:cs typeface="Roboto" charset="0"/>
              </a:rPr>
              <a:t>кандидатстването</a:t>
            </a:r>
            <a:r>
              <a:rPr lang="ru-RU" spc="86" dirty="0">
                <a:latin typeface="Roboto" charset="0"/>
                <a:ea typeface="Roboto" charset="0"/>
                <a:cs typeface="Roboto" charset="0"/>
              </a:rPr>
              <a:t> за </a:t>
            </a:r>
            <a:r>
              <a:rPr lang="ru-RU" spc="86" dirty="0" err="1">
                <a:latin typeface="Roboto" charset="0"/>
                <a:ea typeface="Roboto" charset="0"/>
                <a:cs typeface="Roboto" charset="0"/>
              </a:rPr>
              <a:t>подпомагане</a:t>
            </a:r>
            <a:r>
              <a:rPr lang="ru-RU" spc="86" dirty="0">
                <a:latin typeface="Roboto" charset="0"/>
                <a:ea typeface="Roboto" charset="0"/>
                <a:cs typeface="Roboto" charset="0"/>
              </a:rPr>
              <a:t> и да не </a:t>
            </a:r>
            <a:r>
              <a:rPr lang="ru-RU" spc="86" dirty="0" err="1">
                <a:latin typeface="Roboto" charset="0"/>
                <a:ea typeface="Roboto" charset="0"/>
                <a:cs typeface="Roboto" charset="0"/>
              </a:rPr>
              <a:t>са</a:t>
            </a:r>
            <a:r>
              <a:rPr lang="ru-RU" spc="86" dirty="0">
                <a:latin typeface="Roboto" charset="0"/>
                <a:ea typeface="Roboto" charset="0"/>
                <a:cs typeface="Roboto" charset="0"/>
              </a:rPr>
              <a:t> </a:t>
            </a:r>
            <a:r>
              <a:rPr lang="ru-RU" spc="86" dirty="0" err="1">
                <a:latin typeface="Roboto" charset="0"/>
                <a:ea typeface="Roboto" charset="0"/>
                <a:cs typeface="Roboto" charset="0"/>
              </a:rPr>
              <a:t>прекратявали</a:t>
            </a:r>
            <a:r>
              <a:rPr lang="ru-RU" spc="86" dirty="0">
                <a:latin typeface="Roboto" charset="0"/>
                <a:ea typeface="Roboto" charset="0"/>
                <a:cs typeface="Roboto" charset="0"/>
              </a:rPr>
              <a:t> </a:t>
            </a:r>
            <a:r>
              <a:rPr lang="ru-RU" spc="86" dirty="0" err="1">
                <a:latin typeface="Roboto" charset="0"/>
                <a:ea typeface="Roboto" charset="0"/>
                <a:cs typeface="Roboto" charset="0"/>
              </a:rPr>
              <a:t>своята</a:t>
            </a:r>
            <a:r>
              <a:rPr lang="ru-RU" spc="86" dirty="0">
                <a:latin typeface="Roboto" charset="0"/>
                <a:ea typeface="Roboto" charset="0"/>
                <a:cs typeface="Roboto" charset="0"/>
              </a:rPr>
              <a:t> </a:t>
            </a:r>
            <a:r>
              <a:rPr lang="ru-RU" spc="86" dirty="0" err="1">
                <a:latin typeface="Roboto" charset="0"/>
                <a:ea typeface="Roboto" charset="0"/>
                <a:cs typeface="Roboto" charset="0"/>
              </a:rPr>
              <a:t>дейност</a:t>
            </a:r>
            <a:r>
              <a:rPr lang="ru-RU" spc="86" dirty="0">
                <a:latin typeface="Roboto" charset="0"/>
                <a:ea typeface="Roboto" charset="0"/>
                <a:cs typeface="Roboto" charset="0"/>
              </a:rPr>
              <a:t> в </a:t>
            </a:r>
            <a:r>
              <a:rPr lang="ru-RU" spc="86" dirty="0" err="1">
                <a:latin typeface="Roboto" charset="0"/>
                <a:ea typeface="Roboto" charset="0"/>
                <a:cs typeface="Roboto" charset="0"/>
              </a:rPr>
              <a:t>този</a:t>
            </a:r>
            <a:r>
              <a:rPr lang="ru-RU" spc="86" dirty="0">
                <a:latin typeface="Roboto" charset="0"/>
                <a:ea typeface="Roboto" charset="0"/>
                <a:cs typeface="Roboto" charset="0"/>
              </a:rPr>
              <a:t> период;</a:t>
            </a:r>
          </a:p>
          <a:p>
            <a:r>
              <a:rPr lang="ru-RU" spc="86" dirty="0">
                <a:latin typeface="Roboto" charset="0"/>
                <a:ea typeface="Roboto" charset="0"/>
                <a:cs typeface="Roboto" charset="0"/>
              </a:rPr>
              <a:t>•„малки“ </a:t>
            </a:r>
            <a:r>
              <a:rPr lang="ru-RU" spc="86" dirty="0" err="1">
                <a:latin typeface="Roboto" charset="0"/>
                <a:ea typeface="Roboto" charset="0"/>
                <a:cs typeface="Roboto" charset="0"/>
              </a:rPr>
              <a:t>земеделски</a:t>
            </a:r>
            <a:r>
              <a:rPr lang="ru-RU" spc="86" dirty="0">
                <a:latin typeface="Roboto" charset="0"/>
                <a:ea typeface="Roboto" charset="0"/>
                <a:cs typeface="Roboto" charset="0"/>
              </a:rPr>
              <a:t> </a:t>
            </a:r>
            <a:r>
              <a:rPr lang="ru-RU" spc="86" dirty="0" err="1">
                <a:latin typeface="Roboto" charset="0"/>
                <a:ea typeface="Roboto" charset="0"/>
                <a:cs typeface="Roboto" charset="0"/>
              </a:rPr>
              <a:t>стопанства</a:t>
            </a:r>
            <a:r>
              <a:rPr lang="ru-RU" spc="86" dirty="0">
                <a:latin typeface="Roboto" charset="0"/>
                <a:ea typeface="Roboto" charset="0"/>
                <a:cs typeface="Roboto" charset="0"/>
              </a:rPr>
              <a:t> - да </a:t>
            </a:r>
            <a:r>
              <a:rPr lang="ru-RU" spc="86" dirty="0" err="1">
                <a:latin typeface="Roboto" charset="0"/>
                <a:ea typeface="Roboto" charset="0"/>
                <a:cs typeface="Roboto" charset="0"/>
              </a:rPr>
              <a:t>са</a:t>
            </a:r>
            <a:r>
              <a:rPr lang="ru-RU" spc="86" dirty="0">
                <a:latin typeface="Roboto" charset="0"/>
                <a:ea typeface="Roboto" charset="0"/>
                <a:cs typeface="Roboto" charset="0"/>
              </a:rPr>
              <a:t> </a:t>
            </a:r>
            <a:r>
              <a:rPr lang="ru-RU" spc="86" dirty="0" err="1">
                <a:latin typeface="Roboto" charset="0"/>
                <a:ea typeface="Roboto" charset="0"/>
                <a:cs typeface="Roboto" charset="0"/>
              </a:rPr>
              <a:t>регистрирани</a:t>
            </a:r>
            <a:r>
              <a:rPr lang="ru-RU" spc="86" dirty="0">
                <a:latin typeface="Roboto" charset="0"/>
                <a:ea typeface="Roboto" charset="0"/>
                <a:cs typeface="Roboto" charset="0"/>
              </a:rPr>
              <a:t> </a:t>
            </a:r>
            <a:r>
              <a:rPr lang="ru-RU" spc="86" dirty="0" err="1">
                <a:latin typeface="Roboto" charset="0"/>
                <a:ea typeface="Roboto" charset="0"/>
                <a:cs typeface="Roboto" charset="0"/>
              </a:rPr>
              <a:t>като</a:t>
            </a:r>
            <a:r>
              <a:rPr lang="ru-RU" spc="86" dirty="0">
                <a:latin typeface="Roboto" charset="0"/>
                <a:ea typeface="Roboto" charset="0"/>
                <a:cs typeface="Roboto" charset="0"/>
              </a:rPr>
              <a:t> </a:t>
            </a:r>
            <a:r>
              <a:rPr lang="ru-RU" spc="86" dirty="0" err="1">
                <a:latin typeface="Roboto" charset="0"/>
                <a:ea typeface="Roboto" charset="0"/>
                <a:cs typeface="Roboto" charset="0"/>
              </a:rPr>
              <a:t>земеделски</a:t>
            </a:r>
            <a:r>
              <a:rPr lang="ru-RU" spc="86" dirty="0">
                <a:latin typeface="Roboto" charset="0"/>
                <a:ea typeface="Roboto" charset="0"/>
                <a:cs typeface="Roboto" charset="0"/>
              </a:rPr>
              <a:t> </a:t>
            </a:r>
            <a:r>
              <a:rPr lang="ru-RU" spc="86" dirty="0" err="1">
                <a:latin typeface="Roboto" charset="0"/>
                <a:ea typeface="Roboto" charset="0"/>
                <a:cs typeface="Roboto" charset="0"/>
              </a:rPr>
              <a:t>стопани</a:t>
            </a:r>
            <a:r>
              <a:rPr lang="ru-RU" spc="86" dirty="0">
                <a:latin typeface="Roboto" charset="0"/>
                <a:ea typeface="Roboto" charset="0"/>
                <a:cs typeface="Roboto" charset="0"/>
              </a:rPr>
              <a:t> по Закона за </a:t>
            </a:r>
            <a:r>
              <a:rPr lang="ru-RU" spc="86" dirty="0" err="1">
                <a:latin typeface="Roboto" charset="0"/>
                <a:ea typeface="Roboto" charset="0"/>
                <a:cs typeface="Roboto" charset="0"/>
              </a:rPr>
              <a:t>подпомагане</a:t>
            </a:r>
            <a:r>
              <a:rPr lang="ru-RU" spc="86" dirty="0">
                <a:latin typeface="Roboto" charset="0"/>
                <a:ea typeface="Roboto" charset="0"/>
                <a:cs typeface="Roboto" charset="0"/>
              </a:rPr>
              <a:t> на </a:t>
            </a:r>
            <a:r>
              <a:rPr lang="ru-RU" spc="86" dirty="0" err="1">
                <a:latin typeface="Roboto" charset="0"/>
                <a:ea typeface="Roboto" charset="0"/>
                <a:cs typeface="Roboto" charset="0"/>
              </a:rPr>
              <a:t>земеделските</a:t>
            </a:r>
            <a:r>
              <a:rPr lang="ru-RU" spc="86" dirty="0">
                <a:latin typeface="Roboto" charset="0"/>
                <a:ea typeface="Roboto" charset="0"/>
                <a:cs typeface="Roboto" charset="0"/>
              </a:rPr>
              <a:t> производители от </a:t>
            </a:r>
            <a:r>
              <a:rPr lang="ru-RU" spc="86" dirty="0" err="1">
                <a:latin typeface="Roboto" charset="0"/>
                <a:ea typeface="Roboto" charset="0"/>
                <a:cs typeface="Roboto" charset="0"/>
              </a:rPr>
              <a:t>най</a:t>
            </a:r>
            <a:r>
              <a:rPr lang="ru-RU" spc="86" dirty="0">
                <a:latin typeface="Roboto" charset="0"/>
                <a:ea typeface="Roboto" charset="0"/>
                <a:cs typeface="Roboto" charset="0"/>
              </a:rPr>
              <a:t> – </a:t>
            </a:r>
            <a:r>
              <a:rPr lang="ru-RU" spc="86" dirty="0" err="1">
                <a:latin typeface="Roboto" charset="0"/>
                <a:ea typeface="Roboto" charset="0"/>
                <a:cs typeface="Roboto" charset="0"/>
              </a:rPr>
              <a:t>малко</a:t>
            </a:r>
            <a:r>
              <a:rPr lang="ru-RU" spc="86" dirty="0">
                <a:latin typeface="Roboto" charset="0"/>
                <a:ea typeface="Roboto" charset="0"/>
                <a:cs typeface="Roboto" charset="0"/>
              </a:rPr>
              <a:t> 12 </a:t>
            </a:r>
            <a:r>
              <a:rPr lang="ru-RU" spc="86" dirty="0" err="1">
                <a:latin typeface="Roboto" charset="0"/>
                <a:ea typeface="Roboto" charset="0"/>
                <a:cs typeface="Roboto" charset="0"/>
              </a:rPr>
              <a:t>месеца</a:t>
            </a:r>
            <a:r>
              <a:rPr lang="ru-RU" spc="86" dirty="0">
                <a:latin typeface="Roboto" charset="0"/>
                <a:ea typeface="Roboto" charset="0"/>
                <a:cs typeface="Roboto" charset="0"/>
              </a:rPr>
              <a:t> </a:t>
            </a:r>
            <a:r>
              <a:rPr lang="ru-RU" spc="86" dirty="0" err="1">
                <a:latin typeface="Roboto" charset="0"/>
                <a:ea typeface="Roboto" charset="0"/>
                <a:cs typeface="Roboto" charset="0"/>
              </a:rPr>
              <a:t>преди</a:t>
            </a:r>
            <a:r>
              <a:rPr lang="ru-RU" spc="86" dirty="0">
                <a:latin typeface="Roboto" charset="0"/>
                <a:ea typeface="Roboto" charset="0"/>
                <a:cs typeface="Roboto" charset="0"/>
              </a:rPr>
              <a:t> </a:t>
            </a:r>
            <a:r>
              <a:rPr lang="ru-RU" spc="86" dirty="0" err="1">
                <a:latin typeface="Roboto" charset="0"/>
                <a:ea typeface="Roboto" charset="0"/>
                <a:cs typeface="Roboto" charset="0"/>
              </a:rPr>
              <a:t>кандидатстването</a:t>
            </a:r>
            <a:r>
              <a:rPr lang="ru-RU" spc="86" dirty="0">
                <a:latin typeface="Roboto" charset="0"/>
                <a:ea typeface="Roboto" charset="0"/>
                <a:cs typeface="Roboto" charset="0"/>
              </a:rPr>
              <a:t> за </a:t>
            </a:r>
            <a:r>
              <a:rPr lang="ru-RU" spc="86" dirty="0" err="1">
                <a:latin typeface="Roboto" charset="0"/>
                <a:ea typeface="Roboto" charset="0"/>
                <a:cs typeface="Roboto" charset="0"/>
              </a:rPr>
              <a:t>подпомагане</a:t>
            </a:r>
            <a:r>
              <a:rPr lang="ru-RU" spc="86" dirty="0">
                <a:latin typeface="Roboto" charset="0"/>
                <a:ea typeface="Roboto" charset="0"/>
                <a:cs typeface="Roboto" charset="0"/>
              </a:rPr>
              <a:t> и да не </a:t>
            </a:r>
            <a:r>
              <a:rPr lang="ru-RU" spc="86" dirty="0" err="1">
                <a:latin typeface="Roboto" charset="0"/>
                <a:ea typeface="Roboto" charset="0"/>
                <a:cs typeface="Roboto" charset="0"/>
              </a:rPr>
              <a:t>са</a:t>
            </a:r>
            <a:r>
              <a:rPr lang="ru-RU" spc="86" dirty="0">
                <a:latin typeface="Roboto" charset="0"/>
                <a:ea typeface="Roboto" charset="0"/>
                <a:cs typeface="Roboto" charset="0"/>
              </a:rPr>
              <a:t> </a:t>
            </a:r>
            <a:r>
              <a:rPr lang="ru-RU" spc="86" dirty="0" err="1">
                <a:latin typeface="Roboto" charset="0"/>
                <a:ea typeface="Roboto" charset="0"/>
                <a:cs typeface="Roboto" charset="0"/>
              </a:rPr>
              <a:t>прекратявали</a:t>
            </a:r>
            <a:r>
              <a:rPr lang="ru-RU" spc="86" dirty="0">
                <a:latin typeface="Roboto" charset="0"/>
                <a:ea typeface="Roboto" charset="0"/>
                <a:cs typeface="Roboto" charset="0"/>
              </a:rPr>
              <a:t> </a:t>
            </a:r>
            <a:r>
              <a:rPr lang="ru-RU" spc="86" dirty="0" err="1">
                <a:latin typeface="Roboto" charset="0"/>
                <a:ea typeface="Roboto" charset="0"/>
                <a:cs typeface="Roboto" charset="0"/>
              </a:rPr>
              <a:t>своята</a:t>
            </a:r>
            <a:r>
              <a:rPr lang="ru-RU" spc="86" dirty="0">
                <a:latin typeface="Roboto" charset="0"/>
                <a:ea typeface="Roboto" charset="0"/>
                <a:cs typeface="Roboto" charset="0"/>
              </a:rPr>
              <a:t> </a:t>
            </a:r>
            <a:r>
              <a:rPr lang="ru-RU" spc="86" dirty="0" err="1">
                <a:latin typeface="Roboto" charset="0"/>
                <a:ea typeface="Roboto" charset="0"/>
                <a:cs typeface="Roboto" charset="0"/>
              </a:rPr>
              <a:t>дейност</a:t>
            </a:r>
            <a:r>
              <a:rPr lang="ru-RU" spc="86" dirty="0">
                <a:latin typeface="Roboto" charset="0"/>
                <a:ea typeface="Roboto" charset="0"/>
                <a:cs typeface="Roboto" charset="0"/>
              </a:rPr>
              <a:t> в </a:t>
            </a:r>
            <a:r>
              <a:rPr lang="ru-RU" spc="86" dirty="0" err="1">
                <a:latin typeface="Roboto" charset="0"/>
                <a:ea typeface="Roboto" charset="0"/>
                <a:cs typeface="Roboto" charset="0"/>
              </a:rPr>
              <a:t>този</a:t>
            </a:r>
            <a:r>
              <a:rPr lang="ru-RU" spc="86" dirty="0">
                <a:latin typeface="Roboto" charset="0"/>
                <a:ea typeface="Roboto" charset="0"/>
                <a:cs typeface="Roboto" charset="0"/>
              </a:rPr>
              <a:t> период;</a:t>
            </a:r>
          </a:p>
          <a:p>
            <a:r>
              <a:rPr lang="ru-RU" spc="86" dirty="0" err="1">
                <a:latin typeface="Roboto" charset="0"/>
                <a:ea typeface="Roboto" charset="0"/>
                <a:cs typeface="Roboto" charset="0"/>
              </a:rPr>
              <a:t>Финансовата</a:t>
            </a:r>
            <a:r>
              <a:rPr lang="ru-RU" spc="86" dirty="0">
                <a:latin typeface="Roboto" charset="0"/>
                <a:ea typeface="Roboto" charset="0"/>
                <a:cs typeface="Roboto" charset="0"/>
              </a:rPr>
              <a:t> </a:t>
            </a:r>
            <a:r>
              <a:rPr lang="ru-RU" spc="86" dirty="0" err="1">
                <a:latin typeface="Roboto" charset="0"/>
                <a:ea typeface="Roboto" charset="0"/>
                <a:cs typeface="Roboto" charset="0"/>
              </a:rPr>
              <a:t>помощ</a:t>
            </a:r>
            <a:r>
              <a:rPr lang="ru-RU" spc="86" dirty="0">
                <a:latin typeface="Roboto" charset="0"/>
                <a:ea typeface="Roboto" charset="0"/>
                <a:cs typeface="Roboto" charset="0"/>
              </a:rPr>
              <a:t> е в размер до 50 % от </a:t>
            </a:r>
            <a:r>
              <a:rPr lang="ru-RU" spc="86" dirty="0" err="1">
                <a:latin typeface="Roboto" charset="0"/>
                <a:ea typeface="Roboto" charset="0"/>
                <a:cs typeface="Roboto" charset="0"/>
              </a:rPr>
              <a:t>общия</a:t>
            </a:r>
            <a:r>
              <a:rPr lang="ru-RU" spc="86" dirty="0">
                <a:latin typeface="Roboto" charset="0"/>
                <a:ea typeface="Roboto" charset="0"/>
                <a:cs typeface="Roboto" charset="0"/>
              </a:rPr>
              <a:t> размер на </a:t>
            </a:r>
            <a:r>
              <a:rPr lang="ru-RU" spc="86" dirty="0" err="1">
                <a:latin typeface="Roboto" charset="0"/>
                <a:ea typeface="Roboto" charset="0"/>
                <a:cs typeface="Roboto" charset="0"/>
              </a:rPr>
              <a:t>допустимите</a:t>
            </a:r>
            <a:r>
              <a:rPr lang="ru-RU" spc="86" dirty="0">
                <a:latin typeface="Roboto" charset="0"/>
                <a:ea typeface="Roboto" charset="0"/>
                <a:cs typeface="Roboto" charset="0"/>
              </a:rPr>
              <a:t> за финансово </a:t>
            </a:r>
            <a:r>
              <a:rPr lang="ru-RU" spc="86" dirty="0" err="1">
                <a:latin typeface="Roboto" charset="0"/>
                <a:ea typeface="Roboto" charset="0"/>
                <a:cs typeface="Roboto" charset="0"/>
              </a:rPr>
              <a:t>подпомагане</a:t>
            </a:r>
            <a:r>
              <a:rPr lang="ru-RU" spc="86" dirty="0">
                <a:latin typeface="Roboto" charset="0"/>
                <a:ea typeface="Roboto" charset="0"/>
                <a:cs typeface="Roboto" charset="0"/>
              </a:rPr>
              <a:t> </a:t>
            </a:r>
            <a:r>
              <a:rPr lang="ru-RU" spc="86" dirty="0" err="1">
                <a:latin typeface="Roboto" charset="0"/>
                <a:ea typeface="Roboto" charset="0"/>
                <a:cs typeface="Roboto" charset="0"/>
              </a:rPr>
              <a:t>разходи</a:t>
            </a:r>
            <a:r>
              <a:rPr lang="ru-RU" spc="86" dirty="0">
                <a:latin typeface="Roboto" charset="0"/>
                <a:ea typeface="Roboto" charset="0"/>
                <a:cs typeface="Roboto" charset="0"/>
              </a:rPr>
              <a:t>. За всяка категория </a:t>
            </a:r>
            <a:r>
              <a:rPr lang="ru-RU" spc="86" dirty="0" err="1">
                <a:latin typeface="Roboto" charset="0"/>
                <a:ea typeface="Roboto" charset="0"/>
                <a:cs typeface="Roboto" charset="0"/>
              </a:rPr>
              <a:t>кандидати</a:t>
            </a:r>
            <a:r>
              <a:rPr lang="ru-RU" spc="86" dirty="0">
                <a:latin typeface="Roboto" charset="0"/>
                <a:ea typeface="Roboto" charset="0"/>
                <a:cs typeface="Roboto" charset="0"/>
              </a:rPr>
              <a:t> при </a:t>
            </a:r>
            <a:r>
              <a:rPr lang="ru-RU" spc="86" dirty="0" err="1">
                <a:latin typeface="Roboto" charset="0"/>
                <a:ea typeface="Roboto" charset="0"/>
                <a:cs typeface="Roboto" charset="0"/>
              </a:rPr>
              <a:t>стартиране</a:t>
            </a:r>
            <a:r>
              <a:rPr lang="ru-RU" spc="86" dirty="0">
                <a:latin typeface="Roboto" charset="0"/>
                <a:ea typeface="Roboto" charset="0"/>
                <a:cs typeface="Roboto" charset="0"/>
              </a:rPr>
              <a:t> на </a:t>
            </a:r>
            <a:r>
              <a:rPr lang="ru-RU" spc="86" dirty="0" err="1">
                <a:latin typeface="Roboto" charset="0"/>
                <a:ea typeface="Roboto" charset="0"/>
                <a:cs typeface="Roboto" charset="0"/>
              </a:rPr>
              <a:t>приеми</a:t>
            </a:r>
            <a:r>
              <a:rPr lang="ru-RU" spc="86" dirty="0">
                <a:latin typeface="Roboto" charset="0"/>
                <a:ea typeface="Roboto" charset="0"/>
                <a:cs typeface="Roboto" charset="0"/>
              </a:rPr>
              <a:t> е допустимо в </a:t>
            </a:r>
            <a:r>
              <a:rPr lang="ru-RU" spc="86" dirty="0" err="1">
                <a:latin typeface="Roboto" charset="0"/>
                <a:ea typeface="Roboto" charset="0"/>
                <a:cs typeface="Roboto" charset="0"/>
              </a:rPr>
              <a:t>националните</a:t>
            </a:r>
            <a:r>
              <a:rPr lang="ru-RU" spc="86" dirty="0">
                <a:latin typeface="Roboto" charset="0"/>
                <a:ea typeface="Roboto" charset="0"/>
                <a:cs typeface="Roboto" charset="0"/>
              </a:rPr>
              <a:t> правила за </a:t>
            </a:r>
            <a:r>
              <a:rPr lang="ru-RU" spc="86" dirty="0" err="1">
                <a:latin typeface="Roboto" charset="0"/>
                <a:ea typeface="Roboto" charset="0"/>
                <a:cs typeface="Roboto" charset="0"/>
              </a:rPr>
              <a:t>прилагане</a:t>
            </a:r>
            <a:r>
              <a:rPr lang="ru-RU" spc="86" dirty="0">
                <a:latin typeface="Roboto" charset="0"/>
                <a:ea typeface="Roboto" charset="0"/>
                <a:cs typeface="Roboto" charset="0"/>
              </a:rPr>
              <a:t> на </a:t>
            </a:r>
            <a:r>
              <a:rPr lang="ru-RU" spc="86" dirty="0" err="1">
                <a:latin typeface="Roboto" charset="0"/>
                <a:ea typeface="Roboto" charset="0"/>
                <a:cs typeface="Roboto" charset="0"/>
              </a:rPr>
              <a:t>интервенциите</a:t>
            </a:r>
            <a:r>
              <a:rPr lang="ru-RU" spc="86" dirty="0">
                <a:latin typeface="Roboto" charset="0"/>
                <a:ea typeface="Roboto" charset="0"/>
                <a:cs typeface="Roboto" charset="0"/>
              </a:rPr>
              <a:t> да се </a:t>
            </a:r>
            <a:r>
              <a:rPr lang="ru-RU" spc="86" dirty="0" err="1">
                <a:latin typeface="Roboto" charset="0"/>
                <a:ea typeface="Roboto" charset="0"/>
                <a:cs typeface="Roboto" charset="0"/>
              </a:rPr>
              <a:t>дефинират</a:t>
            </a:r>
            <a:r>
              <a:rPr lang="ru-RU" spc="86" dirty="0">
                <a:latin typeface="Roboto" charset="0"/>
                <a:ea typeface="Roboto" charset="0"/>
                <a:cs typeface="Roboto" charset="0"/>
              </a:rPr>
              <a:t> </a:t>
            </a:r>
            <a:r>
              <a:rPr lang="ru-RU" spc="86" dirty="0" err="1">
                <a:latin typeface="Roboto" charset="0"/>
                <a:ea typeface="Roboto" charset="0"/>
                <a:cs typeface="Roboto" charset="0"/>
              </a:rPr>
              <a:t>различни</a:t>
            </a:r>
            <a:r>
              <a:rPr lang="ru-RU" spc="86" dirty="0">
                <a:latin typeface="Roboto" charset="0"/>
                <a:ea typeface="Roboto" charset="0"/>
                <a:cs typeface="Roboto" charset="0"/>
              </a:rPr>
              <a:t> </a:t>
            </a:r>
            <a:r>
              <a:rPr lang="ru-RU" spc="86" dirty="0" err="1">
                <a:latin typeface="Roboto" charset="0"/>
                <a:ea typeface="Roboto" charset="0"/>
                <a:cs typeface="Roboto" charset="0"/>
              </a:rPr>
              <a:t>финансови</a:t>
            </a:r>
            <a:r>
              <a:rPr lang="ru-RU" spc="86" dirty="0">
                <a:latin typeface="Roboto" charset="0"/>
                <a:ea typeface="Roboto" charset="0"/>
                <a:cs typeface="Roboto" charset="0"/>
              </a:rPr>
              <a:t> условия по отношение на </a:t>
            </a:r>
            <a:r>
              <a:rPr lang="ru-RU" spc="86" dirty="0" err="1">
                <a:latin typeface="Roboto" charset="0"/>
                <a:ea typeface="Roboto" charset="0"/>
                <a:cs typeface="Roboto" charset="0"/>
              </a:rPr>
              <a:t>интензитет</a:t>
            </a:r>
            <a:r>
              <a:rPr lang="ru-RU" spc="86" dirty="0">
                <a:latin typeface="Roboto" charset="0"/>
                <a:ea typeface="Roboto" charset="0"/>
                <a:cs typeface="Roboto" charset="0"/>
              </a:rPr>
              <a:t> и максимален размер на </a:t>
            </a:r>
            <a:r>
              <a:rPr lang="ru-RU" spc="86" dirty="0" err="1">
                <a:latin typeface="Roboto" charset="0"/>
                <a:ea typeface="Roboto" charset="0"/>
                <a:cs typeface="Roboto" charset="0"/>
              </a:rPr>
              <a:t>допустимите</a:t>
            </a:r>
            <a:r>
              <a:rPr lang="ru-RU" spc="86" dirty="0">
                <a:latin typeface="Roboto" charset="0"/>
                <a:ea typeface="Roboto" charset="0"/>
                <a:cs typeface="Roboto" charset="0"/>
              </a:rPr>
              <a:t> </a:t>
            </a:r>
            <a:r>
              <a:rPr lang="ru-RU" spc="86" dirty="0" err="1">
                <a:latin typeface="Roboto" charset="0"/>
                <a:ea typeface="Roboto" charset="0"/>
                <a:cs typeface="Roboto" charset="0"/>
              </a:rPr>
              <a:t>разходи</a:t>
            </a:r>
            <a:r>
              <a:rPr lang="ru-RU" spc="86" dirty="0">
                <a:latin typeface="Roboto" charset="0"/>
                <a:ea typeface="Roboto" charset="0"/>
                <a:cs typeface="Roboto" charset="0"/>
              </a:rPr>
              <a:t> след </a:t>
            </a:r>
            <a:r>
              <a:rPr lang="ru-RU" spc="86" dirty="0" err="1">
                <a:latin typeface="Roboto" charset="0"/>
                <a:ea typeface="Roboto" charset="0"/>
                <a:cs typeface="Roboto" charset="0"/>
              </a:rPr>
              <a:t>съгласуване</a:t>
            </a:r>
            <a:r>
              <a:rPr lang="ru-RU" spc="86" dirty="0">
                <a:latin typeface="Roboto" charset="0"/>
                <a:ea typeface="Roboto" charset="0"/>
                <a:cs typeface="Roboto" charset="0"/>
              </a:rPr>
              <a:t> с Комитета за наблюдение на </a:t>
            </a:r>
            <a:r>
              <a:rPr lang="ru-RU" spc="86" dirty="0" err="1">
                <a:latin typeface="Roboto" charset="0"/>
                <a:ea typeface="Roboto" charset="0"/>
                <a:cs typeface="Roboto" charset="0"/>
              </a:rPr>
              <a:t>Стратегическия</a:t>
            </a:r>
            <a:r>
              <a:rPr lang="ru-RU" spc="86" dirty="0">
                <a:latin typeface="Roboto" charset="0"/>
                <a:ea typeface="Roboto" charset="0"/>
                <a:cs typeface="Roboto" charset="0"/>
              </a:rPr>
              <a:t> план;</a:t>
            </a:r>
          </a:p>
          <a:p>
            <a:r>
              <a:rPr lang="ru-RU" spc="86" dirty="0">
                <a:latin typeface="Roboto" charset="0"/>
                <a:ea typeface="Roboto" charset="0"/>
                <a:cs typeface="Roboto" charset="0"/>
              </a:rPr>
              <a:t>•В </a:t>
            </a:r>
            <a:r>
              <a:rPr lang="ru-RU" spc="86" dirty="0" err="1">
                <a:latin typeface="Roboto" charset="0"/>
                <a:ea typeface="Roboto" charset="0"/>
                <a:cs typeface="Roboto" charset="0"/>
              </a:rPr>
              <a:t>зависимост</a:t>
            </a:r>
            <a:r>
              <a:rPr lang="ru-RU" spc="86" dirty="0">
                <a:latin typeface="Roboto" charset="0"/>
                <a:ea typeface="Roboto" charset="0"/>
                <a:cs typeface="Roboto" charset="0"/>
              </a:rPr>
              <a:t> от размера на </a:t>
            </a:r>
            <a:r>
              <a:rPr lang="ru-RU" spc="86" dirty="0" err="1">
                <a:latin typeface="Roboto" charset="0"/>
                <a:ea typeface="Roboto" charset="0"/>
                <a:cs typeface="Roboto" charset="0"/>
              </a:rPr>
              <a:t>финансовата</a:t>
            </a:r>
            <a:r>
              <a:rPr lang="ru-RU" spc="86" dirty="0">
                <a:latin typeface="Roboto" charset="0"/>
                <a:ea typeface="Roboto" charset="0"/>
                <a:cs typeface="Roboto" charset="0"/>
              </a:rPr>
              <a:t> </a:t>
            </a:r>
            <a:r>
              <a:rPr lang="ru-RU" spc="86" dirty="0" err="1">
                <a:latin typeface="Roboto" charset="0"/>
                <a:ea typeface="Roboto" charset="0"/>
                <a:cs typeface="Roboto" charset="0"/>
              </a:rPr>
              <a:t>помощ</a:t>
            </a:r>
            <a:r>
              <a:rPr lang="ru-RU" spc="86" dirty="0">
                <a:latin typeface="Roboto" charset="0"/>
                <a:ea typeface="Roboto" charset="0"/>
                <a:cs typeface="Roboto" charset="0"/>
              </a:rPr>
              <a:t> за </a:t>
            </a:r>
            <a:r>
              <a:rPr lang="ru-RU" spc="86" dirty="0" err="1">
                <a:latin typeface="Roboto" charset="0"/>
                <a:ea typeface="Roboto" charset="0"/>
                <a:cs typeface="Roboto" charset="0"/>
              </a:rPr>
              <a:t>отделните</a:t>
            </a:r>
            <a:r>
              <a:rPr lang="ru-RU" spc="86" dirty="0">
                <a:latin typeface="Roboto" charset="0"/>
                <a:ea typeface="Roboto" charset="0"/>
                <a:cs typeface="Roboto" charset="0"/>
              </a:rPr>
              <a:t> категории </a:t>
            </a:r>
            <a:r>
              <a:rPr lang="ru-RU" spc="86" dirty="0" err="1">
                <a:latin typeface="Roboto" charset="0"/>
                <a:ea typeface="Roboto" charset="0"/>
                <a:cs typeface="Roboto" charset="0"/>
              </a:rPr>
              <a:t>земеделски</a:t>
            </a:r>
            <a:r>
              <a:rPr lang="ru-RU" spc="86" dirty="0">
                <a:latin typeface="Roboto" charset="0"/>
                <a:ea typeface="Roboto" charset="0"/>
                <a:cs typeface="Roboto" charset="0"/>
              </a:rPr>
              <a:t> </a:t>
            </a:r>
            <a:r>
              <a:rPr lang="ru-RU" spc="86" dirty="0" err="1">
                <a:latin typeface="Roboto" charset="0"/>
                <a:ea typeface="Roboto" charset="0"/>
                <a:cs typeface="Roboto" charset="0"/>
              </a:rPr>
              <a:t>стопанства</a:t>
            </a:r>
            <a:r>
              <a:rPr lang="ru-RU" spc="86" dirty="0">
                <a:latin typeface="Roboto" charset="0"/>
                <a:ea typeface="Roboto" charset="0"/>
                <a:cs typeface="Roboto" charset="0"/>
              </a:rPr>
              <a:t>, </a:t>
            </a:r>
            <a:r>
              <a:rPr lang="ru-RU" spc="86" dirty="0" err="1">
                <a:latin typeface="Roboto" charset="0"/>
                <a:ea typeface="Roboto" charset="0"/>
                <a:cs typeface="Roboto" charset="0"/>
              </a:rPr>
              <a:t>същата</a:t>
            </a:r>
            <a:r>
              <a:rPr lang="ru-RU" spc="86" dirty="0">
                <a:latin typeface="Roboto" charset="0"/>
                <a:ea typeface="Roboto" charset="0"/>
                <a:cs typeface="Roboto" charset="0"/>
              </a:rPr>
              <a:t> </a:t>
            </a:r>
            <a:r>
              <a:rPr lang="ru-RU" spc="86" dirty="0" err="1">
                <a:latin typeface="Roboto" charset="0"/>
                <a:ea typeface="Roboto" charset="0"/>
                <a:cs typeface="Roboto" charset="0"/>
              </a:rPr>
              <a:t>може</a:t>
            </a:r>
            <a:r>
              <a:rPr lang="ru-RU" spc="86" dirty="0">
                <a:latin typeface="Roboto" charset="0"/>
                <a:ea typeface="Roboto" charset="0"/>
                <a:cs typeface="Roboto" charset="0"/>
              </a:rPr>
              <a:t> да се </a:t>
            </a:r>
            <a:r>
              <a:rPr lang="ru-RU" spc="86" dirty="0" err="1">
                <a:latin typeface="Roboto" charset="0"/>
                <a:ea typeface="Roboto" charset="0"/>
                <a:cs typeface="Roboto" charset="0"/>
              </a:rPr>
              <a:t>увеличи</a:t>
            </a:r>
            <a:r>
              <a:rPr lang="ru-RU" spc="86" dirty="0">
                <a:latin typeface="Roboto" charset="0"/>
                <a:ea typeface="Roboto" charset="0"/>
                <a:cs typeface="Roboto" charset="0"/>
              </a:rPr>
              <a:t> с до 25 % за </a:t>
            </a:r>
            <a:r>
              <a:rPr lang="ru-RU" spc="86" dirty="0" err="1">
                <a:latin typeface="Roboto" charset="0"/>
                <a:ea typeface="Roboto" charset="0"/>
                <a:cs typeface="Roboto" charset="0"/>
              </a:rPr>
              <a:t>проектни</a:t>
            </a:r>
            <a:r>
              <a:rPr lang="ru-RU" spc="86" dirty="0">
                <a:latin typeface="Roboto" charset="0"/>
                <a:ea typeface="Roboto" charset="0"/>
                <a:cs typeface="Roboto" charset="0"/>
              </a:rPr>
              <a:t> предложения </a:t>
            </a:r>
            <a:r>
              <a:rPr lang="ru-RU" spc="86" dirty="0" err="1">
                <a:latin typeface="Roboto" charset="0"/>
                <a:ea typeface="Roboto" charset="0"/>
                <a:cs typeface="Roboto" charset="0"/>
              </a:rPr>
              <a:t>представени</a:t>
            </a:r>
            <a:r>
              <a:rPr lang="ru-RU" spc="86" dirty="0">
                <a:latin typeface="Roboto" charset="0"/>
                <a:ea typeface="Roboto" charset="0"/>
                <a:cs typeface="Roboto" charset="0"/>
              </a:rPr>
              <a:t> от </a:t>
            </a:r>
            <a:r>
              <a:rPr lang="ru-RU" spc="86" dirty="0" err="1">
                <a:latin typeface="Roboto" charset="0"/>
                <a:ea typeface="Roboto" charset="0"/>
                <a:cs typeface="Roboto" charset="0"/>
              </a:rPr>
              <a:t>кандидати</a:t>
            </a:r>
            <a:r>
              <a:rPr lang="ru-RU" spc="86" dirty="0">
                <a:latin typeface="Roboto" charset="0"/>
                <a:ea typeface="Roboto" charset="0"/>
                <a:cs typeface="Roboto" charset="0"/>
              </a:rPr>
              <a:t> </a:t>
            </a:r>
            <a:r>
              <a:rPr lang="ru-RU" spc="86" dirty="0" err="1">
                <a:latin typeface="Roboto" charset="0"/>
                <a:ea typeface="Roboto" charset="0"/>
                <a:cs typeface="Roboto" charset="0"/>
              </a:rPr>
              <a:t>групи</a:t>
            </a:r>
            <a:r>
              <a:rPr lang="ru-RU" spc="86" dirty="0">
                <a:latin typeface="Roboto" charset="0"/>
                <a:ea typeface="Roboto" charset="0"/>
                <a:cs typeface="Roboto" charset="0"/>
              </a:rPr>
              <a:t>/организации на производители и </a:t>
            </a:r>
            <a:r>
              <a:rPr lang="ru-RU" spc="86" dirty="0" err="1">
                <a:latin typeface="Roboto" charset="0"/>
                <a:ea typeface="Roboto" charset="0"/>
                <a:cs typeface="Roboto" charset="0"/>
              </a:rPr>
              <a:t>кооперативни</a:t>
            </a:r>
            <a:r>
              <a:rPr lang="ru-RU" spc="86" dirty="0">
                <a:latin typeface="Roboto" charset="0"/>
                <a:ea typeface="Roboto" charset="0"/>
                <a:cs typeface="Roboto" charset="0"/>
              </a:rPr>
              <a:t> </a:t>
            </a:r>
            <a:r>
              <a:rPr lang="ru-RU" spc="86" dirty="0" err="1">
                <a:latin typeface="Roboto" charset="0"/>
                <a:ea typeface="Roboto" charset="0"/>
                <a:cs typeface="Roboto" charset="0"/>
              </a:rPr>
              <a:t>обединения</a:t>
            </a:r>
            <a:r>
              <a:rPr lang="ru-RU" spc="86" dirty="0">
                <a:latin typeface="Roboto" charset="0"/>
                <a:ea typeface="Roboto" charset="0"/>
                <a:cs typeface="Roboto" charset="0"/>
              </a:rPr>
              <a:t> на </a:t>
            </a:r>
            <a:r>
              <a:rPr lang="ru-RU" spc="86" dirty="0" err="1">
                <a:latin typeface="Roboto" charset="0"/>
                <a:ea typeface="Roboto" charset="0"/>
                <a:cs typeface="Roboto" charset="0"/>
              </a:rPr>
              <a:t>земеделски</a:t>
            </a:r>
            <a:r>
              <a:rPr lang="ru-RU" spc="86" dirty="0">
                <a:latin typeface="Roboto" charset="0"/>
                <a:ea typeface="Roboto" charset="0"/>
                <a:cs typeface="Roboto" charset="0"/>
              </a:rPr>
              <a:t> </a:t>
            </a:r>
            <a:r>
              <a:rPr lang="ru-RU" spc="86" dirty="0" err="1">
                <a:latin typeface="Roboto" charset="0"/>
                <a:ea typeface="Roboto" charset="0"/>
                <a:cs typeface="Roboto" charset="0"/>
              </a:rPr>
              <a:t>стопани</a:t>
            </a:r>
            <a:r>
              <a:rPr lang="ru-RU" spc="86" dirty="0">
                <a:latin typeface="Roboto" charset="0"/>
                <a:ea typeface="Roboto" charset="0"/>
                <a:cs typeface="Roboto" charset="0"/>
              </a:rPr>
              <a:t>;</a:t>
            </a:r>
          </a:p>
          <a:p>
            <a:r>
              <a:rPr lang="ru-RU" spc="86" dirty="0">
                <a:latin typeface="Roboto" charset="0"/>
                <a:ea typeface="Roboto" charset="0"/>
                <a:cs typeface="Roboto" charset="0"/>
              </a:rPr>
              <a:t>•</a:t>
            </a:r>
            <a:r>
              <a:rPr lang="ru-RU" spc="86" dirty="0" err="1">
                <a:latin typeface="Roboto" charset="0"/>
                <a:ea typeface="Roboto" charset="0"/>
                <a:cs typeface="Roboto" charset="0"/>
              </a:rPr>
              <a:t>Финансовата</a:t>
            </a:r>
            <a:r>
              <a:rPr lang="ru-RU" spc="86" dirty="0">
                <a:latin typeface="Roboto" charset="0"/>
                <a:ea typeface="Roboto" charset="0"/>
                <a:cs typeface="Roboto" charset="0"/>
              </a:rPr>
              <a:t> </a:t>
            </a:r>
            <a:r>
              <a:rPr lang="ru-RU" spc="86" dirty="0" err="1">
                <a:latin typeface="Roboto" charset="0"/>
                <a:ea typeface="Roboto" charset="0"/>
                <a:cs typeface="Roboto" charset="0"/>
              </a:rPr>
              <a:t>помощ</a:t>
            </a:r>
            <a:r>
              <a:rPr lang="ru-RU" spc="86" dirty="0">
                <a:latin typeface="Roboto" charset="0"/>
                <a:ea typeface="Roboto" charset="0"/>
                <a:cs typeface="Roboto" charset="0"/>
              </a:rPr>
              <a:t> </a:t>
            </a:r>
            <a:r>
              <a:rPr lang="ru-RU" spc="86" dirty="0" err="1">
                <a:latin typeface="Roboto" charset="0"/>
                <a:ea typeface="Roboto" charset="0"/>
                <a:cs typeface="Roboto" charset="0"/>
              </a:rPr>
              <a:t>може</a:t>
            </a:r>
            <a:r>
              <a:rPr lang="ru-RU" spc="86" dirty="0">
                <a:latin typeface="Roboto" charset="0"/>
                <a:ea typeface="Roboto" charset="0"/>
                <a:cs typeface="Roboto" charset="0"/>
              </a:rPr>
              <a:t> да се </a:t>
            </a:r>
            <a:r>
              <a:rPr lang="ru-RU" spc="86" dirty="0" err="1">
                <a:latin typeface="Roboto" charset="0"/>
                <a:ea typeface="Roboto" charset="0"/>
                <a:cs typeface="Roboto" charset="0"/>
              </a:rPr>
              <a:t>увеличи</a:t>
            </a:r>
            <a:r>
              <a:rPr lang="ru-RU" spc="86" dirty="0">
                <a:latin typeface="Roboto" charset="0"/>
                <a:ea typeface="Roboto" charset="0"/>
                <a:cs typeface="Roboto" charset="0"/>
              </a:rPr>
              <a:t> с до 10 % за </a:t>
            </a:r>
            <a:r>
              <a:rPr lang="ru-RU" spc="86" dirty="0" err="1">
                <a:latin typeface="Roboto" charset="0"/>
                <a:ea typeface="Roboto" charset="0"/>
                <a:cs typeface="Roboto" charset="0"/>
              </a:rPr>
              <a:t>проектни</a:t>
            </a:r>
            <a:r>
              <a:rPr lang="ru-RU" spc="86" dirty="0">
                <a:latin typeface="Roboto" charset="0"/>
                <a:ea typeface="Roboto" charset="0"/>
                <a:cs typeface="Roboto" charset="0"/>
              </a:rPr>
              <a:t> предложения, </a:t>
            </a:r>
            <a:r>
              <a:rPr lang="ru-RU" spc="86" dirty="0" err="1">
                <a:latin typeface="Roboto" charset="0"/>
                <a:ea typeface="Roboto" charset="0"/>
                <a:cs typeface="Roboto" charset="0"/>
              </a:rPr>
              <a:t>които</a:t>
            </a:r>
            <a:r>
              <a:rPr lang="ru-RU" spc="86" dirty="0">
                <a:latin typeface="Roboto" charset="0"/>
                <a:ea typeface="Roboto" charset="0"/>
                <a:cs typeface="Roboto" charset="0"/>
              </a:rPr>
              <a:t> се </a:t>
            </a:r>
            <a:r>
              <a:rPr lang="ru-RU" spc="86" dirty="0" err="1">
                <a:latin typeface="Roboto" charset="0"/>
                <a:ea typeface="Roboto" charset="0"/>
                <a:cs typeface="Roboto" charset="0"/>
              </a:rPr>
              <a:t>изпълняват</a:t>
            </a:r>
            <a:r>
              <a:rPr lang="ru-RU" spc="86" dirty="0">
                <a:latin typeface="Roboto" charset="0"/>
                <a:ea typeface="Roboto" charset="0"/>
                <a:cs typeface="Roboto" charset="0"/>
              </a:rPr>
              <a:t> в </a:t>
            </a:r>
            <a:r>
              <a:rPr lang="ru-RU" spc="86" dirty="0" err="1">
                <a:latin typeface="Roboto" charset="0"/>
                <a:ea typeface="Roboto" charset="0"/>
                <a:cs typeface="Roboto" charset="0"/>
              </a:rPr>
              <a:t>чувствителни</a:t>
            </a:r>
            <a:r>
              <a:rPr lang="ru-RU" spc="86" dirty="0">
                <a:latin typeface="Roboto" charset="0"/>
                <a:ea typeface="Roboto" charset="0"/>
                <a:cs typeface="Roboto" charset="0"/>
              </a:rPr>
              <a:t> </a:t>
            </a:r>
            <a:r>
              <a:rPr lang="ru-RU" spc="86" dirty="0" err="1">
                <a:latin typeface="Roboto" charset="0"/>
                <a:ea typeface="Roboto" charset="0"/>
                <a:cs typeface="Roboto" charset="0"/>
              </a:rPr>
              <a:t>сектори</a:t>
            </a:r>
            <a:r>
              <a:rPr lang="ru-RU" spc="86" dirty="0">
                <a:latin typeface="Roboto" charset="0"/>
                <a:ea typeface="Roboto" charset="0"/>
                <a:cs typeface="Roboto" charset="0"/>
              </a:rPr>
              <a:t>, </a:t>
            </a:r>
            <a:r>
              <a:rPr lang="ru-RU" spc="86" dirty="0" err="1">
                <a:latin typeface="Roboto" charset="0"/>
                <a:ea typeface="Roboto" charset="0"/>
                <a:cs typeface="Roboto" charset="0"/>
              </a:rPr>
              <a:t>определени</a:t>
            </a:r>
            <a:r>
              <a:rPr lang="ru-RU" spc="86" dirty="0">
                <a:latin typeface="Roboto" charset="0"/>
                <a:ea typeface="Roboto" charset="0"/>
                <a:cs typeface="Roboto" charset="0"/>
              </a:rPr>
              <a:t> в анализа </a:t>
            </a:r>
            <a:r>
              <a:rPr lang="ru-RU" spc="86" dirty="0" err="1">
                <a:latin typeface="Roboto" charset="0"/>
                <a:ea typeface="Roboto" charset="0"/>
                <a:cs typeface="Roboto" charset="0"/>
              </a:rPr>
              <a:t>към</a:t>
            </a:r>
            <a:r>
              <a:rPr lang="ru-RU" spc="86" dirty="0">
                <a:latin typeface="Roboto" charset="0"/>
                <a:ea typeface="Roboto" charset="0"/>
                <a:cs typeface="Roboto" charset="0"/>
              </a:rPr>
              <a:t> СП;</a:t>
            </a:r>
          </a:p>
          <a:p>
            <a:endParaRPr lang="ru-RU" spc="86" dirty="0">
              <a:latin typeface="Roboto" charset="0"/>
              <a:ea typeface="Roboto" charset="0"/>
              <a:cs typeface="Roboto" charset="0"/>
            </a:endParaRPr>
          </a:p>
          <a:p>
            <a:pPr algn="just">
              <a:spcBef>
                <a:spcPts val="750"/>
              </a:spcBef>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всяка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категория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кандидати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при</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стартиране</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приеми</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допустимо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националните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правила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прилагане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интервенциите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дефинират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различни</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финансови</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условия</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отношение</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интензитет</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максимален</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размер</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допустимите</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разходи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след</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съгласуване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Комитета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наблюдение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Стратегическия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план</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a:t>
            </a:r>
          </a:p>
          <a:p>
            <a:pPr algn="just">
              <a:spcBef>
                <a:spcPts val="750"/>
              </a:spcBef>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 помощ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може да се увеличи с до 10% за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проектни предложения, които се изпълняват в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чувствителни сектори определени в анализа към СП.</a:t>
            </a:r>
          </a:p>
          <a:p>
            <a:endParaRPr lang="en-US" spc="86" dirty="0">
              <a:latin typeface="Roboto" charset="0"/>
              <a:ea typeface="Roboto" charset="0"/>
              <a:cs typeface="Roboto"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29</a:t>
            </a:fld>
            <a:endParaRPr lang="en-US"/>
          </a:p>
        </p:txBody>
      </p:sp>
    </p:spTree>
    <p:extLst>
      <p:ext uri="{BB962C8B-B14F-4D97-AF65-F5344CB8AC3E}">
        <p14:creationId xmlns:p14="http://schemas.microsoft.com/office/powerpoint/2010/main" val="653414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spcBef>
                <a:spcPts val="200"/>
              </a:spcBef>
              <a:spcAft>
                <a:spcPts val="200"/>
              </a:spcAf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помощ</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размер</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50 %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общия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размер</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допустимите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финансово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разходи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всяка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категория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кандидати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стартиране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приеми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допустимо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националните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правила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прилагане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интервенциите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дефинират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различни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финансови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условия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отношение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интензитет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максимален</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размер</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допустимите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разходи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след</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съгласуване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Комитета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наблюдение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Стратегическия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план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зависимост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размера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помощ</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отделните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категории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стопанства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същата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може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увеличи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25 %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проектни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предложения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представени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кандидати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групи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организации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производители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кооперативни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обединения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земеделски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стопани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b="1">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помощ</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може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увеличи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10 %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проектни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предложения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които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изпълняват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в</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чувствителни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сектори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определени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анализа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към</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СП;</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дейност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Размножаване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поддържане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генофонда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помощ</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размер</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80 %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общия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размер</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допустимите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финансово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подпомагане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разходи</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de-DE"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30</a:t>
            </a:fld>
            <a:endParaRPr lang="en-US"/>
          </a:p>
        </p:txBody>
      </p:sp>
    </p:spTree>
    <p:extLst>
      <p:ext uri="{BB962C8B-B14F-4D97-AF65-F5344CB8AC3E}">
        <p14:creationId xmlns:p14="http://schemas.microsoft.com/office/powerpoint/2010/main" val="1471873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239"/>
              </a:lnSpc>
            </a:pPr>
            <a:r>
              <a:rPr lang="en-US" sz="1200" b="1" spc="71" dirty="0">
                <a:latin typeface="Open Sans Light"/>
              </a:rPr>
              <a:t>МСП: </a:t>
            </a:r>
            <a:endParaRPr lang="bg-BG" sz="1200" b="1" spc="71" dirty="0">
              <a:latin typeface="Open Sans Light"/>
              <a:ea typeface="Open Sans Light"/>
              <a:cs typeface="Open Sans Light"/>
            </a:endParaRPr>
          </a:p>
          <a:p>
            <a:pPr>
              <a:lnSpc>
                <a:spcPts val="2239"/>
              </a:lnSpc>
            </a:pPr>
            <a:r>
              <a:rPr lang="en-US" sz="1200" b="1" spc="71" dirty="0">
                <a:latin typeface="Open Sans Light"/>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50 % -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всяка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категория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кандидати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стартиране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приеми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националните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правила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прилагане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интервенциите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дефинират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различни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финансови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условия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отношение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интензитет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максимален</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след</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съгласуване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Комитета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наблюдение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Стратегическия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план</a:t>
            </a:r>
            <a:r>
              <a:rPr lang="en-US" sz="1200" spc="71" dirty="0">
                <a:latin typeface="Roboto" charset="0"/>
                <a:ea typeface="Roboto" charset="0"/>
                <a:cs typeface="Roboto" charset="0"/>
              </a:rPr>
              <a:t> </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Финансовата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помощ</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може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увеличи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10 %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предложения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които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изпълняват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чувствителни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сектори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определени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анализа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към</a:t>
            </a:r>
            <a:r>
              <a:rPr lang="en-US" sz="1200" spc="71" dirty="0">
                <a:latin typeface="Roboto" charset="0"/>
                <a:ea typeface="Roboto" charset="0"/>
                <a:cs typeface="Roboto" charset="0"/>
              </a:rPr>
              <a:t> СП.</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Минималният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едно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предложение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15 000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Максималният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микро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или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малко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предприятие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периода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прилагане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интервенцията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един</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500 000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средно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предприятие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периода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прилагане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интервенцията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един</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1 000 000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голямо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предприятие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периода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прилагане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интервенцията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един</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1 500 000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endParaRPr lang="en-US" dirty="0">
              <a:cs typeface="Calibri"/>
            </a:endParaRPr>
          </a:p>
          <a:p>
            <a:pPr>
              <a:lnSpc>
                <a:spcPts val="2239"/>
              </a:lnSpc>
            </a:pPr>
            <a:r>
              <a:rPr lang="en-US" sz="1200" spc="71" dirty="0">
                <a:latin typeface="Roboto" charset="0"/>
                <a:ea typeface="Roboto" charset="0"/>
                <a:cs typeface="Roboto" charset="0"/>
              </a:rPr>
              <a:t>ЗП:</a:t>
            </a:r>
            <a:endParaRPr lang="bg-BG" sz="1200" spc="71" dirty="0">
              <a:latin typeface="Roboto" charset="0"/>
              <a:ea typeface="Roboto" charset="0"/>
              <a:cs typeface="Roboto" charset="0"/>
            </a:endParaRPr>
          </a:p>
          <a:p>
            <a:pPr>
              <a:lnSpc>
                <a:spcPts val="2239"/>
              </a:lnSpc>
            </a:pPr>
            <a:r>
              <a:rPr lang="en-US" sz="1200" spc="71" dirty="0">
                <a:latin typeface="Roboto" charset="0"/>
                <a:ea typeface="Roboto" charset="0"/>
                <a:cs typeface="Roboto" charset="0"/>
              </a:rPr>
              <a:t>-</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50 % -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всяка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категория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кандидати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стартиране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приеми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националните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правила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прилагане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интервенциите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дефинират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различни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финансови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условия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отношение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интензитет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максимален</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след</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съгласуване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Комитета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наблюдение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Стратегическия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план</a:t>
            </a:r>
            <a:r>
              <a:rPr lang="en-US" sz="1200" spc="71" dirty="0">
                <a:latin typeface="Roboto" charset="0"/>
                <a:ea typeface="Roboto" charset="0"/>
                <a:cs typeface="Roboto" charset="0"/>
              </a:rPr>
              <a:t> </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зависимост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финансовата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помощ</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отделните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категории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земеделски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стопанства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същата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може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увеличи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25 %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предложения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представени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кандидати</a:t>
            </a:r>
            <a:r>
              <a:rPr lang="en-US" sz="1200" spc="71" dirty="0">
                <a:latin typeface="Roboto" charset="0"/>
                <a:ea typeface="Roboto" charset="0"/>
                <a:cs typeface="Roboto" charset="0"/>
              </a:rPr>
              <a:t> ГП/ОП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производители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кооперативни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обединения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земеделски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стопани</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Финансовата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помощ</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може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увеличи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10 %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предложения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които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изпълняват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чувствителни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сектори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определени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анализа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към</a:t>
            </a:r>
            <a:r>
              <a:rPr lang="en-US" sz="1200" spc="71" dirty="0">
                <a:latin typeface="Roboto" charset="0"/>
                <a:ea typeface="Roboto" charset="0"/>
                <a:cs typeface="Roboto" charset="0"/>
              </a:rPr>
              <a:t> СП.</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Минималният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едно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предложение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15 000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Максималният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малко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земеделско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стопанство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500 000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средно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земеделско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стопанство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периода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прилагане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интервенцията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един</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1 000 000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голямо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земеделско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стопанство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1 500 000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ГП/ОП </a:t>
            </a:r>
            <a:r>
              <a:rPr lang="en-US" sz="1200" spc="71" dirty="0" err="1">
                <a:latin typeface="Roboto" charset="0"/>
                <a:ea typeface="Roboto" charset="0"/>
                <a:cs typeface="Roboto" charset="0"/>
              </a:rPr>
              <a:t>или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кооперативни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обединения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земеделски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стопани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2 000 000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err="1">
                <a:latin typeface="Roboto" charset="0"/>
                <a:ea typeface="Roboto" charset="0"/>
                <a:cs typeface="Roboto" charset="0"/>
              </a:rPr>
              <a:t>Нива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подпомагане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пазари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производители</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Финансовата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помощ</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в</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65 % </a:t>
            </a:r>
            <a:r>
              <a:rPr lang="en-US" sz="1200" spc="71" dirty="0" err="1">
                <a:latin typeface="Roboto" charset="0"/>
                <a:ea typeface="Roboto" charset="0"/>
                <a:cs typeface="Roboto" charset="0"/>
              </a:rPr>
              <a:t>от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общия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финансово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подпомагане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проектни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предложения</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пазари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производители</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Минималният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за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едно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проектно</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предложение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15 000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r>
              <a:rPr lang="en-US" sz="1200" spc="71" dirty="0">
                <a:latin typeface="Roboto" charset="0"/>
                <a:ea typeface="Roboto" charset="0"/>
                <a:cs typeface="Roboto" charset="0"/>
              </a:rPr>
              <a:t>· </a:t>
            </a:r>
            <a:r>
              <a:rPr lang="en-US" sz="1200" spc="71" dirty="0" err="1">
                <a:latin typeface="Roboto" charset="0"/>
                <a:ea typeface="Roboto" charset="0"/>
                <a:cs typeface="Roboto" charset="0"/>
              </a:rPr>
              <a:t>Максималният</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размер</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на</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допустимите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разходи</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е</a:t>
            </a:r>
            <a:r>
              <a:rPr lang="en-US" sz="1200" spc="71" dirty="0">
                <a:latin typeface="Roboto" charset="0"/>
                <a:ea typeface="Roboto" charset="0"/>
                <a:cs typeface="Roboto" charset="0"/>
              </a:rPr>
              <a:t> </a:t>
            </a:r>
            <a:r>
              <a:rPr lang="en-US" sz="1200" spc="71" dirty="0" err="1">
                <a:latin typeface="Roboto" charset="0"/>
                <a:ea typeface="Roboto" charset="0"/>
                <a:cs typeface="Roboto" charset="0"/>
              </a:rPr>
              <a:t>до</a:t>
            </a:r>
            <a:r>
              <a:rPr lang="en-US" sz="1200" spc="71" dirty="0">
                <a:latin typeface="Roboto" charset="0"/>
                <a:ea typeface="Roboto" charset="0"/>
                <a:cs typeface="Roboto" charset="0"/>
              </a:rPr>
              <a:t> 2 500 000 </a:t>
            </a:r>
            <a:r>
              <a:rPr lang="en-US" sz="1200" spc="71" dirty="0" err="1">
                <a:latin typeface="Roboto" charset="0"/>
                <a:ea typeface="Roboto" charset="0"/>
                <a:cs typeface="Roboto" charset="0"/>
              </a:rPr>
              <a:t>евро</a:t>
            </a:r>
            <a:r>
              <a:rPr lang="en-US" sz="1200" spc="71" dirty="0">
                <a:latin typeface="Roboto" charset="0"/>
                <a:ea typeface="Roboto" charset="0"/>
                <a:cs typeface="Roboto" charset="0"/>
              </a:rPr>
              <a:t>;</a:t>
            </a:r>
          </a:p>
          <a:p>
            <a:pPr>
              <a:lnSpc>
                <a:spcPts val="2239"/>
              </a:lnSpc>
            </a:pPr>
            <a:endParaRPr lang="en-US" sz="1200" spc="71" dirty="0">
              <a:latin typeface="Open Sans Light"/>
              <a:ea typeface="Open Sans Light"/>
              <a:cs typeface="Open Sans Light"/>
            </a:endParaRPr>
          </a:p>
          <a:p>
            <a:pPr algn="just">
              <a:spcBef>
                <a:spcPts val="200"/>
              </a:spcBef>
              <a:spcAft>
                <a:spcPts val="200"/>
              </a:spcAft>
            </a:pPr>
            <a:r>
              <a:rPr lang="en-US" b="1" dirty="0" err="1">
                <a:latin typeface="Roboto" charset="0"/>
                <a:ea typeface="Roboto" charset="0"/>
                <a:cs typeface="Roboto" charset="0"/>
              </a:rPr>
              <a:t>Кандидатите</a:t>
            </a:r>
            <a:r>
              <a:rPr lang="en-US" b="1" dirty="0">
                <a:latin typeface="Roboto" charset="0"/>
                <a:ea typeface="Roboto" charset="0"/>
                <a:cs typeface="Roboto" charset="0"/>
              </a:rPr>
              <a:t> </a:t>
            </a:r>
            <a:r>
              <a:rPr lang="en-US" b="1" dirty="0" err="1">
                <a:latin typeface="Roboto" charset="0"/>
                <a:ea typeface="Roboto" charset="0"/>
                <a:cs typeface="Roboto" charset="0"/>
              </a:rPr>
              <a:t>преработватели</a:t>
            </a:r>
            <a:r>
              <a:rPr lang="en-US" b="1" dirty="0">
                <a:latin typeface="Roboto" charset="0"/>
                <a:ea typeface="Roboto" charset="0"/>
                <a:cs typeface="Roboto" charset="0"/>
              </a:rPr>
              <a:t> </a:t>
            </a:r>
            <a:r>
              <a:rPr lang="en-US" b="1" dirty="0" err="1">
                <a:latin typeface="Roboto" charset="0"/>
                <a:ea typeface="Roboto" charset="0"/>
                <a:cs typeface="Roboto" charset="0"/>
              </a:rPr>
              <a:t>на</a:t>
            </a:r>
            <a:r>
              <a:rPr lang="en-US" b="1" dirty="0">
                <a:latin typeface="Roboto" charset="0"/>
                <a:ea typeface="Roboto" charset="0"/>
                <a:cs typeface="Roboto" charset="0"/>
              </a:rPr>
              <a:t> </a:t>
            </a:r>
            <a:r>
              <a:rPr lang="en-US" b="1" dirty="0" err="1">
                <a:latin typeface="Roboto" charset="0"/>
                <a:ea typeface="Roboto" charset="0"/>
                <a:cs typeface="Roboto" charset="0"/>
              </a:rPr>
              <a:t>селскостопански</a:t>
            </a:r>
            <a:r>
              <a:rPr lang="en-US" b="1" dirty="0">
                <a:latin typeface="Roboto" charset="0"/>
                <a:ea typeface="Roboto" charset="0"/>
                <a:cs typeface="Roboto" charset="0"/>
              </a:rPr>
              <a:t> </a:t>
            </a:r>
            <a:r>
              <a:rPr lang="en-US" b="1" dirty="0" err="1">
                <a:latin typeface="Roboto" charset="0"/>
                <a:ea typeface="Roboto" charset="0"/>
                <a:cs typeface="Roboto" charset="0"/>
              </a:rPr>
              <a:t>продукти</a:t>
            </a:r>
            <a:r>
              <a:rPr lang="en-US" b="1" dirty="0">
                <a:latin typeface="Roboto" charset="0"/>
                <a:ea typeface="Roboto" charset="0"/>
                <a:cs typeface="Roboto" charset="0"/>
              </a:rPr>
              <a:t>, </a:t>
            </a:r>
            <a:r>
              <a:rPr lang="en-US" b="1" dirty="0" err="1">
                <a:latin typeface="Roboto" charset="0"/>
                <a:ea typeface="Roboto" charset="0"/>
                <a:cs typeface="Roboto" charset="0"/>
              </a:rPr>
              <a:t>допустими</a:t>
            </a:r>
            <a:r>
              <a:rPr lang="en-US" b="1" dirty="0">
                <a:latin typeface="Roboto" charset="0"/>
                <a:ea typeface="Roboto" charset="0"/>
                <a:cs typeface="Roboto" charset="0"/>
              </a:rPr>
              <a:t> </a:t>
            </a:r>
            <a:r>
              <a:rPr lang="en-US" b="1" dirty="0" err="1">
                <a:latin typeface="Roboto" charset="0"/>
                <a:ea typeface="Roboto" charset="0"/>
                <a:cs typeface="Roboto" charset="0"/>
              </a:rPr>
              <a:t>за</a:t>
            </a:r>
            <a:r>
              <a:rPr lang="en-US" b="1" dirty="0">
                <a:latin typeface="Roboto" charset="0"/>
                <a:ea typeface="Roboto" charset="0"/>
                <a:cs typeface="Roboto" charset="0"/>
              </a:rPr>
              <a:t> </a:t>
            </a:r>
            <a:r>
              <a:rPr lang="en-US" b="1" dirty="0" err="1">
                <a:latin typeface="Roboto" charset="0"/>
                <a:ea typeface="Roboto" charset="0"/>
                <a:cs typeface="Roboto" charset="0"/>
              </a:rPr>
              <a:t>подпомагане</a:t>
            </a:r>
            <a:r>
              <a:rPr lang="en-US" b="1" dirty="0">
                <a:latin typeface="Roboto" charset="0"/>
                <a:ea typeface="Roboto" charset="0"/>
                <a:cs typeface="Roboto" charset="0"/>
              </a:rPr>
              <a:t> </a:t>
            </a:r>
            <a:r>
              <a:rPr lang="en-US" b="1" dirty="0" err="1">
                <a:latin typeface="Roboto" charset="0"/>
                <a:ea typeface="Roboto" charset="0"/>
                <a:cs typeface="Roboto" charset="0"/>
              </a:rPr>
              <a:t>трябва</a:t>
            </a:r>
            <a:r>
              <a:rPr lang="en-US" b="1" dirty="0">
                <a:latin typeface="Roboto" charset="0"/>
                <a:ea typeface="Roboto" charset="0"/>
                <a:cs typeface="Roboto" charset="0"/>
              </a:rPr>
              <a:t> </a:t>
            </a:r>
            <a:r>
              <a:rPr lang="en-US" b="1" dirty="0" err="1">
                <a:latin typeface="Roboto" charset="0"/>
                <a:ea typeface="Roboto" charset="0"/>
                <a:cs typeface="Roboto" charset="0"/>
              </a:rPr>
              <a:t>да</a:t>
            </a:r>
            <a:r>
              <a:rPr lang="en-US" b="1" dirty="0">
                <a:latin typeface="Roboto" charset="0"/>
                <a:ea typeface="Roboto" charset="0"/>
                <a:cs typeface="Roboto" charset="0"/>
              </a:rPr>
              <a:t> </a:t>
            </a:r>
            <a:r>
              <a:rPr lang="en-US" b="1" dirty="0" err="1">
                <a:latin typeface="Roboto" charset="0"/>
                <a:ea typeface="Roboto" charset="0"/>
                <a:cs typeface="Roboto" charset="0"/>
              </a:rPr>
              <a:t>отговарят</a:t>
            </a:r>
            <a:r>
              <a:rPr lang="en-US" b="1" dirty="0">
                <a:latin typeface="Roboto" charset="0"/>
                <a:ea typeface="Roboto" charset="0"/>
                <a:cs typeface="Roboto" charset="0"/>
              </a:rPr>
              <a:t> </a:t>
            </a:r>
            <a:r>
              <a:rPr lang="en-US" b="1" dirty="0" err="1">
                <a:latin typeface="Roboto" charset="0"/>
                <a:ea typeface="Roboto" charset="0"/>
                <a:cs typeface="Roboto" charset="0"/>
              </a:rPr>
              <a:t>и</a:t>
            </a:r>
            <a:r>
              <a:rPr lang="en-US" b="1" dirty="0">
                <a:latin typeface="Roboto" charset="0"/>
                <a:ea typeface="Roboto" charset="0"/>
                <a:cs typeface="Roboto" charset="0"/>
              </a:rPr>
              <a:t> </a:t>
            </a:r>
            <a:r>
              <a:rPr lang="en-US" b="1" dirty="0" err="1">
                <a:latin typeface="Roboto" charset="0"/>
                <a:ea typeface="Roboto" charset="0"/>
                <a:cs typeface="Roboto" charset="0"/>
              </a:rPr>
              <a:t>на</a:t>
            </a:r>
            <a:r>
              <a:rPr lang="en-US" b="1" dirty="0">
                <a:latin typeface="Roboto" charset="0"/>
                <a:ea typeface="Roboto" charset="0"/>
                <a:cs typeface="Roboto" charset="0"/>
              </a:rPr>
              <a:t> </a:t>
            </a:r>
            <a:r>
              <a:rPr lang="en-US" b="1" dirty="0" err="1">
                <a:latin typeface="Roboto" charset="0"/>
                <a:ea typeface="Roboto" charset="0"/>
                <a:cs typeface="Roboto" charset="0"/>
              </a:rPr>
              <a:t>следните</a:t>
            </a:r>
            <a:r>
              <a:rPr lang="en-US" b="1" dirty="0">
                <a:latin typeface="Roboto" charset="0"/>
                <a:ea typeface="Roboto" charset="0"/>
                <a:cs typeface="Roboto" charset="0"/>
              </a:rPr>
              <a:t> </a:t>
            </a:r>
            <a:r>
              <a:rPr lang="en-US" b="1" dirty="0" err="1">
                <a:latin typeface="Roboto" charset="0"/>
                <a:ea typeface="Roboto" charset="0"/>
                <a:cs typeface="Roboto" charset="0"/>
              </a:rPr>
              <a:t>условия</a:t>
            </a:r>
            <a:r>
              <a:rPr lang="en-US" b="1" dirty="0">
                <a:latin typeface="Roboto" charset="0"/>
                <a:ea typeface="Roboto" charset="0"/>
                <a:cs typeface="Roboto" charset="0"/>
              </a:rPr>
              <a:t>:</a:t>
            </a:r>
            <a:endParaRPr lang="bg-BG" b="1" dirty="0">
              <a:latin typeface="Roboto" charset="0"/>
              <a:ea typeface="Roboto" charset="0"/>
              <a:cs typeface="Roboto" charset="0"/>
            </a:endParaRPr>
          </a:p>
          <a:p>
            <a:pPr algn="just">
              <a:spcBef>
                <a:spcPts val="200"/>
              </a:spcBef>
              <a:spcAft>
                <a:spcPts val="200"/>
              </a:spcAft>
            </a:pP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са</a:t>
            </a:r>
            <a:r>
              <a:rPr lang="en-US" dirty="0">
                <a:latin typeface="Roboto" charset="0"/>
                <a:ea typeface="Roboto" charset="0"/>
                <a:cs typeface="Roboto" charset="0"/>
              </a:rPr>
              <a:t> </a:t>
            </a:r>
            <a:r>
              <a:rPr lang="en-US" dirty="0" err="1">
                <a:latin typeface="Roboto" charset="0"/>
                <a:ea typeface="Roboto" charset="0"/>
                <a:cs typeface="Roboto" charset="0"/>
              </a:rPr>
              <a:t>физически</a:t>
            </a:r>
            <a:r>
              <a:rPr lang="en-US" dirty="0">
                <a:latin typeface="Roboto" charset="0"/>
                <a:ea typeface="Roboto" charset="0"/>
                <a:cs typeface="Roboto" charset="0"/>
              </a:rPr>
              <a:t> </a:t>
            </a:r>
            <a:r>
              <a:rPr lang="en-US" dirty="0" err="1">
                <a:latin typeface="Roboto" charset="0"/>
                <a:ea typeface="Roboto" charset="0"/>
                <a:cs typeface="Roboto" charset="0"/>
              </a:rPr>
              <a:t>или</a:t>
            </a:r>
            <a:r>
              <a:rPr lang="en-US" dirty="0">
                <a:latin typeface="Roboto" charset="0"/>
                <a:ea typeface="Roboto" charset="0"/>
                <a:cs typeface="Roboto" charset="0"/>
              </a:rPr>
              <a:t> </a:t>
            </a:r>
            <a:r>
              <a:rPr lang="en-US" dirty="0" err="1">
                <a:latin typeface="Roboto" charset="0"/>
                <a:ea typeface="Roboto" charset="0"/>
                <a:cs typeface="Roboto" charset="0"/>
              </a:rPr>
              <a:t>юридически</a:t>
            </a:r>
            <a:r>
              <a:rPr lang="en-US" dirty="0">
                <a:latin typeface="Roboto" charset="0"/>
                <a:ea typeface="Roboto" charset="0"/>
                <a:cs typeface="Roboto" charset="0"/>
              </a:rPr>
              <a:t> </a:t>
            </a:r>
            <a:r>
              <a:rPr lang="en-US" dirty="0" err="1">
                <a:latin typeface="Roboto" charset="0"/>
                <a:ea typeface="Roboto" charset="0"/>
                <a:cs typeface="Roboto" charset="0"/>
              </a:rPr>
              <a:t>лица</a:t>
            </a:r>
            <a:r>
              <a:rPr lang="en-US" dirty="0">
                <a:latin typeface="Roboto" charset="0"/>
                <a:ea typeface="Roboto" charset="0"/>
                <a:cs typeface="Roboto" charset="0"/>
              </a:rPr>
              <a:t> </a:t>
            </a:r>
            <a:r>
              <a:rPr lang="en-US" dirty="0" err="1">
                <a:latin typeface="Roboto" charset="0"/>
                <a:ea typeface="Roboto" charset="0"/>
                <a:cs typeface="Roboto" charset="0"/>
              </a:rPr>
              <a:t>регистрирани</a:t>
            </a:r>
            <a:r>
              <a:rPr lang="en-US" dirty="0">
                <a:latin typeface="Roboto" charset="0"/>
                <a:ea typeface="Roboto" charset="0"/>
                <a:cs typeface="Roboto" charset="0"/>
              </a:rPr>
              <a:t> </a:t>
            </a:r>
            <a:r>
              <a:rPr lang="en-US" dirty="0" err="1">
                <a:latin typeface="Roboto" charset="0"/>
                <a:ea typeface="Roboto" charset="0"/>
                <a:cs typeface="Roboto" charset="0"/>
              </a:rPr>
              <a:t>по</a:t>
            </a:r>
            <a:r>
              <a:rPr lang="en-US" dirty="0">
                <a:latin typeface="Roboto" charset="0"/>
                <a:ea typeface="Roboto" charset="0"/>
                <a:cs typeface="Roboto" charset="0"/>
              </a:rPr>
              <a:t> </a:t>
            </a:r>
            <a:r>
              <a:rPr lang="en-US" dirty="0" err="1">
                <a:latin typeface="Roboto" charset="0"/>
                <a:ea typeface="Roboto" charset="0"/>
                <a:cs typeface="Roboto" charset="0"/>
              </a:rPr>
              <a:t>Търговския</a:t>
            </a:r>
            <a:r>
              <a:rPr lang="en-US" dirty="0">
                <a:latin typeface="Roboto" charset="0"/>
                <a:ea typeface="Roboto" charset="0"/>
                <a:cs typeface="Roboto" charset="0"/>
              </a:rPr>
              <a:t> </a:t>
            </a:r>
            <a:r>
              <a:rPr lang="en-US" dirty="0" err="1">
                <a:latin typeface="Roboto" charset="0"/>
                <a:ea typeface="Roboto" charset="0"/>
                <a:cs typeface="Roboto" charset="0"/>
              </a:rPr>
              <a:t>закон</a:t>
            </a:r>
            <a:r>
              <a:rPr lang="en-US" dirty="0">
                <a:latin typeface="Roboto" charset="0"/>
                <a:ea typeface="Roboto" charset="0"/>
                <a:cs typeface="Roboto" charset="0"/>
              </a:rPr>
              <a:t>, </a:t>
            </a:r>
            <a:r>
              <a:rPr lang="en-US" dirty="0" err="1">
                <a:latin typeface="Roboto" charset="0"/>
                <a:ea typeface="Roboto" charset="0"/>
                <a:cs typeface="Roboto" charset="0"/>
              </a:rPr>
              <a:t>Закона</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кооперациите</a:t>
            </a:r>
            <a:r>
              <a:rPr lang="en-US" dirty="0">
                <a:latin typeface="Roboto" charset="0"/>
                <a:ea typeface="Roboto" charset="0"/>
                <a:cs typeface="Roboto" charset="0"/>
              </a:rPr>
              <a:t> </a:t>
            </a:r>
            <a:r>
              <a:rPr lang="en-US" dirty="0" err="1">
                <a:latin typeface="Roboto" charset="0"/>
                <a:ea typeface="Roboto" charset="0"/>
                <a:cs typeface="Roboto" charset="0"/>
              </a:rPr>
              <a:t>или</a:t>
            </a:r>
            <a:r>
              <a:rPr lang="en-US" dirty="0">
                <a:latin typeface="Roboto" charset="0"/>
                <a:ea typeface="Roboto" charset="0"/>
                <a:cs typeface="Roboto" charset="0"/>
              </a:rPr>
              <a:t> </a:t>
            </a:r>
            <a:r>
              <a:rPr lang="en-US" dirty="0" err="1">
                <a:latin typeface="Roboto" charset="0"/>
                <a:ea typeface="Roboto" charset="0"/>
                <a:cs typeface="Roboto" charset="0"/>
              </a:rPr>
              <a:t>други</a:t>
            </a:r>
            <a:r>
              <a:rPr lang="en-US" dirty="0">
                <a:latin typeface="Roboto" charset="0"/>
                <a:ea typeface="Roboto" charset="0"/>
                <a:cs typeface="Roboto" charset="0"/>
              </a:rPr>
              <a:t> </a:t>
            </a:r>
            <a:r>
              <a:rPr lang="en-US" dirty="0" err="1">
                <a:latin typeface="Roboto" charset="0"/>
                <a:ea typeface="Roboto" charset="0"/>
                <a:cs typeface="Roboto" charset="0"/>
              </a:rPr>
              <a:t>създадени</a:t>
            </a:r>
            <a:r>
              <a:rPr lang="en-US" dirty="0">
                <a:latin typeface="Roboto" charset="0"/>
                <a:ea typeface="Roboto" charset="0"/>
                <a:cs typeface="Roboto" charset="0"/>
              </a:rPr>
              <a:t> </a:t>
            </a:r>
            <a:r>
              <a:rPr lang="en-US" dirty="0" err="1">
                <a:latin typeface="Roboto" charset="0"/>
                <a:ea typeface="Roboto" charset="0"/>
                <a:cs typeface="Roboto" charset="0"/>
              </a:rPr>
              <a:t>в</a:t>
            </a:r>
            <a:r>
              <a:rPr lang="en-US" dirty="0">
                <a:latin typeface="Roboto" charset="0"/>
                <a:ea typeface="Roboto" charset="0"/>
                <a:cs typeface="Roboto" charset="0"/>
              </a:rPr>
              <a:t> </a:t>
            </a:r>
            <a:r>
              <a:rPr lang="en-US" dirty="0" err="1">
                <a:latin typeface="Roboto" charset="0"/>
                <a:ea typeface="Roboto" charset="0"/>
                <a:cs typeface="Roboto" charset="0"/>
              </a:rPr>
              <a:t>съответствие</a:t>
            </a:r>
            <a:r>
              <a:rPr lang="en-US" dirty="0">
                <a:latin typeface="Roboto" charset="0"/>
                <a:ea typeface="Roboto" charset="0"/>
                <a:cs typeface="Roboto" charset="0"/>
              </a:rPr>
              <a:t> </a:t>
            </a:r>
            <a:r>
              <a:rPr lang="en-US" dirty="0" err="1">
                <a:latin typeface="Roboto" charset="0"/>
                <a:ea typeface="Roboto" charset="0"/>
                <a:cs typeface="Roboto" charset="0"/>
              </a:rPr>
              <a:t>със</a:t>
            </a:r>
            <a:r>
              <a:rPr lang="en-US" dirty="0">
                <a:latin typeface="Roboto" charset="0"/>
                <a:ea typeface="Roboto" charset="0"/>
                <a:cs typeface="Roboto" charset="0"/>
              </a:rPr>
              <a:t> </a:t>
            </a:r>
            <a:r>
              <a:rPr lang="en-US" dirty="0" err="1">
                <a:latin typeface="Roboto" charset="0"/>
                <a:ea typeface="Roboto" charset="0"/>
                <a:cs typeface="Roboto" charset="0"/>
              </a:rPr>
              <a:t>специализирано</a:t>
            </a:r>
            <a:r>
              <a:rPr lang="en-US" dirty="0">
                <a:latin typeface="Roboto" charset="0"/>
                <a:ea typeface="Roboto" charset="0"/>
                <a:cs typeface="Roboto" charset="0"/>
              </a:rPr>
              <a:t> </a:t>
            </a:r>
            <a:r>
              <a:rPr lang="en-US" dirty="0" err="1">
                <a:latin typeface="Roboto" charset="0"/>
                <a:ea typeface="Roboto" charset="0"/>
                <a:cs typeface="Roboto" charset="0"/>
              </a:rPr>
              <a:t>национално</a:t>
            </a:r>
            <a:r>
              <a:rPr lang="en-US" dirty="0">
                <a:latin typeface="Roboto" charset="0"/>
                <a:ea typeface="Roboto" charset="0"/>
                <a:cs typeface="Roboto" charset="0"/>
              </a:rPr>
              <a:t> </a:t>
            </a:r>
            <a:r>
              <a:rPr lang="en-US" dirty="0" err="1">
                <a:latin typeface="Roboto" charset="0"/>
                <a:ea typeface="Roboto" charset="0"/>
                <a:cs typeface="Roboto" charset="0"/>
              </a:rPr>
              <a:t>законодателство</a:t>
            </a:r>
            <a:r>
              <a:rPr lang="en-US"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са</a:t>
            </a:r>
            <a:r>
              <a:rPr lang="en-US" dirty="0">
                <a:latin typeface="Roboto" charset="0"/>
                <a:ea typeface="Roboto" charset="0"/>
                <a:cs typeface="Roboto" charset="0"/>
              </a:rPr>
              <a:t> </a:t>
            </a:r>
            <a:r>
              <a:rPr lang="en-US" dirty="0" err="1">
                <a:latin typeface="Roboto" charset="0"/>
                <a:ea typeface="Roboto" charset="0"/>
                <a:cs typeface="Roboto" charset="0"/>
              </a:rPr>
              <a:t>микро</a:t>
            </a:r>
            <a:r>
              <a:rPr lang="en-US" dirty="0">
                <a:latin typeface="Roboto" charset="0"/>
                <a:ea typeface="Roboto" charset="0"/>
                <a:cs typeface="Roboto" charset="0"/>
              </a:rPr>
              <a:t>, </a:t>
            </a:r>
            <a:r>
              <a:rPr lang="en-US" dirty="0" err="1">
                <a:latin typeface="Roboto" charset="0"/>
                <a:ea typeface="Roboto" charset="0"/>
                <a:cs typeface="Roboto" charset="0"/>
              </a:rPr>
              <a:t>малки</a:t>
            </a:r>
            <a:r>
              <a:rPr lang="en-US" dirty="0">
                <a:latin typeface="Roboto" charset="0"/>
                <a:ea typeface="Roboto" charset="0"/>
                <a:cs typeface="Roboto" charset="0"/>
              </a:rPr>
              <a:t>, </a:t>
            </a:r>
            <a:r>
              <a:rPr lang="en-US" dirty="0" err="1">
                <a:latin typeface="Roboto" charset="0"/>
                <a:ea typeface="Roboto" charset="0"/>
                <a:cs typeface="Roboto" charset="0"/>
              </a:rPr>
              <a:t>средни</a:t>
            </a:r>
            <a:r>
              <a:rPr lang="en-US" dirty="0">
                <a:latin typeface="Roboto" charset="0"/>
                <a:ea typeface="Roboto" charset="0"/>
                <a:cs typeface="Roboto" charset="0"/>
              </a:rPr>
              <a:t> </a:t>
            </a:r>
            <a:r>
              <a:rPr lang="en-US" dirty="0" err="1">
                <a:latin typeface="Roboto" charset="0"/>
                <a:ea typeface="Roboto" charset="0"/>
                <a:cs typeface="Roboto" charset="0"/>
              </a:rPr>
              <a:t>или</a:t>
            </a:r>
            <a:r>
              <a:rPr lang="en-US" dirty="0">
                <a:latin typeface="Roboto" charset="0"/>
                <a:ea typeface="Roboto" charset="0"/>
                <a:cs typeface="Roboto" charset="0"/>
              </a:rPr>
              <a:t> </a:t>
            </a:r>
            <a:r>
              <a:rPr lang="en-US" dirty="0" err="1">
                <a:latin typeface="Roboto" charset="0"/>
                <a:ea typeface="Roboto" charset="0"/>
                <a:cs typeface="Roboto" charset="0"/>
              </a:rPr>
              <a:t>големи</a:t>
            </a:r>
            <a:r>
              <a:rPr lang="en-US" dirty="0">
                <a:latin typeface="Roboto" charset="0"/>
                <a:ea typeface="Roboto" charset="0"/>
                <a:cs typeface="Roboto" charset="0"/>
              </a:rPr>
              <a:t>* </a:t>
            </a:r>
            <a:r>
              <a:rPr lang="en-US" dirty="0" err="1">
                <a:latin typeface="Roboto" charset="0"/>
                <a:ea typeface="Roboto" charset="0"/>
                <a:cs typeface="Roboto" charset="0"/>
              </a:rPr>
              <a:t>предприятия</a:t>
            </a:r>
            <a:r>
              <a:rPr lang="en-US" dirty="0">
                <a:latin typeface="Roboto" charset="0"/>
                <a:ea typeface="Roboto" charset="0"/>
                <a:cs typeface="Roboto" charset="0"/>
              </a:rPr>
              <a:t>, </a:t>
            </a:r>
            <a:r>
              <a:rPr lang="en-US" dirty="0" err="1">
                <a:latin typeface="Roboto" charset="0"/>
                <a:ea typeface="Roboto" charset="0"/>
                <a:cs typeface="Roboto" charset="0"/>
              </a:rPr>
              <a:t>дефинирани</a:t>
            </a:r>
            <a:r>
              <a:rPr lang="en-US" dirty="0">
                <a:latin typeface="Roboto" charset="0"/>
                <a:ea typeface="Roboto" charset="0"/>
                <a:cs typeface="Roboto" charset="0"/>
              </a:rPr>
              <a:t> </a:t>
            </a:r>
            <a:r>
              <a:rPr lang="en-US" dirty="0" err="1">
                <a:latin typeface="Roboto" charset="0"/>
                <a:ea typeface="Roboto" charset="0"/>
                <a:cs typeface="Roboto" charset="0"/>
              </a:rPr>
              <a:t>съгласно</a:t>
            </a:r>
            <a:r>
              <a:rPr lang="en-US" dirty="0">
                <a:latin typeface="Roboto" charset="0"/>
                <a:ea typeface="Roboto" charset="0"/>
                <a:cs typeface="Roboto" charset="0"/>
              </a:rPr>
              <a:t> </a:t>
            </a:r>
            <a:r>
              <a:rPr lang="en-US" dirty="0" err="1">
                <a:latin typeface="Roboto" charset="0"/>
                <a:ea typeface="Roboto" charset="0"/>
                <a:cs typeface="Roboto" charset="0"/>
              </a:rPr>
              <a:t>Препоръка</a:t>
            </a:r>
            <a:r>
              <a:rPr lang="en-US" dirty="0">
                <a:latin typeface="Roboto" charset="0"/>
                <a:ea typeface="Roboto" charset="0"/>
                <a:cs typeface="Roboto" charset="0"/>
              </a:rPr>
              <a:t> 2003/361/ЕО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Комисията</a:t>
            </a:r>
            <a:r>
              <a:rPr lang="en-US" dirty="0">
                <a:latin typeface="Roboto" charset="0"/>
                <a:ea typeface="Roboto" charset="0"/>
                <a:cs typeface="Roboto" charset="0"/>
              </a:rPr>
              <a:t>. (*</a:t>
            </a:r>
            <a:r>
              <a:rPr lang="en-US" dirty="0" err="1">
                <a:latin typeface="Roboto" charset="0"/>
                <a:ea typeface="Roboto" charset="0"/>
                <a:cs typeface="Roboto" charset="0"/>
              </a:rPr>
              <a:t>Предприятия</a:t>
            </a:r>
            <a:r>
              <a:rPr lang="en-US" dirty="0">
                <a:latin typeface="Roboto" charset="0"/>
                <a:ea typeface="Roboto" charset="0"/>
                <a:cs typeface="Roboto" charset="0"/>
              </a:rPr>
              <a:t>, </a:t>
            </a:r>
            <a:r>
              <a:rPr lang="en-US" dirty="0" err="1">
                <a:latin typeface="Roboto" charset="0"/>
                <a:ea typeface="Roboto" charset="0"/>
                <a:cs typeface="Roboto" charset="0"/>
              </a:rPr>
              <a:t>които</a:t>
            </a:r>
            <a:r>
              <a:rPr lang="en-US" dirty="0">
                <a:latin typeface="Roboto" charset="0"/>
                <a:ea typeface="Roboto" charset="0"/>
                <a:cs typeface="Roboto" charset="0"/>
              </a:rPr>
              <a:t> </a:t>
            </a:r>
            <a:r>
              <a:rPr lang="en-US" dirty="0" err="1">
                <a:latin typeface="Roboto" charset="0"/>
                <a:ea typeface="Roboto" charset="0"/>
                <a:cs typeface="Roboto" charset="0"/>
              </a:rPr>
              <a:t>надвишават</a:t>
            </a:r>
            <a:r>
              <a:rPr lang="en-US" dirty="0">
                <a:latin typeface="Roboto" charset="0"/>
                <a:ea typeface="Roboto" charset="0"/>
                <a:cs typeface="Roboto" charset="0"/>
              </a:rPr>
              <a:t> </a:t>
            </a:r>
            <a:r>
              <a:rPr lang="en-US" dirty="0" err="1">
                <a:latin typeface="Roboto" charset="0"/>
                <a:ea typeface="Roboto" charset="0"/>
                <a:cs typeface="Roboto" charset="0"/>
              </a:rPr>
              <a:t>критериите</a:t>
            </a:r>
            <a:r>
              <a:rPr lang="en-US" dirty="0">
                <a:latin typeface="Roboto" charset="0"/>
                <a:ea typeface="Roboto" charset="0"/>
                <a:cs typeface="Roboto" charset="0"/>
              </a:rPr>
              <a:t> </a:t>
            </a:r>
            <a:r>
              <a:rPr lang="en-US" dirty="0" err="1">
                <a:latin typeface="Roboto" charset="0"/>
                <a:ea typeface="Roboto" charset="0"/>
                <a:cs typeface="Roboto" charset="0"/>
              </a:rPr>
              <a:t>посочени</a:t>
            </a:r>
            <a:r>
              <a:rPr lang="en-US" dirty="0">
                <a:latin typeface="Roboto" charset="0"/>
                <a:ea typeface="Roboto" charset="0"/>
                <a:cs typeface="Roboto" charset="0"/>
              </a:rPr>
              <a:t> </a:t>
            </a:r>
            <a:r>
              <a:rPr lang="en-US" dirty="0" err="1">
                <a:latin typeface="Roboto" charset="0"/>
                <a:ea typeface="Roboto" charset="0"/>
                <a:cs typeface="Roboto" charset="0"/>
              </a:rPr>
              <a:t>в</a:t>
            </a:r>
            <a:r>
              <a:rPr lang="en-US" dirty="0">
                <a:latin typeface="Roboto" charset="0"/>
                <a:ea typeface="Roboto" charset="0"/>
                <a:cs typeface="Roboto" charset="0"/>
              </a:rPr>
              <a:t> </a:t>
            </a:r>
            <a:r>
              <a:rPr lang="en-US" dirty="0" err="1">
                <a:latin typeface="Roboto" charset="0"/>
                <a:ea typeface="Roboto" charset="0"/>
                <a:cs typeface="Roboto" charset="0"/>
              </a:rPr>
              <a:t>чл</a:t>
            </a:r>
            <a:r>
              <a:rPr lang="en-US" dirty="0">
                <a:latin typeface="Roboto" charset="0"/>
                <a:ea typeface="Roboto" charset="0"/>
                <a:cs typeface="Roboto" charset="0"/>
              </a:rPr>
              <a:t>. 3, </a:t>
            </a:r>
            <a:r>
              <a:rPr lang="en-US" dirty="0" err="1">
                <a:latin typeface="Roboto" charset="0"/>
                <a:ea typeface="Roboto" charset="0"/>
                <a:cs typeface="Roboto" charset="0"/>
              </a:rPr>
              <a:t>ал</a:t>
            </a:r>
            <a:r>
              <a:rPr lang="en-US" dirty="0">
                <a:latin typeface="Roboto" charset="0"/>
                <a:ea typeface="Roboto" charset="0"/>
                <a:cs typeface="Roboto" charset="0"/>
              </a:rPr>
              <a:t>. 1 </a:t>
            </a:r>
            <a:r>
              <a:rPr lang="en-US" dirty="0" err="1">
                <a:latin typeface="Roboto" charset="0"/>
                <a:ea typeface="Roboto" charset="0"/>
                <a:cs typeface="Roboto" charset="0"/>
              </a:rPr>
              <a:t>от</a:t>
            </a:r>
            <a:r>
              <a:rPr lang="en-US" dirty="0">
                <a:latin typeface="Roboto" charset="0"/>
                <a:ea typeface="Roboto" charset="0"/>
                <a:cs typeface="Roboto" charset="0"/>
              </a:rPr>
              <a:t> </a:t>
            </a:r>
            <a:r>
              <a:rPr lang="en-US" dirty="0" err="1">
                <a:latin typeface="Roboto" charset="0"/>
                <a:ea typeface="Roboto" charset="0"/>
                <a:cs typeface="Roboto" charset="0"/>
              </a:rPr>
              <a:t>Закон</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малки</a:t>
            </a:r>
            <a:r>
              <a:rPr lang="en-US" dirty="0">
                <a:latin typeface="Roboto" charset="0"/>
                <a:ea typeface="Roboto" charset="0"/>
                <a:cs typeface="Roboto" charset="0"/>
              </a:rPr>
              <a:t> </a:t>
            </a:r>
            <a:r>
              <a:rPr lang="en-US" dirty="0" err="1">
                <a:latin typeface="Roboto" charset="0"/>
                <a:ea typeface="Roboto" charset="0"/>
                <a:cs typeface="Roboto" charset="0"/>
              </a:rPr>
              <a:t>и</a:t>
            </a:r>
            <a:r>
              <a:rPr lang="en-US" dirty="0">
                <a:latin typeface="Roboto" charset="0"/>
                <a:ea typeface="Roboto" charset="0"/>
                <a:cs typeface="Roboto" charset="0"/>
              </a:rPr>
              <a:t> </a:t>
            </a:r>
            <a:r>
              <a:rPr lang="en-US" dirty="0" err="1">
                <a:latin typeface="Roboto" charset="0"/>
                <a:ea typeface="Roboto" charset="0"/>
                <a:cs typeface="Roboto" charset="0"/>
              </a:rPr>
              <a:t>средни</a:t>
            </a:r>
            <a:r>
              <a:rPr lang="en-US" dirty="0">
                <a:latin typeface="Roboto" charset="0"/>
                <a:ea typeface="Roboto" charset="0"/>
                <a:cs typeface="Roboto" charset="0"/>
              </a:rPr>
              <a:t> </a:t>
            </a:r>
            <a:r>
              <a:rPr lang="en-US" dirty="0" err="1">
                <a:latin typeface="Roboto" charset="0"/>
                <a:ea typeface="Roboto" charset="0"/>
                <a:cs typeface="Roboto" charset="0"/>
              </a:rPr>
              <a:t>предприятия</a:t>
            </a:r>
            <a:r>
              <a:rPr lang="en-US"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микро</a:t>
            </a:r>
            <a:r>
              <a:rPr lang="en-US" dirty="0">
                <a:latin typeface="Roboto" charset="0"/>
                <a:ea typeface="Roboto" charset="0"/>
                <a:cs typeface="Roboto" charset="0"/>
              </a:rPr>
              <a:t> </a:t>
            </a:r>
            <a:r>
              <a:rPr lang="en-US" dirty="0" err="1">
                <a:latin typeface="Roboto" charset="0"/>
                <a:ea typeface="Roboto" charset="0"/>
                <a:cs typeface="Roboto" charset="0"/>
              </a:rPr>
              <a:t>и</a:t>
            </a:r>
            <a:r>
              <a:rPr lang="en-US" dirty="0">
                <a:latin typeface="Roboto" charset="0"/>
                <a:ea typeface="Roboto" charset="0"/>
                <a:cs typeface="Roboto" charset="0"/>
              </a:rPr>
              <a:t> </a:t>
            </a:r>
            <a:r>
              <a:rPr lang="en-US" dirty="0" err="1">
                <a:latin typeface="Roboto" charset="0"/>
                <a:ea typeface="Roboto" charset="0"/>
                <a:cs typeface="Roboto" charset="0"/>
              </a:rPr>
              <a:t>малки</a:t>
            </a:r>
            <a:r>
              <a:rPr lang="en-US" dirty="0">
                <a:latin typeface="Roboto" charset="0"/>
                <a:ea typeface="Roboto" charset="0"/>
                <a:cs typeface="Roboto" charset="0"/>
              </a:rPr>
              <a:t> </a:t>
            </a:r>
            <a:r>
              <a:rPr lang="en-US" dirty="0" err="1">
                <a:latin typeface="Roboto" charset="0"/>
                <a:ea typeface="Roboto" charset="0"/>
                <a:cs typeface="Roboto" charset="0"/>
              </a:rPr>
              <a:t>предприятия</a:t>
            </a:r>
            <a:r>
              <a:rPr lang="en-US" dirty="0">
                <a:latin typeface="Roboto" charset="0"/>
                <a:ea typeface="Roboto" charset="0"/>
                <a:cs typeface="Roboto" charset="0"/>
              </a:rPr>
              <a:t> -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осъществяват</a:t>
            </a:r>
            <a:r>
              <a:rPr lang="en-US" dirty="0">
                <a:latin typeface="Roboto" charset="0"/>
                <a:ea typeface="Roboto" charset="0"/>
                <a:cs typeface="Roboto" charset="0"/>
              </a:rPr>
              <a:t> </a:t>
            </a:r>
            <a:r>
              <a:rPr lang="en-US" dirty="0" err="1">
                <a:latin typeface="Roboto" charset="0"/>
                <a:ea typeface="Roboto" charset="0"/>
                <a:cs typeface="Roboto" charset="0"/>
              </a:rPr>
              <a:t>дейност</a:t>
            </a:r>
            <a:r>
              <a:rPr lang="en-US" dirty="0">
                <a:latin typeface="Roboto" charset="0"/>
                <a:ea typeface="Roboto" charset="0"/>
                <a:cs typeface="Roboto" charset="0"/>
              </a:rPr>
              <a:t> </a:t>
            </a:r>
            <a:r>
              <a:rPr lang="en-US" dirty="0" err="1">
                <a:latin typeface="Roboto" charset="0"/>
                <a:ea typeface="Roboto" charset="0"/>
                <a:cs typeface="Roboto" charset="0"/>
              </a:rPr>
              <a:t>по</a:t>
            </a:r>
            <a:r>
              <a:rPr lang="en-US" dirty="0">
                <a:latin typeface="Roboto" charset="0"/>
                <a:ea typeface="Roboto" charset="0"/>
                <a:cs typeface="Roboto" charset="0"/>
              </a:rPr>
              <a:t> </a:t>
            </a:r>
            <a:r>
              <a:rPr lang="en-US" dirty="0" err="1">
                <a:latin typeface="Roboto" charset="0"/>
                <a:ea typeface="Roboto" charset="0"/>
                <a:cs typeface="Roboto" charset="0"/>
              </a:rPr>
              <a:t>преработка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селскостопански</a:t>
            </a:r>
            <a:r>
              <a:rPr lang="en-US" dirty="0">
                <a:latin typeface="Roboto" charset="0"/>
                <a:ea typeface="Roboto" charset="0"/>
                <a:cs typeface="Roboto" charset="0"/>
              </a:rPr>
              <a:t> </a:t>
            </a:r>
            <a:r>
              <a:rPr lang="en-US" dirty="0" err="1">
                <a:latin typeface="Roboto" charset="0"/>
                <a:ea typeface="Roboto" charset="0"/>
                <a:cs typeface="Roboto" charset="0"/>
              </a:rPr>
              <a:t>продукти</a:t>
            </a:r>
            <a:r>
              <a:rPr lang="en-US" dirty="0">
                <a:latin typeface="Roboto" charset="0"/>
                <a:ea typeface="Roboto" charset="0"/>
                <a:cs typeface="Roboto" charset="0"/>
              </a:rPr>
              <a:t> </a:t>
            </a:r>
            <a:r>
              <a:rPr lang="en-US" dirty="0" err="1">
                <a:latin typeface="Roboto" charset="0"/>
                <a:ea typeface="Roboto" charset="0"/>
                <a:cs typeface="Roboto" charset="0"/>
              </a:rPr>
              <a:t>съгласно</a:t>
            </a:r>
            <a:r>
              <a:rPr lang="en-US" dirty="0">
                <a:latin typeface="Roboto" charset="0"/>
                <a:ea typeface="Roboto" charset="0"/>
                <a:cs typeface="Roboto" charset="0"/>
              </a:rPr>
              <a:t> </a:t>
            </a:r>
            <a:r>
              <a:rPr lang="en-US" dirty="0" err="1">
                <a:latin typeface="Roboto" charset="0"/>
                <a:ea typeface="Roboto" charset="0"/>
                <a:cs typeface="Roboto" charset="0"/>
              </a:rPr>
              <a:t>Закона</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храните</a:t>
            </a:r>
            <a:r>
              <a:rPr lang="en-US" dirty="0">
                <a:latin typeface="Roboto" charset="0"/>
                <a:ea typeface="Roboto" charset="0"/>
                <a:cs typeface="Roboto" charset="0"/>
              </a:rPr>
              <a:t>* /*</a:t>
            </a:r>
            <a:r>
              <a:rPr lang="en-US" dirty="0" err="1">
                <a:latin typeface="Roboto" charset="0"/>
                <a:ea typeface="Roboto" charset="0"/>
                <a:cs typeface="Roboto" charset="0"/>
              </a:rPr>
              <a:t>ако</a:t>
            </a:r>
            <a:r>
              <a:rPr lang="en-US" dirty="0">
                <a:latin typeface="Roboto" charset="0"/>
                <a:ea typeface="Roboto" charset="0"/>
                <a:cs typeface="Roboto" charset="0"/>
              </a:rPr>
              <a:t> </a:t>
            </a:r>
            <a:r>
              <a:rPr lang="en-US" dirty="0" err="1">
                <a:latin typeface="Roboto" charset="0"/>
                <a:ea typeface="Roboto" charset="0"/>
                <a:cs typeface="Roboto" charset="0"/>
              </a:rPr>
              <a:t>закона</a:t>
            </a:r>
            <a:r>
              <a:rPr lang="en-US" dirty="0">
                <a:latin typeface="Roboto" charset="0"/>
                <a:ea typeface="Roboto" charset="0"/>
                <a:cs typeface="Roboto" charset="0"/>
              </a:rPr>
              <a:t> </a:t>
            </a:r>
            <a:r>
              <a:rPr lang="en-US" dirty="0" err="1">
                <a:latin typeface="Roboto" charset="0"/>
                <a:ea typeface="Roboto" charset="0"/>
                <a:cs typeface="Roboto" charset="0"/>
              </a:rPr>
              <a:t>е</a:t>
            </a:r>
            <a:r>
              <a:rPr lang="en-US" dirty="0">
                <a:latin typeface="Roboto" charset="0"/>
                <a:ea typeface="Roboto" charset="0"/>
                <a:cs typeface="Roboto" charset="0"/>
              </a:rPr>
              <a:t> </a:t>
            </a:r>
            <a:r>
              <a:rPr lang="en-US" dirty="0" err="1">
                <a:latin typeface="Roboto" charset="0"/>
                <a:ea typeface="Roboto" charset="0"/>
                <a:cs typeface="Roboto" charset="0"/>
              </a:rPr>
              <a:t>приложим</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съответната</a:t>
            </a:r>
            <a:r>
              <a:rPr lang="en-US" dirty="0">
                <a:latin typeface="Roboto" charset="0"/>
                <a:ea typeface="Roboto" charset="0"/>
                <a:cs typeface="Roboto" charset="0"/>
              </a:rPr>
              <a:t> </a:t>
            </a:r>
            <a:r>
              <a:rPr lang="en-US" dirty="0" err="1">
                <a:latin typeface="Roboto" charset="0"/>
                <a:ea typeface="Roboto" charset="0"/>
                <a:cs typeface="Roboto" charset="0"/>
              </a:rPr>
              <a:t>дейност</a:t>
            </a:r>
            <a:r>
              <a:rPr lang="en-US" dirty="0">
                <a:latin typeface="Roboto" charset="0"/>
                <a:ea typeface="Roboto" charset="0"/>
                <a:cs typeface="Roboto" charset="0"/>
              </a:rPr>
              <a:t>/ </a:t>
            </a:r>
            <a:r>
              <a:rPr lang="en-US" dirty="0" err="1">
                <a:latin typeface="Roboto" charset="0"/>
                <a:ea typeface="Roboto" charset="0"/>
                <a:cs typeface="Roboto" charset="0"/>
              </a:rPr>
              <a:t>от</a:t>
            </a:r>
            <a:r>
              <a:rPr lang="en-US" dirty="0">
                <a:latin typeface="Roboto" charset="0"/>
                <a:ea typeface="Roboto" charset="0"/>
                <a:cs typeface="Roboto" charset="0"/>
              </a:rPr>
              <a:t> </a:t>
            </a:r>
            <a:r>
              <a:rPr lang="en-US" dirty="0" err="1">
                <a:latin typeface="Roboto" charset="0"/>
                <a:ea typeface="Roboto" charset="0"/>
                <a:cs typeface="Roboto" charset="0"/>
              </a:rPr>
              <a:t>най</a:t>
            </a:r>
            <a:r>
              <a:rPr lang="en-US" dirty="0">
                <a:latin typeface="Roboto" charset="0"/>
                <a:ea typeface="Roboto" charset="0"/>
                <a:cs typeface="Roboto" charset="0"/>
              </a:rPr>
              <a:t> – </a:t>
            </a:r>
            <a:r>
              <a:rPr lang="en-US" dirty="0" err="1">
                <a:latin typeface="Roboto" charset="0"/>
                <a:ea typeface="Roboto" charset="0"/>
                <a:cs typeface="Roboto" charset="0"/>
              </a:rPr>
              <a:t>малко</a:t>
            </a:r>
            <a:r>
              <a:rPr lang="en-US" dirty="0">
                <a:latin typeface="Roboto" charset="0"/>
                <a:ea typeface="Roboto" charset="0"/>
                <a:cs typeface="Roboto" charset="0"/>
              </a:rPr>
              <a:t> 24 </a:t>
            </a:r>
            <a:r>
              <a:rPr lang="en-US" dirty="0" err="1">
                <a:latin typeface="Roboto" charset="0"/>
                <a:ea typeface="Roboto" charset="0"/>
                <a:cs typeface="Roboto" charset="0"/>
              </a:rPr>
              <a:t>месеца</a:t>
            </a:r>
            <a:r>
              <a:rPr lang="en-US" dirty="0">
                <a:latin typeface="Roboto" charset="0"/>
                <a:ea typeface="Roboto" charset="0"/>
                <a:cs typeface="Roboto" charset="0"/>
              </a:rPr>
              <a:t> </a:t>
            </a:r>
            <a:r>
              <a:rPr lang="en-US" dirty="0" err="1">
                <a:latin typeface="Roboto" charset="0"/>
                <a:ea typeface="Roboto" charset="0"/>
                <a:cs typeface="Roboto" charset="0"/>
              </a:rPr>
              <a:t>без</a:t>
            </a:r>
            <a:r>
              <a:rPr lang="en-US" dirty="0">
                <a:latin typeface="Roboto" charset="0"/>
                <a:ea typeface="Roboto" charset="0"/>
                <a:cs typeface="Roboto" charset="0"/>
              </a:rPr>
              <a:t> </a:t>
            </a:r>
            <a:r>
              <a:rPr lang="en-US" dirty="0" err="1">
                <a:latin typeface="Roboto" charset="0"/>
                <a:ea typeface="Roboto" charset="0"/>
                <a:cs typeface="Roboto" charset="0"/>
              </a:rPr>
              <a:t>прекъсване</a:t>
            </a:r>
            <a:r>
              <a:rPr lang="en-US" dirty="0">
                <a:latin typeface="Roboto" charset="0"/>
                <a:ea typeface="Roboto" charset="0"/>
                <a:cs typeface="Roboto" charset="0"/>
              </a:rPr>
              <a:t> </a:t>
            </a:r>
            <a:r>
              <a:rPr lang="en-US" dirty="0" err="1">
                <a:latin typeface="Roboto" charset="0"/>
                <a:ea typeface="Roboto" charset="0"/>
                <a:cs typeface="Roboto" charset="0"/>
              </a:rPr>
              <a:t>преди</a:t>
            </a:r>
            <a:r>
              <a:rPr lang="en-US" dirty="0">
                <a:latin typeface="Roboto" charset="0"/>
                <a:ea typeface="Roboto" charset="0"/>
                <a:cs typeface="Roboto" charset="0"/>
              </a:rPr>
              <a:t> </a:t>
            </a:r>
            <a:r>
              <a:rPr lang="en-US" dirty="0" err="1">
                <a:latin typeface="Roboto" charset="0"/>
                <a:ea typeface="Roboto" charset="0"/>
                <a:cs typeface="Roboto" charset="0"/>
              </a:rPr>
              <a:t>подаване</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проектното</a:t>
            </a:r>
            <a:r>
              <a:rPr lang="en-US" dirty="0">
                <a:latin typeface="Roboto" charset="0"/>
                <a:ea typeface="Roboto" charset="0"/>
                <a:cs typeface="Roboto" charset="0"/>
              </a:rPr>
              <a:t> </a:t>
            </a:r>
            <a:r>
              <a:rPr lang="en-US" dirty="0" err="1">
                <a:latin typeface="Roboto" charset="0"/>
                <a:ea typeface="Roboto" charset="0"/>
                <a:cs typeface="Roboto" charset="0"/>
              </a:rPr>
              <a:t>предложение</a:t>
            </a:r>
            <a:r>
              <a:rPr lang="en-US"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средни</a:t>
            </a:r>
            <a:r>
              <a:rPr lang="en-US" dirty="0">
                <a:latin typeface="Roboto" charset="0"/>
                <a:ea typeface="Roboto" charset="0"/>
                <a:cs typeface="Roboto" charset="0"/>
              </a:rPr>
              <a:t> </a:t>
            </a:r>
            <a:r>
              <a:rPr lang="en-US" dirty="0" err="1">
                <a:latin typeface="Roboto" charset="0"/>
                <a:ea typeface="Roboto" charset="0"/>
                <a:cs typeface="Roboto" charset="0"/>
              </a:rPr>
              <a:t>и</a:t>
            </a:r>
            <a:r>
              <a:rPr lang="en-US" dirty="0">
                <a:latin typeface="Roboto" charset="0"/>
                <a:ea typeface="Roboto" charset="0"/>
                <a:cs typeface="Roboto" charset="0"/>
              </a:rPr>
              <a:t> </a:t>
            </a:r>
            <a:r>
              <a:rPr lang="en-US" dirty="0" err="1">
                <a:latin typeface="Roboto" charset="0"/>
                <a:ea typeface="Roboto" charset="0"/>
                <a:cs typeface="Roboto" charset="0"/>
              </a:rPr>
              <a:t>големи</a:t>
            </a:r>
            <a:r>
              <a:rPr lang="en-US" dirty="0">
                <a:latin typeface="Roboto" charset="0"/>
                <a:ea typeface="Roboto" charset="0"/>
                <a:cs typeface="Roboto" charset="0"/>
              </a:rPr>
              <a:t>* </a:t>
            </a:r>
            <a:r>
              <a:rPr lang="en-US" dirty="0" err="1">
                <a:latin typeface="Roboto" charset="0"/>
                <a:ea typeface="Roboto" charset="0"/>
                <a:cs typeface="Roboto" charset="0"/>
              </a:rPr>
              <a:t>предприятия</a:t>
            </a:r>
            <a:r>
              <a:rPr lang="en-US" dirty="0">
                <a:latin typeface="Roboto" charset="0"/>
                <a:ea typeface="Roboto" charset="0"/>
                <a:cs typeface="Roboto" charset="0"/>
              </a:rPr>
              <a:t> -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осъществяват</a:t>
            </a:r>
            <a:r>
              <a:rPr lang="en-US" dirty="0">
                <a:latin typeface="Roboto" charset="0"/>
                <a:ea typeface="Roboto" charset="0"/>
                <a:cs typeface="Roboto" charset="0"/>
              </a:rPr>
              <a:t> </a:t>
            </a:r>
            <a:r>
              <a:rPr lang="en-US" dirty="0" err="1">
                <a:latin typeface="Roboto" charset="0"/>
                <a:ea typeface="Roboto" charset="0"/>
                <a:cs typeface="Roboto" charset="0"/>
              </a:rPr>
              <a:t>дейност</a:t>
            </a:r>
            <a:r>
              <a:rPr lang="en-US" dirty="0">
                <a:latin typeface="Roboto" charset="0"/>
                <a:ea typeface="Roboto" charset="0"/>
                <a:cs typeface="Roboto" charset="0"/>
              </a:rPr>
              <a:t> </a:t>
            </a:r>
            <a:r>
              <a:rPr lang="en-US" dirty="0" err="1">
                <a:latin typeface="Roboto" charset="0"/>
                <a:ea typeface="Roboto" charset="0"/>
                <a:cs typeface="Roboto" charset="0"/>
              </a:rPr>
              <a:t>по</a:t>
            </a:r>
            <a:r>
              <a:rPr lang="en-US" dirty="0">
                <a:latin typeface="Roboto" charset="0"/>
                <a:ea typeface="Roboto" charset="0"/>
                <a:cs typeface="Roboto" charset="0"/>
              </a:rPr>
              <a:t> </a:t>
            </a:r>
            <a:r>
              <a:rPr lang="en-US" dirty="0" err="1">
                <a:latin typeface="Roboto" charset="0"/>
                <a:ea typeface="Roboto" charset="0"/>
                <a:cs typeface="Roboto" charset="0"/>
              </a:rPr>
              <a:t>преработка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селскостопански</a:t>
            </a:r>
            <a:r>
              <a:rPr lang="en-US" dirty="0">
                <a:latin typeface="Roboto" charset="0"/>
                <a:ea typeface="Roboto" charset="0"/>
                <a:cs typeface="Roboto" charset="0"/>
              </a:rPr>
              <a:t> </a:t>
            </a:r>
            <a:r>
              <a:rPr lang="en-US" dirty="0" err="1">
                <a:latin typeface="Roboto" charset="0"/>
                <a:ea typeface="Roboto" charset="0"/>
                <a:cs typeface="Roboto" charset="0"/>
              </a:rPr>
              <a:t>продукти</a:t>
            </a:r>
            <a:r>
              <a:rPr lang="en-US" dirty="0">
                <a:latin typeface="Roboto" charset="0"/>
                <a:ea typeface="Roboto" charset="0"/>
                <a:cs typeface="Roboto" charset="0"/>
              </a:rPr>
              <a:t> </a:t>
            </a:r>
            <a:r>
              <a:rPr lang="en-US" dirty="0" err="1">
                <a:latin typeface="Roboto" charset="0"/>
                <a:ea typeface="Roboto" charset="0"/>
                <a:cs typeface="Roboto" charset="0"/>
              </a:rPr>
              <a:t>съгласно</a:t>
            </a:r>
            <a:r>
              <a:rPr lang="en-US" dirty="0">
                <a:latin typeface="Roboto" charset="0"/>
                <a:ea typeface="Roboto" charset="0"/>
                <a:cs typeface="Roboto" charset="0"/>
              </a:rPr>
              <a:t> </a:t>
            </a:r>
            <a:r>
              <a:rPr lang="en-US" dirty="0" err="1">
                <a:latin typeface="Roboto" charset="0"/>
                <a:ea typeface="Roboto" charset="0"/>
                <a:cs typeface="Roboto" charset="0"/>
              </a:rPr>
              <a:t>Закона</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храните</a:t>
            </a:r>
            <a:r>
              <a:rPr lang="en-US" dirty="0">
                <a:latin typeface="Roboto" charset="0"/>
                <a:ea typeface="Roboto" charset="0"/>
                <a:cs typeface="Roboto" charset="0"/>
              </a:rPr>
              <a:t>* /*</a:t>
            </a:r>
            <a:r>
              <a:rPr lang="en-US" dirty="0" err="1">
                <a:latin typeface="Roboto" charset="0"/>
                <a:ea typeface="Roboto" charset="0"/>
                <a:cs typeface="Roboto" charset="0"/>
              </a:rPr>
              <a:t>ако</a:t>
            </a:r>
            <a:r>
              <a:rPr lang="en-US" dirty="0">
                <a:latin typeface="Roboto" charset="0"/>
                <a:ea typeface="Roboto" charset="0"/>
                <a:cs typeface="Roboto" charset="0"/>
              </a:rPr>
              <a:t> </a:t>
            </a:r>
            <a:r>
              <a:rPr lang="en-US" dirty="0" err="1">
                <a:latin typeface="Roboto" charset="0"/>
                <a:ea typeface="Roboto" charset="0"/>
                <a:cs typeface="Roboto" charset="0"/>
              </a:rPr>
              <a:t>закона</a:t>
            </a:r>
            <a:r>
              <a:rPr lang="en-US" dirty="0">
                <a:latin typeface="Roboto" charset="0"/>
                <a:ea typeface="Roboto" charset="0"/>
                <a:cs typeface="Roboto" charset="0"/>
              </a:rPr>
              <a:t> </a:t>
            </a:r>
            <a:r>
              <a:rPr lang="en-US" dirty="0" err="1">
                <a:latin typeface="Roboto" charset="0"/>
                <a:ea typeface="Roboto" charset="0"/>
                <a:cs typeface="Roboto" charset="0"/>
              </a:rPr>
              <a:t>е</a:t>
            </a:r>
            <a:r>
              <a:rPr lang="en-US" dirty="0">
                <a:latin typeface="Roboto" charset="0"/>
                <a:ea typeface="Roboto" charset="0"/>
                <a:cs typeface="Roboto" charset="0"/>
              </a:rPr>
              <a:t> </a:t>
            </a:r>
            <a:r>
              <a:rPr lang="en-US" dirty="0" err="1">
                <a:latin typeface="Roboto" charset="0"/>
                <a:ea typeface="Roboto" charset="0"/>
                <a:cs typeface="Roboto" charset="0"/>
              </a:rPr>
              <a:t>приложим</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съответната</a:t>
            </a:r>
            <a:r>
              <a:rPr lang="en-US" dirty="0">
                <a:latin typeface="Roboto" charset="0"/>
                <a:ea typeface="Roboto" charset="0"/>
                <a:cs typeface="Roboto" charset="0"/>
              </a:rPr>
              <a:t> </a:t>
            </a:r>
            <a:r>
              <a:rPr lang="en-US" dirty="0" err="1">
                <a:latin typeface="Roboto" charset="0"/>
                <a:ea typeface="Roboto" charset="0"/>
                <a:cs typeface="Roboto" charset="0"/>
              </a:rPr>
              <a:t>дейност</a:t>
            </a:r>
            <a:r>
              <a:rPr lang="en-US" dirty="0">
                <a:latin typeface="Roboto" charset="0"/>
                <a:ea typeface="Roboto" charset="0"/>
                <a:cs typeface="Roboto" charset="0"/>
              </a:rPr>
              <a:t>/ </a:t>
            </a:r>
            <a:r>
              <a:rPr lang="en-US" dirty="0" err="1">
                <a:latin typeface="Roboto" charset="0"/>
                <a:ea typeface="Roboto" charset="0"/>
                <a:cs typeface="Roboto" charset="0"/>
              </a:rPr>
              <a:t>от</a:t>
            </a:r>
            <a:r>
              <a:rPr lang="en-US" dirty="0">
                <a:latin typeface="Roboto" charset="0"/>
                <a:ea typeface="Roboto" charset="0"/>
                <a:cs typeface="Roboto" charset="0"/>
              </a:rPr>
              <a:t> </a:t>
            </a:r>
            <a:r>
              <a:rPr lang="en-US" dirty="0" err="1">
                <a:latin typeface="Roboto" charset="0"/>
                <a:ea typeface="Roboto" charset="0"/>
                <a:cs typeface="Roboto" charset="0"/>
              </a:rPr>
              <a:t>най</a:t>
            </a:r>
            <a:r>
              <a:rPr lang="en-US" dirty="0">
                <a:latin typeface="Roboto" charset="0"/>
                <a:ea typeface="Roboto" charset="0"/>
                <a:cs typeface="Roboto" charset="0"/>
              </a:rPr>
              <a:t> – </a:t>
            </a:r>
            <a:r>
              <a:rPr lang="en-US" dirty="0" err="1">
                <a:latin typeface="Roboto" charset="0"/>
                <a:ea typeface="Roboto" charset="0"/>
                <a:cs typeface="Roboto" charset="0"/>
              </a:rPr>
              <a:t>малко</a:t>
            </a:r>
            <a:r>
              <a:rPr lang="en-US" dirty="0">
                <a:latin typeface="Roboto" charset="0"/>
                <a:ea typeface="Roboto" charset="0"/>
                <a:cs typeface="Roboto" charset="0"/>
              </a:rPr>
              <a:t> 36 </a:t>
            </a:r>
            <a:r>
              <a:rPr lang="en-US" dirty="0" err="1">
                <a:latin typeface="Roboto" charset="0"/>
                <a:ea typeface="Roboto" charset="0"/>
                <a:cs typeface="Roboto" charset="0"/>
              </a:rPr>
              <a:t>месеца</a:t>
            </a:r>
            <a:r>
              <a:rPr lang="en-US" dirty="0">
                <a:latin typeface="Roboto" charset="0"/>
                <a:ea typeface="Roboto" charset="0"/>
                <a:cs typeface="Roboto" charset="0"/>
              </a:rPr>
              <a:t> </a:t>
            </a:r>
            <a:r>
              <a:rPr lang="en-US" dirty="0" err="1">
                <a:latin typeface="Roboto" charset="0"/>
                <a:ea typeface="Roboto" charset="0"/>
                <a:cs typeface="Roboto" charset="0"/>
              </a:rPr>
              <a:t>без</a:t>
            </a:r>
            <a:r>
              <a:rPr lang="en-US" dirty="0">
                <a:latin typeface="Roboto" charset="0"/>
                <a:ea typeface="Roboto" charset="0"/>
                <a:cs typeface="Roboto" charset="0"/>
              </a:rPr>
              <a:t> </a:t>
            </a:r>
            <a:r>
              <a:rPr lang="en-US" dirty="0" err="1">
                <a:latin typeface="Roboto" charset="0"/>
                <a:ea typeface="Roboto" charset="0"/>
                <a:cs typeface="Roboto" charset="0"/>
              </a:rPr>
              <a:t>прекъсване</a:t>
            </a:r>
            <a:r>
              <a:rPr lang="en-US" dirty="0">
                <a:latin typeface="Roboto" charset="0"/>
                <a:ea typeface="Roboto" charset="0"/>
                <a:cs typeface="Roboto" charset="0"/>
              </a:rPr>
              <a:t> </a:t>
            </a:r>
            <a:r>
              <a:rPr lang="en-US" dirty="0" err="1">
                <a:latin typeface="Roboto" charset="0"/>
                <a:ea typeface="Roboto" charset="0"/>
                <a:cs typeface="Roboto" charset="0"/>
              </a:rPr>
              <a:t>преди</a:t>
            </a:r>
            <a:r>
              <a:rPr lang="en-US" dirty="0">
                <a:latin typeface="Roboto" charset="0"/>
                <a:ea typeface="Roboto" charset="0"/>
                <a:cs typeface="Roboto" charset="0"/>
              </a:rPr>
              <a:t> </a:t>
            </a:r>
            <a:r>
              <a:rPr lang="en-US" dirty="0" err="1">
                <a:latin typeface="Roboto" charset="0"/>
                <a:ea typeface="Roboto" charset="0"/>
                <a:cs typeface="Roboto" charset="0"/>
              </a:rPr>
              <a:t>подаване</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проектното</a:t>
            </a:r>
            <a:r>
              <a:rPr lang="en-US" dirty="0">
                <a:latin typeface="Roboto" charset="0"/>
                <a:ea typeface="Roboto" charset="0"/>
                <a:cs typeface="Roboto" charset="0"/>
              </a:rPr>
              <a:t> </a:t>
            </a:r>
            <a:r>
              <a:rPr lang="en-US" dirty="0" err="1">
                <a:latin typeface="Roboto" charset="0"/>
                <a:ea typeface="Roboto" charset="0"/>
                <a:cs typeface="Roboto" charset="0"/>
              </a:rPr>
              <a:t>предложение</a:t>
            </a:r>
            <a:r>
              <a:rPr lang="en-US"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имат</a:t>
            </a:r>
            <a:r>
              <a:rPr lang="en-US" dirty="0">
                <a:latin typeface="Roboto" charset="0"/>
                <a:ea typeface="Roboto" charset="0"/>
                <a:cs typeface="Roboto" charset="0"/>
              </a:rPr>
              <a:t> </a:t>
            </a:r>
            <a:r>
              <a:rPr lang="en-US" dirty="0" err="1">
                <a:latin typeface="Roboto" charset="0"/>
                <a:ea typeface="Roboto" charset="0"/>
                <a:cs typeface="Roboto" charset="0"/>
              </a:rPr>
              <a:t>разработен</a:t>
            </a:r>
            <a:r>
              <a:rPr lang="en-US" dirty="0">
                <a:latin typeface="Roboto" charset="0"/>
                <a:ea typeface="Roboto" charset="0"/>
                <a:cs typeface="Roboto" charset="0"/>
              </a:rPr>
              <a:t> </a:t>
            </a:r>
            <a:r>
              <a:rPr lang="en-US" dirty="0" err="1">
                <a:latin typeface="Roboto" charset="0"/>
                <a:ea typeface="Roboto" charset="0"/>
                <a:cs typeface="Roboto" charset="0"/>
              </a:rPr>
              <a:t>бизнес</a:t>
            </a:r>
            <a:r>
              <a:rPr lang="en-US" dirty="0">
                <a:latin typeface="Roboto" charset="0"/>
                <a:ea typeface="Roboto" charset="0"/>
                <a:cs typeface="Roboto" charset="0"/>
              </a:rPr>
              <a:t> </a:t>
            </a:r>
            <a:r>
              <a:rPr lang="en-US" dirty="0" err="1">
                <a:latin typeface="Roboto" charset="0"/>
                <a:ea typeface="Roboto" charset="0"/>
                <a:cs typeface="Roboto" charset="0"/>
              </a:rPr>
              <a:t>план</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дейностите</a:t>
            </a:r>
            <a:r>
              <a:rPr lang="en-US" dirty="0">
                <a:latin typeface="Roboto" charset="0"/>
                <a:ea typeface="Roboto" charset="0"/>
                <a:cs typeface="Roboto" charset="0"/>
              </a:rPr>
              <a:t> </a:t>
            </a:r>
            <a:r>
              <a:rPr lang="en-US" dirty="0" err="1">
                <a:latin typeface="Roboto" charset="0"/>
                <a:ea typeface="Roboto" charset="0"/>
                <a:cs typeface="Roboto" charset="0"/>
              </a:rPr>
              <a:t>по</a:t>
            </a:r>
            <a:r>
              <a:rPr lang="en-US" dirty="0">
                <a:latin typeface="Roboto" charset="0"/>
                <a:ea typeface="Roboto" charset="0"/>
                <a:cs typeface="Roboto" charset="0"/>
              </a:rPr>
              <a:t> </a:t>
            </a:r>
            <a:r>
              <a:rPr lang="en-US" dirty="0" err="1">
                <a:latin typeface="Roboto" charset="0"/>
                <a:ea typeface="Roboto" charset="0"/>
                <a:cs typeface="Roboto" charset="0"/>
              </a:rPr>
              <a:t>преработка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селскостопански</a:t>
            </a:r>
            <a:r>
              <a:rPr lang="en-US" dirty="0">
                <a:latin typeface="Roboto" charset="0"/>
                <a:ea typeface="Roboto" charset="0"/>
                <a:cs typeface="Roboto" charset="0"/>
              </a:rPr>
              <a:t> </a:t>
            </a:r>
            <a:r>
              <a:rPr lang="en-US" dirty="0" err="1">
                <a:latin typeface="Roboto" charset="0"/>
                <a:ea typeface="Roboto" charset="0"/>
                <a:cs typeface="Roboto" charset="0"/>
              </a:rPr>
              <a:t>продукти</a:t>
            </a:r>
            <a:r>
              <a:rPr lang="en-US" dirty="0">
                <a:latin typeface="Roboto" charset="0"/>
                <a:ea typeface="Roboto" charset="0"/>
                <a:cs typeface="Roboto" charset="0"/>
              </a:rPr>
              <a:t> </a:t>
            </a:r>
            <a:r>
              <a:rPr lang="en-US" dirty="0" err="1">
                <a:latin typeface="Roboto" charset="0"/>
                <a:ea typeface="Roboto" charset="0"/>
                <a:cs typeface="Roboto" charset="0"/>
              </a:rPr>
              <a:t>и</a:t>
            </a:r>
            <a:r>
              <a:rPr lang="en-US" dirty="0">
                <a:latin typeface="Roboto" charset="0"/>
                <a:ea typeface="Roboto" charset="0"/>
                <a:cs typeface="Roboto" charset="0"/>
              </a:rPr>
              <a:t> </a:t>
            </a:r>
            <a:r>
              <a:rPr lang="en-US" dirty="0" err="1">
                <a:latin typeface="Roboto" charset="0"/>
                <a:ea typeface="Roboto" charset="0"/>
                <a:cs typeface="Roboto" charset="0"/>
              </a:rPr>
              <a:t>доказващ</a:t>
            </a:r>
            <a:r>
              <a:rPr lang="en-US" dirty="0">
                <a:latin typeface="Roboto" charset="0"/>
                <a:ea typeface="Roboto" charset="0"/>
                <a:cs typeface="Roboto" charset="0"/>
              </a:rPr>
              <a:t> </a:t>
            </a:r>
            <a:r>
              <a:rPr lang="en-US" dirty="0" err="1">
                <a:latin typeface="Roboto" charset="0"/>
                <a:ea typeface="Roboto" charset="0"/>
                <a:cs typeface="Roboto" charset="0"/>
              </a:rPr>
              <a:t>подобряване</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дейността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кандидата</a:t>
            </a:r>
            <a:r>
              <a:rPr lang="en-US" dirty="0">
                <a:latin typeface="Roboto" charset="0"/>
                <a:ea typeface="Roboto" charset="0"/>
                <a:cs typeface="Roboto" charset="0"/>
              </a:rPr>
              <a:t> </a:t>
            </a:r>
            <a:r>
              <a:rPr lang="en-US" dirty="0" err="1">
                <a:latin typeface="Roboto" charset="0"/>
                <a:ea typeface="Roboto" charset="0"/>
                <a:cs typeface="Roboto" charset="0"/>
              </a:rPr>
              <a:t>чрез</a:t>
            </a:r>
            <a:r>
              <a:rPr lang="en-US" dirty="0">
                <a:latin typeface="Roboto" charset="0"/>
                <a:ea typeface="Roboto" charset="0"/>
                <a:cs typeface="Roboto" charset="0"/>
              </a:rPr>
              <a:t> </a:t>
            </a:r>
            <a:r>
              <a:rPr lang="en-US" dirty="0" err="1">
                <a:latin typeface="Roboto" charset="0"/>
                <a:ea typeface="Roboto" charset="0"/>
                <a:cs typeface="Roboto" charset="0"/>
              </a:rPr>
              <a:t>прилагане</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планираните</a:t>
            </a:r>
            <a:r>
              <a:rPr lang="en-US" dirty="0">
                <a:latin typeface="Roboto" charset="0"/>
                <a:ea typeface="Roboto" charset="0"/>
                <a:cs typeface="Roboto" charset="0"/>
              </a:rPr>
              <a:t> </a:t>
            </a:r>
            <a:r>
              <a:rPr lang="en-US" dirty="0" err="1">
                <a:latin typeface="Roboto" charset="0"/>
                <a:ea typeface="Roboto" charset="0"/>
                <a:cs typeface="Roboto" charset="0"/>
              </a:rPr>
              <a:t>инвестиции</a:t>
            </a:r>
            <a:r>
              <a:rPr lang="en-US" dirty="0">
                <a:latin typeface="Roboto" charset="0"/>
                <a:ea typeface="Roboto" charset="0"/>
                <a:cs typeface="Roboto" charset="0"/>
              </a:rPr>
              <a:t> </a:t>
            </a:r>
            <a:r>
              <a:rPr lang="en-US" dirty="0" err="1">
                <a:latin typeface="Roboto" charset="0"/>
                <a:ea typeface="Roboto" charset="0"/>
                <a:cs typeface="Roboto" charset="0"/>
              </a:rPr>
              <a:t>и</a:t>
            </a:r>
            <a:r>
              <a:rPr lang="en-US" dirty="0">
                <a:latin typeface="Roboto" charset="0"/>
                <a:ea typeface="Roboto" charset="0"/>
                <a:cs typeface="Roboto" charset="0"/>
              </a:rPr>
              <a:t> </a:t>
            </a:r>
            <a:r>
              <a:rPr lang="en-US" dirty="0" err="1">
                <a:latin typeface="Roboto" charset="0"/>
                <a:ea typeface="Roboto" charset="0"/>
                <a:cs typeface="Roboto" charset="0"/>
              </a:rPr>
              <a:t>дейности</a:t>
            </a:r>
            <a:r>
              <a:rPr lang="en-US"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endParaRPr lang="bg-BG" dirty="0">
              <a:latin typeface="Roboto" charset="0"/>
              <a:ea typeface="Roboto" charset="0"/>
              <a:cs typeface="Roboto" charset="0"/>
            </a:endParaRPr>
          </a:p>
          <a:p>
            <a:pPr algn="just">
              <a:spcBef>
                <a:spcPts val="200"/>
              </a:spcBef>
              <a:spcAft>
                <a:spcPts val="200"/>
              </a:spcAft>
            </a:pPr>
            <a:r>
              <a:rPr lang="en-US" b="1" dirty="0" err="1">
                <a:latin typeface="Roboto" charset="0"/>
                <a:ea typeface="Roboto" charset="0"/>
                <a:cs typeface="Roboto" charset="0"/>
              </a:rPr>
              <a:t>Кандидати</a:t>
            </a:r>
            <a:r>
              <a:rPr lang="en-US" b="1" dirty="0">
                <a:latin typeface="Roboto" charset="0"/>
                <a:ea typeface="Roboto" charset="0"/>
                <a:cs typeface="Roboto" charset="0"/>
              </a:rPr>
              <a:t> </a:t>
            </a:r>
            <a:r>
              <a:rPr lang="en-US" b="1" dirty="0" err="1">
                <a:latin typeface="Roboto" charset="0"/>
                <a:ea typeface="Roboto" charset="0"/>
                <a:cs typeface="Roboto" charset="0"/>
              </a:rPr>
              <a:t>пазари</a:t>
            </a:r>
            <a:r>
              <a:rPr lang="en-US" b="1" dirty="0">
                <a:latin typeface="Roboto" charset="0"/>
                <a:ea typeface="Roboto" charset="0"/>
                <a:cs typeface="Roboto" charset="0"/>
              </a:rPr>
              <a:t> </a:t>
            </a:r>
            <a:r>
              <a:rPr lang="en-US" b="1" dirty="0" err="1">
                <a:latin typeface="Roboto" charset="0"/>
                <a:ea typeface="Roboto" charset="0"/>
                <a:cs typeface="Roboto" charset="0"/>
              </a:rPr>
              <a:t>на</a:t>
            </a:r>
            <a:r>
              <a:rPr lang="en-US" b="1" dirty="0">
                <a:latin typeface="Roboto" charset="0"/>
                <a:ea typeface="Roboto" charset="0"/>
                <a:cs typeface="Roboto" charset="0"/>
              </a:rPr>
              <a:t> </a:t>
            </a:r>
            <a:r>
              <a:rPr lang="en-US" b="1" dirty="0" err="1">
                <a:latin typeface="Roboto" charset="0"/>
                <a:ea typeface="Roboto" charset="0"/>
                <a:cs typeface="Roboto" charset="0"/>
              </a:rPr>
              <a:t>производители</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са</a:t>
            </a:r>
            <a:r>
              <a:rPr lang="en-US" dirty="0">
                <a:latin typeface="Roboto" charset="0"/>
                <a:ea typeface="Roboto" charset="0"/>
                <a:cs typeface="Roboto" charset="0"/>
              </a:rPr>
              <a:t> </a:t>
            </a:r>
            <a:r>
              <a:rPr lang="en-US" dirty="0" err="1">
                <a:latin typeface="Roboto" charset="0"/>
                <a:ea typeface="Roboto" charset="0"/>
                <a:cs typeface="Roboto" charset="0"/>
              </a:rPr>
              <a:t>юридически</a:t>
            </a:r>
            <a:r>
              <a:rPr lang="en-US" dirty="0">
                <a:latin typeface="Roboto" charset="0"/>
                <a:ea typeface="Roboto" charset="0"/>
                <a:cs typeface="Roboto" charset="0"/>
              </a:rPr>
              <a:t> </a:t>
            </a:r>
            <a:r>
              <a:rPr lang="en-US" dirty="0" err="1">
                <a:latin typeface="Roboto" charset="0"/>
                <a:ea typeface="Roboto" charset="0"/>
                <a:cs typeface="Roboto" charset="0"/>
              </a:rPr>
              <a:t>лица</a:t>
            </a:r>
            <a:r>
              <a:rPr lang="en-US" dirty="0">
                <a:latin typeface="Roboto" charset="0"/>
                <a:ea typeface="Roboto" charset="0"/>
                <a:cs typeface="Roboto" charset="0"/>
              </a:rPr>
              <a:t> </a:t>
            </a:r>
            <a:r>
              <a:rPr lang="en-US" dirty="0" err="1">
                <a:latin typeface="Roboto" charset="0"/>
                <a:ea typeface="Roboto" charset="0"/>
                <a:cs typeface="Roboto" charset="0"/>
              </a:rPr>
              <a:t>регистрирани</a:t>
            </a:r>
            <a:r>
              <a:rPr lang="en-US" dirty="0">
                <a:latin typeface="Roboto" charset="0"/>
                <a:ea typeface="Roboto" charset="0"/>
                <a:cs typeface="Roboto" charset="0"/>
              </a:rPr>
              <a:t> </a:t>
            </a:r>
            <a:r>
              <a:rPr lang="en-US" dirty="0" err="1">
                <a:latin typeface="Roboto" charset="0"/>
                <a:ea typeface="Roboto" charset="0"/>
                <a:cs typeface="Roboto" charset="0"/>
              </a:rPr>
              <a:t>по</a:t>
            </a:r>
            <a:r>
              <a:rPr lang="en-US" dirty="0">
                <a:latin typeface="Roboto" charset="0"/>
                <a:ea typeface="Roboto" charset="0"/>
                <a:cs typeface="Roboto" charset="0"/>
              </a:rPr>
              <a:t> </a:t>
            </a:r>
            <a:r>
              <a:rPr lang="en-US" dirty="0" err="1">
                <a:latin typeface="Roboto" charset="0"/>
                <a:ea typeface="Roboto" charset="0"/>
                <a:cs typeface="Roboto" charset="0"/>
              </a:rPr>
              <a:t>Търговския</a:t>
            </a:r>
            <a:r>
              <a:rPr lang="en-US" dirty="0">
                <a:latin typeface="Roboto" charset="0"/>
                <a:ea typeface="Roboto" charset="0"/>
                <a:cs typeface="Roboto" charset="0"/>
              </a:rPr>
              <a:t> </a:t>
            </a:r>
            <a:r>
              <a:rPr lang="en-US" dirty="0" err="1">
                <a:latin typeface="Roboto" charset="0"/>
                <a:ea typeface="Roboto" charset="0"/>
                <a:cs typeface="Roboto" charset="0"/>
              </a:rPr>
              <a:t>закон</a:t>
            </a:r>
            <a:r>
              <a:rPr lang="en-US"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имат</a:t>
            </a:r>
            <a:r>
              <a:rPr lang="en-US" dirty="0">
                <a:latin typeface="Roboto" charset="0"/>
                <a:ea typeface="Roboto" charset="0"/>
                <a:cs typeface="Roboto" charset="0"/>
              </a:rPr>
              <a:t> </a:t>
            </a:r>
            <a:r>
              <a:rPr lang="en-US" dirty="0" err="1">
                <a:latin typeface="Roboto" charset="0"/>
                <a:ea typeface="Roboto" charset="0"/>
                <a:cs typeface="Roboto" charset="0"/>
              </a:rPr>
              <a:t>разработен</a:t>
            </a:r>
            <a:r>
              <a:rPr lang="en-US" dirty="0">
                <a:latin typeface="Roboto" charset="0"/>
                <a:ea typeface="Roboto" charset="0"/>
                <a:cs typeface="Roboto" charset="0"/>
              </a:rPr>
              <a:t> </a:t>
            </a:r>
            <a:r>
              <a:rPr lang="en-US" dirty="0" err="1">
                <a:latin typeface="Roboto" charset="0"/>
                <a:ea typeface="Roboto" charset="0"/>
                <a:cs typeface="Roboto" charset="0"/>
              </a:rPr>
              <a:t>бизнес</a:t>
            </a:r>
            <a:r>
              <a:rPr lang="en-US" dirty="0">
                <a:latin typeface="Roboto" charset="0"/>
                <a:ea typeface="Roboto" charset="0"/>
                <a:cs typeface="Roboto" charset="0"/>
              </a:rPr>
              <a:t> </a:t>
            </a:r>
            <a:r>
              <a:rPr lang="en-US" dirty="0" err="1">
                <a:latin typeface="Roboto" charset="0"/>
                <a:ea typeface="Roboto" charset="0"/>
                <a:cs typeface="Roboto" charset="0"/>
              </a:rPr>
              <a:t>план</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дейностите</a:t>
            </a:r>
            <a:r>
              <a:rPr lang="en-US" dirty="0">
                <a:latin typeface="Roboto" charset="0"/>
                <a:ea typeface="Roboto" charset="0"/>
                <a:cs typeface="Roboto" charset="0"/>
              </a:rPr>
              <a:t> </a:t>
            </a:r>
            <a:r>
              <a:rPr lang="en-US" dirty="0" err="1">
                <a:latin typeface="Roboto" charset="0"/>
                <a:ea typeface="Roboto" charset="0"/>
                <a:cs typeface="Roboto" charset="0"/>
              </a:rPr>
              <a:t>по</a:t>
            </a:r>
            <a:r>
              <a:rPr lang="en-US" dirty="0">
                <a:latin typeface="Roboto" charset="0"/>
                <a:ea typeface="Roboto" charset="0"/>
                <a:cs typeface="Roboto" charset="0"/>
              </a:rPr>
              <a:t> </a:t>
            </a:r>
            <a:r>
              <a:rPr lang="en-US" dirty="0" err="1">
                <a:latin typeface="Roboto" charset="0"/>
                <a:ea typeface="Roboto" charset="0"/>
                <a:cs typeface="Roboto" charset="0"/>
              </a:rPr>
              <a:t>проектното</a:t>
            </a:r>
            <a:r>
              <a:rPr lang="en-US" dirty="0">
                <a:latin typeface="Roboto" charset="0"/>
                <a:ea typeface="Roboto" charset="0"/>
                <a:cs typeface="Roboto" charset="0"/>
              </a:rPr>
              <a:t> </a:t>
            </a:r>
            <a:r>
              <a:rPr lang="en-US" dirty="0" err="1">
                <a:latin typeface="Roboto" charset="0"/>
                <a:ea typeface="Roboto" charset="0"/>
                <a:cs typeface="Roboto" charset="0"/>
              </a:rPr>
              <a:t>предложение</a:t>
            </a:r>
            <a:r>
              <a:rPr lang="en-US" dirty="0">
                <a:latin typeface="Roboto" charset="0"/>
                <a:ea typeface="Roboto" charset="0"/>
                <a:cs typeface="Roboto" charset="0"/>
              </a:rPr>
              <a:t>, </a:t>
            </a:r>
            <a:r>
              <a:rPr lang="en-US" dirty="0" err="1">
                <a:latin typeface="Roboto" charset="0"/>
                <a:ea typeface="Roboto" charset="0"/>
                <a:cs typeface="Roboto" charset="0"/>
              </a:rPr>
              <a:t>които</a:t>
            </a:r>
            <a:r>
              <a:rPr lang="en-US" dirty="0">
                <a:latin typeface="Roboto" charset="0"/>
                <a:ea typeface="Roboto" charset="0"/>
                <a:cs typeface="Roboto" charset="0"/>
              </a:rPr>
              <a:t> </a:t>
            </a:r>
            <a:r>
              <a:rPr lang="en-US" dirty="0" err="1">
                <a:latin typeface="Roboto" charset="0"/>
                <a:ea typeface="Roboto" charset="0"/>
                <a:cs typeface="Roboto" charset="0"/>
              </a:rPr>
              <a:t>трябва</a:t>
            </a: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съответстват</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дейността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пазара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производители</a:t>
            </a:r>
            <a:r>
              <a:rPr lang="en-US" dirty="0">
                <a:latin typeface="Roboto" charset="0"/>
                <a:ea typeface="Roboto" charset="0"/>
                <a:cs typeface="Roboto" charset="0"/>
              </a:rPr>
              <a:t> </a:t>
            </a:r>
            <a:r>
              <a:rPr lang="en-US" dirty="0" err="1">
                <a:latin typeface="Roboto" charset="0"/>
                <a:ea typeface="Roboto" charset="0"/>
                <a:cs typeface="Roboto" charset="0"/>
              </a:rPr>
              <a:t>съгласно</a:t>
            </a:r>
            <a:r>
              <a:rPr lang="en-US" dirty="0">
                <a:latin typeface="Roboto" charset="0"/>
                <a:ea typeface="Roboto" charset="0"/>
                <a:cs typeface="Roboto" charset="0"/>
              </a:rPr>
              <a:t> </a:t>
            </a:r>
            <a:r>
              <a:rPr lang="en-US" dirty="0" err="1">
                <a:latin typeface="Roboto" charset="0"/>
                <a:ea typeface="Roboto" charset="0"/>
                <a:cs typeface="Roboto" charset="0"/>
              </a:rPr>
              <a:t>Закона</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стоковите</a:t>
            </a:r>
            <a:r>
              <a:rPr lang="en-US" dirty="0">
                <a:latin typeface="Roboto" charset="0"/>
                <a:ea typeface="Roboto" charset="0"/>
                <a:cs typeface="Roboto" charset="0"/>
              </a:rPr>
              <a:t> </a:t>
            </a:r>
            <a:r>
              <a:rPr lang="en-US" dirty="0" err="1">
                <a:latin typeface="Roboto" charset="0"/>
                <a:ea typeface="Roboto" charset="0"/>
                <a:cs typeface="Roboto" charset="0"/>
              </a:rPr>
              <a:t>борси</a:t>
            </a:r>
            <a:r>
              <a:rPr lang="en-US" dirty="0">
                <a:latin typeface="Roboto" charset="0"/>
                <a:ea typeface="Roboto" charset="0"/>
                <a:cs typeface="Roboto" charset="0"/>
              </a:rPr>
              <a:t> </a:t>
            </a:r>
            <a:r>
              <a:rPr lang="en-US" dirty="0" err="1">
                <a:latin typeface="Roboto" charset="0"/>
                <a:ea typeface="Roboto" charset="0"/>
                <a:cs typeface="Roboto" charset="0"/>
              </a:rPr>
              <a:t>и</a:t>
            </a:r>
            <a:r>
              <a:rPr lang="en-US" dirty="0">
                <a:latin typeface="Roboto" charset="0"/>
                <a:ea typeface="Roboto" charset="0"/>
                <a:cs typeface="Roboto" charset="0"/>
              </a:rPr>
              <a:t> </a:t>
            </a:r>
            <a:r>
              <a:rPr lang="en-US" dirty="0" err="1">
                <a:latin typeface="Roboto" charset="0"/>
                <a:ea typeface="Roboto" charset="0"/>
                <a:cs typeface="Roboto" charset="0"/>
              </a:rPr>
              <a:t>тържищата</a:t>
            </a:r>
            <a:r>
              <a:rPr lang="en-US"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endParaRPr lang="bg-BG" dirty="0">
              <a:latin typeface="Roboto" charset="0"/>
              <a:ea typeface="Roboto" charset="0"/>
              <a:cs typeface="Roboto" charset="0"/>
            </a:endParaRPr>
          </a:p>
          <a:p>
            <a:pPr algn="just">
              <a:spcBef>
                <a:spcPts val="200"/>
              </a:spcBef>
              <a:spcAft>
                <a:spcPts val="200"/>
              </a:spcAft>
            </a:pPr>
            <a:r>
              <a:rPr lang="en-US" b="1" dirty="0" err="1">
                <a:latin typeface="Roboto" charset="0"/>
                <a:ea typeface="Roboto" charset="0"/>
                <a:cs typeface="Roboto" charset="0"/>
              </a:rPr>
              <a:t>Кандидатите</a:t>
            </a:r>
            <a:r>
              <a:rPr lang="en-US" b="1" dirty="0">
                <a:latin typeface="Roboto" charset="0"/>
                <a:ea typeface="Roboto" charset="0"/>
                <a:cs typeface="Roboto" charset="0"/>
              </a:rPr>
              <a:t> </a:t>
            </a:r>
            <a:r>
              <a:rPr lang="en-US" b="1" dirty="0" err="1">
                <a:latin typeface="Roboto" charset="0"/>
                <a:ea typeface="Roboto" charset="0"/>
                <a:cs typeface="Roboto" charset="0"/>
              </a:rPr>
              <a:t>групи</a:t>
            </a:r>
            <a:r>
              <a:rPr lang="en-US" b="1" dirty="0">
                <a:latin typeface="Roboto" charset="0"/>
                <a:ea typeface="Roboto" charset="0"/>
                <a:cs typeface="Roboto" charset="0"/>
              </a:rPr>
              <a:t>/</a:t>
            </a:r>
            <a:r>
              <a:rPr lang="en-US" b="1" dirty="0" err="1">
                <a:latin typeface="Roboto" charset="0"/>
                <a:ea typeface="Roboto" charset="0"/>
                <a:cs typeface="Roboto" charset="0"/>
              </a:rPr>
              <a:t>организации</a:t>
            </a:r>
            <a:r>
              <a:rPr lang="en-US" b="1" dirty="0">
                <a:latin typeface="Roboto" charset="0"/>
                <a:ea typeface="Roboto" charset="0"/>
                <a:cs typeface="Roboto" charset="0"/>
              </a:rPr>
              <a:t> </a:t>
            </a:r>
            <a:r>
              <a:rPr lang="en-US" b="1" dirty="0" err="1">
                <a:latin typeface="Roboto" charset="0"/>
                <a:ea typeface="Roboto" charset="0"/>
                <a:cs typeface="Roboto" charset="0"/>
              </a:rPr>
              <a:t>на</a:t>
            </a:r>
            <a:r>
              <a:rPr lang="en-US" b="1" dirty="0">
                <a:latin typeface="Roboto" charset="0"/>
                <a:ea typeface="Roboto" charset="0"/>
                <a:cs typeface="Roboto" charset="0"/>
              </a:rPr>
              <a:t> </a:t>
            </a:r>
            <a:r>
              <a:rPr lang="en-US" b="1" dirty="0" err="1">
                <a:latin typeface="Roboto" charset="0"/>
                <a:ea typeface="Roboto" charset="0"/>
                <a:cs typeface="Roboto" charset="0"/>
              </a:rPr>
              <a:t>производители</a:t>
            </a:r>
            <a:r>
              <a:rPr lang="en-US" b="1" dirty="0">
                <a:latin typeface="Roboto" charset="0"/>
                <a:ea typeface="Roboto" charset="0"/>
                <a:cs typeface="Roboto" charset="0"/>
              </a:rPr>
              <a:t> </a:t>
            </a:r>
            <a:r>
              <a:rPr lang="en-US" b="1" dirty="0" err="1">
                <a:latin typeface="Roboto" charset="0"/>
                <a:ea typeface="Roboto" charset="0"/>
                <a:cs typeface="Roboto" charset="0"/>
              </a:rPr>
              <a:t>допустими</a:t>
            </a:r>
            <a:r>
              <a:rPr lang="en-US" b="1" dirty="0">
                <a:latin typeface="Roboto" charset="0"/>
                <a:ea typeface="Roboto" charset="0"/>
                <a:cs typeface="Roboto" charset="0"/>
              </a:rPr>
              <a:t> </a:t>
            </a:r>
            <a:r>
              <a:rPr lang="en-US" b="1" dirty="0" err="1">
                <a:latin typeface="Roboto" charset="0"/>
                <a:ea typeface="Roboto" charset="0"/>
                <a:cs typeface="Roboto" charset="0"/>
              </a:rPr>
              <a:t>за</a:t>
            </a:r>
            <a:r>
              <a:rPr lang="en-US" b="1" dirty="0">
                <a:latin typeface="Roboto" charset="0"/>
                <a:ea typeface="Roboto" charset="0"/>
                <a:cs typeface="Roboto" charset="0"/>
              </a:rPr>
              <a:t> </a:t>
            </a:r>
            <a:r>
              <a:rPr lang="en-US" b="1" dirty="0" err="1">
                <a:latin typeface="Roboto" charset="0"/>
                <a:ea typeface="Roboto" charset="0"/>
                <a:cs typeface="Roboto" charset="0"/>
              </a:rPr>
              <a:t>подпомагане</a:t>
            </a:r>
            <a:r>
              <a:rPr lang="en-US" b="1" dirty="0">
                <a:latin typeface="Roboto" charset="0"/>
                <a:ea typeface="Roboto" charset="0"/>
                <a:cs typeface="Roboto" charset="0"/>
              </a:rPr>
              <a:t> </a:t>
            </a:r>
            <a:r>
              <a:rPr lang="en-US" b="1" dirty="0" err="1">
                <a:latin typeface="Roboto" charset="0"/>
                <a:ea typeface="Roboto" charset="0"/>
                <a:cs typeface="Roboto" charset="0"/>
              </a:rPr>
              <a:t>трябва</a:t>
            </a:r>
            <a:r>
              <a:rPr lang="en-US" b="1" dirty="0">
                <a:latin typeface="Roboto" charset="0"/>
                <a:ea typeface="Roboto" charset="0"/>
                <a:cs typeface="Roboto" charset="0"/>
              </a:rPr>
              <a:t> </a:t>
            </a:r>
            <a:r>
              <a:rPr lang="en-US" b="1" dirty="0" err="1">
                <a:latin typeface="Roboto" charset="0"/>
                <a:ea typeface="Roboto" charset="0"/>
                <a:cs typeface="Roboto" charset="0"/>
              </a:rPr>
              <a:t>да</a:t>
            </a:r>
            <a:r>
              <a:rPr lang="en-US" b="1" dirty="0">
                <a:latin typeface="Roboto" charset="0"/>
                <a:ea typeface="Roboto" charset="0"/>
                <a:cs typeface="Roboto" charset="0"/>
              </a:rPr>
              <a:t> </a:t>
            </a:r>
            <a:r>
              <a:rPr lang="en-US" b="1" dirty="0" err="1">
                <a:latin typeface="Roboto" charset="0"/>
                <a:ea typeface="Roboto" charset="0"/>
                <a:cs typeface="Roboto" charset="0"/>
              </a:rPr>
              <a:t>отговарят</a:t>
            </a:r>
            <a:r>
              <a:rPr lang="en-US" b="1" dirty="0">
                <a:latin typeface="Roboto" charset="0"/>
                <a:ea typeface="Roboto" charset="0"/>
                <a:cs typeface="Roboto" charset="0"/>
              </a:rPr>
              <a:t> </a:t>
            </a:r>
            <a:r>
              <a:rPr lang="en-US" b="1" dirty="0" err="1">
                <a:latin typeface="Roboto" charset="0"/>
                <a:ea typeface="Roboto" charset="0"/>
                <a:cs typeface="Roboto" charset="0"/>
              </a:rPr>
              <a:t>на</a:t>
            </a:r>
            <a:r>
              <a:rPr lang="en-US" b="1" dirty="0">
                <a:latin typeface="Roboto" charset="0"/>
                <a:ea typeface="Roboto" charset="0"/>
                <a:cs typeface="Roboto" charset="0"/>
              </a:rPr>
              <a:t> </a:t>
            </a:r>
            <a:r>
              <a:rPr lang="en-US" b="1" dirty="0" err="1">
                <a:latin typeface="Roboto" charset="0"/>
                <a:ea typeface="Roboto" charset="0"/>
                <a:cs typeface="Roboto" charset="0"/>
              </a:rPr>
              <a:t>следните</a:t>
            </a:r>
            <a:r>
              <a:rPr lang="en-US" b="1" dirty="0">
                <a:latin typeface="Roboto" charset="0"/>
                <a:ea typeface="Roboto" charset="0"/>
                <a:cs typeface="Roboto" charset="0"/>
              </a:rPr>
              <a:t> </a:t>
            </a:r>
            <a:r>
              <a:rPr lang="en-US" b="1" dirty="0" err="1">
                <a:latin typeface="Roboto" charset="0"/>
                <a:ea typeface="Roboto" charset="0"/>
                <a:cs typeface="Roboto" charset="0"/>
              </a:rPr>
              <a:t>условия</a:t>
            </a:r>
            <a:r>
              <a:rPr lang="en-US" b="1" dirty="0">
                <a:latin typeface="Roboto" charset="0"/>
                <a:ea typeface="Roboto" charset="0"/>
                <a:cs typeface="Roboto" charset="0"/>
              </a:rPr>
              <a:t>:</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са</a:t>
            </a:r>
            <a:r>
              <a:rPr lang="en-US" dirty="0">
                <a:latin typeface="Roboto" charset="0"/>
                <a:ea typeface="Roboto" charset="0"/>
                <a:cs typeface="Roboto" charset="0"/>
              </a:rPr>
              <a:t> </a:t>
            </a:r>
            <a:r>
              <a:rPr lang="en-US" dirty="0" err="1">
                <a:latin typeface="Roboto" charset="0"/>
                <a:ea typeface="Roboto" charset="0"/>
                <a:cs typeface="Roboto" charset="0"/>
              </a:rPr>
              <a:t>признати</a:t>
            </a:r>
            <a:r>
              <a:rPr lang="en-US" dirty="0">
                <a:latin typeface="Roboto" charset="0"/>
                <a:ea typeface="Roboto" charset="0"/>
                <a:cs typeface="Roboto" charset="0"/>
              </a:rPr>
              <a:t> </a:t>
            </a:r>
            <a:r>
              <a:rPr lang="en-US" dirty="0" err="1">
                <a:latin typeface="Roboto" charset="0"/>
                <a:ea typeface="Roboto" charset="0"/>
                <a:cs typeface="Roboto" charset="0"/>
              </a:rPr>
              <a:t>от</a:t>
            </a:r>
            <a:r>
              <a:rPr lang="en-US" dirty="0">
                <a:latin typeface="Roboto" charset="0"/>
                <a:ea typeface="Roboto" charset="0"/>
                <a:cs typeface="Roboto" charset="0"/>
              </a:rPr>
              <a:t> </a:t>
            </a:r>
            <a:r>
              <a:rPr lang="en-US" dirty="0" err="1">
                <a:latin typeface="Roboto" charset="0"/>
                <a:ea typeface="Roboto" charset="0"/>
                <a:cs typeface="Roboto" charset="0"/>
              </a:rPr>
              <a:t>министъра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земеделието</a:t>
            </a:r>
            <a:endParaRPr lang="bg-BG" dirty="0">
              <a:latin typeface="Roboto" charset="0"/>
              <a:ea typeface="Roboto" charset="0"/>
              <a:cs typeface="Roboto" charset="0"/>
            </a:endParaRPr>
          </a:p>
          <a:p>
            <a:pPr algn="just">
              <a:spcBef>
                <a:spcPts val="200"/>
              </a:spcBef>
              <a:spcAft>
                <a:spcPts val="200"/>
              </a:spcAft>
            </a:pPr>
            <a:r>
              <a:rPr lang="en-US" dirty="0">
                <a:latin typeface="Roboto" charset="0"/>
                <a:ea typeface="Roboto" charset="0"/>
                <a:cs typeface="Roboto" charset="0"/>
              </a:rPr>
              <a:t>· </a:t>
            </a:r>
            <a:r>
              <a:rPr lang="en-US" dirty="0" err="1">
                <a:latin typeface="Roboto" charset="0"/>
                <a:ea typeface="Roboto" charset="0"/>
                <a:cs typeface="Roboto" charset="0"/>
              </a:rPr>
              <a:t>да</a:t>
            </a:r>
            <a:r>
              <a:rPr lang="en-US" dirty="0">
                <a:latin typeface="Roboto" charset="0"/>
                <a:ea typeface="Roboto" charset="0"/>
                <a:cs typeface="Roboto" charset="0"/>
              </a:rPr>
              <a:t> </a:t>
            </a:r>
            <a:r>
              <a:rPr lang="en-US" dirty="0" err="1">
                <a:latin typeface="Roboto" charset="0"/>
                <a:ea typeface="Roboto" charset="0"/>
                <a:cs typeface="Roboto" charset="0"/>
              </a:rPr>
              <a:t>имат</a:t>
            </a:r>
            <a:r>
              <a:rPr lang="en-US" dirty="0">
                <a:latin typeface="Roboto" charset="0"/>
                <a:ea typeface="Roboto" charset="0"/>
                <a:cs typeface="Roboto" charset="0"/>
              </a:rPr>
              <a:t> </a:t>
            </a:r>
            <a:r>
              <a:rPr lang="en-US" dirty="0" err="1">
                <a:latin typeface="Roboto" charset="0"/>
                <a:ea typeface="Roboto" charset="0"/>
                <a:cs typeface="Roboto" charset="0"/>
              </a:rPr>
              <a:t>разработен</a:t>
            </a:r>
            <a:r>
              <a:rPr lang="en-US" dirty="0">
                <a:latin typeface="Roboto" charset="0"/>
                <a:ea typeface="Roboto" charset="0"/>
                <a:cs typeface="Roboto" charset="0"/>
              </a:rPr>
              <a:t> </a:t>
            </a:r>
            <a:r>
              <a:rPr lang="en-US" dirty="0" err="1">
                <a:latin typeface="Roboto" charset="0"/>
                <a:ea typeface="Roboto" charset="0"/>
                <a:cs typeface="Roboto" charset="0"/>
              </a:rPr>
              <a:t>бизнес</a:t>
            </a:r>
            <a:r>
              <a:rPr lang="en-US" dirty="0">
                <a:latin typeface="Roboto" charset="0"/>
                <a:ea typeface="Roboto" charset="0"/>
                <a:cs typeface="Roboto" charset="0"/>
              </a:rPr>
              <a:t> </a:t>
            </a:r>
            <a:r>
              <a:rPr lang="en-US" dirty="0" err="1">
                <a:latin typeface="Roboto" charset="0"/>
                <a:ea typeface="Roboto" charset="0"/>
                <a:cs typeface="Roboto" charset="0"/>
              </a:rPr>
              <a:t>план</a:t>
            </a:r>
            <a:r>
              <a:rPr lang="en-US" dirty="0">
                <a:latin typeface="Roboto" charset="0"/>
                <a:ea typeface="Roboto" charset="0"/>
                <a:cs typeface="Roboto" charset="0"/>
              </a:rPr>
              <a:t> </a:t>
            </a:r>
            <a:r>
              <a:rPr lang="en-US" dirty="0" err="1">
                <a:latin typeface="Roboto" charset="0"/>
                <a:ea typeface="Roboto" charset="0"/>
                <a:cs typeface="Roboto" charset="0"/>
              </a:rPr>
              <a:t>за</a:t>
            </a:r>
            <a:r>
              <a:rPr lang="en-US" dirty="0">
                <a:latin typeface="Roboto" charset="0"/>
                <a:ea typeface="Roboto" charset="0"/>
                <a:cs typeface="Roboto" charset="0"/>
              </a:rPr>
              <a:t> </a:t>
            </a:r>
            <a:r>
              <a:rPr lang="en-US" dirty="0" err="1">
                <a:latin typeface="Roboto" charset="0"/>
                <a:ea typeface="Roboto" charset="0"/>
                <a:cs typeface="Roboto" charset="0"/>
              </a:rPr>
              <a:t>дейностите</a:t>
            </a:r>
            <a:r>
              <a:rPr lang="en-US" dirty="0">
                <a:latin typeface="Roboto" charset="0"/>
                <a:ea typeface="Roboto" charset="0"/>
                <a:cs typeface="Roboto" charset="0"/>
              </a:rPr>
              <a:t> </a:t>
            </a:r>
            <a:r>
              <a:rPr lang="en-US" dirty="0" err="1">
                <a:latin typeface="Roboto" charset="0"/>
                <a:ea typeface="Roboto" charset="0"/>
                <a:cs typeface="Roboto" charset="0"/>
              </a:rPr>
              <a:t>по</a:t>
            </a:r>
            <a:r>
              <a:rPr lang="en-US" dirty="0">
                <a:latin typeface="Roboto" charset="0"/>
                <a:ea typeface="Roboto" charset="0"/>
                <a:cs typeface="Roboto" charset="0"/>
              </a:rPr>
              <a:t> </a:t>
            </a:r>
            <a:r>
              <a:rPr lang="en-US" dirty="0" err="1">
                <a:latin typeface="Roboto" charset="0"/>
                <a:ea typeface="Roboto" charset="0"/>
                <a:cs typeface="Roboto" charset="0"/>
              </a:rPr>
              <a:t>преработка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селскостопански</a:t>
            </a:r>
            <a:r>
              <a:rPr lang="en-US" dirty="0">
                <a:latin typeface="Roboto" charset="0"/>
                <a:ea typeface="Roboto" charset="0"/>
                <a:cs typeface="Roboto" charset="0"/>
              </a:rPr>
              <a:t> </a:t>
            </a:r>
            <a:r>
              <a:rPr lang="en-US" dirty="0" err="1">
                <a:latin typeface="Roboto" charset="0"/>
                <a:ea typeface="Roboto" charset="0"/>
                <a:cs typeface="Roboto" charset="0"/>
              </a:rPr>
              <a:t>продукти</a:t>
            </a:r>
            <a:r>
              <a:rPr lang="en-US" dirty="0">
                <a:latin typeface="Roboto" charset="0"/>
                <a:ea typeface="Roboto" charset="0"/>
                <a:cs typeface="Roboto" charset="0"/>
              </a:rPr>
              <a:t> </a:t>
            </a:r>
            <a:r>
              <a:rPr lang="en-US" dirty="0" err="1">
                <a:latin typeface="Roboto" charset="0"/>
                <a:ea typeface="Roboto" charset="0"/>
                <a:cs typeface="Roboto" charset="0"/>
              </a:rPr>
              <a:t>произведени</a:t>
            </a:r>
            <a:r>
              <a:rPr lang="en-US" dirty="0">
                <a:latin typeface="Roboto" charset="0"/>
                <a:ea typeface="Roboto" charset="0"/>
                <a:cs typeface="Roboto" charset="0"/>
              </a:rPr>
              <a:t> </a:t>
            </a:r>
            <a:r>
              <a:rPr lang="en-US" dirty="0" err="1">
                <a:latin typeface="Roboto" charset="0"/>
                <a:ea typeface="Roboto" charset="0"/>
                <a:cs typeface="Roboto" charset="0"/>
              </a:rPr>
              <a:t>от</a:t>
            </a:r>
            <a:r>
              <a:rPr lang="en-US" dirty="0">
                <a:latin typeface="Roboto" charset="0"/>
                <a:ea typeface="Roboto" charset="0"/>
                <a:cs typeface="Roboto" charset="0"/>
              </a:rPr>
              <a:t> </a:t>
            </a:r>
            <a:r>
              <a:rPr lang="en-US" dirty="0" err="1">
                <a:latin typeface="Roboto" charset="0"/>
                <a:ea typeface="Roboto" charset="0"/>
                <a:cs typeface="Roboto" charset="0"/>
              </a:rPr>
              <a:t>членовете</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групата</a:t>
            </a:r>
            <a:r>
              <a:rPr lang="en-US" dirty="0">
                <a:latin typeface="Roboto" charset="0"/>
                <a:ea typeface="Roboto" charset="0"/>
                <a:cs typeface="Roboto" charset="0"/>
              </a:rPr>
              <a:t>/</a:t>
            </a:r>
            <a:r>
              <a:rPr lang="en-US" dirty="0" err="1">
                <a:latin typeface="Roboto" charset="0"/>
                <a:ea typeface="Roboto" charset="0"/>
                <a:cs typeface="Roboto" charset="0"/>
              </a:rPr>
              <a:t>организацията</a:t>
            </a:r>
            <a:r>
              <a:rPr lang="en-US" dirty="0">
                <a:latin typeface="Roboto" charset="0"/>
                <a:ea typeface="Roboto" charset="0"/>
                <a:cs typeface="Roboto" charset="0"/>
              </a:rPr>
              <a:t> </a:t>
            </a:r>
            <a:r>
              <a:rPr lang="en-US" dirty="0" err="1">
                <a:latin typeface="Roboto" charset="0"/>
                <a:ea typeface="Roboto" charset="0"/>
                <a:cs typeface="Roboto" charset="0"/>
              </a:rPr>
              <a:t>на</a:t>
            </a:r>
            <a:r>
              <a:rPr lang="en-US" dirty="0">
                <a:latin typeface="Roboto" charset="0"/>
                <a:ea typeface="Roboto" charset="0"/>
                <a:cs typeface="Roboto" charset="0"/>
              </a:rPr>
              <a:t> </a:t>
            </a:r>
            <a:r>
              <a:rPr lang="en-US" dirty="0" err="1">
                <a:latin typeface="Roboto" charset="0"/>
                <a:ea typeface="Roboto" charset="0"/>
                <a:cs typeface="Roboto" charset="0"/>
              </a:rPr>
              <a:t>производители</a:t>
            </a:r>
            <a:r>
              <a:rPr lang="en-US" dirty="0">
                <a:latin typeface="Roboto" charset="0"/>
                <a:ea typeface="Roboto" charset="0"/>
                <a:cs typeface="Roboto" charset="0"/>
              </a:rPr>
              <a:t>.</a:t>
            </a:r>
            <a:endParaRPr lang="bg-BG" dirty="0">
              <a:latin typeface="Roboto" charset="0"/>
              <a:ea typeface="Roboto" charset="0"/>
              <a:cs typeface="Roboto" charset="0"/>
            </a:endParaRPr>
          </a:p>
          <a:p>
            <a:endParaRPr lang="bg-BG" dirty="0"/>
          </a:p>
          <a:p>
            <a:pPr>
              <a:lnSpc>
                <a:spcPts val="2239"/>
              </a:lnSpc>
            </a:pPr>
            <a:endParaRPr lang="en-US" sz="1200" spc="71" dirty="0">
              <a:latin typeface="Open Sans Light"/>
              <a:ea typeface="Open Sans Light"/>
              <a:cs typeface="Open Sans Light"/>
            </a:endParaRPr>
          </a:p>
          <a:p>
            <a:pPr>
              <a:lnSpc>
                <a:spcPts val="2239"/>
              </a:lnSpc>
            </a:pPr>
            <a:endParaRPr lang="en-US" sz="1200" spc="71" dirty="0">
              <a:latin typeface="Open Sans Light"/>
            </a:endParaRPr>
          </a:p>
          <a:p>
            <a:pPr>
              <a:lnSpc>
                <a:spcPts val="2239"/>
              </a:lnSpc>
            </a:pPr>
            <a:endParaRPr lang="en-US" sz="1200" spc="71" dirty="0">
              <a:latin typeface="Open Sans Light"/>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31</a:t>
            </a:fld>
            <a:endParaRPr lang="en-US"/>
          </a:p>
        </p:txBody>
      </p:sp>
    </p:spTree>
    <p:extLst>
      <p:ext uri="{BB962C8B-B14F-4D97-AF65-F5344CB8AC3E}">
        <p14:creationId xmlns:p14="http://schemas.microsoft.com/office/powerpoint/2010/main" val="317150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Има</a:t>
            </a:r>
            <a:r>
              <a:rPr lang="bg-BG" baseline="0" dirty="0"/>
              <a:t> 23 групи култури</a:t>
            </a:r>
          </a:p>
          <a:p>
            <a:r>
              <a:rPr lang="bg-BG" baseline="0" dirty="0"/>
              <a:t>Площи подпомагани по мярка 11 няма да бъдат допускани за кандидатстване по интервенцията</a:t>
            </a:r>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3</a:t>
            </a:fld>
            <a:endParaRPr lang="en-US"/>
          </a:p>
        </p:txBody>
      </p:sp>
    </p:spTree>
    <p:extLst>
      <p:ext uri="{BB962C8B-B14F-4D97-AF65-F5344CB8AC3E}">
        <p14:creationId xmlns:p14="http://schemas.microsoft.com/office/powerpoint/2010/main" val="566266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bg-BG" dirty="0"/>
              <a:t>ЗС:</a:t>
            </a:r>
          </a:p>
          <a:p>
            <a:pPr marL="628650" lvl="1" indent="-171450">
              <a:buFont typeface="Arial" panose="020B0604020202020204" pitchFamily="34" charset="0"/>
              <a:buChar char="•"/>
            </a:pPr>
            <a:r>
              <a:rPr lang="ru-RU" sz="1200" b="0" i="0" u="none" strike="noStrike" kern="1200" baseline="0" dirty="0" err="1">
                <a:solidFill>
                  <a:schemeClr val="tx1"/>
                </a:solidFill>
                <a:latin typeface="+mn-lt"/>
                <a:ea typeface="+mn-ea"/>
                <a:cs typeface="+mn-cs"/>
              </a:rPr>
              <a:t>регистрирани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като</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земеделски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стопани</a:t>
            </a:r>
            <a:r>
              <a:rPr lang="ru-RU" sz="1200" b="0" i="0" u="none" strike="noStrike" kern="1200" baseline="0" dirty="0">
                <a:solidFill>
                  <a:schemeClr val="tx1"/>
                </a:solidFill>
                <a:latin typeface="+mn-lt"/>
                <a:ea typeface="+mn-ea"/>
                <a:cs typeface="+mn-cs"/>
              </a:rPr>
              <a:t> от </a:t>
            </a:r>
            <a:r>
              <a:rPr lang="ru-RU" sz="1200" b="0" i="0" u="none" strike="noStrike" kern="1200" baseline="0" dirty="0" err="1">
                <a:solidFill>
                  <a:schemeClr val="tx1"/>
                </a:solidFill>
                <a:latin typeface="+mn-lt"/>
                <a:ea typeface="+mn-ea"/>
                <a:cs typeface="+mn-cs"/>
              </a:rPr>
              <a:t>най</a:t>
            </a:r>
            <a:r>
              <a:rPr lang="ru-RU" sz="1200" b="0" i="0" u="none" strike="noStrike" kern="1200" baseline="0" dirty="0">
                <a:solidFill>
                  <a:schemeClr val="tx1"/>
                </a:solidFill>
                <a:latin typeface="+mn-lt"/>
                <a:ea typeface="+mn-ea"/>
                <a:cs typeface="+mn-cs"/>
              </a:rPr>
              <a:t>–</a:t>
            </a:r>
            <a:r>
              <a:rPr lang="ru-RU" sz="1200" b="0" i="0" u="none" strike="noStrike" kern="1200" baseline="0" dirty="0" err="1">
                <a:solidFill>
                  <a:schemeClr val="tx1"/>
                </a:solidFill>
                <a:latin typeface="+mn-lt"/>
                <a:ea typeface="+mn-ea"/>
                <a:cs typeface="+mn-cs"/>
              </a:rPr>
              <a:t>малко</a:t>
            </a:r>
            <a:r>
              <a:rPr lang="ru-RU" sz="1200" b="0" i="0" u="none" strike="noStrike" kern="1200" baseline="0" dirty="0">
                <a:solidFill>
                  <a:schemeClr val="tx1"/>
                </a:solidFill>
                <a:latin typeface="+mn-lt"/>
                <a:ea typeface="+mn-ea"/>
                <a:cs typeface="+mn-cs"/>
              </a:rPr>
              <a:t> 24 </a:t>
            </a:r>
            <a:r>
              <a:rPr lang="ru-RU" sz="1200" b="0" i="0" u="none" strike="noStrike" kern="1200" baseline="0" dirty="0" err="1">
                <a:solidFill>
                  <a:schemeClr val="tx1"/>
                </a:solidFill>
                <a:latin typeface="+mn-lt"/>
                <a:ea typeface="+mn-ea"/>
                <a:cs typeface="+mn-cs"/>
              </a:rPr>
              <a:t>месеца</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преди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кандидатстването</a:t>
            </a:r>
            <a:r>
              <a:rPr lang="ru-RU" sz="1200" b="0" i="0" u="none" strike="noStrike" kern="1200" baseline="0" dirty="0">
                <a:solidFill>
                  <a:schemeClr val="tx1"/>
                </a:solidFill>
                <a:latin typeface="+mn-lt"/>
                <a:ea typeface="+mn-ea"/>
                <a:cs typeface="+mn-cs"/>
              </a:rPr>
              <a:t> и да не </a:t>
            </a:r>
            <a:r>
              <a:rPr lang="ru-RU" sz="1200" b="0" i="0" u="none" strike="noStrike" kern="1200" baseline="0" dirty="0" err="1">
                <a:solidFill>
                  <a:schemeClr val="tx1"/>
                </a:solidFill>
                <a:latin typeface="+mn-lt"/>
                <a:ea typeface="+mn-ea"/>
                <a:cs typeface="+mn-cs"/>
              </a:rPr>
              <a:t>са</a:t>
            </a:r>
            <a:r>
              <a:rPr lang="ru-RU" sz="1200" b="0" i="0" u="none" strike="noStrike" kern="1200" baseline="0" dirty="0">
                <a:solidFill>
                  <a:schemeClr val="tx1"/>
                </a:solidFill>
                <a:latin typeface="+mn-lt"/>
                <a:ea typeface="+mn-ea"/>
                <a:cs typeface="+mn-cs"/>
              </a:rPr>
              <a:t> </a:t>
            </a:r>
            <a:r>
              <a:rPr lang="bg-BG" sz="1200" b="0" i="0" u="none" strike="noStrike" kern="1200" baseline="0" dirty="0">
                <a:solidFill>
                  <a:schemeClr val="tx1"/>
                </a:solidFill>
                <a:latin typeface="+mn-lt"/>
                <a:ea typeface="+mn-ea"/>
                <a:cs typeface="+mn-cs"/>
              </a:rPr>
              <a:t>прекратявали своята дейност;</a:t>
            </a:r>
          </a:p>
          <a:p>
            <a:pPr marL="628650" lvl="1" indent="-171450">
              <a:buFont typeface="Arial" panose="020B0604020202020204" pitchFamily="34" charset="0"/>
              <a:buChar char="•"/>
            </a:pPr>
            <a:r>
              <a:rPr lang="ru-RU" sz="1200" b="0" i="0" u="none" strike="noStrike" kern="1200" baseline="0" dirty="0" err="1">
                <a:solidFill>
                  <a:schemeClr val="tx1"/>
                </a:solidFill>
                <a:latin typeface="+mn-lt"/>
                <a:ea typeface="+mn-ea"/>
                <a:cs typeface="+mn-cs"/>
              </a:rPr>
              <a:t>регистрирани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като</a:t>
            </a:r>
            <a:r>
              <a:rPr lang="ru-RU" sz="1200" b="0" i="0" u="none" strike="noStrike" kern="1200" baseline="0" dirty="0">
                <a:solidFill>
                  <a:schemeClr val="tx1"/>
                </a:solidFill>
                <a:latin typeface="+mn-lt"/>
                <a:ea typeface="+mn-ea"/>
                <a:cs typeface="+mn-cs"/>
              </a:rPr>
              <a:t> ЕТ или ЮЛ по </a:t>
            </a:r>
            <a:r>
              <a:rPr lang="ru-RU" sz="1200" b="0" i="0" u="none" strike="noStrike" kern="1200" baseline="0" dirty="0" err="1">
                <a:solidFill>
                  <a:schemeClr val="tx1"/>
                </a:solidFill>
                <a:latin typeface="+mn-lt"/>
                <a:ea typeface="+mn-ea"/>
                <a:cs typeface="+mn-cs"/>
              </a:rPr>
              <a:t>Търговския</a:t>
            </a:r>
            <a:r>
              <a:rPr lang="ru-RU" sz="1200" b="0" i="0" u="none" strike="noStrike" kern="1200" baseline="0" dirty="0">
                <a:solidFill>
                  <a:schemeClr val="tx1"/>
                </a:solidFill>
                <a:latin typeface="+mn-lt"/>
                <a:ea typeface="+mn-ea"/>
                <a:cs typeface="+mn-cs"/>
              </a:rPr>
              <a:t> закон или </a:t>
            </a:r>
            <a:r>
              <a:rPr lang="bg-BG" sz="1200" b="0" i="0" u="none" strike="noStrike" kern="1200" baseline="0" dirty="0">
                <a:solidFill>
                  <a:schemeClr val="tx1"/>
                </a:solidFill>
                <a:latin typeface="+mn-lt"/>
                <a:ea typeface="+mn-ea"/>
                <a:cs typeface="+mn-cs"/>
              </a:rPr>
              <a:t>Закона за кооперациите;</a:t>
            </a:r>
          </a:p>
          <a:p>
            <a:pPr marL="628650" lvl="1" indent="-171450">
              <a:buFont typeface="Arial" panose="020B0604020202020204" pitchFamily="34" charset="0"/>
              <a:buChar char="•"/>
            </a:pPr>
            <a:r>
              <a:rPr lang="ru-RU" sz="1200" b="0" i="0" u="none" strike="noStrike" kern="1200" baseline="0" dirty="0">
                <a:solidFill>
                  <a:schemeClr val="tx1"/>
                </a:solidFill>
                <a:latin typeface="+mn-lt"/>
                <a:ea typeface="+mn-ea"/>
                <a:cs typeface="+mn-cs"/>
              </a:rPr>
              <a:t>седалище на </a:t>
            </a:r>
            <a:r>
              <a:rPr lang="ru-RU" sz="1200" b="0" i="0" u="none" strike="noStrike" kern="1200" baseline="0" dirty="0" err="1">
                <a:solidFill>
                  <a:schemeClr val="tx1"/>
                </a:solidFill>
                <a:latin typeface="+mn-lt"/>
                <a:ea typeface="+mn-ea"/>
                <a:cs typeface="+mn-cs"/>
              </a:rPr>
              <a:t>територията</a:t>
            </a:r>
            <a:r>
              <a:rPr lang="ru-RU" sz="1200" b="0" i="0" u="none" strike="noStrike" kern="1200" baseline="0" dirty="0">
                <a:solidFill>
                  <a:schemeClr val="tx1"/>
                </a:solidFill>
                <a:latin typeface="+mn-lt"/>
                <a:ea typeface="+mn-ea"/>
                <a:cs typeface="+mn-cs"/>
              </a:rPr>
              <a:t> на </a:t>
            </a:r>
            <a:r>
              <a:rPr lang="ru-RU" sz="1200" b="0" i="0" u="none" strike="noStrike" kern="1200" baseline="0" dirty="0" err="1">
                <a:solidFill>
                  <a:schemeClr val="tx1"/>
                </a:solidFill>
                <a:latin typeface="+mn-lt"/>
                <a:ea typeface="+mn-ea"/>
                <a:cs typeface="+mn-cs"/>
              </a:rPr>
              <a:t>селски</a:t>
            </a:r>
            <a:r>
              <a:rPr lang="ru-RU" sz="1200" b="0" i="0" u="none" strike="noStrike" kern="1200" baseline="0" dirty="0">
                <a:solidFill>
                  <a:schemeClr val="tx1"/>
                </a:solidFill>
                <a:latin typeface="+mn-lt"/>
                <a:ea typeface="+mn-ea"/>
                <a:cs typeface="+mn-cs"/>
              </a:rPr>
              <a:t> район;</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i="0" u="none" strike="noStrike" kern="1200" baseline="0" dirty="0" err="1">
                <a:solidFill>
                  <a:schemeClr val="tx1"/>
                </a:solidFill>
                <a:latin typeface="+mn-lt"/>
                <a:ea typeface="+mn-ea"/>
                <a:cs typeface="+mn-cs"/>
              </a:rPr>
              <a:t>икономическият</a:t>
            </a:r>
            <a:r>
              <a:rPr lang="ru-RU" sz="1200" b="0" i="0" u="none" strike="noStrike" kern="1200" baseline="0" dirty="0">
                <a:solidFill>
                  <a:schemeClr val="tx1"/>
                </a:solidFill>
                <a:latin typeface="+mn-lt"/>
                <a:ea typeface="+mn-ea"/>
                <a:cs typeface="+mn-cs"/>
              </a:rPr>
              <a:t> размер от над 8 000 евро до 170 000 евро СПО, вкл. - да </a:t>
            </a:r>
            <a:r>
              <a:rPr lang="ru-RU" sz="1200" b="0" i="0" u="none" strike="noStrike" kern="1200" baseline="0" dirty="0" err="1">
                <a:solidFill>
                  <a:schemeClr val="tx1"/>
                </a:solidFill>
                <a:latin typeface="+mn-lt"/>
                <a:ea typeface="+mn-ea"/>
                <a:cs typeface="+mn-cs"/>
              </a:rPr>
              <a:t>са</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малко</a:t>
            </a:r>
            <a:r>
              <a:rPr lang="ru-RU" sz="1200" b="0" i="0" u="none" strike="noStrike" kern="1200" baseline="0" dirty="0">
                <a:solidFill>
                  <a:schemeClr val="tx1"/>
                </a:solidFill>
                <a:latin typeface="+mn-lt"/>
                <a:ea typeface="+mn-ea"/>
                <a:cs typeface="+mn-cs"/>
              </a:rPr>
              <a:t>“ или „</a:t>
            </a:r>
            <a:r>
              <a:rPr lang="ru-RU" sz="1200" b="0" i="0" u="none" strike="noStrike" kern="1200" baseline="0" dirty="0" err="1">
                <a:solidFill>
                  <a:schemeClr val="tx1"/>
                </a:solidFill>
                <a:latin typeface="+mn-lt"/>
                <a:ea typeface="+mn-ea"/>
                <a:cs typeface="+mn-cs"/>
              </a:rPr>
              <a:t>средно</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земеделско</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стопанство</a:t>
            </a:r>
            <a:endParaRPr lang="ru-RU"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ru-RU" sz="1200" b="0" i="0" u="none" strike="noStrike" kern="1200" baseline="0" dirty="0" err="1">
                <a:solidFill>
                  <a:schemeClr val="tx1"/>
                </a:solidFill>
                <a:latin typeface="+mn-lt"/>
                <a:ea typeface="+mn-ea"/>
                <a:cs typeface="+mn-cs"/>
              </a:rPr>
              <a:t>Микропредприятия</a:t>
            </a:r>
            <a:r>
              <a:rPr lang="ru-RU" sz="1200" b="0" i="0" u="none" strike="noStrike" kern="1200" baseline="0" dirty="0">
                <a:solidFill>
                  <a:schemeClr val="tx1"/>
                </a:solidFill>
                <a:latin typeface="+mn-lt"/>
                <a:ea typeface="+mn-ea"/>
                <a:cs typeface="+mn-cs"/>
              </a:rPr>
              <a:t>:</a:t>
            </a:r>
          </a:p>
          <a:p>
            <a:pPr marL="628650" lvl="1" indent="-171450">
              <a:buFont typeface="Arial" panose="020B0604020202020204" pitchFamily="34" charset="0"/>
              <a:buChar char="•"/>
            </a:pPr>
            <a:r>
              <a:rPr lang="ru-RU" sz="1200" b="0" i="0" u="none" strike="noStrike" kern="1200" baseline="0" dirty="0" err="1">
                <a:solidFill>
                  <a:schemeClr val="tx1"/>
                </a:solidFill>
                <a:latin typeface="+mn-lt"/>
                <a:ea typeface="+mn-ea"/>
                <a:cs typeface="+mn-cs"/>
              </a:rPr>
              <a:t>регистрирани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като</a:t>
            </a:r>
            <a:r>
              <a:rPr lang="ru-RU" sz="1200" b="0" i="0" u="none" strike="noStrike" kern="1200" baseline="0" dirty="0">
                <a:solidFill>
                  <a:schemeClr val="tx1"/>
                </a:solidFill>
                <a:latin typeface="+mn-lt"/>
                <a:ea typeface="+mn-ea"/>
                <a:cs typeface="+mn-cs"/>
              </a:rPr>
              <a:t> ЕТ или ЮЛ по </a:t>
            </a:r>
            <a:r>
              <a:rPr lang="ru-RU" sz="1200" b="0" i="0" u="none" strike="noStrike" kern="1200" baseline="0" dirty="0" err="1">
                <a:solidFill>
                  <a:schemeClr val="tx1"/>
                </a:solidFill>
                <a:latin typeface="+mn-lt"/>
                <a:ea typeface="+mn-ea"/>
                <a:cs typeface="+mn-cs"/>
              </a:rPr>
              <a:t>Търговския</a:t>
            </a:r>
            <a:r>
              <a:rPr lang="ru-RU" sz="1200" b="0" i="0" u="none" strike="noStrike" kern="1200" baseline="0" dirty="0">
                <a:solidFill>
                  <a:schemeClr val="tx1"/>
                </a:solidFill>
                <a:latin typeface="+mn-lt"/>
                <a:ea typeface="+mn-ea"/>
                <a:cs typeface="+mn-cs"/>
              </a:rPr>
              <a:t> закон или </a:t>
            </a:r>
            <a:r>
              <a:rPr lang="bg-BG" sz="1200" b="0" i="0" u="none" strike="noStrike" kern="1200" baseline="0" dirty="0">
                <a:solidFill>
                  <a:schemeClr val="tx1"/>
                </a:solidFill>
                <a:latin typeface="+mn-lt"/>
                <a:ea typeface="+mn-ea"/>
                <a:cs typeface="+mn-cs"/>
              </a:rPr>
              <a:t>Закона за кооперациите;</a:t>
            </a:r>
          </a:p>
          <a:p>
            <a:pPr marL="628650" lvl="1" indent="-171450">
              <a:buFont typeface="Arial" panose="020B0604020202020204" pitchFamily="34" charset="0"/>
              <a:buChar char="•"/>
            </a:pPr>
            <a:r>
              <a:rPr lang="ru-RU" sz="1200" b="0" i="0" u="none" strike="noStrike" kern="1200" baseline="0" dirty="0">
                <a:solidFill>
                  <a:schemeClr val="tx1"/>
                </a:solidFill>
                <a:latin typeface="+mn-lt"/>
                <a:ea typeface="+mn-ea"/>
                <a:cs typeface="+mn-cs"/>
              </a:rPr>
              <a:t>седалище на </a:t>
            </a:r>
            <a:r>
              <a:rPr lang="ru-RU" sz="1200" b="0" i="0" u="none" strike="noStrike" kern="1200" baseline="0" dirty="0" err="1">
                <a:solidFill>
                  <a:schemeClr val="tx1"/>
                </a:solidFill>
                <a:latin typeface="+mn-lt"/>
                <a:ea typeface="+mn-ea"/>
                <a:cs typeface="+mn-cs"/>
              </a:rPr>
              <a:t>територията</a:t>
            </a:r>
            <a:r>
              <a:rPr lang="ru-RU" sz="1200" b="0" i="0" u="none" strike="noStrike" kern="1200" baseline="0" dirty="0">
                <a:solidFill>
                  <a:schemeClr val="tx1"/>
                </a:solidFill>
                <a:latin typeface="+mn-lt"/>
                <a:ea typeface="+mn-ea"/>
                <a:cs typeface="+mn-cs"/>
              </a:rPr>
              <a:t> на </a:t>
            </a:r>
            <a:r>
              <a:rPr lang="ru-RU" sz="1200" b="0" i="0" u="none" strike="noStrike" kern="1200" baseline="0" dirty="0" err="1">
                <a:solidFill>
                  <a:schemeClr val="tx1"/>
                </a:solidFill>
                <a:latin typeface="+mn-lt"/>
                <a:ea typeface="+mn-ea"/>
                <a:cs typeface="+mn-cs"/>
              </a:rPr>
              <a:t>селски</a:t>
            </a:r>
            <a:r>
              <a:rPr lang="ru-RU" sz="1200" b="0" i="0" u="none" strike="noStrike" kern="1200" baseline="0" dirty="0">
                <a:solidFill>
                  <a:schemeClr val="tx1"/>
                </a:solidFill>
                <a:latin typeface="+mn-lt"/>
                <a:ea typeface="+mn-ea"/>
                <a:cs typeface="+mn-cs"/>
              </a:rPr>
              <a:t> район;</a:t>
            </a:r>
          </a:p>
          <a:p>
            <a:pPr marL="171450" indent="-171450">
              <a:buFont typeface="Arial" panose="020B0604020202020204" pitchFamily="34" charset="0"/>
              <a:buChar char="•"/>
            </a:pPr>
            <a:r>
              <a:rPr lang="ru-RU" sz="1200" b="0" i="0" u="none" strike="noStrike" kern="1200" baseline="0" dirty="0" err="1">
                <a:solidFill>
                  <a:schemeClr val="tx1"/>
                </a:solidFill>
                <a:latin typeface="+mn-lt"/>
                <a:ea typeface="+mn-ea"/>
                <a:cs typeface="+mn-cs"/>
              </a:rPr>
              <a:t>Физическите</a:t>
            </a:r>
            <a:r>
              <a:rPr lang="ru-RU" sz="1200" b="0" i="0" u="none" strike="noStrike" kern="1200" baseline="0" dirty="0">
                <a:solidFill>
                  <a:schemeClr val="tx1"/>
                </a:solidFill>
                <a:latin typeface="+mn-lt"/>
                <a:ea typeface="+mn-ea"/>
                <a:cs typeface="+mn-cs"/>
              </a:rPr>
              <a:t> лица:</a:t>
            </a:r>
          </a:p>
          <a:p>
            <a:pPr marL="628650" lvl="1" indent="-171450">
              <a:buFont typeface="Arial" panose="020B0604020202020204" pitchFamily="34" charset="0"/>
              <a:buChar char="•"/>
            </a:pPr>
            <a:r>
              <a:rPr lang="ru-RU" sz="1200" b="0" i="0" u="none" strike="noStrike" kern="1200" baseline="0" dirty="0" err="1">
                <a:solidFill>
                  <a:schemeClr val="tx1"/>
                </a:solidFill>
                <a:latin typeface="+mn-lt"/>
                <a:ea typeface="+mn-ea"/>
                <a:cs typeface="+mn-cs"/>
              </a:rPr>
              <a:t>регистрирани</a:t>
            </a:r>
            <a:r>
              <a:rPr lang="ru-RU" sz="1200" b="0" i="0" u="none" strike="noStrike" kern="1200" baseline="0" dirty="0">
                <a:solidFill>
                  <a:schemeClr val="tx1"/>
                </a:solidFill>
                <a:latin typeface="+mn-lt"/>
                <a:ea typeface="+mn-ea"/>
                <a:cs typeface="+mn-cs"/>
              </a:rPr>
              <a:t> по Закона за </a:t>
            </a:r>
            <a:r>
              <a:rPr lang="ru-RU" sz="1200" b="0" i="0" u="none" strike="noStrike" kern="1200" baseline="0" dirty="0" err="1">
                <a:solidFill>
                  <a:schemeClr val="tx1"/>
                </a:solidFill>
                <a:latin typeface="+mn-lt"/>
                <a:ea typeface="+mn-ea"/>
                <a:cs typeface="+mn-cs"/>
              </a:rPr>
              <a:t>занаятите</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като</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упражняващи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занаят</a:t>
            </a:r>
            <a:r>
              <a:rPr lang="ru-RU" sz="1200" b="0" i="0" u="none" strike="noStrike" kern="1200" baseline="0" dirty="0">
                <a:solidFill>
                  <a:schemeClr val="tx1"/>
                </a:solidFill>
                <a:latin typeface="+mn-lt"/>
                <a:ea typeface="+mn-ea"/>
                <a:cs typeface="+mn-cs"/>
              </a:rPr>
              <a:t>/и след </a:t>
            </a:r>
            <a:r>
              <a:rPr lang="ru-RU" sz="1200" b="0" i="0" u="none" strike="noStrike" kern="1200" baseline="0" dirty="0" err="1">
                <a:solidFill>
                  <a:schemeClr val="tx1"/>
                </a:solidFill>
                <a:latin typeface="+mn-lt"/>
                <a:ea typeface="+mn-ea"/>
                <a:cs typeface="+mn-cs"/>
              </a:rPr>
              <a:t>вписване</a:t>
            </a:r>
            <a:r>
              <a:rPr lang="ru-RU" sz="1200" b="0" i="0" u="none" strike="noStrike" kern="1200" baseline="0" dirty="0">
                <a:solidFill>
                  <a:schemeClr val="tx1"/>
                </a:solidFill>
                <a:latin typeface="+mn-lt"/>
                <a:ea typeface="+mn-ea"/>
                <a:cs typeface="+mn-cs"/>
              </a:rPr>
              <a:t> в </a:t>
            </a:r>
            <a:r>
              <a:rPr lang="ru-RU" sz="1200" b="0" i="0" u="none" strike="noStrike" kern="1200" baseline="0" dirty="0" err="1">
                <a:solidFill>
                  <a:schemeClr val="tx1"/>
                </a:solidFill>
                <a:latin typeface="+mn-lt"/>
                <a:ea typeface="+mn-ea"/>
                <a:cs typeface="+mn-cs"/>
              </a:rPr>
              <a:t>регистър</a:t>
            </a:r>
            <a:r>
              <a:rPr lang="ru-RU" sz="1200" b="0" i="0" u="none" strike="noStrike" kern="1200" baseline="0" dirty="0">
                <a:solidFill>
                  <a:schemeClr val="tx1"/>
                </a:solidFill>
                <a:latin typeface="+mn-lt"/>
                <a:ea typeface="+mn-ea"/>
                <a:cs typeface="+mn-cs"/>
              </a:rPr>
              <a:t> БУЛСТАТ по </a:t>
            </a:r>
            <a:r>
              <a:rPr lang="ru-RU" sz="1200" b="0" i="0" u="none" strike="noStrike" kern="1200" baseline="0" dirty="0" err="1">
                <a:solidFill>
                  <a:schemeClr val="tx1"/>
                </a:solidFill>
                <a:latin typeface="+mn-lt"/>
                <a:ea typeface="+mn-ea"/>
                <a:cs typeface="+mn-cs"/>
              </a:rPr>
              <a:t>реда</a:t>
            </a:r>
            <a:r>
              <a:rPr lang="ru-RU" sz="1200" b="0" i="0" u="none" strike="noStrike" kern="1200" baseline="0" dirty="0">
                <a:solidFill>
                  <a:schemeClr val="tx1"/>
                </a:solidFill>
                <a:latin typeface="+mn-lt"/>
                <a:ea typeface="+mn-ea"/>
                <a:cs typeface="+mn-cs"/>
              </a:rPr>
              <a:t> на Закона за </a:t>
            </a:r>
            <a:r>
              <a:rPr lang="ru-RU" sz="1200" b="0" i="0" u="none" strike="noStrike" kern="1200" baseline="0" dirty="0" err="1">
                <a:solidFill>
                  <a:schemeClr val="tx1"/>
                </a:solidFill>
                <a:latin typeface="+mn-lt"/>
                <a:ea typeface="+mn-ea"/>
                <a:cs typeface="+mn-cs"/>
              </a:rPr>
              <a:t>регистър</a:t>
            </a:r>
            <a:r>
              <a:rPr lang="ru-RU" sz="1200" b="0" i="0" u="none" strike="noStrike" kern="1200" baseline="0" dirty="0">
                <a:solidFill>
                  <a:schemeClr val="tx1"/>
                </a:solidFill>
                <a:latin typeface="+mn-lt"/>
                <a:ea typeface="+mn-ea"/>
                <a:cs typeface="+mn-cs"/>
              </a:rPr>
              <a:t> БУЛСТАТ;</a:t>
            </a:r>
          </a:p>
          <a:p>
            <a:pPr marL="628650" lvl="1" indent="-171450">
              <a:buFont typeface="Arial" panose="020B0604020202020204" pitchFamily="34" charset="0"/>
              <a:buChar char="•"/>
            </a:pPr>
            <a:r>
              <a:rPr lang="ru-RU" sz="1200" b="0" i="0" u="none" strike="noStrike" kern="1200" baseline="0" dirty="0" err="1">
                <a:solidFill>
                  <a:schemeClr val="tx1"/>
                </a:solidFill>
                <a:latin typeface="+mn-lt"/>
                <a:ea typeface="+mn-ea"/>
                <a:cs typeface="+mn-cs"/>
              </a:rPr>
              <a:t>отговарят</a:t>
            </a:r>
            <a:r>
              <a:rPr lang="ru-RU" sz="1200" b="0" i="0" u="none" strike="noStrike" kern="1200" baseline="0" dirty="0">
                <a:solidFill>
                  <a:schemeClr val="tx1"/>
                </a:solidFill>
                <a:latin typeface="+mn-lt"/>
                <a:ea typeface="+mn-ea"/>
                <a:cs typeface="+mn-cs"/>
              </a:rPr>
              <a:t> на </a:t>
            </a:r>
            <a:r>
              <a:rPr lang="ru-RU" sz="1200" b="0" i="0" u="none" strike="noStrike" kern="1200" baseline="0" dirty="0" err="1">
                <a:solidFill>
                  <a:schemeClr val="tx1"/>
                </a:solidFill>
                <a:latin typeface="+mn-lt"/>
                <a:ea typeface="+mn-ea"/>
                <a:cs typeface="+mn-cs"/>
              </a:rPr>
              <a:t>определението</a:t>
            </a:r>
            <a:r>
              <a:rPr lang="ru-RU" sz="1200" b="0" i="0" u="none" strike="noStrike" kern="1200" baseline="0" dirty="0">
                <a:solidFill>
                  <a:schemeClr val="tx1"/>
                </a:solidFill>
                <a:latin typeface="+mn-lt"/>
                <a:ea typeface="+mn-ea"/>
                <a:cs typeface="+mn-cs"/>
              </a:rPr>
              <a:t> за </a:t>
            </a:r>
            <a:r>
              <a:rPr lang="ru-RU" sz="1200" b="0" i="0" u="none" strike="noStrike" kern="1200" baseline="0" dirty="0" err="1">
                <a:solidFill>
                  <a:schemeClr val="tx1"/>
                </a:solidFill>
                <a:latin typeface="+mn-lt"/>
                <a:ea typeface="+mn-ea"/>
                <a:cs typeface="+mn-cs"/>
              </a:rPr>
              <a:t>микропредприятие</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съгласно</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дефиницията</a:t>
            </a:r>
            <a:r>
              <a:rPr lang="ru-RU" sz="1200" b="0" i="0" u="none" strike="noStrike" kern="1200" baseline="0" dirty="0">
                <a:solidFill>
                  <a:schemeClr val="tx1"/>
                </a:solidFill>
                <a:latin typeface="+mn-lt"/>
                <a:ea typeface="+mn-ea"/>
                <a:cs typeface="+mn-cs"/>
              </a:rPr>
              <a:t> на ЗМСП;</a:t>
            </a:r>
          </a:p>
          <a:p>
            <a:pPr marL="628650" lvl="1" indent="-171450">
              <a:buFont typeface="Arial" panose="020B0604020202020204" pitchFamily="34" charset="0"/>
              <a:buChar char="•"/>
            </a:pPr>
            <a:r>
              <a:rPr lang="ru-RU" sz="1200" b="0" i="0" u="none" strike="noStrike" kern="1200" baseline="0" dirty="0">
                <a:solidFill>
                  <a:schemeClr val="tx1"/>
                </a:solidFill>
                <a:latin typeface="+mn-lt"/>
                <a:ea typeface="+mn-ea"/>
                <a:cs typeface="+mn-cs"/>
              </a:rPr>
              <a:t>постоянен адрес на </a:t>
            </a:r>
            <a:r>
              <a:rPr lang="ru-RU" sz="1200" b="0" i="0" u="none" strike="noStrike" kern="1200" baseline="0" dirty="0" err="1">
                <a:solidFill>
                  <a:schemeClr val="tx1"/>
                </a:solidFill>
                <a:latin typeface="+mn-lt"/>
                <a:ea typeface="+mn-ea"/>
                <a:cs typeface="+mn-cs"/>
              </a:rPr>
              <a:t>територията</a:t>
            </a:r>
            <a:r>
              <a:rPr lang="ru-RU" sz="1200" b="0" i="0" u="none" strike="noStrike" kern="1200" baseline="0" dirty="0">
                <a:solidFill>
                  <a:schemeClr val="tx1"/>
                </a:solidFill>
                <a:latin typeface="+mn-lt"/>
                <a:ea typeface="+mn-ea"/>
                <a:cs typeface="+mn-cs"/>
              </a:rPr>
              <a:t> на </a:t>
            </a:r>
            <a:r>
              <a:rPr lang="ru-RU" sz="1200" b="0" i="0" u="none" strike="noStrike" kern="1200" baseline="0" dirty="0" err="1">
                <a:solidFill>
                  <a:schemeClr val="tx1"/>
                </a:solidFill>
                <a:latin typeface="+mn-lt"/>
                <a:ea typeface="+mn-ea"/>
                <a:cs typeface="+mn-cs"/>
              </a:rPr>
              <a:t>селски</a:t>
            </a:r>
            <a:r>
              <a:rPr lang="ru-RU" sz="1200" b="0" i="0" u="none" strike="noStrike" kern="1200" baseline="0" dirty="0">
                <a:solidFill>
                  <a:schemeClr val="tx1"/>
                </a:solidFill>
                <a:latin typeface="+mn-lt"/>
                <a:ea typeface="+mn-ea"/>
                <a:cs typeface="+mn-cs"/>
              </a:rPr>
              <a:t> район;</a:t>
            </a:r>
            <a:endParaRPr lang="bg-BG" sz="1200" b="0" i="0" u="none" strike="noStrike" kern="1200" baseline="0" dirty="0">
              <a:solidFill>
                <a:schemeClr val="tx1"/>
              </a:solidFill>
              <a:latin typeface="+mn-lt"/>
              <a:ea typeface="+mn-ea"/>
              <a:cs typeface="+mn-cs"/>
            </a:endParaRPr>
          </a:p>
          <a:p>
            <a:r>
              <a:rPr lang="ru-RU" sz="1200" b="0" i="0" u="none" strike="noStrike" kern="1200" baseline="0" dirty="0" err="1">
                <a:solidFill>
                  <a:schemeClr val="tx1"/>
                </a:solidFill>
                <a:latin typeface="+mn-lt"/>
                <a:ea typeface="+mn-ea"/>
                <a:cs typeface="+mn-cs"/>
              </a:rPr>
              <a:t>Инвестициите</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допустими</a:t>
            </a:r>
            <a:r>
              <a:rPr lang="ru-RU" sz="1200" b="0" i="0" u="none" strike="noStrike" kern="1200" baseline="0" dirty="0">
                <a:solidFill>
                  <a:schemeClr val="tx1"/>
                </a:solidFill>
                <a:latin typeface="+mn-lt"/>
                <a:ea typeface="+mn-ea"/>
                <a:cs typeface="+mn-cs"/>
              </a:rPr>
              <a:t> за </a:t>
            </a:r>
            <a:r>
              <a:rPr lang="ru-RU" sz="1200" b="0" i="0" u="none" strike="noStrike" kern="1200" baseline="0" dirty="0" err="1">
                <a:solidFill>
                  <a:schemeClr val="tx1"/>
                </a:solidFill>
                <a:latin typeface="+mn-lt"/>
                <a:ea typeface="+mn-ea"/>
                <a:cs typeface="+mn-cs"/>
              </a:rPr>
              <a:t>подпомагане</a:t>
            </a:r>
            <a:r>
              <a:rPr lang="ru-RU" sz="1200" b="0" i="0" u="none" strike="noStrike" kern="1200" baseline="0" dirty="0">
                <a:solidFill>
                  <a:schemeClr val="tx1"/>
                </a:solidFill>
                <a:latin typeface="+mn-lt"/>
                <a:ea typeface="+mn-ea"/>
                <a:cs typeface="+mn-cs"/>
              </a:rPr>
              <a:t> в </a:t>
            </a:r>
            <a:r>
              <a:rPr lang="ru-RU" sz="1200" b="0" i="0" u="none" strike="noStrike" kern="1200" baseline="0" dirty="0" err="1">
                <a:solidFill>
                  <a:schemeClr val="tx1"/>
                </a:solidFill>
                <a:latin typeface="+mn-lt"/>
                <a:ea typeface="+mn-ea"/>
                <a:cs typeface="+mn-cs"/>
              </a:rPr>
              <a:t>рамките</a:t>
            </a:r>
            <a:r>
              <a:rPr lang="ru-RU" sz="1200" b="0" i="0" u="none" strike="noStrike" kern="1200" baseline="0" dirty="0">
                <a:solidFill>
                  <a:schemeClr val="tx1"/>
                </a:solidFill>
                <a:latin typeface="+mn-lt"/>
                <a:ea typeface="+mn-ea"/>
                <a:cs typeface="+mn-cs"/>
              </a:rPr>
              <a:t> на </a:t>
            </a:r>
            <a:r>
              <a:rPr lang="ru-RU" sz="1200" b="0" i="0" u="none" strike="noStrike" kern="1200" baseline="0" dirty="0" err="1">
                <a:solidFill>
                  <a:schemeClr val="tx1"/>
                </a:solidFill>
                <a:latin typeface="+mn-lt"/>
                <a:ea typeface="+mn-ea"/>
                <a:cs typeface="+mn-cs"/>
              </a:rPr>
              <a:t>интервенцията</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трябва</a:t>
            </a:r>
            <a:r>
              <a:rPr lang="ru-RU" sz="1200" b="0" i="0" u="none" strike="noStrike" kern="1200" baseline="0" dirty="0">
                <a:solidFill>
                  <a:schemeClr val="tx1"/>
                </a:solidFill>
                <a:latin typeface="+mn-lt"/>
                <a:ea typeface="+mn-ea"/>
                <a:cs typeface="+mn-cs"/>
              </a:rPr>
              <a:t> да </a:t>
            </a:r>
            <a:r>
              <a:rPr lang="ru-RU" sz="1200" b="0" i="0" u="none" strike="noStrike" kern="1200" baseline="0" dirty="0" err="1">
                <a:solidFill>
                  <a:schemeClr val="tx1"/>
                </a:solidFill>
                <a:latin typeface="+mn-lt"/>
                <a:ea typeface="+mn-ea"/>
                <a:cs typeface="+mn-cs"/>
              </a:rPr>
              <a:t>са</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свързани</a:t>
            </a:r>
            <a:r>
              <a:rPr lang="ru-RU" sz="1200" b="0" i="0" u="none" strike="noStrike" kern="1200" baseline="0" dirty="0">
                <a:solidFill>
                  <a:schemeClr val="tx1"/>
                </a:solidFill>
                <a:latin typeface="+mn-lt"/>
                <a:ea typeface="+mn-ea"/>
                <a:cs typeface="+mn-cs"/>
              </a:rPr>
              <a:t> с развитие на услуги в </a:t>
            </a:r>
            <a:r>
              <a:rPr lang="ru-RU" sz="1200" b="0" i="0" u="none" strike="noStrike" kern="1200" baseline="0" dirty="0" err="1">
                <a:solidFill>
                  <a:schemeClr val="tx1"/>
                </a:solidFill>
                <a:latin typeface="+mn-lt"/>
                <a:ea typeface="+mn-ea"/>
                <a:cs typeface="+mn-cs"/>
              </a:rPr>
              <a:t>различни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сектори</a:t>
            </a:r>
            <a:r>
              <a:rPr lang="ru-RU" sz="1200" b="0" i="0" u="none" strike="noStrike" kern="1200" baseline="0" dirty="0">
                <a:solidFill>
                  <a:schemeClr val="tx1"/>
                </a:solidFill>
                <a:latin typeface="+mn-lt"/>
                <a:ea typeface="+mn-ea"/>
                <a:cs typeface="+mn-cs"/>
              </a:rPr>
              <a:t> на </a:t>
            </a:r>
            <a:r>
              <a:rPr lang="ru-RU" sz="1200" b="0" i="0" u="none" strike="noStrike" kern="1200" baseline="0" dirty="0" err="1">
                <a:solidFill>
                  <a:schemeClr val="tx1"/>
                </a:solidFill>
                <a:latin typeface="+mn-lt"/>
                <a:ea typeface="+mn-ea"/>
                <a:cs typeface="+mn-cs"/>
              </a:rPr>
              <a:t>икономиката</a:t>
            </a:r>
            <a:r>
              <a:rPr lang="ru-RU" sz="1200" b="0" i="0" u="none" strike="noStrike" kern="1200" baseline="0" dirty="0">
                <a:solidFill>
                  <a:schemeClr val="tx1"/>
                </a:solidFill>
                <a:latin typeface="+mn-lt"/>
                <a:ea typeface="+mn-ea"/>
                <a:cs typeface="+mn-cs"/>
              </a:rPr>
              <a:t> и </a:t>
            </a:r>
            <a:r>
              <a:rPr lang="ru-RU" sz="1200" b="0" i="0" u="none" strike="noStrike" kern="1200" baseline="0" dirty="0" err="1">
                <a:solidFill>
                  <a:schemeClr val="tx1"/>
                </a:solidFill>
                <a:latin typeface="+mn-lt"/>
                <a:ea typeface="+mn-ea"/>
                <a:cs typeface="+mn-cs"/>
              </a:rPr>
              <a:t>други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производствени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неземеделски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дейности</a:t>
            </a:r>
            <a:r>
              <a:rPr lang="ru-RU" sz="1200" b="0" i="0" u="none" strike="noStrike" kern="1200" baseline="0" dirty="0">
                <a:solidFill>
                  <a:schemeClr val="tx1"/>
                </a:solidFill>
                <a:latin typeface="+mn-lt"/>
                <a:ea typeface="+mn-ea"/>
                <a:cs typeface="+mn-cs"/>
              </a:rPr>
              <a:t>, производство на </a:t>
            </a:r>
            <a:r>
              <a:rPr lang="ru-RU" sz="1200" b="0" i="0" u="none" strike="noStrike" kern="1200" baseline="0" dirty="0" err="1">
                <a:solidFill>
                  <a:schemeClr val="tx1"/>
                </a:solidFill>
                <a:latin typeface="+mn-lt"/>
                <a:ea typeface="+mn-ea"/>
                <a:cs typeface="+mn-cs"/>
              </a:rPr>
              <a:t>продукти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които</a:t>
            </a:r>
            <a:r>
              <a:rPr lang="ru-RU" sz="1200" b="0" i="0" u="none" strike="noStrike" kern="1200" baseline="0" dirty="0">
                <a:solidFill>
                  <a:schemeClr val="tx1"/>
                </a:solidFill>
                <a:latin typeface="+mn-lt"/>
                <a:ea typeface="+mn-ea"/>
                <a:cs typeface="+mn-cs"/>
              </a:rPr>
              <a:t> не </a:t>
            </a:r>
            <a:r>
              <a:rPr lang="ru-RU" sz="1200" b="0" i="0" u="none" strike="noStrike" kern="1200" baseline="0" dirty="0" err="1">
                <a:solidFill>
                  <a:schemeClr val="tx1"/>
                </a:solidFill>
                <a:latin typeface="+mn-lt"/>
                <a:ea typeface="+mn-ea"/>
                <a:cs typeface="+mn-cs"/>
              </a:rPr>
              <a:t>са</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включени</a:t>
            </a:r>
            <a:r>
              <a:rPr lang="ru-RU" sz="1200" b="0" i="0" u="none" strike="noStrike" kern="1200" baseline="0" dirty="0">
                <a:solidFill>
                  <a:schemeClr val="tx1"/>
                </a:solidFill>
                <a:latin typeface="+mn-lt"/>
                <a:ea typeface="+mn-ea"/>
                <a:cs typeface="+mn-cs"/>
              </a:rPr>
              <a:t> в Приложение </a:t>
            </a:r>
            <a:r>
              <a:rPr lang="ru-RU" sz="1200" b="0" i="0" u="none" strike="noStrike" kern="1200" baseline="0" dirty="0" err="1">
                <a:solidFill>
                  <a:schemeClr val="tx1"/>
                </a:solidFill>
                <a:latin typeface="+mn-lt"/>
                <a:ea typeface="+mn-ea"/>
                <a:cs typeface="+mn-cs"/>
              </a:rPr>
              <a:t>I</a:t>
            </a:r>
            <a:r>
              <a:rPr lang="ru-RU" sz="1200" b="0" i="0" u="none" strike="noStrike" kern="1200" baseline="0" dirty="0">
                <a:solidFill>
                  <a:schemeClr val="tx1"/>
                </a:solidFill>
                <a:latin typeface="+mn-lt"/>
                <a:ea typeface="+mn-ea"/>
                <a:cs typeface="+mn-cs"/>
              </a:rPr>
              <a:t> от Договора за </a:t>
            </a:r>
            <a:r>
              <a:rPr lang="ru-RU" sz="1200" b="0" i="0" u="none" strike="noStrike" kern="1200" baseline="0" dirty="0" err="1">
                <a:solidFill>
                  <a:schemeClr val="tx1"/>
                </a:solidFill>
                <a:latin typeface="+mn-lt"/>
                <a:ea typeface="+mn-ea"/>
                <a:cs typeface="+mn-cs"/>
              </a:rPr>
              <a:t>функциониране</a:t>
            </a:r>
            <a:r>
              <a:rPr lang="ru-RU" sz="1200" b="0" i="0" u="none" strike="noStrike" kern="1200" baseline="0" dirty="0">
                <a:solidFill>
                  <a:schemeClr val="tx1"/>
                </a:solidFill>
                <a:latin typeface="+mn-lt"/>
                <a:ea typeface="+mn-ea"/>
                <a:cs typeface="+mn-cs"/>
              </a:rPr>
              <a:t> на </a:t>
            </a:r>
            <a:r>
              <a:rPr lang="ru-RU" sz="1200" b="0" i="0" u="none" strike="noStrike" kern="1200" baseline="0" dirty="0" err="1">
                <a:solidFill>
                  <a:schemeClr val="tx1"/>
                </a:solidFill>
                <a:latin typeface="+mn-lt"/>
                <a:ea typeface="+mn-ea"/>
                <a:cs typeface="+mn-cs"/>
              </a:rPr>
              <a:t>Европейския</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съюз</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както</a:t>
            </a:r>
            <a:r>
              <a:rPr lang="ru-RU" sz="1200" b="0" i="0" u="none" strike="noStrike" kern="1200" baseline="0" dirty="0">
                <a:solidFill>
                  <a:schemeClr val="tx1"/>
                </a:solidFill>
                <a:latin typeface="+mn-lt"/>
                <a:ea typeface="+mn-ea"/>
                <a:cs typeface="+mn-cs"/>
              </a:rPr>
              <a:t> и </a:t>
            </a:r>
            <a:r>
              <a:rPr lang="ru-RU" sz="1200" b="0" i="0" u="none" strike="noStrike" kern="1200" baseline="0" dirty="0" err="1">
                <a:solidFill>
                  <a:schemeClr val="tx1"/>
                </a:solidFill>
                <a:latin typeface="+mn-lt"/>
                <a:ea typeface="+mn-ea"/>
                <a:cs typeface="+mn-cs"/>
              </a:rPr>
              <a:t>дейности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които</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са</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насочени</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към</a:t>
            </a:r>
            <a:r>
              <a:rPr lang="ru-RU" sz="1200" b="0" i="0" u="none" strike="noStrike" kern="1200" baseline="0" dirty="0">
                <a:solidFill>
                  <a:schemeClr val="tx1"/>
                </a:solidFill>
                <a:latin typeface="+mn-lt"/>
                <a:ea typeface="+mn-ea"/>
                <a:cs typeface="+mn-cs"/>
              </a:rPr>
              <a:t> развитие на </a:t>
            </a:r>
            <a:r>
              <a:rPr lang="bg-BG" sz="1200" b="0" i="0" u="none" strike="noStrike" kern="1200" baseline="0" dirty="0">
                <a:solidFill>
                  <a:schemeClr val="tx1"/>
                </a:solidFill>
                <a:latin typeface="+mn-lt"/>
                <a:ea typeface="+mn-ea"/>
                <a:cs typeface="+mn-cs"/>
              </a:rPr>
              <a:t>занаяти.</a:t>
            </a:r>
            <a:endParaRPr lang="ru-RU" sz="1200" b="0" i="0" u="none" strike="noStrike" kern="1200" baseline="0" dirty="0">
              <a:solidFill>
                <a:schemeClr val="tx1"/>
              </a:solidFill>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32</a:t>
            </a:fld>
            <a:endParaRPr lang="en-US"/>
          </a:p>
        </p:txBody>
      </p:sp>
    </p:spTree>
    <p:extLst>
      <p:ext uri="{BB962C8B-B14F-4D97-AF65-F5344CB8AC3E}">
        <p14:creationId xmlns:p14="http://schemas.microsoft.com/office/powerpoint/2010/main" val="67626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33</a:t>
            </a:fld>
            <a:endParaRPr lang="en-US"/>
          </a:p>
        </p:txBody>
      </p:sp>
    </p:spTree>
    <p:extLst>
      <p:ext uri="{BB962C8B-B14F-4D97-AF65-F5344CB8AC3E}">
        <p14:creationId xmlns:p14="http://schemas.microsoft.com/office/powerpoint/2010/main" val="1529320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074660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554415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558336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37</a:t>
            </a:fld>
            <a:endParaRPr lang="en-US"/>
          </a:p>
        </p:txBody>
      </p:sp>
    </p:spTree>
    <p:extLst>
      <p:ext uri="{BB962C8B-B14F-4D97-AF65-F5344CB8AC3E}">
        <p14:creationId xmlns:p14="http://schemas.microsoft.com/office/powerpoint/2010/main" val="2475912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2120471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2493037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2774099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18031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Има</a:t>
            </a:r>
            <a:r>
              <a:rPr lang="bg-BG" baseline="0" dirty="0"/>
              <a:t> 23 групи култури</a:t>
            </a:r>
          </a:p>
          <a:p>
            <a:r>
              <a:rPr lang="bg-BG" baseline="0" dirty="0"/>
              <a:t>Площи подпомагани по мярка 11 няма да бъдат допускани за кандидатстване по интервенцията</a:t>
            </a:r>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4</a:t>
            </a:fld>
            <a:endParaRPr lang="en-US"/>
          </a:p>
        </p:txBody>
      </p:sp>
    </p:spTree>
    <p:extLst>
      <p:ext uri="{BB962C8B-B14F-4D97-AF65-F5344CB8AC3E}">
        <p14:creationId xmlns:p14="http://schemas.microsoft.com/office/powerpoint/2010/main" val="672045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611291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611291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44</a:t>
            </a:fld>
            <a:endParaRPr lang="en-US">
              <a:solidFill>
                <a:prstClr val="black"/>
              </a:solidFill>
              <a:latin typeface="Calibri"/>
            </a:endParaRPr>
          </a:p>
        </p:txBody>
      </p:sp>
      <p:sp>
        <p:nvSpPr>
          <p:cNvPr id="5" name="Footer Placeholder 4">
            <a:extLst>
              <a:ext uri="{FF2B5EF4-FFF2-40B4-BE49-F238E27FC236}">
                <a16:creationId xmlns="" xmlns:a16="http://schemas.microsoft.com/office/drawing/2014/main" id="{623B6E5C-36A1-4665-8743-67036BA3FF5E}"/>
              </a:ext>
            </a:extLst>
          </p:cNvPr>
          <p:cNvSpPr>
            <a:spLocks noGrp="1"/>
          </p:cNvSpPr>
          <p:nvPr>
            <p:ph type="ftr" sz="quarter" idx="4"/>
          </p:nvPr>
        </p:nvSpPr>
        <p:spPr/>
        <p:txBody>
          <a:bodyPr/>
          <a:lstStyle/>
          <a:p>
            <a:endParaRPr lang="bg-BG" dirty="0"/>
          </a:p>
        </p:txBody>
      </p:sp>
    </p:spTree>
    <p:extLst>
      <p:ext uri="{BB962C8B-B14F-4D97-AF65-F5344CB8AC3E}">
        <p14:creationId xmlns:p14="http://schemas.microsoft.com/office/powerpoint/2010/main" val="41464366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bg-BG" sz="1200" b="1" kern="1200" dirty="0" smtClean="0">
                <a:solidFill>
                  <a:schemeClr val="tx1"/>
                </a:solidFill>
                <a:effectLst/>
                <a:latin typeface="+mn-lt"/>
                <a:ea typeface="+mn-ea"/>
                <a:cs typeface="+mn-cs"/>
              </a:rPr>
              <a:t> </a:t>
            </a:r>
            <a:r>
              <a:rPr lang="bg-BG" sz="1200" b="1" kern="1200" dirty="0" smtClean="0">
                <a:solidFill>
                  <a:schemeClr val="tx1"/>
                </a:solidFill>
                <a:effectLst>
                  <a:reflection blurRad="6350" stA="55000" endA="50" endPos="85000" dir="5400000" sy="-100000" algn="bl"/>
                </a:effectLst>
                <a:latin typeface="+mn-lt"/>
                <a:ea typeface="+mn-ea"/>
                <a:cs typeface="+mn-cs"/>
              </a:rPr>
              <a:t>ВЪЗМОЖНИ ИНВЕСТИЦИИ</a:t>
            </a:r>
            <a:endParaRPr lang="en-US" sz="1200" b="1" kern="1200" dirty="0" smtClean="0">
              <a:solidFill>
                <a:schemeClr val="tx1"/>
              </a:solidFill>
              <a:effectLst/>
              <a:latin typeface="+mn-lt"/>
              <a:ea typeface="+mn-ea"/>
              <a:cs typeface="+mn-cs"/>
            </a:endParaRPr>
          </a:p>
          <a:p>
            <a:pPr lvl="0"/>
            <a:r>
              <a:rPr lang="bg-BG" sz="1200" kern="1200" dirty="0" smtClean="0">
                <a:solidFill>
                  <a:schemeClr val="tx1"/>
                </a:solidFill>
                <a:effectLst/>
                <a:latin typeface="+mn-lt"/>
                <a:ea typeface="+mn-ea"/>
                <a:cs typeface="+mn-cs"/>
              </a:rPr>
              <a:t>изграждане/реконструкция на животновъден обект за отглеждане на мъжки разплодни животни със станции за добив, преценка, съхранение и разпространение на семенна течност (обор за отглеждане на животните, помещения за съхранение на фураж, съоръжения за съхранение на течен и твърд тор, помещения за временно карантиниране на животни и др.);</a:t>
            </a:r>
            <a:endParaRPr lang="en-US" sz="1200" kern="1200" dirty="0" smtClean="0">
              <a:solidFill>
                <a:schemeClr val="tx1"/>
              </a:solidFill>
              <a:effectLst/>
              <a:latin typeface="+mn-lt"/>
              <a:ea typeface="+mn-ea"/>
              <a:cs typeface="+mn-cs"/>
            </a:endParaRPr>
          </a:p>
          <a:p>
            <a:pPr lvl="0"/>
            <a:r>
              <a:rPr lang="bg-BG" sz="1200" kern="1200" dirty="0" smtClean="0">
                <a:solidFill>
                  <a:schemeClr val="tx1"/>
                </a:solidFill>
                <a:effectLst/>
                <a:latin typeface="+mn-lt"/>
                <a:ea typeface="+mn-ea"/>
                <a:cs typeface="+mn-cs"/>
              </a:rPr>
              <a:t>оборудване, свързано с дейностите по отглеждане на животните;</a:t>
            </a:r>
            <a:endParaRPr lang="en-US" sz="1200" kern="1200" dirty="0" smtClean="0">
              <a:solidFill>
                <a:schemeClr val="tx1"/>
              </a:solidFill>
              <a:effectLst/>
              <a:latin typeface="+mn-lt"/>
              <a:ea typeface="+mn-ea"/>
              <a:cs typeface="+mn-cs"/>
            </a:endParaRPr>
          </a:p>
          <a:p>
            <a:pPr lvl="0"/>
            <a:r>
              <a:rPr lang="bg-BG" sz="1200" kern="1200" dirty="0" smtClean="0">
                <a:solidFill>
                  <a:schemeClr val="tx1"/>
                </a:solidFill>
                <a:effectLst/>
                <a:latin typeface="+mn-lt"/>
                <a:ea typeface="+mn-ea"/>
                <a:cs typeface="+mn-cs"/>
              </a:rPr>
              <a:t>оборудване на лаборатория за окачествяване, охлаждане, замразяване и съхранение на семенна течност; </a:t>
            </a:r>
            <a:endParaRPr lang="en-US" sz="1200" kern="1200" dirty="0" smtClean="0">
              <a:solidFill>
                <a:schemeClr val="tx1"/>
              </a:solidFill>
              <a:effectLst/>
              <a:latin typeface="+mn-lt"/>
              <a:ea typeface="+mn-ea"/>
              <a:cs typeface="+mn-cs"/>
            </a:endParaRPr>
          </a:p>
          <a:p>
            <a:pPr lvl="0"/>
            <a:r>
              <a:rPr lang="bg-BG" sz="1200" kern="1200" dirty="0" smtClean="0">
                <a:solidFill>
                  <a:schemeClr val="tx1"/>
                </a:solidFill>
                <a:effectLst/>
                <a:latin typeface="+mn-lt"/>
                <a:ea typeface="+mn-ea"/>
                <a:cs typeface="+mn-cs"/>
              </a:rPr>
              <a:t>транспортни средства за разпространение, с цел използване на добития разплоден материал и др.</a:t>
            </a:r>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26289277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bg-BG" sz="1200" b="1" kern="1200" dirty="0" smtClean="0">
                <a:solidFill>
                  <a:schemeClr val="tx1"/>
                </a:solidFill>
                <a:effectLst/>
                <a:latin typeface="+mn-lt"/>
                <a:ea typeface="+mn-ea"/>
                <a:cs typeface="+mn-cs"/>
              </a:rPr>
              <a:t> </a:t>
            </a:r>
            <a:r>
              <a:rPr lang="bg-BG" sz="1200" b="1" kern="1200" dirty="0" smtClean="0">
                <a:solidFill>
                  <a:schemeClr val="tx1"/>
                </a:solidFill>
                <a:effectLst>
                  <a:reflection blurRad="6350" stA="55000" endA="50" endPos="85000" dir="5400000" sy="-100000" algn="bl"/>
                </a:effectLst>
                <a:latin typeface="+mn-lt"/>
                <a:ea typeface="+mn-ea"/>
                <a:cs typeface="+mn-cs"/>
              </a:rPr>
              <a:t>ВЪЗМОЖНИ ИНВЕСТИЦИИ</a:t>
            </a:r>
            <a:endParaRPr lang="en-US" sz="1200" b="1" kern="1200" dirty="0" smtClean="0">
              <a:solidFill>
                <a:schemeClr val="tx1"/>
              </a:solidFill>
              <a:effectLst/>
              <a:latin typeface="+mn-lt"/>
              <a:ea typeface="+mn-ea"/>
              <a:cs typeface="+mn-cs"/>
            </a:endParaRPr>
          </a:p>
          <a:p>
            <a:pPr lvl="0"/>
            <a:r>
              <a:rPr lang="bg-BG" sz="1200" kern="1200" dirty="0" smtClean="0">
                <a:solidFill>
                  <a:schemeClr val="tx1"/>
                </a:solidFill>
                <a:effectLst/>
                <a:latin typeface="+mn-lt"/>
                <a:ea typeface="+mn-ea"/>
                <a:cs typeface="+mn-cs"/>
              </a:rPr>
              <a:t>изграждане/реконструкция на център и инфраструктура за събиране, подготовка за предлагане на пазара (почистване, сортиране, опаковане/пакетиране, етикетиране и др.) и съхранение на плодове и зеленчуци;</a:t>
            </a:r>
            <a:endParaRPr lang="en-US" sz="1200" kern="1200" dirty="0" smtClean="0">
              <a:solidFill>
                <a:schemeClr val="tx1"/>
              </a:solidFill>
              <a:effectLst/>
              <a:latin typeface="+mn-lt"/>
              <a:ea typeface="+mn-ea"/>
              <a:cs typeface="+mn-cs"/>
            </a:endParaRPr>
          </a:p>
          <a:p>
            <a:pPr lvl="0"/>
            <a:r>
              <a:rPr lang="bg-BG" sz="1200" kern="1200" dirty="0" smtClean="0">
                <a:solidFill>
                  <a:schemeClr val="tx1"/>
                </a:solidFill>
                <a:effectLst/>
                <a:latin typeface="+mn-lt"/>
                <a:ea typeface="+mn-ea"/>
                <a:cs typeface="+mn-cs"/>
              </a:rPr>
              <a:t>оборудване/съоръжения за отделните фази на подготовка на продукцията за продажба (приемане, сортиране, калибриране, почистване, пакетиране/опаковане, етикетиране и др.);</a:t>
            </a:r>
            <a:endParaRPr lang="en-US" sz="1200" kern="1200" dirty="0" smtClean="0">
              <a:solidFill>
                <a:schemeClr val="tx1"/>
              </a:solidFill>
              <a:effectLst/>
              <a:latin typeface="+mn-lt"/>
              <a:ea typeface="+mn-ea"/>
              <a:cs typeface="+mn-cs"/>
            </a:endParaRPr>
          </a:p>
          <a:p>
            <a:pPr lvl="0"/>
            <a:r>
              <a:rPr lang="bg-BG" sz="1200" kern="1200" dirty="0" smtClean="0">
                <a:solidFill>
                  <a:schemeClr val="tx1"/>
                </a:solidFill>
                <a:effectLst/>
                <a:latin typeface="+mn-lt"/>
                <a:ea typeface="+mn-ea"/>
                <a:cs typeface="+mn-cs"/>
              </a:rPr>
              <a:t>оборудване/съоръжения за складиране и съхранение на продукцията (включително за охлаждане, замразяване, сушене, техника за складиране, </a:t>
            </a:r>
            <a:r>
              <a:rPr lang="bg-BG" sz="1200" kern="1200" dirty="0" err="1" smtClean="0">
                <a:solidFill>
                  <a:schemeClr val="tx1"/>
                </a:solidFill>
                <a:effectLst/>
                <a:latin typeface="+mn-lt"/>
                <a:ea typeface="+mn-ea"/>
                <a:cs typeface="+mn-cs"/>
              </a:rPr>
              <a:t>бокспалети</a:t>
            </a:r>
            <a:r>
              <a:rPr lang="bg-BG" sz="1200" kern="1200" dirty="0" smtClean="0">
                <a:solidFill>
                  <a:schemeClr val="tx1"/>
                </a:solidFill>
                <a:effectLst/>
                <a:latin typeface="+mn-lt"/>
                <a:ea typeface="+mn-ea"/>
                <a:cs typeface="+mn-cs"/>
              </a:rPr>
              <a:t>, каси/щайги за многократна употреба и др.);</a:t>
            </a:r>
            <a:endParaRPr lang="en-US" sz="1200" kern="1200" dirty="0" smtClean="0">
              <a:solidFill>
                <a:schemeClr val="tx1"/>
              </a:solidFill>
              <a:effectLst/>
              <a:latin typeface="+mn-lt"/>
              <a:ea typeface="+mn-ea"/>
              <a:cs typeface="+mn-cs"/>
            </a:endParaRPr>
          </a:p>
          <a:p>
            <a:pPr lvl="0"/>
            <a:r>
              <a:rPr lang="bg-BG" sz="1200" kern="1200" smtClean="0">
                <a:solidFill>
                  <a:schemeClr val="tx1"/>
                </a:solidFill>
                <a:effectLst/>
                <a:latin typeface="+mn-lt"/>
                <a:ea typeface="+mn-ea"/>
                <a:cs typeface="+mn-cs"/>
              </a:rPr>
              <a:t>техника за транспортиране на продукцията и др.</a:t>
            </a:r>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5373340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8BB97A9-D631-408C-A8D8-0FA4F1A321F1}"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16221674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F53C2F4E-D4BC-4D11-BBE6-2E2B966BDE42}" type="slidenum">
              <a:rPr lang="en-US" smtClean="0"/>
              <a:t>48</a:t>
            </a:fld>
            <a:endParaRPr lang="en-US"/>
          </a:p>
        </p:txBody>
      </p:sp>
    </p:spTree>
    <p:extLst>
      <p:ext uri="{BB962C8B-B14F-4D97-AF65-F5344CB8AC3E}">
        <p14:creationId xmlns:p14="http://schemas.microsoft.com/office/powerpoint/2010/main" val="1723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Има</a:t>
            </a:r>
            <a:r>
              <a:rPr lang="bg-BG" baseline="0" dirty="0"/>
              <a:t> 23 групи култури</a:t>
            </a:r>
          </a:p>
          <a:p>
            <a:r>
              <a:rPr lang="bg-BG" baseline="0" dirty="0"/>
              <a:t>Площи подпомагани по мярка 11 няма да бъдат допускани за кандидатстване по интервенцията</a:t>
            </a:r>
          </a:p>
          <a:p>
            <a:endParaRPr lang="bg-BG" baseline="0" dirty="0"/>
          </a:p>
          <a:p>
            <a:pPr algn="just">
              <a:spcBef>
                <a:spcPts val="200"/>
              </a:spcBef>
              <a:spcAft>
                <a:spcPts val="200"/>
              </a:spcAft>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Специфични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условия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изисквания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отделните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операции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въз</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основа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дейности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съответното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направление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Плащания</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преминаване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към</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биологично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растениъвъдство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случаите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съществуващите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стопанства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добавят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преминаване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към</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земеделие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тези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получават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целият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преминали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преход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получили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могат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бъдат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отново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същата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подпомогнати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мярка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11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земеделие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ПРСР 2014-2020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г</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както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бил</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отнет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сертификат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или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започнал</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нов</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преходен</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могат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участват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тази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края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втората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година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кандидатът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трябва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премине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обучение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областта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биологичното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производство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200">
              <a:solidFill>
                <a:srgbClr val="1EA092"/>
              </a:solidFill>
              <a:latin typeface="Tahoma" panose="020B0604030504040204" pitchFamily="34" charset="0"/>
              <a:ea typeface="Tahoma" panose="020B0604030504040204" pitchFamily="34" charset="0"/>
              <a:cs typeface="Tahoma" panose="020B0604030504040204" pitchFamily="34" charset="0"/>
            </a:endParaRPr>
          </a:p>
          <a:p>
            <a:endParaRPr lang="bg-BG" baseline="0" dirty="0"/>
          </a:p>
          <a:p>
            <a:pPr algn="just">
              <a:spcBef>
                <a:spcPts val="200"/>
              </a:spcBef>
              <a:spcAft>
                <a:spcPts val="200"/>
              </a:spcAft>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Специфични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условия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изисквания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отделните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операции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въз</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основа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дейности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съответното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направление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Плащания</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поддържане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биологично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растениевъдство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x-none">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Кандидатите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поемат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прилагат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методите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производство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последователни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години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След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изтичане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петгодишния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кандидатите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могат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удължават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ежегодно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изтичане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програмния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следва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предоставят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всяка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година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поетия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многогодишен</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20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сертификат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произведена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тях</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растителна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продукция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20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доказателства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реализация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сертифицираната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продукция</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която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получили</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операцията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200">
              <a:solidFill>
                <a:srgbClr val="1EA092"/>
              </a:solidFill>
              <a:latin typeface="Tahoma" panose="020B0604030504040204" pitchFamily="34" charset="0"/>
              <a:ea typeface="Tahoma" panose="020B0604030504040204" pitchFamily="34" charset="0"/>
              <a:cs typeface="Tahoma" panose="020B0604030504040204" pitchFamily="34"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5</a:t>
            </a:fld>
            <a:endParaRPr lang="en-US"/>
          </a:p>
        </p:txBody>
      </p:sp>
    </p:spTree>
    <p:extLst>
      <p:ext uri="{BB962C8B-B14F-4D97-AF65-F5344CB8AC3E}">
        <p14:creationId xmlns:p14="http://schemas.microsoft.com/office/powerpoint/2010/main" val="337487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10</a:t>
            </a:r>
            <a:r>
              <a:rPr lang="bg-BG" baseline="0" dirty="0"/>
              <a:t> групи стопанства</a:t>
            </a:r>
          </a:p>
          <a:p>
            <a:r>
              <a:rPr lang="bg-BG" baseline="0" dirty="0"/>
              <a:t>Цялото стопанство трябва да е в система на контрол</a:t>
            </a:r>
          </a:p>
          <a:p>
            <a:endParaRPr lang="bg-BG" baseline="0" dirty="0"/>
          </a:p>
          <a:p>
            <a:pPr>
              <a:spcBef>
                <a:spcPts val="200"/>
              </a:spcBef>
              <a:spcAft>
                <a:spcPts val="200"/>
              </a:spcAft>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различна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продължителност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зависимот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изпълнявата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spcBef>
                <a:spcPts val="200"/>
              </a:spcBef>
              <a:spcAft>
                <a:spcPts val="200"/>
              </a:spcAft>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Ангажиментът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Плащания</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преминаване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към</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биологично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пчеларство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една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година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възможност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поемане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Плащания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поддържане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пчеларство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Ангажиментът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Плащания</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поддържане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биологично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пчеларство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5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години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След</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изтичане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тази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операция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същият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може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удължава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изтичане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програмния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x-none">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7</a:t>
            </a:fld>
            <a:endParaRPr lang="en-US"/>
          </a:p>
        </p:txBody>
      </p:sp>
    </p:spTree>
    <p:extLst>
      <p:ext uri="{BB962C8B-B14F-4D97-AF65-F5344CB8AC3E}">
        <p14:creationId xmlns:p14="http://schemas.microsoft.com/office/powerpoint/2010/main" val="207132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Към наредбата ще бъде приложен списък със</a:t>
            </a:r>
            <a:r>
              <a:rPr lang="bg-BG" baseline="0" dirty="0"/>
              <a:t> сортове зърнено житни култури и слънчоглед, които ще са допустими за заявяване</a:t>
            </a:r>
          </a:p>
          <a:p>
            <a:endParaRPr lang="bg-BG" baseline="0" dirty="0"/>
          </a:p>
          <a:p>
            <a:pPr algn="just">
              <a:spcBef>
                <a:spcPts val="200"/>
              </a:spcBef>
              <a:spcAft>
                <a:spcPts val="200"/>
              </a:spcAft>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Максималният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размер</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интервенцията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300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ха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приоритетно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подпомагането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ще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бъде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насочено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към</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земеделски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стопанства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които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всички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площи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допустимите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култури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управляват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съгласно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принципите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интегрираното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производство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така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че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осигури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допълнителен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екологичен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ефект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чрез</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значителен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принос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страна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трябва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преминат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обучение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или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докажат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опит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прилагането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поетите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тях</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предходен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програмен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период</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x-none">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pPr>
            <a:endParaRPr lang="en-US" altLang="en-US" sz="1050" b="1" dirty="0">
              <a:solidFill>
                <a:srgbClr val="7030A0"/>
              </a:solidFill>
            </a:endParaRPr>
          </a:p>
          <a:p>
            <a:pPr algn="just">
              <a:spcBef>
                <a:spcPts val="200"/>
              </a:spcBef>
              <a:spcAft>
                <a:spcPts val="200"/>
              </a:spcAft>
            </a:pP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Плащане -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170,26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евро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ха</a:t>
            </a:r>
            <a:endParaRPr lang="x-none" b="1">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спази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бюджетния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пакет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горна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граница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таван</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стопанство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може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определи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ежегодно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ще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бъде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приложена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към</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общата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сума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плащането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отпуснато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бенефициента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съгласно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степента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която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ангажиран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x-none">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en-US" altLang="en-US" dirty="0">
              <a:solidFill>
                <a:srgbClr val="1EA092"/>
              </a:solidFill>
              <a:latin typeface="Tahoma" panose="020B0604030504040204" pitchFamily="34" charset="0"/>
              <a:ea typeface="Tahoma" panose="020B0604030504040204" pitchFamily="34" charset="0"/>
              <a:cs typeface="Tahoma" panose="020B0604030504040204" pitchFamily="34"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9</a:t>
            </a:fld>
            <a:endParaRPr lang="en-US"/>
          </a:p>
        </p:txBody>
      </p:sp>
    </p:spTree>
    <p:extLst>
      <p:ext uri="{BB962C8B-B14F-4D97-AF65-F5344CB8AC3E}">
        <p14:creationId xmlns:p14="http://schemas.microsoft.com/office/powerpoint/2010/main" val="415509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Анализите се правят в акредитирани лаборатории.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bg1"/>
                </a:solidFill>
                <a:latin typeface="Roboto" panose="020B0604020202020204" charset="0"/>
                <a:ea typeface="Roboto" panose="020B0604020202020204" charset="0"/>
                <a:cs typeface="Roboto" panose="020B0604020202020204" charset="0"/>
              </a:rPr>
              <a:t>По интервенцията няма максимален размер на допустимата за подпомагане </a:t>
            </a:r>
            <a:r>
              <a:rPr lang="ru-RU" sz="1200" dirty="0" err="1">
                <a:solidFill>
                  <a:schemeClr val="bg1"/>
                </a:solidFill>
                <a:latin typeface="Roboto" panose="020B0604020202020204" charset="0"/>
                <a:ea typeface="Roboto" panose="020B0604020202020204" charset="0"/>
                <a:cs typeface="Roboto" panose="020B0604020202020204" charset="0"/>
              </a:rPr>
              <a:t>площ</a:t>
            </a:r>
            <a:r>
              <a:rPr lang="ru-RU" sz="1200" dirty="0">
                <a:solidFill>
                  <a:schemeClr val="bg1"/>
                </a:solidFill>
                <a:latin typeface="Roboto" panose="020B0604020202020204" charset="0"/>
                <a:ea typeface="Roboto" panose="020B0604020202020204" charset="0"/>
                <a:cs typeface="Roboto" panose="020B0604020202020204" charset="0"/>
              </a:rPr>
              <a:t>.</a:t>
            </a:r>
            <a:endParaRPr lang="en-US" sz="1200" dirty="0">
              <a:solidFill>
                <a:schemeClr val="bg1"/>
              </a:solidFill>
              <a:latin typeface="Roboto" panose="020B0604020202020204" charset="0"/>
              <a:ea typeface="Roboto" panose="020B0604020202020204" charset="0"/>
              <a:cs typeface="Roboto" panose="020B060402020202020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Roboto" panose="020B0604020202020204" charset="0"/>
              <a:ea typeface="Roboto" panose="020B0604020202020204" charset="0"/>
              <a:cs typeface="Roboto" panose="020B0604020202020204" charset="0"/>
            </a:endParaRP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Минимална допустима площ –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0,3 ха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(пресни плодове, зеленчуци и десертни лозя)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за всеки отделен земеделски стопанин. </a:t>
            </a: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Максимално допустими площи – </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10 ха</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 (пресни плодове, зеленчуци и десертни лозя)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за всеки отделен земеделски стопанин. </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Дейностите се извършват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върху едни и същи площи за периода на ангажимента за трайни насаждения и многогодишни култури. </a:t>
            </a:r>
          </a:p>
          <a:p>
            <a:pPr marL="285750" indent="-285750" algn="just">
              <a:buFont typeface="Arial" panose="020B0604020202020204" pitchFamily="34" charset="0"/>
              <a:buChar char="•"/>
            </a:pP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Дейностите за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едногодишни култури се извършват върху едни и същи по размер площи в периода</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на ангажимента</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в които могат да са включени и площите за </a:t>
            </a:r>
            <a:r>
              <a:rPr lang="bg-BG"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сеитбооборот</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Площите за </a:t>
            </a:r>
            <a:r>
              <a:rPr lang="bg-BG" sz="1200" dirty="0" err="1">
                <a:solidFill>
                  <a:srgbClr val="7030A0"/>
                </a:solidFill>
                <a:latin typeface="Tahoma" panose="020B0604030504040204" pitchFamily="34" charset="0"/>
                <a:ea typeface="Tahoma" panose="020B0604030504040204" pitchFamily="34" charset="0"/>
                <a:cs typeface="Tahoma" panose="020B0604030504040204" pitchFamily="34" charset="0"/>
              </a:rPr>
              <a:t>сеитбооборотните</a:t>
            </a: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 култури не се подпомагат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и не могат да превишават площите на културите, които се подпомагат. </a:t>
            </a:r>
          </a:p>
          <a:p>
            <a:pPr marL="285750" indent="-285750" algn="just">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Не могат да се подпомагат площи, на които не са отглеждани земеделски култури пряко върху почва. </a:t>
            </a:r>
          </a:p>
          <a:p>
            <a:pPr algn="just"/>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Земеделският стопанин е длъжен да спазва: </a:t>
            </a:r>
          </a:p>
          <a:p>
            <a:pPr algn="just"/>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1. Разработен 5-годишен план за управление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на използваните площи от плодове, зеленчуци и десертни лозя, който включва: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план за </a:t>
            </a:r>
            <a:r>
              <a:rPr lang="bg-BG" dirty="0" err="1">
                <a:solidFill>
                  <a:srgbClr val="7030A0"/>
                </a:solidFill>
                <a:latin typeface="Tahoma" panose="020B0604030504040204" pitchFamily="34" charset="0"/>
                <a:ea typeface="Tahoma" panose="020B0604030504040204" pitchFamily="34" charset="0"/>
                <a:cs typeface="Tahoma" panose="020B0604030504040204" pitchFamily="34" charset="0"/>
              </a:rPr>
              <a:t>сеитбооборот</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схема за балансирано наторяване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изготвена въз основа на резултати от агрохимически анализ на почвата, извършен в акредитирана лаборатория;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календарен план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 месеци за наблюдение на икономически важните вредители по културите. </a:t>
            </a:r>
          </a:p>
          <a:p>
            <a:pPr algn="just"/>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2. Забрана за използване на тотални хербициди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в овощните насаждения и десертните лозя, като приоритетно се прилагат подходящи механични техники за премахване на плевелите. </a:t>
            </a:r>
          </a:p>
          <a:p>
            <a:pPr algn="just"/>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3.Прилагат селективни средства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за защита от вредители и такива щадящи пчелите.</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solidFill>
                <a:schemeClr val="bg1"/>
              </a:solidFill>
              <a:latin typeface="Roboto" panose="020B0604020202020204" charset="0"/>
              <a:ea typeface="Roboto" panose="020B0604020202020204" charset="0"/>
              <a:cs typeface="Roboto" panose="020B0604020202020204"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10</a:t>
            </a:fld>
            <a:endParaRPr lang="en-US"/>
          </a:p>
        </p:txBody>
      </p:sp>
    </p:spTree>
    <p:extLst>
      <p:ext uri="{BB962C8B-B14F-4D97-AF65-F5344CB8AC3E}">
        <p14:creationId xmlns:p14="http://schemas.microsoft.com/office/powerpoint/2010/main" val="41309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750"/>
              </a:spcBef>
            </a:pP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Насърчаване на естественото опрашване</a:t>
            </a:r>
          </a:p>
          <a:p>
            <a:pPr marL="285750" indent="-285750" algn="just">
              <a:spcBef>
                <a:spcPts val="750"/>
              </a:spcBef>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Операция 1: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Осигуряване на опрашване в планински райони и защитени зони от мрежата Натура 2000 (стационарни пчелини) </a:t>
            </a:r>
          </a:p>
          <a:p>
            <a:pPr marL="342900" indent="-342900" algn="just">
              <a:spcBef>
                <a:spcPts val="750"/>
              </a:spcBef>
              <a:buFontTx/>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Стопанство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пчелин</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150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кошера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1577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евро</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годишно</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p>
          <a:p>
            <a:pPr marL="342900" indent="-342900" algn="just">
              <a:spcBef>
                <a:spcPts val="750"/>
              </a:spcBef>
              <a:buFontTx/>
              <a:buChar char="-"/>
            </a:pP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Стопанство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пчелин</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151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до</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250 </a:t>
            </a:r>
            <a:r>
              <a:rPr lang="en-US" sz="1200" dirty="0" err="1">
                <a:solidFill>
                  <a:srgbClr val="1EA092"/>
                </a:solidFill>
                <a:latin typeface="Tahoma" panose="020B0604030504040204" pitchFamily="34" charset="0"/>
                <a:ea typeface="Tahoma" panose="020B0604030504040204" pitchFamily="34" charset="0"/>
                <a:cs typeface="Tahoma" panose="020B0604030504040204" pitchFamily="34" charset="0"/>
              </a:rPr>
              <a:t>кошера</a:t>
            </a:r>
            <a:r>
              <a:rPr lang="en-US" sz="1200"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3865</a:t>
            </a:r>
            <a:r>
              <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евро</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годишно</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Операция 2: </a:t>
            </a:r>
            <a:r>
              <a:rPr lang="bg-BG" sz="1200" dirty="0">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Ангажименти за предоставяне на услугата по опрашване чрез преместване и временно разполагане на пчелни семейства(подвижно пчеларство) </a:t>
            </a:r>
          </a:p>
          <a:p>
            <a:pPr marL="285750" indent="-285750" algn="just">
              <a:spcBef>
                <a:spcPts val="750"/>
              </a:spcBef>
              <a:buFont typeface="Arial" panose="020B0604020202020204" pitchFamily="34" charset="0"/>
              <a:buChar char="•"/>
            </a:pPr>
            <a:r>
              <a:rPr lang="bg-BG" sz="1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1226,59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евро</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200" b="1" dirty="0" err="1">
                <a:solidFill>
                  <a:srgbClr val="7030A0"/>
                </a:solidFill>
                <a:latin typeface="Tahoma" panose="020B0604030504040204" pitchFamily="34" charset="0"/>
                <a:ea typeface="Tahoma" panose="020B0604030504040204" pitchFamily="34" charset="0"/>
                <a:cs typeface="Tahoma" panose="020B0604030504040204" pitchFamily="34" charset="0"/>
              </a:rPr>
              <a:t>годишно</a:t>
            </a:r>
            <a:endParaRPr lang="bg-BG" sz="1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endParaRPr lang="bg-BG" dirty="0"/>
          </a:p>
        </p:txBody>
      </p:sp>
      <p:sp>
        <p:nvSpPr>
          <p:cNvPr id="4" name="Slide Number Placeholder 3"/>
          <p:cNvSpPr>
            <a:spLocks noGrp="1"/>
          </p:cNvSpPr>
          <p:nvPr>
            <p:ph type="sldNum" sz="quarter" idx="10"/>
          </p:nvPr>
        </p:nvSpPr>
        <p:spPr/>
        <p:txBody>
          <a:bodyPr/>
          <a:lstStyle/>
          <a:p>
            <a:fld id="{F53C2F4E-D4BC-4D11-BBE6-2E2B966BDE42}" type="slidenum">
              <a:rPr lang="en-US" smtClean="0"/>
              <a:t>11</a:t>
            </a:fld>
            <a:endParaRPr lang="en-US"/>
          </a:p>
        </p:txBody>
      </p:sp>
    </p:spTree>
    <p:extLst>
      <p:ext uri="{BB962C8B-B14F-4D97-AF65-F5344CB8AC3E}">
        <p14:creationId xmlns:p14="http://schemas.microsoft.com/office/powerpoint/2010/main" val="407143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4" indent="0" algn="ctr">
              <a:buNone/>
              <a:defRPr>
                <a:solidFill>
                  <a:schemeClr val="tx1">
                    <a:tint val="75000"/>
                  </a:schemeClr>
                </a:solidFill>
              </a:defRPr>
            </a:lvl2pPr>
            <a:lvl3pPr marL="914228" indent="0" algn="ctr">
              <a:buNone/>
              <a:defRPr>
                <a:solidFill>
                  <a:schemeClr val="tx1">
                    <a:tint val="75000"/>
                  </a:schemeClr>
                </a:solidFill>
              </a:defRPr>
            </a:lvl3pPr>
            <a:lvl4pPr marL="1371343" indent="0" algn="ctr">
              <a:buNone/>
              <a:defRPr>
                <a:solidFill>
                  <a:schemeClr val="tx1">
                    <a:tint val="75000"/>
                  </a:schemeClr>
                </a:solidFill>
              </a:defRPr>
            </a:lvl4pPr>
            <a:lvl5pPr marL="1828457" indent="0" algn="ctr">
              <a:buNone/>
              <a:defRPr>
                <a:solidFill>
                  <a:schemeClr val="tx1">
                    <a:tint val="75000"/>
                  </a:schemeClr>
                </a:solidFill>
              </a:defRPr>
            </a:lvl5pPr>
            <a:lvl6pPr marL="2285571" indent="0" algn="ctr">
              <a:buNone/>
              <a:defRPr>
                <a:solidFill>
                  <a:schemeClr val="tx1">
                    <a:tint val="75000"/>
                  </a:schemeClr>
                </a:solidFill>
              </a:defRPr>
            </a:lvl6pPr>
            <a:lvl7pPr marL="2742676" indent="0" algn="ctr">
              <a:buNone/>
              <a:defRPr>
                <a:solidFill>
                  <a:schemeClr val="tx1">
                    <a:tint val="75000"/>
                  </a:schemeClr>
                </a:solidFill>
              </a:defRPr>
            </a:lvl7pPr>
            <a:lvl8pPr marL="3199798" indent="0" algn="ctr">
              <a:buNone/>
              <a:defRPr>
                <a:solidFill>
                  <a:schemeClr val="tx1">
                    <a:tint val="75000"/>
                  </a:schemeClr>
                </a:solidFill>
              </a:defRPr>
            </a:lvl8pPr>
            <a:lvl9pPr marL="36569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90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66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3"/>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3"/>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07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4" indent="0" algn="ctr">
              <a:buNone/>
              <a:defRPr>
                <a:solidFill>
                  <a:schemeClr val="tx1">
                    <a:tint val="75000"/>
                  </a:schemeClr>
                </a:solidFill>
              </a:defRPr>
            </a:lvl2pPr>
            <a:lvl3pPr marL="914228" indent="0" algn="ctr">
              <a:buNone/>
              <a:defRPr>
                <a:solidFill>
                  <a:schemeClr val="tx1">
                    <a:tint val="75000"/>
                  </a:schemeClr>
                </a:solidFill>
              </a:defRPr>
            </a:lvl3pPr>
            <a:lvl4pPr marL="1371343" indent="0" algn="ctr">
              <a:buNone/>
              <a:defRPr>
                <a:solidFill>
                  <a:schemeClr val="tx1">
                    <a:tint val="75000"/>
                  </a:schemeClr>
                </a:solidFill>
              </a:defRPr>
            </a:lvl4pPr>
            <a:lvl5pPr marL="1828457" indent="0" algn="ctr">
              <a:buNone/>
              <a:defRPr>
                <a:solidFill>
                  <a:schemeClr val="tx1">
                    <a:tint val="75000"/>
                  </a:schemeClr>
                </a:solidFill>
              </a:defRPr>
            </a:lvl5pPr>
            <a:lvl6pPr marL="2285571" indent="0" algn="ctr">
              <a:buNone/>
              <a:defRPr>
                <a:solidFill>
                  <a:schemeClr val="tx1">
                    <a:tint val="75000"/>
                  </a:schemeClr>
                </a:solidFill>
              </a:defRPr>
            </a:lvl6pPr>
            <a:lvl7pPr marL="2742676" indent="0" algn="ctr">
              <a:buNone/>
              <a:defRPr>
                <a:solidFill>
                  <a:schemeClr val="tx1">
                    <a:tint val="75000"/>
                  </a:schemeClr>
                </a:solidFill>
              </a:defRPr>
            </a:lvl7pPr>
            <a:lvl8pPr marL="3199798" indent="0" algn="ctr">
              <a:buNone/>
              <a:defRPr>
                <a:solidFill>
                  <a:schemeClr val="tx1">
                    <a:tint val="75000"/>
                  </a:schemeClr>
                </a:solidFill>
              </a:defRPr>
            </a:lvl8pPr>
            <a:lvl9pPr marL="36569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46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36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114" indent="0">
              <a:buNone/>
              <a:defRPr sz="1800">
                <a:solidFill>
                  <a:schemeClr val="tx1">
                    <a:tint val="75000"/>
                  </a:schemeClr>
                </a:solidFill>
              </a:defRPr>
            </a:lvl2pPr>
            <a:lvl3pPr marL="914228" indent="0">
              <a:buNone/>
              <a:defRPr sz="1600">
                <a:solidFill>
                  <a:schemeClr val="tx1">
                    <a:tint val="75000"/>
                  </a:schemeClr>
                </a:solidFill>
              </a:defRPr>
            </a:lvl3pPr>
            <a:lvl4pPr marL="1371343" indent="0">
              <a:buNone/>
              <a:defRPr sz="1400">
                <a:solidFill>
                  <a:schemeClr val="tx1">
                    <a:tint val="75000"/>
                  </a:schemeClr>
                </a:solidFill>
              </a:defRPr>
            </a:lvl4pPr>
            <a:lvl5pPr marL="1828457" indent="0">
              <a:buNone/>
              <a:defRPr sz="1400">
                <a:solidFill>
                  <a:schemeClr val="tx1">
                    <a:tint val="75000"/>
                  </a:schemeClr>
                </a:solidFill>
              </a:defRPr>
            </a:lvl5pPr>
            <a:lvl6pPr marL="2285571" indent="0">
              <a:buNone/>
              <a:defRPr sz="1400">
                <a:solidFill>
                  <a:schemeClr val="tx1">
                    <a:tint val="75000"/>
                  </a:schemeClr>
                </a:solidFill>
              </a:defRPr>
            </a:lvl6pPr>
            <a:lvl7pPr marL="2742676" indent="0">
              <a:buNone/>
              <a:defRPr sz="1400">
                <a:solidFill>
                  <a:schemeClr val="tx1">
                    <a:tint val="75000"/>
                  </a:schemeClr>
                </a:solidFill>
              </a:defRPr>
            </a:lvl7pPr>
            <a:lvl8pPr marL="3199798" indent="0">
              <a:buNone/>
              <a:defRPr sz="1400">
                <a:solidFill>
                  <a:schemeClr val="tx1">
                    <a:tint val="75000"/>
                  </a:schemeClr>
                </a:solidFill>
              </a:defRPr>
            </a:lvl8pPr>
            <a:lvl9pPr marL="365690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396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78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874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774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107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97" y="273086"/>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36"/>
            <a:ext cx="3008314" cy="46910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8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125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14" indent="0">
              <a:buNone/>
              <a:defRPr sz="2900"/>
            </a:lvl2pPr>
            <a:lvl3pPr marL="914228" indent="0">
              <a:buNone/>
              <a:defRPr sz="2300"/>
            </a:lvl3pPr>
            <a:lvl4pPr marL="1371343" indent="0">
              <a:buNone/>
              <a:defRPr sz="2000"/>
            </a:lvl4pPr>
            <a:lvl5pPr marL="1828457" indent="0">
              <a:buNone/>
              <a:defRPr sz="2000"/>
            </a:lvl5pPr>
            <a:lvl6pPr marL="2285571" indent="0">
              <a:buNone/>
              <a:defRPr sz="2000"/>
            </a:lvl6pPr>
            <a:lvl7pPr marL="2742676" indent="0">
              <a:buNone/>
              <a:defRPr sz="2000"/>
            </a:lvl7pPr>
            <a:lvl8pPr marL="3199798" indent="0">
              <a:buNone/>
              <a:defRPr sz="2000"/>
            </a:lvl8pPr>
            <a:lvl9pPr marL="3656901" indent="0">
              <a:buNone/>
              <a:defRPr sz="2000"/>
            </a:lvl9pPr>
          </a:lstStyle>
          <a:p>
            <a:endParaRPr lang="en-US"/>
          </a:p>
        </p:txBody>
      </p:sp>
      <p:sp>
        <p:nvSpPr>
          <p:cNvPr id="4" name="Text Placeholder 3"/>
          <p:cNvSpPr>
            <a:spLocks noGrp="1"/>
          </p:cNvSpPr>
          <p:nvPr>
            <p:ph type="body" sz="half" idx="2"/>
          </p:nvPr>
        </p:nvSpPr>
        <p:spPr>
          <a:xfrm>
            <a:off x="1792288" y="5367373"/>
            <a:ext cx="5486400" cy="8048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537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201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3"/>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3"/>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179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4" indent="0" algn="ctr">
              <a:buNone/>
              <a:defRPr>
                <a:solidFill>
                  <a:schemeClr val="tx1">
                    <a:tint val="75000"/>
                  </a:schemeClr>
                </a:solidFill>
              </a:defRPr>
            </a:lvl2pPr>
            <a:lvl3pPr marL="914228" indent="0" algn="ctr">
              <a:buNone/>
              <a:defRPr>
                <a:solidFill>
                  <a:schemeClr val="tx1">
                    <a:tint val="75000"/>
                  </a:schemeClr>
                </a:solidFill>
              </a:defRPr>
            </a:lvl3pPr>
            <a:lvl4pPr marL="1371343" indent="0" algn="ctr">
              <a:buNone/>
              <a:defRPr>
                <a:solidFill>
                  <a:schemeClr val="tx1">
                    <a:tint val="75000"/>
                  </a:schemeClr>
                </a:solidFill>
              </a:defRPr>
            </a:lvl4pPr>
            <a:lvl5pPr marL="1828457" indent="0" algn="ctr">
              <a:buNone/>
              <a:defRPr>
                <a:solidFill>
                  <a:schemeClr val="tx1">
                    <a:tint val="75000"/>
                  </a:schemeClr>
                </a:solidFill>
              </a:defRPr>
            </a:lvl5pPr>
            <a:lvl6pPr marL="2285571" indent="0" algn="ctr">
              <a:buNone/>
              <a:defRPr>
                <a:solidFill>
                  <a:schemeClr val="tx1">
                    <a:tint val="75000"/>
                  </a:schemeClr>
                </a:solidFill>
              </a:defRPr>
            </a:lvl6pPr>
            <a:lvl7pPr marL="2742676" indent="0" algn="ctr">
              <a:buNone/>
              <a:defRPr>
                <a:solidFill>
                  <a:schemeClr val="tx1">
                    <a:tint val="75000"/>
                  </a:schemeClr>
                </a:solidFill>
              </a:defRPr>
            </a:lvl7pPr>
            <a:lvl8pPr marL="3199798" indent="0" algn="ctr">
              <a:buNone/>
              <a:defRPr>
                <a:solidFill>
                  <a:schemeClr val="tx1">
                    <a:tint val="75000"/>
                  </a:schemeClr>
                </a:solidFill>
              </a:defRPr>
            </a:lvl8pPr>
            <a:lvl9pPr marL="36569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516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704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114" indent="0">
              <a:buNone/>
              <a:defRPr sz="1800">
                <a:solidFill>
                  <a:schemeClr val="tx1">
                    <a:tint val="75000"/>
                  </a:schemeClr>
                </a:solidFill>
              </a:defRPr>
            </a:lvl2pPr>
            <a:lvl3pPr marL="914228" indent="0">
              <a:buNone/>
              <a:defRPr sz="1600">
                <a:solidFill>
                  <a:schemeClr val="tx1">
                    <a:tint val="75000"/>
                  </a:schemeClr>
                </a:solidFill>
              </a:defRPr>
            </a:lvl3pPr>
            <a:lvl4pPr marL="1371343" indent="0">
              <a:buNone/>
              <a:defRPr sz="1400">
                <a:solidFill>
                  <a:schemeClr val="tx1">
                    <a:tint val="75000"/>
                  </a:schemeClr>
                </a:solidFill>
              </a:defRPr>
            </a:lvl4pPr>
            <a:lvl5pPr marL="1828457" indent="0">
              <a:buNone/>
              <a:defRPr sz="1400">
                <a:solidFill>
                  <a:schemeClr val="tx1">
                    <a:tint val="75000"/>
                  </a:schemeClr>
                </a:solidFill>
              </a:defRPr>
            </a:lvl5pPr>
            <a:lvl6pPr marL="2285571" indent="0">
              <a:buNone/>
              <a:defRPr sz="1400">
                <a:solidFill>
                  <a:schemeClr val="tx1">
                    <a:tint val="75000"/>
                  </a:schemeClr>
                </a:solidFill>
              </a:defRPr>
            </a:lvl6pPr>
            <a:lvl7pPr marL="2742676" indent="0">
              <a:buNone/>
              <a:defRPr sz="1400">
                <a:solidFill>
                  <a:schemeClr val="tx1">
                    <a:tint val="75000"/>
                  </a:schemeClr>
                </a:solidFill>
              </a:defRPr>
            </a:lvl7pPr>
            <a:lvl8pPr marL="3199798" indent="0">
              <a:buNone/>
              <a:defRPr sz="1400">
                <a:solidFill>
                  <a:schemeClr val="tx1">
                    <a:tint val="75000"/>
                  </a:schemeClr>
                </a:solidFill>
              </a:defRPr>
            </a:lvl8pPr>
            <a:lvl9pPr marL="365690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152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38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605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16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32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114" indent="0">
              <a:buNone/>
              <a:defRPr sz="1800">
                <a:solidFill>
                  <a:schemeClr val="tx1">
                    <a:tint val="75000"/>
                  </a:schemeClr>
                </a:solidFill>
              </a:defRPr>
            </a:lvl2pPr>
            <a:lvl3pPr marL="914228" indent="0">
              <a:buNone/>
              <a:defRPr sz="1600">
                <a:solidFill>
                  <a:schemeClr val="tx1">
                    <a:tint val="75000"/>
                  </a:schemeClr>
                </a:solidFill>
              </a:defRPr>
            </a:lvl3pPr>
            <a:lvl4pPr marL="1371343" indent="0">
              <a:buNone/>
              <a:defRPr sz="1400">
                <a:solidFill>
                  <a:schemeClr val="tx1">
                    <a:tint val="75000"/>
                  </a:schemeClr>
                </a:solidFill>
              </a:defRPr>
            </a:lvl4pPr>
            <a:lvl5pPr marL="1828457" indent="0">
              <a:buNone/>
              <a:defRPr sz="1400">
                <a:solidFill>
                  <a:schemeClr val="tx1">
                    <a:tint val="75000"/>
                  </a:schemeClr>
                </a:solidFill>
              </a:defRPr>
            </a:lvl5pPr>
            <a:lvl6pPr marL="2285571" indent="0">
              <a:buNone/>
              <a:defRPr sz="1400">
                <a:solidFill>
                  <a:schemeClr val="tx1">
                    <a:tint val="75000"/>
                  </a:schemeClr>
                </a:solidFill>
              </a:defRPr>
            </a:lvl6pPr>
            <a:lvl7pPr marL="2742676" indent="0">
              <a:buNone/>
              <a:defRPr sz="1400">
                <a:solidFill>
                  <a:schemeClr val="tx1">
                    <a:tint val="75000"/>
                  </a:schemeClr>
                </a:solidFill>
              </a:defRPr>
            </a:lvl7pPr>
            <a:lvl8pPr marL="3199798" indent="0">
              <a:buNone/>
              <a:defRPr sz="1400">
                <a:solidFill>
                  <a:schemeClr val="tx1">
                    <a:tint val="75000"/>
                  </a:schemeClr>
                </a:solidFill>
              </a:defRPr>
            </a:lvl8pPr>
            <a:lvl9pPr marL="365690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97" y="273086"/>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36"/>
            <a:ext cx="3008314" cy="46910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86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14" indent="0">
              <a:buNone/>
              <a:defRPr sz="2900"/>
            </a:lvl2pPr>
            <a:lvl3pPr marL="914228" indent="0">
              <a:buNone/>
              <a:defRPr sz="2300"/>
            </a:lvl3pPr>
            <a:lvl4pPr marL="1371343" indent="0">
              <a:buNone/>
              <a:defRPr sz="2000"/>
            </a:lvl4pPr>
            <a:lvl5pPr marL="1828457" indent="0">
              <a:buNone/>
              <a:defRPr sz="2000"/>
            </a:lvl5pPr>
            <a:lvl6pPr marL="2285571" indent="0">
              <a:buNone/>
              <a:defRPr sz="2000"/>
            </a:lvl6pPr>
            <a:lvl7pPr marL="2742676" indent="0">
              <a:buNone/>
              <a:defRPr sz="2000"/>
            </a:lvl7pPr>
            <a:lvl8pPr marL="3199798" indent="0">
              <a:buNone/>
              <a:defRPr sz="2000"/>
            </a:lvl8pPr>
            <a:lvl9pPr marL="3656901" indent="0">
              <a:buNone/>
              <a:defRPr sz="2000"/>
            </a:lvl9pPr>
          </a:lstStyle>
          <a:p>
            <a:endParaRPr lang="en-US"/>
          </a:p>
        </p:txBody>
      </p:sp>
      <p:sp>
        <p:nvSpPr>
          <p:cNvPr id="4" name="Text Placeholder 3"/>
          <p:cNvSpPr>
            <a:spLocks noGrp="1"/>
          </p:cNvSpPr>
          <p:nvPr>
            <p:ph type="body" sz="half" idx="2"/>
          </p:nvPr>
        </p:nvSpPr>
        <p:spPr>
          <a:xfrm>
            <a:off x="1792288" y="5367373"/>
            <a:ext cx="5486400" cy="8048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348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424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3"/>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3"/>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3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4" indent="0" algn="ctr">
              <a:buNone/>
              <a:defRPr>
                <a:solidFill>
                  <a:schemeClr val="tx1">
                    <a:tint val="75000"/>
                  </a:schemeClr>
                </a:solidFill>
              </a:defRPr>
            </a:lvl2pPr>
            <a:lvl3pPr marL="914228" indent="0" algn="ctr">
              <a:buNone/>
              <a:defRPr>
                <a:solidFill>
                  <a:schemeClr val="tx1">
                    <a:tint val="75000"/>
                  </a:schemeClr>
                </a:solidFill>
              </a:defRPr>
            </a:lvl3pPr>
            <a:lvl4pPr marL="1371343" indent="0" algn="ctr">
              <a:buNone/>
              <a:defRPr>
                <a:solidFill>
                  <a:schemeClr val="tx1">
                    <a:tint val="75000"/>
                  </a:schemeClr>
                </a:solidFill>
              </a:defRPr>
            </a:lvl4pPr>
            <a:lvl5pPr marL="1828457" indent="0" algn="ctr">
              <a:buNone/>
              <a:defRPr>
                <a:solidFill>
                  <a:schemeClr val="tx1">
                    <a:tint val="75000"/>
                  </a:schemeClr>
                </a:solidFill>
              </a:defRPr>
            </a:lvl5pPr>
            <a:lvl6pPr marL="2285571" indent="0" algn="ctr">
              <a:buNone/>
              <a:defRPr>
                <a:solidFill>
                  <a:schemeClr val="tx1">
                    <a:tint val="75000"/>
                  </a:schemeClr>
                </a:solidFill>
              </a:defRPr>
            </a:lvl6pPr>
            <a:lvl7pPr marL="2742676" indent="0" algn="ctr">
              <a:buNone/>
              <a:defRPr>
                <a:solidFill>
                  <a:schemeClr val="tx1">
                    <a:tint val="75000"/>
                  </a:schemeClr>
                </a:solidFill>
              </a:defRPr>
            </a:lvl7pPr>
            <a:lvl8pPr marL="3199798" indent="0" algn="ctr">
              <a:buNone/>
              <a:defRPr>
                <a:solidFill>
                  <a:schemeClr val="tx1">
                    <a:tint val="75000"/>
                  </a:schemeClr>
                </a:solidFill>
              </a:defRPr>
            </a:lvl8pPr>
            <a:lvl9pPr marL="36569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38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217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114" indent="0">
              <a:buNone/>
              <a:defRPr sz="1800">
                <a:solidFill>
                  <a:schemeClr val="tx1">
                    <a:tint val="75000"/>
                  </a:schemeClr>
                </a:solidFill>
              </a:defRPr>
            </a:lvl2pPr>
            <a:lvl3pPr marL="914228" indent="0">
              <a:buNone/>
              <a:defRPr sz="1600">
                <a:solidFill>
                  <a:schemeClr val="tx1">
                    <a:tint val="75000"/>
                  </a:schemeClr>
                </a:solidFill>
              </a:defRPr>
            </a:lvl3pPr>
            <a:lvl4pPr marL="1371343" indent="0">
              <a:buNone/>
              <a:defRPr sz="1400">
                <a:solidFill>
                  <a:schemeClr val="tx1">
                    <a:tint val="75000"/>
                  </a:schemeClr>
                </a:solidFill>
              </a:defRPr>
            </a:lvl4pPr>
            <a:lvl5pPr marL="1828457" indent="0">
              <a:buNone/>
              <a:defRPr sz="1400">
                <a:solidFill>
                  <a:schemeClr val="tx1">
                    <a:tint val="75000"/>
                  </a:schemeClr>
                </a:solidFill>
              </a:defRPr>
            </a:lvl5pPr>
            <a:lvl6pPr marL="2285571" indent="0">
              <a:buNone/>
              <a:defRPr sz="1400">
                <a:solidFill>
                  <a:schemeClr val="tx1">
                    <a:tint val="75000"/>
                  </a:schemeClr>
                </a:solidFill>
              </a:defRPr>
            </a:lvl6pPr>
            <a:lvl7pPr marL="2742676" indent="0">
              <a:buNone/>
              <a:defRPr sz="1400">
                <a:solidFill>
                  <a:schemeClr val="tx1">
                    <a:tint val="75000"/>
                  </a:schemeClr>
                </a:solidFill>
              </a:defRPr>
            </a:lvl7pPr>
            <a:lvl8pPr marL="3199798" indent="0">
              <a:buNone/>
              <a:defRPr sz="1400">
                <a:solidFill>
                  <a:schemeClr val="tx1">
                    <a:tint val="75000"/>
                  </a:schemeClr>
                </a:solidFill>
              </a:defRPr>
            </a:lvl8pPr>
            <a:lvl9pPr marL="365690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594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819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22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975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129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97" y="273086"/>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36"/>
            <a:ext cx="3008314" cy="46910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955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14" indent="0">
              <a:buNone/>
              <a:defRPr sz="2900"/>
            </a:lvl2pPr>
            <a:lvl3pPr marL="914228" indent="0">
              <a:buNone/>
              <a:defRPr sz="2300"/>
            </a:lvl3pPr>
            <a:lvl4pPr marL="1371343" indent="0">
              <a:buNone/>
              <a:defRPr sz="2000"/>
            </a:lvl4pPr>
            <a:lvl5pPr marL="1828457" indent="0">
              <a:buNone/>
              <a:defRPr sz="2000"/>
            </a:lvl5pPr>
            <a:lvl6pPr marL="2285571" indent="0">
              <a:buNone/>
              <a:defRPr sz="2000"/>
            </a:lvl6pPr>
            <a:lvl7pPr marL="2742676" indent="0">
              <a:buNone/>
              <a:defRPr sz="2000"/>
            </a:lvl7pPr>
            <a:lvl8pPr marL="3199798" indent="0">
              <a:buNone/>
              <a:defRPr sz="2000"/>
            </a:lvl8pPr>
            <a:lvl9pPr marL="3656901" indent="0">
              <a:buNone/>
              <a:defRPr sz="2000"/>
            </a:lvl9pPr>
          </a:lstStyle>
          <a:p>
            <a:endParaRPr lang="en-US"/>
          </a:p>
        </p:txBody>
      </p:sp>
      <p:sp>
        <p:nvSpPr>
          <p:cNvPr id="4" name="Text Placeholder 3"/>
          <p:cNvSpPr>
            <a:spLocks noGrp="1"/>
          </p:cNvSpPr>
          <p:nvPr>
            <p:ph type="body" sz="half" idx="2"/>
          </p:nvPr>
        </p:nvSpPr>
        <p:spPr>
          <a:xfrm>
            <a:off x="1792288" y="5367373"/>
            <a:ext cx="5486400" cy="8048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322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5791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3"/>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3"/>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776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4" indent="0" algn="ctr">
              <a:buNone/>
              <a:defRPr>
                <a:solidFill>
                  <a:schemeClr val="tx1">
                    <a:tint val="75000"/>
                  </a:schemeClr>
                </a:solidFill>
              </a:defRPr>
            </a:lvl2pPr>
            <a:lvl3pPr marL="914228" indent="0" algn="ctr">
              <a:buNone/>
              <a:defRPr>
                <a:solidFill>
                  <a:schemeClr val="tx1">
                    <a:tint val="75000"/>
                  </a:schemeClr>
                </a:solidFill>
              </a:defRPr>
            </a:lvl3pPr>
            <a:lvl4pPr marL="1371343" indent="0" algn="ctr">
              <a:buNone/>
              <a:defRPr>
                <a:solidFill>
                  <a:schemeClr val="tx1">
                    <a:tint val="75000"/>
                  </a:schemeClr>
                </a:solidFill>
              </a:defRPr>
            </a:lvl4pPr>
            <a:lvl5pPr marL="1828457" indent="0" algn="ctr">
              <a:buNone/>
              <a:defRPr>
                <a:solidFill>
                  <a:schemeClr val="tx1">
                    <a:tint val="75000"/>
                  </a:schemeClr>
                </a:solidFill>
              </a:defRPr>
            </a:lvl5pPr>
            <a:lvl6pPr marL="2285571" indent="0" algn="ctr">
              <a:buNone/>
              <a:defRPr>
                <a:solidFill>
                  <a:schemeClr val="tx1">
                    <a:tint val="75000"/>
                  </a:schemeClr>
                </a:solidFill>
              </a:defRPr>
            </a:lvl6pPr>
            <a:lvl7pPr marL="2742676" indent="0" algn="ctr">
              <a:buNone/>
              <a:defRPr>
                <a:solidFill>
                  <a:schemeClr val="tx1">
                    <a:tint val="75000"/>
                  </a:schemeClr>
                </a:solidFill>
              </a:defRPr>
            </a:lvl7pPr>
            <a:lvl8pPr marL="3199798" indent="0" algn="ctr">
              <a:buNone/>
              <a:defRPr>
                <a:solidFill>
                  <a:schemeClr val="tx1">
                    <a:tint val="75000"/>
                  </a:schemeClr>
                </a:solidFill>
              </a:defRPr>
            </a:lvl8pPr>
            <a:lvl9pPr marL="36569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3070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9787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114" indent="0">
              <a:buNone/>
              <a:defRPr sz="1800">
                <a:solidFill>
                  <a:schemeClr val="tx1">
                    <a:tint val="75000"/>
                  </a:schemeClr>
                </a:solidFill>
              </a:defRPr>
            </a:lvl2pPr>
            <a:lvl3pPr marL="914228" indent="0">
              <a:buNone/>
              <a:defRPr sz="1600">
                <a:solidFill>
                  <a:schemeClr val="tx1">
                    <a:tint val="75000"/>
                  </a:schemeClr>
                </a:solidFill>
              </a:defRPr>
            </a:lvl3pPr>
            <a:lvl4pPr marL="1371343" indent="0">
              <a:buNone/>
              <a:defRPr sz="1400">
                <a:solidFill>
                  <a:schemeClr val="tx1">
                    <a:tint val="75000"/>
                  </a:schemeClr>
                </a:solidFill>
              </a:defRPr>
            </a:lvl4pPr>
            <a:lvl5pPr marL="1828457" indent="0">
              <a:buNone/>
              <a:defRPr sz="1400">
                <a:solidFill>
                  <a:schemeClr val="tx1">
                    <a:tint val="75000"/>
                  </a:schemeClr>
                </a:solidFill>
              </a:defRPr>
            </a:lvl5pPr>
            <a:lvl6pPr marL="2285571" indent="0">
              <a:buNone/>
              <a:defRPr sz="1400">
                <a:solidFill>
                  <a:schemeClr val="tx1">
                    <a:tint val="75000"/>
                  </a:schemeClr>
                </a:solidFill>
              </a:defRPr>
            </a:lvl6pPr>
            <a:lvl7pPr marL="2742676" indent="0">
              <a:buNone/>
              <a:defRPr sz="1400">
                <a:solidFill>
                  <a:schemeClr val="tx1">
                    <a:tint val="75000"/>
                  </a:schemeClr>
                </a:solidFill>
              </a:defRPr>
            </a:lvl7pPr>
            <a:lvl8pPr marL="3199798" indent="0">
              <a:buNone/>
              <a:defRPr sz="1400">
                <a:solidFill>
                  <a:schemeClr val="tx1">
                    <a:tint val="75000"/>
                  </a:schemeClr>
                </a:solidFill>
              </a:defRPr>
            </a:lvl8pPr>
            <a:lvl9pPr marL="365690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053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163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97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4504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893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13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97" y="273086"/>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36"/>
            <a:ext cx="3008314" cy="46910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435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14" indent="0">
              <a:buNone/>
              <a:defRPr sz="2900"/>
            </a:lvl2pPr>
            <a:lvl3pPr marL="914228" indent="0">
              <a:buNone/>
              <a:defRPr sz="2300"/>
            </a:lvl3pPr>
            <a:lvl4pPr marL="1371343" indent="0">
              <a:buNone/>
              <a:defRPr sz="2000"/>
            </a:lvl4pPr>
            <a:lvl5pPr marL="1828457" indent="0">
              <a:buNone/>
              <a:defRPr sz="2000"/>
            </a:lvl5pPr>
            <a:lvl6pPr marL="2285571" indent="0">
              <a:buNone/>
              <a:defRPr sz="2000"/>
            </a:lvl6pPr>
            <a:lvl7pPr marL="2742676" indent="0">
              <a:buNone/>
              <a:defRPr sz="2000"/>
            </a:lvl7pPr>
            <a:lvl8pPr marL="3199798" indent="0">
              <a:buNone/>
              <a:defRPr sz="2000"/>
            </a:lvl8pPr>
            <a:lvl9pPr marL="3656901" indent="0">
              <a:buNone/>
              <a:defRPr sz="2000"/>
            </a:lvl9pPr>
          </a:lstStyle>
          <a:p>
            <a:endParaRPr lang="en-US"/>
          </a:p>
        </p:txBody>
      </p:sp>
      <p:sp>
        <p:nvSpPr>
          <p:cNvPr id="4" name="Text Placeholder 3"/>
          <p:cNvSpPr>
            <a:spLocks noGrp="1"/>
          </p:cNvSpPr>
          <p:nvPr>
            <p:ph type="body" sz="half" idx="2"/>
          </p:nvPr>
        </p:nvSpPr>
        <p:spPr>
          <a:xfrm>
            <a:off x="1792288" y="5367373"/>
            <a:ext cx="5486400" cy="8048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304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5036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3"/>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3"/>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061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4" indent="0" algn="ctr">
              <a:buNone/>
              <a:defRPr>
                <a:solidFill>
                  <a:schemeClr val="tx1">
                    <a:tint val="75000"/>
                  </a:schemeClr>
                </a:solidFill>
              </a:defRPr>
            </a:lvl2pPr>
            <a:lvl3pPr marL="914228" indent="0" algn="ctr">
              <a:buNone/>
              <a:defRPr>
                <a:solidFill>
                  <a:schemeClr val="tx1">
                    <a:tint val="75000"/>
                  </a:schemeClr>
                </a:solidFill>
              </a:defRPr>
            </a:lvl3pPr>
            <a:lvl4pPr marL="1371343" indent="0" algn="ctr">
              <a:buNone/>
              <a:defRPr>
                <a:solidFill>
                  <a:schemeClr val="tx1">
                    <a:tint val="75000"/>
                  </a:schemeClr>
                </a:solidFill>
              </a:defRPr>
            </a:lvl4pPr>
            <a:lvl5pPr marL="1828457" indent="0" algn="ctr">
              <a:buNone/>
              <a:defRPr>
                <a:solidFill>
                  <a:schemeClr val="tx1">
                    <a:tint val="75000"/>
                  </a:schemeClr>
                </a:solidFill>
              </a:defRPr>
            </a:lvl5pPr>
            <a:lvl6pPr marL="2285571" indent="0" algn="ctr">
              <a:buNone/>
              <a:defRPr>
                <a:solidFill>
                  <a:schemeClr val="tx1">
                    <a:tint val="75000"/>
                  </a:schemeClr>
                </a:solidFill>
              </a:defRPr>
            </a:lvl6pPr>
            <a:lvl7pPr marL="2742676" indent="0" algn="ctr">
              <a:buNone/>
              <a:defRPr>
                <a:solidFill>
                  <a:schemeClr val="tx1">
                    <a:tint val="75000"/>
                  </a:schemeClr>
                </a:solidFill>
              </a:defRPr>
            </a:lvl7pPr>
            <a:lvl8pPr marL="3199798" indent="0" algn="ctr">
              <a:buNone/>
              <a:defRPr>
                <a:solidFill>
                  <a:schemeClr val="tx1">
                    <a:tint val="75000"/>
                  </a:schemeClr>
                </a:solidFill>
              </a:defRPr>
            </a:lvl8pPr>
            <a:lvl9pPr marL="36569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739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572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114" indent="0">
              <a:buNone/>
              <a:defRPr sz="1800">
                <a:solidFill>
                  <a:schemeClr val="tx1">
                    <a:tint val="75000"/>
                  </a:schemeClr>
                </a:solidFill>
              </a:defRPr>
            </a:lvl2pPr>
            <a:lvl3pPr marL="914228" indent="0">
              <a:buNone/>
              <a:defRPr sz="1600">
                <a:solidFill>
                  <a:schemeClr val="tx1">
                    <a:tint val="75000"/>
                  </a:schemeClr>
                </a:solidFill>
              </a:defRPr>
            </a:lvl3pPr>
            <a:lvl4pPr marL="1371343" indent="0">
              <a:buNone/>
              <a:defRPr sz="1400">
                <a:solidFill>
                  <a:schemeClr val="tx1">
                    <a:tint val="75000"/>
                  </a:schemeClr>
                </a:solidFill>
              </a:defRPr>
            </a:lvl4pPr>
            <a:lvl5pPr marL="1828457" indent="0">
              <a:buNone/>
              <a:defRPr sz="1400">
                <a:solidFill>
                  <a:schemeClr val="tx1">
                    <a:tint val="75000"/>
                  </a:schemeClr>
                </a:solidFill>
              </a:defRPr>
            </a:lvl5pPr>
            <a:lvl6pPr marL="2285571" indent="0">
              <a:buNone/>
              <a:defRPr sz="1400">
                <a:solidFill>
                  <a:schemeClr val="tx1">
                    <a:tint val="75000"/>
                  </a:schemeClr>
                </a:solidFill>
              </a:defRPr>
            </a:lvl6pPr>
            <a:lvl7pPr marL="2742676" indent="0">
              <a:buNone/>
              <a:defRPr sz="1400">
                <a:solidFill>
                  <a:schemeClr val="tx1">
                    <a:tint val="75000"/>
                  </a:schemeClr>
                </a:solidFill>
              </a:defRPr>
            </a:lvl7pPr>
            <a:lvl8pPr marL="3199798" indent="0">
              <a:buNone/>
              <a:defRPr sz="1400">
                <a:solidFill>
                  <a:schemeClr val="tx1">
                    <a:tint val="75000"/>
                  </a:schemeClr>
                </a:solidFill>
              </a:defRPr>
            </a:lvl8pPr>
            <a:lvl9pPr marL="365690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6217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45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613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114" indent="0">
              <a:buNone/>
              <a:defRPr sz="2000" b="1"/>
            </a:lvl2pPr>
            <a:lvl3pPr marL="914228" indent="0">
              <a:buNone/>
              <a:defRPr sz="1800" b="1"/>
            </a:lvl3pPr>
            <a:lvl4pPr marL="1371343" indent="0">
              <a:buNone/>
              <a:defRPr sz="1600" b="1"/>
            </a:lvl4pPr>
            <a:lvl5pPr marL="1828457" indent="0">
              <a:buNone/>
              <a:defRPr sz="1600" b="1"/>
            </a:lvl5pPr>
            <a:lvl6pPr marL="2285571" indent="0">
              <a:buNone/>
              <a:defRPr sz="1600" b="1"/>
            </a:lvl6pPr>
            <a:lvl7pPr marL="2742676" indent="0">
              <a:buNone/>
              <a:defRPr sz="1600" b="1"/>
            </a:lvl7pPr>
            <a:lvl8pPr marL="3199798" indent="0">
              <a:buNone/>
              <a:defRPr sz="1600" b="1"/>
            </a:lvl8pPr>
            <a:lvl9pPr marL="365690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62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128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967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97" y="273086"/>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36"/>
            <a:ext cx="3008314" cy="46910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6767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14" indent="0">
              <a:buNone/>
              <a:defRPr sz="2900"/>
            </a:lvl2pPr>
            <a:lvl3pPr marL="914228" indent="0">
              <a:buNone/>
              <a:defRPr sz="2300"/>
            </a:lvl3pPr>
            <a:lvl4pPr marL="1371343" indent="0">
              <a:buNone/>
              <a:defRPr sz="2000"/>
            </a:lvl4pPr>
            <a:lvl5pPr marL="1828457" indent="0">
              <a:buNone/>
              <a:defRPr sz="2000"/>
            </a:lvl5pPr>
            <a:lvl6pPr marL="2285571" indent="0">
              <a:buNone/>
              <a:defRPr sz="2000"/>
            </a:lvl6pPr>
            <a:lvl7pPr marL="2742676" indent="0">
              <a:buNone/>
              <a:defRPr sz="2000"/>
            </a:lvl7pPr>
            <a:lvl8pPr marL="3199798" indent="0">
              <a:buNone/>
              <a:defRPr sz="2000"/>
            </a:lvl8pPr>
            <a:lvl9pPr marL="3656901" indent="0">
              <a:buNone/>
              <a:defRPr sz="2000"/>
            </a:lvl9pPr>
          </a:lstStyle>
          <a:p>
            <a:endParaRPr lang="en-US"/>
          </a:p>
        </p:txBody>
      </p:sp>
      <p:sp>
        <p:nvSpPr>
          <p:cNvPr id="4" name="Text Placeholder 3"/>
          <p:cNvSpPr>
            <a:spLocks noGrp="1"/>
          </p:cNvSpPr>
          <p:nvPr>
            <p:ph type="body" sz="half" idx="2"/>
          </p:nvPr>
        </p:nvSpPr>
        <p:spPr>
          <a:xfrm>
            <a:off x="1792288" y="5367373"/>
            <a:ext cx="5486400" cy="8048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378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8163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3"/>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3"/>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80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99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97" y="273086"/>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36"/>
            <a:ext cx="3008314" cy="46910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29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14" indent="0">
              <a:buNone/>
              <a:defRPr sz="2900"/>
            </a:lvl2pPr>
            <a:lvl3pPr marL="914228" indent="0">
              <a:buNone/>
              <a:defRPr sz="2300"/>
            </a:lvl3pPr>
            <a:lvl4pPr marL="1371343" indent="0">
              <a:buNone/>
              <a:defRPr sz="2000"/>
            </a:lvl4pPr>
            <a:lvl5pPr marL="1828457" indent="0">
              <a:buNone/>
              <a:defRPr sz="2000"/>
            </a:lvl5pPr>
            <a:lvl6pPr marL="2285571" indent="0">
              <a:buNone/>
              <a:defRPr sz="2000"/>
            </a:lvl6pPr>
            <a:lvl7pPr marL="2742676" indent="0">
              <a:buNone/>
              <a:defRPr sz="2000"/>
            </a:lvl7pPr>
            <a:lvl8pPr marL="3199798" indent="0">
              <a:buNone/>
              <a:defRPr sz="2000"/>
            </a:lvl8pPr>
            <a:lvl9pPr marL="3656901" indent="0">
              <a:buNone/>
              <a:defRPr sz="2000"/>
            </a:lvl9pPr>
          </a:lstStyle>
          <a:p>
            <a:endParaRPr lang="en-US"/>
          </a:p>
        </p:txBody>
      </p:sp>
      <p:sp>
        <p:nvSpPr>
          <p:cNvPr id="4" name="Text Placeholder 3"/>
          <p:cNvSpPr>
            <a:spLocks noGrp="1"/>
          </p:cNvSpPr>
          <p:nvPr>
            <p:ph type="body" sz="half" idx="2"/>
          </p:nvPr>
        </p:nvSpPr>
        <p:spPr>
          <a:xfrm>
            <a:off x="1792288" y="5367373"/>
            <a:ext cx="5486400" cy="804863"/>
          </a:xfrm>
        </p:spPr>
        <p:txBody>
          <a:bodyPr/>
          <a:lstStyle>
            <a:lvl1pPr marL="0" indent="0">
              <a:buNone/>
              <a:defRPr sz="1400"/>
            </a:lvl1pPr>
            <a:lvl2pPr marL="457114" indent="0">
              <a:buNone/>
              <a:defRPr sz="1200"/>
            </a:lvl2pPr>
            <a:lvl3pPr marL="914228" indent="0">
              <a:buNone/>
              <a:defRPr sz="1100"/>
            </a:lvl3pPr>
            <a:lvl4pPr marL="1371343" indent="0">
              <a:buNone/>
              <a:defRPr sz="900"/>
            </a:lvl4pPr>
            <a:lvl5pPr marL="1828457" indent="0">
              <a:buNone/>
              <a:defRPr sz="900"/>
            </a:lvl5pPr>
            <a:lvl6pPr marL="2285571" indent="0">
              <a:buNone/>
              <a:defRPr sz="900"/>
            </a:lvl6pPr>
            <a:lvl7pPr marL="2742676" indent="0">
              <a:buNone/>
              <a:defRPr sz="900"/>
            </a:lvl7pPr>
            <a:lvl8pPr marL="3199798" indent="0">
              <a:buNone/>
              <a:defRPr sz="900"/>
            </a:lvl8pPr>
            <a:lvl9pPr marL="36569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02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59266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228"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9142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1" indent="-285701" algn="l" defTabSz="91422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86" indent="-228557" algn="l" defTabSz="914228"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900"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14"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23"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46"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51"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1" algn="l" defTabSz="914228" rtl="0" eaLnBrk="1" latinLnBrk="0" hangingPunct="1">
        <a:defRPr sz="1800" kern="1200">
          <a:solidFill>
            <a:schemeClr val="tx1"/>
          </a:solidFill>
          <a:latin typeface="+mn-lt"/>
          <a:ea typeface="+mn-ea"/>
          <a:cs typeface="+mn-cs"/>
        </a:defRPr>
      </a:lvl6pPr>
      <a:lvl7pPr marL="2742676"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01" algn="l" defTabSz="9142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67523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228"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9142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1" indent="-285701" algn="l" defTabSz="91422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86" indent="-228557" algn="l" defTabSz="914228"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900"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14"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23"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46"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51"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1" algn="l" defTabSz="914228" rtl="0" eaLnBrk="1" latinLnBrk="0" hangingPunct="1">
        <a:defRPr sz="1800" kern="1200">
          <a:solidFill>
            <a:schemeClr val="tx1"/>
          </a:solidFill>
          <a:latin typeface="+mn-lt"/>
          <a:ea typeface="+mn-ea"/>
          <a:cs typeface="+mn-cs"/>
        </a:defRPr>
      </a:lvl6pPr>
      <a:lvl7pPr marL="2742676"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01" algn="l" defTabSz="91422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32542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228"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9142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1" indent="-285701" algn="l" defTabSz="91422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86" indent="-228557" algn="l" defTabSz="914228"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900"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14"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23"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46"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51"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1" algn="l" defTabSz="914228" rtl="0" eaLnBrk="1" latinLnBrk="0" hangingPunct="1">
        <a:defRPr sz="1800" kern="1200">
          <a:solidFill>
            <a:schemeClr val="tx1"/>
          </a:solidFill>
          <a:latin typeface="+mn-lt"/>
          <a:ea typeface="+mn-ea"/>
          <a:cs typeface="+mn-cs"/>
        </a:defRPr>
      </a:lvl6pPr>
      <a:lvl7pPr marL="2742676"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01" algn="l" defTabSz="91422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7875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228"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9142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1" indent="-285701" algn="l" defTabSz="91422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86" indent="-228557" algn="l" defTabSz="914228"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900"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14"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23"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46"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51"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1" algn="l" defTabSz="914228" rtl="0" eaLnBrk="1" latinLnBrk="0" hangingPunct="1">
        <a:defRPr sz="1800" kern="1200">
          <a:solidFill>
            <a:schemeClr val="tx1"/>
          </a:solidFill>
          <a:latin typeface="+mn-lt"/>
          <a:ea typeface="+mn-ea"/>
          <a:cs typeface="+mn-cs"/>
        </a:defRPr>
      </a:lvl6pPr>
      <a:lvl7pPr marL="2742676"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01" algn="l" defTabSz="91422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39929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228"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9142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1" indent="-285701" algn="l" defTabSz="91422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86" indent="-228557" algn="l" defTabSz="914228"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900"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14"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23"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46"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51"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1" algn="l" defTabSz="914228" rtl="0" eaLnBrk="1" latinLnBrk="0" hangingPunct="1">
        <a:defRPr sz="1800" kern="1200">
          <a:solidFill>
            <a:schemeClr val="tx1"/>
          </a:solidFill>
          <a:latin typeface="+mn-lt"/>
          <a:ea typeface="+mn-ea"/>
          <a:cs typeface="+mn-cs"/>
        </a:defRPr>
      </a:lvl6pPr>
      <a:lvl7pPr marL="2742676"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01" algn="l" defTabSz="91422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19731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228"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9142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1" indent="-285701" algn="l" defTabSz="91422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86" indent="-228557" algn="l" defTabSz="914228"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900"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14"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23"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46"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51" indent="-228557"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1" algn="l" defTabSz="914228" rtl="0" eaLnBrk="1" latinLnBrk="0" hangingPunct="1">
        <a:defRPr sz="1800" kern="1200">
          <a:solidFill>
            <a:schemeClr val="tx1"/>
          </a:solidFill>
          <a:latin typeface="+mn-lt"/>
          <a:ea typeface="+mn-ea"/>
          <a:cs typeface="+mn-cs"/>
        </a:defRPr>
      </a:lvl6pPr>
      <a:lvl7pPr marL="2742676"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01" algn="l" defTabSz="9142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10" Type="http://schemas.openxmlformats.org/officeDocument/2006/relationships/image" Target="../media/image23.svg"/><Relationship Id="rId4" Type="http://schemas.openxmlformats.org/officeDocument/2006/relationships/image" Target="../media/image6.sv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5.jpeg"/><Relationship Id="rId10" Type="http://schemas.openxmlformats.org/officeDocument/2006/relationships/image" Target="../media/image16.png"/><Relationship Id="rId4" Type="http://schemas.openxmlformats.org/officeDocument/2006/relationships/image" Target="../media/image6.svg"/><Relationship Id="rId9"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30.sv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0.sv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8.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25.pn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6.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26.jpeg"/><Relationship Id="rId12"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38.sv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6.svg"/><Relationship Id="rId9"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12"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6.sv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6.sv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6.sv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8.svg"/><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2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0.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28.jpeg"/></Relationships>
</file>

<file path=ppt/slides/_rels/slide2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29.jpe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8.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28.xml.rels><?xml version="1.0" encoding="UTF-8" standalone="yes"?>
<Relationships xmlns="http://schemas.openxmlformats.org/package/2006/relationships"><Relationship Id="rId8" Type="http://schemas.openxmlformats.org/officeDocument/2006/relationships/image" Target="../media/image12.svg"/><Relationship Id="rId13"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diagramQuickStyle" Target="../diagrams/quickStyle1.xml"/><Relationship Id="rId5" Type="http://schemas.openxmlformats.org/officeDocument/2006/relationships/image" Target="../media/image5.png"/><Relationship Id="rId10" Type="http://schemas.openxmlformats.org/officeDocument/2006/relationships/diagramLayout" Target="../diagrams/layout1.xml"/><Relationship Id="rId4" Type="http://schemas.openxmlformats.org/officeDocument/2006/relationships/image" Target="../media/image6.svg"/><Relationship Id="rId9"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7.xml"/><Relationship Id="rId7" Type="http://schemas.openxmlformats.org/officeDocument/2006/relationships/image" Target="../media/image8.svg"/><Relationship Id="rId12" Type="http://schemas.openxmlformats.org/officeDocument/2006/relationships/image" Target="../media/image30.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package" Target="../embeddings/Microsoft_Excel_Worksheet1.xlsx"/><Relationship Id="rId5" Type="http://schemas.openxmlformats.org/officeDocument/2006/relationships/image" Target="../media/image6.svg"/><Relationship Id="rId10" Type="http://schemas.openxmlformats.org/officeDocument/2006/relationships/oleObject" Target="../embeddings/oleObject1.bin"/><Relationship Id="rId4" Type="http://schemas.openxmlformats.org/officeDocument/2006/relationships/image" Target="../media/image4.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jpeg"/><Relationship Id="rId4" Type="http://schemas.openxmlformats.org/officeDocument/2006/relationships/image" Target="../media/image6.svg"/><Relationship Id="rId9" Type="http://schemas.openxmlformats.org/officeDocument/2006/relationships/image" Target="../media/image12.svg"/></Relationships>
</file>

<file path=ppt/slides/_rels/slide3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32.jpe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8.sv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3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51.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33.jpeg"/></Relationships>
</file>

<file path=ppt/slides/_rels/slide3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62.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8.sv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5.png"/><Relationship Id="rId4" Type="http://schemas.openxmlformats.org/officeDocument/2006/relationships/image" Target="../media/image15.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pic>
        <p:nvPicPr>
          <p:cNvPr id="5" name="Picture 5"/>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flipH="1" flipV="1">
            <a:off x="0" y="0"/>
            <a:ext cx="2614584" cy="2614584"/>
          </a:xfrm>
          <a:prstGeom prst="rect">
            <a:avLst/>
          </a:prstGeom>
        </p:spPr>
      </p:pic>
      <p:pic>
        <p:nvPicPr>
          <p:cNvPr id="6" name="Picture 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15673416" y="7672416"/>
            <a:ext cx="2614584" cy="2614584"/>
          </a:xfrm>
          <a:prstGeom prst="rect">
            <a:avLst/>
          </a:prstGeom>
        </p:spPr>
      </p:pic>
      <p:grpSp>
        <p:nvGrpSpPr>
          <p:cNvPr id="7" name="Group 7"/>
          <p:cNvGrpSpPr/>
          <p:nvPr/>
        </p:nvGrpSpPr>
        <p:grpSpPr>
          <a:xfrm>
            <a:off x="7956724" y="2825673"/>
            <a:ext cx="989136" cy="98913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9" name="Group 9"/>
          <p:cNvGrpSpPr/>
          <p:nvPr/>
        </p:nvGrpSpPr>
        <p:grpSpPr>
          <a:xfrm>
            <a:off x="8649434" y="2825673"/>
            <a:ext cx="989136" cy="98913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11" name="Group 11"/>
          <p:cNvGrpSpPr/>
          <p:nvPr/>
        </p:nvGrpSpPr>
        <p:grpSpPr>
          <a:xfrm>
            <a:off x="9342144" y="2825673"/>
            <a:ext cx="989136" cy="98913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13" name="Group 13"/>
          <p:cNvGrpSpPr/>
          <p:nvPr/>
        </p:nvGrpSpPr>
        <p:grpSpPr>
          <a:xfrm>
            <a:off x="-848613" y="7241728"/>
            <a:ext cx="4033218" cy="403321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grpSp>
        <p:nvGrpSpPr>
          <p:cNvPr id="15" name="Group 15"/>
          <p:cNvGrpSpPr/>
          <p:nvPr/>
        </p:nvGrpSpPr>
        <p:grpSpPr>
          <a:xfrm>
            <a:off x="15103443" y="-987909"/>
            <a:ext cx="4033218" cy="403321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sp>
        <p:nvSpPr>
          <p:cNvPr id="17" name="TextBox 17"/>
          <p:cNvSpPr txBox="1"/>
          <p:nvPr/>
        </p:nvSpPr>
        <p:spPr>
          <a:xfrm>
            <a:off x="2779052" y="6918011"/>
            <a:ext cx="13058832" cy="504241"/>
          </a:xfrm>
          <a:prstGeom prst="rect">
            <a:avLst/>
          </a:prstGeom>
        </p:spPr>
        <p:txBody>
          <a:bodyPr lIns="0" tIns="0" rIns="0" bIns="0" rtlCol="0" anchor="t">
            <a:spAutoFit/>
          </a:bodyPr>
          <a:lstStyle/>
          <a:p>
            <a:pPr algn="ctr">
              <a:lnSpc>
                <a:spcPts val="4200"/>
              </a:lnSpc>
              <a:spcBef>
                <a:spcPct val="0"/>
              </a:spcBef>
            </a:pPr>
            <a:r>
              <a:rPr lang="en-US" sz="3000" spc="1064" dirty="0">
                <a:solidFill>
                  <a:srgbClr val="FFFFFF"/>
                </a:solidFill>
                <a:latin typeface="Source Sans Pro"/>
              </a:rPr>
              <a:t>ВЪЗМОЖНОСТИ В ПЕРИОДА 2023-2027</a:t>
            </a:r>
            <a:r>
              <a:rPr lang="bg-BG" sz="3000" spc="1064" dirty="0" err="1">
                <a:solidFill>
                  <a:srgbClr val="FFFFFF"/>
                </a:solidFill>
                <a:latin typeface="Source Sans Pro"/>
              </a:rPr>
              <a:t>г</a:t>
            </a:r>
            <a:r>
              <a:rPr lang="en-US" sz="3000" spc="1064" dirty="0">
                <a:solidFill>
                  <a:srgbClr val="FFFFFF"/>
                </a:solidFill>
                <a:latin typeface="Source Sans Pro"/>
              </a:rPr>
              <a:t>.</a:t>
            </a:r>
          </a:p>
        </p:txBody>
      </p:sp>
      <p:grpSp>
        <p:nvGrpSpPr>
          <p:cNvPr id="18" name="Group 18"/>
          <p:cNvGrpSpPr/>
          <p:nvPr/>
        </p:nvGrpSpPr>
        <p:grpSpPr>
          <a:xfrm>
            <a:off x="14876775" y="1817931"/>
            <a:ext cx="1593306" cy="1593306"/>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grpSp>
        <p:nvGrpSpPr>
          <p:cNvPr id="20" name="Group 20"/>
          <p:cNvGrpSpPr/>
          <p:nvPr/>
        </p:nvGrpSpPr>
        <p:grpSpPr>
          <a:xfrm>
            <a:off x="1817941" y="6875763"/>
            <a:ext cx="1593306" cy="1593306"/>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sp>
        <p:nvSpPr>
          <p:cNvPr id="22" name="TextBox 22"/>
          <p:cNvSpPr txBox="1"/>
          <p:nvPr/>
        </p:nvSpPr>
        <p:spPr>
          <a:xfrm>
            <a:off x="1028704" y="4057508"/>
            <a:ext cx="16230600" cy="2339102"/>
          </a:xfrm>
          <a:prstGeom prst="rect">
            <a:avLst/>
          </a:prstGeom>
        </p:spPr>
        <p:txBody>
          <a:bodyPr lIns="0" tIns="0" rIns="0" bIns="0" rtlCol="0" anchor="t">
            <a:spAutoFit/>
          </a:bodyPr>
          <a:lstStyle/>
          <a:p>
            <a:pPr algn="ctr">
              <a:spcBef>
                <a:spcPct val="0"/>
              </a:spcBef>
            </a:pPr>
            <a:r>
              <a:rPr lang="bg-BG" sz="6000" dirty="0">
                <a:solidFill>
                  <a:srgbClr val="FFC000"/>
                </a:solidFill>
                <a:latin typeface="Roboto"/>
              </a:rPr>
              <a:t>СТРАТЕГИЧЕСКИ ПЛАН ЗА РАЗВИТИЕ НА ЗЕМЕДЕЛИЕТО И СЕЛСКИТЕ РАЙОНИ</a:t>
            </a:r>
          </a:p>
          <a:p>
            <a:pPr algn="ctr">
              <a:spcBef>
                <a:spcPct val="0"/>
              </a:spcBef>
            </a:pPr>
            <a:r>
              <a:rPr lang="bg-BG" sz="3200" dirty="0">
                <a:solidFill>
                  <a:srgbClr val="FFFFFF"/>
                </a:solidFill>
                <a:latin typeface="Roboto"/>
              </a:rPr>
              <a:t>ЕВРОПЕЙСКИ ЗЕМЕДЕЛСКИ ФОНД ЗА РАЗВИТИЕ НА СЕЛСКИТЕ РАЙОНИ </a:t>
            </a:r>
            <a:endParaRPr lang="en-US" sz="3200" dirty="0">
              <a:solidFill>
                <a:srgbClr val="FFFFFF"/>
              </a:solidFill>
              <a:latin typeface="Roboto"/>
            </a:endParaRPr>
          </a:p>
        </p:txBody>
      </p:sp>
      <p:sp>
        <p:nvSpPr>
          <p:cNvPr id="23" name="TextBox 23"/>
          <p:cNvSpPr txBox="1"/>
          <p:nvPr/>
        </p:nvSpPr>
        <p:spPr>
          <a:xfrm>
            <a:off x="3109152" y="8211929"/>
            <a:ext cx="13058832" cy="538609"/>
          </a:xfrm>
          <a:prstGeom prst="rect">
            <a:avLst/>
          </a:prstGeom>
        </p:spPr>
        <p:txBody>
          <a:bodyPr lIns="0" tIns="0" rIns="0" bIns="0" rtlCol="0" anchor="t">
            <a:spAutoFit/>
          </a:bodyPr>
          <a:lstStyle/>
          <a:p>
            <a:pPr algn="ctr">
              <a:lnSpc>
                <a:spcPts val="2100"/>
              </a:lnSpc>
            </a:pPr>
            <a:r>
              <a:rPr lang="en-US" sz="1400" spc="532">
                <a:solidFill>
                  <a:srgbClr val="FFFFFF"/>
                </a:solidFill>
                <a:latin typeface="Source Sans Pro"/>
              </a:rPr>
              <a:t> </a:t>
            </a:r>
          </a:p>
          <a:p>
            <a:pPr algn="ctr">
              <a:lnSpc>
                <a:spcPts val="2100"/>
              </a:lnSpc>
              <a:spcBef>
                <a:spcPct val="0"/>
              </a:spcBef>
            </a:pPr>
            <a:r>
              <a:rPr lang="en-US" sz="1400" spc="532">
                <a:solidFill>
                  <a:srgbClr val="FFFFFF"/>
                </a:solidFill>
                <a:latin typeface="Source Sans Pro"/>
              </a:rPr>
              <a:t>МИНИСТЕРСТВО НА ЗЕМЕДЕЛИЕТО</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01" y="8153868"/>
            <a:ext cx="1472603" cy="736302"/>
          </a:xfrm>
          <a:prstGeom prst="rect">
            <a:avLst/>
          </a:prstGeom>
        </p:spPr>
      </p:pic>
      <p:grpSp>
        <p:nvGrpSpPr>
          <p:cNvPr id="5" name="Group 5"/>
          <p:cNvGrpSpPr/>
          <p:nvPr/>
        </p:nvGrpSpPr>
        <p:grpSpPr>
          <a:xfrm>
            <a:off x="9523626" y="672607"/>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7" name="Group 7"/>
          <p:cNvGrpSpPr/>
          <p:nvPr/>
        </p:nvGrpSpPr>
        <p:grpSpPr>
          <a:xfrm>
            <a:off x="9869982" y="672607"/>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970155" y="516701"/>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3" name="TextBox 13"/>
          <p:cNvSpPr txBox="1"/>
          <p:nvPr/>
        </p:nvSpPr>
        <p:spPr>
          <a:xfrm>
            <a:off x="1886693" y="2891798"/>
            <a:ext cx="3086100" cy="1615379"/>
          </a:xfrm>
          <a:prstGeom prst="rect">
            <a:avLst/>
          </a:prstGeom>
        </p:spPr>
        <p:txBody>
          <a:bodyPr lIns="50801" tIns="50801" rIns="50801" bIns="50801" rtlCol="0" anchor="ctr"/>
          <a:lstStyle/>
          <a:p>
            <a:pPr algn="ctr" defTabSz="914352">
              <a:lnSpc>
                <a:spcPts val="2156"/>
              </a:lnSpc>
            </a:pPr>
            <a:endParaRPr/>
          </a:p>
        </p:txBody>
      </p:sp>
      <p:sp>
        <p:nvSpPr>
          <p:cNvPr id="17" name="TextBox 17"/>
          <p:cNvSpPr txBox="1"/>
          <p:nvPr/>
        </p:nvSpPr>
        <p:spPr>
          <a:xfrm>
            <a:off x="230510" y="2973159"/>
            <a:ext cx="17698874" cy="1056636"/>
          </a:xfrm>
          <a:prstGeom prst="rect">
            <a:avLst/>
          </a:prstGeom>
        </p:spPr>
        <p:txBody>
          <a:bodyPr lIns="0" tIns="0" rIns="0" bIns="0" rtlCol="0" anchor="t">
            <a:spAutoFit/>
          </a:bodyPr>
          <a:lstStyle/>
          <a:p>
            <a:pPr defTabSz="914352">
              <a:lnSpc>
                <a:spcPts val="2100"/>
              </a:lnSpc>
            </a:pPr>
            <a:endParaRPr lang="bg-BG" sz="1400" spc="68" dirty="0">
              <a:latin typeface="Roboto" charset="0"/>
              <a:ea typeface="Roboto" charset="0"/>
              <a:cs typeface="Roboto" charset="0"/>
            </a:endParaRPr>
          </a:p>
          <a:p>
            <a:pPr defTabSz="914352">
              <a:lnSpc>
                <a:spcPts val="2100"/>
              </a:lnSpc>
            </a:pPr>
            <a:endParaRPr lang="bg-BG" sz="1400" spc="68" dirty="0">
              <a:latin typeface="Roboto" charset="0"/>
              <a:ea typeface="Roboto" charset="0"/>
              <a:cs typeface="Roboto" charset="0"/>
            </a:endParaRPr>
          </a:p>
          <a:p>
            <a:pPr defTabSz="914352">
              <a:lnSpc>
                <a:spcPts val="2100"/>
              </a:lnSpc>
            </a:pPr>
            <a:endParaRPr lang="en-US" sz="1400" spc="68" dirty="0">
              <a:latin typeface="Source Sans Pro Bold"/>
            </a:endParaRPr>
          </a:p>
          <a:p>
            <a:pPr defTabSz="914352">
              <a:lnSpc>
                <a:spcPts val="2100"/>
              </a:lnSpc>
              <a:spcBef>
                <a:spcPct val="0"/>
              </a:spcBef>
            </a:pPr>
            <a:endParaRPr lang="en-US" sz="1400" spc="68" dirty="0">
              <a:latin typeface="Source Sans Pro Bold"/>
            </a:endParaRPr>
          </a:p>
        </p:txBody>
      </p:sp>
      <p:sp>
        <p:nvSpPr>
          <p:cNvPr id="19" name="TextBox 19"/>
          <p:cNvSpPr txBox="1"/>
          <p:nvPr/>
        </p:nvSpPr>
        <p:spPr>
          <a:xfrm>
            <a:off x="9523646" y="1390989"/>
            <a:ext cx="7735674" cy="2923877"/>
          </a:xfrm>
          <a:prstGeom prst="rect">
            <a:avLst/>
          </a:prstGeom>
        </p:spPr>
        <p:txBody>
          <a:bodyPr lIns="0" tIns="0" rIns="0" bIns="0" rtlCol="0" anchor="t">
            <a:spAutoFit/>
          </a:bodyPr>
          <a:lstStyle/>
          <a:p>
            <a:pPr defTabSz="914352">
              <a:lnSpc>
                <a:spcPts val="3795"/>
              </a:lnSpc>
            </a:pPr>
            <a:r>
              <a:rPr lang="en-US" sz="3200" dirty="0">
                <a:latin typeface="Roboto"/>
              </a:rPr>
              <a:t>НАСЪРЧАВАНЕ НАМАЛЕНИЕТО НА УПОТРЕБАТА НА ПРОДУКТИ ЗА РАСТИТЕЛНА ЗАЩИТА И ТОРОВЕ ПРЕЗ КОНТРОЛ В КРАЕН ПРОДУКТ</a:t>
            </a:r>
          </a:p>
          <a:p>
            <a:pPr defTabSz="914352">
              <a:lnSpc>
                <a:spcPts val="3795"/>
              </a:lnSpc>
            </a:pPr>
            <a:r>
              <a:rPr lang="bg-BG" sz="3200" dirty="0">
                <a:latin typeface="Roboto"/>
              </a:rPr>
              <a:t>Ставка - 250,02 евро/ха.</a:t>
            </a:r>
          </a:p>
          <a:p>
            <a:pPr defTabSz="914352">
              <a:lnSpc>
                <a:spcPts val="3795"/>
              </a:lnSpc>
            </a:pPr>
            <a:endParaRPr lang="en-US" sz="3200" dirty="0">
              <a:latin typeface="Roboto"/>
            </a:endParaRPr>
          </a:p>
        </p:txBody>
      </p:sp>
      <p:sp>
        <p:nvSpPr>
          <p:cNvPr id="20" name="TextBox 20"/>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4" name="TextBox 24"/>
          <p:cNvSpPr txBox="1"/>
          <p:nvPr/>
        </p:nvSpPr>
        <p:spPr>
          <a:xfrm>
            <a:off x="10852269" y="593585"/>
            <a:ext cx="7077114" cy="487313"/>
          </a:xfrm>
          <a:prstGeom prst="rect">
            <a:avLst/>
          </a:prstGeom>
        </p:spPr>
        <p:txBody>
          <a:bodyPr lIns="0" tIns="0" rIns="0" bIns="0" rtlCol="0" anchor="t">
            <a:spAutoFit/>
          </a:bodyPr>
          <a:lstStyle/>
          <a:p>
            <a:pPr defTabSz="914352">
              <a:lnSpc>
                <a:spcPts val="3795"/>
              </a:lnSpc>
            </a:pPr>
            <a:r>
              <a:rPr lang="en-US" sz="3200" dirty="0" err="1">
                <a:latin typeface="Roboto"/>
              </a:rPr>
              <a:t>ЕЗФРСР</a:t>
            </a:r>
            <a:endParaRPr lang="en-US" sz="3200" dirty="0">
              <a:latin typeface="Roboto"/>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2909" y="1696162"/>
            <a:ext cx="950913" cy="97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0510" y="3818965"/>
            <a:ext cx="17452373" cy="5264518"/>
          </a:xfrm>
          <a:prstGeom prst="rect">
            <a:avLst/>
          </a:prstGeom>
          <a:noFill/>
        </p:spPr>
        <p:txBody>
          <a:bodyPr wrap="square" rtlCol="0">
            <a:spAutoFit/>
          </a:bodyPr>
          <a:lstStyle/>
          <a:p>
            <a:pPr marL="342917" indent="-342917">
              <a:buFont typeface="Arial" panose="020B0604020202020204" pitchFamily="34" charset="0"/>
              <a:buChar char="•"/>
            </a:pPr>
            <a:r>
              <a:rPr lang="ru-RU" sz="2801" dirty="0">
                <a:latin typeface="Roboto" panose="020B0604020202020204" charset="0"/>
                <a:ea typeface="Roboto" panose="020B0604020202020204" charset="0"/>
                <a:cs typeface="Roboto" panose="020B0604020202020204" charset="0"/>
              </a:rPr>
              <a:t>ОСНОВНАТА ЦЕЛ НА ИНТЕРВЕНЦИЯТА Е ДА ОГРАНИЧИ ИЗПОЛЗВАНЕТО НА ПРОДУКТИ ЗА РАСТИТЕЛНА ЗАЩИТА (ПРЗ) И НА ИЗКУСТВЕНИ ТОРОВЕ НА ПЛОЩИ, НА КОИТО СЕ ОТГЛЕЖДАТ </a:t>
            </a:r>
            <a:r>
              <a:rPr lang="ru-RU" sz="2801" b="1" dirty="0">
                <a:latin typeface="Roboto" panose="020B0604020202020204" charset="0"/>
                <a:ea typeface="Roboto" panose="020B0604020202020204" charset="0"/>
                <a:cs typeface="Roboto" panose="020B0604020202020204" charset="0"/>
              </a:rPr>
              <a:t>ЗЕЛЕНЧУЦИ, ПЛОДОВЕ И ДЕСЕРТНИ ЛОЗЯ</a:t>
            </a:r>
            <a:r>
              <a:rPr lang="ru-RU" sz="2801" dirty="0">
                <a:latin typeface="Roboto" panose="020B0604020202020204" charset="0"/>
                <a:ea typeface="Roboto" panose="020B0604020202020204" charset="0"/>
                <a:cs typeface="Roboto" panose="020B0604020202020204" charset="0"/>
              </a:rPr>
              <a:t>;</a:t>
            </a:r>
          </a:p>
          <a:p>
            <a:endParaRPr lang="ru-RU" sz="2801" dirty="0">
              <a:latin typeface="Roboto" panose="020B0604020202020204" charset="0"/>
              <a:ea typeface="Roboto" panose="020B0604020202020204" charset="0"/>
              <a:cs typeface="Roboto" panose="020B0604020202020204" charset="0"/>
            </a:endParaRPr>
          </a:p>
          <a:p>
            <a:pPr marL="342917" indent="-342917">
              <a:buFont typeface="Arial" panose="020B0604020202020204" pitchFamily="34" charset="0"/>
              <a:buChar char="•"/>
            </a:pPr>
            <a:r>
              <a:rPr lang="ru-RU" sz="2801" dirty="0">
                <a:latin typeface="Roboto" panose="020B0604020202020204" charset="0"/>
                <a:ea typeface="Roboto" panose="020B0604020202020204" charset="0"/>
                <a:cs typeface="Roboto" panose="020B0604020202020204" charset="0"/>
              </a:rPr>
              <a:t>ПРОИЗВЕДЕНАТА ПРОДУКЦИЯ СЛЕДВА ДА БЪДЕ РЕАЛИЗИРАНА СЛЕД ПРЕДОСТАВЯНЕ НА РЕЗУЛТАТA ОТ ВЗЕТИТЕ ПРОБИ ОТ НЕЯ;</a:t>
            </a:r>
          </a:p>
          <a:p>
            <a:endParaRPr lang="ru-RU" sz="2801" dirty="0">
              <a:latin typeface="Roboto" panose="020B0604020202020204" charset="0"/>
              <a:ea typeface="Roboto" panose="020B0604020202020204" charset="0"/>
              <a:cs typeface="Roboto" panose="020B0604020202020204" charset="0"/>
            </a:endParaRPr>
          </a:p>
          <a:p>
            <a:pPr marL="342917" indent="-342917">
              <a:buFont typeface="Arial" panose="020B0604020202020204" pitchFamily="34" charset="0"/>
              <a:buChar char="•"/>
            </a:pPr>
            <a:r>
              <a:rPr lang="ru-RU" sz="2801" dirty="0">
                <a:latin typeface="Roboto" panose="020B0604020202020204" charset="0"/>
                <a:ea typeface="Roboto" panose="020B0604020202020204" charset="0"/>
                <a:cs typeface="Roboto" panose="020B0604020202020204" charset="0"/>
              </a:rPr>
              <a:t>ПРОДАЖБАТА СЕ ИЗВЪРШВА НА МЕСТЕН ПАЗАР СЛЕД АНАЛИЗ ЗА ОСТАТЪЦИ ОТ ПЕСТИЦИДИ И НИТРАТИ В ПЛОДОВЕ И ЗЕЛЕНЧУЦИ, КАТО СТОЙНОСТИТЕ СЛЕДВА ДА БЪДАТ ПОД МАКСИМАЛНО ДОПИСТИМИТЕ ЕВРОПЕЙСКИ НИВА.</a:t>
            </a:r>
          </a:p>
          <a:p>
            <a:pPr marL="342917" indent="-342917">
              <a:buFont typeface="Arial" panose="020B0604020202020204" pitchFamily="34" charset="0"/>
              <a:buChar char="•"/>
            </a:pPr>
            <a:endParaRPr lang="ru-RU" sz="2801" dirty="0">
              <a:latin typeface="Roboto" panose="020B0604020202020204" charset="0"/>
              <a:ea typeface="Roboto" panose="020B0604020202020204" charset="0"/>
              <a:cs typeface="Roboto" panose="020B0604020202020204" charset="0"/>
            </a:endParaRPr>
          </a:p>
          <a:p>
            <a:pPr marL="342917" indent="-342917">
              <a:buFont typeface="Arial" panose="020B0604020202020204" pitchFamily="34" charset="0"/>
              <a:buChar char="•"/>
            </a:pPr>
            <a:endParaRPr lang="ru-RU" sz="2801" dirty="0">
              <a:latin typeface="Roboto" panose="020B0604020202020204" charset="0"/>
              <a:ea typeface="Roboto" panose="020B0604020202020204" charset="0"/>
              <a:cs typeface="Roboto" panose="020B0604020202020204" charset="0"/>
            </a:endParaRPr>
          </a:p>
        </p:txBody>
      </p:sp>
    </p:spTree>
    <p:extLst>
      <p:ext uri="{BB962C8B-B14F-4D97-AF65-F5344CB8AC3E}">
        <p14:creationId xmlns:p14="http://schemas.microsoft.com/office/powerpoint/2010/main" val="31352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396300" y="8153868"/>
            <a:ext cx="1472603" cy="736302"/>
          </a:xfrm>
          <a:prstGeom prst="rect">
            <a:avLst/>
          </a:prstGeom>
        </p:spPr>
      </p:pic>
      <p:grpSp>
        <p:nvGrpSpPr>
          <p:cNvPr id="5" name="Group 5"/>
          <p:cNvGrpSpPr/>
          <p:nvPr/>
        </p:nvGrpSpPr>
        <p:grpSpPr>
          <a:xfrm>
            <a:off x="9820620" y="36599"/>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7" name="Group 7"/>
          <p:cNvGrpSpPr/>
          <p:nvPr/>
        </p:nvGrpSpPr>
        <p:grpSpPr>
          <a:xfrm>
            <a:off x="10112675" y="85445"/>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10359959" y="82696"/>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6" name="TextBox 16"/>
          <p:cNvSpPr txBox="1"/>
          <p:nvPr/>
        </p:nvSpPr>
        <p:spPr>
          <a:xfrm>
            <a:off x="3634118" y="1747762"/>
            <a:ext cx="3086100" cy="1615385"/>
          </a:xfrm>
          <a:prstGeom prst="rect">
            <a:avLst/>
          </a:prstGeom>
        </p:spPr>
        <p:txBody>
          <a:bodyPr lIns="50801" tIns="50801" rIns="50801" bIns="50801" rtlCol="0" anchor="ctr"/>
          <a:lstStyle/>
          <a:p>
            <a:pPr algn="ctr" defTabSz="914352">
              <a:lnSpc>
                <a:spcPts val="2156"/>
              </a:lnSpc>
            </a:pPr>
            <a:endParaRPr/>
          </a:p>
        </p:txBody>
      </p:sp>
      <p:sp>
        <p:nvSpPr>
          <p:cNvPr id="19" name="TextBox 19"/>
          <p:cNvSpPr txBox="1"/>
          <p:nvPr/>
        </p:nvSpPr>
        <p:spPr>
          <a:xfrm>
            <a:off x="7109881" y="2115480"/>
            <a:ext cx="651992" cy="670800"/>
          </a:xfrm>
          <a:prstGeom prst="rect">
            <a:avLst/>
          </a:prstGeom>
        </p:spPr>
        <p:txBody>
          <a:bodyPr lIns="50801" tIns="50801" rIns="50801" bIns="50801" rtlCol="0" anchor="ctr"/>
          <a:lstStyle/>
          <a:p>
            <a:pPr algn="ctr" defTabSz="914352">
              <a:lnSpc>
                <a:spcPts val="2156"/>
              </a:lnSpc>
            </a:pPr>
            <a:endParaRPr/>
          </a:p>
        </p:txBody>
      </p:sp>
      <p:sp>
        <p:nvSpPr>
          <p:cNvPr id="20" name="TextBox 20"/>
          <p:cNvSpPr txBox="1"/>
          <p:nvPr/>
        </p:nvSpPr>
        <p:spPr>
          <a:xfrm>
            <a:off x="1878475" y="1264409"/>
            <a:ext cx="14456036" cy="692497"/>
          </a:xfrm>
          <a:prstGeom prst="rect">
            <a:avLst/>
          </a:prstGeom>
        </p:spPr>
        <p:txBody>
          <a:bodyPr wrap="square" lIns="0" tIns="0" rIns="0" bIns="0" rtlCol="0" anchor="t">
            <a:spAutoFit/>
          </a:bodyPr>
          <a:lstStyle/>
          <a:p>
            <a:pPr defTabSz="914352">
              <a:lnSpc>
                <a:spcPts val="2849"/>
              </a:lnSpc>
            </a:pPr>
            <a:endParaRPr lang="bg-BG" sz="2000" spc="92" dirty="0">
              <a:latin typeface="Roboto" charset="0"/>
              <a:ea typeface="Roboto" charset="0"/>
              <a:cs typeface="Roboto" charset="0"/>
            </a:endParaRPr>
          </a:p>
          <a:p>
            <a:pPr defTabSz="914352">
              <a:lnSpc>
                <a:spcPts val="2849"/>
              </a:lnSpc>
            </a:pPr>
            <a:endParaRPr lang="ru-RU" sz="2000" spc="92" dirty="0">
              <a:latin typeface="Roboto" charset="0"/>
              <a:ea typeface="Roboto" charset="0"/>
              <a:cs typeface="Roboto" charset="0"/>
            </a:endParaRPr>
          </a:p>
        </p:txBody>
      </p:sp>
      <p:grpSp>
        <p:nvGrpSpPr>
          <p:cNvPr id="21" name="Group 21"/>
          <p:cNvGrpSpPr/>
          <p:nvPr/>
        </p:nvGrpSpPr>
        <p:grpSpPr>
          <a:xfrm>
            <a:off x="14073398" y="8371652"/>
            <a:ext cx="886670" cy="88667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E6F6D">
                <a:alpha val="49804"/>
              </a:srgbClr>
            </a:solidFill>
          </p:spPr>
        </p:sp>
      </p:grpSp>
      <p:sp>
        <p:nvSpPr>
          <p:cNvPr id="24" name="TextBox 24"/>
          <p:cNvSpPr txBox="1"/>
          <p:nvPr/>
        </p:nvSpPr>
        <p:spPr>
          <a:xfrm>
            <a:off x="10978175" y="675977"/>
            <a:ext cx="7077114" cy="974626"/>
          </a:xfrm>
          <a:prstGeom prst="rect">
            <a:avLst/>
          </a:prstGeom>
        </p:spPr>
        <p:txBody>
          <a:bodyPr lIns="0" tIns="0" rIns="0" bIns="0" rtlCol="0" anchor="t">
            <a:spAutoFit/>
          </a:bodyPr>
          <a:lstStyle/>
          <a:p>
            <a:pPr defTabSz="914352">
              <a:lnSpc>
                <a:spcPts val="3795"/>
              </a:lnSpc>
            </a:pPr>
            <a:r>
              <a:rPr lang="en-US" sz="3200" dirty="0" err="1">
                <a:latin typeface="Roboto"/>
              </a:rPr>
              <a:t>НАСЪРЧАВАНЕ</a:t>
            </a:r>
            <a:r>
              <a:rPr lang="en-US" sz="3200" dirty="0">
                <a:latin typeface="Roboto"/>
              </a:rPr>
              <a:t> НА </a:t>
            </a:r>
            <a:r>
              <a:rPr lang="en-US" sz="3200" dirty="0" err="1">
                <a:latin typeface="Roboto"/>
              </a:rPr>
              <a:t>ЕСТЕСТВЕНОТО</a:t>
            </a:r>
            <a:r>
              <a:rPr lang="en-US" sz="3200" dirty="0">
                <a:latin typeface="Roboto"/>
              </a:rPr>
              <a:t> </a:t>
            </a:r>
            <a:r>
              <a:rPr lang="en-US" sz="3200" dirty="0" err="1">
                <a:latin typeface="Roboto"/>
              </a:rPr>
              <a:t>ОПРАШВАНЕ</a:t>
            </a:r>
            <a:endParaRPr lang="en-US" sz="3200" dirty="0">
              <a:latin typeface="Roboto"/>
            </a:endParaRPr>
          </a:p>
        </p:txBody>
      </p:sp>
      <p:sp>
        <p:nvSpPr>
          <p:cNvPr id="25" name="TextBox 25"/>
          <p:cNvSpPr txBox="1"/>
          <p:nvPr/>
        </p:nvSpPr>
        <p:spPr>
          <a:xfrm>
            <a:off x="812015" y="1738124"/>
            <a:ext cx="16606190" cy="8862491"/>
          </a:xfrm>
          <a:prstGeom prst="rect">
            <a:avLst/>
          </a:prstGeom>
        </p:spPr>
        <p:txBody>
          <a:bodyPr wrap="square" lIns="0" tIns="0" rIns="0" bIns="0" rtlCol="0" anchor="t">
            <a:spAutoFit/>
          </a:bodyPr>
          <a:lstStyle/>
          <a:p>
            <a:pPr algn="just" defTabSz="914352">
              <a:lnSpc>
                <a:spcPts val="2100"/>
              </a:lnSpc>
            </a:pPr>
            <a:r>
              <a:rPr lang="ru-RU" sz="2400" spc="68" dirty="0">
                <a:ea typeface="Roboto" charset="0"/>
                <a:cs typeface="Roboto" charset="0"/>
              </a:rPr>
              <a:t>БЕНЕФИЦИЕРИТЕ ТРЯБВА ДА СА РЕГИСТРИРАНИ В ЕЛЕКТРОННА ПЛАТФОРМА ЗА ОПОВЕСТЯВАНЕ НА РАСТИТЕЛНОЗАЩИТНИТЕ, ДЕЗИНФЕКЦИОННИТЕ И ДЕЗИНСЕКЦИОННИТЕ ДЕЙНОСТИ (ЕПОРД);</a:t>
            </a:r>
          </a:p>
          <a:p>
            <a:pPr algn="just" defTabSz="914352">
              <a:lnSpc>
                <a:spcPts val="2100"/>
              </a:lnSpc>
            </a:pPr>
            <a:endParaRPr lang="ru-RU" sz="2400" spc="68" dirty="0">
              <a:ea typeface="Roboto" charset="0"/>
              <a:cs typeface="Roboto" charset="0"/>
            </a:endParaRPr>
          </a:p>
          <a:p>
            <a:pPr algn="just" defTabSz="914352">
              <a:lnSpc>
                <a:spcPts val="2100"/>
              </a:lnSpc>
            </a:pPr>
            <a:r>
              <a:rPr lang="ru-RU" sz="2400" spc="68" dirty="0">
                <a:ea typeface="Roboto" charset="0"/>
                <a:cs typeface="Roboto" charset="0"/>
              </a:rPr>
              <a:t>ДА ПРИТЕЖАВАТ МИНИМУМ 10 ПЧЕЛНИ СЕМЕЙСТВА</a:t>
            </a:r>
          </a:p>
          <a:p>
            <a:pPr algn="just" defTabSz="914352">
              <a:lnSpc>
                <a:spcPts val="2100"/>
              </a:lnSpc>
            </a:pPr>
            <a:endParaRPr lang="bg-BG" sz="2400" spc="68" dirty="0">
              <a:ea typeface="Roboto" charset="0"/>
              <a:cs typeface="Roboto" charset="0"/>
            </a:endParaRPr>
          </a:p>
          <a:p>
            <a:pPr algn="just" defTabSz="914352">
              <a:lnSpc>
                <a:spcPts val="2100"/>
              </a:lnSpc>
            </a:pPr>
            <a:r>
              <a:rPr lang="en-US" sz="2400" b="1" spc="68" dirty="0">
                <a:ea typeface="Roboto" charset="0"/>
                <a:cs typeface="Roboto" charset="0"/>
              </a:rPr>
              <a:t>ОПЕРАЦИЯ 1: </a:t>
            </a:r>
            <a:r>
              <a:rPr lang="bg-BG" sz="2400" b="1" spc="68" dirty="0">
                <a:ea typeface="Roboto" charset="0"/>
                <a:cs typeface="Roboto" charset="0"/>
              </a:rPr>
              <a:t>(ОТНАСЯ СЕ ЗА СТАЦИОНАРНИ ПЧЕЛИНИ) </a:t>
            </a:r>
            <a:r>
              <a:rPr lang="en-US" sz="2400" spc="68" dirty="0">
                <a:ea typeface="Roboto" charset="0"/>
                <a:cs typeface="Roboto" charset="0"/>
              </a:rPr>
              <a:t>ОСИГУРЯВАНЕ НА ОПРАШВАНЕ </a:t>
            </a:r>
            <a:r>
              <a:rPr lang="en-US" sz="2400" spc="68" dirty="0" err="1">
                <a:ea typeface="Roboto" charset="0"/>
                <a:cs typeface="Roboto" charset="0"/>
              </a:rPr>
              <a:t>В</a:t>
            </a:r>
            <a:r>
              <a:rPr lang="en-US" sz="2400" spc="68" dirty="0">
                <a:ea typeface="Roboto" charset="0"/>
                <a:cs typeface="Roboto" charset="0"/>
              </a:rPr>
              <a:t> ПЛАНИНСКИ РАЙОНИ </a:t>
            </a:r>
            <a:r>
              <a:rPr lang="en-US" sz="2400" spc="68" dirty="0" err="1">
                <a:ea typeface="Roboto" charset="0"/>
                <a:cs typeface="Roboto" charset="0"/>
              </a:rPr>
              <a:t>И</a:t>
            </a:r>
            <a:r>
              <a:rPr lang="en-US" sz="2400" spc="68" dirty="0">
                <a:ea typeface="Roboto" charset="0"/>
                <a:cs typeface="Roboto" charset="0"/>
              </a:rPr>
              <a:t> ЗАЩИТЕНИ ЗОНИ ОТ МРЕЖАТА НАТУРА 2000 (СТАЦИОНАРНИ ПЧЕЛИНИ);</a:t>
            </a:r>
            <a:endParaRPr lang="bg-BG" sz="2400" spc="68" dirty="0">
              <a:ea typeface="Roboto" charset="0"/>
              <a:cs typeface="Roboto" charset="0"/>
            </a:endParaRPr>
          </a:p>
          <a:p>
            <a:pPr algn="just" defTabSz="914352">
              <a:lnSpc>
                <a:spcPts val="2100"/>
              </a:lnSpc>
            </a:pPr>
            <a:endParaRPr lang="en-US" sz="2400" spc="68" dirty="0">
              <a:ea typeface="Roboto" charset="0"/>
              <a:cs typeface="Roboto" charset="0"/>
            </a:endParaRPr>
          </a:p>
          <a:p>
            <a:pPr marL="342917" indent="-342917" algn="just" defTabSz="914352">
              <a:lnSpc>
                <a:spcPts val="2100"/>
              </a:lnSpc>
              <a:buFont typeface="Arial" panose="020B0604020202020204" pitchFamily="34" charset="0"/>
              <a:buChar char="•"/>
            </a:pPr>
            <a:r>
              <a:rPr lang="bg-BG" sz="2400" spc="68" dirty="0" err="1">
                <a:ea typeface="Roboto" charset="0"/>
                <a:cs typeface="Roboto" charset="0"/>
              </a:rPr>
              <a:t>П</a:t>
            </a:r>
            <a:r>
              <a:rPr lang="en-US" sz="2400" spc="68" dirty="0">
                <a:ea typeface="Roboto" charset="0"/>
                <a:cs typeface="Roboto" charset="0"/>
              </a:rPr>
              <a:t>ЧЕЛИНЪТ НА КАНДИДАТА</a:t>
            </a:r>
            <a:r>
              <a:rPr lang="bg-BG" sz="2400" spc="68" dirty="0">
                <a:ea typeface="Roboto" charset="0"/>
                <a:cs typeface="Roboto" charset="0"/>
              </a:rPr>
              <a:t> ТРЯБВА ДА</a:t>
            </a:r>
            <a:r>
              <a:rPr lang="en-US" sz="2400" spc="68" dirty="0">
                <a:ea typeface="Roboto" charset="0"/>
                <a:cs typeface="Roboto" charset="0"/>
              </a:rPr>
              <a:t> </a:t>
            </a:r>
            <a:r>
              <a:rPr lang="en-US" sz="2400" spc="68" dirty="0" err="1">
                <a:ea typeface="Roboto" charset="0"/>
                <a:cs typeface="Roboto" charset="0"/>
              </a:rPr>
              <a:t>Е</a:t>
            </a:r>
            <a:r>
              <a:rPr lang="en-US" sz="2400" spc="68" dirty="0">
                <a:ea typeface="Roboto" charset="0"/>
                <a:cs typeface="Roboto" charset="0"/>
              </a:rPr>
              <a:t> РАЗПОЛОЖЕНИ </a:t>
            </a:r>
            <a:r>
              <a:rPr lang="en-US" sz="2400" spc="68" dirty="0" err="1">
                <a:ea typeface="Roboto" charset="0"/>
                <a:cs typeface="Roboto" charset="0"/>
              </a:rPr>
              <a:t>В</a:t>
            </a:r>
            <a:r>
              <a:rPr lang="en-US" sz="2400" spc="68" dirty="0">
                <a:ea typeface="Roboto" charset="0"/>
                <a:cs typeface="Roboto" charset="0"/>
              </a:rPr>
              <a:t> ОБХВАТА НА ЗАЩИТЕНА ЗОНА ОТ МРЕЖАТА НАТУРА 2000 </a:t>
            </a:r>
            <a:r>
              <a:rPr lang="en-US" sz="2400" spc="68" dirty="0" err="1">
                <a:ea typeface="Roboto" charset="0"/>
                <a:cs typeface="Roboto" charset="0"/>
              </a:rPr>
              <a:t>И</a:t>
            </a:r>
            <a:r>
              <a:rPr lang="en-US" sz="2400" spc="68" dirty="0">
                <a:ea typeface="Roboto" charset="0"/>
                <a:cs typeface="Roboto" charset="0"/>
              </a:rPr>
              <a:t>/ИЛИ </a:t>
            </a:r>
            <a:r>
              <a:rPr lang="en-US" sz="2400" spc="68" dirty="0" err="1">
                <a:ea typeface="Roboto" charset="0"/>
                <a:cs typeface="Roboto" charset="0"/>
              </a:rPr>
              <a:t>В</a:t>
            </a:r>
            <a:r>
              <a:rPr lang="en-US" sz="2400" spc="68" dirty="0">
                <a:ea typeface="Roboto" charset="0"/>
                <a:cs typeface="Roboto" charset="0"/>
              </a:rPr>
              <a:t> ПЛАНИНСКИ РАЙОНИ </a:t>
            </a:r>
            <a:endParaRPr lang="bg-BG" sz="2400" spc="68" dirty="0">
              <a:ea typeface="Roboto" charset="0"/>
              <a:cs typeface="Roboto" charset="0"/>
            </a:endParaRPr>
          </a:p>
          <a:p>
            <a:pPr algn="just" defTabSz="914352">
              <a:lnSpc>
                <a:spcPts val="2100"/>
              </a:lnSpc>
            </a:pPr>
            <a:endParaRPr lang="bg-BG" sz="2400" spc="68" dirty="0">
              <a:ea typeface="Roboto" charset="0"/>
              <a:cs typeface="Roboto" charset="0"/>
            </a:endParaRPr>
          </a:p>
          <a:p>
            <a:pPr marL="342917" indent="-342917" algn="just" defTabSz="914352">
              <a:lnSpc>
                <a:spcPts val="2100"/>
              </a:lnSpc>
              <a:buFont typeface="Arial" panose="020B0604020202020204" pitchFamily="34" charset="0"/>
              <a:buChar char="•"/>
            </a:pPr>
            <a:r>
              <a:rPr lang="ru-RU" sz="2400" spc="68" dirty="0">
                <a:ea typeface="Roboto" charset="0"/>
                <a:cs typeface="Roboto" charset="0"/>
              </a:rPr>
              <a:t>ПЧЕЛИНЪТ Е РАЗПОЛОЖЕН ТАКА, ЧЕ ПЛОЩТА В РАДИУС ОТ 2,5 КМ Е ЗАЕТА ПРЕДИМНО (НАД 50% ОТ ПЛОЩТА) ОТ ТРЕВНА И ХРАСТОВИДНА РАСТИТЕЛНОСТ ИЛИ ГОРСКИ ТЕРИТОРИИ  В Т.Ч. АКАЦИЕВИ, КЕСТЕНОВИ ИЛИ ЛИПОВИ ГОРИ.</a:t>
            </a:r>
          </a:p>
          <a:p>
            <a:pPr marL="342917" indent="-342917" algn="just" defTabSz="914352">
              <a:lnSpc>
                <a:spcPts val="2100"/>
              </a:lnSpc>
              <a:buFont typeface="Arial" panose="020B0604020202020204" pitchFamily="34" charset="0"/>
              <a:buChar char="•"/>
            </a:pPr>
            <a:endParaRPr lang="ru-RU" sz="2400" spc="68" dirty="0">
              <a:ea typeface="Roboto" charset="0"/>
              <a:cs typeface="Roboto" charset="0"/>
            </a:endParaRPr>
          </a:p>
          <a:p>
            <a:pPr algn="just" defTabSz="914352">
              <a:lnSpc>
                <a:spcPts val="2100"/>
              </a:lnSpc>
            </a:pPr>
            <a:endParaRPr lang="bg-BG" sz="2400" spc="68" dirty="0">
              <a:ea typeface="Roboto" charset="0"/>
              <a:cs typeface="Roboto" charset="0"/>
            </a:endParaRPr>
          </a:p>
          <a:p>
            <a:pPr algn="just" defTabSz="914352">
              <a:lnSpc>
                <a:spcPts val="2100"/>
              </a:lnSpc>
            </a:pPr>
            <a:r>
              <a:rPr lang="en-US" sz="2400" b="1" spc="68" dirty="0">
                <a:ea typeface="Roboto" charset="0"/>
                <a:cs typeface="Roboto" charset="0"/>
              </a:rPr>
              <a:t>ОПЕРАЦИЯ 2:</a:t>
            </a:r>
            <a:r>
              <a:rPr lang="bg-BG" sz="2400" b="1" spc="68" dirty="0">
                <a:ea typeface="Roboto" charset="0"/>
                <a:cs typeface="Roboto" charset="0"/>
              </a:rPr>
              <a:t> </a:t>
            </a:r>
            <a:r>
              <a:rPr lang="en-US" sz="2400" b="1" spc="68" dirty="0">
                <a:ea typeface="Roboto" charset="0"/>
                <a:cs typeface="Roboto" charset="0"/>
              </a:rPr>
              <a:t>АНГАЖИМЕНТИ ЗА ПРЕДОСТАВЯНЕ НА УСЛ</a:t>
            </a:r>
            <a:r>
              <a:rPr lang="en-US" sz="2400" spc="68" dirty="0">
                <a:ea typeface="Roboto" charset="0"/>
                <a:cs typeface="Roboto" charset="0"/>
              </a:rPr>
              <a:t>УГАТА ПО ОПРАШВАНЕ ЧРЕЗ ПРЕМЕСТВАНЕ </a:t>
            </a:r>
            <a:r>
              <a:rPr lang="en-US" sz="2400" spc="68" dirty="0" err="1">
                <a:ea typeface="Roboto" charset="0"/>
                <a:cs typeface="Roboto" charset="0"/>
              </a:rPr>
              <a:t>И</a:t>
            </a:r>
            <a:r>
              <a:rPr lang="en-US" sz="2400" spc="68" dirty="0">
                <a:ea typeface="Roboto" charset="0"/>
                <a:cs typeface="Roboto" charset="0"/>
              </a:rPr>
              <a:t> РАЗПОЛАГАНЕ НА ПЧЕЛНИ СЕМЕЙСТВА</a:t>
            </a:r>
            <a:r>
              <a:rPr lang="bg-BG" sz="2400" spc="68" dirty="0">
                <a:ea typeface="Roboto" charset="0"/>
                <a:cs typeface="Roboto" charset="0"/>
              </a:rPr>
              <a:t> </a:t>
            </a:r>
            <a:r>
              <a:rPr lang="en-US" sz="2400" spc="68" dirty="0">
                <a:ea typeface="Roboto" charset="0"/>
                <a:cs typeface="Roboto" charset="0"/>
              </a:rPr>
              <a:t>(ПОДВИЖНО ПЧЕЛАРСТВО);</a:t>
            </a:r>
            <a:endParaRPr lang="bg-BG" sz="2400" spc="68" dirty="0">
              <a:ea typeface="Roboto" charset="0"/>
              <a:cs typeface="Roboto" charset="0"/>
            </a:endParaRPr>
          </a:p>
          <a:p>
            <a:pPr algn="just" defTabSz="914352">
              <a:lnSpc>
                <a:spcPts val="2100"/>
              </a:lnSpc>
            </a:pPr>
            <a:endParaRPr lang="en-US" sz="2400" spc="68" dirty="0">
              <a:ea typeface="Roboto" charset="0"/>
              <a:cs typeface="Roboto" charset="0"/>
            </a:endParaRPr>
          </a:p>
          <a:p>
            <a:pPr marL="342917" indent="-342917" algn="just" defTabSz="914352">
              <a:lnSpc>
                <a:spcPts val="2100"/>
              </a:lnSpc>
              <a:buFont typeface="Arial" panose="020B0604020202020204" pitchFamily="34" charset="0"/>
              <a:buChar char="•"/>
            </a:pPr>
            <a:r>
              <a:rPr lang="en-US" sz="2400" spc="68" dirty="0">
                <a:ea typeface="Roboto" charset="0"/>
                <a:cs typeface="Roboto" charset="0"/>
              </a:rPr>
              <a:t>ПРЕМЕСТВАНЕ </a:t>
            </a:r>
            <a:r>
              <a:rPr lang="en-US" sz="2400" spc="68" dirty="0" err="1">
                <a:ea typeface="Roboto" charset="0"/>
                <a:cs typeface="Roboto" charset="0"/>
              </a:rPr>
              <a:t>И</a:t>
            </a:r>
            <a:r>
              <a:rPr lang="en-US" sz="2400" spc="68" dirty="0">
                <a:ea typeface="Roboto" charset="0"/>
                <a:cs typeface="Roboto" charset="0"/>
              </a:rPr>
              <a:t> РАЗПОЛАГАНЕ ЗА ПЕРИОД ДО 14 ДНИ НА ЛОКАЦИЯТА, КЪДЕТО ЩЕ СЕ ИЗВЪРШВА ОПРАШВАНЕТО.</a:t>
            </a:r>
            <a:endParaRPr lang="bg-BG" sz="2400" spc="68" dirty="0">
              <a:ea typeface="Roboto" charset="0"/>
              <a:cs typeface="Roboto" charset="0"/>
            </a:endParaRPr>
          </a:p>
          <a:p>
            <a:pPr marL="342917" indent="-342917" algn="just" defTabSz="914352">
              <a:lnSpc>
                <a:spcPts val="2100"/>
              </a:lnSpc>
              <a:buFont typeface="Arial" panose="020B0604020202020204" pitchFamily="34" charset="0"/>
              <a:buChar char="•"/>
            </a:pPr>
            <a:endParaRPr lang="bg-BG" sz="2400" spc="68" dirty="0">
              <a:ea typeface="Roboto" charset="0"/>
              <a:cs typeface="Roboto" charset="0"/>
            </a:endParaRPr>
          </a:p>
          <a:p>
            <a:pPr marL="342917" indent="-342917">
              <a:buFont typeface="Arial" panose="020B0604020202020204" pitchFamily="34" charset="0"/>
              <a:buChar char="•"/>
            </a:pPr>
            <a:r>
              <a:rPr lang="en-US" sz="2400" spc="68" dirty="0">
                <a:ea typeface="Roboto" charset="0"/>
                <a:cs typeface="Roboto" charset="0"/>
              </a:rPr>
              <a:t>ПЧЕЛИНЪТ НА КАНДИДАТА </a:t>
            </a:r>
            <a:r>
              <a:rPr lang="en-US" sz="2400" spc="68" dirty="0" err="1">
                <a:ea typeface="Roboto" charset="0"/>
                <a:cs typeface="Roboto" charset="0"/>
              </a:rPr>
              <a:t>Е</a:t>
            </a:r>
            <a:r>
              <a:rPr lang="en-US" sz="2400" spc="68" dirty="0">
                <a:ea typeface="Roboto" charset="0"/>
                <a:cs typeface="Roboto" charset="0"/>
              </a:rPr>
              <a:t> РАЗПОЛОЖЕНИ </a:t>
            </a:r>
            <a:r>
              <a:rPr lang="en-US" sz="2400" spc="68" dirty="0" err="1">
                <a:ea typeface="Roboto" charset="0"/>
                <a:cs typeface="Roboto" charset="0"/>
              </a:rPr>
              <a:t>В</a:t>
            </a:r>
            <a:r>
              <a:rPr lang="en-US" sz="2400" spc="68" dirty="0">
                <a:ea typeface="Roboto" charset="0"/>
                <a:cs typeface="Roboto" charset="0"/>
              </a:rPr>
              <a:t> РАЙОН ТАКА, ЧЕ </a:t>
            </a:r>
            <a:r>
              <a:rPr lang="en-US" sz="2400" spc="68" dirty="0" err="1">
                <a:ea typeface="Roboto" charset="0"/>
                <a:cs typeface="Roboto" charset="0"/>
              </a:rPr>
              <a:t>В</a:t>
            </a:r>
            <a:r>
              <a:rPr lang="en-US" sz="2400" spc="68" dirty="0">
                <a:ea typeface="Roboto" charset="0"/>
                <a:cs typeface="Roboto" charset="0"/>
              </a:rPr>
              <a:t> РАДИУС ОТ 2,5 КМ. ИЗТОЧНИЦИТЕ, СЪДЪРЖАЩИ НЕКТАР </a:t>
            </a:r>
            <a:r>
              <a:rPr lang="en-US" sz="2400" spc="68" dirty="0" err="1">
                <a:ea typeface="Roboto" charset="0"/>
                <a:cs typeface="Roboto" charset="0"/>
              </a:rPr>
              <a:t>И</a:t>
            </a:r>
            <a:r>
              <a:rPr lang="en-US" sz="2400" spc="68" dirty="0">
                <a:ea typeface="Roboto" charset="0"/>
                <a:cs typeface="Roboto" charset="0"/>
              </a:rPr>
              <a:t> ПОЛЕН, СЕ СЪСТОЯТ ПРЕДИМНО ОТ ТРЕВНА </a:t>
            </a:r>
            <a:r>
              <a:rPr lang="en-US" sz="2400" spc="68" dirty="0" err="1">
                <a:ea typeface="Roboto" charset="0"/>
                <a:cs typeface="Roboto" charset="0"/>
              </a:rPr>
              <a:t>И</a:t>
            </a:r>
            <a:r>
              <a:rPr lang="en-US" sz="2400" spc="68" dirty="0">
                <a:ea typeface="Roboto" charset="0"/>
                <a:cs typeface="Roboto" charset="0"/>
              </a:rPr>
              <a:t> ХРАСТОВИДНА РАСТИТЕЛНОСТ ИЛИ ГОРИ</a:t>
            </a:r>
          </a:p>
          <a:p>
            <a:r>
              <a:rPr lang="en-US" sz="2400" spc="68" dirty="0">
                <a:ea typeface="Roboto" charset="0"/>
                <a:cs typeface="Roboto" charset="0"/>
              </a:rPr>
              <a:t>ИЛИ</a:t>
            </a:r>
          </a:p>
          <a:p>
            <a:pPr marL="342917" indent="-342917">
              <a:buFont typeface="Arial" panose="020B0604020202020204" pitchFamily="34" charset="0"/>
              <a:buChar char="•"/>
            </a:pPr>
            <a:r>
              <a:rPr lang="en-US" sz="2400" spc="68" dirty="0">
                <a:ea typeface="Roboto" charset="0"/>
                <a:cs typeface="Roboto" charset="0"/>
              </a:rPr>
              <a:t>ПРЕДОСТАВЯ ДОГОВОР СЪС ЗЕМЕДЕЛСКИ СТОПАНИН ЗА ПЛОЩИТЕ, НА КОИТО ЩЕ СЕ ИЗВЪРШВА ОПРАШВАНЕТО </a:t>
            </a:r>
            <a:r>
              <a:rPr lang="en-US" sz="2400" spc="68" dirty="0" err="1">
                <a:ea typeface="Roboto" charset="0"/>
                <a:cs typeface="Roboto" charset="0"/>
              </a:rPr>
              <a:t>И</a:t>
            </a:r>
            <a:r>
              <a:rPr lang="en-US" sz="2400" spc="68" dirty="0">
                <a:ea typeface="Roboto" charset="0"/>
                <a:cs typeface="Roboto" charset="0"/>
              </a:rPr>
              <a:t> ПЕРИОДА НА ИЗВЪРШВАНЕ НА ДЕЙНОСТТА.</a:t>
            </a:r>
          </a:p>
          <a:p>
            <a:pPr marL="342917" indent="-342917" algn="just" defTabSz="914352">
              <a:lnSpc>
                <a:spcPts val="2100"/>
              </a:lnSpc>
              <a:buFont typeface="Arial" panose="020B0604020202020204" pitchFamily="34" charset="0"/>
              <a:buChar char="•"/>
            </a:pPr>
            <a:endParaRPr lang="bg-BG" sz="2400" spc="68" dirty="0">
              <a:ea typeface="Roboto" charset="0"/>
              <a:cs typeface="Roboto" charset="0"/>
            </a:endParaRPr>
          </a:p>
          <a:p>
            <a:pPr marL="342917" indent="-342917" algn="just" defTabSz="914352">
              <a:lnSpc>
                <a:spcPts val="2100"/>
              </a:lnSpc>
              <a:buFont typeface="Arial" panose="020B0604020202020204" pitchFamily="34" charset="0"/>
              <a:buChar char="•"/>
            </a:pPr>
            <a:r>
              <a:rPr lang="ru-RU" sz="2400" spc="68" dirty="0">
                <a:ea typeface="Roboto" charset="0"/>
                <a:cs typeface="Roboto" charset="0"/>
              </a:rPr>
              <a:t>ОПЕРАЦИИТЕ ДОПЪЛВАТ ИНТЕРВЕНЦИИТЕ ЗА ИНВЕСТИЦИИ В ПОДВИЖНОТО ПЧЕЛАРСТВО ПО ЧЛ. 55, ЗА ДА СЕ РАЦИОНАЛИЗИРАТ ПРАКТИКИТЕ, КАТО КОМЕНСИРА ДОПЪЛНИТЕЛНИ РАЗХОДИ, СВЪРЗАНИ С ПОДГОТОВКАТА НА ПЧЕЛНИТЕ СЕМЕЙСТВА, ПО-ВИСОКИЯ РИСК ОТ ЗАГУБИ И ПОДМЯНА НА ПЧЕЛНИ СЕМЕЙСТВА В ПЕРИОДА НА АНГАЖИМЕНТА. </a:t>
            </a:r>
            <a:endParaRPr lang="bg-BG" sz="2400" spc="68" dirty="0">
              <a:ea typeface="Roboto" charset="0"/>
              <a:cs typeface="Roboto" charset="0"/>
            </a:endParaRPr>
          </a:p>
          <a:p>
            <a:pPr marL="342917" indent="-342917" algn="just" defTabSz="914352">
              <a:lnSpc>
                <a:spcPts val="2100"/>
              </a:lnSpc>
              <a:buFont typeface="Arial" panose="020B0604020202020204" pitchFamily="34" charset="0"/>
              <a:buChar char="•"/>
            </a:pPr>
            <a:endParaRPr lang="en-US" sz="2400" spc="68" dirty="0">
              <a:ea typeface="Roboto" charset="0"/>
              <a:cs typeface="Roboto" charset="0"/>
            </a:endParaRPr>
          </a:p>
        </p:txBody>
      </p:sp>
      <p:sp>
        <p:nvSpPr>
          <p:cNvPr id="26" name="TextBox 26"/>
          <p:cNvSpPr txBox="1"/>
          <p:nvPr/>
        </p:nvSpPr>
        <p:spPr>
          <a:xfrm>
            <a:off x="10978175" y="101143"/>
            <a:ext cx="7077114" cy="487313"/>
          </a:xfrm>
          <a:prstGeom prst="rect">
            <a:avLst/>
          </a:prstGeom>
        </p:spPr>
        <p:txBody>
          <a:bodyPr lIns="0" tIns="0" rIns="0" bIns="0" rtlCol="0" anchor="t">
            <a:spAutoFit/>
          </a:bodyPr>
          <a:lstStyle/>
          <a:p>
            <a:pPr defTabSz="914352">
              <a:lnSpc>
                <a:spcPts val="3795"/>
              </a:lnSpc>
            </a:pPr>
            <a:r>
              <a:rPr lang="en-US" sz="3200" dirty="0">
                <a:latin typeface="Roboto"/>
              </a:rPr>
              <a:t>ЕЗФРСР</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0621" y="704462"/>
            <a:ext cx="908051" cy="107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634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2"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1" y="4"/>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3" y="346006"/>
            <a:ext cx="502556" cy="476159"/>
          </a:xfrm>
          <a:prstGeom prst="rect">
            <a:avLst/>
          </a:prstGeom>
        </p:spPr>
      </p:pic>
      <p:grpSp>
        <p:nvGrpSpPr>
          <p:cNvPr id="7" name="Group 7"/>
          <p:cNvGrpSpPr/>
          <p:nvPr/>
        </p:nvGrpSpPr>
        <p:grpSpPr>
          <a:xfrm>
            <a:off x="9523626" y="672623"/>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869982" y="672623"/>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216337" y="672623"/>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5420214" y="3060328"/>
            <a:ext cx="3086100" cy="1615382"/>
          </a:xfrm>
          <a:prstGeom prst="rect">
            <a:avLst/>
          </a:prstGeom>
        </p:spPr>
        <p:txBody>
          <a:bodyPr lIns="50801" tIns="50801" rIns="50801" bIns="50801" rtlCol="0" anchor="ctr"/>
          <a:lstStyle/>
          <a:p>
            <a:pPr algn="ctr">
              <a:lnSpc>
                <a:spcPts val="2156"/>
              </a:lnSpc>
            </a:pPr>
            <a:endParaRPr/>
          </a:p>
        </p:txBody>
      </p:sp>
      <p:sp>
        <p:nvSpPr>
          <p:cNvPr id="19" name="TextBox 19"/>
          <p:cNvSpPr txBox="1"/>
          <p:nvPr/>
        </p:nvSpPr>
        <p:spPr>
          <a:xfrm>
            <a:off x="852169" y="4452307"/>
            <a:ext cx="16570199" cy="4903715"/>
          </a:xfrm>
          <a:prstGeom prst="rect">
            <a:avLst/>
          </a:prstGeom>
        </p:spPr>
        <p:txBody>
          <a:bodyPr wrap="square" lIns="0" tIns="0" rIns="0" bIns="0" rtlCol="0" anchor="t">
            <a:spAutoFit/>
          </a:bodyPr>
          <a:lstStyle/>
          <a:p>
            <a:pPr>
              <a:lnSpc>
                <a:spcPts val="2801"/>
              </a:lnSpc>
            </a:pPr>
            <a:r>
              <a:rPr lang="en-US" sz="3000" spc="89" dirty="0">
                <a:latin typeface="Roboto" charset="0"/>
                <a:ea typeface="Roboto" charset="0"/>
                <a:cs typeface="Roboto" charset="0"/>
              </a:rPr>
              <a:t>ИНТЕРВЕНЦИЯТА Е ПРИЛОЖИМА ЗА ЗЕМЕДЕЛСКИТЕ ПЛОЩИ, РЕГИСТРИРАНИ В ИСАК</a:t>
            </a:r>
            <a:r>
              <a:rPr lang="bg-BG" sz="3000" spc="89" dirty="0">
                <a:latin typeface="Roboto" charset="0"/>
                <a:ea typeface="Roboto" charset="0"/>
                <a:cs typeface="Roboto" charset="0"/>
              </a:rPr>
              <a:t>;</a:t>
            </a:r>
          </a:p>
          <a:p>
            <a:pPr>
              <a:lnSpc>
                <a:spcPts val="2801"/>
              </a:lnSpc>
            </a:pPr>
            <a:endParaRPr lang="bg-BG" sz="3000" spc="89" dirty="0">
              <a:latin typeface="Roboto" charset="0"/>
              <a:ea typeface="Roboto" charset="0"/>
              <a:cs typeface="Roboto" charset="0"/>
            </a:endParaRPr>
          </a:p>
          <a:p>
            <a:pPr>
              <a:lnSpc>
                <a:spcPts val="2801"/>
              </a:lnSpc>
            </a:pPr>
            <a:r>
              <a:rPr lang="bg-BG" sz="3000" spc="77" dirty="0">
                <a:latin typeface="Roboto" charset="0"/>
                <a:ea typeface="Roboto" charset="0"/>
                <a:cs typeface="Roboto" charset="0"/>
              </a:rPr>
              <a:t>ПОДПОМАГАТ СЕ ПЛОЩИ ЗАСЯТИ СЪС </a:t>
            </a:r>
            <a:r>
              <a:rPr lang="en-US" sz="3000" spc="77" dirty="0">
                <a:latin typeface="Roboto" charset="0"/>
                <a:ea typeface="Roboto" charset="0"/>
                <a:cs typeface="Roboto" charset="0"/>
              </a:rPr>
              <a:t>СОРТОВЕ</a:t>
            </a:r>
            <a:r>
              <a:rPr lang="bg-BG" sz="3000" spc="77" dirty="0">
                <a:latin typeface="Roboto" charset="0"/>
                <a:ea typeface="Roboto" charset="0"/>
                <a:cs typeface="Roboto" charset="0"/>
              </a:rPr>
              <a:t> ОТ ГРУПИТЕ </a:t>
            </a:r>
            <a:r>
              <a:rPr lang="bg-BG" sz="3000" b="1" spc="77" dirty="0">
                <a:latin typeface="Roboto" charset="0"/>
                <a:ea typeface="Roboto" charset="0"/>
                <a:cs typeface="Roboto" charset="0"/>
              </a:rPr>
              <a:t>ПЛОДОВЕ, ЗЕЛЕНЧУЦИ, БИЛКИ И ДЕСЕРТНИ ЛОЗЯ</a:t>
            </a:r>
            <a:r>
              <a:rPr lang="en-US" sz="3000" b="1" spc="77" dirty="0">
                <a:latin typeface="Roboto" charset="0"/>
                <a:ea typeface="Roboto" charset="0"/>
                <a:cs typeface="Roboto" charset="0"/>
              </a:rPr>
              <a:t>,</a:t>
            </a:r>
            <a:r>
              <a:rPr lang="en-US" sz="3000" spc="77" dirty="0">
                <a:latin typeface="Roboto" charset="0"/>
                <a:ea typeface="Roboto" charset="0"/>
                <a:cs typeface="Roboto" charset="0"/>
              </a:rPr>
              <a:t> КОИТО СА ПОДХОДЯЩИ ЗА ОТГЛЕЖДАНЕ ПРИ СПЕЦИФИЧНИ КЛИМАТИЧНИ УСЛОВИЯ ЗА РЕПУБЛИКА БЪЛГАРИЯ, СЪГЛАСНО СПИСЪК ИЗГОТВЕН ОТ </a:t>
            </a:r>
            <a:r>
              <a:rPr lang="bg-BG" sz="3000" spc="77" dirty="0">
                <a:latin typeface="Roboto" charset="0"/>
                <a:ea typeface="Roboto" charset="0"/>
                <a:cs typeface="Roboto" charset="0"/>
              </a:rPr>
              <a:t>ССА;</a:t>
            </a:r>
          </a:p>
          <a:p>
            <a:pPr>
              <a:lnSpc>
                <a:spcPts val="2801"/>
              </a:lnSpc>
            </a:pPr>
            <a:endParaRPr lang="bg-BG" sz="3000" spc="77" dirty="0">
              <a:latin typeface="Roboto" charset="0"/>
              <a:ea typeface="Roboto" charset="0"/>
              <a:cs typeface="Roboto" charset="0"/>
            </a:endParaRPr>
          </a:p>
          <a:p>
            <a:pPr>
              <a:lnSpc>
                <a:spcPts val="2801"/>
              </a:lnSpc>
            </a:pPr>
            <a:r>
              <a:rPr lang="bg-BG" sz="3000" spc="77" dirty="0">
                <a:latin typeface="Roboto" charset="0"/>
                <a:ea typeface="Roboto" charset="0"/>
                <a:cs typeface="Roboto" charset="0"/>
              </a:rPr>
              <a:t>ДОПУСТИМИТЕ ЗА ПОДПОМАГАНЕ СОРТОВЕ СА РАЗЛИЧНИ ОТ СОРТОВЕТЕ ПОДПОМАГАНИ ПО ИНТЕРВЕНЦИЯТА ЗА ЗАСТРАШЕНИ ОТ ИЗЧЕЗВАНЕ СОРТОВЕ;</a:t>
            </a:r>
            <a:endParaRPr lang="en-US" sz="3000" spc="77" dirty="0">
              <a:latin typeface="Roboto" charset="0"/>
              <a:ea typeface="Roboto" charset="0"/>
              <a:cs typeface="Roboto" charset="0"/>
            </a:endParaRPr>
          </a:p>
          <a:p>
            <a:pPr>
              <a:lnSpc>
                <a:spcPts val="2381"/>
              </a:lnSpc>
            </a:pPr>
            <a:endParaRPr lang="bg-BG" sz="3000" spc="77" dirty="0">
              <a:latin typeface="Roboto" charset="0"/>
              <a:ea typeface="Roboto" charset="0"/>
              <a:cs typeface="Roboto" charset="0"/>
            </a:endParaRPr>
          </a:p>
          <a:p>
            <a:pPr>
              <a:lnSpc>
                <a:spcPts val="2381"/>
              </a:lnSpc>
            </a:pPr>
            <a:r>
              <a:rPr lang="bg-BG" sz="3000" spc="77" dirty="0">
                <a:latin typeface="Roboto" charset="0"/>
                <a:ea typeface="Roboto" charset="0"/>
                <a:cs typeface="Roboto" charset="0"/>
              </a:rPr>
              <a:t>МАКСИМАЛНАТА ПЛОЩ ЗА ПОДПОМАГАНЕ  Е ДО  50 ХА</a:t>
            </a:r>
            <a:r>
              <a:rPr lang="en-US" sz="3000" spc="77" dirty="0">
                <a:latin typeface="Roboto" charset="0"/>
                <a:ea typeface="Roboto" charset="0"/>
                <a:cs typeface="Roboto" charset="0"/>
              </a:rPr>
              <a:t>.</a:t>
            </a:r>
            <a:endParaRPr lang="bg-BG" sz="3000" spc="77" dirty="0">
              <a:latin typeface="Roboto" charset="0"/>
              <a:ea typeface="Roboto" charset="0"/>
              <a:cs typeface="Roboto" charset="0"/>
            </a:endParaRPr>
          </a:p>
          <a:p>
            <a:pPr>
              <a:lnSpc>
                <a:spcPts val="2381"/>
              </a:lnSpc>
            </a:pPr>
            <a:endParaRPr lang="en-US" sz="3600" spc="77" dirty="0">
              <a:latin typeface="Roboto" charset="0"/>
              <a:ea typeface="Roboto" charset="0"/>
              <a:cs typeface="Roboto" charset="0"/>
            </a:endParaRPr>
          </a:p>
          <a:p>
            <a:pPr>
              <a:lnSpc>
                <a:spcPts val="2801"/>
              </a:lnSpc>
            </a:pPr>
            <a:endParaRPr lang="en-US" sz="3600" spc="77" dirty="0">
              <a:latin typeface="Source Sans Pro Bold"/>
            </a:endParaRPr>
          </a:p>
        </p:txBody>
      </p:sp>
      <p:sp>
        <p:nvSpPr>
          <p:cNvPr id="24" name="TextBox 24"/>
          <p:cNvSpPr txBox="1"/>
          <p:nvPr/>
        </p:nvSpPr>
        <p:spPr>
          <a:xfrm>
            <a:off x="9523646" y="1400517"/>
            <a:ext cx="7735674" cy="2359620"/>
          </a:xfrm>
          <a:prstGeom prst="rect">
            <a:avLst/>
          </a:prstGeom>
        </p:spPr>
        <p:txBody>
          <a:bodyPr lIns="0" tIns="0" rIns="0" bIns="0" rtlCol="0" anchor="t">
            <a:spAutoFit/>
          </a:bodyPr>
          <a:lstStyle/>
          <a:p>
            <a:pPr>
              <a:lnSpc>
                <a:spcPts val="4598"/>
              </a:lnSpc>
            </a:pPr>
            <a:r>
              <a:rPr lang="en-US" sz="3900" dirty="0">
                <a:latin typeface="Roboto"/>
              </a:rPr>
              <a:t>НАСЪРЧАВАНЕ ИЗПОЛЗВАНЕТО НА КУЛТУРИ </a:t>
            </a:r>
            <a:r>
              <a:rPr lang="en-US" sz="3900" dirty="0" err="1">
                <a:latin typeface="Roboto"/>
              </a:rPr>
              <a:t>И</a:t>
            </a:r>
            <a:r>
              <a:rPr lang="en-US" sz="3900" dirty="0">
                <a:latin typeface="Roboto"/>
              </a:rPr>
              <a:t> СОРТОВЕ, УСТОЙЧИВИ КЪМ КЛИМАТИЧНИТЕ УСЛОВИЯ</a:t>
            </a:r>
          </a:p>
        </p:txBody>
      </p:sp>
      <p:sp>
        <p:nvSpPr>
          <p:cNvPr id="25" name="TextBox 25"/>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sp>
        <p:nvSpPr>
          <p:cNvPr id="26" name="TextBox 26"/>
          <p:cNvSpPr txBox="1"/>
          <p:nvPr/>
        </p:nvSpPr>
        <p:spPr>
          <a:xfrm>
            <a:off x="10834755" y="682127"/>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pic>
        <p:nvPicPr>
          <p:cNvPr id="22" name="Picture 33">
            <a:extLst>
              <a:ext uri="{FF2B5EF4-FFF2-40B4-BE49-F238E27FC236}">
                <a16:creationId xmlns="" xmlns:a16="http://schemas.microsoft.com/office/drawing/2014/main" id="{739235FB-D6E4-0F70-0B0D-75C38799C46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a:fillRect/>
          </a:stretch>
        </p:blipFill>
        <p:spPr>
          <a:xfrm>
            <a:off x="8585251" y="1519372"/>
            <a:ext cx="879746" cy="1027304"/>
          </a:xfrm>
          <a:prstGeom prst="rect">
            <a:avLst/>
          </a:prstGeom>
        </p:spPr>
      </p:pic>
    </p:spTree>
    <p:extLst>
      <p:ext uri="{BB962C8B-B14F-4D97-AF65-F5344CB8AC3E}">
        <p14:creationId xmlns:p14="http://schemas.microsoft.com/office/powerpoint/2010/main" val="266873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200378" y="8153885"/>
            <a:ext cx="1472603" cy="736302"/>
          </a:xfrm>
          <a:prstGeom prst="rect">
            <a:avLst/>
          </a:prstGeom>
        </p:spPr>
      </p:pic>
      <p:grpSp>
        <p:nvGrpSpPr>
          <p:cNvPr id="3" name="Group 3"/>
          <p:cNvGrpSpPr>
            <a:grpSpLocks noChangeAspect="1"/>
          </p:cNvGrpSpPr>
          <p:nvPr/>
        </p:nvGrpSpPr>
        <p:grpSpPr>
          <a:xfrm>
            <a:off x="349613" y="-694090"/>
            <a:ext cx="5071827" cy="5071826"/>
            <a:chOff x="-451395" y="852556"/>
            <a:chExt cx="6350000" cy="6350000"/>
          </a:xfrm>
        </p:grpSpPr>
        <p:sp>
          <p:nvSpPr>
            <p:cNvPr id="4" name="Freeform 4"/>
            <p:cNvSpPr/>
            <p:nvPr/>
          </p:nvSpPr>
          <p:spPr>
            <a:xfrm>
              <a:off x="-451395" y="852556"/>
              <a:ext cx="6350000" cy="6350000"/>
            </a:xfrm>
            <a:custGeom>
              <a:avLst/>
              <a:gdLst/>
              <a:ahLst/>
              <a:cxnLst/>
              <a:rect l="l" t="t" r="r" b="b"/>
              <a:pathLst>
                <a:path w="6350000" h="6350000">
                  <a:moveTo>
                    <a:pt x="0" y="0"/>
                  </a:moveTo>
                  <a:lnTo>
                    <a:pt x="0" y="6350000"/>
                  </a:lnTo>
                  <a:cubicBezTo>
                    <a:pt x="3506470" y="6350000"/>
                    <a:pt x="6350000" y="3506470"/>
                    <a:pt x="6350000" y="0"/>
                  </a:cubicBez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grpSp>
      <p:grpSp>
        <p:nvGrpSpPr>
          <p:cNvPr id="5" name="Group 5"/>
          <p:cNvGrpSpPr/>
          <p:nvPr/>
        </p:nvGrpSpPr>
        <p:grpSpPr>
          <a:xfrm>
            <a:off x="9804401" y="765641"/>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7" name="Group 7"/>
          <p:cNvGrpSpPr/>
          <p:nvPr/>
        </p:nvGrpSpPr>
        <p:grpSpPr>
          <a:xfrm>
            <a:off x="10150757" y="765641"/>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10497110" y="765641"/>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6" name="TextBox 16"/>
          <p:cNvSpPr txBox="1"/>
          <p:nvPr/>
        </p:nvSpPr>
        <p:spPr>
          <a:xfrm>
            <a:off x="4056827" y="3326423"/>
            <a:ext cx="3086100" cy="1615385"/>
          </a:xfrm>
          <a:prstGeom prst="rect">
            <a:avLst/>
          </a:prstGeom>
        </p:spPr>
        <p:txBody>
          <a:bodyPr lIns="50801" tIns="50801" rIns="50801" bIns="50801" rtlCol="0" anchor="ctr"/>
          <a:lstStyle/>
          <a:p>
            <a:pPr algn="ctr">
              <a:lnSpc>
                <a:spcPts val="2156"/>
              </a:lnSpc>
            </a:pPr>
            <a:endParaRPr/>
          </a:p>
        </p:txBody>
      </p:sp>
      <p:grpSp>
        <p:nvGrpSpPr>
          <p:cNvPr id="23" name="Group 23"/>
          <p:cNvGrpSpPr/>
          <p:nvPr/>
        </p:nvGrpSpPr>
        <p:grpSpPr>
          <a:xfrm>
            <a:off x="14073398" y="8371669"/>
            <a:ext cx="886670" cy="88667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E6F6D">
                <a:alpha val="49804"/>
              </a:srgbClr>
            </a:solidFill>
          </p:spPr>
        </p:sp>
      </p:grpSp>
      <p:sp>
        <p:nvSpPr>
          <p:cNvPr id="27" name="TextBox 27"/>
          <p:cNvSpPr txBox="1"/>
          <p:nvPr/>
        </p:nvSpPr>
        <p:spPr>
          <a:xfrm>
            <a:off x="9804423" y="1493535"/>
            <a:ext cx="7077114" cy="2359620"/>
          </a:xfrm>
          <a:prstGeom prst="rect">
            <a:avLst/>
          </a:prstGeom>
        </p:spPr>
        <p:txBody>
          <a:bodyPr lIns="0" tIns="0" rIns="0" bIns="0" rtlCol="0" anchor="t">
            <a:spAutoFit/>
          </a:bodyPr>
          <a:lstStyle/>
          <a:p>
            <a:pPr>
              <a:lnSpc>
                <a:spcPts val="4598"/>
              </a:lnSpc>
            </a:pPr>
            <a:r>
              <a:rPr lang="en-US" sz="3900" dirty="0">
                <a:latin typeface="Roboto"/>
              </a:rPr>
              <a:t>ОПАЗВАНЕ НА ЗАСТРАШЕНИ ОТ ИЗЧЕЗВАНЕ МЕСТНИ СОРТОВЕ, ВАЖНИ ЗА СЕЛСКОТО СТОПАНСТВО</a:t>
            </a:r>
          </a:p>
        </p:txBody>
      </p:sp>
      <p:sp>
        <p:nvSpPr>
          <p:cNvPr id="28" name="TextBox 28"/>
          <p:cNvSpPr txBox="1"/>
          <p:nvPr/>
        </p:nvSpPr>
        <p:spPr>
          <a:xfrm>
            <a:off x="865446" y="3898770"/>
            <a:ext cx="16763163" cy="7181453"/>
          </a:xfrm>
          <a:prstGeom prst="rect">
            <a:avLst/>
          </a:prstGeom>
        </p:spPr>
        <p:txBody>
          <a:bodyPr wrap="square" lIns="0" tIns="0" rIns="0" bIns="0" rtlCol="0" anchor="t">
            <a:spAutoFit/>
          </a:bodyPr>
          <a:lstStyle/>
          <a:p>
            <a:pPr>
              <a:lnSpc>
                <a:spcPts val="2849"/>
              </a:lnSpc>
            </a:pPr>
            <a:endParaRPr lang="bg-BG" sz="2400" b="1" spc="92" dirty="0">
              <a:latin typeface="Roboto" charset="0"/>
              <a:ea typeface="Roboto" charset="0"/>
              <a:cs typeface="Roboto" charset="0"/>
            </a:endParaRPr>
          </a:p>
          <a:p>
            <a:pPr marL="285765" indent="-285765">
              <a:lnSpc>
                <a:spcPts val="2849"/>
              </a:lnSpc>
              <a:buFont typeface="Arial" panose="020B0604020202020204" pitchFamily="34" charset="0"/>
              <a:buChar char="•"/>
            </a:pPr>
            <a:r>
              <a:rPr lang="en-US" sz="2400" b="1" spc="92" dirty="0">
                <a:latin typeface="Roboto" charset="0"/>
                <a:ea typeface="Roboto" charset="0"/>
                <a:cs typeface="Roboto" charset="0"/>
              </a:rPr>
              <a:t>БЕНЕФИЦИЕНТИТЕ ПО ДЕЙНОСТТА ПОЕМАТ АНГАЖИМЕНТ -</a:t>
            </a:r>
            <a:r>
              <a:rPr lang="bg-BG" sz="2400" b="1" spc="92" dirty="0">
                <a:latin typeface="Roboto" charset="0"/>
                <a:ea typeface="Roboto" charset="0"/>
                <a:cs typeface="Roboto" charset="0"/>
              </a:rPr>
              <a:t> </a:t>
            </a:r>
            <a:r>
              <a:rPr lang="en-US" sz="2400" b="1" spc="92" dirty="0">
                <a:latin typeface="Roboto" charset="0"/>
                <a:ea typeface="Roboto" charset="0"/>
                <a:cs typeface="Roboto" charset="0"/>
              </a:rPr>
              <a:t>5 ГОДИНИ</a:t>
            </a:r>
            <a:r>
              <a:rPr lang="bg-BG" sz="2400" b="1" spc="92" dirty="0">
                <a:latin typeface="Roboto" charset="0"/>
                <a:ea typeface="Roboto" charset="0"/>
                <a:cs typeface="Roboto" charset="0"/>
              </a:rPr>
              <a:t>;</a:t>
            </a:r>
          </a:p>
          <a:p>
            <a:pPr marL="285765" indent="-285765">
              <a:lnSpc>
                <a:spcPts val="2849"/>
              </a:lnSpc>
              <a:buFont typeface="Arial" panose="020B0604020202020204" pitchFamily="34" charset="0"/>
              <a:buChar char="•"/>
            </a:pPr>
            <a:endParaRPr lang="bg-BG" sz="2400" b="1" spc="92" dirty="0">
              <a:latin typeface="Roboto" charset="0"/>
              <a:ea typeface="Roboto" charset="0"/>
              <a:cs typeface="Roboto" charset="0"/>
            </a:endParaRPr>
          </a:p>
          <a:p>
            <a:pPr marL="285765" indent="-285765">
              <a:lnSpc>
                <a:spcPts val="2849"/>
              </a:lnSpc>
              <a:buFont typeface="Arial" panose="020B0604020202020204" pitchFamily="34" charset="0"/>
              <a:buChar char="•"/>
            </a:pPr>
            <a:r>
              <a:rPr lang="bg-BG" sz="2400" b="1" spc="92" dirty="0">
                <a:latin typeface="Roboto" charset="0"/>
                <a:ea typeface="Roboto" charset="0"/>
                <a:cs typeface="Roboto" charset="0"/>
              </a:rPr>
              <a:t>ПОДПОМАГАЕН МОЖЕ ДА СЕ ПОЛУЧИ ЗА </a:t>
            </a:r>
            <a:r>
              <a:rPr lang="bg-BG" sz="2400" b="1" u="sng" spc="92" dirty="0">
                <a:latin typeface="Roboto" charset="0"/>
                <a:ea typeface="Roboto" charset="0"/>
                <a:cs typeface="Roboto" charset="0"/>
              </a:rPr>
              <a:t>ПОЛСКИ КУЛТУРИ, ЗЕЛЕНЧУЦИ, ПЛОДОВЕ И ЕТЕРИЧНО МАСЛЕНИ КУЛТУРИ;</a:t>
            </a:r>
          </a:p>
          <a:p>
            <a:pPr marL="285765" indent="-285765">
              <a:lnSpc>
                <a:spcPts val="2849"/>
              </a:lnSpc>
              <a:buFont typeface="Arial" panose="020B0604020202020204" pitchFamily="34" charset="0"/>
              <a:buChar char="•"/>
            </a:pPr>
            <a:endParaRPr lang="bg-BG" sz="2400" b="1" spc="92" dirty="0">
              <a:latin typeface="Roboto" charset="0"/>
              <a:ea typeface="Roboto" charset="0"/>
              <a:cs typeface="Roboto" charset="0"/>
            </a:endParaRPr>
          </a:p>
          <a:p>
            <a:pPr marL="285765" indent="-285765">
              <a:lnSpc>
                <a:spcPts val="2849"/>
              </a:lnSpc>
              <a:buFont typeface="Arial" panose="020B0604020202020204" pitchFamily="34" charset="0"/>
              <a:buChar char="•"/>
            </a:pPr>
            <a:r>
              <a:rPr lang="bg-BG" sz="2400" b="1" spc="92" dirty="0">
                <a:latin typeface="Roboto" charset="0"/>
                <a:ea typeface="Roboto" charset="0"/>
                <a:cs typeface="Roboto" charset="0"/>
              </a:rPr>
              <a:t>МАКСИМАЛНИЯ РАЗМЕР НА ДОПУСТИМАТА ПОДПОМАГАНЕ ПЛОЩ Е ДО 50 ХА;</a:t>
            </a:r>
          </a:p>
          <a:p>
            <a:pPr marL="285765" indent="-285765">
              <a:lnSpc>
                <a:spcPts val="2849"/>
              </a:lnSpc>
              <a:buFont typeface="Arial" panose="020B0604020202020204" pitchFamily="34" charset="0"/>
              <a:buChar char="•"/>
            </a:pPr>
            <a:endParaRPr lang="en-US" sz="2400" b="1" spc="92" dirty="0">
              <a:latin typeface="Roboto" charset="0"/>
              <a:ea typeface="Roboto" charset="0"/>
              <a:cs typeface="Roboto" charset="0"/>
            </a:endParaRPr>
          </a:p>
          <a:p>
            <a:pPr marL="285765" indent="-285765">
              <a:lnSpc>
                <a:spcPts val="2849"/>
              </a:lnSpc>
              <a:buFont typeface="Arial" panose="020B0604020202020204" pitchFamily="34" charset="0"/>
              <a:buChar char="•"/>
            </a:pPr>
            <a:r>
              <a:rPr lang="en-US" sz="2400" b="1" spc="92" dirty="0">
                <a:latin typeface="Roboto" charset="0"/>
                <a:ea typeface="Roboto" charset="0"/>
                <a:cs typeface="Roboto" charset="0"/>
              </a:rPr>
              <a:t>ИЗПОЛЗВАТ СЕ КУЛТУРИ И СОРТОВЕ, ОТ СПИСЪК НА ЗАСТРАШЕНИТЕ ОТ ИЗЧЕЗВАНЕ МЕСТНИ СОРТОВЕ, ВАЖНИ ЗА СЕЛСКОТО СТОПАНСТВО ПРЕДОСТАВЕН ОТ ССА</a:t>
            </a:r>
            <a:r>
              <a:rPr lang="bg-BG" sz="2400" b="1" spc="92" dirty="0">
                <a:latin typeface="Roboto" charset="0"/>
                <a:ea typeface="Roboto" charset="0"/>
                <a:cs typeface="Roboto" charset="0"/>
              </a:rPr>
              <a:t>;</a:t>
            </a:r>
          </a:p>
          <a:p>
            <a:pPr marL="285765" indent="-285765">
              <a:lnSpc>
                <a:spcPts val="2849"/>
              </a:lnSpc>
              <a:buFont typeface="Arial" panose="020B0604020202020204" pitchFamily="34" charset="0"/>
              <a:buChar char="•"/>
            </a:pPr>
            <a:endParaRPr lang="en-US" sz="2400" b="1" spc="92" dirty="0">
              <a:latin typeface="Roboto" charset="0"/>
              <a:ea typeface="Roboto" charset="0"/>
              <a:cs typeface="Roboto" charset="0"/>
            </a:endParaRPr>
          </a:p>
          <a:p>
            <a:pPr marL="285765" indent="-285765">
              <a:lnSpc>
                <a:spcPts val="2849"/>
              </a:lnSpc>
              <a:buFont typeface="Arial" panose="020B0604020202020204" pitchFamily="34" charset="0"/>
              <a:buChar char="•"/>
            </a:pPr>
            <a:r>
              <a:rPr lang="en-US" sz="2400" b="1" spc="92" dirty="0">
                <a:latin typeface="Roboto" charset="0"/>
                <a:ea typeface="Roboto" charset="0"/>
                <a:cs typeface="Roboto" charset="0"/>
              </a:rPr>
              <a:t>ДА ПРИТЕЖАВАТ И ПРЕДОСТАВЯТ ОФИЦИАЛЕН ДОКУМЕНТ ЗА ЗАКУПУВАНЕ НА ПОСЕВНИЯ И ПОСАДЪЧЕН МАТЕРИАЛ ИЗПОЛЗВАН ЗА ЗАСАЖДАНЕ (ПРИ ЕДНОГОДИШНИ КУЛТУРИ СЕ ПРЕДОСТАВЯ ЗА СТОПАНСКАТА ГОДИНА)</a:t>
            </a:r>
            <a:r>
              <a:rPr lang="bg-BG" sz="2400" b="1" spc="92" dirty="0">
                <a:latin typeface="Roboto" charset="0"/>
                <a:ea typeface="Roboto" charset="0"/>
                <a:cs typeface="Roboto" charset="0"/>
              </a:rPr>
              <a:t>;</a:t>
            </a:r>
          </a:p>
          <a:p>
            <a:pPr marL="285765" indent="-285765">
              <a:lnSpc>
                <a:spcPts val="2849"/>
              </a:lnSpc>
              <a:buFont typeface="Arial" panose="020B0604020202020204" pitchFamily="34" charset="0"/>
              <a:buChar char="•"/>
            </a:pPr>
            <a:endParaRPr lang="bg-BG" sz="2400" b="1" spc="92" dirty="0">
              <a:latin typeface="Roboto" charset="0"/>
              <a:ea typeface="Roboto" charset="0"/>
              <a:cs typeface="Roboto" charset="0"/>
            </a:endParaRPr>
          </a:p>
          <a:p>
            <a:pPr marL="285765" indent="-285765">
              <a:lnSpc>
                <a:spcPts val="2849"/>
              </a:lnSpc>
              <a:buFont typeface="Arial" panose="020B0604020202020204" pitchFamily="34" charset="0"/>
              <a:buChar char="•"/>
            </a:pPr>
            <a:r>
              <a:rPr lang="en-US" sz="2400" b="1" spc="92" dirty="0">
                <a:latin typeface="Roboto" charset="0"/>
                <a:ea typeface="Roboto" charset="0"/>
                <a:cs typeface="Roboto" charset="0"/>
              </a:rPr>
              <a:t>ДА ВОДЯТ ДНЕВНИК (РЕГИСТЪР) НА СТОПАНСТВОТО ЗА ВСИЧКИ ЗЕМЕДЕЛСКИ ДЕЙНОСТИ, ИЗВЪРШВАНИ В ЗЕМЕДЕЛСКИТЕ ЗЕМИ, ПРЕДМЕТ НА ПОЕТИТЕ ЗАДЪЛЖЕНИЯ.</a:t>
            </a:r>
            <a:endParaRPr lang="bg-BG" sz="2400" b="1" spc="92" dirty="0">
              <a:latin typeface="Roboto" charset="0"/>
              <a:ea typeface="Roboto" charset="0"/>
              <a:cs typeface="Roboto" charset="0"/>
            </a:endParaRPr>
          </a:p>
          <a:p>
            <a:pPr marL="285765" indent="-285765">
              <a:lnSpc>
                <a:spcPts val="2849"/>
              </a:lnSpc>
              <a:buFont typeface="Arial" panose="020B0604020202020204" pitchFamily="34" charset="0"/>
              <a:buChar char="•"/>
            </a:pPr>
            <a:endParaRPr lang="en-US" sz="2400" b="1" spc="92" dirty="0">
              <a:latin typeface="Roboto" charset="0"/>
              <a:ea typeface="Roboto" charset="0"/>
              <a:cs typeface="Roboto" charset="0"/>
            </a:endParaRPr>
          </a:p>
          <a:p>
            <a:pPr>
              <a:lnSpc>
                <a:spcPts val="2849"/>
              </a:lnSpc>
            </a:pPr>
            <a:endParaRPr lang="en-US" sz="2400" b="1" spc="92" dirty="0">
              <a:latin typeface="Source Sans Pro Bold"/>
            </a:endParaRPr>
          </a:p>
          <a:p>
            <a:pPr>
              <a:lnSpc>
                <a:spcPts val="2849"/>
              </a:lnSpc>
              <a:spcBef>
                <a:spcPct val="0"/>
              </a:spcBef>
            </a:pPr>
            <a:endParaRPr lang="en-US" sz="2400" b="1" spc="92" dirty="0">
              <a:latin typeface="Source Sans Pro Bold"/>
            </a:endParaRPr>
          </a:p>
        </p:txBody>
      </p:sp>
      <p:sp>
        <p:nvSpPr>
          <p:cNvPr id="29" name="TextBox 29"/>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pic>
        <p:nvPicPr>
          <p:cNvPr id="30" name="Picture 30"/>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flipH="1" flipV="1">
            <a:off x="1" y="4"/>
            <a:ext cx="1345172" cy="1345172"/>
          </a:xfrm>
          <a:prstGeom prst="rect">
            <a:avLst/>
          </a:prstGeom>
        </p:spPr>
      </p:pic>
      <p:pic>
        <p:nvPicPr>
          <p:cNvPr id="31" name="Picture 31"/>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349613" y="346006"/>
            <a:ext cx="502556" cy="476159"/>
          </a:xfrm>
          <a:prstGeom prst="rect">
            <a:avLst/>
          </a:prstGeom>
        </p:spPr>
      </p:pic>
      <p:sp>
        <p:nvSpPr>
          <p:cNvPr id="32" name="TextBox 32"/>
          <p:cNvSpPr txBox="1"/>
          <p:nvPr/>
        </p:nvSpPr>
        <p:spPr>
          <a:xfrm>
            <a:off x="11210897" y="789638"/>
            <a:ext cx="7077114" cy="487313"/>
          </a:xfrm>
          <a:prstGeom prst="rect">
            <a:avLst/>
          </a:prstGeom>
        </p:spPr>
        <p:txBody>
          <a:bodyPr lIns="0" tIns="0" rIns="0" bIns="0" rtlCol="0" anchor="t">
            <a:spAutoFit/>
          </a:bodyPr>
          <a:lstStyle/>
          <a:p>
            <a:pPr>
              <a:lnSpc>
                <a:spcPts val="3795"/>
              </a:lnSpc>
            </a:pPr>
            <a:r>
              <a:rPr lang="en-US" sz="3200">
                <a:latin typeface="Roboto"/>
              </a:rPr>
              <a:t>ЕЗФРС</a:t>
            </a:r>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02171" y="1611736"/>
            <a:ext cx="701675" cy="81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39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01" y="8153868"/>
            <a:ext cx="1472603" cy="736302"/>
          </a:xfrm>
          <a:prstGeom prst="rect">
            <a:avLst/>
          </a:prstGeom>
        </p:spPr>
      </p:pic>
      <p:grpSp>
        <p:nvGrpSpPr>
          <p:cNvPr id="5" name="Group 5"/>
          <p:cNvGrpSpPr>
            <a:grpSpLocks noChangeAspect="1"/>
          </p:cNvGrpSpPr>
          <p:nvPr/>
        </p:nvGrpSpPr>
        <p:grpSpPr>
          <a:xfrm>
            <a:off x="-47049" y="2233365"/>
            <a:ext cx="7108229" cy="7108227"/>
            <a:chOff x="0" y="0"/>
            <a:chExt cx="3282950" cy="3282950"/>
          </a:xfrm>
        </p:grpSpPr>
        <p:sp>
          <p:nvSpPr>
            <p:cNvPr id="6" name="Freeform 6"/>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grpSp>
      <p:grpSp>
        <p:nvGrpSpPr>
          <p:cNvPr id="7" name="Group 7"/>
          <p:cNvGrpSpPr/>
          <p:nvPr/>
        </p:nvGrpSpPr>
        <p:grpSpPr>
          <a:xfrm>
            <a:off x="9374802" y="649556"/>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56"/>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3" y="649556"/>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3687008" y="2233365"/>
            <a:ext cx="2780075" cy="1455192"/>
          </a:xfrm>
          <a:prstGeom prst="rect">
            <a:avLst/>
          </a:prstGeom>
        </p:spPr>
        <p:txBody>
          <a:bodyPr lIns="50801" tIns="50801" rIns="50801" bIns="50801" rtlCol="0" anchor="ctr"/>
          <a:lstStyle/>
          <a:p>
            <a:pPr algn="ctr" defTabSz="914352">
              <a:lnSpc>
                <a:spcPts val="2156"/>
              </a:lnSpc>
            </a:pPr>
            <a:endParaRPr/>
          </a:p>
        </p:txBody>
      </p:sp>
      <p:grpSp>
        <p:nvGrpSpPr>
          <p:cNvPr id="16" name="Group 16"/>
          <p:cNvGrpSpPr/>
          <p:nvPr/>
        </p:nvGrpSpPr>
        <p:grpSpPr>
          <a:xfrm>
            <a:off x="6841931" y="2573969"/>
            <a:ext cx="802452" cy="672047"/>
            <a:chOff x="0" y="0"/>
            <a:chExt cx="812800" cy="680713"/>
          </a:xfrm>
        </p:grpSpPr>
        <p:sp>
          <p:nvSpPr>
            <p:cNvPr id="17" name="Freeform 17"/>
            <p:cNvSpPr/>
            <p:nvPr/>
          </p:nvSpPr>
          <p:spPr>
            <a:xfrm>
              <a:off x="222077" y="0"/>
              <a:ext cx="368645" cy="680713"/>
            </a:xfrm>
            <a:custGeom>
              <a:avLst/>
              <a:gdLst/>
              <a:ahLst/>
              <a:cxnLst/>
              <a:rect l="l" t="t" r="r" b="b"/>
              <a:pathLst>
                <a:path w="368645" h="680713">
                  <a:moveTo>
                    <a:pt x="184323" y="0"/>
                  </a:moveTo>
                  <a:cubicBezTo>
                    <a:pt x="299315" y="75030"/>
                    <a:pt x="368646" y="203052"/>
                    <a:pt x="368646" y="340357"/>
                  </a:cubicBezTo>
                  <a:cubicBezTo>
                    <a:pt x="368646" y="477662"/>
                    <a:pt x="299315" y="605683"/>
                    <a:pt x="184323" y="680713"/>
                  </a:cubicBezTo>
                  <a:cubicBezTo>
                    <a:pt x="69331" y="605683"/>
                    <a:pt x="0" y="477662"/>
                    <a:pt x="0" y="340357"/>
                  </a:cubicBezTo>
                  <a:cubicBezTo>
                    <a:pt x="0" y="203052"/>
                    <a:pt x="69331" y="75030"/>
                    <a:pt x="184323" y="0"/>
                  </a:cubicBezTo>
                  <a:close/>
                </a:path>
              </a:pathLst>
            </a:custGeom>
            <a:solidFill>
              <a:srgbClr val="9E6F6D"/>
            </a:solidFill>
            <a:ln>
              <a:noFill/>
            </a:ln>
          </p:spPr>
        </p:sp>
        <p:sp>
          <p:nvSpPr>
            <p:cNvPr id="18" name="TextBox 18"/>
            <p:cNvSpPr txBox="1"/>
            <p:nvPr/>
          </p:nvSpPr>
          <p:spPr>
            <a:xfrm>
              <a:off x="76200" y="57150"/>
              <a:ext cx="660400" cy="679450"/>
            </a:xfrm>
            <a:prstGeom prst="rect">
              <a:avLst/>
            </a:prstGeom>
          </p:spPr>
          <p:txBody>
            <a:bodyPr lIns="50801" tIns="50801" rIns="50801" bIns="50801" rtlCol="0" anchor="ctr"/>
            <a:lstStyle/>
            <a:p>
              <a:pPr algn="ctr" defTabSz="914352">
                <a:lnSpc>
                  <a:spcPts val="2156"/>
                </a:lnSpc>
              </a:pPr>
              <a:endParaRPr/>
            </a:p>
          </p:txBody>
        </p:sp>
      </p:grpSp>
      <p:sp>
        <p:nvSpPr>
          <p:cNvPr id="23" name="TextBox 23"/>
          <p:cNvSpPr txBox="1"/>
          <p:nvPr/>
        </p:nvSpPr>
        <p:spPr>
          <a:xfrm>
            <a:off x="9374828" y="1377467"/>
            <a:ext cx="8403722" cy="1769715"/>
          </a:xfrm>
          <a:prstGeom prst="rect">
            <a:avLst/>
          </a:prstGeom>
        </p:spPr>
        <p:txBody>
          <a:bodyPr wrap="square" lIns="0" tIns="0" rIns="0" bIns="0" rtlCol="0" anchor="t">
            <a:spAutoFit/>
          </a:bodyPr>
          <a:lstStyle/>
          <a:p>
            <a:pPr defTabSz="914352">
              <a:lnSpc>
                <a:spcPts val="4598"/>
              </a:lnSpc>
            </a:pPr>
            <a:r>
              <a:rPr lang="en-US" sz="3900" dirty="0">
                <a:latin typeface="Roboto"/>
              </a:rPr>
              <a:t>ОПАЗВАНЕ НА МЕСТНИ ПОРОДИ (АВТОХТОННИ), ВАЖНИ ЗА СЕЛСКОТО СТОПАНСТВО</a:t>
            </a:r>
          </a:p>
        </p:txBody>
      </p:sp>
      <p:sp>
        <p:nvSpPr>
          <p:cNvPr id="24" name="TextBox 24"/>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5" name="TextBox 25"/>
          <p:cNvSpPr txBox="1"/>
          <p:nvPr/>
        </p:nvSpPr>
        <p:spPr>
          <a:xfrm>
            <a:off x="7929155" y="3453506"/>
            <a:ext cx="9418322" cy="5027017"/>
          </a:xfrm>
          <a:prstGeom prst="rect">
            <a:avLst/>
          </a:prstGeom>
        </p:spPr>
        <p:txBody>
          <a:bodyPr wrap="square" lIns="0" tIns="0" rIns="0" bIns="0" rtlCol="0" anchor="t">
            <a:spAutoFit/>
          </a:bodyPr>
          <a:lstStyle/>
          <a:p>
            <a:pPr marL="342917" indent="-342917" defTabSz="914352">
              <a:lnSpc>
                <a:spcPts val="2801"/>
              </a:lnSpc>
              <a:buFont typeface="Arial" panose="020B0604020202020204" pitchFamily="34" charset="0"/>
              <a:buChar char="•"/>
            </a:pPr>
            <a:r>
              <a:rPr lang="ru-RU" sz="2700" b="1" spc="89" dirty="0">
                <a:latin typeface="Roboto" charset="0"/>
                <a:ea typeface="Roboto" charset="0"/>
                <a:cs typeface="Roboto" charset="0"/>
              </a:rPr>
              <a:t>ПО ИНТЕРВЕНЦИЯТА АНГАЖИМЕНТА Е С ПРОДЪЛЖИТЕЛНОСТ 3 ГОДИНИ;</a:t>
            </a:r>
          </a:p>
          <a:p>
            <a:pPr marL="342917" indent="-342917" defTabSz="914352">
              <a:lnSpc>
                <a:spcPts val="2801"/>
              </a:lnSpc>
              <a:buFont typeface="Arial" panose="020B0604020202020204" pitchFamily="34" charset="0"/>
              <a:buChar char="•"/>
            </a:pPr>
            <a:endParaRPr lang="ru-RU" sz="2700" b="1" spc="89" dirty="0">
              <a:latin typeface="Roboto" charset="0"/>
              <a:ea typeface="Roboto" charset="0"/>
              <a:cs typeface="Roboto" charset="0"/>
            </a:endParaRPr>
          </a:p>
          <a:p>
            <a:pPr marL="342917" indent="-342917" defTabSz="914352">
              <a:lnSpc>
                <a:spcPts val="2801"/>
              </a:lnSpc>
              <a:buFont typeface="Arial" panose="020B0604020202020204" pitchFamily="34" charset="0"/>
              <a:buChar char="•"/>
            </a:pPr>
            <a:r>
              <a:rPr lang="ru-RU" sz="2700" b="1" spc="89" dirty="0">
                <a:latin typeface="Roboto" charset="0"/>
                <a:ea typeface="Roboto" charset="0"/>
                <a:cs typeface="Roboto" charset="0"/>
              </a:rPr>
              <a:t>ПОДПОМАГАТ СЕ ЧИСТОКРЪВНИ ПОРОДИ ЖИВОТНИ ОТ СПИСЪКА С МЕСТНИ ПОРОДИ ЖИВОТНИ;</a:t>
            </a:r>
          </a:p>
          <a:p>
            <a:pPr marL="342917" indent="-342917" defTabSz="914352">
              <a:lnSpc>
                <a:spcPts val="2801"/>
              </a:lnSpc>
              <a:buFont typeface="Arial" panose="020B0604020202020204" pitchFamily="34" charset="0"/>
              <a:buChar char="•"/>
            </a:pPr>
            <a:endParaRPr lang="bg-BG" sz="2700" b="1" spc="89" dirty="0">
              <a:latin typeface="Roboto" charset="0"/>
              <a:ea typeface="Roboto" charset="0"/>
              <a:cs typeface="Roboto" charset="0"/>
            </a:endParaRPr>
          </a:p>
          <a:p>
            <a:pPr marL="342917" indent="-342917" defTabSz="914352">
              <a:lnSpc>
                <a:spcPts val="2801"/>
              </a:lnSpc>
              <a:buFont typeface="Arial" panose="020B0604020202020204" pitchFamily="34" charset="0"/>
              <a:buChar char="•"/>
            </a:pPr>
            <a:r>
              <a:rPr lang="en-US" sz="2700" b="1" spc="89" dirty="0">
                <a:latin typeface="Roboto" charset="0"/>
                <a:ea typeface="Roboto" charset="0"/>
                <a:cs typeface="Roboto" charset="0"/>
              </a:rPr>
              <a:t>СПАЗВАТ РАЗВЪДНАТА ПРОГРАМА НА РАЗВЪДНАТА ОРГАНИЗАЦИЯ; </a:t>
            </a:r>
            <a:endParaRPr lang="bg-BG" sz="2700" b="1" spc="89" dirty="0">
              <a:latin typeface="Roboto" charset="0"/>
              <a:ea typeface="Roboto" charset="0"/>
              <a:cs typeface="Roboto" charset="0"/>
            </a:endParaRPr>
          </a:p>
          <a:p>
            <a:pPr marL="342917" indent="-342917" defTabSz="914352">
              <a:lnSpc>
                <a:spcPts val="2801"/>
              </a:lnSpc>
              <a:buFont typeface="Arial" panose="020B0604020202020204" pitchFamily="34" charset="0"/>
              <a:buChar char="•"/>
            </a:pPr>
            <a:endParaRPr lang="en-US" sz="2700" b="1" spc="89" dirty="0">
              <a:latin typeface="Roboto" charset="0"/>
              <a:ea typeface="Roboto" charset="0"/>
              <a:cs typeface="Roboto" charset="0"/>
            </a:endParaRPr>
          </a:p>
          <a:p>
            <a:pPr marL="342917" indent="-342917" defTabSz="914352">
              <a:lnSpc>
                <a:spcPts val="2801"/>
              </a:lnSpc>
              <a:buFont typeface="Arial" panose="020B0604020202020204" pitchFamily="34" charset="0"/>
              <a:buChar char="•"/>
            </a:pPr>
            <a:r>
              <a:rPr lang="bg-BG" sz="2700" b="1" spc="89" dirty="0">
                <a:latin typeface="Roboto" charset="0"/>
                <a:ea typeface="Roboto" charset="0"/>
                <a:cs typeface="Roboto" charset="0"/>
              </a:rPr>
              <a:t>В ПЕРИОДА НА ПРИАГАНЕ НА АНГАЖИМЕНТА БЕНЕФИЦИЕНТА </a:t>
            </a:r>
            <a:r>
              <a:rPr lang="en-US" sz="2700" b="1" spc="89" dirty="0">
                <a:latin typeface="Roboto" charset="0"/>
                <a:ea typeface="Roboto" charset="0"/>
                <a:cs typeface="Roboto" charset="0"/>
              </a:rPr>
              <a:t>НЕ </a:t>
            </a:r>
            <a:r>
              <a:rPr lang="bg-BG" sz="2700" b="1" spc="89" dirty="0">
                <a:latin typeface="Roboto" charset="0"/>
                <a:ea typeface="Roboto" charset="0"/>
                <a:cs typeface="Roboto" charset="0"/>
              </a:rPr>
              <a:t>ТРЯБВА ДА </a:t>
            </a:r>
            <a:r>
              <a:rPr lang="en-US" sz="2700" b="1" spc="89" dirty="0">
                <a:latin typeface="Roboto" charset="0"/>
                <a:ea typeface="Roboto" charset="0"/>
                <a:cs typeface="Roboto" charset="0"/>
              </a:rPr>
              <a:t>НАМАЛЯВАТ БРОЯ НА ЖИВОТНИТЕ ПОД БРОЯ НА ОДОБРЕНИТЕ </a:t>
            </a:r>
            <a:r>
              <a:rPr lang="bg-BG" sz="2700" b="1" spc="89" dirty="0">
                <a:latin typeface="Roboto" charset="0"/>
                <a:ea typeface="Roboto" charset="0"/>
                <a:cs typeface="Roboto" charset="0"/>
              </a:rPr>
              <a:t>ЗА УЧАСТИЕ В ИНТЕРВЕНЦИЯТА </a:t>
            </a:r>
            <a:r>
              <a:rPr lang="en-US" sz="2700" b="1" spc="89" dirty="0">
                <a:latin typeface="Roboto" charset="0"/>
                <a:ea typeface="Roboto" charset="0"/>
                <a:cs typeface="Roboto" charset="0"/>
              </a:rPr>
              <a:t>ЖИВОТНИ</a:t>
            </a:r>
            <a:r>
              <a:rPr lang="bg-BG" sz="2700" b="1" spc="89" dirty="0">
                <a:latin typeface="Roboto" charset="0"/>
                <a:ea typeface="Roboto" charset="0"/>
                <a:cs typeface="Roboto" charset="0"/>
              </a:rPr>
              <a:t>;</a:t>
            </a:r>
            <a:r>
              <a:rPr lang="en-US" sz="2700" b="1" spc="89" dirty="0">
                <a:latin typeface="Roboto" charset="0"/>
                <a:ea typeface="Roboto" charset="0"/>
                <a:cs typeface="Roboto" charset="0"/>
              </a:rPr>
              <a:t> </a:t>
            </a:r>
            <a:endParaRPr lang="bg-BG" sz="2700" b="1" spc="89" dirty="0">
              <a:latin typeface="Roboto" charset="0"/>
              <a:ea typeface="Roboto" charset="0"/>
              <a:cs typeface="Roboto" charset="0"/>
            </a:endParaRPr>
          </a:p>
        </p:txBody>
      </p:sp>
      <p:sp>
        <p:nvSpPr>
          <p:cNvPr id="26" name="TextBox 26"/>
          <p:cNvSpPr txBox="1"/>
          <p:nvPr/>
        </p:nvSpPr>
        <p:spPr>
          <a:xfrm>
            <a:off x="10852269" y="593585"/>
            <a:ext cx="7077114" cy="487313"/>
          </a:xfrm>
          <a:prstGeom prst="rect">
            <a:avLst/>
          </a:prstGeom>
        </p:spPr>
        <p:txBody>
          <a:bodyPr lIns="0" tIns="0" rIns="0" bIns="0" rtlCol="0" anchor="t">
            <a:spAutoFit/>
          </a:bodyPr>
          <a:lstStyle/>
          <a:p>
            <a:pPr defTabSz="914352">
              <a:lnSpc>
                <a:spcPts val="3795"/>
              </a:lnSpc>
            </a:pPr>
            <a:r>
              <a:rPr lang="en-US" sz="3200">
                <a:latin typeface="Roboto"/>
              </a:rPr>
              <a:t>ЕЗФРСР</a:t>
            </a:r>
          </a:p>
        </p:txBody>
      </p:sp>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5138" y="1747175"/>
            <a:ext cx="854075" cy="116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16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1856185" y="348628"/>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7" name="Group 7"/>
          <p:cNvGrpSpPr/>
          <p:nvPr/>
        </p:nvGrpSpPr>
        <p:grpSpPr>
          <a:xfrm>
            <a:off x="12202538" y="348628"/>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9" name="Group 9"/>
          <p:cNvGrpSpPr/>
          <p:nvPr/>
        </p:nvGrpSpPr>
        <p:grpSpPr>
          <a:xfrm>
            <a:off x="12548894" y="348628"/>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sp>
        <p:nvSpPr>
          <p:cNvPr id="11" name="TextBox 11"/>
          <p:cNvSpPr txBox="1"/>
          <p:nvPr/>
        </p:nvSpPr>
        <p:spPr>
          <a:xfrm>
            <a:off x="11856185" y="1241399"/>
            <a:ext cx="5560412" cy="2359620"/>
          </a:xfrm>
          <a:prstGeom prst="rect">
            <a:avLst/>
          </a:prstGeom>
        </p:spPr>
        <p:txBody>
          <a:bodyPr lIns="0" tIns="0" rIns="0" bIns="0" rtlCol="0" anchor="t">
            <a:spAutoFit/>
          </a:bodyPr>
          <a:lstStyle/>
          <a:p>
            <a:pPr defTabSz="914352">
              <a:lnSpc>
                <a:spcPts val="4598"/>
              </a:lnSpc>
            </a:pPr>
            <a:r>
              <a:rPr lang="en-US" sz="3900" dirty="0">
                <a:latin typeface="Roboto"/>
              </a:rPr>
              <a:t>ТРАДИЦИОННИ ПРАКТИКИ ЗА СЕЗОННА ПАША </a:t>
            </a:r>
          </a:p>
          <a:p>
            <a:pPr defTabSz="914352">
              <a:lnSpc>
                <a:spcPts val="4598"/>
              </a:lnSpc>
            </a:pPr>
            <a:endParaRPr lang="en-US" sz="3900" dirty="0">
              <a:latin typeface="Roboto"/>
            </a:endParaRPr>
          </a:p>
        </p:txBody>
      </p:sp>
      <p:sp>
        <p:nvSpPr>
          <p:cNvPr id="14" name="TextBox 14"/>
          <p:cNvSpPr txBox="1"/>
          <p:nvPr/>
        </p:nvSpPr>
        <p:spPr>
          <a:xfrm>
            <a:off x="5486728" y="2743217"/>
            <a:ext cx="3086099" cy="1615382"/>
          </a:xfrm>
          <a:prstGeom prst="rect">
            <a:avLst/>
          </a:prstGeom>
        </p:spPr>
        <p:txBody>
          <a:bodyPr lIns="50801" tIns="50801" rIns="50801" bIns="50801" rtlCol="0" anchor="ctr"/>
          <a:lstStyle/>
          <a:p>
            <a:pPr algn="ctr" defTabSz="914352">
              <a:lnSpc>
                <a:spcPts val="2156"/>
              </a:lnSpc>
            </a:pPr>
            <a:endParaRPr/>
          </a:p>
        </p:txBody>
      </p:sp>
      <p:sp>
        <p:nvSpPr>
          <p:cNvPr id="18" name="TextBox 18"/>
          <p:cNvSpPr txBox="1"/>
          <p:nvPr/>
        </p:nvSpPr>
        <p:spPr>
          <a:xfrm>
            <a:off x="1182030" y="3394530"/>
            <a:ext cx="16601379" cy="7389908"/>
          </a:xfrm>
          <a:prstGeom prst="rect">
            <a:avLst/>
          </a:prstGeom>
        </p:spPr>
        <p:txBody>
          <a:bodyPr wrap="square" lIns="0" tIns="0" rIns="0" bIns="0" rtlCol="0" anchor="t">
            <a:spAutoFit/>
          </a:bodyPr>
          <a:lstStyle/>
          <a:p>
            <a:pPr marL="285765" indent="-285765" defTabSz="914352">
              <a:lnSpc>
                <a:spcPts val="2381"/>
              </a:lnSpc>
              <a:buFont typeface="Arial" panose="020B0604020202020204" pitchFamily="34" charset="0"/>
              <a:buChar char="•"/>
            </a:pPr>
            <a:r>
              <a:rPr lang="en-US" sz="2400" b="1" spc="77" dirty="0">
                <a:latin typeface="Roboto" charset="0"/>
                <a:ea typeface="Roboto" charset="0"/>
                <a:cs typeface="Roboto" charset="0"/>
              </a:rPr>
              <a:t>ЗЕМЕДЕЛСКИЯТ СТОПАНИН, КАНДИДАТСТВАЩИ ЗА ПОДПОМАГАНЕ ТРЯБВА ДА ПРИТЕЖАВА НАЙ-МАЛКО ИЛИ 50 ОВЦЕ, ИЛИ 10 ГОВЕДА</a:t>
            </a:r>
            <a:r>
              <a:rPr lang="bg-BG" sz="2400" b="1" spc="77" dirty="0">
                <a:latin typeface="Roboto" charset="0"/>
                <a:ea typeface="Roboto" charset="0"/>
                <a:cs typeface="Roboto" charset="0"/>
              </a:rPr>
              <a:t>.</a:t>
            </a:r>
          </a:p>
          <a:p>
            <a:pPr marL="285765" indent="-285765" defTabSz="914352">
              <a:lnSpc>
                <a:spcPts val="2381"/>
              </a:lnSpc>
              <a:buFont typeface="Arial" panose="020B0604020202020204" pitchFamily="34" charset="0"/>
              <a:buChar char="•"/>
            </a:pPr>
            <a:endParaRPr lang="bg-BG"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r>
              <a:rPr lang="en-US" sz="2400" b="1" spc="77" dirty="0">
                <a:latin typeface="Roboto" charset="0"/>
                <a:ea typeface="Roboto" charset="0"/>
                <a:cs typeface="Roboto" charset="0"/>
              </a:rPr>
              <a:t>ЗЕМЕДЕЛСКИЯТ СТОПАНИН ИЛИ ГЛЕДАЧА НА ЖИВОТНИТЕ (ПАСТИР) ТРЯБВА ДА ИЗВЕЖДА ЖИВОТНИТЕ НА ОПРЕДЕЛЕНИТЕ ПАСИЩА, НАЙ-МАЛКО 3 МЕСЕЦА ОТ ГОДИНАТА В ПЕРИОДА МАЙ – ОКТОМВРИ (90 ДНИ). </a:t>
            </a:r>
          </a:p>
          <a:p>
            <a:pPr marL="285765" indent="-285765" defTabSz="914352">
              <a:lnSpc>
                <a:spcPts val="2381"/>
              </a:lnSpc>
              <a:buFont typeface="Arial" panose="020B0604020202020204" pitchFamily="34" charset="0"/>
              <a:buChar char="•"/>
            </a:pPr>
            <a:endParaRPr lang="en-US"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r>
              <a:rPr lang="en-US" sz="2400" b="1" spc="77" dirty="0">
                <a:latin typeface="Roboto" charset="0"/>
                <a:ea typeface="Roboto" charset="0"/>
                <a:cs typeface="Roboto" charset="0"/>
              </a:rPr>
              <a:t>ИЗКЛЮЧЕНИЯ ОТ ТЕЗИ СРОКОВЕ СЕ ДОПУСКАТ ПРИ ИЗРИЧНИ РАЗПОРЕДБИ/РАЗРЕШЕНИЕ НА ДИРЕКЦИИТЕ НА НАЦИОНАЛНИТЕ И ПРИРОДНИ ПАРКОВЕ, ИЛИ ОРГАНИТЕ ПО УПРАВЛЕНИЕ НА НАТУРА ЗОНИТЕ.</a:t>
            </a:r>
            <a:endParaRPr lang="bg-BG"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endParaRPr lang="en-US"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r>
              <a:rPr lang="en-US" sz="2400" b="1" spc="77" dirty="0">
                <a:latin typeface="Roboto" charset="0"/>
                <a:ea typeface="Roboto" charset="0"/>
                <a:cs typeface="Roboto" charset="0"/>
              </a:rPr>
              <a:t>ПОДПОМАГАНЕТО СЕ ИЗПЛАЩА САМО, ПРИ СПАЗВАНЕ НА НОРМИТЕ НА НАТОВАРВАНЕ НА ПАСИЩАТА, ОДОБРЕНИ ОТ ДИРЕКЦИИТЕ НА НАЦИОНАЛНИТЕ И ПРИРОДНИ ПАРКОВЕ, И В ПЛАНОВЕТЕ ЗА УПРАВЛЕНИЕ. </a:t>
            </a:r>
            <a:endParaRPr lang="bg-BG"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endParaRPr lang="bg-BG"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r>
              <a:rPr lang="bg-BG" sz="2400" b="1" spc="77" dirty="0">
                <a:latin typeface="Roboto" charset="0"/>
                <a:ea typeface="Roboto" charset="0"/>
                <a:cs typeface="Roboto" charset="0"/>
              </a:rPr>
              <a:t>ПО ИНТЕРВЕНЦИЯТА СЕ ПОЕМА 3 ГОДИШЕН АНГАЖИМЕТ,  КАКТО  СЕ ПРИЛАГА  КАКТО НА ТЕРИТОРИЯТА НА НАЦИОНАЛНИТЕ ПАРКОВЕ, ТАКА И В ПРИРОДНИТЕ ПАРКОВЕ.</a:t>
            </a:r>
            <a:endParaRPr lang="en-US"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endParaRPr lang="en-US"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r>
              <a:rPr lang="bg-BG" sz="2400" b="1" spc="77" dirty="0">
                <a:latin typeface="Source Sans Pro Bold"/>
              </a:rPr>
              <a:t>Традиционни практики за сезонна паша (</a:t>
            </a:r>
            <a:r>
              <a:rPr lang="bg-BG" sz="2400" b="1" spc="77" dirty="0" err="1">
                <a:latin typeface="Source Sans Pro Bold"/>
              </a:rPr>
              <a:t>пасторализъм</a:t>
            </a:r>
            <a:r>
              <a:rPr lang="bg-BG" sz="2400" b="1" spc="77" dirty="0">
                <a:latin typeface="Source Sans Pro Bold"/>
              </a:rPr>
              <a:t>) стадо без каракачански кучета - 168,15 евро/ха. </a:t>
            </a:r>
          </a:p>
          <a:p>
            <a:pPr marL="285765" indent="-285765" defTabSz="914352">
              <a:lnSpc>
                <a:spcPts val="2381"/>
              </a:lnSpc>
              <a:buFont typeface="Arial" panose="020B0604020202020204" pitchFamily="34" charset="0"/>
              <a:buChar char="•"/>
            </a:pPr>
            <a:endParaRPr lang="bg-BG" sz="2400" b="1" spc="77" dirty="0">
              <a:latin typeface="Source Sans Pro Bold"/>
            </a:endParaRPr>
          </a:p>
          <a:p>
            <a:pPr marL="285765" indent="-285765" defTabSz="914352">
              <a:lnSpc>
                <a:spcPts val="2381"/>
              </a:lnSpc>
              <a:buFont typeface="Arial" panose="020B0604020202020204" pitchFamily="34" charset="0"/>
              <a:buChar char="•"/>
            </a:pPr>
            <a:r>
              <a:rPr lang="bg-BG" sz="2400" b="1" spc="77" dirty="0">
                <a:latin typeface="Source Sans Pro Bold"/>
              </a:rPr>
              <a:t>Традиционни практики за сезонна паша (</a:t>
            </a:r>
            <a:r>
              <a:rPr lang="bg-BG" sz="2400" b="1" spc="77" dirty="0" err="1">
                <a:latin typeface="Source Sans Pro Bold"/>
              </a:rPr>
              <a:t>пасторализъм</a:t>
            </a:r>
            <a:r>
              <a:rPr lang="bg-BG" sz="2400" b="1" spc="77" dirty="0">
                <a:latin typeface="Source Sans Pro Bold"/>
              </a:rPr>
              <a:t>) стадо с каракачански кучета - 177,36 евро/ха. </a:t>
            </a:r>
          </a:p>
          <a:p>
            <a:pPr marL="285765" indent="-285765" defTabSz="914352">
              <a:lnSpc>
                <a:spcPts val="2381"/>
              </a:lnSpc>
              <a:buFont typeface="Arial" panose="020B0604020202020204" pitchFamily="34" charset="0"/>
              <a:buChar char="•"/>
            </a:pPr>
            <a:endParaRPr lang="en-US" sz="2400" b="1" spc="77" dirty="0">
              <a:latin typeface="Roboto" charset="0"/>
              <a:ea typeface="Roboto" charset="0"/>
              <a:cs typeface="Roboto" charset="0"/>
            </a:endParaRPr>
          </a:p>
          <a:p>
            <a:pPr marL="285765" indent="-285765" defTabSz="914352">
              <a:lnSpc>
                <a:spcPts val="2381"/>
              </a:lnSpc>
              <a:buFont typeface="Arial" panose="020B0604020202020204" pitchFamily="34" charset="0"/>
              <a:buChar char="•"/>
            </a:pPr>
            <a:endParaRPr lang="bg-BG" sz="2400" b="1" spc="77" dirty="0">
              <a:latin typeface="Source Sans Pro Bold"/>
            </a:endParaRPr>
          </a:p>
          <a:p>
            <a:pPr marL="285765" indent="-285765" defTabSz="914352">
              <a:lnSpc>
                <a:spcPts val="2381"/>
              </a:lnSpc>
              <a:buFont typeface="Arial" panose="020B0604020202020204" pitchFamily="34" charset="0"/>
              <a:buChar char="•"/>
            </a:pPr>
            <a:endParaRPr lang="en-US" sz="2400" b="1" spc="77" dirty="0">
              <a:latin typeface="Source Sans Pro Bold"/>
            </a:endParaRPr>
          </a:p>
        </p:txBody>
      </p:sp>
      <p:sp>
        <p:nvSpPr>
          <p:cNvPr id="23" name="TextBox 23"/>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6" name="TextBox 26"/>
          <p:cNvSpPr txBox="1"/>
          <p:nvPr/>
        </p:nvSpPr>
        <p:spPr>
          <a:xfrm>
            <a:off x="13243511" y="355513"/>
            <a:ext cx="7077114" cy="487313"/>
          </a:xfrm>
          <a:prstGeom prst="rect">
            <a:avLst/>
          </a:prstGeom>
        </p:spPr>
        <p:txBody>
          <a:bodyPr lIns="0" tIns="0" rIns="0" bIns="0" rtlCol="0" anchor="t">
            <a:spAutoFit/>
          </a:bodyPr>
          <a:lstStyle/>
          <a:p>
            <a:pPr defTabSz="914352">
              <a:lnSpc>
                <a:spcPts val="3795"/>
              </a:lnSpc>
            </a:pPr>
            <a:r>
              <a:rPr lang="en-US" sz="3200">
                <a:latin typeface="Roboto"/>
              </a:rPr>
              <a:t>ЕЗФРСР</a:t>
            </a: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1296" y="1355638"/>
            <a:ext cx="8048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82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2" y="8153885"/>
            <a:ext cx="1472603" cy="736302"/>
          </a:xfrm>
          <a:prstGeom prst="rect">
            <a:avLst/>
          </a:prstGeom>
        </p:spPr>
      </p:pic>
      <p:grpSp>
        <p:nvGrpSpPr>
          <p:cNvPr id="3" name="Group 3"/>
          <p:cNvGrpSpPr/>
          <p:nvPr/>
        </p:nvGrpSpPr>
        <p:grpSpPr>
          <a:xfrm>
            <a:off x="11499990" y="289820"/>
            <a:ext cx="494568" cy="494567"/>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5" name="Group 5"/>
          <p:cNvGrpSpPr/>
          <p:nvPr/>
        </p:nvGrpSpPr>
        <p:grpSpPr>
          <a:xfrm>
            <a:off x="11846345" y="289820"/>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7" name="Group 7"/>
          <p:cNvGrpSpPr/>
          <p:nvPr/>
        </p:nvGrpSpPr>
        <p:grpSpPr>
          <a:xfrm>
            <a:off x="12192701" y="289820"/>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sp>
        <p:nvSpPr>
          <p:cNvPr id="9" name="TextBox 9"/>
          <p:cNvSpPr txBox="1"/>
          <p:nvPr/>
        </p:nvSpPr>
        <p:spPr>
          <a:xfrm>
            <a:off x="5056709" y="1335934"/>
            <a:ext cx="12872669" cy="2821285"/>
          </a:xfrm>
          <a:prstGeom prst="rect">
            <a:avLst/>
          </a:prstGeom>
        </p:spPr>
        <p:txBody>
          <a:bodyPr lIns="0" tIns="0" rIns="0" bIns="0" rtlCol="0" anchor="t">
            <a:spAutoFit/>
          </a:bodyPr>
          <a:lstStyle/>
          <a:p>
            <a:pPr>
              <a:lnSpc>
                <a:spcPts val="4370"/>
              </a:lnSpc>
            </a:pPr>
            <a:r>
              <a:rPr lang="en-US" sz="3701" dirty="0">
                <a:latin typeface="Roboto"/>
              </a:rPr>
              <a:t>ПОДДЪРЖАНЕ НА МЕСТООБИТАНИЯТА НА ЧЕРВЕНОГУШАТА ГЪСКА (BRANTA RUFICOLLIS), КРЪСТАТ (ЦАРСКИ) ОРЕЛ И ЕГИПЕТСКИ ЛЕШОЯД В ОРНИТОЛОГИЧНИ ВАЖНИ МЕСТА В ОБРАБОТВАЕМИ ЗЕМИ</a:t>
            </a:r>
          </a:p>
        </p:txBody>
      </p:sp>
      <p:sp>
        <p:nvSpPr>
          <p:cNvPr id="12" name="TextBox 12"/>
          <p:cNvSpPr txBox="1"/>
          <p:nvPr/>
        </p:nvSpPr>
        <p:spPr>
          <a:xfrm>
            <a:off x="2012981" y="3731785"/>
            <a:ext cx="3086099" cy="1615382"/>
          </a:xfrm>
          <a:prstGeom prst="rect">
            <a:avLst/>
          </a:prstGeom>
        </p:spPr>
        <p:txBody>
          <a:bodyPr lIns="50801" tIns="50801" rIns="50801" bIns="50801" rtlCol="0" anchor="ctr"/>
          <a:lstStyle/>
          <a:p>
            <a:pPr algn="ctr">
              <a:lnSpc>
                <a:spcPts val="2156"/>
              </a:lnSpc>
            </a:pPr>
            <a:endParaRPr/>
          </a:p>
        </p:txBody>
      </p:sp>
      <p:sp>
        <p:nvSpPr>
          <p:cNvPr id="16" name="TextBox 16"/>
          <p:cNvSpPr txBox="1"/>
          <p:nvPr/>
        </p:nvSpPr>
        <p:spPr>
          <a:xfrm>
            <a:off x="329342" y="4157219"/>
            <a:ext cx="17231930" cy="6771084"/>
          </a:xfrm>
          <a:prstGeom prst="rect">
            <a:avLst/>
          </a:prstGeom>
        </p:spPr>
        <p:txBody>
          <a:bodyPr lIns="0" tIns="0" rIns="0" bIns="0" rtlCol="0" anchor="t">
            <a:spAutoFit/>
          </a:bodyPr>
          <a:lstStyle/>
          <a:p>
            <a:pPr>
              <a:lnSpc>
                <a:spcPts val="2381"/>
              </a:lnSpc>
            </a:pPr>
            <a:r>
              <a:rPr lang="bg-BG" sz="2700" spc="77" dirty="0">
                <a:latin typeface="Source Sans Pro"/>
              </a:rPr>
              <a:t>ПО ИНТЕРВЕНЦИЯТА СЕ ПОЕМА 5 ГОДИШЕН АНГАЖИМЕНТ</a:t>
            </a:r>
          </a:p>
          <a:p>
            <a:pPr>
              <a:lnSpc>
                <a:spcPts val="2381"/>
              </a:lnSpc>
            </a:pPr>
            <a:endParaRPr lang="bg-BG" sz="2700" spc="77" dirty="0">
              <a:latin typeface="Source Sans Pro"/>
            </a:endParaRPr>
          </a:p>
          <a:p>
            <a:pPr>
              <a:lnSpc>
                <a:spcPts val="2381"/>
              </a:lnSpc>
            </a:pPr>
            <a:r>
              <a:rPr lang="en-US" sz="2700" b="1" spc="77" dirty="0">
                <a:latin typeface="Source Sans Pro"/>
              </a:rPr>
              <a:t>ЗА ОПЕРАЦИЯ 1: </a:t>
            </a:r>
            <a:endParaRPr lang="bg-BG" sz="2700" b="1" spc="77" dirty="0">
              <a:latin typeface="Source Sans Pro"/>
            </a:endParaRPr>
          </a:p>
          <a:p>
            <a:pPr>
              <a:lnSpc>
                <a:spcPts val="2381"/>
              </a:lnSpc>
            </a:pPr>
            <a:endParaRPr lang="bg-BG" sz="2700" b="1" spc="77" dirty="0">
              <a:latin typeface="Source Sans Pro"/>
            </a:endParaRPr>
          </a:p>
          <a:p>
            <a:pPr>
              <a:lnSpc>
                <a:spcPts val="2381"/>
              </a:lnSpc>
            </a:pPr>
            <a:r>
              <a:rPr lang="en-US" sz="2700" spc="77" dirty="0">
                <a:latin typeface="Source Sans Pro"/>
              </a:rPr>
              <a:t>ЗАСЯВАНЕ И ОТГЛЕЖДАНЕ НА ЕСЕННИ </a:t>
            </a:r>
            <a:r>
              <a:rPr lang="en-US" sz="2700" b="1" spc="77" dirty="0">
                <a:latin typeface="Source Sans Pro"/>
              </a:rPr>
              <a:t>ЗЪРНЕНО-ЖИТНИ КУЛТУРИ </a:t>
            </a:r>
            <a:r>
              <a:rPr lang="en-US" sz="2700" spc="77" dirty="0">
                <a:latin typeface="Source Sans Pro"/>
              </a:rPr>
              <a:t>В МЕСТООБИТАНИЯТА НА ЧЕРВЕНОГУШАТА ГЪСКА НА 50 % ОТ ЗАЯВЕНАТА ПО ДЕЙНОСТТА ПЛОЩ И С МИНИМУМ 30 % ЦАРЕВИЦА</a:t>
            </a:r>
          </a:p>
          <a:p>
            <a:pPr>
              <a:lnSpc>
                <a:spcPts val="2381"/>
              </a:lnSpc>
            </a:pPr>
            <a:endParaRPr lang="bg-BG" sz="2700" spc="77" dirty="0">
              <a:latin typeface="Source Sans Pro"/>
            </a:endParaRPr>
          </a:p>
          <a:p>
            <a:pPr>
              <a:lnSpc>
                <a:spcPts val="2381"/>
              </a:lnSpc>
            </a:pPr>
            <a:r>
              <a:rPr lang="bg-BG" sz="2700" spc="77" dirty="0">
                <a:latin typeface="Source Sans Pro"/>
              </a:rPr>
              <a:t>ДЕЙНОСТТА Е ДОПУСТИМА ЗА ПОДПОМАГАНЕ, КОГАТО СЕ ИЗВЪРШВА В КОНКРЕТНИ ЗОНИ ОТ НАТУРА 2000</a:t>
            </a:r>
            <a:endParaRPr lang="en-US" sz="2700" spc="77" dirty="0">
              <a:latin typeface="Source Sans Pro"/>
            </a:endParaRPr>
          </a:p>
          <a:p>
            <a:pPr>
              <a:lnSpc>
                <a:spcPts val="2381"/>
              </a:lnSpc>
            </a:pPr>
            <a:endParaRPr lang="bg-BG" sz="2700" spc="77" dirty="0">
              <a:latin typeface="Source Sans Pro"/>
            </a:endParaRPr>
          </a:p>
          <a:p>
            <a:pPr>
              <a:lnSpc>
                <a:spcPts val="2381"/>
              </a:lnSpc>
            </a:pPr>
            <a:endParaRPr lang="en-US" sz="2700" spc="77" dirty="0">
              <a:latin typeface="Source Sans Pro"/>
            </a:endParaRPr>
          </a:p>
          <a:p>
            <a:pPr>
              <a:lnSpc>
                <a:spcPts val="2381"/>
              </a:lnSpc>
            </a:pPr>
            <a:r>
              <a:rPr lang="en-US" sz="2700" b="1" spc="77" dirty="0">
                <a:latin typeface="Source Sans Pro"/>
              </a:rPr>
              <a:t>ЗА ОПЕРАЦИЯ 2: </a:t>
            </a:r>
            <a:endParaRPr lang="bg-BG" sz="2700" b="1" spc="77" dirty="0">
              <a:latin typeface="Source Sans Pro"/>
            </a:endParaRPr>
          </a:p>
          <a:p>
            <a:pPr>
              <a:lnSpc>
                <a:spcPts val="2381"/>
              </a:lnSpc>
            </a:pPr>
            <a:r>
              <a:rPr lang="en-US" sz="2700" spc="77" dirty="0">
                <a:latin typeface="Source Sans Pro"/>
              </a:rPr>
              <a:t>ПРЕВРЪЩАНЕ НА ОБРАБОТВАЕМИТЕ ЗЕМИ, КОИТО СА МЕСТООБИТАНИЯ НА ЦАРСКИ ОРЕЛ ИЛИ ЕГИПЕТСКИ ЛЕШОЯД, В ПОСТОЯННО ЗАТРЕВЕНИ ПЛОЩИ :</a:t>
            </a:r>
            <a:endParaRPr lang="bg-BG" sz="2700" spc="77" dirty="0">
              <a:latin typeface="Source Sans Pro"/>
            </a:endParaRPr>
          </a:p>
          <a:p>
            <a:pPr>
              <a:lnSpc>
                <a:spcPts val="2381"/>
              </a:lnSpc>
            </a:pPr>
            <a:endParaRPr lang="en-US" sz="2700" spc="77" dirty="0">
              <a:latin typeface="Source Sans Pro"/>
            </a:endParaRPr>
          </a:p>
          <a:p>
            <a:pPr>
              <a:lnSpc>
                <a:spcPts val="2381"/>
              </a:lnSpc>
            </a:pPr>
            <a:r>
              <a:rPr lang="en-US" sz="2700" spc="77" dirty="0">
                <a:latin typeface="Source Sans Pro"/>
              </a:rPr>
              <a:t>ЗЕМЕДЕЛСКИТЕ ПЛОЩИ СЛЕДВА ДА СА ПОЛЗВАНИ КАТО ОБРАБОТВАЕМА ЗЕМЯ ОТ ЗЕМЕДЕЛСКИЯ СТОПАНИН В ПРЕДХОДНИ ГОДИНИ И НЕ УЧАСТВАЛИ В ИДЕНТИЧНА ДЕЙНОСТ В ПЕРИОДА 2014-2020 Г.</a:t>
            </a:r>
            <a:endParaRPr lang="bg-BG" sz="2700" spc="77" dirty="0">
              <a:latin typeface="Source Sans Pro"/>
            </a:endParaRPr>
          </a:p>
          <a:p>
            <a:pPr>
              <a:lnSpc>
                <a:spcPts val="2381"/>
              </a:lnSpc>
            </a:pPr>
            <a:endParaRPr lang="en-US" sz="2700" spc="77" dirty="0">
              <a:latin typeface="Source Sans Pro"/>
            </a:endParaRPr>
          </a:p>
          <a:p>
            <a:pPr>
              <a:lnSpc>
                <a:spcPts val="2381"/>
              </a:lnSpc>
            </a:pPr>
            <a:r>
              <a:rPr lang="en-US" sz="2700" spc="77" dirty="0" err="1">
                <a:latin typeface="Source Sans Pro"/>
              </a:rPr>
              <a:t>ПРЕЗ</a:t>
            </a:r>
            <a:r>
              <a:rPr lang="en-US" sz="2700" spc="77" dirty="0">
                <a:latin typeface="Source Sans Pro"/>
              </a:rPr>
              <a:t> </a:t>
            </a:r>
            <a:r>
              <a:rPr lang="en-US" sz="2700" spc="77" dirty="0" err="1">
                <a:latin typeface="Source Sans Pro"/>
              </a:rPr>
              <a:t>ПЪРВАТА</a:t>
            </a:r>
            <a:r>
              <a:rPr lang="en-US" sz="2700" spc="77" dirty="0">
                <a:latin typeface="Source Sans Pro"/>
              </a:rPr>
              <a:t> ГОДИНА </a:t>
            </a:r>
            <a:r>
              <a:rPr lang="en-US" sz="2700" spc="77" dirty="0" err="1">
                <a:latin typeface="Source Sans Pro"/>
              </a:rPr>
              <a:t>ОТ</a:t>
            </a:r>
            <a:r>
              <a:rPr lang="en-US" sz="2700" spc="77" dirty="0">
                <a:latin typeface="Source Sans Pro"/>
              </a:rPr>
              <a:t> </a:t>
            </a:r>
            <a:r>
              <a:rPr lang="en-US" sz="2700" spc="77" dirty="0" err="1">
                <a:latin typeface="Source Sans Pro"/>
              </a:rPr>
              <a:t>ПРИЛАГАНЕТО</a:t>
            </a:r>
            <a:r>
              <a:rPr lang="en-US" sz="2700" spc="77" dirty="0">
                <a:latin typeface="Source Sans Pro"/>
              </a:rPr>
              <a:t> НА </a:t>
            </a:r>
            <a:r>
              <a:rPr lang="en-US" sz="2700" spc="77" dirty="0" err="1">
                <a:latin typeface="Source Sans Pro"/>
              </a:rPr>
              <a:t>ДЕЙНОСТТА</a:t>
            </a:r>
            <a:r>
              <a:rPr lang="en-US" sz="2700" spc="77" dirty="0">
                <a:latin typeface="Source Sans Pro"/>
              </a:rPr>
              <a:t> </a:t>
            </a:r>
            <a:r>
              <a:rPr lang="en-US" sz="2700" spc="77" dirty="0" err="1">
                <a:latin typeface="Source Sans Pro"/>
              </a:rPr>
              <a:t>ДО</a:t>
            </a:r>
            <a:r>
              <a:rPr lang="en-US" sz="2700" spc="77" dirty="0">
                <a:latin typeface="Source Sans Pro"/>
              </a:rPr>
              <a:t> 30 </a:t>
            </a:r>
            <a:r>
              <a:rPr lang="en-US" sz="2700" spc="77" dirty="0" err="1">
                <a:latin typeface="Source Sans Pro"/>
              </a:rPr>
              <a:t>СЕПТЕМВРИ</a:t>
            </a:r>
            <a:r>
              <a:rPr lang="en-US" sz="2700" spc="77" dirty="0">
                <a:latin typeface="Source Sans Pro"/>
              </a:rPr>
              <a:t> </a:t>
            </a:r>
            <a:r>
              <a:rPr lang="en-US" sz="2700" spc="77" dirty="0" err="1">
                <a:latin typeface="Source Sans Pro"/>
              </a:rPr>
              <a:t>ДА</a:t>
            </a:r>
            <a:r>
              <a:rPr lang="en-US" sz="2700" spc="77" dirty="0">
                <a:latin typeface="Source Sans Pro"/>
              </a:rPr>
              <a:t> </a:t>
            </a:r>
            <a:r>
              <a:rPr lang="en-US" sz="2700" spc="77" dirty="0" err="1">
                <a:latin typeface="Source Sans Pro"/>
              </a:rPr>
              <a:t>ОСИГУРЯТ</a:t>
            </a:r>
            <a:r>
              <a:rPr lang="en-US" sz="2700" spc="77" dirty="0">
                <a:latin typeface="Source Sans Pro"/>
              </a:rPr>
              <a:t> </a:t>
            </a:r>
            <a:r>
              <a:rPr lang="en-US" sz="2700" spc="77" dirty="0" err="1">
                <a:latin typeface="Source Sans Pro"/>
              </a:rPr>
              <a:t>ЗАСЯВАНЕ</a:t>
            </a:r>
            <a:r>
              <a:rPr lang="en-US" sz="2700" spc="77" dirty="0">
                <a:latin typeface="Source Sans Pro"/>
              </a:rPr>
              <a:t> НА ПЛОЩИТЕ С </a:t>
            </a:r>
            <a:r>
              <a:rPr lang="en-US" sz="2700" spc="77" dirty="0" err="1">
                <a:latin typeface="Source Sans Pro"/>
              </a:rPr>
              <a:t>МНОГОГОДИШНИ</a:t>
            </a:r>
            <a:r>
              <a:rPr lang="en-US" sz="2700" spc="77" dirty="0">
                <a:latin typeface="Source Sans Pro"/>
              </a:rPr>
              <a:t> </a:t>
            </a:r>
            <a:r>
              <a:rPr lang="en-US" sz="2700" spc="77" dirty="0" err="1">
                <a:latin typeface="Source Sans Pro"/>
              </a:rPr>
              <a:t>ЖИТНИ</a:t>
            </a:r>
            <a:r>
              <a:rPr lang="en-US" sz="2700" spc="77" dirty="0">
                <a:latin typeface="Source Sans Pro"/>
              </a:rPr>
              <a:t> </a:t>
            </a:r>
            <a:r>
              <a:rPr lang="en-US" sz="2700" spc="77" dirty="0" err="1">
                <a:latin typeface="Source Sans Pro"/>
              </a:rPr>
              <a:t>ТРЕВНИ</a:t>
            </a:r>
            <a:r>
              <a:rPr lang="en-US" sz="2700" spc="77" dirty="0">
                <a:latin typeface="Source Sans Pro"/>
              </a:rPr>
              <a:t> </a:t>
            </a:r>
            <a:r>
              <a:rPr lang="en-US" sz="2700" spc="77" dirty="0" err="1">
                <a:latin typeface="Source Sans Pro"/>
              </a:rPr>
              <a:t>СМЕСКИ</a:t>
            </a:r>
            <a:r>
              <a:rPr lang="en-US" sz="2700" spc="77" dirty="0">
                <a:latin typeface="Source Sans Pro"/>
              </a:rPr>
              <a:t> И/</a:t>
            </a:r>
            <a:r>
              <a:rPr lang="en-US" sz="2700" spc="77" dirty="0" err="1">
                <a:latin typeface="Source Sans Pro"/>
              </a:rPr>
              <a:t>ИЛИ</a:t>
            </a:r>
            <a:r>
              <a:rPr lang="en-US" sz="2700" spc="77" dirty="0">
                <a:latin typeface="Source Sans Pro"/>
              </a:rPr>
              <a:t> С </a:t>
            </a:r>
            <a:r>
              <a:rPr lang="en-US" sz="2700" spc="77" dirty="0" err="1">
                <a:latin typeface="Source Sans Pro"/>
              </a:rPr>
              <a:t>МНОГОГОДИШНИ</a:t>
            </a:r>
            <a:r>
              <a:rPr lang="en-US" sz="2700" spc="77" dirty="0">
                <a:latin typeface="Source Sans Pro"/>
              </a:rPr>
              <a:t> </a:t>
            </a:r>
            <a:r>
              <a:rPr lang="en-US" sz="2700" spc="77" dirty="0" err="1">
                <a:latin typeface="Source Sans Pro"/>
              </a:rPr>
              <a:t>ЖИТНО-БОБОВИ</a:t>
            </a:r>
            <a:r>
              <a:rPr lang="en-US" sz="2700" spc="77" dirty="0">
                <a:latin typeface="Source Sans Pro"/>
              </a:rPr>
              <a:t> </a:t>
            </a:r>
            <a:r>
              <a:rPr lang="en-US" sz="2700" spc="77" dirty="0" err="1">
                <a:latin typeface="Source Sans Pro"/>
              </a:rPr>
              <a:t>ТРЕВНИ</a:t>
            </a:r>
            <a:r>
              <a:rPr lang="en-US" sz="2700" spc="77" dirty="0">
                <a:latin typeface="Source Sans Pro"/>
              </a:rPr>
              <a:t> </a:t>
            </a:r>
            <a:r>
              <a:rPr lang="en-US" sz="2700" spc="77" dirty="0" err="1">
                <a:latin typeface="Source Sans Pro"/>
              </a:rPr>
              <a:t>СМЕСКИ</a:t>
            </a:r>
            <a:r>
              <a:rPr lang="en-US" sz="2700" spc="77" dirty="0">
                <a:latin typeface="Source Sans Pro"/>
              </a:rPr>
              <a:t>;</a:t>
            </a:r>
          </a:p>
          <a:p>
            <a:pPr>
              <a:lnSpc>
                <a:spcPts val="2381"/>
              </a:lnSpc>
              <a:spcBef>
                <a:spcPct val="0"/>
              </a:spcBef>
            </a:pPr>
            <a:endParaRPr lang="en-US" sz="2100" spc="77" dirty="0">
              <a:latin typeface="Source Sans Pro"/>
            </a:endParaRPr>
          </a:p>
          <a:p>
            <a:pPr>
              <a:lnSpc>
                <a:spcPts val="2381"/>
              </a:lnSpc>
              <a:spcBef>
                <a:spcPct val="0"/>
              </a:spcBef>
            </a:pPr>
            <a:endParaRPr lang="en-US" sz="2100" spc="77" dirty="0">
              <a:latin typeface="Source Sans Pro"/>
            </a:endParaRPr>
          </a:p>
        </p:txBody>
      </p:sp>
      <p:sp>
        <p:nvSpPr>
          <p:cNvPr id="18" name="TextBox 18"/>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pic>
        <p:nvPicPr>
          <p:cNvPr id="19" name="Picture 19"/>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1" y="4"/>
            <a:ext cx="1345172" cy="1345172"/>
          </a:xfrm>
          <a:prstGeom prst="rect">
            <a:avLst/>
          </a:prstGeom>
        </p:spPr>
      </p:pic>
      <p:pic>
        <p:nvPicPr>
          <p:cNvPr id="20" name="Picture 20"/>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3" y="346006"/>
            <a:ext cx="502556" cy="476159"/>
          </a:xfrm>
          <a:prstGeom prst="rect">
            <a:avLst/>
          </a:prstGeom>
        </p:spPr>
      </p:pic>
      <p:sp>
        <p:nvSpPr>
          <p:cNvPr id="21" name="TextBox 21"/>
          <p:cNvSpPr txBox="1"/>
          <p:nvPr/>
        </p:nvSpPr>
        <p:spPr>
          <a:xfrm>
            <a:off x="12887325" y="296707"/>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pic>
        <p:nvPicPr>
          <p:cNvPr id="1024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94093" y="1481662"/>
            <a:ext cx="523875"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9326" y="1481661"/>
            <a:ext cx="865187"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089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2" y="8153885"/>
            <a:ext cx="1472603" cy="736302"/>
          </a:xfrm>
          <a:prstGeom prst="rect">
            <a:avLst/>
          </a:prstGeom>
        </p:spPr>
      </p:pic>
      <p:grpSp>
        <p:nvGrpSpPr>
          <p:cNvPr id="5" name="Group 5"/>
          <p:cNvGrpSpPr/>
          <p:nvPr/>
        </p:nvGrpSpPr>
        <p:grpSpPr>
          <a:xfrm>
            <a:off x="4273328" y="1028738"/>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7" name="Group 7"/>
          <p:cNvGrpSpPr/>
          <p:nvPr/>
        </p:nvGrpSpPr>
        <p:grpSpPr>
          <a:xfrm>
            <a:off x="4619682" y="1028738"/>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9" name="Group 9"/>
          <p:cNvGrpSpPr/>
          <p:nvPr/>
        </p:nvGrpSpPr>
        <p:grpSpPr>
          <a:xfrm>
            <a:off x="4966038" y="1028738"/>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sp>
        <p:nvSpPr>
          <p:cNvPr id="11" name="TextBox 11"/>
          <p:cNvSpPr txBox="1"/>
          <p:nvPr/>
        </p:nvSpPr>
        <p:spPr>
          <a:xfrm>
            <a:off x="4273376" y="1921492"/>
            <a:ext cx="13287899" cy="1179810"/>
          </a:xfrm>
          <a:prstGeom prst="rect">
            <a:avLst/>
          </a:prstGeom>
        </p:spPr>
        <p:txBody>
          <a:bodyPr lIns="0" tIns="0" rIns="0" bIns="0" rtlCol="0" anchor="t">
            <a:spAutoFit/>
          </a:bodyPr>
          <a:lstStyle/>
          <a:p>
            <a:pPr>
              <a:lnSpc>
                <a:spcPts val="4598"/>
              </a:lnSpc>
            </a:pPr>
            <a:r>
              <a:rPr lang="en-US" sz="3900" dirty="0">
                <a:latin typeface="Roboto"/>
              </a:rPr>
              <a:t>ВЪЗСТАНОВЯВАНЕ И ПОДДЪРЖАНЕ НА ДЕГРАДИРАЛИ ПАСИЩНИ ТЕРИТОРИИ</a:t>
            </a:r>
          </a:p>
        </p:txBody>
      </p:sp>
      <p:sp>
        <p:nvSpPr>
          <p:cNvPr id="14" name="TextBox 14"/>
          <p:cNvSpPr txBox="1"/>
          <p:nvPr/>
        </p:nvSpPr>
        <p:spPr>
          <a:xfrm>
            <a:off x="4944340" y="3453418"/>
            <a:ext cx="3086099" cy="1615382"/>
          </a:xfrm>
          <a:prstGeom prst="rect">
            <a:avLst/>
          </a:prstGeom>
        </p:spPr>
        <p:txBody>
          <a:bodyPr lIns="50801" tIns="50801" rIns="50801" bIns="50801" rtlCol="0" anchor="ctr"/>
          <a:lstStyle/>
          <a:p>
            <a:pPr algn="ctr">
              <a:lnSpc>
                <a:spcPts val="2156"/>
              </a:lnSpc>
            </a:pPr>
            <a:endParaRPr/>
          </a:p>
        </p:txBody>
      </p:sp>
      <p:sp>
        <p:nvSpPr>
          <p:cNvPr id="18" name="TextBox 18"/>
          <p:cNvSpPr txBox="1"/>
          <p:nvPr/>
        </p:nvSpPr>
        <p:spPr>
          <a:xfrm>
            <a:off x="1070517" y="3234321"/>
            <a:ext cx="16490755" cy="7138429"/>
          </a:xfrm>
          <a:prstGeom prst="rect">
            <a:avLst/>
          </a:prstGeom>
        </p:spPr>
        <p:txBody>
          <a:bodyPr wrap="square" lIns="0" tIns="0" rIns="0" bIns="0" rtlCol="0" anchor="t">
            <a:spAutoFit/>
          </a:bodyPr>
          <a:lstStyle/>
          <a:p>
            <a:pPr>
              <a:lnSpc>
                <a:spcPts val="2801"/>
              </a:lnSpc>
            </a:pPr>
            <a:r>
              <a:rPr lang="bg-BG" sz="2400" b="1" spc="68" dirty="0">
                <a:latin typeface="Roboto" charset="0"/>
                <a:ea typeface="Roboto" charset="0"/>
                <a:cs typeface="Roboto" charset="0"/>
              </a:rPr>
              <a:t>ОБХВАТ:</a:t>
            </a:r>
          </a:p>
          <a:p>
            <a:pPr marL="342917" indent="-342917">
              <a:lnSpc>
                <a:spcPts val="2801"/>
              </a:lnSpc>
              <a:buFont typeface="Arial" panose="020B0604020202020204" pitchFamily="34" charset="0"/>
              <a:buChar char="•"/>
            </a:pPr>
            <a:r>
              <a:rPr lang="bg-BG" sz="2400" b="1" spc="68" dirty="0">
                <a:latin typeface="Roboto" charset="0"/>
                <a:ea typeface="Roboto" charset="0"/>
                <a:cs typeface="Roboto" charset="0"/>
              </a:rPr>
              <a:t>ИНТЕРВЕНЦИЯТА СЕ ПРИЛАГА ВЪРХУ ПОСТОЯННО ЗАТРЕВЕНИ ПЛОЩИ ПОДДЪРЖАНИ ЧРЕЗ ПАША, ИЗВЪН ОБХВАТА НА ЗАЩИТЕНИ ЗОНИ ОТ МРЕЖАТА НАТУРА 2000;</a:t>
            </a:r>
          </a:p>
          <a:p>
            <a:pPr marL="342900" indent="-342900">
              <a:lnSpc>
                <a:spcPts val="2801"/>
              </a:lnSpc>
              <a:buFont typeface="Arial" panose="020B0604020202020204" pitchFamily="34" charset="0"/>
              <a:buChar char="•"/>
            </a:pPr>
            <a:r>
              <a:rPr lang="bg-BG" sz="2400" b="1" spc="68" dirty="0">
                <a:latin typeface="Roboto" charset="0"/>
                <a:ea typeface="Roboto" charset="0"/>
                <a:cs typeface="Roboto" charset="0"/>
              </a:rPr>
              <a:t>ЗЕМЕДЕЛСКИ СТОПАНИ, КОИТО ОТГОВАРЯТ НА ИЗИСКВАНИЯТА ЗА „АКТИВНИ ЗЕМЕДЕЛСКИ СТОПАНИ“ И ОТГЛЕЖДАТ ПАСИЩНИ ЖИВОТНИ.</a:t>
            </a:r>
          </a:p>
          <a:p>
            <a:pPr marL="342900" indent="-342900">
              <a:lnSpc>
                <a:spcPts val="2801"/>
              </a:lnSpc>
              <a:buFont typeface="Arial" panose="020B0604020202020204" pitchFamily="34" charset="0"/>
              <a:buChar char="•"/>
            </a:pPr>
            <a:r>
              <a:rPr lang="bg-BG" sz="2400" b="1" spc="68" dirty="0">
                <a:latin typeface="Roboto" charset="0"/>
                <a:ea typeface="Roboto" charset="0"/>
                <a:cs typeface="Roboto" charset="0"/>
              </a:rPr>
              <a:t>АНГАЖИМЕНТЪТ СЕ ПРИЛАГА ВЪРХУ ЕДНИ И СЪЩИ ПЛОЩИ ЗА ПЕРИОД ОТ 5 ГОДИНИ, КОЙТО МОЖЕ ДА БЪДЕ УДЪЛЖЕН С ДО 2 ГОДИНИ; </a:t>
            </a:r>
          </a:p>
          <a:p>
            <a:pPr marL="342900" indent="-342900">
              <a:lnSpc>
                <a:spcPts val="2801"/>
              </a:lnSpc>
              <a:buFont typeface="Arial" panose="020B0604020202020204" pitchFamily="34" charset="0"/>
              <a:buChar char="•"/>
            </a:pPr>
            <a:r>
              <a:rPr lang="bg-BG" sz="2400" b="1" spc="68" dirty="0">
                <a:latin typeface="Roboto" charset="0"/>
                <a:ea typeface="Roboto" charset="0"/>
                <a:cs typeface="Roboto" charset="0"/>
              </a:rPr>
              <a:t>БЕНЕФИЦИЕРИТЕ ПО ДЕЙНОСТТА ПОЕМАТ АНГАЖИМЕНТ ДА ВОДЯТ ДНЕВНИК (РЕГИСТЪР) НА СТОПАНСТВОТО ЗА ВСИЧКИ ЗЕМЕДЕЛСКИ ДЕЙНОСТИ, ИЗВЪРШВАНИ В ЗЕМЕДЕЛСКИТЕ ЗЕМИ, ПРЕДМЕТ НА ПОЕТИТЕ ЗАДЪЛЖЕНИЯ. </a:t>
            </a:r>
          </a:p>
          <a:p>
            <a:pPr marL="342900" indent="-342900">
              <a:lnSpc>
                <a:spcPts val="2801"/>
              </a:lnSpc>
              <a:buFont typeface="Arial" panose="020B0604020202020204" pitchFamily="34" charset="0"/>
              <a:buChar char="•"/>
            </a:pPr>
            <a:r>
              <a:rPr lang="bg-BG" sz="2400" b="1" spc="68" dirty="0">
                <a:latin typeface="Roboto" charset="0"/>
                <a:ea typeface="Roboto" charset="0"/>
                <a:cs typeface="Roboto" charset="0"/>
              </a:rPr>
              <a:t>СЕИТБА СЕ ИЗВЪРШВА ПО ДЕФИНИРАНА ТЕХНОЛОГИЯ ЗА ПОДСЯВАНЕ, ИЗГОТВЕНА И УТВЪРДЕНА ОТ СПЕЦИАЛИСТ СЪОБРАЗНО ИЗИСКВАНИЯТА ПО МЯРКАТА С ТИПИЧНИ, ПАСИЩНИ ВИДОВЕ ТРЕВИ И ТРЕВНИ СМЕСКИ. </a:t>
            </a:r>
          </a:p>
          <a:p>
            <a:pPr marL="342900" indent="-342900">
              <a:lnSpc>
                <a:spcPts val="2801"/>
              </a:lnSpc>
              <a:buFont typeface="Arial" panose="020B0604020202020204" pitchFamily="34" charset="0"/>
              <a:buChar char="•"/>
            </a:pPr>
            <a:r>
              <a:rPr lang="bg-BG" sz="2400" b="1" spc="68" dirty="0">
                <a:latin typeface="Roboto" charset="0"/>
                <a:ea typeface="Roboto" charset="0"/>
                <a:cs typeface="Roboto" charset="0"/>
              </a:rPr>
              <a:t>ИЗВЪРШВА СЕ В ПЕРИОДИ, КАКТО СЛЕДВА: </a:t>
            </a:r>
          </a:p>
          <a:p>
            <a:pPr>
              <a:lnSpc>
                <a:spcPts val="2801"/>
              </a:lnSpc>
            </a:pPr>
            <a:r>
              <a:rPr lang="bg-BG" sz="2400" b="1" spc="68" dirty="0">
                <a:latin typeface="Roboto" charset="0"/>
                <a:ea typeface="Roboto" charset="0"/>
                <a:cs typeface="Roboto" charset="0"/>
              </a:rPr>
              <a:t>- ПРОЛЕТНА: ПРИ ПЪРВА ВЪЗМОЖНОСТ, НО НЕ ПО- КЪСНО ОТ 15 АПРИЛ; </a:t>
            </a:r>
          </a:p>
          <a:p>
            <a:pPr>
              <a:lnSpc>
                <a:spcPts val="2801"/>
              </a:lnSpc>
            </a:pPr>
            <a:r>
              <a:rPr lang="bg-BG" sz="2400" b="1" spc="68" dirty="0">
                <a:latin typeface="Roboto" charset="0"/>
                <a:ea typeface="Roboto" charset="0"/>
                <a:cs typeface="Roboto" charset="0"/>
              </a:rPr>
              <a:t>- ЕСЕННА: ПРИ ПЪРВА ВЪЗМОЖНОСТ, НО НЕ ПО – КЪСНО ОТ 15 ОКТОМВРИ; </a:t>
            </a:r>
          </a:p>
          <a:p>
            <a:pPr>
              <a:lnSpc>
                <a:spcPts val="2801"/>
              </a:lnSpc>
            </a:pPr>
            <a:r>
              <a:rPr lang="bg-BG" sz="2400" b="1" spc="68" dirty="0">
                <a:latin typeface="Roboto" charset="0"/>
                <a:ea typeface="Roboto" charset="0"/>
                <a:cs typeface="Roboto" charset="0"/>
              </a:rPr>
              <a:t>СЕИТБАТА СЕ ИЗВЪРШВА НА ПЪРВАТА ГОДИНА ОТ АНГАЖИМЕНТА. НЕ СЕ ИЗВЪРШВА ПАША ПОНЕ 3 МЕСЕЦ СЛЕД ТОВА (ПРИ ПРОЛЕТНА СЕИТБА). </a:t>
            </a:r>
          </a:p>
          <a:p>
            <a:pPr>
              <a:lnSpc>
                <a:spcPts val="2801"/>
              </a:lnSpc>
            </a:pPr>
            <a:r>
              <a:rPr lang="bg-BG" sz="2400" b="1" spc="68" dirty="0">
                <a:latin typeface="Roboto" charset="0"/>
                <a:ea typeface="Roboto" charset="0"/>
                <a:cs typeface="Roboto" charset="0"/>
              </a:rPr>
              <a:t>АКО ТЕРЕНА НЕ ПОЗВОЛЯВА ДИРЕКТНАТА СЕИТБА МОЖЕ ДА СЕ НАПРАВИ РЪЧНО. </a:t>
            </a:r>
            <a:r>
              <a:rPr lang="en-US" sz="2400" b="1" spc="68" dirty="0">
                <a:latin typeface="Roboto" charset="0"/>
                <a:ea typeface="Roboto" charset="0"/>
                <a:cs typeface="Roboto" charset="0"/>
              </a:rPr>
              <a:t> </a:t>
            </a:r>
            <a:endParaRPr lang="en-US" sz="2400" b="1" spc="68" dirty="0">
              <a:latin typeface="Source Sans Pro Bold"/>
            </a:endParaRPr>
          </a:p>
          <a:p>
            <a:pPr>
              <a:lnSpc>
                <a:spcPts val="2801"/>
              </a:lnSpc>
              <a:spcBef>
                <a:spcPct val="0"/>
              </a:spcBef>
            </a:pPr>
            <a:endParaRPr lang="en-US" sz="1400" b="1" spc="68" dirty="0">
              <a:latin typeface="Source Sans Pro Bold"/>
            </a:endParaRPr>
          </a:p>
        </p:txBody>
      </p:sp>
      <p:sp>
        <p:nvSpPr>
          <p:cNvPr id="23" name="TextBox 23"/>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pic>
        <p:nvPicPr>
          <p:cNvPr id="24" name="Picture 24"/>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1" y="4"/>
            <a:ext cx="1345172" cy="1345172"/>
          </a:xfrm>
          <a:prstGeom prst="rect">
            <a:avLst/>
          </a:prstGeom>
        </p:spPr>
      </p:pic>
      <p:pic>
        <p:nvPicPr>
          <p:cNvPr id="25" name="Picture 25"/>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3" y="346006"/>
            <a:ext cx="502556" cy="476159"/>
          </a:xfrm>
          <a:prstGeom prst="rect">
            <a:avLst/>
          </a:prstGeom>
        </p:spPr>
      </p:pic>
      <p:sp>
        <p:nvSpPr>
          <p:cNvPr id="26" name="TextBox 26"/>
          <p:cNvSpPr txBox="1"/>
          <p:nvPr/>
        </p:nvSpPr>
        <p:spPr>
          <a:xfrm>
            <a:off x="5660636" y="1038262"/>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pic>
        <p:nvPicPr>
          <p:cNvPr id="1126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9014" y="2078689"/>
            <a:ext cx="523875"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5289" y="2078689"/>
            <a:ext cx="523875"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570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4775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grpSp>
        <p:nvGrpSpPr>
          <p:cNvPr id="5" name="Group 5"/>
          <p:cNvGrpSpPr/>
          <p:nvPr/>
        </p:nvGrpSpPr>
        <p:grpSpPr>
          <a:xfrm>
            <a:off x="-848613" y="7241729"/>
            <a:ext cx="4033218" cy="40332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7" name="Group 7"/>
          <p:cNvGrpSpPr/>
          <p:nvPr/>
        </p:nvGrpSpPr>
        <p:grpSpPr>
          <a:xfrm>
            <a:off x="15103443" y="-987909"/>
            <a:ext cx="4033218" cy="40332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9" name="Group 9"/>
          <p:cNvGrpSpPr/>
          <p:nvPr/>
        </p:nvGrpSpPr>
        <p:grpSpPr>
          <a:xfrm>
            <a:off x="14876775" y="1817931"/>
            <a:ext cx="1593306" cy="159330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11" name="Group 11"/>
          <p:cNvGrpSpPr/>
          <p:nvPr/>
        </p:nvGrpSpPr>
        <p:grpSpPr>
          <a:xfrm>
            <a:off x="1817942" y="6875763"/>
            <a:ext cx="1593306" cy="159330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5400000">
            <a:off x="17193122" y="8153885"/>
            <a:ext cx="1472603" cy="736302"/>
          </a:xfrm>
          <a:prstGeom prst="rect">
            <a:avLst/>
          </a:prstGeom>
        </p:spPr>
      </p:pic>
      <p:pic>
        <p:nvPicPr>
          <p:cNvPr id="14" name="Picture 1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flipH="1" flipV="1">
            <a:off x="1" y="4"/>
            <a:ext cx="1345172" cy="1345172"/>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349613" y="346006"/>
            <a:ext cx="502556" cy="476159"/>
          </a:xfrm>
          <a:prstGeom prst="rect">
            <a:avLst/>
          </a:prstGeom>
        </p:spPr>
      </p:pic>
      <p:sp>
        <p:nvSpPr>
          <p:cNvPr id="16" name="TextBox 16"/>
          <p:cNvSpPr txBox="1"/>
          <p:nvPr/>
        </p:nvSpPr>
        <p:spPr>
          <a:xfrm>
            <a:off x="4847093" y="3095971"/>
            <a:ext cx="8593817" cy="589905"/>
          </a:xfrm>
          <a:prstGeom prst="rect">
            <a:avLst/>
          </a:prstGeom>
        </p:spPr>
        <p:txBody>
          <a:bodyPr lIns="0" tIns="0" rIns="0" bIns="0" rtlCol="0" anchor="t">
            <a:spAutoFit/>
          </a:bodyPr>
          <a:lstStyle/>
          <a:p>
            <a:pPr algn="ctr">
              <a:lnSpc>
                <a:spcPts val="4598"/>
              </a:lnSpc>
            </a:pPr>
            <a:r>
              <a:rPr lang="en-US" sz="3900">
                <a:solidFill>
                  <a:srgbClr val="FFFFFF"/>
                </a:solidFill>
                <a:latin typeface="Roboto"/>
              </a:rPr>
              <a:t>ЕЗФРСР</a:t>
            </a:r>
          </a:p>
        </p:txBody>
      </p:sp>
      <p:grpSp>
        <p:nvGrpSpPr>
          <p:cNvPr id="17" name="Group 17"/>
          <p:cNvGrpSpPr/>
          <p:nvPr/>
        </p:nvGrpSpPr>
        <p:grpSpPr>
          <a:xfrm>
            <a:off x="8550362" y="2360705"/>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9" name="Group 19"/>
          <p:cNvGrpSpPr/>
          <p:nvPr/>
        </p:nvGrpSpPr>
        <p:grpSpPr>
          <a:xfrm>
            <a:off x="8896716" y="2360705"/>
            <a:ext cx="494568" cy="49456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21" name="Group 21"/>
          <p:cNvGrpSpPr/>
          <p:nvPr/>
        </p:nvGrpSpPr>
        <p:grpSpPr>
          <a:xfrm>
            <a:off x="9243072" y="2360705"/>
            <a:ext cx="494568" cy="49456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23" name="TextBox 23"/>
          <p:cNvSpPr txBox="1"/>
          <p:nvPr/>
        </p:nvSpPr>
        <p:spPr>
          <a:xfrm>
            <a:off x="1167996" y="4658534"/>
            <a:ext cx="15952008" cy="2099934"/>
          </a:xfrm>
          <a:prstGeom prst="rect">
            <a:avLst/>
          </a:prstGeom>
        </p:spPr>
        <p:txBody>
          <a:bodyPr lIns="0" tIns="0" rIns="0" bIns="0" rtlCol="0" anchor="t">
            <a:spAutoFit/>
          </a:bodyPr>
          <a:lstStyle/>
          <a:p>
            <a:pPr algn="ctr">
              <a:lnSpc>
                <a:spcPts val="5598"/>
              </a:lnSpc>
            </a:pPr>
            <a:r>
              <a:rPr lang="en-US" sz="3900" spc="204" dirty="0">
                <a:solidFill>
                  <a:srgbClr val="FFFFFF"/>
                </a:solidFill>
                <a:latin typeface="Roboto"/>
              </a:rPr>
              <a:t>ПРИРОДНИ ИЛИ ДРУГИ СПЕЦИФИЧНИ ЗА РАЙОНА ОГРАНИЧЕНИЯ</a:t>
            </a:r>
          </a:p>
          <a:p>
            <a:pPr algn="ctr">
              <a:lnSpc>
                <a:spcPts val="5598"/>
              </a:lnSpc>
              <a:spcBef>
                <a:spcPct val="0"/>
              </a:spcBef>
            </a:pPr>
            <a:endParaRPr lang="en-US" sz="3900" spc="204" dirty="0">
              <a:solidFill>
                <a:srgbClr val="FFFFFF"/>
              </a:solidFill>
              <a:latin typeface="Roboto"/>
            </a:endParaRPr>
          </a:p>
        </p:txBody>
      </p:sp>
      <p:sp>
        <p:nvSpPr>
          <p:cNvPr id="24" name="TextBox 24"/>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solidFill>
                  <a:srgbClr val="FFFFFF"/>
                </a:solidFill>
                <a:latin typeface="Source Sans Pro Bold"/>
              </a:rPr>
              <a:t>СТРАТЕГИЧЕСКИ ПЛАН</a:t>
            </a:r>
          </a:p>
        </p:txBody>
      </p:sp>
    </p:spTree>
    <p:extLst>
      <p:ext uri="{BB962C8B-B14F-4D97-AF65-F5344CB8AC3E}">
        <p14:creationId xmlns:p14="http://schemas.microsoft.com/office/powerpoint/2010/main" val="197108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396323" y="8153885"/>
            <a:ext cx="1472603" cy="736302"/>
          </a:xfrm>
          <a:prstGeom prst="rect">
            <a:avLst/>
          </a:prstGeom>
        </p:spPr>
      </p:pic>
      <p:grpSp>
        <p:nvGrpSpPr>
          <p:cNvPr id="5" name="Group 5"/>
          <p:cNvGrpSpPr/>
          <p:nvPr/>
        </p:nvGrpSpPr>
        <p:grpSpPr>
          <a:xfrm>
            <a:off x="9804401" y="765641"/>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7" name="Group 7"/>
          <p:cNvGrpSpPr/>
          <p:nvPr/>
        </p:nvGrpSpPr>
        <p:grpSpPr>
          <a:xfrm>
            <a:off x="10150757" y="765641"/>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10497110" y="765641"/>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6" name="TextBox 16"/>
          <p:cNvSpPr txBox="1"/>
          <p:nvPr/>
        </p:nvSpPr>
        <p:spPr>
          <a:xfrm>
            <a:off x="4229850" y="3326423"/>
            <a:ext cx="3086100" cy="1615385"/>
          </a:xfrm>
          <a:prstGeom prst="rect">
            <a:avLst/>
          </a:prstGeom>
        </p:spPr>
        <p:txBody>
          <a:bodyPr lIns="50801" tIns="50801" rIns="50801" bIns="50801" rtlCol="0" anchor="ctr"/>
          <a:lstStyle/>
          <a:p>
            <a:pPr algn="ctr">
              <a:lnSpc>
                <a:spcPts val="2156"/>
              </a:lnSpc>
            </a:pPr>
            <a:endParaRPr/>
          </a:p>
        </p:txBody>
      </p:sp>
      <p:grpSp>
        <p:nvGrpSpPr>
          <p:cNvPr id="20" name="Group 20"/>
          <p:cNvGrpSpPr/>
          <p:nvPr/>
        </p:nvGrpSpPr>
        <p:grpSpPr>
          <a:xfrm>
            <a:off x="373358" y="5143537"/>
            <a:ext cx="655391" cy="655391"/>
            <a:chOff x="0" y="0"/>
            <a:chExt cx="812800" cy="812800"/>
          </a:xfrm>
        </p:grpSpPr>
        <p:sp>
          <p:nvSpPr>
            <p:cNvPr id="21" name="Freeform 21"/>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CFCF5A"/>
            </a:solidFill>
          </p:spPr>
        </p:sp>
        <p:sp>
          <p:nvSpPr>
            <p:cNvPr id="22" name="TextBox 22"/>
            <p:cNvSpPr txBox="1"/>
            <p:nvPr/>
          </p:nvSpPr>
          <p:spPr>
            <a:xfrm>
              <a:off x="0" y="184150"/>
              <a:ext cx="711200" cy="425450"/>
            </a:xfrm>
            <a:prstGeom prst="rect">
              <a:avLst/>
            </a:prstGeom>
          </p:spPr>
          <p:txBody>
            <a:bodyPr lIns="50801" tIns="50801" rIns="50801" bIns="50801" rtlCol="0" anchor="ctr"/>
            <a:lstStyle/>
            <a:p>
              <a:pPr algn="ctr">
                <a:lnSpc>
                  <a:spcPts val="2156"/>
                </a:lnSpc>
              </a:pPr>
              <a:endParaRPr/>
            </a:p>
          </p:txBody>
        </p:sp>
      </p:grpSp>
      <p:grpSp>
        <p:nvGrpSpPr>
          <p:cNvPr id="23" name="Group 23"/>
          <p:cNvGrpSpPr/>
          <p:nvPr/>
        </p:nvGrpSpPr>
        <p:grpSpPr>
          <a:xfrm>
            <a:off x="14073398" y="8371669"/>
            <a:ext cx="886670" cy="88667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E6F6D">
                <a:alpha val="49804"/>
              </a:srgbClr>
            </a:solidFill>
          </p:spPr>
        </p:sp>
      </p:grpSp>
      <p:sp>
        <p:nvSpPr>
          <p:cNvPr id="25" name="TextBox 25"/>
          <p:cNvSpPr txBox="1"/>
          <p:nvPr/>
        </p:nvSpPr>
        <p:spPr>
          <a:xfrm>
            <a:off x="3183809" y="3697515"/>
            <a:ext cx="14628812" cy="695190"/>
          </a:xfrm>
          <a:prstGeom prst="rect">
            <a:avLst/>
          </a:prstGeom>
        </p:spPr>
        <p:txBody>
          <a:bodyPr lIns="0" tIns="0" rIns="0" bIns="0" rtlCol="0" anchor="t">
            <a:spAutoFit/>
          </a:bodyPr>
          <a:lstStyle/>
          <a:p>
            <a:pPr>
              <a:lnSpc>
                <a:spcPts val="2849"/>
              </a:lnSpc>
            </a:pPr>
            <a:endParaRPr lang="en-US" sz="2000" spc="92" dirty="0">
              <a:latin typeface="Source Sans Pro Bold"/>
            </a:endParaRPr>
          </a:p>
          <a:p>
            <a:pPr>
              <a:lnSpc>
                <a:spcPts val="2849"/>
              </a:lnSpc>
              <a:spcBef>
                <a:spcPct val="0"/>
              </a:spcBef>
            </a:pPr>
            <a:endParaRPr lang="en-US" sz="2000" spc="92" dirty="0">
              <a:latin typeface="Source Sans Pro Bold"/>
            </a:endParaRPr>
          </a:p>
        </p:txBody>
      </p:sp>
      <p:sp>
        <p:nvSpPr>
          <p:cNvPr id="26" name="TextBox 26"/>
          <p:cNvSpPr txBox="1"/>
          <p:nvPr/>
        </p:nvSpPr>
        <p:spPr>
          <a:xfrm>
            <a:off x="12355551" y="1468244"/>
            <a:ext cx="5574418" cy="2949525"/>
          </a:xfrm>
          <a:prstGeom prst="rect">
            <a:avLst/>
          </a:prstGeom>
        </p:spPr>
        <p:txBody>
          <a:bodyPr wrap="square" lIns="0" tIns="0" rIns="0" bIns="0" rtlCol="0" anchor="t">
            <a:spAutoFit/>
          </a:bodyPr>
          <a:lstStyle/>
          <a:p>
            <a:pPr>
              <a:lnSpc>
                <a:spcPts val="4598"/>
              </a:lnSpc>
            </a:pPr>
            <a:r>
              <a:rPr lang="en-US" sz="3900" dirty="0">
                <a:latin typeface="Roboto"/>
              </a:rPr>
              <a:t>ПЛАЩАНИЯ ЗА РАЙОНИ, ИЗПРАВЕНИ ПРЕД ПРИРОДНИ ИЛИ ДРУГИ СПЕЦИФИЧНИ ОГРАНИЧЕНИЯ</a:t>
            </a:r>
          </a:p>
        </p:txBody>
      </p:sp>
      <p:sp>
        <p:nvSpPr>
          <p:cNvPr id="27" name="TextBox 27"/>
          <p:cNvSpPr txBox="1"/>
          <p:nvPr/>
        </p:nvSpPr>
        <p:spPr>
          <a:xfrm>
            <a:off x="1345173" y="5259533"/>
            <a:ext cx="16104128" cy="5027467"/>
          </a:xfrm>
          <a:prstGeom prst="rect">
            <a:avLst/>
          </a:prstGeom>
        </p:spPr>
        <p:txBody>
          <a:bodyPr lIns="0" tIns="0" rIns="0" bIns="0" rtlCol="0" anchor="t">
            <a:spAutoFit/>
          </a:bodyPr>
          <a:lstStyle/>
          <a:p>
            <a:pPr>
              <a:lnSpc>
                <a:spcPts val="2849"/>
              </a:lnSpc>
            </a:pPr>
            <a:endParaRPr sz="2700" b="1" dirty="0"/>
          </a:p>
          <a:p>
            <a:pPr>
              <a:lnSpc>
                <a:spcPts val="2849"/>
              </a:lnSpc>
            </a:pPr>
            <a:endParaRPr lang="en-US" sz="2700" b="1" spc="92" dirty="0">
              <a:latin typeface="Roboto" charset="0"/>
              <a:ea typeface="Roboto" charset="0"/>
              <a:cs typeface="Roboto" charset="0"/>
            </a:endParaRPr>
          </a:p>
          <a:p>
            <a:pPr>
              <a:lnSpc>
                <a:spcPts val="2849"/>
              </a:lnSpc>
            </a:pPr>
            <a:r>
              <a:rPr lang="en-US" sz="2700" b="1" spc="92" dirty="0">
                <a:latin typeface="Roboto" charset="0"/>
                <a:ea typeface="Roboto" charset="0"/>
                <a:cs typeface="Roboto" charset="0"/>
              </a:rPr>
              <a:t>ИНТЕРВЕНЦИЯТА ЩЕ СЕ ПРИЛАГА В 3 НАПРАВЛЕНИЯ:</a:t>
            </a:r>
          </a:p>
          <a:p>
            <a:pPr>
              <a:lnSpc>
                <a:spcPts val="2849"/>
              </a:lnSpc>
            </a:pPr>
            <a:endParaRPr lang="en-US" sz="2700" b="1" spc="92" dirty="0">
              <a:latin typeface="Roboto" charset="0"/>
              <a:ea typeface="Roboto" charset="0"/>
              <a:cs typeface="Roboto" charset="0"/>
            </a:endParaRPr>
          </a:p>
          <a:p>
            <a:pPr>
              <a:lnSpc>
                <a:spcPts val="2849"/>
              </a:lnSpc>
            </a:pPr>
            <a:r>
              <a:rPr lang="en-US" sz="2700" b="1" spc="92" dirty="0">
                <a:latin typeface="Roboto" charset="0"/>
                <a:ea typeface="Roboto" charset="0"/>
                <a:cs typeface="Roboto" charset="0"/>
              </a:rPr>
              <a:t>• НР1 - ПЛАЩАНИЯ ЗА ПЛАНИНСКИ РАЙОНИ;</a:t>
            </a:r>
          </a:p>
          <a:p>
            <a:pPr>
              <a:lnSpc>
                <a:spcPts val="2849"/>
              </a:lnSpc>
            </a:pPr>
            <a:r>
              <a:rPr lang="en-US" sz="2700" b="1" spc="92" dirty="0">
                <a:latin typeface="Roboto" charset="0"/>
                <a:ea typeface="Roboto" charset="0"/>
                <a:cs typeface="Roboto" charset="0"/>
              </a:rPr>
              <a:t>• НР2 - РАЙОНИ, РАЗЛИЧНИ ОТ ПЛАНИНСКИТЕ, ЗАСЕГНАТИ ОТ СЪЩЕСТВЕНИ ПРИРОДНИ ОГРАНИЧЕНИЯ;</a:t>
            </a:r>
          </a:p>
          <a:p>
            <a:pPr>
              <a:lnSpc>
                <a:spcPts val="2849"/>
              </a:lnSpc>
            </a:pPr>
            <a:r>
              <a:rPr lang="en-US" sz="2700" b="1" spc="92" dirty="0">
                <a:latin typeface="Roboto" charset="0"/>
                <a:ea typeface="Roboto" charset="0"/>
                <a:cs typeface="Roboto" charset="0"/>
              </a:rPr>
              <a:t>• НР3 - ПЛАЩАНИЯ ЗА РАЙОНИ СЪС СПЕЦИФИЧНИ ОГРАНИЧЕНИЯ</a:t>
            </a:r>
          </a:p>
          <a:p>
            <a:pPr>
              <a:lnSpc>
                <a:spcPts val="2849"/>
              </a:lnSpc>
            </a:pPr>
            <a:endParaRPr lang="en-US" sz="2700" b="1" spc="92" dirty="0">
              <a:latin typeface="Roboto" charset="0"/>
              <a:ea typeface="Roboto" charset="0"/>
              <a:cs typeface="Roboto" charset="0"/>
            </a:endParaRPr>
          </a:p>
          <a:p>
            <a:pPr>
              <a:lnSpc>
                <a:spcPts val="2849"/>
              </a:lnSpc>
            </a:pPr>
            <a:r>
              <a:rPr lang="en-US" sz="2700" b="1" spc="92" dirty="0">
                <a:latin typeface="Roboto" charset="0"/>
                <a:ea typeface="Roboto" charset="0"/>
                <a:cs typeface="Roboto" charset="0"/>
              </a:rPr>
              <a:t>ПОДПОМАГАНЕТО СЕ ПРЕДОСТАВЯ ПОД ФОРМАТА НА ГОДИШНИ ПЛАЩАНИЯ НА ХЕКТАР ДОПУСТИМА ЗЕМЕДЕЛСКА ПЛОЩ. ПРИЛАГАТ СЕ ДИФЕРЕНЦИРАНИ НИВА НА ПЛАЩАНИЯ В ЗАВИСИМОСТ ОТ СЪОТВЕТНИЯ РАЙОН С ОГРАНИЧЕНИЯ И ОТ РАЗМЕРА НА СТОПАНСТВОТО.</a:t>
            </a:r>
          </a:p>
          <a:p>
            <a:pPr>
              <a:lnSpc>
                <a:spcPts val="2849"/>
              </a:lnSpc>
              <a:spcBef>
                <a:spcPct val="0"/>
              </a:spcBef>
            </a:pPr>
            <a:endParaRPr lang="en-US" sz="2700" b="1" spc="92" dirty="0">
              <a:latin typeface="Source Sans Pro Bold"/>
            </a:endParaRPr>
          </a:p>
        </p:txBody>
      </p:sp>
      <p:sp>
        <p:nvSpPr>
          <p:cNvPr id="28" name="TextBox 28"/>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pic>
        <p:nvPicPr>
          <p:cNvPr id="29" name="Picture 29"/>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1" y="4"/>
            <a:ext cx="1345172" cy="1345172"/>
          </a:xfrm>
          <a:prstGeom prst="rect">
            <a:avLst/>
          </a:prstGeom>
        </p:spPr>
      </p:pic>
      <p:pic>
        <p:nvPicPr>
          <p:cNvPr id="30" name="Picture 30"/>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3" y="346006"/>
            <a:ext cx="502556" cy="476159"/>
          </a:xfrm>
          <a:prstGeom prst="rect">
            <a:avLst/>
          </a:prstGeom>
        </p:spPr>
      </p:pic>
      <p:sp>
        <p:nvSpPr>
          <p:cNvPr id="31" name="TextBox 31"/>
          <p:cNvSpPr txBox="1"/>
          <p:nvPr/>
        </p:nvSpPr>
        <p:spPr>
          <a:xfrm>
            <a:off x="11210897" y="789638"/>
            <a:ext cx="7077114" cy="487313"/>
          </a:xfrm>
          <a:prstGeom prst="rect">
            <a:avLst/>
          </a:prstGeom>
        </p:spPr>
        <p:txBody>
          <a:bodyPr lIns="0" tIns="0" rIns="0" bIns="0" rtlCol="0" anchor="t">
            <a:spAutoFit/>
          </a:bodyPr>
          <a:lstStyle/>
          <a:p>
            <a:pPr>
              <a:lnSpc>
                <a:spcPts val="3795"/>
              </a:lnSpc>
            </a:pPr>
            <a:r>
              <a:rPr lang="en-US" sz="3200" dirty="0">
                <a:latin typeface="Roboto"/>
              </a:rPr>
              <a:t>ЕЗФРС</a:t>
            </a:r>
            <a:r>
              <a:rPr lang="bg-BG" sz="3200" dirty="0">
                <a:latin typeface="Roboto"/>
              </a:rPr>
              <a:t>Р</a:t>
            </a:r>
            <a:endParaRPr lang="en-US" sz="3200" dirty="0">
              <a:latin typeface="Roboto"/>
            </a:endParaRPr>
          </a:p>
        </p:txBody>
      </p:sp>
      <p:pic>
        <p:nvPicPr>
          <p:cNvPr id="34" name="Картина 31">
            <a:extLst>
              <a:ext uri="{FF2B5EF4-FFF2-40B4-BE49-F238E27FC236}">
                <a16:creationId xmlns="" xmlns:a16="http://schemas.microsoft.com/office/drawing/2014/main" id="{AACB90B6-BB63-91B0-9324-C775F4615E3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48503" y="1569806"/>
            <a:ext cx="526757" cy="992373"/>
          </a:xfrm>
          <a:prstGeom prst="rect">
            <a:avLst/>
          </a:prstGeom>
        </p:spPr>
      </p:pic>
      <p:pic>
        <p:nvPicPr>
          <p:cNvPr id="3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92608" y="1512403"/>
            <a:ext cx="841376" cy="104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a:extLst>
              <a:ext uri="{FF2B5EF4-FFF2-40B4-BE49-F238E27FC236}">
                <a16:creationId xmlns="" xmlns:a16="http://schemas.microsoft.com/office/drawing/2014/main" id="{E3E62B82-750B-5447-A6D1-6BD403E2A724}"/>
              </a:ext>
            </a:extLst>
          </p:cNvPr>
          <p:cNvPicPr>
            <a:picLocks noChangeAspect="1"/>
          </p:cNvPicPr>
          <p:nvPr/>
        </p:nvPicPr>
        <p:blipFill>
          <a:blip r:embed="rId11"/>
          <a:stretch>
            <a:fillRect/>
          </a:stretch>
        </p:blipFill>
        <p:spPr>
          <a:xfrm>
            <a:off x="304800" y="2122260"/>
            <a:ext cx="10443703" cy="3512820"/>
          </a:xfrm>
          <a:prstGeom prst="rect">
            <a:avLst/>
          </a:prstGeom>
        </p:spPr>
      </p:pic>
    </p:spTree>
    <p:extLst>
      <p:ext uri="{BB962C8B-B14F-4D97-AF65-F5344CB8AC3E}">
        <p14:creationId xmlns:p14="http://schemas.microsoft.com/office/powerpoint/2010/main" val="3292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grpSp>
        <p:nvGrpSpPr>
          <p:cNvPr id="5" name="Group 5"/>
          <p:cNvGrpSpPr/>
          <p:nvPr/>
        </p:nvGrpSpPr>
        <p:grpSpPr>
          <a:xfrm>
            <a:off x="-848613" y="7241729"/>
            <a:ext cx="4033218" cy="40332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7" name="Group 7"/>
          <p:cNvGrpSpPr/>
          <p:nvPr/>
        </p:nvGrpSpPr>
        <p:grpSpPr>
          <a:xfrm>
            <a:off x="15103443" y="-987909"/>
            <a:ext cx="4033218" cy="40332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9" name="Group 9"/>
          <p:cNvGrpSpPr/>
          <p:nvPr/>
        </p:nvGrpSpPr>
        <p:grpSpPr>
          <a:xfrm>
            <a:off x="14876775" y="1817931"/>
            <a:ext cx="1593306" cy="159330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11" name="Group 11"/>
          <p:cNvGrpSpPr/>
          <p:nvPr/>
        </p:nvGrpSpPr>
        <p:grpSpPr>
          <a:xfrm>
            <a:off x="1817942" y="6875763"/>
            <a:ext cx="1593306" cy="159330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5400000">
            <a:off x="17193122" y="8153885"/>
            <a:ext cx="1472603" cy="736302"/>
          </a:xfrm>
          <a:prstGeom prst="rect">
            <a:avLst/>
          </a:prstGeom>
        </p:spPr>
      </p:pic>
      <p:pic>
        <p:nvPicPr>
          <p:cNvPr id="14" name="Picture 1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flipH="1" flipV="1">
            <a:off x="1" y="4"/>
            <a:ext cx="1345172" cy="1345172"/>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349613" y="346006"/>
            <a:ext cx="502556" cy="476159"/>
          </a:xfrm>
          <a:prstGeom prst="rect">
            <a:avLst/>
          </a:prstGeom>
        </p:spPr>
      </p:pic>
      <p:sp>
        <p:nvSpPr>
          <p:cNvPr id="16" name="TextBox 16"/>
          <p:cNvSpPr txBox="1"/>
          <p:nvPr/>
        </p:nvSpPr>
        <p:spPr>
          <a:xfrm>
            <a:off x="4847093" y="3095948"/>
            <a:ext cx="8593817" cy="961802"/>
          </a:xfrm>
          <a:prstGeom prst="rect">
            <a:avLst/>
          </a:prstGeom>
        </p:spPr>
        <p:txBody>
          <a:bodyPr lIns="0" tIns="0" rIns="0" bIns="0" rtlCol="0" anchor="t">
            <a:spAutoFit/>
          </a:bodyPr>
          <a:lstStyle/>
          <a:p>
            <a:pPr algn="ctr">
              <a:lnSpc>
                <a:spcPts val="7473"/>
              </a:lnSpc>
            </a:pPr>
            <a:r>
              <a:rPr lang="en-US" sz="6401" dirty="0">
                <a:solidFill>
                  <a:srgbClr val="FFFFFF"/>
                </a:solidFill>
                <a:latin typeface="Roboto"/>
              </a:rPr>
              <a:t>ЕЗФРСР</a:t>
            </a:r>
          </a:p>
        </p:txBody>
      </p:sp>
      <p:grpSp>
        <p:nvGrpSpPr>
          <p:cNvPr id="17" name="Group 17"/>
          <p:cNvGrpSpPr/>
          <p:nvPr/>
        </p:nvGrpSpPr>
        <p:grpSpPr>
          <a:xfrm>
            <a:off x="8550362" y="2360705"/>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9" name="Group 19"/>
          <p:cNvGrpSpPr/>
          <p:nvPr/>
        </p:nvGrpSpPr>
        <p:grpSpPr>
          <a:xfrm>
            <a:off x="8896716" y="2360705"/>
            <a:ext cx="494568" cy="49456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21" name="Group 21"/>
          <p:cNvGrpSpPr/>
          <p:nvPr/>
        </p:nvGrpSpPr>
        <p:grpSpPr>
          <a:xfrm>
            <a:off x="9243072" y="2360705"/>
            <a:ext cx="494568" cy="49456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23" name="TextBox 23"/>
          <p:cNvSpPr txBox="1"/>
          <p:nvPr/>
        </p:nvSpPr>
        <p:spPr>
          <a:xfrm>
            <a:off x="1167996" y="4610910"/>
            <a:ext cx="15952008" cy="2051844"/>
          </a:xfrm>
          <a:prstGeom prst="rect">
            <a:avLst/>
          </a:prstGeom>
        </p:spPr>
        <p:txBody>
          <a:bodyPr lIns="0" tIns="0" rIns="0" bIns="0" rtlCol="0" anchor="t">
            <a:spAutoFit/>
          </a:bodyPr>
          <a:lstStyle/>
          <a:p>
            <a:pPr algn="ctr">
              <a:lnSpc>
                <a:spcPts val="8298"/>
              </a:lnSpc>
              <a:spcBef>
                <a:spcPct val="0"/>
              </a:spcBef>
            </a:pPr>
            <a:r>
              <a:rPr lang="en-US" sz="5901" dirty="0">
                <a:solidFill>
                  <a:srgbClr val="FFFFFF"/>
                </a:solidFill>
                <a:latin typeface="Roboto"/>
              </a:rPr>
              <a:t>ПОЕТИ ЗАДЪЛЖЕНИЯ В ОБЛАСТТА НА ОКОЛНАТА СРЕДА И КЛИМАТА</a:t>
            </a:r>
          </a:p>
        </p:txBody>
      </p:sp>
      <p:sp>
        <p:nvSpPr>
          <p:cNvPr id="24" name="TextBox 24"/>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solidFill>
                  <a:srgbClr val="FFFFFF"/>
                </a:solidFill>
                <a:latin typeface="Source Sans Pro Bold"/>
              </a:rPr>
              <a:t>СТРАТЕГИЧЕСКИ ПЛАН</a:t>
            </a:r>
          </a:p>
        </p:txBody>
      </p:sp>
    </p:spTree>
    <p:extLst>
      <p:ext uri="{BB962C8B-B14F-4D97-AF65-F5344CB8AC3E}">
        <p14:creationId xmlns:p14="http://schemas.microsoft.com/office/powerpoint/2010/main" val="66077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2"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a:off x="349613" y="346006"/>
            <a:ext cx="502556" cy="476159"/>
          </a:xfrm>
          <a:prstGeom prst="rect">
            <a:avLst/>
          </a:prstGeom>
        </p:spPr>
      </p:pic>
      <p:grpSp>
        <p:nvGrpSpPr>
          <p:cNvPr id="4" name="Group 4"/>
          <p:cNvGrpSpPr>
            <a:grpSpLocks noChangeAspect="1"/>
          </p:cNvGrpSpPr>
          <p:nvPr/>
        </p:nvGrpSpPr>
        <p:grpSpPr>
          <a:xfrm>
            <a:off x="-3353268" y="1691177"/>
            <a:ext cx="7197854" cy="7197825"/>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cstate="email">
                <a:extLst>
                  <a:ext uri="{28A0092B-C50C-407E-A947-70E740481C1C}">
                    <a14:useLocalDpi xmlns:a14="http://schemas.microsoft.com/office/drawing/2010/main"/>
                  </a:ext>
                </a:extLst>
              </a:blip>
              <a:stretch>
                <a:fillRect/>
              </a:stretch>
            </a:blipFill>
          </p:spPr>
        </p:sp>
      </p:grpSp>
      <p:sp>
        <p:nvSpPr>
          <p:cNvPr id="8" name="TextBox 8"/>
          <p:cNvSpPr txBox="1"/>
          <p:nvPr/>
        </p:nvSpPr>
        <p:spPr>
          <a:xfrm>
            <a:off x="10514648" y="2886362"/>
            <a:ext cx="3086100" cy="1615379"/>
          </a:xfrm>
          <a:prstGeom prst="rect">
            <a:avLst/>
          </a:prstGeom>
        </p:spPr>
        <p:txBody>
          <a:bodyPr lIns="50801" tIns="50801" rIns="50801" bIns="50801" rtlCol="0" anchor="ctr"/>
          <a:lstStyle/>
          <a:p>
            <a:pPr algn="ctr">
              <a:lnSpc>
                <a:spcPts val="2156"/>
              </a:lnSpc>
            </a:pPr>
            <a:endParaRPr/>
          </a:p>
        </p:txBody>
      </p:sp>
      <p:grpSp>
        <p:nvGrpSpPr>
          <p:cNvPr id="9" name="Group 9"/>
          <p:cNvGrpSpPr/>
          <p:nvPr/>
        </p:nvGrpSpPr>
        <p:grpSpPr>
          <a:xfrm>
            <a:off x="13619798" y="3241796"/>
            <a:ext cx="928289" cy="672047"/>
            <a:chOff x="0" y="0"/>
            <a:chExt cx="940259" cy="680713"/>
          </a:xfrm>
        </p:grpSpPr>
        <p:sp>
          <p:nvSpPr>
            <p:cNvPr id="10" name="Freeform 10"/>
            <p:cNvSpPr/>
            <p:nvPr/>
          </p:nvSpPr>
          <p:spPr>
            <a:xfrm>
              <a:off x="285807" y="0"/>
              <a:ext cx="368645" cy="680713"/>
            </a:xfrm>
            <a:custGeom>
              <a:avLst/>
              <a:gdLst/>
              <a:ahLst/>
              <a:cxnLst/>
              <a:rect l="l" t="t" r="r" b="b"/>
              <a:pathLst>
                <a:path w="368645" h="680713">
                  <a:moveTo>
                    <a:pt x="184322" y="0"/>
                  </a:moveTo>
                  <a:cubicBezTo>
                    <a:pt x="299314" y="75030"/>
                    <a:pt x="368645" y="203052"/>
                    <a:pt x="368645" y="340357"/>
                  </a:cubicBezTo>
                  <a:cubicBezTo>
                    <a:pt x="368645" y="477662"/>
                    <a:pt x="299314" y="605683"/>
                    <a:pt x="184322" y="680713"/>
                  </a:cubicBezTo>
                  <a:cubicBezTo>
                    <a:pt x="69331" y="605683"/>
                    <a:pt x="0" y="477662"/>
                    <a:pt x="0" y="340357"/>
                  </a:cubicBezTo>
                  <a:cubicBezTo>
                    <a:pt x="0" y="203052"/>
                    <a:pt x="69331" y="75030"/>
                    <a:pt x="184322" y="0"/>
                  </a:cubicBezTo>
                  <a:close/>
                </a:path>
              </a:pathLst>
            </a:custGeom>
            <a:solidFill>
              <a:srgbClr val="9E6F6D"/>
            </a:solidFill>
            <a:ln>
              <a:noFill/>
            </a:ln>
          </p:spPr>
        </p:sp>
        <p:sp>
          <p:nvSpPr>
            <p:cNvPr id="11" name="TextBox 11"/>
            <p:cNvSpPr txBox="1"/>
            <p:nvPr/>
          </p:nvSpPr>
          <p:spPr>
            <a:xfrm>
              <a:off x="76200" y="57150"/>
              <a:ext cx="660400" cy="679450"/>
            </a:xfrm>
            <a:prstGeom prst="rect">
              <a:avLst/>
            </a:prstGeom>
          </p:spPr>
          <p:txBody>
            <a:bodyPr lIns="50801" tIns="50801" rIns="50801" bIns="50801" rtlCol="0" anchor="ctr"/>
            <a:lstStyle/>
            <a:p>
              <a:pPr algn="ctr">
                <a:lnSpc>
                  <a:spcPts val="2156"/>
                </a:lnSpc>
              </a:pPr>
              <a:endParaRPr/>
            </a:p>
          </p:txBody>
        </p:sp>
      </p:grpSp>
      <p:sp>
        <p:nvSpPr>
          <p:cNvPr id="12" name="TextBox 12"/>
          <p:cNvSpPr txBox="1"/>
          <p:nvPr/>
        </p:nvSpPr>
        <p:spPr>
          <a:xfrm>
            <a:off x="4221680" y="3057581"/>
            <a:ext cx="11720946" cy="6443752"/>
          </a:xfrm>
          <a:prstGeom prst="rect">
            <a:avLst/>
          </a:prstGeom>
        </p:spPr>
        <p:txBody>
          <a:bodyPr wrap="square" lIns="0" tIns="0" rIns="0" bIns="0" rtlCol="0" anchor="t">
            <a:spAutoFit/>
          </a:bodyPr>
          <a:lstStyle/>
          <a:p>
            <a:pPr algn="just">
              <a:lnSpc>
                <a:spcPts val="2801"/>
              </a:lnSpc>
            </a:pPr>
            <a:endParaRPr lang="bg-BG" sz="2100" b="1" spc="89" dirty="0">
              <a:latin typeface="Roboto" charset="0"/>
              <a:ea typeface="Roboto" charset="0"/>
              <a:cs typeface="Roboto" charset="0"/>
            </a:endParaRPr>
          </a:p>
          <a:p>
            <a:pPr algn="just">
              <a:lnSpc>
                <a:spcPts val="2801"/>
              </a:lnSpc>
            </a:pPr>
            <a:r>
              <a:rPr lang="bg-BG" sz="2100" b="1" spc="89" dirty="0">
                <a:latin typeface="Roboto" charset="0"/>
                <a:ea typeface="Roboto" charset="0"/>
                <a:cs typeface="Roboto" charset="0"/>
              </a:rPr>
              <a:t>ПРЕДОСТАВЯТ СЕ </a:t>
            </a:r>
            <a:r>
              <a:rPr lang="en-US" sz="2100" b="1" spc="89" dirty="0">
                <a:latin typeface="Roboto" charset="0"/>
                <a:ea typeface="Roboto" charset="0"/>
                <a:cs typeface="Roboto" charset="0"/>
              </a:rPr>
              <a:t>КОМПЕНСАТОРНИ ПЛАЩАНИЯ ЗА ТРИТЕ ОСНОВНИ ВИДА ЗЕМЕПОЛЗВАНЕ:</a:t>
            </a:r>
          </a:p>
          <a:p>
            <a:pPr algn="just">
              <a:lnSpc>
                <a:spcPts val="2801"/>
              </a:lnSpc>
            </a:pPr>
            <a:r>
              <a:rPr lang="en-US" sz="2100" b="1" spc="89" dirty="0">
                <a:latin typeface="Roboto" charset="0"/>
                <a:ea typeface="Roboto" charset="0"/>
                <a:cs typeface="Roboto" charset="0"/>
              </a:rPr>
              <a:t>- ПАСИЩА, ЛИВАДИ И МЕРИ (ПОСТОЯННО ЗАТРЕВЕНИ ПЛОЩИ);</a:t>
            </a:r>
          </a:p>
          <a:p>
            <a:pPr algn="just">
              <a:lnSpc>
                <a:spcPts val="2801"/>
              </a:lnSpc>
            </a:pPr>
            <a:r>
              <a:rPr lang="en-US" sz="2100" b="1" spc="89" dirty="0">
                <a:latin typeface="Roboto" charset="0"/>
                <a:ea typeface="Roboto" charset="0"/>
                <a:cs typeface="Roboto" charset="0"/>
              </a:rPr>
              <a:t>- ОБРАБОТВАЕМИ ЗЕМИ;</a:t>
            </a:r>
          </a:p>
          <a:p>
            <a:pPr algn="just">
              <a:lnSpc>
                <a:spcPts val="2801"/>
              </a:lnSpc>
            </a:pPr>
            <a:r>
              <a:rPr lang="en-US" sz="2100" b="1" spc="89" dirty="0">
                <a:latin typeface="Roboto" charset="0"/>
                <a:ea typeface="Roboto" charset="0"/>
                <a:cs typeface="Roboto" charset="0"/>
              </a:rPr>
              <a:t>- ТРАЙНИ НАСАЖДЕНИЯ .</a:t>
            </a:r>
          </a:p>
          <a:p>
            <a:pPr algn="just">
              <a:lnSpc>
                <a:spcPts val="2801"/>
              </a:lnSpc>
            </a:pPr>
            <a:endParaRPr lang="en-US" sz="2100" b="1" spc="89" dirty="0">
              <a:latin typeface="Roboto" charset="0"/>
              <a:ea typeface="Roboto" charset="0"/>
              <a:cs typeface="Roboto" charset="0"/>
            </a:endParaRPr>
          </a:p>
          <a:p>
            <a:pPr algn="just">
              <a:lnSpc>
                <a:spcPts val="2801"/>
              </a:lnSpc>
            </a:pPr>
            <a:r>
              <a:rPr lang="en-US" sz="2100" b="1" spc="89" dirty="0">
                <a:latin typeface="Roboto" charset="0"/>
                <a:ea typeface="Roboto" charset="0"/>
                <a:cs typeface="Roboto" charset="0"/>
              </a:rPr>
              <a:t>ЗЕМЕДЕЛСКИТЕ ЗЕМИ ТРЯБВА ДА ПОПАДАТ В ОБХВАТА НА НАТУРА 2000, ЗА КОИТО ИМА ОДОБРЕНА ЗАПОВЕД ЗА ОБЯВЯВАНЕ И/ИЛИ ПЛАН ЗА УПРАВЛЕНИЕ НА ЗАЩИТЕНА ЗОНА ОТ НАТУРА 2000;</a:t>
            </a:r>
          </a:p>
          <a:p>
            <a:pPr algn="just">
              <a:lnSpc>
                <a:spcPts val="2801"/>
              </a:lnSpc>
            </a:pPr>
            <a:r>
              <a:rPr lang="bg-BG" sz="2100" b="1" spc="89" dirty="0">
                <a:latin typeface="Roboto" charset="0"/>
                <a:ea typeface="Roboto" charset="0"/>
                <a:cs typeface="Roboto" charset="0"/>
              </a:rPr>
              <a:t>	</a:t>
            </a:r>
            <a:r>
              <a:rPr lang="en-US" sz="2100" b="1" spc="89" dirty="0">
                <a:latin typeface="Roboto" charset="0"/>
                <a:ea typeface="Roboto" charset="0"/>
                <a:cs typeface="Roboto" charset="0"/>
              </a:rPr>
              <a:t>•     МИНИМАЛНА ПЛОЩ ЗА УЧАСТИЕ В МЯРКАТА – 0,5 ХА</a:t>
            </a:r>
          </a:p>
          <a:p>
            <a:pPr algn="just">
              <a:lnSpc>
                <a:spcPts val="2801"/>
              </a:lnSpc>
            </a:pPr>
            <a:r>
              <a:rPr lang="bg-BG" sz="2100" b="1" spc="89" dirty="0">
                <a:latin typeface="Roboto" charset="0"/>
                <a:ea typeface="Roboto" charset="0"/>
                <a:cs typeface="Roboto" charset="0"/>
              </a:rPr>
              <a:t>	</a:t>
            </a:r>
            <a:r>
              <a:rPr lang="en-US" sz="2100" b="1" spc="89" dirty="0">
                <a:latin typeface="Roboto" charset="0"/>
                <a:ea typeface="Roboto" charset="0"/>
                <a:cs typeface="Roboto" charset="0"/>
              </a:rPr>
              <a:t>•   ЗЕМЕДЕЛСКИТЕ СТОПАНИ </a:t>
            </a:r>
            <a:r>
              <a:rPr lang="bg-BG" sz="2100" b="1" spc="89" dirty="0">
                <a:latin typeface="Roboto" charset="0"/>
                <a:ea typeface="Roboto" charset="0"/>
                <a:cs typeface="Roboto" charset="0"/>
              </a:rPr>
              <a:t>ТРЯБВА ДА </a:t>
            </a:r>
            <a:r>
              <a:rPr lang="en-US" sz="2100" b="1" spc="89" dirty="0">
                <a:latin typeface="Roboto" charset="0"/>
                <a:ea typeface="Roboto" charset="0"/>
                <a:cs typeface="Roboto" charset="0"/>
              </a:rPr>
              <a:t>СПАЗВАТ ВСИЧКИ РЕЖИМИ И ВЪВЕДЕНИ ЗАБРАНИ И ОГРАНИЧЕНИЯ СЪС ЗАПОВЕДТА/ПЛАНА ЗА УПРАВЛЕНИЕ НА СЪОТВЕТНАТА ЗОНА ОТ НАТУРА 2000, КАТО ПОДПОМАГАНЕТО Е БАЗИРАНО НА ХЕКТАР ЗЕМЕДЕЛСКА ЗЕМЯ ЗА СПАЗВАНЕ НА ЗАБРАНИТЕ И ОГРАНИЧЕНИЯТА, СВЪРЗАНИ С ИЗВЪРШВАНАТА ЗЕМЕДЕЛСКА ДЕЙНОСТ.</a:t>
            </a:r>
          </a:p>
          <a:p>
            <a:pPr algn="just">
              <a:lnSpc>
                <a:spcPts val="2801"/>
              </a:lnSpc>
            </a:pPr>
            <a:endParaRPr lang="en-US" sz="2100" b="1" spc="89" dirty="0">
              <a:latin typeface="Source Sans Pro Bold"/>
            </a:endParaRPr>
          </a:p>
          <a:p>
            <a:pPr algn="just">
              <a:lnSpc>
                <a:spcPts val="2801"/>
              </a:lnSpc>
              <a:spcBef>
                <a:spcPct val="0"/>
              </a:spcBef>
            </a:pPr>
            <a:endParaRPr lang="en-US" sz="2100" b="1" spc="89" dirty="0">
              <a:latin typeface="Source Sans Pro Bold"/>
            </a:endParaRPr>
          </a:p>
        </p:txBody>
      </p:sp>
      <p:grpSp>
        <p:nvGrpSpPr>
          <p:cNvPr id="13" name="Group 13"/>
          <p:cNvGrpSpPr/>
          <p:nvPr/>
        </p:nvGrpSpPr>
        <p:grpSpPr>
          <a:xfrm>
            <a:off x="9496166" y="649573"/>
            <a:ext cx="494568" cy="49456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5" name="Group 15"/>
          <p:cNvGrpSpPr/>
          <p:nvPr/>
        </p:nvGrpSpPr>
        <p:grpSpPr>
          <a:xfrm>
            <a:off x="9842520" y="649573"/>
            <a:ext cx="494568" cy="49456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7" name="Group 17"/>
          <p:cNvGrpSpPr/>
          <p:nvPr/>
        </p:nvGrpSpPr>
        <p:grpSpPr>
          <a:xfrm>
            <a:off x="10188875" y="649573"/>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9" name="TextBox 19"/>
          <p:cNvSpPr txBox="1"/>
          <p:nvPr/>
        </p:nvSpPr>
        <p:spPr>
          <a:xfrm>
            <a:off x="9496193" y="1377469"/>
            <a:ext cx="8433210" cy="1179810"/>
          </a:xfrm>
          <a:prstGeom prst="rect">
            <a:avLst/>
          </a:prstGeom>
        </p:spPr>
        <p:txBody>
          <a:bodyPr lIns="0" tIns="0" rIns="0" bIns="0" rtlCol="0" anchor="t">
            <a:spAutoFit/>
          </a:bodyPr>
          <a:lstStyle/>
          <a:p>
            <a:pPr>
              <a:lnSpc>
                <a:spcPts val="4598"/>
              </a:lnSpc>
            </a:pPr>
            <a:r>
              <a:rPr lang="en-US" sz="3900" dirty="0">
                <a:latin typeface="Roboto"/>
              </a:rPr>
              <a:t>ПЛАЩАНИЯ ЗА ЗЕМЕДЕЛСКИ ЗЕМИ В ЗОНИ ОТ НАТУРА 2000</a:t>
            </a:r>
          </a:p>
        </p:txBody>
      </p:sp>
      <p:pic>
        <p:nvPicPr>
          <p:cNvPr id="20" name="Picture 20"/>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flipH="1" flipV="1">
            <a:off x="1" y="4"/>
            <a:ext cx="1345172" cy="1345172"/>
          </a:xfrm>
          <a:prstGeom prst="rect">
            <a:avLst/>
          </a:prstGeom>
        </p:spPr>
      </p:pic>
      <p:pic>
        <p:nvPicPr>
          <p:cNvPr id="21" name="Picture 21"/>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rcRect/>
          <a:stretch>
            <a:fillRect/>
          </a:stretch>
        </p:blipFill>
        <p:spPr>
          <a:xfrm>
            <a:off x="349613" y="346006"/>
            <a:ext cx="502556" cy="476159"/>
          </a:xfrm>
          <a:prstGeom prst="rect">
            <a:avLst/>
          </a:prstGeom>
        </p:spPr>
      </p:pic>
      <p:sp>
        <p:nvSpPr>
          <p:cNvPr id="22" name="TextBox 22"/>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sp>
        <p:nvSpPr>
          <p:cNvPr id="23" name="TextBox 23"/>
          <p:cNvSpPr txBox="1"/>
          <p:nvPr/>
        </p:nvSpPr>
        <p:spPr>
          <a:xfrm>
            <a:off x="10852269" y="593585"/>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pic>
        <p:nvPicPr>
          <p:cNvPr id="27" name="Картина 31">
            <a:extLst>
              <a:ext uri="{FF2B5EF4-FFF2-40B4-BE49-F238E27FC236}">
                <a16:creationId xmlns="" xmlns:a16="http://schemas.microsoft.com/office/drawing/2014/main" id="{AACB90B6-BB63-91B0-9324-C775F4615E3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50871" y="1373049"/>
            <a:ext cx="526757" cy="992373"/>
          </a:xfrm>
          <a:prstGeom prst="rect">
            <a:avLst/>
          </a:prstGeom>
        </p:spPr>
      </p:pic>
      <p:pic>
        <p:nvPicPr>
          <p:cNvPr id="24"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11620" y="1345177"/>
            <a:ext cx="944564" cy="102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252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2"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a:off x="349613" y="346006"/>
            <a:ext cx="502556" cy="476159"/>
          </a:xfrm>
          <a:prstGeom prst="rect">
            <a:avLst/>
          </a:prstGeom>
        </p:spPr>
      </p:pic>
      <p:sp>
        <p:nvSpPr>
          <p:cNvPr id="8" name="TextBox 8"/>
          <p:cNvSpPr txBox="1"/>
          <p:nvPr/>
        </p:nvSpPr>
        <p:spPr>
          <a:xfrm>
            <a:off x="10514648" y="2886362"/>
            <a:ext cx="3086100" cy="1615379"/>
          </a:xfrm>
          <a:prstGeom prst="rect">
            <a:avLst/>
          </a:prstGeom>
        </p:spPr>
        <p:txBody>
          <a:bodyPr lIns="50801" tIns="50801" rIns="50801" bIns="50801" rtlCol="0" anchor="ctr"/>
          <a:lstStyle/>
          <a:p>
            <a:pPr algn="ctr">
              <a:lnSpc>
                <a:spcPts val="2156"/>
              </a:lnSpc>
            </a:pPr>
            <a:endParaRPr/>
          </a:p>
        </p:txBody>
      </p:sp>
      <p:grpSp>
        <p:nvGrpSpPr>
          <p:cNvPr id="9" name="Group 9"/>
          <p:cNvGrpSpPr/>
          <p:nvPr/>
        </p:nvGrpSpPr>
        <p:grpSpPr>
          <a:xfrm>
            <a:off x="13619798" y="3241796"/>
            <a:ext cx="928289" cy="672047"/>
            <a:chOff x="0" y="0"/>
            <a:chExt cx="940259" cy="680713"/>
          </a:xfrm>
        </p:grpSpPr>
        <p:sp>
          <p:nvSpPr>
            <p:cNvPr id="10" name="Freeform 10"/>
            <p:cNvSpPr/>
            <p:nvPr/>
          </p:nvSpPr>
          <p:spPr>
            <a:xfrm>
              <a:off x="285807" y="0"/>
              <a:ext cx="368645" cy="680713"/>
            </a:xfrm>
            <a:custGeom>
              <a:avLst/>
              <a:gdLst/>
              <a:ahLst/>
              <a:cxnLst/>
              <a:rect l="l" t="t" r="r" b="b"/>
              <a:pathLst>
                <a:path w="368645" h="680713">
                  <a:moveTo>
                    <a:pt x="184322" y="0"/>
                  </a:moveTo>
                  <a:cubicBezTo>
                    <a:pt x="299314" y="75030"/>
                    <a:pt x="368645" y="203052"/>
                    <a:pt x="368645" y="340357"/>
                  </a:cubicBezTo>
                  <a:cubicBezTo>
                    <a:pt x="368645" y="477662"/>
                    <a:pt x="299314" y="605683"/>
                    <a:pt x="184322" y="680713"/>
                  </a:cubicBezTo>
                  <a:cubicBezTo>
                    <a:pt x="69331" y="605683"/>
                    <a:pt x="0" y="477662"/>
                    <a:pt x="0" y="340357"/>
                  </a:cubicBezTo>
                  <a:cubicBezTo>
                    <a:pt x="0" y="203052"/>
                    <a:pt x="69331" y="75030"/>
                    <a:pt x="184322" y="0"/>
                  </a:cubicBezTo>
                  <a:close/>
                </a:path>
              </a:pathLst>
            </a:custGeom>
            <a:solidFill>
              <a:srgbClr val="9E6F6D"/>
            </a:solidFill>
            <a:ln>
              <a:noFill/>
            </a:ln>
          </p:spPr>
        </p:sp>
        <p:sp>
          <p:nvSpPr>
            <p:cNvPr id="11" name="TextBox 11"/>
            <p:cNvSpPr txBox="1"/>
            <p:nvPr/>
          </p:nvSpPr>
          <p:spPr>
            <a:xfrm>
              <a:off x="76200" y="57150"/>
              <a:ext cx="660400" cy="679450"/>
            </a:xfrm>
            <a:prstGeom prst="rect">
              <a:avLst/>
            </a:prstGeom>
          </p:spPr>
          <p:txBody>
            <a:bodyPr lIns="50801" tIns="50801" rIns="50801" bIns="50801" rtlCol="0" anchor="ctr"/>
            <a:lstStyle/>
            <a:p>
              <a:pPr algn="ctr">
                <a:lnSpc>
                  <a:spcPts val="2156"/>
                </a:lnSpc>
              </a:pPr>
              <a:endParaRPr/>
            </a:p>
          </p:txBody>
        </p:sp>
      </p:grpSp>
      <p:sp>
        <p:nvSpPr>
          <p:cNvPr id="12" name="TextBox 12"/>
          <p:cNvSpPr txBox="1"/>
          <p:nvPr/>
        </p:nvSpPr>
        <p:spPr>
          <a:xfrm>
            <a:off x="669073" y="3057581"/>
            <a:ext cx="15273553" cy="7159011"/>
          </a:xfrm>
          <a:prstGeom prst="rect">
            <a:avLst/>
          </a:prstGeom>
        </p:spPr>
        <p:txBody>
          <a:bodyPr wrap="square" lIns="0" tIns="0" rIns="0" bIns="0" rtlCol="0" anchor="t">
            <a:spAutoFit/>
          </a:bodyPr>
          <a:lstStyle/>
          <a:p>
            <a:pPr algn="just">
              <a:lnSpc>
                <a:spcPts val="2801"/>
              </a:lnSpc>
            </a:pPr>
            <a:r>
              <a:rPr lang="bg-BG" sz="2100" b="1" spc="89" dirty="0">
                <a:latin typeface="Roboto" charset="0"/>
                <a:ea typeface="Roboto" charset="0"/>
                <a:cs typeface="Roboto" charset="0"/>
              </a:rPr>
              <a:t>ГОДИШНИТЕ ПЛАЩАНИЯ СЕ ПРЕДОСТАВЯТ ПРИ ПОЕМАНЕ НА ДОБРОВОЛЕН АНГАЖИМЕНТ ЗА ИЗПЪЛНЕНИЕ НА СЛЕДНИТЕ ДЕЙНОСТИ ИЛИ КОМБИНАЦИЯ ОТ ТЯХ, ПРИ ОТГЛЕЖДАНЕ НА ЕПЖ И ДПЖ: </a:t>
            </a:r>
          </a:p>
          <a:p>
            <a:pPr algn="just">
              <a:lnSpc>
                <a:spcPts val="2801"/>
              </a:lnSpc>
            </a:pPr>
            <a:endParaRPr lang="bg-BG" sz="2100" b="1" spc="89" dirty="0">
              <a:latin typeface="Roboto" charset="0"/>
              <a:ea typeface="Roboto" charset="0"/>
              <a:cs typeface="Roboto" charset="0"/>
            </a:endParaRPr>
          </a:p>
          <a:p>
            <a:pPr algn="just">
              <a:lnSpc>
                <a:spcPts val="2801"/>
              </a:lnSpc>
            </a:pPr>
            <a:r>
              <a:rPr lang="bg-BG" sz="2100" b="1" spc="89" dirty="0">
                <a:latin typeface="Roboto" charset="0"/>
                <a:ea typeface="Roboto" charset="0"/>
                <a:cs typeface="Roboto" charset="0"/>
              </a:rPr>
              <a:t>1) ОСИГУРЯВАНЕ НА БЛАГОПРИЯТНА ЖИЗНЕНА СРЕДА/СВОБОДНА ПОДОВА ПЛОЩ НА ЖИВОТНИТЕ; </a:t>
            </a:r>
          </a:p>
          <a:p>
            <a:pPr algn="just">
              <a:lnSpc>
                <a:spcPts val="2801"/>
              </a:lnSpc>
            </a:pPr>
            <a:r>
              <a:rPr lang="bg-BG" sz="2100" b="1" spc="89" dirty="0">
                <a:latin typeface="Roboto" charset="0"/>
                <a:ea typeface="Roboto" charset="0"/>
                <a:cs typeface="Roboto" charset="0"/>
              </a:rPr>
              <a:t>ИЗПЪЛНЕНИЕТО НА ТАЗИ ДЕЙНОСТ ИЗИСКВА ОСИГУРЯВАНЕТО НА СВОБОДНА ПОДОВА ПЛОЩ, НЕ ПО-МАЛКА ОТ 15 % НАД ЗАДЪЛЖИТЕЛНИЯ СТАНДАРТ. </a:t>
            </a:r>
          </a:p>
          <a:p>
            <a:pPr algn="just">
              <a:lnSpc>
                <a:spcPts val="2801"/>
              </a:lnSpc>
            </a:pPr>
            <a:endParaRPr lang="bg-BG" sz="2100" b="1" spc="89" dirty="0">
              <a:latin typeface="Roboto" charset="0"/>
              <a:ea typeface="Roboto" charset="0"/>
              <a:cs typeface="Roboto" charset="0"/>
            </a:endParaRPr>
          </a:p>
          <a:p>
            <a:pPr algn="just">
              <a:lnSpc>
                <a:spcPts val="2801"/>
              </a:lnSpc>
            </a:pPr>
            <a:r>
              <a:rPr lang="bg-BG" sz="2100" b="1" spc="89" dirty="0">
                <a:latin typeface="Roboto" charset="0"/>
                <a:ea typeface="Roboto" charset="0"/>
                <a:cs typeface="Roboto" charset="0"/>
              </a:rPr>
              <a:t>2) ОСИГУРЯВАНЕ НА СВОБОДНО ОТГЛЕЖДАНЕ НА ОТКРИТО;</a:t>
            </a:r>
          </a:p>
          <a:p>
            <a:pPr algn="just">
              <a:lnSpc>
                <a:spcPts val="2801"/>
              </a:lnSpc>
            </a:pPr>
            <a:r>
              <a:rPr lang="bg-BG" sz="2100" b="1" spc="89" dirty="0">
                <a:latin typeface="Roboto" charset="0"/>
                <a:ea typeface="Roboto" charset="0"/>
                <a:cs typeface="Roboto" charset="0"/>
              </a:rPr>
              <a:t>ДЕЙНОСТТА СЕ ПРИЛАГА ЗА СЛЕДНИТЕ КАТЕГОРИИ ЖИВОТНИ: </a:t>
            </a:r>
          </a:p>
          <a:p>
            <a:pPr algn="just">
              <a:lnSpc>
                <a:spcPts val="2801"/>
              </a:lnSpc>
            </a:pPr>
            <a:r>
              <a:rPr lang="bg-BG" sz="2100" b="1" spc="89" dirty="0">
                <a:latin typeface="Roboto" charset="0"/>
                <a:ea typeface="Roboto" charset="0"/>
                <a:cs typeface="Roboto" charset="0"/>
              </a:rPr>
              <a:t>• ГОВЕДА И БИВОЛИ НАД 6-МЕСЕЧНА ВЪЗРАСТ; </a:t>
            </a:r>
          </a:p>
          <a:p>
            <a:pPr algn="just">
              <a:lnSpc>
                <a:spcPts val="2801"/>
              </a:lnSpc>
            </a:pPr>
            <a:r>
              <a:rPr lang="bg-BG" sz="2100" b="1" spc="89" dirty="0">
                <a:latin typeface="Roboto" charset="0"/>
                <a:ea typeface="Roboto" charset="0"/>
                <a:cs typeface="Roboto" charset="0"/>
              </a:rPr>
              <a:t>• ЖИВОТНИ ОТ РОДА НА ОВЦЕТЕ И КОЗИТЕ. </a:t>
            </a:r>
          </a:p>
          <a:p>
            <a:pPr algn="just">
              <a:lnSpc>
                <a:spcPts val="2801"/>
              </a:lnSpc>
            </a:pPr>
            <a:endParaRPr lang="bg-BG" sz="2100" b="1" spc="89" dirty="0">
              <a:latin typeface="Roboto" charset="0"/>
              <a:ea typeface="Roboto" charset="0"/>
              <a:cs typeface="Roboto" charset="0"/>
            </a:endParaRPr>
          </a:p>
          <a:p>
            <a:pPr algn="just">
              <a:lnSpc>
                <a:spcPts val="2801"/>
              </a:lnSpc>
            </a:pPr>
            <a:r>
              <a:rPr lang="bg-BG" sz="2100" b="1" spc="89" dirty="0">
                <a:latin typeface="Roboto" charset="0"/>
                <a:ea typeface="Roboto" charset="0"/>
                <a:cs typeface="Roboto" charset="0"/>
              </a:rPr>
              <a:t>ЗАЯВЕНИТЕ ПО ДЕЙНОСТТА ЖИВОТНИ СЛЕДВА ПОНЕ 160 ДНИ ГОДИШНО ДА БЪДАТ ОТГЛЕЖДАНИ НА ОТКРИТО, ОТ КОИТО 40 ДНИ МОГАТ ДА БЪДАТ НА ДВОРА, НО МИНИМУМ 120 ДНИ ЗА СВОБОДНО ПАШУВАНЕ. ПАШАТА ОТ ПОНЕ 120 ДНИ В ГОДИНАТА СЕ ИЗВЪРШВА В ПЕРИОДА МЕЖДУ 15 МАРТ И 15 НОЕМВРИ, ПРИ </a:t>
            </a:r>
          </a:p>
          <a:p>
            <a:pPr algn="just">
              <a:lnSpc>
                <a:spcPts val="2801"/>
              </a:lnSpc>
            </a:pPr>
            <a:endParaRPr lang="bg-BG" sz="2100" b="1" spc="89" dirty="0">
              <a:latin typeface="Roboto" charset="0"/>
              <a:ea typeface="Roboto" charset="0"/>
              <a:cs typeface="Roboto" charset="0"/>
            </a:endParaRPr>
          </a:p>
          <a:p>
            <a:pPr algn="just">
              <a:lnSpc>
                <a:spcPts val="2801"/>
              </a:lnSpc>
            </a:pPr>
            <a:r>
              <a:rPr lang="bg-BG" sz="2100" b="1" spc="89" dirty="0">
                <a:latin typeface="Roboto" charset="0"/>
                <a:ea typeface="Roboto" charset="0"/>
                <a:cs typeface="Roboto" charset="0"/>
              </a:rPr>
              <a:t>СПАЗВАНЕ НА ГЪСТОТА НА ЖИВОТИНСКИТЕ ЕДИНИЦИ НА ЦЯЛАТА ПАСИЩНА ПЛОЩ НА СТОПАНСТВОТО, НА КОЯТО СЕ ИЗВЪРШВА ПАШАТА В ПЕРИОДА НА ИЗВЪРШВАНЕ НА ДЕЙНОСТТА, ДО НЕ ПОВЕЧЕ ОТ 2 ЖЕ/ХЕКТАР. НА ПОНЕ ЕДНО ОТ ВСЯКО 50-ТО ЖИВОТНО ОТ ЗАЯВЕНИТЕ ПО ДЕЙНОСТТА СЕ ПОСТАВЯ УСТРОЙСТВО ПОЗВОЛЯВАЩО ПРОСЛЕДЯВАНЕ НА ДВИЖЕНИЕТО МУ. </a:t>
            </a:r>
          </a:p>
        </p:txBody>
      </p:sp>
      <p:grpSp>
        <p:nvGrpSpPr>
          <p:cNvPr id="13" name="Group 13"/>
          <p:cNvGrpSpPr/>
          <p:nvPr/>
        </p:nvGrpSpPr>
        <p:grpSpPr>
          <a:xfrm>
            <a:off x="9496166" y="649573"/>
            <a:ext cx="494568" cy="49456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5" name="Group 15"/>
          <p:cNvGrpSpPr/>
          <p:nvPr/>
        </p:nvGrpSpPr>
        <p:grpSpPr>
          <a:xfrm>
            <a:off x="9842520" y="649573"/>
            <a:ext cx="494568" cy="49456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7" name="Group 17"/>
          <p:cNvGrpSpPr/>
          <p:nvPr/>
        </p:nvGrpSpPr>
        <p:grpSpPr>
          <a:xfrm>
            <a:off x="10188875" y="649573"/>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9" name="TextBox 19"/>
          <p:cNvSpPr txBox="1"/>
          <p:nvPr/>
        </p:nvSpPr>
        <p:spPr>
          <a:xfrm>
            <a:off x="9496193" y="1377469"/>
            <a:ext cx="8433210" cy="589905"/>
          </a:xfrm>
          <a:prstGeom prst="rect">
            <a:avLst/>
          </a:prstGeom>
        </p:spPr>
        <p:txBody>
          <a:bodyPr lIns="0" tIns="0" rIns="0" bIns="0" rtlCol="0" anchor="t">
            <a:spAutoFit/>
          </a:bodyPr>
          <a:lstStyle/>
          <a:p>
            <a:pPr>
              <a:lnSpc>
                <a:spcPts val="4598"/>
              </a:lnSpc>
            </a:pPr>
            <a:r>
              <a:rPr lang="bg-BG" sz="3900" dirty="0">
                <a:latin typeface="Roboto"/>
              </a:rPr>
              <a:t>ХУМАННО ОТНОШЕНИЕ</a:t>
            </a:r>
            <a:endParaRPr lang="en-US" sz="3900" dirty="0">
              <a:latin typeface="Roboto"/>
            </a:endParaRPr>
          </a:p>
        </p:txBody>
      </p:sp>
      <p:pic>
        <p:nvPicPr>
          <p:cNvPr id="20" name="Picture 20"/>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flipH="1" flipV="1">
            <a:off x="1" y="4"/>
            <a:ext cx="1345172" cy="1345172"/>
          </a:xfrm>
          <a:prstGeom prst="rect">
            <a:avLst/>
          </a:prstGeom>
        </p:spPr>
      </p:pic>
      <p:pic>
        <p:nvPicPr>
          <p:cNvPr id="21" name="Picture 21"/>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a:fillRect/>
          </a:stretch>
        </p:blipFill>
        <p:spPr>
          <a:xfrm>
            <a:off x="349613" y="346006"/>
            <a:ext cx="502556" cy="476159"/>
          </a:xfrm>
          <a:prstGeom prst="rect">
            <a:avLst/>
          </a:prstGeom>
        </p:spPr>
      </p:pic>
      <p:sp>
        <p:nvSpPr>
          <p:cNvPr id="22" name="TextBox 22"/>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sp>
        <p:nvSpPr>
          <p:cNvPr id="23" name="TextBox 23"/>
          <p:cNvSpPr txBox="1"/>
          <p:nvPr/>
        </p:nvSpPr>
        <p:spPr>
          <a:xfrm>
            <a:off x="10852269" y="593585"/>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pic>
        <p:nvPicPr>
          <p:cNvPr id="27" name="Картина 31">
            <a:extLst>
              <a:ext uri="{FF2B5EF4-FFF2-40B4-BE49-F238E27FC236}">
                <a16:creationId xmlns="" xmlns:a16="http://schemas.microsoft.com/office/drawing/2014/main" id="{AACB90B6-BB63-91B0-9324-C775F4615E3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50871" y="1373049"/>
            <a:ext cx="526757" cy="992373"/>
          </a:xfrm>
          <a:prstGeom prst="rect">
            <a:avLst/>
          </a:prstGeom>
        </p:spPr>
      </p:pic>
      <p:pic>
        <p:nvPicPr>
          <p:cNvPr id="25" name="Picture 2">
            <a:extLst>
              <a:ext uri="{FF2B5EF4-FFF2-40B4-BE49-F238E27FC236}">
                <a16:creationId xmlns="" xmlns:a16="http://schemas.microsoft.com/office/drawing/2014/main" id="{45E1E737-C7A7-0A4B-A26B-C882B955E53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11454" y="1345176"/>
            <a:ext cx="950913" cy="97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50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2"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a:off x="349613" y="346006"/>
            <a:ext cx="502556" cy="476159"/>
          </a:xfrm>
          <a:prstGeom prst="rect">
            <a:avLst/>
          </a:prstGeom>
        </p:spPr>
      </p:pic>
      <p:sp>
        <p:nvSpPr>
          <p:cNvPr id="8" name="TextBox 8"/>
          <p:cNvSpPr txBox="1"/>
          <p:nvPr/>
        </p:nvSpPr>
        <p:spPr>
          <a:xfrm>
            <a:off x="10514648" y="2886362"/>
            <a:ext cx="3086100" cy="1615379"/>
          </a:xfrm>
          <a:prstGeom prst="rect">
            <a:avLst/>
          </a:prstGeom>
        </p:spPr>
        <p:txBody>
          <a:bodyPr lIns="50801" tIns="50801" rIns="50801" bIns="50801" rtlCol="0" anchor="ctr"/>
          <a:lstStyle/>
          <a:p>
            <a:pPr algn="ctr">
              <a:lnSpc>
                <a:spcPts val="2156"/>
              </a:lnSpc>
            </a:pPr>
            <a:endParaRPr/>
          </a:p>
        </p:txBody>
      </p:sp>
      <p:grpSp>
        <p:nvGrpSpPr>
          <p:cNvPr id="9" name="Group 9"/>
          <p:cNvGrpSpPr/>
          <p:nvPr/>
        </p:nvGrpSpPr>
        <p:grpSpPr>
          <a:xfrm>
            <a:off x="13619798" y="3241796"/>
            <a:ext cx="928289" cy="672047"/>
            <a:chOff x="0" y="0"/>
            <a:chExt cx="940259" cy="680713"/>
          </a:xfrm>
        </p:grpSpPr>
        <p:sp>
          <p:nvSpPr>
            <p:cNvPr id="10" name="Freeform 10"/>
            <p:cNvSpPr/>
            <p:nvPr/>
          </p:nvSpPr>
          <p:spPr>
            <a:xfrm>
              <a:off x="285807" y="0"/>
              <a:ext cx="368645" cy="680713"/>
            </a:xfrm>
            <a:custGeom>
              <a:avLst/>
              <a:gdLst/>
              <a:ahLst/>
              <a:cxnLst/>
              <a:rect l="l" t="t" r="r" b="b"/>
              <a:pathLst>
                <a:path w="368645" h="680713">
                  <a:moveTo>
                    <a:pt x="184322" y="0"/>
                  </a:moveTo>
                  <a:cubicBezTo>
                    <a:pt x="299314" y="75030"/>
                    <a:pt x="368645" y="203052"/>
                    <a:pt x="368645" y="340357"/>
                  </a:cubicBezTo>
                  <a:cubicBezTo>
                    <a:pt x="368645" y="477662"/>
                    <a:pt x="299314" y="605683"/>
                    <a:pt x="184322" y="680713"/>
                  </a:cubicBezTo>
                  <a:cubicBezTo>
                    <a:pt x="69331" y="605683"/>
                    <a:pt x="0" y="477662"/>
                    <a:pt x="0" y="340357"/>
                  </a:cubicBezTo>
                  <a:cubicBezTo>
                    <a:pt x="0" y="203052"/>
                    <a:pt x="69331" y="75030"/>
                    <a:pt x="184322" y="0"/>
                  </a:cubicBezTo>
                  <a:close/>
                </a:path>
              </a:pathLst>
            </a:custGeom>
            <a:solidFill>
              <a:srgbClr val="9E6F6D"/>
            </a:solidFill>
            <a:ln>
              <a:noFill/>
            </a:ln>
          </p:spPr>
        </p:sp>
        <p:sp>
          <p:nvSpPr>
            <p:cNvPr id="11" name="TextBox 11"/>
            <p:cNvSpPr txBox="1"/>
            <p:nvPr/>
          </p:nvSpPr>
          <p:spPr>
            <a:xfrm>
              <a:off x="76200" y="57150"/>
              <a:ext cx="660400" cy="679450"/>
            </a:xfrm>
            <a:prstGeom prst="rect">
              <a:avLst/>
            </a:prstGeom>
          </p:spPr>
          <p:txBody>
            <a:bodyPr lIns="50801" tIns="50801" rIns="50801" bIns="50801" rtlCol="0" anchor="ctr"/>
            <a:lstStyle/>
            <a:p>
              <a:pPr algn="ctr">
                <a:lnSpc>
                  <a:spcPts val="2156"/>
                </a:lnSpc>
              </a:pPr>
              <a:endParaRPr/>
            </a:p>
          </p:txBody>
        </p:sp>
      </p:grpSp>
      <p:sp>
        <p:nvSpPr>
          <p:cNvPr id="12" name="TextBox 12"/>
          <p:cNvSpPr txBox="1"/>
          <p:nvPr/>
        </p:nvSpPr>
        <p:spPr>
          <a:xfrm>
            <a:off x="669073" y="3057581"/>
            <a:ext cx="15273553" cy="6440866"/>
          </a:xfrm>
          <a:prstGeom prst="rect">
            <a:avLst/>
          </a:prstGeom>
        </p:spPr>
        <p:txBody>
          <a:bodyPr wrap="square" lIns="0" tIns="0" rIns="0" bIns="0" rtlCol="0" anchor="t">
            <a:spAutoFit/>
          </a:bodyPr>
          <a:lstStyle/>
          <a:p>
            <a:pPr algn="just">
              <a:lnSpc>
                <a:spcPts val="2801"/>
              </a:lnSpc>
            </a:pPr>
            <a:r>
              <a:rPr lang="bg-BG" sz="2100" b="1" spc="89" dirty="0">
                <a:latin typeface="Roboto" charset="0"/>
                <a:ea typeface="Roboto" charset="0"/>
                <a:cs typeface="Roboto" charset="0"/>
              </a:rPr>
              <a:t>3)НАМАЛЯВАНЕ УПОТРЕБАТА НА АНТИМИКРОБНИ СРЕДСТВА</a:t>
            </a:r>
          </a:p>
          <a:p>
            <a:pPr algn="just">
              <a:lnSpc>
                <a:spcPts val="2801"/>
              </a:lnSpc>
            </a:pPr>
            <a:endParaRPr lang="bg-BG" sz="2100" b="1" spc="89" dirty="0">
              <a:latin typeface="Roboto" charset="0"/>
              <a:ea typeface="Roboto" charset="0"/>
              <a:cs typeface="Roboto" charset="0"/>
            </a:endParaRPr>
          </a:p>
          <a:p>
            <a:pPr marL="342900" indent="-342900" algn="just">
              <a:lnSpc>
                <a:spcPts val="2801"/>
              </a:lnSpc>
              <a:buFont typeface="Arial" panose="020B0604020202020204" pitchFamily="34" charset="0"/>
              <a:buChar char="•"/>
            </a:pPr>
            <a:r>
              <a:rPr lang="bg-BG" sz="2100" b="1" spc="89" dirty="0">
                <a:latin typeface="Roboto" charset="0"/>
                <a:ea typeface="Roboto" charset="0"/>
                <a:cs typeface="Roboto" charset="0"/>
              </a:rPr>
              <a:t>ДЕЙНОСТТА ИЗИСКВА ИЗПЪЛНЕНИЕ НА ПРОГРАМА ЗА ПРЕВЕНЦИЯ И КОНТРОЛ НА ЗНАЧИМИТЕ ЗАБОЛЯВАНИЯ НА НИВО ЖИВОТНОВЪДЕН ОБЕКТ. ПОДПОМАГАНЕ ПО ДЕЙНОСТТА СЕ ОТПУСКА ЗА ПОКРИВАНЕ НА ДОПЪЛНИТЕЛНИ РАЗХОДИ ЗА ИМУНОПРОФИЛАКТИЧНИ МЕРОПРИЯТИЯ НА ЗНАЧИМИ БАКТЕРИАЛНИ, КАКТО И ЗНАЧИМИ ВИРУСНИ ЗАБОЛЯВАНИЯ, ПРИЧИНЯВАЩИ ВТОРИЧНИ ИНФЕКЦИИ, ЗА КОИТО ИМА ОДОБРЕНИ ВАКСИНИ, НО СЪЩИТЕ НЕ ПОПАДАТ В ОБХВАТА НА МЕРКИТЕ ОТ НАЦИОНАЛНАТА ПРОГРАМА ЗА ПРОФИЛАКТИКА, НАДЗОР, КОНТРОЛ И ЛИКВИДИРАНЕ НА БОЛЕСТИТЕ ПО ЖИВОТНИТЕ, ВКЛЮЧИТЕЛНО ЗООНОЗИТЕ, ФИНАНСИРАНИ ОТ ДЪРЖАВНИЯ БЮДЖЕТ. </a:t>
            </a:r>
          </a:p>
          <a:p>
            <a:pPr marL="342900" indent="-342900" algn="just">
              <a:lnSpc>
                <a:spcPts val="2801"/>
              </a:lnSpc>
              <a:buFont typeface="Arial" panose="020B0604020202020204" pitchFamily="34" charset="0"/>
              <a:buChar char="•"/>
            </a:pPr>
            <a:r>
              <a:rPr lang="bg-BG" sz="2100" b="1" spc="89" dirty="0">
                <a:latin typeface="Roboto" charset="0"/>
                <a:ea typeface="Roboto" charset="0"/>
                <a:cs typeface="Roboto" charset="0"/>
              </a:rPr>
              <a:t>СПИСЪКЪТ НА ТЕЗИ ЗАБОЛЯВАНИЯ И ОДОБРЕНИТЕ ЗА ТЯХ ВАКСИНИ СЕ ИЗГОТВЯ И ПРЕДОСТАВЯ ОТ БЪЛГАРСКАТА АГЕНЦИЯ ПО БЕЗОПАСНОСТ НА ХРАНИТЕ. ПО ДЕЙНОСТТА МОГАТ ДА СЕ ПОКРИВАТ И РАЗХОДИ, СВЪРЗАНИ С ПОСТАВЯНЕ НА ВАКСИНИ, ИЗВЪРШВАНЕ НА ДОПЪЛНИТЕЛНИ ПРЕГЛЕДИ ОТ СТРАНА НА РЕГИСТРИРАНИЯ ВЕТЕРИНАРЕН ЛЕКАР, РАЗХОДИ ЗА ВЗЕМАНЕ НА ПРОБИ ОТ ЖИВОТНИ /ПАРТИДИ ПРОДУКТИ И ДР. </a:t>
            </a:r>
          </a:p>
          <a:p>
            <a:pPr algn="just">
              <a:lnSpc>
                <a:spcPts val="2801"/>
              </a:lnSpc>
            </a:pPr>
            <a:endParaRPr lang="bg-BG" sz="2100" b="1" spc="89" dirty="0">
              <a:latin typeface="Roboto" charset="0"/>
              <a:ea typeface="Roboto" charset="0"/>
              <a:cs typeface="Roboto" charset="0"/>
            </a:endParaRPr>
          </a:p>
          <a:p>
            <a:pPr marL="342900" indent="-342900" algn="just">
              <a:lnSpc>
                <a:spcPts val="2801"/>
              </a:lnSpc>
              <a:buFont typeface="Arial" panose="020B0604020202020204" pitchFamily="34" charset="0"/>
              <a:buChar char="•"/>
            </a:pPr>
            <a:r>
              <a:rPr lang="bg-BG" sz="2100" b="1" spc="89" dirty="0">
                <a:latin typeface="Roboto" charset="0"/>
                <a:ea typeface="Roboto" charset="0"/>
                <a:cs typeface="Roboto" charset="0"/>
              </a:rPr>
              <a:t>ЖИВОТНИ ОТ ЕДИН И СЪЩИ ВИД, ЗАЯВЕНИ ПО ИНТЕРВЕНЦИЯ ЗА „БИОЛОГИЧНО ЖИВОТНОВЪДСТВО“ ПО ЧЛ. 31 ИЛИ ЧЛ. 70 ОТ РЕГЛАМЕНТ (ЕС) 2021/2115, НЕ СА ДОПУСТИМИ ЗА ПОДПОМАГАНЕ ПО ИНТЕРВЕНЦИЯТА „ХУМАННО ОТНОШЕНИЕ КЪМ ЖИВОТНИТЕ И АНТИМИКРОБНА РЕЗИСТЕНТНОСТ“. </a:t>
            </a:r>
          </a:p>
        </p:txBody>
      </p:sp>
      <p:grpSp>
        <p:nvGrpSpPr>
          <p:cNvPr id="13" name="Group 13"/>
          <p:cNvGrpSpPr/>
          <p:nvPr/>
        </p:nvGrpSpPr>
        <p:grpSpPr>
          <a:xfrm>
            <a:off x="9496166" y="649573"/>
            <a:ext cx="494568" cy="49456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5" name="Group 15"/>
          <p:cNvGrpSpPr/>
          <p:nvPr/>
        </p:nvGrpSpPr>
        <p:grpSpPr>
          <a:xfrm>
            <a:off x="9842520" y="649573"/>
            <a:ext cx="494568" cy="49456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7" name="Group 17"/>
          <p:cNvGrpSpPr/>
          <p:nvPr/>
        </p:nvGrpSpPr>
        <p:grpSpPr>
          <a:xfrm>
            <a:off x="10188875" y="649573"/>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9" name="TextBox 19"/>
          <p:cNvSpPr txBox="1"/>
          <p:nvPr/>
        </p:nvSpPr>
        <p:spPr>
          <a:xfrm>
            <a:off x="9496193" y="1377469"/>
            <a:ext cx="8433210" cy="589905"/>
          </a:xfrm>
          <a:prstGeom prst="rect">
            <a:avLst/>
          </a:prstGeom>
        </p:spPr>
        <p:txBody>
          <a:bodyPr lIns="0" tIns="0" rIns="0" bIns="0" rtlCol="0" anchor="t">
            <a:spAutoFit/>
          </a:bodyPr>
          <a:lstStyle/>
          <a:p>
            <a:pPr>
              <a:lnSpc>
                <a:spcPts val="4598"/>
              </a:lnSpc>
            </a:pPr>
            <a:r>
              <a:rPr lang="bg-BG" sz="3900" dirty="0">
                <a:latin typeface="Roboto"/>
              </a:rPr>
              <a:t>ХУМАННО ОТНОШЕНИЕ</a:t>
            </a:r>
            <a:endParaRPr lang="en-US" sz="3900" dirty="0">
              <a:latin typeface="Roboto"/>
            </a:endParaRPr>
          </a:p>
        </p:txBody>
      </p:sp>
      <p:pic>
        <p:nvPicPr>
          <p:cNvPr id="20" name="Picture 20"/>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flipH="1" flipV="1">
            <a:off x="1" y="4"/>
            <a:ext cx="1345172" cy="1345172"/>
          </a:xfrm>
          <a:prstGeom prst="rect">
            <a:avLst/>
          </a:prstGeom>
        </p:spPr>
      </p:pic>
      <p:pic>
        <p:nvPicPr>
          <p:cNvPr id="21" name="Picture 21"/>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a:fillRect/>
          </a:stretch>
        </p:blipFill>
        <p:spPr>
          <a:xfrm>
            <a:off x="349613" y="346006"/>
            <a:ext cx="502556" cy="476159"/>
          </a:xfrm>
          <a:prstGeom prst="rect">
            <a:avLst/>
          </a:prstGeom>
        </p:spPr>
      </p:pic>
      <p:sp>
        <p:nvSpPr>
          <p:cNvPr id="22" name="TextBox 22"/>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sp>
        <p:nvSpPr>
          <p:cNvPr id="23" name="TextBox 23"/>
          <p:cNvSpPr txBox="1"/>
          <p:nvPr/>
        </p:nvSpPr>
        <p:spPr>
          <a:xfrm>
            <a:off x="10852269" y="593585"/>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spTree>
    <p:extLst>
      <p:ext uri="{BB962C8B-B14F-4D97-AF65-F5344CB8AC3E}">
        <p14:creationId xmlns:p14="http://schemas.microsoft.com/office/powerpoint/2010/main" val="3144148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2"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a:off x="349613" y="346006"/>
            <a:ext cx="502556" cy="476159"/>
          </a:xfrm>
          <a:prstGeom prst="rect">
            <a:avLst/>
          </a:prstGeom>
        </p:spPr>
      </p:pic>
      <p:sp>
        <p:nvSpPr>
          <p:cNvPr id="8" name="TextBox 8"/>
          <p:cNvSpPr txBox="1"/>
          <p:nvPr/>
        </p:nvSpPr>
        <p:spPr>
          <a:xfrm>
            <a:off x="10514648" y="2886362"/>
            <a:ext cx="3086100" cy="1615379"/>
          </a:xfrm>
          <a:prstGeom prst="rect">
            <a:avLst/>
          </a:prstGeom>
        </p:spPr>
        <p:txBody>
          <a:bodyPr lIns="50801" tIns="50801" rIns="50801" bIns="50801" rtlCol="0" anchor="ctr"/>
          <a:lstStyle/>
          <a:p>
            <a:pPr algn="ctr">
              <a:lnSpc>
                <a:spcPts val="2156"/>
              </a:lnSpc>
            </a:pPr>
            <a:endParaRPr/>
          </a:p>
        </p:txBody>
      </p:sp>
      <p:grpSp>
        <p:nvGrpSpPr>
          <p:cNvPr id="9" name="Group 9"/>
          <p:cNvGrpSpPr/>
          <p:nvPr/>
        </p:nvGrpSpPr>
        <p:grpSpPr>
          <a:xfrm>
            <a:off x="13619798" y="3241796"/>
            <a:ext cx="928289" cy="672047"/>
            <a:chOff x="0" y="0"/>
            <a:chExt cx="940259" cy="680713"/>
          </a:xfrm>
        </p:grpSpPr>
        <p:sp>
          <p:nvSpPr>
            <p:cNvPr id="10" name="Freeform 10"/>
            <p:cNvSpPr/>
            <p:nvPr/>
          </p:nvSpPr>
          <p:spPr>
            <a:xfrm>
              <a:off x="285807" y="0"/>
              <a:ext cx="368645" cy="680713"/>
            </a:xfrm>
            <a:custGeom>
              <a:avLst/>
              <a:gdLst/>
              <a:ahLst/>
              <a:cxnLst/>
              <a:rect l="l" t="t" r="r" b="b"/>
              <a:pathLst>
                <a:path w="368645" h="680713">
                  <a:moveTo>
                    <a:pt x="184322" y="0"/>
                  </a:moveTo>
                  <a:cubicBezTo>
                    <a:pt x="299314" y="75030"/>
                    <a:pt x="368645" y="203052"/>
                    <a:pt x="368645" y="340357"/>
                  </a:cubicBezTo>
                  <a:cubicBezTo>
                    <a:pt x="368645" y="477662"/>
                    <a:pt x="299314" y="605683"/>
                    <a:pt x="184322" y="680713"/>
                  </a:cubicBezTo>
                  <a:cubicBezTo>
                    <a:pt x="69331" y="605683"/>
                    <a:pt x="0" y="477662"/>
                    <a:pt x="0" y="340357"/>
                  </a:cubicBezTo>
                  <a:cubicBezTo>
                    <a:pt x="0" y="203052"/>
                    <a:pt x="69331" y="75030"/>
                    <a:pt x="184322" y="0"/>
                  </a:cubicBezTo>
                  <a:close/>
                </a:path>
              </a:pathLst>
            </a:custGeom>
            <a:solidFill>
              <a:srgbClr val="9E6F6D"/>
            </a:solidFill>
            <a:ln>
              <a:noFill/>
            </a:ln>
          </p:spPr>
        </p:sp>
        <p:sp>
          <p:nvSpPr>
            <p:cNvPr id="11" name="TextBox 11"/>
            <p:cNvSpPr txBox="1"/>
            <p:nvPr/>
          </p:nvSpPr>
          <p:spPr>
            <a:xfrm>
              <a:off x="76200" y="57150"/>
              <a:ext cx="660400" cy="679450"/>
            </a:xfrm>
            <a:prstGeom prst="rect">
              <a:avLst/>
            </a:prstGeom>
          </p:spPr>
          <p:txBody>
            <a:bodyPr lIns="50801" tIns="50801" rIns="50801" bIns="50801" rtlCol="0" anchor="ctr"/>
            <a:lstStyle/>
            <a:p>
              <a:pPr algn="ctr">
                <a:lnSpc>
                  <a:spcPts val="2156"/>
                </a:lnSpc>
              </a:pPr>
              <a:endParaRPr/>
            </a:p>
          </p:txBody>
        </p:sp>
      </p:grpSp>
      <p:sp>
        <p:nvSpPr>
          <p:cNvPr id="12" name="TextBox 12"/>
          <p:cNvSpPr txBox="1"/>
          <p:nvPr/>
        </p:nvSpPr>
        <p:spPr>
          <a:xfrm>
            <a:off x="669073" y="3057581"/>
            <a:ext cx="15273553" cy="6011902"/>
          </a:xfrm>
          <a:prstGeom prst="rect">
            <a:avLst/>
          </a:prstGeom>
        </p:spPr>
        <p:txBody>
          <a:bodyPr wrap="square" lIns="0" tIns="0" rIns="0" bIns="0" rtlCol="0" anchor="t">
            <a:spAutoFit/>
          </a:bodyPr>
          <a:lstStyle/>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ДПЖ ЗА НАМАЛЯВАНЕ НА АМР - 70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ЕПЖ НАД 24 МЕСЕЦА ЗА НАМАЛЯВАНЕ НА АМР - 63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ЕПЖ ОТ 6 </a:t>
            </a:r>
            <a:r>
              <a:rPr lang="bg-BG" sz="2400" b="1" spc="89" dirty="0" err="1">
                <a:latin typeface="Roboto" charset="0"/>
                <a:ea typeface="Roboto" charset="0"/>
              </a:rPr>
              <a:t>М</a:t>
            </a:r>
            <a:r>
              <a:rPr lang="bg-BG" sz="2400" b="1" spc="89" dirty="0">
                <a:latin typeface="Roboto" charset="0"/>
                <a:ea typeface="Roboto" charset="0"/>
              </a:rPr>
              <a:t>. ДО 24 </a:t>
            </a:r>
            <a:r>
              <a:rPr lang="bg-BG" sz="2400" b="1" spc="89" dirty="0" err="1">
                <a:latin typeface="Roboto" charset="0"/>
                <a:ea typeface="Roboto" charset="0"/>
              </a:rPr>
              <a:t>М</a:t>
            </a:r>
            <a:r>
              <a:rPr lang="bg-BG" sz="2400" b="1" spc="89" dirty="0">
                <a:latin typeface="Roboto" charset="0"/>
                <a:ea typeface="Roboto" charset="0"/>
              </a:rPr>
              <a:t>. ЗА НАМАЛЯВАНЕ НА АМР - 44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НАМАЛЯВАНЕ НА АМР ЗА ТЕЛЕТА - 38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ДПЖ ЗА СВОБОДНА ПОДОВА ПЛОЩ - 103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ДПЖ ЗА СВОБОДНО ОТГЛЕЖДАНЕ НА ОТКРИТО - 31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ЕПЖ НАД 24 МЕСЕЦА ЗА СВОБОДНА ПОДОВА ПЛОЩ - 91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ЕПЖ ОТ 6 </a:t>
            </a:r>
            <a:r>
              <a:rPr lang="bg-BG" sz="2400" b="1" spc="89" dirty="0" err="1">
                <a:latin typeface="Roboto" charset="0"/>
                <a:ea typeface="Roboto" charset="0"/>
              </a:rPr>
              <a:t>М</a:t>
            </a:r>
            <a:r>
              <a:rPr lang="bg-BG" sz="2400" b="1" spc="89" dirty="0">
                <a:latin typeface="Roboto" charset="0"/>
                <a:ea typeface="Roboto" charset="0"/>
              </a:rPr>
              <a:t>. ДО 24 </a:t>
            </a:r>
            <a:r>
              <a:rPr lang="bg-BG" sz="2400" b="1" spc="89" dirty="0" err="1">
                <a:latin typeface="Roboto" charset="0"/>
                <a:ea typeface="Roboto" charset="0"/>
              </a:rPr>
              <a:t>М</a:t>
            </a:r>
            <a:r>
              <a:rPr lang="bg-BG" sz="2400" b="1" spc="89" dirty="0">
                <a:latin typeface="Roboto" charset="0"/>
                <a:ea typeface="Roboto" charset="0"/>
              </a:rPr>
              <a:t>. ЗА СВОБОДНА ПОДОВА ПЛОЩ - 63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ЕПЖ ЗА СВОБОДНО ОТГЛЕЖДАНЕ НА ОТКРИТО - 36 ЕВРО/ЖЕ</a:t>
            </a:r>
          </a:p>
          <a:p>
            <a:pPr marL="342900" indent="-342900" algn="just">
              <a:lnSpc>
                <a:spcPct val="150000"/>
              </a:lnSpc>
              <a:buFont typeface="Arial" panose="020B0604020202020204" pitchFamily="34" charset="0"/>
              <a:buChar char="•"/>
            </a:pPr>
            <a:r>
              <a:rPr lang="bg-BG" sz="2400" b="1" spc="89" dirty="0">
                <a:latin typeface="Roboto" charset="0"/>
                <a:ea typeface="Roboto" charset="0"/>
              </a:rPr>
              <a:t>ПЛАЩАНЕ ЗА СВОБОДНА ПОДОВА ПЛОЩ ЗА ТЕЛЕТА - 54 ЕВРО/ЖЕ</a:t>
            </a:r>
          </a:p>
          <a:p>
            <a:pPr algn="just">
              <a:spcBef>
                <a:spcPts val="750"/>
              </a:spcBef>
            </a:pPr>
            <a:endParaRPr lang="bg-BG" sz="2400"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grpSp>
        <p:nvGrpSpPr>
          <p:cNvPr id="13" name="Group 13"/>
          <p:cNvGrpSpPr/>
          <p:nvPr/>
        </p:nvGrpSpPr>
        <p:grpSpPr>
          <a:xfrm>
            <a:off x="9496166" y="649573"/>
            <a:ext cx="494568" cy="49456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5" name="Group 15"/>
          <p:cNvGrpSpPr/>
          <p:nvPr/>
        </p:nvGrpSpPr>
        <p:grpSpPr>
          <a:xfrm>
            <a:off x="9842520" y="649573"/>
            <a:ext cx="494568" cy="49456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7" name="Group 17"/>
          <p:cNvGrpSpPr/>
          <p:nvPr/>
        </p:nvGrpSpPr>
        <p:grpSpPr>
          <a:xfrm>
            <a:off x="10188875" y="649573"/>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9" name="TextBox 19"/>
          <p:cNvSpPr txBox="1"/>
          <p:nvPr/>
        </p:nvSpPr>
        <p:spPr>
          <a:xfrm>
            <a:off x="9496193" y="1377469"/>
            <a:ext cx="8433210" cy="589905"/>
          </a:xfrm>
          <a:prstGeom prst="rect">
            <a:avLst/>
          </a:prstGeom>
        </p:spPr>
        <p:txBody>
          <a:bodyPr lIns="0" tIns="0" rIns="0" bIns="0" rtlCol="0" anchor="t">
            <a:spAutoFit/>
          </a:bodyPr>
          <a:lstStyle/>
          <a:p>
            <a:pPr>
              <a:lnSpc>
                <a:spcPts val="4598"/>
              </a:lnSpc>
            </a:pPr>
            <a:r>
              <a:rPr lang="bg-BG" sz="3900" dirty="0">
                <a:latin typeface="Roboto"/>
              </a:rPr>
              <a:t>ХУМАННО ОТНОШЕНИЕ</a:t>
            </a:r>
            <a:endParaRPr lang="en-US" sz="3900" dirty="0">
              <a:latin typeface="Roboto"/>
            </a:endParaRPr>
          </a:p>
        </p:txBody>
      </p:sp>
      <p:pic>
        <p:nvPicPr>
          <p:cNvPr id="20" name="Picture 20"/>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flipH="1" flipV="1">
            <a:off x="1" y="4"/>
            <a:ext cx="1345172" cy="1345172"/>
          </a:xfrm>
          <a:prstGeom prst="rect">
            <a:avLst/>
          </a:prstGeom>
        </p:spPr>
      </p:pic>
      <p:pic>
        <p:nvPicPr>
          <p:cNvPr id="21" name="Picture 21"/>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a:fillRect/>
          </a:stretch>
        </p:blipFill>
        <p:spPr>
          <a:xfrm>
            <a:off x="349613" y="346006"/>
            <a:ext cx="502556" cy="476159"/>
          </a:xfrm>
          <a:prstGeom prst="rect">
            <a:avLst/>
          </a:prstGeom>
        </p:spPr>
      </p:pic>
      <p:sp>
        <p:nvSpPr>
          <p:cNvPr id="22" name="TextBox 22"/>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latin typeface="Source Sans Pro Bold"/>
              </a:rPr>
              <a:t>СТРАТЕГИЧЕСКИ ПЛАН</a:t>
            </a:r>
          </a:p>
        </p:txBody>
      </p:sp>
      <p:sp>
        <p:nvSpPr>
          <p:cNvPr id="23" name="TextBox 23"/>
          <p:cNvSpPr txBox="1"/>
          <p:nvPr/>
        </p:nvSpPr>
        <p:spPr>
          <a:xfrm>
            <a:off x="10852269" y="593585"/>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spTree>
    <p:extLst>
      <p:ext uri="{BB962C8B-B14F-4D97-AF65-F5344CB8AC3E}">
        <p14:creationId xmlns:p14="http://schemas.microsoft.com/office/powerpoint/2010/main" val="4184959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grpSp>
        <p:nvGrpSpPr>
          <p:cNvPr id="5" name="Group 5"/>
          <p:cNvGrpSpPr/>
          <p:nvPr/>
        </p:nvGrpSpPr>
        <p:grpSpPr>
          <a:xfrm>
            <a:off x="-848613" y="7241728"/>
            <a:ext cx="4033218" cy="40332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7" name="Group 7"/>
          <p:cNvGrpSpPr/>
          <p:nvPr/>
        </p:nvGrpSpPr>
        <p:grpSpPr>
          <a:xfrm>
            <a:off x="15103443" y="-987909"/>
            <a:ext cx="4033218" cy="40332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9" name="Group 9"/>
          <p:cNvGrpSpPr/>
          <p:nvPr/>
        </p:nvGrpSpPr>
        <p:grpSpPr>
          <a:xfrm>
            <a:off x="14876775" y="1817931"/>
            <a:ext cx="1593306" cy="159330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11" name="Group 11"/>
          <p:cNvGrpSpPr/>
          <p:nvPr/>
        </p:nvGrpSpPr>
        <p:grpSpPr>
          <a:xfrm>
            <a:off x="1817941" y="6875763"/>
            <a:ext cx="1593306" cy="159330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5400000">
            <a:off x="17193121" y="8153885"/>
            <a:ext cx="1472603" cy="736302"/>
          </a:xfrm>
          <a:prstGeom prst="rect">
            <a:avLst/>
          </a:prstGeom>
        </p:spPr>
      </p:pic>
      <p:pic>
        <p:nvPicPr>
          <p:cNvPr id="14" name="Picture 1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flipH="1" flipV="1">
            <a:off x="0" y="3"/>
            <a:ext cx="1345172" cy="1345172"/>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349612" y="346004"/>
            <a:ext cx="502556" cy="476159"/>
          </a:xfrm>
          <a:prstGeom prst="rect">
            <a:avLst/>
          </a:prstGeom>
        </p:spPr>
      </p:pic>
      <p:sp>
        <p:nvSpPr>
          <p:cNvPr id="16" name="TextBox 16"/>
          <p:cNvSpPr txBox="1"/>
          <p:nvPr/>
        </p:nvSpPr>
        <p:spPr>
          <a:xfrm>
            <a:off x="4847092" y="3095970"/>
            <a:ext cx="8593816" cy="589905"/>
          </a:xfrm>
          <a:prstGeom prst="rect">
            <a:avLst/>
          </a:prstGeom>
        </p:spPr>
        <p:txBody>
          <a:bodyPr lIns="0" tIns="0" rIns="0" bIns="0" rtlCol="0" anchor="t">
            <a:spAutoFit/>
          </a:bodyPr>
          <a:lstStyle/>
          <a:p>
            <a:pPr algn="ctr">
              <a:lnSpc>
                <a:spcPts val="4598"/>
              </a:lnSpc>
              <a:defRPr/>
            </a:pPr>
            <a:r>
              <a:rPr lang="en-US" sz="3900">
                <a:solidFill>
                  <a:srgbClr val="FFFFFF"/>
                </a:solidFill>
                <a:latin typeface="Roboto"/>
              </a:rPr>
              <a:t>ЕЗФРСР</a:t>
            </a:r>
          </a:p>
        </p:txBody>
      </p:sp>
      <p:grpSp>
        <p:nvGrpSpPr>
          <p:cNvPr id="17" name="Group 17"/>
          <p:cNvGrpSpPr/>
          <p:nvPr/>
        </p:nvGrpSpPr>
        <p:grpSpPr>
          <a:xfrm>
            <a:off x="8550362" y="2360703"/>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9" name="Group 19"/>
          <p:cNvGrpSpPr/>
          <p:nvPr/>
        </p:nvGrpSpPr>
        <p:grpSpPr>
          <a:xfrm>
            <a:off x="8896716" y="2360703"/>
            <a:ext cx="494568" cy="49456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21" name="Group 21"/>
          <p:cNvGrpSpPr/>
          <p:nvPr/>
        </p:nvGrpSpPr>
        <p:grpSpPr>
          <a:xfrm>
            <a:off x="9243072" y="2360703"/>
            <a:ext cx="494568" cy="49456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23" name="TextBox 23"/>
          <p:cNvSpPr txBox="1"/>
          <p:nvPr/>
        </p:nvSpPr>
        <p:spPr>
          <a:xfrm>
            <a:off x="1167996" y="4610909"/>
            <a:ext cx="15952008" cy="3193182"/>
          </a:xfrm>
          <a:prstGeom prst="rect">
            <a:avLst/>
          </a:prstGeom>
        </p:spPr>
        <p:txBody>
          <a:bodyPr lIns="0" tIns="0" rIns="0" bIns="0" rtlCol="0" anchor="t">
            <a:spAutoFit/>
          </a:bodyPr>
          <a:lstStyle/>
          <a:p>
            <a:pPr algn="ctr">
              <a:lnSpc>
                <a:spcPts val="8298"/>
              </a:lnSpc>
              <a:spcBef>
                <a:spcPct val="0"/>
              </a:spcBef>
              <a:defRPr/>
            </a:pPr>
            <a:r>
              <a:rPr lang="en-US" sz="5900" dirty="0">
                <a:solidFill>
                  <a:srgbClr val="FFFFFF"/>
                </a:solidFill>
                <a:latin typeface="Roboto"/>
              </a:rPr>
              <a:t>УСТАНОВЯВАНЕ НА МЛАДИ ЗЕМЕДЕЛСКИ СТОПАНИ И СТАРТИРАНЕ НА СТОПАНСКА ДЕЙНОСТ В СЕЛСКИТЕ РАЙОНИ</a:t>
            </a:r>
          </a:p>
        </p:txBody>
      </p:sp>
      <p:sp>
        <p:nvSpPr>
          <p:cNvPr id="24" name="TextBox 24"/>
          <p:cNvSpPr txBox="1"/>
          <p:nvPr/>
        </p:nvSpPr>
        <p:spPr>
          <a:xfrm>
            <a:off x="1470571" y="516699"/>
            <a:ext cx="5862694" cy="282129"/>
          </a:xfrm>
          <a:prstGeom prst="rect">
            <a:avLst/>
          </a:prstGeom>
        </p:spPr>
        <p:txBody>
          <a:bodyPr lIns="0" tIns="0" rIns="0" bIns="0" rtlCol="0" anchor="t">
            <a:spAutoFit/>
          </a:bodyPr>
          <a:lstStyle/>
          <a:p>
            <a:pPr>
              <a:lnSpc>
                <a:spcPts val="2155"/>
              </a:lnSpc>
              <a:spcBef>
                <a:spcPct val="0"/>
              </a:spcBef>
              <a:defRPr/>
            </a:pPr>
            <a:r>
              <a:rPr lang="en-US" sz="1600" spc="546">
                <a:solidFill>
                  <a:srgbClr val="FFFFFF"/>
                </a:solidFill>
                <a:latin typeface="Source Sans Pro Bold"/>
              </a:rPr>
              <a:t>СТРАТЕГИЧЕСКИ ПЛАН</a:t>
            </a:r>
          </a:p>
        </p:txBody>
      </p:sp>
    </p:spTree>
    <p:extLst>
      <p:ext uri="{BB962C8B-B14F-4D97-AF65-F5344CB8AC3E}">
        <p14:creationId xmlns:p14="http://schemas.microsoft.com/office/powerpoint/2010/main" val="3143711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2" y="346004"/>
            <a:ext cx="502556" cy="476159"/>
          </a:xfrm>
          <a:prstGeom prst="rect">
            <a:avLst/>
          </a:prstGeom>
        </p:spPr>
      </p:pic>
      <p:grpSp>
        <p:nvGrpSpPr>
          <p:cNvPr id="5" name="Group 5"/>
          <p:cNvGrpSpPr>
            <a:grpSpLocks noChangeAspect="1"/>
          </p:cNvGrpSpPr>
          <p:nvPr/>
        </p:nvGrpSpPr>
        <p:grpSpPr>
          <a:xfrm>
            <a:off x="-3507792" y="4343346"/>
            <a:ext cx="5324638" cy="6078270"/>
            <a:chOff x="0" y="0"/>
            <a:chExt cx="3282950" cy="3282950"/>
          </a:xfrm>
        </p:grpSpPr>
        <p:sp>
          <p:nvSpPr>
            <p:cNvPr id="6" name="Freeform 6"/>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sp>
      </p:grpSp>
      <p:grpSp>
        <p:nvGrpSpPr>
          <p:cNvPr id="7" name="Group 7"/>
          <p:cNvGrpSpPr/>
          <p:nvPr/>
        </p:nvGrpSpPr>
        <p:grpSpPr>
          <a:xfrm>
            <a:off x="5260724" y="382193"/>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5607080" y="382193"/>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5953434" y="382193"/>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6448002" y="3443801"/>
            <a:ext cx="3086100" cy="1615385"/>
          </a:xfrm>
          <a:prstGeom prst="rect">
            <a:avLst/>
          </a:prstGeom>
        </p:spPr>
        <p:txBody>
          <a:bodyPr lIns="50800" tIns="50800" rIns="50800" bIns="50800" rtlCol="0" anchor="ctr"/>
          <a:lstStyle/>
          <a:p>
            <a:pPr algn="ctr">
              <a:lnSpc>
                <a:spcPts val="2155"/>
              </a:lnSpc>
              <a:defRPr/>
            </a:pPr>
            <a:endParaRPr/>
          </a:p>
        </p:txBody>
      </p:sp>
      <p:sp>
        <p:nvSpPr>
          <p:cNvPr id="19" name="TextBox 19"/>
          <p:cNvSpPr txBox="1"/>
          <p:nvPr/>
        </p:nvSpPr>
        <p:spPr>
          <a:xfrm>
            <a:off x="2339163" y="2199061"/>
            <a:ext cx="14645103" cy="9071842"/>
          </a:xfrm>
          <a:prstGeom prst="rect">
            <a:avLst/>
          </a:prstGeom>
        </p:spPr>
        <p:txBody>
          <a:bodyPr wrap="square" lIns="0" tIns="0" rIns="0" bIns="0" rtlCol="0" anchor="t">
            <a:spAutoFit/>
          </a:bodyPr>
          <a:lstStyle/>
          <a:p>
            <a:pPr algn="just">
              <a:defRPr/>
            </a:pPr>
            <a:endParaRPr lang="bg-BG" b="1" dirty="0">
              <a:latin typeface="Roboto" charset="0"/>
              <a:ea typeface="Roboto" charset="0"/>
              <a:cs typeface="Roboto" charset="0"/>
            </a:endParaRPr>
          </a:p>
          <a:p>
            <a:pPr algn="just">
              <a:defRPr/>
            </a:pPr>
            <a:r>
              <a:rPr lang="en-US" sz="2100" b="1" spc="89" dirty="0">
                <a:latin typeface="Roboto" charset="0"/>
                <a:ea typeface="Roboto" charset="0"/>
                <a:cs typeface="Roboto" charset="0"/>
              </a:rPr>
              <a:t>ПОДКРЕПАТА Е В РАЗМЕР НА 30 000 ЕВРО ЗА ЕДНО ЗЕМЕДЕЛСКО СТОПАНСТВО;</a:t>
            </a:r>
            <a:endParaRPr lang="bg-BG" sz="2100" b="1" spc="89" dirty="0">
              <a:latin typeface="Roboto" charset="0"/>
              <a:ea typeface="Roboto" charset="0"/>
              <a:cs typeface="Roboto" charset="0"/>
            </a:endParaRPr>
          </a:p>
          <a:p>
            <a:pPr algn="just">
              <a:defRPr/>
            </a:pPr>
            <a:r>
              <a:rPr lang="ru-RU" sz="2100" b="1" spc="89" dirty="0">
                <a:latin typeface="Roboto" charset="0"/>
                <a:ea typeface="Roboto" charset="0"/>
                <a:cs typeface="Roboto" charset="0"/>
              </a:rPr>
              <a:t>• </a:t>
            </a:r>
            <a:r>
              <a:rPr lang="ru-RU" sz="2100" b="1" spc="89" dirty="0" err="1">
                <a:latin typeface="Roboto" charset="0"/>
                <a:ea typeface="Roboto" charset="0"/>
                <a:cs typeface="Roboto" charset="0"/>
              </a:rPr>
              <a:t>Подкрепата</a:t>
            </a:r>
            <a:r>
              <a:rPr lang="ru-RU" sz="2100" b="1" spc="89" dirty="0">
                <a:latin typeface="Roboto" charset="0"/>
                <a:ea typeface="Roboto" charset="0"/>
                <a:cs typeface="Roboto" charset="0"/>
              </a:rPr>
              <a:t> се отпуска под формата на </a:t>
            </a:r>
            <a:r>
              <a:rPr lang="ru-RU" sz="2100" b="1" spc="89" dirty="0" err="1">
                <a:latin typeface="Roboto" charset="0"/>
                <a:ea typeface="Roboto" charset="0"/>
                <a:cs typeface="Roboto" charset="0"/>
              </a:rPr>
              <a:t>безвъзмездна</a:t>
            </a:r>
            <a:r>
              <a:rPr lang="ru-RU" sz="2100" b="1" spc="89" dirty="0">
                <a:latin typeface="Roboto" charset="0"/>
                <a:ea typeface="Roboto" charset="0"/>
                <a:cs typeface="Roboto" charset="0"/>
              </a:rPr>
              <a:t> </a:t>
            </a:r>
            <a:r>
              <a:rPr lang="ru-RU" sz="2100" b="1" spc="89" dirty="0" err="1">
                <a:latin typeface="Roboto" charset="0"/>
                <a:ea typeface="Roboto" charset="0"/>
                <a:cs typeface="Roboto" charset="0"/>
              </a:rPr>
              <a:t>финансова</a:t>
            </a:r>
            <a:r>
              <a:rPr lang="ru-RU" sz="2100" b="1" spc="89" dirty="0">
                <a:latin typeface="Roboto" charset="0"/>
                <a:ea typeface="Roboto" charset="0"/>
                <a:cs typeface="Roboto" charset="0"/>
              </a:rPr>
              <a:t> </a:t>
            </a:r>
            <a:r>
              <a:rPr lang="ru-RU" sz="2100" b="1" spc="89" dirty="0" err="1">
                <a:latin typeface="Roboto" charset="0"/>
                <a:ea typeface="Roboto" charset="0"/>
                <a:cs typeface="Roboto" charset="0"/>
              </a:rPr>
              <a:t>помощ</a:t>
            </a:r>
            <a:r>
              <a:rPr lang="ru-RU" sz="2100" b="1" spc="89" dirty="0">
                <a:latin typeface="Roboto" charset="0"/>
                <a:ea typeface="Roboto" charset="0"/>
                <a:cs typeface="Roboto" charset="0"/>
              </a:rPr>
              <a:t> и се </a:t>
            </a:r>
            <a:r>
              <a:rPr lang="ru-RU" sz="2100" b="1" spc="89" dirty="0" err="1">
                <a:latin typeface="Roboto" charset="0"/>
                <a:ea typeface="Roboto" charset="0"/>
                <a:cs typeface="Roboto" charset="0"/>
              </a:rPr>
              <a:t>изплаща</a:t>
            </a:r>
            <a:r>
              <a:rPr lang="ru-RU" sz="2100" b="1" spc="89" dirty="0">
                <a:latin typeface="Roboto" charset="0"/>
                <a:ea typeface="Roboto" charset="0"/>
                <a:cs typeface="Roboto" charset="0"/>
              </a:rPr>
              <a:t> на два </a:t>
            </a:r>
            <a:r>
              <a:rPr lang="ru-RU" sz="2100" b="1" spc="89" dirty="0" err="1">
                <a:latin typeface="Roboto" charset="0"/>
                <a:ea typeface="Roboto" charset="0"/>
                <a:cs typeface="Roboto" charset="0"/>
              </a:rPr>
              <a:t>етапа</a:t>
            </a:r>
            <a:r>
              <a:rPr lang="ru-RU" sz="2100" b="1" spc="89" dirty="0">
                <a:latin typeface="Roboto" charset="0"/>
                <a:ea typeface="Roboto" charset="0"/>
                <a:cs typeface="Roboto" charset="0"/>
              </a:rPr>
              <a:t>:</a:t>
            </a:r>
          </a:p>
          <a:p>
            <a:pPr algn="just">
              <a:defRPr/>
            </a:pPr>
            <a:r>
              <a:rPr lang="ru-RU" sz="2100" b="1" spc="89" dirty="0">
                <a:latin typeface="Roboto" charset="0"/>
                <a:ea typeface="Roboto" charset="0"/>
                <a:cs typeface="Roboto" charset="0"/>
              </a:rPr>
              <a:t>• 15 000 евро: след одобрение на </a:t>
            </a:r>
            <a:r>
              <a:rPr lang="ru-RU" sz="2100" b="1" spc="89" dirty="0" err="1">
                <a:latin typeface="Roboto" charset="0"/>
                <a:ea typeface="Roboto" charset="0"/>
                <a:cs typeface="Roboto" charset="0"/>
              </a:rPr>
              <a:t>проектното</a:t>
            </a:r>
            <a:r>
              <a:rPr lang="ru-RU" sz="2100" b="1" spc="89" dirty="0">
                <a:latin typeface="Roboto" charset="0"/>
                <a:ea typeface="Roboto" charset="0"/>
                <a:cs typeface="Roboto" charset="0"/>
              </a:rPr>
              <a:t> предложение;</a:t>
            </a:r>
          </a:p>
          <a:p>
            <a:pPr algn="just">
              <a:defRPr/>
            </a:pPr>
            <a:r>
              <a:rPr lang="ru-RU" sz="2100" b="1" spc="89" dirty="0">
                <a:latin typeface="Roboto" charset="0"/>
                <a:ea typeface="Roboto" charset="0"/>
                <a:cs typeface="Roboto" charset="0"/>
              </a:rPr>
              <a:t>• 15 000 евро: след </a:t>
            </a:r>
            <a:r>
              <a:rPr lang="ru-RU" sz="2100" b="1" spc="89" dirty="0" err="1">
                <a:latin typeface="Roboto" charset="0"/>
                <a:ea typeface="Roboto" charset="0"/>
                <a:cs typeface="Roboto" charset="0"/>
              </a:rPr>
              <a:t>установяване</a:t>
            </a:r>
            <a:r>
              <a:rPr lang="ru-RU" sz="2100" b="1" spc="89" dirty="0">
                <a:latin typeface="Roboto" charset="0"/>
                <a:ea typeface="Roboto" charset="0"/>
                <a:cs typeface="Roboto" charset="0"/>
              </a:rPr>
              <a:t> на </a:t>
            </a:r>
            <a:r>
              <a:rPr lang="ru-RU" sz="2100" b="1" spc="89" dirty="0" err="1">
                <a:latin typeface="Roboto" charset="0"/>
                <a:ea typeface="Roboto" charset="0"/>
                <a:cs typeface="Roboto" charset="0"/>
              </a:rPr>
              <a:t>правилното</a:t>
            </a:r>
            <a:r>
              <a:rPr lang="ru-RU" sz="2100" b="1" spc="89" dirty="0">
                <a:latin typeface="Roboto" charset="0"/>
                <a:ea typeface="Roboto" charset="0"/>
                <a:cs typeface="Roboto" charset="0"/>
              </a:rPr>
              <a:t> </a:t>
            </a:r>
            <a:r>
              <a:rPr lang="ru-RU" sz="2100" b="1" spc="89" dirty="0" err="1">
                <a:latin typeface="Roboto" charset="0"/>
                <a:ea typeface="Roboto" charset="0"/>
                <a:cs typeface="Roboto" charset="0"/>
              </a:rPr>
              <a:t>изпълнение</a:t>
            </a:r>
            <a:r>
              <a:rPr lang="ru-RU" sz="2100" b="1" spc="89" dirty="0">
                <a:latin typeface="Roboto" charset="0"/>
                <a:ea typeface="Roboto" charset="0"/>
                <a:cs typeface="Roboto" charset="0"/>
              </a:rPr>
              <a:t> на бизнес плана.</a:t>
            </a:r>
          </a:p>
          <a:p>
            <a:pPr algn="just">
              <a:defRPr/>
            </a:pPr>
            <a:endParaRPr lang="en-US" sz="2100" b="1" dirty="0">
              <a:latin typeface="Roboto" charset="0"/>
              <a:ea typeface="Roboto" charset="0"/>
              <a:cs typeface="Roboto" charset="0"/>
            </a:endParaRPr>
          </a:p>
          <a:p>
            <a:pPr algn="just">
              <a:defRPr/>
            </a:pPr>
            <a:r>
              <a:rPr lang="en-US" sz="2100" b="1" spc="89" dirty="0">
                <a:latin typeface="Roboto" charset="0"/>
                <a:ea typeface="Roboto" charset="0"/>
                <a:cs typeface="Roboto" charset="0"/>
              </a:rPr>
              <a:t>ПОДПОМАГАТ </a:t>
            </a:r>
            <a:r>
              <a:rPr lang="en-US" sz="2100" b="1" spc="89" dirty="0" err="1">
                <a:latin typeface="Roboto" charset="0"/>
                <a:ea typeface="Roboto" charset="0"/>
                <a:cs typeface="Roboto" charset="0"/>
              </a:rPr>
              <a:t>С</a:t>
            </a:r>
            <a:r>
              <a:rPr lang="bg-BG" sz="2100" b="1" spc="89" dirty="0">
                <a:latin typeface="Roboto" charset="0"/>
                <a:ea typeface="Roboto" charset="0"/>
                <a:cs typeface="Roboto" charset="0"/>
              </a:rPr>
              <a:t>Е</a:t>
            </a:r>
            <a:r>
              <a:rPr lang="en-US" sz="2100" b="1" spc="89" dirty="0">
                <a:latin typeface="Roboto" charset="0"/>
                <a:ea typeface="Roboto" charset="0"/>
                <a:cs typeface="Roboto" charset="0"/>
              </a:rPr>
              <a:t> </a:t>
            </a:r>
            <a:r>
              <a:rPr lang="bg-BG" sz="2100" b="1" spc="89" dirty="0">
                <a:latin typeface="Roboto" charset="0"/>
                <a:ea typeface="Roboto" charset="0"/>
                <a:cs typeface="Roboto" charset="0"/>
              </a:rPr>
              <a:t>ЗС</a:t>
            </a:r>
            <a:r>
              <a:rPr lang="en-US" sz="2100" b="1" spc="89" dirty="0">
                <a:latin typeface="Roboto" charset="0"/>
                <a:ea typeface="Roboto" charset="0"/>
                <a:cs typeface="Roboto" charset="0"/>
              </a:rPr>
              <a:t>, КОИТО ОТГОВАРЯТ НА СЛЕДНИТЕ ИЗИСКВАНИЯ:</a:t>
            </a:r>
            <a:endParaRPr lang="bg-BG" sz="2100" b="1" spc="89" dirty="0">
              <a:latin typeface="Roboto" charset="0"/>
              <a:ea typeface="Roboto" charset="0"/>
              <a:cs typeface="Roboto" charset="0"/>
            </a:endParaRPr>
          </a:p>
          <a:p>
            <a:pPr algn="just">
              <a:defRPr/>
            </a:pPr>
            <a:r>
              <a:rPr lang="en-US" sz="2100" b="1" spc="89" dirty="0">
                <a:latin typeface="Roboto" charset="0"/>
                <a:ea typeface="Roboto" charset="0"/>
                <a:cs typeface="Roboto" charset="0"/>
              </a:rPr>
              <a:t>· ВЪЗРАСТ ОТ 18 ДО 40 ГОДИНИ КЪМ ДАТАТА НА ПОДАВАНЕ НА ИСКАНЕТО ЗА ПОДПОМАГАНЕ;</a:t>
            </a:r>
            <a:endParaRPr lang="en-US" sz="2100" b="1" dirty="0">
              <a:latin typeface="Roboto" charset="0"/>
              <a:ea typeface="Roboto" charset="0"/>
              <a:cs typeface="Roboto" charset="0"/>
            </a:endParaRPr>
          </a:p>
          <a:p>
            <a:pPr algn="just">
              <a:defRPr/>
            </a:pPr>
            <a:r>
              <a:rPr lang="en-US" sz="2100" b="1" spc="89" dirty="0">
                <a:latin typeface="Roboto" charset="0"/>
                <a:ea typeface="Roboto" charset="0"/>
                <a:cs typeface="Roboto" charset="0"/>
              </a:rPr>
              <a:t>· ДА СА ЕДНОЛИЧНИ СОБСТВЕНИЦИ НА ЗЕМЕДЕЛСКОТО СТОПАНСТВО;</a:t>
            </a:r>
            <a:endParaRPr lang="bg-BG" sz="2100" b="1" dirty="0">
              <a:latin typeface="Roboto" charset="0"/>
              <a:ea typeface="Roboto" charset="0"/>
              <a:cs typeface="Roboto" charset="0"/>
            </a:endParaRPr>
          </a:p>
          <a:p>
            <a:pPr algn="just">
              <a:defRPr/>
            </a:pPr>
            <a:r>
              <a:rPr lang="bg-BG" sz="2100" b="1" spc="89" dirty="0">
                <a:latin typeface="Roboto" charset="0"/>
                <a:ea typeface="Roboto" charset="0"/>
                <a:cs typeface="Roboto" charset="0"/>
              </a:rPr>
              <a:t>  </a:t>
            </a:r>
            <a:r>
              <a:rPr lang="en-US" sz="2100" b="1" spc="89" dirty="0">
                <a:latin typeface="Roboto" charset="0"/>
                <a:ea typeface="Roboto" charset="0"/>
                <a:cs typeface="Roboto" charset="0"/>
              </a:rPr>
              <a:t>ДА ИМАТ ПРОФЕСИОНАЛНИ УМЕНИЯ И ПОЗНАНИЯ ЗА ИЗВЪРШВАНЕ НА СЕЛСКОСТОПАНСКИ И СВЪРЗАНИ СЪС СЕЛСКОТО СТОПАНСТВО ДЕЙНОСТИ;</a:t>
            </a:r>
            <a:endParaRPr lang="en-US" sz="2100" b="1" dirty="0">
              <a:latin typeface="Roboto" charset="0"/>
              <a:ea typeface="Roboto" charset="0"/>
              <a:cs typeface="Roboto" charset="0"/>
            </a:endParaRPr>
          </a:p>
          <a:p>
            <a:pPr algn="just">
              <a:defRPr/>
            </a:pPr>
            <a:r>
              <a:rPr lang="en-US" sz="2100" b="1" spc="89" dirty="0">
                <a:latin typeface="Roboto" charset="0"/>
                <a:ea typeface="Roboto" charset="0"/>
                <a:cs typeface="Roboto" charset="0"/>
              </a:rPr>
              <a:t>· ИКОНОМИЧЕСКИ РАЗМЕР НА СТОПАНСТВАТА В ГРАНИЦИТЕ ОТ НАД 8 000 ДО 20 000 ЕВРО СПО, ВКЛ.</a:t>
            </a:r>
          </a:p>
          <a:p>
            <a:pPr algn="just">
              <a:defRPr/>
            </a:pPr>
            <a:r>
              <a:rPr lang="en-US" sz="2100" b="1" spc="89" dirty="0">
                <a:latin typeface="Roboto" charset="0"/>
                <a:ea typeface="Roboto" charset="0"/>
                <a:cs typeface="Roboto" charset="0"/>
              </a:rPr>
              <a:t> </a:t>
            </a:r>
            <a:r>
              <a:rPr lang="bg-BG" sz="2100" b="1" spc="89" dirty="0">
                <a:latin typeface="Roboto" charset="0"/>
                <a:ea typeface="Roboto" charset="0"/>
                <a:cs typeface="Roboto" charset="0"/>
              </a:rPr>
              <a:t>БИЗНЕС ПЛАНЪТ е с </a:t>
            </a:r>
            <a:r>
              <a:rPr lang="ru-RU" sz="2100" b="1" spc="89" dirty="0">
                <a:latin typeface="Roboto" charset="0"/>
                <a:ea typeface="Roboto" charset="0"/>
                <a:cs typeface="Roboto" charset="0"/>
              </a:rPr>
              <a:t>период за </a:t>
            </a:r>
            <a:r>
              <a:rPr lang="ru-RU" sz="2100" b="1" spc="89" dirty="0" err="1">
                <a:latin typeface="Roboto" charset="0"/>
                <a:ea typeface="Roboto" charset="0"/>
                <a:cs typeface="Roboto" charset="0"/>
              </a:rPr>
              <a:t>изпълнение</a:t>
            </a:r>
            <a:r>
              <a:rPr lang="ru-RU" sz="2100" b="1" spc="89" dirty="0">
                <a:latin typeface="Roboto" charset="0"/>
                <a:ea typeface="Roboto" charset="0"/>
                <a:cs typeface="Roboto" charset="0"/>
              </a:rPr>
              <a:t> до 36 </a:t>
            </a:r>
            <a:r>
              <a:rPr lang="ru-RU" sz="2100" b="1" spc="89" dirty="0" err="1">
                <a:latin typeface="Roboto" charset="0"/>
                <a:ea typeface="Roboto" charset="0"/>
                <a:cs typeface="Roboto" charset="0"/>
              </a:rPr>
              <a:t>месеца</a:t>
            </a:r>
            <a:r>
              <a:rPr lang="ru-RU" sz="2100" b="1" spc="89" dirty="0">
                <a:latin typeface="Roboto" charset="0"/>
                <a:ea typeface="Roboto" charset="0"/>
                <a:cs typeface="Roboto" charset="0"/>
              </a:rPr>
              <a:t>;</a:t>
            </a:r>
          </a:p>
          <a:p>
            <a:pPr algn="just">
              <a:defRPr/>
            </a:pPr>
            <a:endParaRPr lang="bg-BG" sz="2100" b="1" spc="89" dirty="0">
              <a:latin typeface="Roboto" charset="0"/>
              <a:ea typeface="Roboto" charset="0"/>
              <a:cs typeface="Roboto" charset="0"/>
            </a:endParaRPr>
          </a:p>
          <a:p>
            <a:pPr algn="just">
              <a:defRPr/>
            </a:pPr>
            <a:r>
              <a:rPr lang="ru-RU" sz="2100" b="1" spc="89" dirty="0">
                <a:latin typeface="Roboto" charset="0"/>
                <a:ea typeface="Roboto" charset="0"/>
                <a:cs typeface="Roboto" charset="0"/>
              </a:rPr>
              <a:t>С ИЗПЪЛНЕНИЕТО НА БИЗНЕС ПЛАНА ТРЯБВА ДА СЕ ОСИГУРИ УВЕЛИЧЕНИЕ НА ИКОНОМИЧЕСКИЯ РАЗМЕР НА СТОПАНСТВОТО С НАЙ – МАЛКО 4 000 ЕВРО СПО. ЗА СТОПАНСТВА, КОИТО УВЕЛИЧАВАТ ИКОНОМИЧЕСКИЯ СИ РАЗМЕР НА СТОПАНСТВОТО САМО С: ПЧЕЛНИ СЕМЕЙСТВА, ЕДРИ ИЛИ ДРЕБНИ ПРЕЖИВНИ ЖИВОТНИ ЗА МЛЯКО ИЛИ МЕСО С БИЗНЕС ПЛАНА ТРЯБВА ДА СЕ ОСИГУРИ УВЕЛИЧЕНИЕ НА ИКОНОМИЧЕСКИЯ РАЗМЕР НА СТОПАНСТВОТО С НАЙ – МАЛКО 2 500 ЕВРО СПО.</a:t>
            </a:r>
            <a:endParaRPr lang="en-US" sz="2100" b="1" spc="89" dirty="0">
              <a:latin typeface="Roboto" charset="0"/>
              <a:ea typeface="Roboto" charset="0"/>
              <a:cs typeface="Roboto" charset="0"/>
            </a:endParaRPr>
          </a:p>
          <a:p>
            <a:pPr algn="just">
              <a:defRPr/>
            </a:pPr>
            <a:r>
              <a:rPr lang="en-US" sz="2100" b="1" spc="89" dirty="0">
                <a:latin typeface="Roboto" charset="0"/>
                <a:ea typeface="Roboto" charset="0"/>
                <a:cs typeface="Roboto" charset="0"/>
              </a:rPr>
              <a:t>С ИЗПЪЛНЕНИЕТО НА БИЗНЕС ПЛАНА ТРЯБВА ДА СЕ ОСИГУРИ ВЪВЕЖДАНЕ В ЕКСПЛОАТАЦИЯ В СТОПАНСТВОТО НА ИНВЕСТИЦИЯ В МАШИНИ, ИЛИ СЪОРЪЖЕНИЯ, ИЛИ ОБОРУДВАНЕ, ИЛИ ИЗВЪРШВАНЕ НА СТРОИТЕЛНО МОНТАЖНИ РАБОТИ ИЛИ ЗЕМЕДЕЛСКА ЗЕМЯ СВЪРЗАНИ С ДЕЙНОСТТА НА ЗЕМЕДЕЛСКОТО СТОПАНСТВО НА СТОЙНОСТ НЕ ПО – МАЛКА ОТ 35% ОТ РАЗМЕРА НА ПОЛУЧЕНОТО ПЪРВО ПЛАЩАНЕ</a:t>
            </a:r>
            <a:endParaRPr lang="en-US" sz="2100" b="1" dirty="0">
              <a:ea typeface="+mn-lt"/>
              <a:cs typeface="Calibri"/>
            </a:endParaRPr>
          </a:p>
          <a:p>
            <a:pPr>
              <a:lnSpc>
                <a:spcPts val="2800"/>
              </a:lnSpc>
              <a:defRPr/>
            </a:pPr>
            <a:endParaRPr lang="en-US" sz="2100" spc="89" dirty="0">
              <a:latin typeface="Source Sans Pro Bold"/>
            </a:endParaRPr>
          </a:p>
          <a:p>
            <a:pPr>
              <a:lnSpc>
                <a:spcPts val="2800"/>
              </a:lnSpc>
              <a:defRPr/>
            </a:pPr>
            <a:endParaRPr lang="en-US" sz="2100" spc="89" dirty="0">
              <a:latin typeface="Source Sans Pro Bold"/>
            </a:endParaRPr>
          </a:p>
          <a:p>
            <a:pPr>
              <a:lnSpc>
                <a:spcPts val="2800"/>
              </a:lnSpc>
              <a:spcBef>
                <a:spcPct val="0"/>
              </a:spcBef>
              <a:defRPr/>
            </a:pPr>
            <a:endParaRPr lang="en-US" sz="2000" spc="89" dirty="0">
              <a:latin typeface="Source Sans Pro Bold"/>
            </a:endParaRPr>
          </a:p>
        </p:txBody>
      </p:sp>
      <p:sp>
        <p:nvSpPr>
          <p:cNvPr id="21" name="TextBox 21"/>
          <p:cNvSpPr txBox="1"/>
          <p:nvPr/>
        </p:nvSpPr>
        <p:spPr>
          <a:xfrm>
            <a:off x="1345172" y="1167189"/>
            <a:ext cx="16161411" cy="1472198"/>
          </a:xfrm>
          <a:prstGeom prst="rect">
            <a:avLst/>
          </a:prstGeom>
        </p:spPr>
        <p:txBody>
          <a:bodyPr wrap="square" lIns="0" tIns="0" rIns="0" bIns="0" rtlCol="0" anchor="t">
            <a:spAutoFit/>
          </a:bodyPr>
          <a:lstStyle/>
          <a:p>
            <a:pPr>
              <a:lnSpc>
                <a:spcPts val="3795"/>
              </a:lnSpc>
              <a:defRPr/>
            </a:pPr>
            <a:r>
              <a:rPr lang="en-US" sz="3200" dirty="0">
                <a:latin typeface="Roboto"/>
              </a:rPr>
              <a:t>СТАРТОВА ПОМОЩ ЗА УСТАНОВЯВАНЕ НА МЛАДИ ЗЕМЕДЕЛСКИ СТОПАНИ В СЕЛСКОТО СТОПАНСТВО</a:t>
            </a:r>
            <a:r>
              <a:rPr lang="bg-BG" sz="3200" dirty="0">
                <a:latin typeface="Roboto"/>
              </a:rPr>
              <a:t> - </a:t>
            </a:r>
            <a:r>
              <a:rPr lang="en-US" sz="3200" spc="89" dirty="0">
                <a:latin typeface="Roboto" charset="0"/>
                <a:ea typeface="Roboto" charset="0"/>
                <a:cs typeface="Roboto" charset="0"/>
              </a:rPr>
              <a:t>БЮДЖЕТ     158 716 488  ЕВРО </a:t>
            </a:r>
            <a:endParaRPr lang="bg-BG" sz="3200" spc="89" dirty="0">
              <a:latin typeface="Roboto" charset="0"/>
              <a:ea typeface="Roboto" charset="0"/>
              <a:cs typeface="Roboto" charset="0"/>
            </a:endParaRPr>
          </a:p>
          <a:p>
            <a:pPr>
              <a:lnSpc>
                <a:spcPts val="3795"/>
              </a:lnSpc>
              <a:defRPr/>
            </a:pPr>
            <a:endParaRPr lang="en-US" sz="3200" dirty="0">
              <a:latin typeface="Roboto"/>
            </a:endParaRPr>
          </a:p>
        </p:txBody>
      </p:sp>
      <p:sp>
        <p:nvSpPr>
          <p:cNvPr id="22" name="TextBox 22"/>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defRPr/>
            </a:pPr>
            <a:r>
              <a:rPr lang="en-US" sz="1600" spc="546" dirty="0">
                <a:latin typeface="Source Sans Pro Bold"/>
              </a:rPr>
              <a:t>СТРАТЕГИЧЕСКИ ПЛАН</a:t>
            </a:r>
          </a:p>
        </p:txBody>
      </p:sp>
      <p:sp>
        <p:nvSpPr>
          <p:cNvPr id="26" name="TextBox 26"/>
          <p:cNvSpPr txBox="1"/>
          <p:nvPr/>
        </p:nvSpPr>
        <p:spPr>
          <a:xfrm>
            <a:off x="6647247" y="382193"/>
            <a:ext cx="7077114" cy="487313"/>
          </a:xfrm>
          <a:prstGeom prst="rect">
            <a:avLst/>
          </a:prstGeom>
        </p:spPr>
        <p:txBody>
          <a:bodyPr lIns="0" tIns="0" rIns="0" bIns="0" rtlCol="0" anchor="t">
            <a:spAutoFit/>
          </a:bodyPr>
          <a:lstStyle/>
          <a:p>
            <a:pPr>
              <a:lnSpc>
                <a:spcPts val="3795"/>
              </a:lnSpc>
              <a:defRPr/>
            </a:pPr>
            <a:r>
              <a:rPr lang="en-US" sz="3200" dirty="0">
                <a:latin typeface="Roboto"/>
              </a:rPr>
              <a:t>ЕЗФРСР</a:t>
            </a:r>
          </a:p>
        </p:txBody>
      </p:sp>
    </p:spTree>
    <p:extLst>
      <p:ext uri="{BB962C8B-B14F-4D97-AF65-F5344CB8AC3E}">
        <p14:creationId xmlns:p14="http://schemas.microsoft.com/office/powerpoint/2010/main" val="1357329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2" y="346004"/>
            <a:ext cx="502556" cy="476159"/>
          </a:xfrm>
          <a:prstGeom prst="rect">
            <a:avLst/>
          </a:prstGeom>
        </p:spPr>
      </p:pic>
      <p:grpSp>
        <p:nvGrpSpPr>
          <p:cNvPr id="5" name="Group 5"/>
          <p:cNvGrpSpPr>
            <a:grpSpLocks noChangeAspect="1"/>
          </p:cNvGrpSpPr>
          <p:nvPr/>
        </p:nvGrpSpPr>
        <p:grpSpPr>
          <a:xfrm>
            <a:off x="-1676399" y="4208730"/>
            <a:ext cx="6078270" cy="6078270"/>
            <a:chOff x="0" y="0"/>
            <a:chExt cx="3282950" cy="3282950"/>
          </a:xfrm>
        </p:grpSpPr>
        <p:sp>
          <p:nvSpPr>
            <p:cNvPr id="6" name="Freeform 6"/>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sp>
      </p:grpSp>
      <p:grpSp>
        <p:nvGrpSpPr>
          <p:cNvPr id="7" name="Group 7"/>
          <p:cNvGrpSpPr/>
          <p:nvPr/>
        </p:nvGrpSpPr>
        <p:grpSpPr>
          <a:xfrm>
            <a:off x="9523626" y="672622"/>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869982" y="672622"/>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216336" y="672622"/>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6448002" y="3443801"/>
            <a:ext cx="3086100" cy="1615385"/>
          </a:xfrm>
          <a:prstGeom prst="rect">
            <a:avLst/>
          </a:prstGeom>
        </p:spPr>
        <p:txBody>
          <a:bodyPr lIns="50800" tIns="50800" rIns="50800" bIns="50800" rtlCol="0" anchor="ctr"/>
          <a:lstStyle/>
          <a:p>
            <a:pPr algn="ctr">
              <a:lnSpc>
                <a:spcPts val="2155"/>
              </a:lnSpc>
              <a:defRPr/>
            </a:pPr>
            <a:endParaRPr/>
          </a:p>
        </p:txBody>
      </p:sp>
      <p:sp>
        <p:nvSpPr>
          <p:cNvPr id="19" name="TextBox 19"/>
          <p:cNvSpPr txBox="1"/>
          <p:nvPr/>
        </p:nvSpPr>
        <p:spPr>
          <a:xfrm>
            <a:off x="5356669" y="2944652"/>
            <a:ext cx="12572714" cy="9366667"/>
          </a:xfrm>
          <a:prstGeom prst="rect">
            <a:avLst/>
          </a:prstGeom>
        </p:spPr>
        <p:txBody>
          <a:bodyPr lIns="0" tIns="0" rIns="0" bIns="0" rtlCol="0" anchor="t">
            <a:spAutoFit/>
          </a:bodyPr>
          <a:lstStyle/>
          <a:p>
            <a:pPr>
              <a:defRPr/>
            </a:pPr>
            <a:endParaRPr lang="en-US" sz="2000" b="1" spc="89" dirty="0">
              <a:latin typeface="Roboto" charset="0"/>
              <a:ea typeface="Roboto" charset="0"/>
              <a:cs typeface="Roboto" charset="0"/>
            </a:endParaRPr>
          </a:p>
          <a:p>
            <a:pPr>
              <a:defRPr/>
            </a:pPr>
            <a:r>
              <a:rPr lang="en-US" sz="2000" b="1" spc="89" dirty="0">
                <a:latin typeface="Roboto" charset="0"/>
                <a:ea typeface="Roboto" charset="0"/>
                <a:cs typeface="Roboto" charset="0"/>
              </a:rPr>
              <a:t>ПОДПОМАГАНЕТО В РАМКИТЕ НА ИНТЕРВЕНЦИЯТА СЕ ПРЕДОСТАВЯ ПОД ФОРМАТА НА ЕДНОКРАТНА СУМА ЗА ПЕРИОДА НА ИЗПЪЛНЕНИЕ НА БИЗНЕС ПЛАНА;</a:t>
            </a:r>
            <a:endParaRPr lang="en-US" b="1" dirty="0">
              <a:latin typeface="Roboto" charset="0"/>
              <a:ea typeface="Roboto" charset="0"/>
              <a:cs typeface="Roboto" charset="0"/>
            </a:endParaRPr>
          </a:p>
          <a:p>
            <a:pPr>
              <a:defRPr/>
            </a:pPr>
            <a:endParaRPr lang="en-US" sz="2000" b="1" spc="89" dirty="0">
              <a:latin typeface="Roboto" charset="0"/>
              <a:ea typeface="Roboto" charset="0"/>
              <a:cs typeface="Roboto" charset="0"/>
            </a:endParaRPr>
          </a:p>
          <a:p>
            <a:pPr>
              <a:defRPr/>
            </a:pPr>
            <a:r>
              <a:rPr lang="en-US" sz="2000" b="1" spc="89" dirty="0">
                <a:latin typeface="Roboto" charset="0"/>
                <a:ea typeface="Roboto" charset="0"/>
                <a:cs typeface="Roboto" charset="0"/>
              </a:rPr>
              <a:t>· ПОДКРЕПАТА Е В РАЗМЕР НА 20 000 ЕВРО ЗА ЕДНО ЗЕМЕДЕЛСКО СТОПАНСТВО</a:t>
            </a:r>
            <a:endParaRPr lang="en-US" b="1" dirty="0">
              <a:latin typeface="Roboto" charset="0"/>
              <a:ea typeface="Roboto" charset="0"/>
              <a:cs typeface="Roboto" charset="0"/>
            </a:endParaRPr>
          </a:p>
          <a:p>
            <a:pPr>
              <a:defRPr/>
            </a:pPr>
            <a:r>
              <a:rPr lang="en-US" sz="2000" b="1" spc="89" dirty="0">
                <a:latin typeface="Roboto" charset="0"/>
                <a:ea typeface="Roboto" charset="0"/>
                <a:cs typeface="Roboto" charset="0"/>
              </a:rPr>
              <a:t>· ДОПУСТИМИ КАНДИДАТИ – РЕГИСТРИРАНИ ЗЕМЕДЕЛСКИ СТОПАНИ С ИКОНОМИЧЕСКИ РАЗМЕР НА СТОПАНСТВАТА В ГРАНИЦИТЕ ОТ 3 000 ДО  8 000 ЕВРО СПО, ВКЛ.</a:t>
            </a:r>
            <a:endParaRPr lang="bg-BG" sz="2000" b="1" spc="89" dirty="0">
              <a:latin typeface="Roboto" charset="0"/>
              <a:ea typeface="Roboto" charset="0"/>
              <a:cs typeface="Roboto" charset="0"/>
            </a:endParaRPr>
          </a:p>
          <a:p>
            <a:pPr>
              <a:defRPr/>
            </a:pPr>
            <a:endParaRPr lang="en-US" b="1" dirty="0">
              <a:latin typeface="Roboto" charset="0"/>
              <a:ea typeface="Roboto" charset="0"/>
              <a:cs typeface="Roboto" charset="0"/>
            </a:endParaRPr>
          </a:p>
          <a:p>
            <a:pPr>
              <a:defRPr/>
            </a:pPr>
            <a:r>
              <a:rPr lang="en-US" sz="2000" b="1" spc="89" dirty="0">
                <a:latin typeface="Roboto" charset="0"/>
                <a:ea typeface="Roboto" charset="0"/>
                <a:cs typeface="Roboto" charset="0"/>
              </a:rPr>
              <a:t> С ИЗПЪЛНЕНИЕТО НА БИЗНЕС ПЛАНА ТРЯБВА ДА СЕ ОСИГУРИ УВЕЛИЧЕНИЕ НА ИКОНОМИЧЕСКИЯ РАЗМЕР НА СТОПАНСТВОТО С НАЙ – МАЛКО 3 000 ЕВРО СПО.</a:t>
            </a:r>
            <a:endParaRPr lang="en-US" b="1" dirty="0">
              <a:latin typeface="Roboto" charset="0"/>
              <a:ea typeface="Roboto" charset="0"/>
              <a:cs typeface="Roboto" charset="0"/>
            </a:endParaRPr>
          </a:p>
          <a:p>
            <a:pPr>
              <a:defRPr/>
            </a:pPr>
            <a:r>
              <a:rPr lang="en-US" sz="2000" b="1" spc="89" dirty="0">
                <a:latin typeface="Roboto" charset="0"/>
                <a:ea typeface="Roboto" charset="0"/>
                <a:cs typeface="Roboto" charset="0"/>
              </a:rPr>
              <a:t>ЗА СТОПАНСТВА, КОИТО УВЕЛИЧАВАТ ИКОНОМИЧЕСКИЯ СИ РАЗМЕР НА СТОПАНСТВОТО САМО С: ПЧЕЛНИ СЕМЕЙСТВА И/ИЛИ ЕДРИ ИЛИ ДРЕБНИ ПРЕЖИВНИ ЖИВОТНИ ЗА МЛЯКО ИЛИ МЕСО С БИЗНЕС ПЛАНА ТРЯБВА ДА СЕ ОСИГУРИ УВЕЛИЧЕНИЕ НА ИКОНОМИЧЕСКИЯ РАЗМЕР НА СТОПАНСТВОТО С НАЙ – МАЛКО 2 000 ЕВРО СПО.</a:t>
            </a:r>
            <a:endParaRPr lang="bg-BG" sz="2000" b="1" spc="89" dirty="0">
              <a:latin typeface="Roboto" charset="0"/>
              <a:ea typeface="Roboto" charset="0"/>
              <a:cs typeface="Roboto" charset="0"/>
            </a:endParaRPr>
          </a:p>
          <a:p>
            <a:pPr>
              <a:defRPr/>
            </a:pPr>
            <a:endParaRPr lang="en-US" b="1" dirty="0">
              <a:latin typeface="Roboto" charset="0"/>
              <a:ea typeface="Roboto" charset="0"/>
              <a:cs typeface="Roboto" charset="0"/>
            </a:endParaRPr>
          </a:p>
          <a:p>
            <a:pPr>
              <a:defRPr/>
            </a:pPr>
            <a:r>
              <a:rPr lang="en-US" sz="2000" b="1" spc="89" dirty="0">
                <a:latin typeface="Roboto" charset="0"/>
                <a:ea typeface="Roboto" charset="0"/>
                <a:cs typeface="Roboto" charset="0"/>
              </a:rPr>
              <a:t>С ИЗПЪЛНЕНИЕТО НА БИЗНЕС ПЛАНА ТРЯБВА ДА СЕ ОСИГУРИ ВЪВЕЖДАНЕ В ЕКСПЛОАТАЦИЯ В СТОПАНСТВОТО НА ИНВЕСТИЦИЯ В МАШИНИ, ИЛИ СЪОРЪЖЕНИЯ, ИЛИ ОБОРУДВАНЕ, ИЛИ ИЗВЪРШВАНЕ НА СТРОИТЕЛНО МОНТАЖНИ РАБОТИ ИЛИ ЗЕМЕДЕЛСКА ЗЕМЯ СВЪРЗАНИ С ДЕЙНОСТТА НА ЗЕМЕДЕЛСКОТО СТОПАНСТВО НА СТОЙНОСТ НЕ ПО – МАЛКА ОТ 35% ОТ РАЗМЕРА НА ПОЛУЧЕНОТО ПЪРВО ПЛАЩАНЕ.</a:t>
            </a:r>
            <a:endParaRPr lang="bg-BG" sz="2000" b="1" spc="89" dirty="0">
              <a:latin typeface="Roboto" charset="0"/>
              <a:ea typeface="Roboto" charset="0"/>
              <a:cs typeface="Roboto" charset="0"/>
            </a:endParaRPr>
          </a:p>
          <a:p>
            <a:pPr>
              <a:defRPr/>
            </a:pPr>
            <a:endParaRPr lang="en-US" b="1" dirty="0">
              <a:latin typeface="Roboto" charset="0"/>
              <a:ea typeface="Roboto" charset="0"/>
              <a:cs typeface="Roboto" charset="0"/>
            </a:endParaRPr>
          </a:p>
          <a:p>
            <a:pPr>
              <a:defRPr/>
            </a:pPr>
            <a:r>
              <a:rPr lang="en-US" sz="2000" b="1" spc="89" dirty="0">
                <a:latin typeface="Roboto" charset="0"/>
                <a:ea typeface="Roboto" charset="0"/>
                <a:cs typeface="Roboto" charset="0"/>
              </a:rPr>
              <a:t>ЗЕМЕДЕЛСКИТЕ СТОПАНИ, ЗА КОИТО Е ПРИЛОЖИМО ТРЯБВА ДА ОТГОВАРЯТ НА ИЗИСКВАНИЯТА НА ЗАКОНА ЗА ВЕТЕРИНАРНОМЕДИЦИНСКАТА ДЕЙНОСТ </a:t>
            </a:r>
            <a:endParaRPr lang="bg-BG" sz="2000" b="1" spc="89" dirty="0">
              <a:latin typeface="Roboto" charset="0"/>
              <a:ea typeface="Roboto" charset="0"/>
              <a:cs typeface="Roboto" charset="0"/>
            </a:endParaRPr>
          </a:p>
          <a:p>
            <a:pPr>
              <a:defRPr/>
            </a:pPr>
            <a:endParaRPr lang="en-US" b="1" dirty="0">
              <a:ea typeface="+mn-lt"/>
              <a:cs typeface="Calibri"/>
            </a:endParaRPr>
          </a:p>
          <a:p>
            <a:pPr>
              <a:lnSpc>
                <a:spcPts val="2800"/>
              </a:lnSpc>
              <a:defRPr/>
            </a:pPr>
            <a:endParaRPr lang="en-US" sz="2000" spc="89" dirty="0">
              <a:latin typeface="Source Sans Pro Bold"/>
            </a:endParaRPr>
          </a:p>
          <a:p>
            <a:pPr>
              <a:lnSpc>
                <a:spcPts val="2800"/>
              </a:lnSpc>
              <a:defRPr/>
            </a:pPr>
            <a:endParaRPr lang="en-US" sz="2000" spc="89" dirty="0">
              <a:latin typeface="Source Sans Pro Bold"/>
            </a:endParaRPr>
          </a:p>
          <a:p>
            <a:pPr>
              <a:lnSpc>
                <a:spcPts val="2800"/>
              </a:lnSpc>
              <a:defRPr/>
            </a:pPr>
            <a:endParaRPr lang="en-US" sz="2000" spc="89" dirty="0">
              <a:latin typeface="Source Sans Pro Bold"/>
            </a:endParaRPr>
          </a:p>
          <a:p>
            <a:pPr>
              <a:lnSpc>
                <a:spcPts val="2800"/>
              </a:lnSpc>
              <a:defRPr/>
            </a:pPr>
            <a:endParaRPr lang="en-US" sz="2000" spc="89" dirty="0">
              <a:latin typeface="Source Sans Pro Bold"/>
            </a:endParaRPr>
          </a:p>
          <a:p>
            <a:pPr>
              <a:lnSpc>
                <a:spcPts val="2800"/>
              </a:lnSpc>
              <a:spcBef>
                <a:spcPct val="0"/>
              </a:spcBef>
              <a:defRPr/>
            </a:pPr>
            <a:endParaRPr lang="en-US" sz="2000" spc="89" dirty="0">
              <a:latin typeface="Source Sans Pro Bold"/>
            </a:endParaRPr>
          </a:p>
        </p:txBody>
      </p:sp>
      <p:sp>
        <p:nvSpPr>
          <p:cNvPr id="20" name="TextBox 20"/>
          <p:cNvSpPr txBox="1"/>
          <p:nvPr/>
        </p:nvSpPr>
        <p:spPr>
          <a:xfrm>
            <a:off x="9523645" y="1390991"/>
            <a:ext cx="7735674" cy="1964640"/>
          </a:xfrm>
          <a:prstGeom prst="rect">
            <a:avLst/>
          </a:prstGeom>
        </p:spPr>
        <p:txBody>
          <a:bodyPr lIns="0" tIns="0" rIns="0" bIns="0" rtlCol="0" anchor="t">
            <a:spAutoFit/>
          </a:bodyPr>
          <a:lstStyle/>
          <a:p>
            <a:pPr>
              <a:lnSpc>
                <a:spcPts val="3795"/>
              </a:lnSpc>
              <a:defRPr/>
            </a:pPr>
            <a:r>
              <a:rPr lang="en-US" sz="3200" dirty="0">
                <a:latin typeface="Roboto"/>
              </a:rPr>
              <a:t>ПОДПОМАГАНЕ НА МНОГО МАЛКИ ЗЕМЕДЕЛСКИ СТОПАНСТВА </a:t>
            </a:r>
            <a:r>
              <a:rPr lang="en-US" sz="3200" spc="89" dirty="0">
                <a:latin typeface="Roboto" charset="0"/>
                <a:ea typeface="Roboto" charset="0"/>
                <a:cs typeface="Roboto" charset="0"/>
              </a:rPr>
              <a:t>БЮДЖЕТ     70 540 660 ЕВРО </a:t>
            </a:r>
            <a:endParaRPr lang="bg-BG" sz="3200" dirty="0">
              <a:latin typeface="Roboto" charset="0"/>
              <a:ea typeface="Roboto" charset="0"/>
              <a:cs typeface="Roboto" charset="0"/>
            </a:endParaRPr>
          </a:p>
          <a:p>
            <a:pPr>
              <a:lnSpc>
                <a:spcPts val="3795"/>
              </a:lnSpc>
              <a:defRPr/>
            </a:pPr>
            <a:endParaRPr lang="en-US" sz="3200" dirty="0">
              <a:latin typeface="Roboto"/>
            </a:endParaRPr>
          </a:p>
        </p:txBody>
      </p:sp>
      <p:sp>
        <p:nvSpPr>
          <p:cNvPr id="21" name="TextBox 21"/>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defRPr/>
            </a:pPr>
            <a:r>
              <a:rPr lang="en-US" sz="1600" spc="546">
                <a:latin typeface="Source Sans Pro Bold"/>
              </a:rPr>
              <a:t>СТРАТЕГИЧЕСКИ ПЛАН</a:t>
            </a:r>
          </a:p>
        </p:txBody>
      </p:sp>
      <p:sp>
        <p:nvSpPr>
          <p:cNvPr id="25" name="TextBox 25"/>
          <p:cNvSpPr txBox="1"/>
          <p:nvPr/>
        </p:nvSpPr>
        <p:spPr>
          <a:xfrm>
            <a:off x="10852269" y="593584"/>
            <a:ext cx="7077114" cy="487313"/>
          </a:xfrm>
          <a:prstGeom prst="rect">
            <a:avLst/>
          </a:prstGeom>
        </p:spPr>
        <p:txBody>
          <a:bodyPr lIns="0" tIns="0" rIns="0" bIns="0" rtlCol="0" anchor="t">
            <a:spAutoFit/>
          </a:bodyPr>
          <a:lstStyle/>
          <a:p>
            <a:pPr>
              <a:lnSpc>
                <a:spcPts val="3795"/>
              </a:lnSpc>
              <a:defRPr/>
            </a:pPr>
            <a:r>
              <a:rPr lang="en-US" sz="3200">
                <a:latin typeface="Roboto"/>
              </a:rPr>
              <a:t>ЕЗФРСР</a:t>
            </a:r>
          </a:p>
        </p:txBody>
      </p:sp>
    </p:spTree>
    <p:extLst>
      <p:ext uri="{BB962C8B-B14F-4D97-AF65-F5344CB8AC3E}">
        <p14:creationId xmlns:p14="http://schemas.microsoft.com/office/powerpoint/2010/main" val="640209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grpSp>
        <p:nvGrpSpPr>
          <p:cNvPr id="5" name="Group 5"/>
          <p:cNvGrpSpPr/>
          <p:nvPr/>
        </p:nvGrpSpPr>
        <p:grpSpPr>
          <a:xfrm>
            <a:off x="-848613" y="7241728"/>
            <a:ext cx="4033218" cy="40332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7" name="Group 7"/>
          <p:cNvGrpSpPr/>
          <p:nvPr/>
        </p:nvGrpSpPr>
        <p:grpSpPr>
          <a:xfrm>
            <a:off x="15103443" y="-987909"/>
            <a:ext cx="4033218" cy="40332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9" name="Group 9"/>
          <p:cNvGrpSpPr/>
          <p:nvPr/>
        </p:nvGrpSpPr>
        <p:grpSpPr>
          <a:xfrm>
            <a:off x="14876775" y="1817931"/>
            <a:ext cx="1593306" cy="159330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11" name="Group 11"/>
          <p:cNvGrpSpPr/>
          <p:nvPr/>
        </p:nvGrpSpPr>
        <p:grpSpPr>
          <a:xfrm>
            <a:off x="1817941" y="6875763"/>
            <a:ext cx="1593306" cy="159330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5400000">
            <a:off x="17193121" y="8153885"/>
            <a:ext cx="1472603" cy="736302"/>
          </a:xfrm>
          <a:prstGeom prst="rect">
            <a:avLst/>
          </a:prstGeom>
        </p:spPr>
      </p:pic>
      <p:pic>
        <p:nvPicPr>
          <p:cNvPr id="14" name="Picture 1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flipH="1" flipV="1">
            <a:off x="0" y="3"/>
            <a:ext cx="1345172" cy="1345172"/>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349612" y="346004"/>
            <a:ext cx="502556" cy="476159"/>
          </a:xfrm>
          <a:prstGeom prst="rect">
            <a:avLst/>
          </a:prstGeom>
        </p:spPr>
      </p:pic>
      <p:sp>
        <p:nvSpPr>
          <p:cNvPr id="16" name="TextBox 16"/>
          <p:cNvSpPr txBox="1"/>
          <p:nvPr/>
        </p:nvSpPr>
        <p:spPr>
          <a:xfrm>
            <a:off x="4847092" y="3095970"/>
            <a:ext cx="8593816" cy="589905"/>
          </a:xfrm>
          <a:prstGeom prst="rect">
            <a:avLst/>
          </a:prstGeom>
        </p:spPr>
        <p:txBody>
          <a:bodyPr lIns="0" tIns="0" rIns="0" bIns="0" rtlCol="0" anchor="t">
            <a:spAutoFit/>
          </a:bodyPr>
          <a:lstStyle/>
          <a:p>
            <a:pPr algn="ctr">
              <a:lnSpc>
                <a:spcPts val="4598"/>
              </a:lnSpc>
            </a:pPr>
            <a:r>
              <a:rPr lang="en-US" sz="3900">
                <a:solidFill>
                  <a:srgbClr val="FFFFFF"/>
                </a:solidFill>
                <a:latin typeface="Roboto"/>
              </a:rPr>
              <a:t>ЕЗФРСР</a:t>
            </a:r>
          </a:p>
        </p:txBody>
      </p:sp>
      <p:grpSp>
        <p:nvGrpSpPr>
          <p:cNvPr id="17" name="Group 17"/>
          <p:cNvGrpSpPr/>
          <p:nvPr/>
        </p:nvGrpSpPr>
        <p:grpSpPr>
          <a:xfrm>
            <a:off x="8550362" y="2360703"/>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9" name="Group 19"/>
          <p:cNvGrpSpPr/>
          <p:nvPr/>
        </p:nvGrpSpPr>
        <p:grpSpPr>
          <a:xfrm>
            <a:off x="8896716" y="2360703"/>
            <a:ext cx="494568" cy="49456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21" name="Group 21"/>
          <p:cNvGrpSpPr/>
          <p:nvPr/>
        </p:nvGrpSpPr>
        <p:grpSpPr>
          <a:xfrm>
            <a:off x="9243072" y="2360703"/>
            <a:ext cx="494568" cy="49456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23" name="TextBox 23"/>
          <p:cNvSpPr txBox="1"/>
          <p:nvPr/>
        </p:nvSpPr>
        <p:spPr>
          <a:xfrm>
            <a:off x="1167996" y="4610909"/>
            <a:ext cx="15952008" cy="2128788"/>
          </a:xfrm>
          <a:prstGeom prst="rect">
            <a:avLst/>
          </a:prstGeom>
        </p:spPr>
        <p:txBody>
          <a:bodyPr lIns="0" tIns="0" rIns="0" bIns="0" rtlCol="0" anchor="t">
            <a:spAutoFit/>
          </a:bodyPr>
          <a:lstStyle/>
          <a:p>
            <a:pPr algn="ctr">
              <a:lnSpc>
                <a:spcPts val="8298"/>
              </a:lnSpc>
              <a:spcBef>
                <a:spcPct val="0"/>
              </a:spcBef>
            </a:pPr>
            <a:r>
              <a:rPr lang="en-US" sz="5900" dirty="0">
                <a:solidFill>
                  <a:srgbClr val="FFFFFF"/>
                </a:solidFill>
                <a:latin typeface="Roboto"/>
              </a:rPr>
              <a:t>ИНВЕСТИЦИИ, ВКЛЮЧИТЕЛНО ИНВЕСТИЦИИ В НАПОИТЕЛНИ СИСТЕМИ</a:t>
            </a:r>
          </a:p>
        </p:txBody>
      </p:sp>
      <p:sp>
        <p:nvSpPr>
          <p:cNvPr id="24" name="TextBox 24"/>
          <p:cNvSpPr txBox="1"/>
          <p:nvPr/>
        </p:nvSpPr>
        <p:spPr>
          <a:xfrm>
            <a:off x="1470571" y="516699"/>
            <a:ext cx="5862694" cy="282129"/>
          </a:xfrm>
          <a:prstGeom prst="rect">
            <a:avLst/>
          </a:prstGeom>
        </p:spPr>
        <p:txBody>
          <a:bodyPr lIns="0" tIns="0" rIns="0" bIns="0" rtlCol="0" anchor="t">
            <a:spAutoFit/>
          </a:bodyPr>
          <a:lstStyle/>
          <a:p>
            <a:pPr>
              <a:lnSpc>
                <a:spcPts val="2155"/>
              </a:lnSpc>
              <a:spcBef>
                <a:spcPct val="0"/>
              </a:spcBef>
            </a:pPr>
            <a:r>
              <a:rPr lang="en-US" sz="1600" spc="546">
                <a:solidFill>
                  <a:srgbClr val="FFFFFF"/>
                </a:solidFill>
                <a:latin typeface="Source Sans Pro Bold"/>
              </a:rPr>
              <a:t>СТРАТЕГИЧЕСКИ ПЛАН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2" y="346004"/>
            <a:ext cx="502556" cy="476159"/>
          </a:xfrm>
          <a:prstGeom prst="rect">
            <a:avLst/>
          </a:prstGeom>
        </p:spPr>
      </p:pic>
      <p:grpSp>
        <p:nvGrpSpPr>
          <p:cNvPr id="5" name="Group 5"/>
          <p:cNvGrpSpPr/>
          <p:nvPr/>
        </p:nvGrpSpPr>
        <p:grpSpPr>
          <a:xfrm>
            <a:off x="9374802" y="649571"/>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7" name="Group 7"/>
          <p:cNvGrpSpPr/>
          <p:nvPr/>
        </p:nvGrpSpPr>
        <p:grpSpPr>
          <a:xfrm>
            <a:off x="9721158" y="649571"/>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10067512" y="649571"/>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3" name="TextBox 13"/>
          <p:cNvSpPr txBox="1"/>
          <p:nvPr/>
        </p:nvSpPr>
        <p:spPr>
          <a:xfrm>
            <a:off x="1960559" y="1984425"/>
            <a:ext cx="2780074" cy="1455192"/>
          </a:xfrm>
          <a:prstGeom prst="rect">
            <a:avLst/>
          </a:prstGeom>
        </p:spPr>
        <p:txBody>
          <a:bodyPr lIns="50800" tIns="50800" rIns="50800" bIns="50800" rtlCol="0" anchor="ctr"/>
          <a:lstStyle/>
          <a:p>
            <a:pPr algn="ctr">
              <a:lnSpc>
                <a:spcPts val="2155"/>
              </a:lnSpc>
            </a:pPr>
            <a:endParaRPr/>
          </a:p>
        </p:txBody>
      </p:sp>
      <p:graphicFrame>
        <p:nvGraphicFramePr>
          <p:cNvPr id="11" name="Diagram 10">
            <a:extLst>
              <a:ext uri="{FF2B5EF4-FFF2-40B4-BE49-F238E27FC236}">
                <a16:creationId xmlns="" xmlns:a16="http://schemas.microsoft.com/office/drawing/2014/main" id="{AD8ACF3C-6CA3-F644-AAD5-83B09D10AF2E}"/>
              </a:ext>
            </a:extLst>
          </p:cNvPr>
          <p:cNvGraphicFramePr/>
          <p:nvPr>
            <p:extLst>
              <p:ext uri="{D42A27DB-BD31-4B8C-83A1-F6EECF244321}">
                <p14:modId xmlns:p14="http://schemas.microsoft.com/office/powerpoint/2010/main" val="837329698"/>
              </p:ext>
            </p:extLst>
          </p:nvPr>
        </p:nvGraphicFramePr>
        <p:xfrm>
          <a:off x="2551815" y="2496388"/>
          <a:ext cx="13034028" cy="72739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TextBox 19"/>
          <p:cNvSpPr txBox="1"/>
          <p:nvPr/>
        </p:nvSpPr>
        <p:spPr>
          <a:xfrm>
            <a:off x="10685931" y="822163"/>
            <a:ext cx="7077114" cy="1179810"/>
          </a:xfrm>
          <a:prstGeom prst="rect">
            <a:avLst/>
          </a:prstGeom>
        </p:spPr>
        <p:txBody>
          <a:bodyPr lIns="0" tIns="0" rIns="0" bIns="0" rtlCol="0" anchor="t">
            <a:spAutoFit/>
          </a:bodyPr>
          <a:lstStyle/>
          <a:p>
            <a:pPr>
              <a:lnSpc>
                <a:spcPts val="4598"/>
              </a:lnSpc>
            </a:pPr>
            <a:r>
              <a:rPr lang="en-US" sz="3900" dirty="0">
                <a:latin typeface="Roboto"/>
              </a:rPr>
              <a:t>ИНВЕСТИЦИИ</a:t>
            </a:r>
            <a:endParaRPr lang="bg-BG" sz="3900" dirty="0">
              <a:latin typeface="Roboto"/>
            </a:endParaRPr>
          </a:p>
          <a:p>
            <a:pPr>
              <a:lnSpc>
                <a:spcPts val="4598"/>
              </a:lnSpc>
            </a:pPr>
            <a:r>
              <a:rPr lang="bg-BG" sz="3900" dirty="0">
                <a:latin typeface="Roboto"/>
              </a:rPr>
              <a:t>БЮДЖЕТ в ЕВРО</a:t>
            </a:r>
            <a:endParaRPr lang="en-US" sz="3900" dirty="0">
              <a:latin typeface="Roboto"/>
            </a:endParaRPr>
          </a:p>
        </p:txBody>
      </p:sp>
      <p:sp>
        <p:nvSpPr>
          <p:cNvPr id="20" name="TextBox 20"/>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sp>
        <p:nvSpPr>
          <p:cNvPr id="21" name="TextBox 21"/>
          <p:cNvSpPr txBox="1"/>
          <p:nvPr/>
        </p:nvSpPr>
        <p:spPr>
          <a:xfrm>
            <a:off x="10685931" y="162258"/>
            <a:ext cx="7077114" cy="487313"/>
          </a:xfrm>
          <a:prstGeom prst="rect">
            <a:avLst/>
          </a:prstGeom>
        </p:spPr>
        <p:txBody>
          <a:bodyPr lIns="0" tIns="0" rIns="0" bIns="0" rtlCol="0" anchor="t">
            <a:spAutoFit/>
          </a:bodyPr>
          <a:lstStyle/>
          <a:p>
            <a:pPr>
              <a:lnSpc>
                <a:spcPts val="3795"/>
              </a:lnSpc>
            </a:pPr>
            <a:r>
              <a:rPr lang="en-US" sz="3200" dirty="0">
                <a:latin typeface="Roboto"/>
              </a:rPr>
              <a:t>ЕЗФРСР</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349612" y="346004"/>
            <a:ext cx="502556" cy="476159"/>
          </a:xfrm>
          <a:prstGeom prst="rect">
            <a:avLst/>
          </a:prstGeom>
        </p:spPr>
      </p:pic>
      <p:sp>
        <p:nvSpPr>
          <p:cNvPr id="13" name="TextBox 13"/>
          <p:cNvSpPr txBox="1"/>
          <p:nvPr/>
        </p:nvSpPr>
        <p:spPr>
          <a:xfrm>
            <a:off x="1960559" y="1984425"/>
            <a:ext cx="2780074" cy="1455192"/>
          </a:xfrm>
          <a:prstGeom prst="rect">
            <a:avLst/>
          </a:prstGeom>
        </p:spPr>
        <p:txBody>
          <a:bodyPr lIns="50800" tIns="50800" rIns="50800" bIns="50800" rtlCol="0" anchor="ctr"/>
          <a:lstStyle/>
          <a:p>
            <a:pPr algn="ctr">
              <a:lnSpc>
                <a:spcPts val="2155"/>
              </a:lnSpc>
            </a:pPr>
            <a:endParaRPr/>
          </a:p>
        </p:txBody>
      </p:sp>
      <p:sp>
        <p:nvSpPr>
          <p:cNvPr id="14" name="TextBox 14"/>
          <p:cNvSpPr txBox="1"/>
          <p:nvPr/>
        </p:nvSpPr>
        <p:spPr>
          <a:xfrm>
            <a:off x="349612" y="1383660"/>
            <a:ext cx="17829206" cy="4950842"/>
          </a:xfrm>
          <a:prstGeom prst="rect">
            <a:avLst/>
          </a:prstGeom>
        </p:spPr>
        <p:txBody>
          <a:bodyPr wrap="square" lIns="0" tIns="0" rIns="0" bIns="0" rtlCol="0" anchor="t">
            <a:spAutoFit/>
          </a:bodyPr>
          <a:lstStyle/>
          <a:p>
            <a:pPr>
              <a:lnSpc>
                <a:spcPts val="2659"/>
              </a:lnSpc>
            </a:pPr>
            <a:endParaRPr lang="en-US" sz="2000" spc="86" dirty="0">
              <a:latin typeface="Source Sans Pro Bold"/>
            </a:endParaRPr>
          </a:p>
          <a:p>
            <a:r>
              <a:rPr lang="en-US" sz="2000" b="1" spc="86" dirty="0">
                <a:latin typeface="Roboto" charset="0"/>
                <a:ea typeface="Roboto" charset="0"/>
                <a:cs typeface="Roboto" charset="0"/>
              </a:rPr>
              <a:t>БЮДЖЕТ – 241 892 313 ЕВРО </a:t>
            </a:r>
            <a:endParaRPr lang="en-US" sz="2400" b="1" spc="86" dirty="0">
              <a:latin typeface="Roboto" charset="0"/>
              <a:ea typeface="Roboto" charset="0"/>
              <a:cs typeface="Roboto" charset="0"/>
            </a:endParaRPr>
          </a:p>
          <a:p>
            <a:endParaRPr lang="en-US" sz="2000" spc="86" dirty="0">
              <a:latin typeface="Source Sans Pro Bold"/>
            </a:endParaRPr>
          </a:p>
          <a:p>
            <a:r>
              <a:rPr lang="en-US" sz="2000" b="1" spc="86" dirty="0" err="1">
                <a:latin typeface="Roboto" charset="0"/>
                <a:ea typeface="Roboto" charset="0"/>
                <a:cs typeface="Roboto" charset="0"/>
              </a:rPr>
              <a:t>Подпомагането</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се</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предоставя</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само</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за</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материални</a:t>
            </a:r>
            <a:r>
              <a:rPr lang="en-US" sz="2000" b="1" spc="86" dirty="0">
                <a:latin typeface="Roboto" charset="0"/>
                <a:ea typeface="Roboto" charset="0"/>
                <a:cs typeface="Roboto" charset="0"/>
              </a:rPr>
              <a:t> и/</a:t>
            </a:r>
            <a:r>
              <a:rPr lang="en-US" sz="2000" b="1" spc="86" dirty="0" err="1">
                <a:latin typeface="Roboto" charset="0"/>
                <a:ea typeface="Roboto" charset="0"/>
                <a:cs typeface="Roboto" charset="0"/>
              </a:rPr>
              <a:t>или</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нематериални</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активи</a:t>
            </a:r>
            <a:r>
              <a:rPr lang="en-US" sz="2000" b="1" spc="86" dirty="0">
                <a:latin typeface="Roboto" charset="0"/>
                <a:ea typeface="Roboto" charset="0"/>
                <a:cs typeface="Roboto" charset="0"/>
              </a:rPr>
              <a:t>, в </a:t>
            </a:r>
            <a:r>
              <a:rPr lang="en-US" sz="2000" b="1" spc="86" dirty="0" err="1">
                <a:latin typeface="Roboto" charset="0"/>
                <a:ea typeface="Roboto" charset="0"/>
                <a:cs typeface="Roboto" charset="0"/>
              </a:rPr>
              <a:t>това</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число</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машини</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съоръжения</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оборудване</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включително</a:t>
            </a:r>
            <a:r>
              <a:rPr lang="en-US" sz="2000" b="1" spc="86" dirty="0">
                <a:latin typeface="Roboto" charset="0"/>
                <a:ea typeface="Roboto" charset="0"/>
                <a:cs typeface="Roboto" charset="0"/>
              </a:rPr>
              <a:t> и </a:t>
            </a:r>
            <a:r>
              <a:rPr lang="en-US" sz="2000" b="1" spc="86" dirty="0" err="1">
                <a:latin typeface="Roboto" charset="0"/>
                <a:ea typeface="Roboto" charset="0"/>
                <a:cs typeface="Roboto" charset="0"/>
              </a:rPr>
              <a:t>недвижима</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собственост</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както</a:t>
            </a:r>
            <a:r>
              <a:rPr lang="en-US" sz="2000" b="1" spc="86" dirty="0">
                <a:latin typeface="Roboto" charset="0"/>
                <a:ea typeface="Roboto" charset="0"/>
                <a:cs typeface="Roboto" charset="0"/>
              </a:rPr>
              <a:t> и </a:t>
            </a:r>
            <a:r>
              <a:rPr lang="en-US" sz="2000" b="1" spc="86" dirty="0" err="1">
                <a:latin typeface="Roboto" charset="0"/>
                <a:ea typeface="Roboto" charset="0"/>
                <a:cs typeface="Roboto" charset="0"/>
              </a:rPr>
              <a:t>общи</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разходи</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свързани</a:t>
            </a:r>
            <a:r>
              <a:rPr lang="en-US" sz="2000" b="1" spc="86" dirty="0">
                <a:latin typeface="Roboto" charset="0"/>
                <a:ea typeface="Roboto" charset="0"/>
                <a:cs typeface="Roboto" charset="0"/>
              </a:rPr>
              <a:t> с </a:t>
            </a:r>
            <a:r>
              <a:rPr lang="en-US" sz="2000" b="1" spc="86" dirty="0" err="1">
                <a:latin typeface="Roboto" charset="0"/>
                <a:ea typeface="Roboto" charset="0"/>
                <a:cs typeface="Roboto" charset="0"/>
              </a:rPr>
              <a:t>подпомаганата</a:t>
            </a:r>
            <a:r>
              <a:rPr lang="en-US" sz="2000" b="1" spc="86" dirty="0">
                <a:latin typeface="Roboto" charset="0"/>
                <a:ea typeface="Roboto" charset="0"/>
                <a:cs typeface="Roboto" charset="0"/>
              </a:rPr>
              <a:t> </a:t>
            </a:r>
            <a:r>
              <a:rPr lang="en-US" sz="2000" b="1" spc="86" dirty="0" err="1">
                <a:latin typeface="Roboto" charset="0"/>
                <a:ea typeface="Roboto" charset="0"/>
                <a:cs typeface="Roboto" charset="0"/>
              </a:rPr>
              <a:t>дейност</a:t>
            </a:r>
            <a:r>
              <a:rPr lang="bg-BG" sz="2000" b="1" spc="86" dirty="0">
                <a:latin typeface="Roboto" charset="0"/>
                <a:ea typeface="Roboto" charset="0"/>
                <a:cs typeface="Roboto" charset="0"/>
              </a:rPr>
              <a:t>.</a:t>
            </a:r>
          </a:p>
          <a:p>
            <a:r>
              <a:rPr lang="ru-RU" sz="2000" b="1" spc="86" dirty="0" err="1">
                <a:latin typeface="Roboto" charset="0"/>
                <a:ea typeface="Roboto" charset="0"/>
                <a:cs typeface="Roboto" charset="0"/>
              </a:rPr>
              <a:t>Земеделски</a:t>
            </a:r>
            <a:r>
              <a:rPr lang="ru-RU" sz="2000" b="1" spc="86" dirty="0">
                <a:latin typeface="Roboto" charset="0"/>
                <a:ea typeface="Roboto" charset="0"/>
                <a:cs typeface="Roboto" charset="0"/>
              </a:rPr>
              <a:t> </a:t>
            </a:r>
            <a:r>
              <a:rPr lang="ru-RU" sz="2000" b="1" spc="86" dirty="0" err="1">
                <a:latin typeface="Roboto" charset="0"/>
                <a:ea typeface="Roboto" charset="0"/>
                <a:cs typeface="Roboto" charset="0"/>
              </a:rPr>
              <a:t>стопани</a:t>
            </a:r>
            <a:r>
              <a:rPr lang="ru-RU" sz="2000" b="1" spc="86" dirty="0">
                <a:latin typeface="Roboto" charset="0"/>
                <a:ea typeface="Roboto" charset="0"/>
                <a:cs typeface="Roboto" charset="0"/>
              </a:rPr>
              <a:t>, </a:t>
            </a:r>
            <a:r>
              <a:rPr lang="ru-RU" sz="2000" b="1" spc="86" dirty="0" err="1">
                <a:latin typeface="Roboto" charset="0"/>
                <a:ea typeface="Roboto" charset="0"/>
                <a:cs typeface="Roboto" charset="0"/>
              </a:rPr>
              <a:t>допустими</a:t>
            </a:r>
            <a:r>
              <a:rPr lang="ru-RU" sz="2000" b="1" spc="86" dirty="0">
                <a:latin typeface="Roboto" charset="0"/>
                <a:ea typeface="Roboto" charset="0"/>
                <a:cs typeface="Roboto" charset="0"/>
              </a:rPr>
              <a:t> за </a:t>
            </a:r>
            <a:r>
              <a:rPr lang="ru-RU" sz="2000" b="1" spc="86" dirty="0" err="1">
                <a:latin typeface="Roboto" charset="0"/>
                <a:ea typeface="Roboto" charset="0"/>
                <a:cs typeface="Roboto" charset="0"/>
              </a:rPr>
              <a:t>подпомагане</a:t>
            </a:r>
            <a:r>
              <a:rPr lang="ru-RU" sz="2000" b="1" spc="86" dirty="0">
                <a:latin typeface="Roboto" charset="0"/>
                <a:ea typeface="Roboto" charset="0"/>
                <a:cs typeface="Roboto" charset="0"/>
              </a:rPr>
              <a:t> </a:t>
            </a:r>
            <a:r>
              <a:rPr lang="ru-RU" sz="2000" b="1" spc="86" dirty="0" err="1">
                <a:latin typeface="Roboto" charset="0"/>
                <a:ea typeface="Roboto" charset="0"/>
                <a:cs typeface="Roboto" charset="0"/>
              </a:rPr>
              <a:t>трябва</a:t>
            </a:r>
            <a:r>
              <a:rPr lang="ru-RU" sz="2000" b="1" spc="86" dirty="0">
                <a:latin typeface="Roboto" charset="0"/>
                <a:ea typeface="Roboto" charset="0"/>
                <a:cs typeface="Roboto" charset="0"/>
              </a:rPr>
              <a:t> да </a:t>
            </a:r>
            <a:r>
              <a:rPr lang="ru-RU" sz="2000" b="1" spc="86" dirty="0" err="1">
                <a:latin typeface="Roboto" charset="0"/>
                <a:ea typeface="Roboto" charset="0"/>
                <a:cs typeface="Roboto" charset="0"/>
              </a:rPr>
              <a:t>отговарят</a:t>
            </a:r>
            <a:r>
              <a:rPr lang="ru-RU" sz="2000" b="1" spc="86" dirty="0">
                <a:latin typeface="Roboto" charset="0"/>
                <a:ea typeface="Roboto" charset="0"/>
                <a:cs typeface="Roboto" charset="0"/>
              </a:rPr>
              <a:t> и на </a:t>
            </a:r>
            <a:r>
              <a:rPr lang="ru-RU" sz="2000" b="1" spc="86" dirty="0" err="1">
                <a:latin typeface="Roboto" charset="0"/>
                <a:ea typeface="Roboto" charset="0"/>
                <a:cs typeface="Roboto" charset="0"/>
              </a:rPr>
              <a:t>следните</a:t>
            </a:r>
            <a:r>
              <a:rPr lang="ru-RU" sz="2000" b="1" spc="86" dirty="0">
                <a:latin typeface="Roboto" charset="0"/>
                <a:ea typeface="Roboto" charset="0"/>
                <a:cs typeface="Roboto" charset="0"/>
              </a:rPr>
              <a:t> условия:</a:t>
            </a:r>
          </a:p>
          <a:p>
            <a:r>
              <a:rPr lang="ru-RU" sz="2000" b="1" spc="86" dirty="0">
                <a:latin typeface="Roboto" charset="0"/>
                <a:ea typeface="Roboto" charset="0"/>
                <a:cs typeface="Roboto" charset="0"/>
              </a:rPr>
              <a:t>•да </a:t>
            </a:r>
            <a:r>
              <a:rPr lang="ru-RU" sz="2000" b="1" spc="86" dirty="0" err="1">
                <a:latin typeface="Roboto" charset="0"/>
                <a:ea typeface="Roboto" charset="0"/>
                <a:cs typeface="Roboto" charset="0"/>
              </a:rPr>
              <a:t>са</a:t>
            </a:r>
            <a:r>
              <a:rPr lang="ru-RU" sz="2000" b="1" spc="86" dirty="0">
                <a:latin typeface="Roboto" charset="0"/>
                <a:ea typeface="Roboto" charset="0"/>
                <a:cs typeface="Roboto" charset="0"/>
              </a:rPr>
              <a:t> физически лица или; да </a:t>
            </a:r>
            <a:r>
              <a:rPr lang="ru-RU" sz="2000" b="1" spc="86" dirty="0" err="1">
                <a:latin typeface="Roboto" charset="0"/>
                <a:ea typeface="Roboto" charset="0"/>
                <a:cs typeface="Roboto" charset="0"/>
              </a:rPr>
              <a:t>са</a:t>
            </a:r>
            <a:r>
              <a:rPr lang="ru-RU" sz="2000" b="1" spc="86" dirty="0">
                <a:latin typeface="Roboto" charset="0"/>
                <a:ea typeface="Roboto" charset="0"/>
                <a:cs typeface="Roboto" charset="0"/>
              </a:rPr>
              <a:t> юридически лица, </a:t>
            </a:r>
            <a:r>
              <a:rPr lang="ru-RU" sz="2000" b="1" spc="86" dirty="0" err="1">
                <a:latin typeface="Roboto" charset="0"/>
                <a:ea typeface="Roboto" charset="0"/>
                <a:cs typeface="Roboto" charset="0"/>
              </a:rPr>
              <a:t>регистрирани</a:t>
            </a:r>
            <a:r>
              <a:rPr lang="ru-RU" sz="2000" b="1" spc="86" dirty="0">
                <a:latin typeface="Roboto" charset="0"/>
                <a:ea typeface="Roboto" charset="0"/>
                <a:cs typeface="Roboto" charset="0"/>
              </a:rPr>
              <a:t> по </a:t>
            </a:r>
            <a:r>
              <a:rPr lang="ru-RU" sz="2000" b="1" spc="86" dirty="0" err="1">
                <a:latin typeface="Roboto" charset="0"/>
                <a:ea typeface="Roboto" charset="0"/>
                <a:cs typeface="Roboto" charset="0"/>
              </a:rPr>
              <a:t>Търговския</a:t>
            </a:r>
            <a:r>
              <a:rPr lang="ru-RU" sz="2000" b="1" spc="86" dirty="0">
                <a:latin typeface="Roboto" charset="0"/>
                <a:ea typeface="Roboto" charset="0"/>
                <a:cs typeface="Roboto" charset="0"/>
              </a:rPr>
              <a:t> закон или Закона за </a:t>
            </a:r>
            <a:r>
              <a:rPr lang="ru-RU" sz="2000" b="1" spc="86" dirty="0" err="1">
                <a:latin typeface="Roboto" charset="0"/>
                <a:ea typeface="Roboto" charset="0"/>
                <a:cs typeface="Roboto" charset="0"/>
              </a:rPr>
              <a:t>кооперациите</a:t>
            </a:r>
            <a:r>
              <a:rPr lang="ru-RU" sz="2000" b="1" spc="86" dirty="0">
                <a:latin typeface="Roboto" charset="0"/>
                <a:ea typeface="Roboto" charset="0"/>
                <a:cs typeface="Roboto" charset="0"/>
              </a:rPr>
              <a:t>, Закона за </a:t>
            </a:r>
            <a:r>
              <a:rPr lang="ru-RU" sz="2000" b="1" spc="86" dirty="0" err="1">
                <a:latin typeface="Roboto" charset="0"/>
                <a:ea typeface="Roboto" charset="0"/>
                <a:cs typeface="Roboto" charset="0"/>
              </a:rPr>
              <a:t>вероизповеданията</a:t>
            </a:r>
            <a:r>
              <a:rPr lang="ru-RU" sz="2000" b="1" spc="86" dirty="0">
                <a:latin typeface="Roboto" charset="0"/>
                <a:ea typeface="Roboto" charset="0"/>
                <a:cs typeface="Roboto" charset="0"/>
              </a:rPr>
              <a:t> или </a:t>
            </a:r>
            <a:r>
              <a:rPr lang="ru-RU" sz="2000" b="1" spc="86" dirty="0" err="1">
                <a:latin typeface="Roboto" charset="0"/>
                <a:ea typeface="Roboto" charset="0"/>
                <a:cs typeface="Roboto" charset="0"/>
              </a:rPr>
              <a:t>създадени</a:t>
            </a:r>
            <a:r>
              <a:rPr lang="ru-RU" sz="2000" b="1" spc="86" dirty="0">
                <a:latin typeface="Roboto" charset="0"/>
                <a:ea typeface="Roboto" charset="0"/>
                <a:cs typeface="Roboto" charset="0"/>
              </a:rPr>
              <a:t> по Закона за </a:t>
            </a:r>
            <a:r>
              <a:rPr lang="ru-RU" sz="2000" b="1" spc="86" dirty="0" err="1">
                <a:latin typeface="Roboto" charset="0"/>
                <a:ea typeface="Roboto" charset="0"/>
                <a:cs typeface="Roboto" charset="0"/>
              </a:rPr>
              <a:t>Селскостопанската</a:t>
            </a:r>
            <a:r>
              <a:rPr lang="ru-RU" sz="2000" b="1" spc="86" dirty="0">
                <a:latin typeface="Roboto" charset="0"/>
                <a:ea typeface="Roboto" charset="0"/>
                <a:cs typeface="Roboto" charset="0"/>
              </a:rPr>
              <a:t> академия;</a:t>
            </a:r>
          </a:p>
          <a:p>
            <a:endParaRPr lang="en-US" sz="2000" b="1" spc="86" dirty="0">
              <a:latin typeface="Roboto" charset="0"/>
              <a:ea typeface="Roboto" charset="0"/>
              <a:cs typeface="Roboto" charset="0"/>
            </a:endParaRPr>
          </a:p>
          <a:p>
            <a:r>
              <a:rPr lang="en-US" sz="2000" spc="86" dirty="0">
                <a:latin typeface="Roboto" charset="0"/>
                <a:ea typeface="Roboto" charset="0"/>
                <a:cs typeface="Roboto" charset="0"/>
              </a:rPr>
              <a:t>·МАЛКО ЗЕМЕДЕЛСКО СТОПАНСТВО – СТАНДАРТЕН ПРОИЗВОДСТВЕН ОБЕМ ОТ НАД 8 000 ДО 30 000 ЕВРО, ВКЛЮЧИТЕЛНО; </a:t>
            </a:r>
          </a:p>
          <a:p>
            <a:r>
              <a:rPr lang="en-US" sz="2000" spc="86" dirty="0">
                <a:latin typeface="Roboto" charset="0"/>
                <a:ea typeface="Roboto" charset="0"/>
                <a:cs typeface="Roboto" charset="0"/>
              </a:rPr>
              <a:t>·СРЕДНО ЗЕМЕДЕЛСКО СТОПАНСТВО – СТАНДАРТЕН ПРОИЗВОДСТВЕН ОБЕМ ОТ НАД 30 000 ДО 170 000 ЕВРО, ВКЛЮЧИТЕЛНО; </a:t>
            </a:r>
          </a:p>
          <a:p>
            <a:r>
              <a:rPr lang="en-US" sz="2000" spc="86" dirty="0">
                <a:latin typeface="Roboto" charset="0"/>
                <a:ea typeface="Roboto" charset="0"/>
                <a:cs typeface="Roboto" charset="0"/>
              </a:rPr>
              <a:t>·ГОЛЯМО ЗЕМЕДЕЛСКО СТОПАНСТВО – СТАНДАРТЕН ПРОИЗВОДСТВЕН ОБЕМ НАД 170 000 ЕВРО. </a:t>
            </a:r>
            <a:endParaRPr lang="bg-BG" sz="2000" spc="86" dirty="0">
              <a:latin typeface="Roboto" charset="0"/>
              <a:ea typeface="Roboto" charset="0"/>
              <a:cs typeface="Roboto" charset="0"/>
            </a:endParaRPr>
          </a:p>
          <a:p>
            <a:endParaRPr lang="en-US" sz="2000" spc="86" dirty="0">
              <a:latin typeface="Roboto" charset="0"/>
              <a:ea typeface="Roboto" charset="0"/>
              <a:cs typeface="Roboto" charset="0"/>
            </a:endParaRPr>
          </a:p>
          <a:p>
            <a:r>
              <a:rPr lang="ru-RU" sz="2000" spc="86" dirty="0">
                <a:latin typeface="Roboto" charset="0"/>
                <a:ea typeface="Roboto" charset="0"/>
                <a:cs typeface="Roboto" charset="0"/>
              </a:rPr>
              <a:t>•„</a:t>
            </a:r>
          </a:p>
          <a:p>
            <a:r>
              <a:rPr lang="en-US" spc="86" dirty="0">
                <a:latin typeface="Roboto" charset="0"/>
                <a:ea typeface="Roboto" charset="0"/>
                <a:cs typeface="Roboto" charset="0"/>
              </a:rPr>
              <a:t>·</a:t>
            </a:r>
            <a:endParaRPr lang="en-US" spc="86" dirty="0">
              <a:latin typeface="Source Sans Pro Bold"/>
            </a:endParaRPr>
          </a:p>
          <a:p>
            <a:pPr>
              <a:lnSpc>
                <a:spcPts val="2659"/>
              </a:lnSpc>
            </a:pPr>
            <a:endParaRPr lang="en-US" sz="2000" spc="86" dirty="0">
              <a:latin typeface="Source Sans Pro Bold"/>
            </a:endParaRPr>
          </a:p>
        </p:txBody>
      </p:sp>
      <p:sp>
        <p:nvSpPr>
          <p:cNvPr id="19" name="TextBox 19"/>
          <p:cNvSpPr txBox="1"/>
          <p:nvPr/>
        </p:nvSpPr>
        <p:spPr>
          <a:xfrm>
            <a:off x="10685931" y="822163"/>
            <a:ext cx="7077114" cy="1179810"/>
          </a:xfrm>
          <a:prstGeom prst="rect">
            <a:avLst/>
          </a:prstGeom>
        </p:spPr>
        <p:txBody>
          <a:bodyPr lIns="0" tIns="0" rIns="0" bIns="0" rtlCol="0" anchor="t">
            <a:spAutoFit/>
          </a:bodyPr>
          <a:lstStyle/>
          <a:p>
            <a:pPr>
              <a:lnSpc>
                <a:spcPts val="4598"/>
              </a:lnSpc>
            </a:pPr>
            <a:r>
              <a:rPr lang="en-US" sz="3900" dirty="0">
                <a:latin typeface="Roboto"/>
              </a:rPr>
              <a:t>ИНВЕСТИЦИИ В ЗЕМЕДЕЛСКИ СТОПАНСТВА</a:t>
            </a:r>
          </a:p>
        </p:txBody>
      </p:sp>
      <p:sp>
        <p:nvSpPr>
          <p:cNvPr id="20" name="TextBox 20"/>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grpSp>
        <p:nvGrpSpPr>
          <p:cNvPr id="16" name="Group 7">
            <a:extLst>
              <a:ext uri="{FF2B5EF4-FFF2-40B4-BE49-F238E27FC236}">
                <a16:creationId xmlns="" xmlns:a16="http://schemas.microsoft.com/office/drawing/2014/main" id="{666E88D5-CE63-DE41-9F16-F2ECB8288154}"/>
              </a:ext>
            </a:extLst>
          </p:cNvPr>
          <p:cNvGrpSpPr/>
          <p:nvPr/>
        </p:nvGrpSpPr>
        <p:grpSpPr>
          <a:xfrm>
            <a:off x="5260724" y="382193"/>
            <a:ext cx="494568" cy="494567"/>
            <a:chOff x="0" y="0"/>
            <a:chExt cx="6350000" cy="6350000"/>
          </a:xfrm>
        </p:grpSpPr>
        <p:sp>
          <p:nvSpPr>
            <p:cNvPr id="17" name="Freeform 8">
              <a:extLst>
                <a:ext uri="{FF2B5EF4-FFF2-40B4-BE49-F238E27FC236}">
                  <a16:creationId xmlns="" xmlns:a16="http://schemas.microsoft.com/office/drawing/2014/main" id="{6198C9FD-E2F0-AF43-B5CE-4037A1841B4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8" name="Group 9">
            <a:extLst>
              <a:ext uri="{FF2B5EF4-FFF2-40B4-BE49-F238E27FC236}">
                <a16:creationId xmlns="" xmlns:a16="http://schemas.microsoft.com/office/drawing/2014/main" id="{D88F37E8-51EA-0F41-A19F-A64C240346BF}"/>
              </a:ext>
            </a:extLst>
          </p:cNvPr>
          <p:cNvGrpSpPr/>
          <p:nvPr/>
        </p:nvGrpSpPr>
        <p:grpSpPr>
          <a:xfrm>
            <a:off x="5607080" y="382193"/>
            <a:ext cx="494568" cy="494567"/>
            <a:chOff x="0" y="0"/>
            <a:chExt cx="6350000" cy="6350000"/>
          </a:xfrm>
        </p:grpSpPr>
        <p:sp>
          <p:nvSpPr>
            <p:cNvPr id="22" name="Freeform 10">
              <a:extLst>
                <a:ext uri="{FF2B5EF4-FFF2-40B4-BE49-F238E27FC236}">
                  <a16:creationId xmlns="" xmlns:a16="http://schemas.microsoft.com/office/drawing/2014/main" id="{C1F72D5E-058D-7946-A29C-AC327A4A4C9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23" name="Group 11">
            <a:extLst>
              <a:ext uri="{FF2B5EF4-FFF2-40B4-BE49-F238E27FC236}">
                <a16:creationId xmlns="" xmlns:a16="http://schemas.microsoft.com/office/drawing/2014/main" id="{1B603F35-BAC9-9641-A754-7E77673ECFB7}"/>
              </a:ext>
            </a:extLst>
          </p:cNvPr>
          <p:cNvGrpSpPr/>
          <p:nvPr/>
        </p:nvGrpSpPr>
        <p:grpSpPr>
          <a:xfrm>
            <a:off x="5953434" y="382193"/>
            <a:ext cx="494568" cy="494567"/>
            <a:chOff x="0" y="0"/>
            <a:chExt cx="6350000" cy="6350000"/>
          </a:xfrm>
        </p:grpSpPr>
        <p:sp>
          <p:nvSpPr>
            <p:cNvPr id="24" name="Freeform 12">
              <a:extLst>
                <a:ext uri="{FF2B5EF4-FFF2-40B4-BE49-F238E27FC236}">
                  <a16:creationId xmlns="" xmlns:a16="http://schemas.microsoft.com/office/drawing/2014/main" id="{7EC773F0-DF3D-E04E-8B47-169156BD986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25" name="TextBox 26">
            <a:extLst>
              <a:ext uri="{FF2B5EF4-FFF2-40B4-BE49-F238E27FC236}">
                <a16:creationId xmlns="" xmlns:a16="http://schemas.microsoft.com/office/drawing/2014/main" id="{F2852257-5AC2-E848-BB9B-971955DFA499}"/>
              </a:ext>
            </a:extLst>
          </p:cNvPr>
          <p:cNvSpPr txBox="1"/>
          <p:nvPr/>
        </p:nvSpPr>
        <p:spPr>
          <a:xfrm>
            <a:off x="6647247" y="382193"/>
            <a:ext cx="7077114" cy="487313"/>
          </a:xfrm>
          <a:prstGeom prst="rect">
            <a:avLst/>
          </a:prstGeom>
        </p:spPr>
        <p:txBody>
          <a:bodyPr lIns="0" tIns="0" rIns="0" bIns="0" rtlCol="0" anchor="t">
            <a:spAutoFit/>
          </a:bodyPr>
          <a:lstStyle/>
          <a:p>
            <a:pPr>
              <a:lnSpc>
                <a:spcPts val="3795"/>
              </a:lnSpc>
              <a:defRPr/>
            </a:pPr>
            <a:r>
              <a:rPr lang="en-US" sz="3200" dirty="0">
                <a:latin typeface="Roboto"/>
              </a:rPr>
              <a:t>ЕЗФРСР</a:t>
            </a:r>
          </a:p>
        </p:txBody>
      </p:sp>
      <p:graphicFrame>
        <p:nvGraphicFramePr>
          <p:cNvPr id="21" name="Обект 3">
            <a:extLst>
              <a:ext uri="{FF2B5EF4-FFF2-40B4-BE49-F238E27FC236}">
                <a16:creationId xmlns="" xmlns:a16="http://schemas.microsoft.com/office/drawing/2014/main" id="{C8CE2A7F-4B18-BE41-AD16-B6A5834849EC}"/>
              </a:ext>
            </a:extLst>
          </p:cNvPr>
          <p:cNvGraphicFramePr>
            <a:graphicFrameLocks noChangeAspect="1"/>
          </p:cNvGraphicFramePr>
          <p:nvPr>
            <p:extLst>
              <p:ext uri="{D42A27DB-BD31-4B8C-83A1-F6EECF244321}">
                <p14:modId xmlns:p14="http://schemas.microsoft.com/office/powerpoint/2010/main" val="668508074"/>
              </p:ext>
            </p:extLst>
          </p:nvPr>
        </p:nvGraphicFramePr>
        <p:xfrm>
          <a:off x="349612" y="5452452"/>
          <a:ext cx="16880140" cy="2996674"/>
        </p:xfrm>
        <a:graphic>
          <a:graphicData uri="http://schemas.openxmlformats.org/presentationml/2006/ole">
            <mc:AlternateContent xmlns:mc="http://schemas.openxmlformats.org/markup-compatibility/2006">
              <mc:Choice xmlns:v="urn:schemas-microsoft-com:vml" Requires="v">
                <p:oleObj spid="_x0000_s1043" name="Worksheet" r:id="rId11" imgW="9359900" imgH="1181100" progId="Excel.Sheet.12">
                  <p:embed/>
                </p:oleObj>
              </mc:Choice>
              <mc:Fallback>
                <p:oleObj name="Worksheet" r:id="rId11" imgW="9359900" imgH="1181100" progId="Excel.Sheet.12">
                  <p:embed/>
                  <p:pic>
                    <p:nvPicPr>
                      <p:cNvPr id="4" name="Обект 3"/>
                      <p:cNvPicPr/>
                      <p:nvPr/>
                    </p:nvPicPr>
                    <p:blipFill>
                      <a:blip r:embed="rId12"/>
                      <a:stretch>
                        <a:fillRect/>
                      </a:stretch>
                    </p:blipFill>
                    <p:spPr>
                      <a:xfrm>
                        <a:off x="349612" y="5452452"/>
                        <a:ext cx="16880140" cy="2996674"/>
                      </a:xfrm>
                      <a:prstGeom prst="rect">
                        <a:avLst/>
                      </a:prstGeom>
                    </p:spPr>
                  </p:pic>
                </p:oleObj>
              </mc:Fallback>
            </mc:AlternateContent>
          </a:graphicData>
        </a:graphic>
      </p:graphicFrame>
    </p:spTree>
    <p:extLst>
      <p:ext uri="{BB962C8B-B14F-4D97-AF65-F5344CB8AC3E}">
        <p14:creationId xmlns:p14="http://schemas.microsoft.com/office/powerpoint/2010/main" val="352620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01" y="8153868"/>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1" y="4"/>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3" y="345989"/>
            <a:ext cx="502556" cy="476159"/>
          </a:xfrm>
          <a:prstGeom prst="rect">
            <a:avLst/>
          </a:prstGeom>
        </p:spPr>
      </p:pic>
      <p:grpSp>
        <p:nvGrpSpPr>
          <p:cNvPr id="7" name="Group 7"/>
          <p:cNvGrpSpPr/>
          <p:nvPr/>
        </p:nvGrpSpPr>
        <p:grpSpPr>
          <a:xfrm>
            <a:off x="9374802" y="649556"/>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56"/>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3" y="649556"/>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7612565" y="2537043"/>
            <a:ext cx="2780075" cy="1455192"/>
          </a:xfrm>
          <a:prstGeom prst="rect">
            <a:avLst/>
          </a:prstGeom>
        </p:spPr>
        <p:txBody>
          <a:bodyPr lIns="50801" tIns="50801" rIns="50801" bIns="50801" rtlCol="0" anchor="ctr"/>
          <a:lstStyle/>
          <a:p>
            <a:pPr algn="ctr" defTabSz="914352">
              <a:lnSpc>
                <a:spcPts val="2156"/>
              </a:lnSpc>
            </a:pPr>
            <a:endParaRPr/>
          </a:p>
        </p:txBody>
      </p:sp>
      <p:sp>
        <p:nvSpPr>
          <p:cNvPr id="19" name="TextBox 19"/>
          <p:cNvSpPr txBox="1"/>
          <p:nvPr/>
        </p:nvSpPr>
        <p:spPr>
          <a:xfrm>
            <a:off x="548326" y="2537043"/>
            <a:ext cx="17381076" cy="6827382"/>
          </a:xfrm>
          <a:prstGeom prst="rect">
            <a:avLst/>
          </a:prstGeom>
        </p:spPr>
        <p:txBody>
          <a:bodyPr wrap="square" lIns="0" tIns="0" rIns="0" bIns="0" rtlCol="0" anchor="t">
            <a:spAutoFit/>
          </a:bodyPr>
          <a:lstStyle/>
          <a:p>
            <a:pPr algn="just" defTabSz="914352">
              <a:lnSpc>
                <a:spcPts val="2801"/>
              </a:lnSpc>
              <a:spcBef>
                <a:spcPts val="750"/>
              </a:spcBef>
            </a:pPr>
            <a:endParaRPr lang="bg-BG" sz="3200" spc="89" dirty="0">
              <a:ea typeface="Roboto" charset="0"/>
            </a:endParaRPr>
          </a:p>
          <a:p>
            <a:pPr algn="just" defTabSz="914352">
              <a:lnSpc>
                <a:spcPts val="2801"/>
              </a:lnSpc>
            </a:pPr>
            <a:r>
              <a:rPr lang="ru-RU" sz="3200" spc="89" dirty="0">
                <a:ea typeface="Roboto" charset="0"/>
                <a:cs typeface="Times New Roman" panose="02020603050405020304" pitchFamily="18" charset="0"/>
              </a:rPr>
              <a:t>Общи </a:t>
            </a:r>
            <a:r>
              <a:rPr lang="ru-RU" sz="3200" spc="89" dirty="0" err="1">
                <a:ea typeface="Roboto" charset="0"/>
                <a:cs typeface="Times New Roman" panose="02020603050405020304" pitchFamily="18" charset="0"/>
              </a:rPr>
              <a:t>изисквания</a:t>
            </a:r>
            <a:r>
              <a:rPr lang="ru-RU" sz="3200" spc="89" dirty="0">
                <a:ea typeface="Roboto" charset="0"/>
                <a:cs typeface="Times New Roman" panose="02020603050405020304" pitchFamily="18" charset="0"/>
              </a:rPr>
              <a:t> по </a:t>
            </a:r>
            <a:r>
              <a:rPr lang="ru-RU" sz="3200" spc="89" dirty="0" err="1">
                <a:ea typeface="Roboto" charset="0"/>
                <a:cs typeface="Times New Roman" panose="02020603050405020304" pitchFamily="18" charset="0"/>
              </a:rPr>
              <a:t>направленията</a:t>
            </a:r>
            <a:r>
              <a:rPr lang="ru-RU" sz="3200" spc="89" dirty="0">
                <a:ea typeface="Roboto" charset="0"/>
                <a:cs typeface="Times New Roman" panose="02020603050405020304" pitchFamily="18" charset="0"/>
              </a:rPr>
              <a:t> за </a:t>
            </a:r>
            <a:r>
              <a:rPr lang="ru-RU" sz="3200" spc="89" dirty="0" err="1">
                <a:ea typeface="Roboto" charset="0"/>
                <a:cs typeface="Times New Roman" panose="02020603050405020304" pitchFamily="18" charset="0"/>
              </a:rPr>
              <a:t>двете</a:t>
            </a:r>
            <a:r>
              <a:rPr lang="ru-RU" sz="3200" spc="89" dirty="0">
                <a:ea typeface="Roboto" charset="0"/>
                <a:cs typeface="Times New Roman" panose="02020603050405020304" pitchFamily="18" charset="0"/>
              </a:rPr>
              <a:t> операции:</a:t>
            </a:r>
          </a:p>
          <a:p>
            <a:pPr algn="just" defTabSz="914352">
              <a:lnSpc>
                <a:spcPts val="2801"/>
              </a:lnSpc>
            </a:pPr>
            <a:endParaRPr lang="ru-RU" sz="3200" spc="89" dirty="0">
              <a:ea typeface="Roboto" charset="0"/>
              <a:cs typeface="Times New Roman" panose="02020603050405020304" pitchFamily="18" charset="0"/>
            </a:endParaRPr>
          </a:p>
          <a:p>
            <a:pPr marL="457200" indent="-457200" algn="just" defTabSz="914352">
              <a:lnSpc>
                <a:spcPts val="2801"/>
              </a:lnSpc>
              <a:buFont typeface="Arial" panose="020B0604020202020204" pitchFamily="34" charset="0"/>
              <a:buChar char="•"/>
            </a:pPr>
            <a:r>
              <a:rPr lang="ru-RU" sz="3200" spc="89" dirty="0" err="1">
                <a:ea typeface="Roboto" charset="0"/>
                <a:cs typeface="Times New Roman" panose="02020603050405020304" pitchFamily="18" charset="0"/>
              </a:rPr>
              <a:t>Подпомагането</a:t>
            </a:r>
            <a:r>
              <a:rPr lang="ru-RU" sz="3200" spc="89" dirty="0">
                <a:ea typeface="Roboto" charset="0"/>
                <a:cs typeface="Times New Roman" panose="02020603050405020304" pitchFamily="18" charset="0"/>
              </a:rPr>
              <a:t> е за </a:t>
            </a:r>
            <a:r>
              <a:rPr lang="ru-RU" sz="3200" spc="89" dirty="0" err="1">
                <a:ea typeface="Roboto" charset="0"/>
                <a:cs typeface="Times New Roman" panose="02020603050405020304" pitchFamily="18" charset="0"/>
              </a:rPr>
              <a:t>земеделските</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площи</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регистрирани</a:t>
            </a:r>
            <a:r>
              <a:rPr lang="ru-RU" sz="3200" spc="89" dirty="0">
                <a:ea typeface="Roboto" charset="0"/>
                <a:cs typeface="Times New Roman" panose="02020603050405020304" pitchFamily="18" charset="0"/>
              </a:rPr>
              <a:t> в ИСАК, </a:t>
            </a:r>
            <a:r>
              <a:rPr lang="ru-RU" sz="3200" spc="89" dirty="0" err="1">
                <a:ea typeface="Roboto" charset="0"/>
                <a:cs typeface="Times New Roman" panose="02020603050405020304" pitchFamily="18" charset="0"/>
              </a:rPr>
              <a:t>които</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отговарят</a:t>
            </a:r>
            <a:r>
              <a:rPr lang="ru-RU" sz="3200" spc="89" dirty="0">
                <a:ea typeface="Roboto" charset="0"/>
                <a:cs typeface="Times New Roman" panose="02020603050405020304" pitchFamily="18" charset="0"/>
              </a:rPr>
              <a:t> на </a:t>
            </a:r>
            <a:r>
              <a:rPr lang="ru-RU" sz="3200" spc="89" dirty="0" err="1">
                <a:ea typeface="Roboto" charset="0"/>
                <a:cs typeface="Times New Roman" panose="02020603050405020304" pitchFamily="18" charset="0"/>
              </a:rPr>
              <a:t>определението</a:t>
            </a:r>
            <a:r>
              <a:rPr lang="ru-RU" sz="3200" spc="89" dirty="0">
                <a:ea typeface="Roboto" charset="0"/>
                <a:cs typeface="Times New Roman" panose="02020603050405020304" pitchFamily="18" charset="0"/>
              </a:rPr>
              <a:t> за „допустим </a:t>
            </a:r>
            <a:r>
              <a:rPr lang="ru-RU" sz="3200" spc="89" dirty="0" err="1">
                <a:ea typeface="Roboto" charset="0"/>
                <a:cs typeface="Times New Roman" panose="02020603050405020304" pitchFamily="18" charset="0"/>
              </a:rPr>
              <a:t>хектар</a:t>
            </a:r>
            <a:r>
              <a:rPr lang="ru-RU" sz="3200" spc="89" dirty="0">
                <a:ea typeface="Roboto" charset="0"/>
                <a:cs typeface="Times New Roman" panose="02020603050405020304" pitchFamily="18" charset="0"/>
              </a:rPr>
              <a:t>“.</a:t>
            </a:r>
          </a:p>
          <a:p>
            <a:pPr marL="457200" indent="-457200" algn="just" defTabSz="914352">
              <a:lnSpc>
                <a:spcPts val="2801"/>
              </a:lnSpc>
              <a:buFont typeface="Arial" panose="020B0604020202020204" pitchFamily="34" charset="0"/>
              <a:buChar char="•"/>
            </a:pPr>
            <a:endParaRPr lang="ru-RU" sz="3200" spc="89" dirty="0">
              <a:ea typeface="Roboto" charset="0"/>
              <a:cs typeface="Times New Roman" panose="02020603050405020304" pitchFamily="18" charset="0"/>
            </a:endParaRPr>
          </a:p>
          <a:p>
            <a:pPr marL="457200" indent="-457200" algn="just" defTabSz="914352">
              <a:lnSpc>
                <a:spcPts val="2801"/>
              </a:lnSpc>
              <a:buFont typeface="Arial" panose="020B0604020202020204" pitchFamily="34" charset="0"/>
              <a:buChar char="•"/>
            </a:pPr>
            <a:r>
              <a:rPr lang="ru-RU" sz="3200" b="1" spc="89" dirty="0" err="1">
                <a:ea typeface="Roboto" charset="0"/>
                <a:cs typeface="Times New Roman" panose="02020603050405020304" pitchFamily="18" charset="0"/>
              </a:rPr>
              <a:t>Всички</a:t>
            </a:r>
            <a:r>
              <a:rPr lang="ru-RU" sz="3200" b="1" spc="89" dirty="0">
                <a:ea typeface="Roboto" charset="0"/>
                <a:cs typeface="Times New Roman" panose="02020603050405020304" pitchFamily="18" charset="0"/>
              </a:rPr>
              <a:t> </a:t>
            </a:r>
            <a:r>
              <a:rPr lang="ru-RU" sz="3200" b="1" spc="89" dirty="0" err="1">
                <a:ea typeface="Roboto" charset="0"/>
                <a:cs typeface="Times New Roman" panose="02020603050405020304" pitchFamily="18" charset="0"/>
              </a:rPr>
              <a:t>земеделски</a:t>
            </a:r>
            <a:r>
              <a:rPr lang="ru-RU" sz="3200" b="1" spc="89" dirty="0">
                <a:ea typeface="Roboto" charset="0"/>
                <a:cs typeface="Times New Roman" panose="02020603050405020304" pitchFamily="18" charset="0"/>
              </a:rPr>
              <a:t> </a:t>
            </a:r>
            <a:r>
              <a:rPr lang="ru-RU" sz="3200" b="1" spc="89" dirty="0" err="1">
                <a:ea typeface="Roboto" charset="0"/>
                <a:cs typeface="Times New Roman" panose="02020603050405020304" pitchFamily="18" charset="0"/>
              </a:rPr>
              <a:t>площи</a:t>
            </a:r>
            <a:r>
              <a:rPr lang="ru-RU" sz="3200" b="1" spc="89" dirty="0">
                <a:ea typeface="Roboto" charset="0"/>
                <a:cs typeface="Times New Roman" panose="02020603050405020304" pitchFamily="18" charset="0"/>
              </a:rPr>
              <a:t> </a:t>
            </a:r>
            <a:r>
              <a:rPr lang="ru-RU" sz="3200" spc="89" dirty="0">
                <a:ea typeface="Roboto" charset="0"/>
                <a:cs typeface="Times New Roman" panose="02020603050405020304" pitchFamily="18" charset="0"/>
              </a:rPr>
              <a:t>е необходимо да </a:t>
            </a:r>
            <a:r>
              <a:rPr lang="ru-RU" sz="3200" spc="89" dirty="0" err="1">
                <a:ea typeface="Roboto" charset="0"/>
                <a:cs typeface="Times New Roman" panose="02020603050405020304" pitchFamily="18" charset="0"/>
              </a:rPr>
              <a:t>са</a:t>
            </a:r>
            <a:r>
              <a:rPr lang="ru-RU" sz="3200" spc="89" dirty="0">
                <a:ea typeface="Roboto" charset="0"/>
                <a:cs typeface="Times New Roman" panose="02020603050405020304" pitchFamily="18" charset="0"/>
              </a:rPr>
              <a:t> под </a:t>
            </a:r>
            <a:r>
              <a:rPr lang="ru-RU" sz="3200" spc="89" dirty="0" err="1">
                <a:ea typeface="Roboto" charset="0"/>
                <a:cs typeface="Times New Roman" panose="02020603050405020304" pitchFamily="18" charset="0"/>
              </a:rPr>
              <a:t>контрола</a:t>
            </a:r>
            <a:r>
              <a:rPr lang="ru-RU" sz="3200" spc="89" dirty="0">
                <a:ea typeface="Roboto" charset="0"/>
                <a:cs typeface="Times New Roman" panose="02020603050405020304" pitchFamily="18" charset="0"/>
              </a:rPr>
              <a:t> на </a:t>
            </a:r>
            <a:r>
              <a:rPr lang="ru-RU" sz="3200" spc="89" dirty="0" err="1">
                <a:ea typeface="Roboto" charset="0"/>
                <a:cs typeface="Times New Roman" panose="02020603050405020304" pitchFamily="18" charset="0"/>
              </a:rPr>
              <a:t>контролиращото</a:t>
            </a:r>
            <a:r>
              <a:rPr lang="ru-RU" sz="3200" spc="89" dirty="0">
                <a:ea typeface="Roboto" charset="0"/>
                <a:cs typeface="Times New Roman" panose="02020603050405020304" pitchFamily="18" charset="0"/>
              </a:rPr>
              <a:t> лице.</a:t>
            </a:r>
          </a:p>
          <a:p>
            <a:pPr marL="457200" indent="-457200" algn="just" defTabSz="914352">
              <a:lnSpc>
                <a:spcPts val="2801"/>
              </a:lnSpc>
              <a:buFont typeface="Arial" panose="020B0604020202020204" pitchFamily="34" charset="0"/>
              <a:buChar char="•"/>
            </a:pPr>
            <a:endParaRPr lang="ru-RU" sz="3200" spc="89" dirty="0">
              <a:ea typeface="Roboto" charset="0"/>
              <a:cs typeface="Times New Roman" panose="02020603050405020304" pitchFamily="18" charset="0"/>
            </a:endParaRPr>
          </a:p>
          <a:p>
            <a:pPr marL="457200" indent="-457200" algn="just" defTabSz="914352">
              <a:lnSpc>
                <a:spcPts val="2801"/>
              </a:lnSpc>
              <a:buFont typeface="Arial" panose="020B0604020202020204" pitchFamily="34" charset="0"/>
              <a:buChar char="•"/>
            </a:pPr>
            <a:r>
              <a:rPr lang="bg-BG" sz="3200" spc="89" dirty="0"/>
              <a:t>Площта за извършване на дейности по двете операции може да бъде намалена с не повече от 10 %, като всяка година поне 90 % от площта се припокрива географски с площта, за която има поет ангажимент.</a:t>
            </a:r>
          </a:p>
          <a:p>
            <a:pPr marL="457200" indent="-457200" algn="just" defTabSz="914352">
              <a:lnSpc>
                <a:spcPts val="2801"/>
              </a:lnSpc>
              <a:buFont typeface="Arial" panose="020B0604020202020204" pitchFamily="34" charset="0"/>
              <a:buChar char="•"/>
            </a:pPr>
            <a:endParaRPr lang="bg-BG" sz="3200" spc="89" dirty="0"/>
          </a:p>
          <a:p>
            <a:pPr marL="457200" indent="-457200" algn="just" defTabSz="914352">
              <a:lnSpc>
                <a:spcPts val="2801"/>
              </a:lnSpc>
              <a:buFont typeface="Arial" panose="020B0604020202020204" pitchFamily="34" charset="0"/>
              <a:buChar char="•"/>
            </a:pPr>
            <a:r>
              <a:rPr lang="bg-BG" sz="3200" spc="89" dirty="0"/>
              <a:t>Площи, заети с </a:t>
            </a:r>
            <a:r>
              <a:rPr lang="bg-BG" sz="3200" b="1" spc="89" dirty="0"/>
              <a:t>фуражни култури</a:t>
            </a:r>
            <a:r>
              <a:rPr lang="bg-BG" sz="3200" spc="89" dirty="0"/>
              <a:t>, както и постоянно затревени площи, участващи в формиране на размера на подпомагане съобразно съотношението, заложено в еко схемата за поддържане на биологично земеделие (селскостопански животни) по чл. 31 от Регламента за Стратегическите планове, не могат да получат подпомагане по интервенцията.</a:t>
            </a:r>
          </a:p>
          <a:p>
            <a:pPr algn="just" defTabSz="914352">
              <a:lnSpc>
                <a:spcPts val="2801"/>
              </a:lnSpc>
              <a:spcBef>
                <a:spcPts val="0"/>
              </a:spcBef>
            </a:pPr>
            <a:endParaRPr lang="en-US" sz="3200" spc="89" dirty="0"/>
          </a:p>
          <a:p>
            <a:pPr defTabSz="914352">
              <a:lnSpc>
                <a:spcPts val="2801"/>
              </a:lnSpc>
              <a:spcBef>
                <a:spcPct val="0"/>
              </a:spcBef>
            </a:pPr>
            <a:endParaRPr lang="en-US" sz="2800" spc="89" dirty="0"/>
          </a:p>
        </p:txBody>
      </p:sp>
      <p:sp>
        <p:nvSpPr>
          <p:cNvPr id="24" name="TextBox 24"/>
          <p:cNvSpPr txBox="1"/>
          <p:nvPr/>
        </p:nvSpPr>
        <p:spPr>
          <a:xfrm>
            <a:off x="9375905" y="1231984"/>
            <a:ext cx="7077114" cy="1179810"/>
          </a:xfrm>
          <a:prstGeom prst="rect">
            <a:avLst/>
          </a:prstGeom>
        </p:spPr>
        <p:txBody>
          <a:bodyPr lIns="0" tIns="0" rIns="0" bIns="0" rtlCol="0" anchor="t">
            <a:spAutoFit/>
          </a:bodyPr>
          <a:lstStyle/>
          <a:p>
            <a:pPr defTabSz="914352">
              <a:lnSpc>
                <a:spcPts val="4598"/>
              </a:lnSpc>
            </a:pPr>
            <a:r>
              <a:rPr lang="en-US" sz="3900" dirty="0">
                <a:latin typeface="Roboto"/>
              </a:rPr>
              <a:t>БИОЛОГИЧНО РАСТЕНИЕВЪДСТВО</a:t>
            </a:r>
            <a:endParaRPr lang="en-US" sz="3900" dirty="0">
              <a:latin typeface="Roboto"/>
              <a:ea typeface="Roboto"/>
              <a:cs typeface="Roboto"/>
            </a:endParaRPr>
          </a:p>
        </p:txBody>
      </p:sp>
      <p:sp>
        <p:nvSpPr>
          <p:cNvPr id="25" name="TextBox 25"/>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6" name="TextBox 26"/>
          <p:cNvSpPr txBox="1"/>
          <p:nvPr/>
        </p:nvSpPr>
        <p:spPr>
          <a:xfrm>
            <a:off x="10685931" y="656435"/>
            <a:ext cx="7077114" cy="487313"/>
          </a:xfrm>
          <a:prstGeom prst="rect">
            <a:avLst/>
          </a:prstGeom>
        </p:spPr>
        <p:txBody>
          <a:bodyPr lIns="0" tIns="0" rIns="0" bIns="0" rtlCol="0" anchor="t">
            <a:spAutoFit/>
          </a:bodyPr>
          <a:lstStyle/>
          <a:p>
            <a:pPr defTabSz="914352">
              <a:lnSpc>
                <a:spcPts val="3795"/>
              </a:lnSpc>
            </a:pPr>
            <a:r>
              <a:rPr lang="en-US" sz="3200">
                <a:latin typeface="Roboto"/>
              </a:rPr>
              <a:t>ЕЗФРСР</a:t>
            </a:r>
          </a:p>
        </p:txBody>
      </p:sp>
      <p:pic>
        <p:nvPicPr>
          <p:cNvPr id="27" name="Картина 28">
            <a:extLst>
              <a:ext uri="{FF2B5EF4-FFF2-40B4-BE49-F238E27FC236}">
                <a16:creationId xmlns="" xmlns:a16="http://schemas.microsoft.com/office/drawing/2014/main" id="{5ADFE3F0-26B4-746E-1B19-102EC8FE8C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06391" y="1325702"/>
            <a:ext cx="526757" cy="992373"/>
          </a:xfrm>
          <a:prstGeom prst="rect">
            <a:avLst/>
          </a:prstGeom>
        </p:spPr>
      </p:pic>
    </p:spTree>
    <p:extLst>
      <p:ext uri="{BB962C8B-B14F-4D97-AF65-F5344CB8AC3E}">
        <p14:creationId xmlns:p14="http://schemas.microsoft.com/office/powerpoint/2010/main" val="2727623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2" y="346004"/>
            <a:ext cx="502556" cy="476159"/>
          </a:xfrm>
          <a:prstGeom prst="rect">
            <a:avLst/>
          </a:prstGeom>
        </p:spPr>
      </p:pic>
      <p:grpSp>
        <p:nvGrpSpPr>
          <p:cNvPr id="5" name="Group 5"/>
          <p:cNvGrpSpPr/>
          <p:nvPr/>
        </p:nvGrpSpPr>
        <p:grpSpPr>
          <a:xfrm>
            <a:off x="14597516" y="426630"/>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7" name="Group 7"/>
          <p:cNvGrpSpPr/>
          <p:nvPr/>
        </p:nvGrpSpPr>
        <p:grpSpPr>
          <a:xfrm>
            <a:off x="14943870" y="426630"/>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15290226" y="426630"/>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3" name="TextBox 13"/>
          <p:cNvSpPr txBox="1"/>
          <p:nvPr/>
        </p:nvSpPr>
        <p:spPr>
          <a:xfrm>
            <a:off x="1733065" y="2985178"/>
            <a:ext cx="2780074" cy="1455192"/>
          </a:xfrm>
          <a:prstGeom prst="rect">
            <a:avLst/>
          </a:prstGeom>
        </p:spPr>
        <p:txBody>
          <a:bodyPr lIns="50800" tIns="50800" rIns="50800" bIns="50800" rtlCol="0" anchor="ctr"/>
          <a:lstStyle/>
          <a:p>
            <a:pPr algn="ctr">
              <a:lnSpc>
                <a:spcPts val="2155"/>
              </a:lnSpc>
            </a:pPr>
            <a:endParaRPr/>
          </a:p>
        </p:txBody>
      </p:sp>
      <p:sp>
        <p:nvSpPr>
          <p:cNvPr id="14" name="TextBox 14"/>
          <p:cNvSpPr txBox="1"/>
          <p:nvPr/>
        </p:nvSpPr>
        <p:spPr>
          <a:xfrm>
            <a:off x="290812" y="2559840"/>
            <a:ext cx="17706376" cy="7694414"/>
          </a:xfrm>
          <a:prstGeom prst="rect">
            <a:avLst/>
          </a:prstGeom>
        </p:spPr>
        <p:txBody>
          <a:bodyPr wrap="square" lIns="0" tIns="0" rIns="0" bIns="0" rtlCol="0" anchor="t">
            <a:spAutoFit/>
          </a:bodyPr>
          <a:lstStyle/>
          <a:p>
            <a:r>
              <a:rPr lang="en-US" b="1" spc="86" dirty="0">
                <a:latin typeface="Roboto" charset="0"/>
                <a:ea typeface="Roboto" charset="0"/>
                <a:cs typeface="Roboto" charset="0"/>
              </a:rPr>
              <a:t>БЮДЖЕТ– 105 810 993 ЕВРО</a:t>
            </a:r>
          </a:p>
          <a:p>
            <a:endParaRPr lang="bg-BG" b="1" spc="86" dirty="0">
              <a:latin typeface="Roboto" charset="0"/>
              <a:ea typeface="Roboto" charset="0"/>
              <a:cs typeface="Roboto" charset="0"/>
            </a:endParaRPr>
          </a:p>
          <a:p>
            <a:pPr algn="just"/>
            <a:r>
              <a:rPr lang="en-US" sz="2200" spc="86" dirty="0" err="1">
                <a:latin typeface="Roboto" charset="0"/>
                <a:ea typeface="Roboto" charset="0"/>
                <a:cs typeface="Roboto" charset="0"/>
              </a:rPr>
              <a:t>Подпомагането</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се</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предоставя</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само</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за</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материални</a:t>
            </a:r>
            <a:r>
              <a:rPr lang="en-US" sz="2200" spc="86" dirty="0">
                <a:latin typeface="Roboto" charset="0"/>
                <a:ea typeface="Roboto" charset="0"/>
                <a:cs typeface="Roboto" charset="0"/>
              </a:rPr>
              <a:t> и/</a:t>
            </a:r>
            <a:r>
              <a:rPr lang="en-US" sz="2200" spc="86" dirty="0" err="1">
                <a:latin typeface="Roboto" charset="0"/>
                <a:ea typeface="Roboto" charset="0"/>
                <a:cs typeface="Roboto" charset="0"/>
              </a:rPr>
              <a:t>или</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нематериални</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активи</a:t>
            </a:r>
            <a:r>
              <a:rPr lang="en-US" sz="2200" spc="86" dirty="0">
                <a:latin typeface="Roboto" charset="0"/>
                <a:ea typeface="Roboto" charset="0"/>
                <a:cs typeface="Roboto" charset="0"/>
              </a:rPr>
              <a:t>, в </a:t>
            </a:r>
            <a:r>
              <a:rPr lang="en-US" sz="2200" spc="86" dirty="0" err="1">
                <a:latin typeface="Roboto" charset="0"/>
                <a:ea typeface="Roboto" charset="0"/>
                <a:cs typeface="Roboto" charset="0"/>
              </a:rPr>
              <a:t>това</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число</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машини</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съоръжения</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оборудване</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включително</a:t>
            </a:r>
            <a:r>
              <a:rPr lang="en-US" sz="2200" spc="86" dirty="0">
                <a:latin typeface="Roboto" charset="0"/>
                <a:ea typeface="Roboto" charset="0"/>
                <a:cs typeface="Roboto" charset="0"/>
              </a:rPr>
              <a:t> и </a:t>
            </a:r>
            <a:r>
              <a:rPr lang="en-US" sz="2200" spc="86" dirty="0" err="1">
                <a:latin typeface="Roboto" charset="0"/>
                <a:ea typeface="Roboto" charset="0"/>
                <a:cs typeface="Roboto" charset="0"/>
              </a:rPr>
              <a:t>недвижима</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собственост</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както</a:t>
            </a:r>
            <a:r>
              <a:rPr lang="en-US" sz="2200" spc="86" dirty="0">
                <a:latin typeface="Roboto" charset="0"/>
                <a:ea typeface="Roboto" charset="0"/>
                <a:cs typeface="Roboto" charset="0"/>
              </a:rPr>
              <a:t> и </a:t>
            </a:r>
            <a:r>
              <a:rPr lang="en-US" sz="2200" spc="86" dirty="0" err="1">
                <a:latin typeface="Roboto" charset="0"/>
                <a:ea typeface="Roboto" charset="0"/>
                <a:cs typeface="Roboto" charset="0"/>
              </a:rPr>
              <a:t>общи</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разходи</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свързани</a:t>
            </a:r>
            <a:r>
              <a:rPr lang="en-US" sz="2200" spc="86" dirty="0">
                <a:latin typeface="Roboto" charset="0"/>
                <a:ea typeface="Roboto" charset="0"/>
                <a:cs typeface="Roboto" charset="0"/>
              </a:rPr>
              <a:t> с </a:t>
            </a:r>
            <a:r>
              <a:rPr lang="en-US" sz="2200" spc="86" dirty="0" err="1">
                <a:latin typeface="Roboto" charset="0"/>
                <a:ea typeface="Roboto" charset="0"/>
                <a:cs typeface="Roboto" charset="0"/>
              </a:rPr>
              <a:t>подпомаганата</a:t>
            </a:r>
            <a:r>
              <a:rPr lang="en-US" sz="2200" spc="86" dirty="0">
                <a:latin typeface="Roboto" charset="0"/>
                <a:ea typeface="Roboto" charset="0"/>
                <a:cs typeface="Roboto" charset="0"/>
              </a:rPr>
              <a:t> </a:t>
            </a:r>
            <a:r>
              <a:rPr lang="en-US" sz="2200" spc="86" dirty="0" err="1">
                <a:latin typeface="Roboto" charset="0"/>
                <a:ea typeface="Roboto" charset="0"/>
                <a:cs typeface="Roboto" charset="0"/>
              </a:rPr>
              <a:t>дейност</a:t>
            </a:r>
            <a:r>
              <a:rPr lang="en-US" sz="2200" spc="86" dirty="0">
                <a:latin typeface="Roboto" charset="0"/>
                <a:ea typeface="Roboto" charset="0"/>
                <a:cs typeface="Roboto" charset="0"/>
              </a:rPr>
              <a:t>:</a:t>
            </a:r>
          </a:p>
          <a:p>
            <a:pPr algn="just"/>
            <a:endParaRPr lang="en-US" sz="2200" spc="86" dirty="0">
              <a:latin typeface="Roboto" charset="0"/>
              <a:ea typeface="Roboto" charset="0"/>
              <a:cs typeface="Roboto" charset="0"/>
            </a:endParaRPr>
          </a:p>
          <a:p>
            <a:pPr algn="just">
              <a:spcBef>
                <a:spcPts val="200"/>
              </a:spcBef>
              <a:spcAft>
                <a:spcPts val="200"/>
              </a:spcAft>
            </a:pPr>
            <a:r>
              <a:rPr lang="en-US" sz="2200" spc="86" dirty="0">
                <a:latin typeface="Roboto" charset="0"/>
                <a:ea typeface="Roboto" charset="0"/>
                <a:cs typeface="Roboto" charset="0"/>
              </a:rPr>
              <a:t>1</a:t>
            </a:r>
            <a:r>
              <a:rPr lang="bg-BG" sz="2200" b="1" spc="86"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2200" spc="86" dirty="0" err="1">
                <a:latin typeface="Roboto" charset="0"/>
                <a:ea typeface="Roboto" charset="0"/>
              </a:rPr>
              <a:t>Биологично</a:t>
            </a:r>
            <a:r>
              <a:rPr lang="en-US" sz="2200" spc="86" dirty="0">
                <a:latin typeface="Roboto" charset="0"/>
                <a:ea typeface="Roboto" charset="0"/>
              </a:rPr>
              <a:t> </a:t>
            </a:r>
            <a:r>
              <a:rPr lang="en-US" sz="2200" spc="86" dirty="0" err="1">
                <a:latin typeface="Roboto" charset="0"/>
                <a:ea typeface="Roboto" charset="0"/>
              </a:rPr>
              <a:t>производство</a:t>
            </a:r>
            <a:r>
              <a:rPr lang="en-US" sz="2200" spc="86" dirty="0">
                <a:latin typeface="Roboto" charset="0"/>
                <a:ea typeface="Roboto" charset="0"/>
              </a:rPr>
              <a:t>:</a:t>
            </a:r>
            <a:endParaRPr lang="x-none" sz="2200" spc="86">
              <a:latin typeface="Roboto" charset="0"/>
              <a:ea typeface="Roboto" charset="0"/>
            </a:endParaRPr>
          </a:p>
          <a:p>
            <a:pPr algn="just">
              <a:spcBef>
                <a:spcPts val="200"/>
              </a:spcBef>
              <a:spcAft>
                <a:spcPts val="200"/>
              </a:spcAft>
            </a:pPr>
            <a:r>
              <a:rPr lang="en-US" sz="2200" spc="86" dirty="0">
                <a:latin typeface="Roboto" charset="0"/>
                <a:ea typeface="Roboto" charset="0"/>
              </a:rPr>
              <a:t>1.1. </a:t>
            </a:r>
            <a:r>
              <a:rPr lang="en-US" sz="2200" spc="86" dirty="0" err="1">
                <a:latin typeface="Roboto" charset="0"/>
                <a:ea typeface="Roboto" charset="0"/>
              </a:rPr>
              <a:t>създаване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трайни</a:t>
            </a:r>
            <a:r>
              <a:rPr lang="en-US" sz="2200" spc="86" dirty="0">
                <a:latin typeface="Roboto" charset="0"/>
                <a:ea typeface="Roboto" charset="0"/>
              </a:rPr>
              <a:t> </a:t>
            </a:r>
            <a:r>
              <a:rPr lang="en-US" sz="2200" spc="86" dirty="0" err="1">
                <a:latin typeface="Roboto" charset="0"/>
                <a:ea typeface="Roboto" charset="0"/>
              </a:rPr>
              <a:t>насаждения</a:t>
            </a:r>
            <a:r>
              <a:rPr lang="en-US" sz="2200" spc="86" dirty="0">
                <a:latin typeface="Roboto" charset="0"/>
                <a:ea typeface="Roboto" charset="0"/>
              </a:rPr>
              <a:t>, </a:t>
            </a:r>
            <a:r>
              <a:rPr lang="en-US" sz="2200" spc="86" dirty="0" err="1">
                <a:latin typeface="Roboto" charset="0"/>
                <a:ea typeface="Roboto" charset="0"/>
              </a:rPr>
              <a:t>включително</a:t>
            </a:r>
            <a:r>
              <a:rPr lang="en-US" sz="2200" spc="86" dirty="0">
                <a:latin typeface="Roboto" charset="0"/>
                <a:ea typeface="Roboto" charset="0"/>
              </a:rPr>
              <a:t> </a:t>
            </a:r>
            <a:r>
              <a:rPr lang="en-US" sz="2200" spc="86" dirty="0" err="1">
                <a:latin typeface="Roboto" charset="0"/>
                <a:ea typeface="Roboto" charset="0"/>
              </a:rPr>
              <a:t>разсадници</a:t>
            </a:r>
            <a:r>
              <a:rPr lang="en-US" sz="2200" spc="86" dirty="0">
                <a:latin typeface="Roboto" charset="0"/>
                <a:ea typeface="Roboto" charset="0"/>
              </a:rPr>
              <a:t>, </a:t>
            </a:r>
            <a:r>
              <a:rPr lang="en-US" sz="2200" spc="86" dirty="0" err="1">
                <a:latin typeface="Roboto" charset="0"/>
                <a:ea typeface="Roboto" charset="0"/>
              </a:rPr>
              <a:t>по</a:t>
            </a:r>
            <a:r>
              <a:rPr lang="en-US" sz="2200" spc="86" dirty="0">
                <a:latin typeface="Roboto" charset="0"/>
                <a:ea typeface="Roboto" charset="0"/>
              </a:rPr>
              <a:t> </a:t>
            </a:r>
            <a:r>
              <a:rPr lang="en-US" sz="2200" spc="86" dirty="0" err="1">
                <a:latin typeface="Roboto" charset="0"/>
                <a:ea typeface="Roboto" charset="0"/>
              </a:rPr>
              <a:t>биологичен</a:t>
            </a:r>
            <a:r>
              <a:rPr lang="en-US" sz="2200" spc="86" dirty="0">
                <a:latin typeface="Roboto" charset="0"/>
                <a:ea typeface="Roboto" charset="0"/>
              </a:rPr>
              <a:t> </a:t>
            </a:r>
            <a:r>
              <a:rPr lang="en-US" sz="2200" spc="86" dirty="0" err="1">
                <a:latin typeface="Roboto" charset="0"/>
                <a:ea typeface="Roboto" charset="0"/>
              </a:rPr>
              <a:t>начин</a:t>
            </a:r>
            <a:r>
              <a:rPr lang="en-US" sz="2200" spc="86" dirty="0">
                <a:latin typeface="Roboto" charset="0"/>
                <a:ea typeface="Roboto" charset="0"/>
              </a:rPr>
              <a:t> – </a:t>
            </a:r>
            <a:r>
              <a:rPr lang="en-US" sz="2200" spc="86" dirty="0" err="1">
                <a:latin typeface="Roboto" charset="0"/>
                <a:ea typeface="Roboto" charset="0"/>
              </a:rPr>
              <a:t>закупуване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посадъчен</a:t>
            </a:r>
            <a:r>
              <a:rPr lang="en-US" sz="2200" spc="86" dirty="0">
                <a:latin typeface="Roboto" charset="0"/>
                <a:ea typeface="Roboto" charset="0"/>
              </a:rPr>
              <a:t> </a:t>
            </a:r>
            <a:r>
              <a:rPr lang="en-US" sz="2200" spc="86" dirty="0" err="1">
                <a:latin typeface="Roboto" charset="0"/>
                <a:ea typeface="Roboto" charset="0"/>
              </a:rPr>
              <a:t>материал</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други</a:t>
            </a:r>
            <a:r>
              <a:rPr lang="en-US" sz="2200" spc="86" dirty="0">
                <a:latin typeface="Roboto" charset="0"/>
                <a:ea typeface="Roboto" charset="0"/>
              </a:rPr>
              <a:t> </a:t>
            </a:r>
            <a:r>
              <a:rPr lang="en-US" sz="2200" spc="86" dirty="0" err="1">
                <a:latin typeface="Roboto" charset="0"/>
                <a:ea typeface="Roboto" charset="0"/>
              </a:rPr>
              <a:t>материали</a:t>
            </a:r>
            <a:r>
              <a:rPr lang="en-US" sz="2200" spc="86" dirty="0">
                <a:latin typeface="Roboto" charset="0"/>
                <a:ea typeface="Roboto" charset="0"/>
              </a:rPr>
              <a:t>, </a:t>
            </a:r>
            <a:r>
              <a:rPr lang="en-US" sz="2200" spc="86" dirty="0" err="1">
                <a:latin typeface="Roboto" charset="0"/>
                <a:ea typeface="Roboto" charset="0"/>
              </a:rPr>
              <a:t>агротехнически</a:t>
            </a:r>
            <a:r>
              <a:rPr lang="en-US" sz="2200" spc="86" dirty="0">
                <a:latin typeface="Roboto" charset="0"/>
                <a:ea typeface="Roboto" charset="0"/>
              </a:rPr>
              <a:t> </a:t>
            </a:r>
            <a:r>
              <a:rPr lang="en-US" sz="2200" spc="86" dirty="0" err="1">
                <a:latin typeface="Roboto" charset="0"/>
                <a:ea typeface="Roboto" charset="0"/>
              </a:rPr>
              <a:t>мероприятия</a:t>
            </a:r>
            <a:r>
              <a:rPr lang="en-US" sz="2200" spc="86" dirty="0">
                <a:latin typeface="Roboto" charset="0"/>
                <a:ea typeface="Roboto" charset="0"/>
              </a:rPr>
              <a:t> </a:t>
            </a:r>
            <a:r>
              <a:rPr lang="en-US" sz="2200" spc="86" dirty="0" err="1">
                <a:latin typeface="Roboto" charset="0"/>
                <a:ea typeface="Roboto" charset="0"/>
              </a:rPr>
              <a:t>по</a:t>
            </a:r>
            <a:r>
              <a:rPr lang="en-US" sz="2200" spc="86" dirty="0">
                <a:latin typeface="Roboto" charset="0"/>
                <a:ea typeface="Roboto" charset="0"/>
              </a:rPr>
              <a:t> </a:t>
            </a:r>
            <a:r>
              <a:rPr lang="en-US" sz="2200" spc="86" dirty="0" err="1">
                <a:latin typeface="Roboto" charset="0"/>
                <a:ea typeface="Roboto" charset="0"/>
              </a:rPr>
              <a:t>подготовка</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терена</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засаждане</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др</a:t>
            </a:r>
            <a:r>
              <a:rPr lang="en-US" sz="2200" spc="86" dirty="0">
                <a:latin typeface="Roboto" charset="0"/>
                <a:ea typeface="Roboto" charset="0"/>
              </a:rPr>
              <a:t>.;</a:t>
            </a:r>
            <a:endParaRPr lang="x-none" sz="2200" spc="86">
              <a:latin typeface="Roboto" charset="0"/>
              <a:ea typeface="Roboto" charset="0"/>
            </a:endParaRPr>
          </a:p>
          <a:p>
            <a:pPr algn="just">
              <a:spcBef>
                <a:spcPts val="200"/>
              </a:spcBef>
              <a:spcAft>
                <a:spcPts val="200"/>
              </a:spcAft>
            </a:pPr>
            <a:r>
              <a:rPr lang="en-US" sz="2200" spc="86" dirty="0">
                <a:latin typeface="Roboto" charset="0"/>
                <a:ea typeface="Roboto" charset="0"/>
              </a:rPr>
              <a:t>1.2. </a:t>
            </a:r>
            <a:r>
              <a:rPr lang="en-US" sz="2200" spc="86" dirty="0" err="1">
                <a:latin typeface="Roboto" charset="0"/>
                <a:ea typeface="Roboto" charset="0"/>
              </a:rPr>
              <a:t>изграждане</a:t>
            </a:r>
            <a:r>
              <a:rPr lang="en-US" sz="2200" spc="86" dirty="0">
                <a:latin typeface="Roboto" charset="0"/>
                <a:ea typeface="Roboto" charset="0"/>
              </a:rPr>
              <a:t>/</a:t>
            </a:r>
            <a:r>
              <a:rPr lang="en-US" sz="2200" spc="86" dirty="0" err="1">
                <a:latin typeface="Roboto" charset="0"/>
                <a:ea typeface="Roboto" charset="0"/>
              </a:rPr>
              <a:t>ремонт</a:t>
            </a:r>
            <a:r>
              <a:rPr lang="en-US" sz="2200" spc="86" dirty="0">
                <a:latin typeface="Roboto" charset="0"/>
                <a:ea typeface="Roboto" charset="0"/>
              </a:rPr>
              <a:t>/</a:t>
            </a:r>
            <a:r>
              <a:rPr lang="en-US" sz="2200" spc="86" dirty="0" err="1">
                <a:latin typeface="Roboto" charset="0"/>
                <a:ea typeface="Roboto" charset="0"/>
              </a:rPr>
              <a:t>реконструкция</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оборудване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животновъдни</a:t>
            </a:r>
            <a:r>
              <a:rPr lang="en-US" sz="2200" spc="86" dirty="0">
                <a:latin typeface="Roboto" charset="0"/>
                <a:ea typeface="Roboto" charset="0"/>
              </a:rPr>
              <a:t> </a:t>
            </a:r>
            <a:r>
              <a:rPr lang="en-US" sz="2200" spc="86" dirty="0" err="1">
                <a:latin typeface="Roboto" charset="0"/>
                <a:ea typeface="Roboto" charset="0"/>
              </a:rPr>
              <a:t>обекти</a:t>
            </a:r>
            <a:r>
              <a:rPr lang="en-US" sz="2200" spc="86" dirty="0">
                <a:latin typeface="Roboto" charset="0"/>
                <a:ea typeface="Roboto" charset="0"/>
              </a:rPr>
              <a:t> </a:t>
            </a:r>
            <a:r>
              <a:rPr lang="en-US" sz="2200" spc="86" dirty="0" err="1">
                <a:latin typeface="Roboto" charset="0"/>
                <a:ea typeface="Roboto" charset="0"/>
              </a:rPr>
              <a:t>за</a:t>
            </a:r>
            <a:r>
              <a:rPr lang="en-US" sz="2200" spc="86" dirty="0">
                <a:latin typeface="Roboto" charset="0"/>
                <a:ea typeface="Roboto" charset="0"/>
              </a:rPr>
              <a:t> </a:t>
            </a:r>
            <a:r>
              <a:rPr lang="en-US" sz="2200" spc="86" dirty="0" err="1">
                <a:latin typeface="Roboto" charset="0"/>
                <a:ea typeface="Roboto" charset="0"/>
              </a:rPr>
              <a:t>отглеждане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животни</a:t>
            </a:r>
            <a:r>
              <a:rPr lang="en-US" sz="2200" spc="86" dirty="0">
                <a:latin typeface="Roboto" charset="0"/>
                <a:ea typeface="Roboto" charset="0"/>
              </a:rPr>
              <a:t> </a:t>
            </a:r>
            <a:r>
              <a:rPr lang="en-US" sz="2200" spc="86" dirty="0" err="1">
                <a:latin typeface="Roboto" charset="0"/>
                <a:ea typeface="Roboto" charset="0"/>
              </a:rPr>
              <a:t>по</a:t>
            </a:r>
            <a:r>
              <a:rPr lang="en-US" sz="2200" spc="86" dirty="0">
                <a:latin typeface="Roboto" charset="0"/>
                <a:ea typeface="Roboto" charset="0"/>
              </a:rPr>
              <a:t> </a:t>
            </a:r>
            <a:r>
              <a:rPr lang="en-US" sz="2200" spc="86" dirty="0" err="1">
                <a:latin typeface="Roboto" charset="0"/>
                <a:ea typeface="Roboto" charset="0"/>
              </a:rPr>
              <a:t>биологичен</a:t>
            </a:r>
            <a:r>
              <a:rPr lang="en-US" sz="2200" spc="86" dirty="0">
                <a:latin typeface="Roboto" charset="0"/>
                <a:ea typeface="Roboto" charset="0"/>
              </a:rPr>
              <a:t> </a:t>
            </a:r>
            <a:r>
              <a:rPr lang="en-US" sz="2200" spc="86" dirty="0" err="1">
                <a:latin typeface="Roboto" charset="0"/>
                <a:ea typeface="Roboto" charset="0"/>
              </a:rPr>
              <a:t>начин</a:t>
            </a:r>
            <a:r>
              <a:rPr lang="en-US" sz="2200" spc="86" dirty="0">
                <a:latin typeface="Roboto" charset="0"/>
                <a:ea typeface="Roboto" charset="0"/>
              </a:rPr>
              <a:t>;</a:t>
            </a:r>
            <a:endParaRPr lang="x-none" sz="2200" spc="86">
              <a:latin typeface="Roboto" charset="0"/>
              <a:ea typeface="Roboto" charset="0"/>
            </a:endParaRPr>
          </a:p>
          <a:p>
            <a:pPr algn="just">
              <a:spcBef>
                <a:spcPts val="0"/>
              </a:spcBef>
              <a:spcAft>
                <a:spcPts val="0"/>
              </a:spcAft>
            </a:pPr>
            <a:r>
              <a:rPr lang="en-US" sz="2200" spc="86" dirty="0">
                <a:latin typeface="Roboto" charset="0"/>
                <a:ea typeface="Roboto" charset="0"/>
              </a:rPr>
              <a:t>2. </a:t>
            </a:r>
            <a:r>
              <a:rPr lang="en-US" sz="2200" spc="86" dirty="0" err="1">
                <a:latin typeface="Roboto" charset="0"/>
                <a:ea typeface="Roboto" charset="0"/>
              </a:rPr>
              <a:t>Материални</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нематериални</a:t>
            </a:r>
            <a:r>
              <a:rPr lang="en-US" sz="2200" spc="86" dirty="0">
                <a:latin typeface="Roboto" charset="0"/>
                <a:ea typeface="Roboto" charset="0"/>
              </a:rPr>
              <a:t> </a:t>
            </a:r>
            <a:r>
              <a:rPr lang="en-US" sz="2200" spc="86" dirty="0" err="1">
                <a:latin typeface="Roboto" charset="0"/>
                <a:ea typeface="Roboto" charset="0"/>
              </a:rPr>
              <a:t>инвестиции</a:t>
            </a:r>
            <a:r>
              <a:rPr lang="en-US" sz="2200" spc="86" dirty="0">
                <a:latin typeface="Roboto" charset="0"/>
                <a:ea typeface="Roboto" charset="0"/>
              </a:rPr>
              <a:t> </a:t>
            </a:r>
            <a:r>
              <a:rPr lang="en-US" sz="2200" spc="86" dirty="0" err="1">
                <a:latin typeface="Roboto" charset="0"/>
                <a:ea typeface="Roboto" charset="0"/>
              </a:rPr>
              <a:t>за</a:t>
            </a:r>
            <a:r>
              <a:rPr lang="en-US" sz="2200" spc="86" dirty="0">
                <a:latin typeface="Roboto" charset="0"/>
                <a:ea typeface="Roboto" charset="0"/>
              </a:rPr>
              <a:t> </a:t>
            </a:r>
            <a:r>
              <a:rPr lang="en-US" sz="2200" spc="86" dirty="0" err="1">
                <a:latin typeface="Roboto" charset="0"/>
                <a:ea typeface="Roboto" charset="0"/>
              </a:rPr>
              <a:t>прилагане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технологиите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прецизно</a:t>
            </a:r>
            <a:r>
              <a:rPr lang="en-US" sz="2200" spc="86" dirty="0">
                <a:latin typeface="Roboto" charset="0"/>
                <a:ea typeface="Roboto" charset="0"/>
              </a:rPr>
              <a:t>/</a:t>
            </a:r>
            <a:r>
              <a:rPr lang="en-US" sz="2200" spc="86" dirty="0" err="1">
                <a:latin typeface="Roboto" charset="0"/>
                <a:ea typeface="Roboto" charset="0"/>
              </a:rPr>
              <a:t>интелигентно</a:t>
            </a:r>
            <a:r>
              <a:rPr lang="en-US" sz="2200" spc="86" dirty="0">
                <a:latin typeface="Roboto" charset="0"/>
                <a:ea typeface="Roboto" charset="0"/>
              </a:rPr>
              <a:t>/</a:t>
            </a:r>
            <a:r>
              <a:rPr lang="en-US" sz="2200" spc="86" dirty="0" err="1">
                <a:latin typeface="Roboto" charset="0"/>
                <a:ea typeface="Roboto" charset="0"/>
              </a:rPr>
              <a:t>цифрово</a:t>
            </a:r>
            <a:r>
              <a:rPr lang="en-US" sz="2200" spc="86" dirty="0">
                <a:latin typeface="Roboto" charset="0"/>
                <a:ea typeface="Roboto" charset="0"/>
              </a:rPr>
              <a:t> </a:t>
            </a:r>
            <a:r>
              <a:rPr lang="en-US" sz="2200" spc="86" dirty="0" err="1">
                <a:latin typeface="Roboto" charset="0"/>
                <a:ea typeface="Roboto" charset="0"/>
              </a:rPr>
              <a:t>земеделие</a:t>
            </a:r>
            <a:r>
              <a:rPr lang="en-US" sz="2200" spc="86" dirty="0">
                <a:latin typeface="Roboto" charset="0"/>
                <a:ea typeface="Roboto" charset="0"/>
              </a:rPr>
              <a:t> - </a:t>
            </a:r>
            <a:r>
              <a:rPr lang="en-US" sz="2200" spc="86" dirty="0" err="1">
                <a:latin typeface="Roboto" charset="0"/>
                <a:ea typeface="Roboto" charset="0"/>
              </a:rPr>
              <a:t>оптимизиране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почвените</a:t>
            </a:r>
            <a:r>
              <a:rPr lang="en-US" sz="2200" spc="86" dirty="0">
                <a:latin typeface="Roboto" charset="0"/>
                <a:ea typeface="Roboto" charset="0"/>
              </a:rPr>
              <a:t> </a:t>
            </a:r>
            <a:r>
              <a:rPr lang="en-US" sz="2200" spc="86" dirty="0" err="1">
                <a:latin typeface="Roboto" charset="0"/>
                <a:ea typeface="Roboto" charset="0"/>
              </a:rPr>
              <a:t>обработки</a:t>
            </a:r>
            <a:r>
              <a:rPr lang="en-US" sz="2200" spc="86" dirty="0">
                <a:latin typeface="Roboto" charset="0"/>
                <a:ea typeface="Roboto" charset="0"/>
              </a:rPr>
              <a:t>, </a:t>
            </a:r>
            <a:r>
              <a:rPr lang="en-US" sz="2200" spc="86" dirty="0" err="1">
                <a:latin typeface="Roboto" charset="0"/>
                <a:ea typeface="Roboto" charset="0"/>
              </a:rPr>
              <a:t>употребата</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торове</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препарати</a:t>
            </a:r>
            <a:r>
              <a:rPr lang="en-US" sz="2200" spc="86" dirty="0">
                <a:latin typeface="Roboto" charset="0"/>
                <a:ea typeface="Roboto" charset="0"/>
              </a:rPr>
              <a:t> </a:t>
            </a:r>
            <a:r>
              <a:rPr lang="en-US" sz="2200" spc="86" dirty="0" err="1">
                <a:latin typeface="Roboto" charset="0"/>
                <a:ea typeface="Roboto" charset="0"/>
              </a:rPr>
              <a:t>за</a:t>
            </a:r>
            <a:r>
              <a:rPr lang="en-US" sz="2200" spc="86" dirty="0">
                <a:latin typeface="Roboto" charset="0"/>
                <a:ea typeface="Roboto" charset="0"/>
              </a:rPr>
              <a:t> </a:t>
            </a:r>
            <a:r>
              <a:rPr lang="en-US" sz="2200" spc="86" dirty="0" err="1">
                <a:latin typeface="Roboto" charset="0"/>
                <a:ea typeface="Roboto" charset="0"/>
              </a:rPr>
              <a:t>растителна</a:t>
            </a:r>
            <a:r>
              <a:rPr lang="en-US" sz="2200" spc="86" dirty="0">
                <a:latin typeface="Roboto" charset="0"/>
                <a:ea typeface="Roboto" charset="0"/>
              </a:rPr>
              <a:t> </a:t>
            </a:r>
            <a:r>
              <a:rPr lang="en-US" sz="2200" spc="86" dirty="0" err="1">
                <a:latin typeface="Roboto" charset="0"/>
                <a:ea typeface="Roboto" charset="0"/>
              </a:rPr>
              <a:t>защита</a:t>
            </a:r>
            <a:r>
              <a:rPr lang="en-US" sz="2200" spc="86" dirty="0">
                <a:latin typeface="Roboto" charset="0"/>
                <a:ea typeface="Roboto" charset="0"/>
              </a:rPr>
              <a:t>, </a:t>
            </a:r>
            <a:r>
              <a:rPr lang="en-US" sz="2200" spc="86" dirty="0" err="1">
                <a:latin typeface="Roboto" charset="0"/>
                <a:ea typeface="Roboto" charset="0"/>
              </a:rPr>
              <a:t>прецизно</a:t>
            </a:r>
            <a:r>
              <a:rPr lang="en-US" sz="2200" spc="86" dirty="0">
                <a:latin typeface="Roboto" charset="0"/>
                <a:ea typeface="Roboto" charset="0"/>
              </a:rPr>
              <a:t> </a:t>
            </a:r>
            <a:r>
              <a:rPr lang="en-US" sz="2200" spc="86" dirty="0" err="1">
                <a:latin typeface="Roboto" charset="0"/>
                <a:ea typeface="Roboto" charset="0"/>
              </a:rPr>
              <a:t>напояване</a:t>
            </a:r>
            <a:r>
              <a:rPr lang="en-US" sz="2200" spc="86" dirty="0">
                <a:latin typeface="Roboto" charset="0"/>
                <a:ea typeface="Roboto" charset="0"/>
              </a:rPr>
              <a:t> (</a:t>
            </a:r>
            <a:r>
              <a:rPr lang="en-US" sz="2200" spc="86" dirty="0" err="1">
                <a:latin typeface="Roboto" charset="0"/>
                <a:ea typeface="Roboto" charset="0"/>
              </a:rPr>
              <a:t>системи</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оборудване</a:t>
            </a:r>
            <a:r>
              <a:rPr lang="en-US" sz="2200" spc="86" dirty="0">
                <a:latin typeface="Roboto" charset="0"/>
                <a:ea typeface="Roboto" charset="0"/>
              </a:rPr>
              <a:t>, </a:t>
            </a:r>
            <a:r>
              <a:rPr lang="en-US" sz="2200" spc="86" dirty="0" err="1">
                <a:latin typeface="Roboto" charset="0"/>
                <a:ea typeface="Roboto" charset="0"/>
              </a:rPr>
              <a:t>използвани</a:t>
            </a:r>
            <a:r>
              <a:rPr lang="en-US" sz="2200" spc="86" dirty="0">
                <a:latin typeface="Roboto" charset="0"/>
                <a:ea typeface="Roboto" charset="0"/>
              </a:rPr>
              <a:t> </a:t>
            </a:r>
            <a:r>
              <a:rPr lang="en-US" sz="2200" spc="86" dirty="0" err="1">
                <a:latin typeface="Roboto" charset="0"/>
                <a:ea typeface="Roboto" charset="0"/>
              </a:rPr>
              <a:t>за</a:t>
            </a:r>
            <a:r>
              <a:rPr lang="en-US" sz="2200" spc="86" dirty="0">
                <a:latin typeface="Roboto" charset="0"/>
                <a:ea typeface="Roboto" charset="0"/>
              </a:rPr>
              <a:t> </a:t>
            </a:r>
            <a:r>
              <a:rPr lang="en-US" sz="2200" spc="86" dirty="0" err="1">
                <a:latin typeface="Roboto" charset="0"/>
                <a:ea typeface="Roboto" charset="0"/>
              </a:rPr>
              <a:t>събиране</a:t>
            </a:r>
            <a:r>
              <a:rPr lang="en-US" sz="2200" spc="86" dirty="0">
                <a:latin typeface="Roboto" charset="0"/>
                <a:ea typeface="Roboto" charset="0"/>
              </a:rPr>
              <a:t>, </a:t>
            </a:r>
            <a:r>
              <a:rPr lang="en-US" sz="2200" spc="86" dirty="0" err="1">
                <a:latin typeface="Roboto" charset="0"/>
                <a:ea typeface="Roboto" charset="0"/>
              </a:rPr>
              <a:t>обработка</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анализ</a:t>
            </a:r>
            <a:r>
              <a:rPr lang="en-US" sz="2200" spc="86" dirty="0">
                <a:latin typeface="Roboto" charset="0"/>
                <a:ea typeface="Roboto" charset="0"/>
              </a:rPr>
              <a:t>, </a:t>
            </a:r>
            <a:r>
              <a:rPr lang="en-US" sz="2200" spc="86" dirty="0" err="1">
                <a:latin typeface="Roboto" charset="0"/>
                <a:ea typeface="Roboto" charset="0"/>
              </a:rPr>
              <a:t>отдалечен</a:t>
            </a:r>
            <a:r>
              <a:rPr lang="en-US" sz="2200" spc="86" dirty="0">
                <a:latin typeface="Roboto" charset="0"/>
                <a:ea typeface="Roboto" charset="0"/>
              </a:rPr>
              <a:t> </a:t>
            </a:r>
            <a:r>
              <a:rPr lang="en-US" sz="2200" spc="86" dirty="0" err="1">
                <a:latin typeface="Roboto" charset="0"/>
                <a:ea typeface="Roboto" charset="0"/>
              </a:rPr>
              <a:t>контрол</a:t>
            </a:r>
            <a:r>
              <a:rPr lang="en-US" sz="2200" spc="86" dirty="0">
                <a:latin typeface="Roboto" charset="0"/>
                <a:ea typeface="Roboto" charset="0"/>
              </a:rPr>
              <a:t>, </a:t>
            </a:r>
            <a:r>
              <a:rPr lang="en-US" sz="2200" spc="86" dirty="0" err="1">
                <a:latin typeface="Roboto" charset="0"/>
                <a:ea typeface="Roboto" charset="0"/>
              </a:rPr>
              <a:t>управление</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мониторинг</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данни</a:t>
            </a:r>
            <a:r>
              <a:rPr lang="en-US" sz="2200" spc="86" dirty="0">
                <a:latin typeface="Roboto" charset="0"/>
                <a:ea typeface="Roboto" charset="0"/>
              </a:rPr>
              <a:t> </a:t>
            </a:r>
            <a:r>
              <a:rPr lang="en-US" sz="2200" spc="86" dirty="0" err="1">
                <a:latin typeface="Roboto" charset="0"/>
                <a:ea typeface="Roboto" charset="0"/>
              </a:rPr>
              <a:t>за</a:t>
            </a:r>
            <a:r>
              <a:rPr lang="en-US" sz="2200" spc="86" dirty="0">
                <a:latin typeface="Roboto" charset="0"/>
                <a:ea typeface="Roboto" charset="0"/>
              </a:rPr>
              <a:t> </a:t>
            </a:r>
            <a:r>
              <a:rPr lang="en-US" sz="2200" spc="86" dirty="0" err="1">
                <a:latin typeface="Roboto" charset="0"/>
                <a:ea typeface="Roboto" charset="0"/>
              </a:rPr>
              <a:t>поливни</a:t>
            </a:r>
            <a:r>
              <a:rPr lang="en-US" sz="2200" spc="86" dirty="0">
                <a:latin typeface="Roboto" charset="0"/>
                <a:ea typeface="Roboto" charset="0"/>
              </a:rPr>
              <a:t> </a:t>
            </a:r>
            <a:r>
              <a:rPr lang="en-US" sz="2200" spc="86" dirty="0" err="1">
                <a:latin typeface="Roboto" charset="0"/>
                <a:ea typeface="Roboto" charset="0"/>
              </a:rPr>
              <a:t>норми</a:t>
            </a:r>
            <a:r>
              <a:rPr lang="en-US" sz="2200" spc="86" dirty="0">
                <a:latin typeface="Roboto" charset="0"/>
                <a:ea typeface="Roboto" charset="0"/>
              </a:rPr>
              <a:t>, </a:t>
            </a:r>
            <a:r>
              <a:rPr lang="en-US" sz="2200" spc="86" dirty="0" err="1">
                <a:latin typeface="Roboto" charset="0"/>
                <a:ea typeface="Roboto" charset="0"/>
              </a:rPr>
              <a:t>с</a:t>
            </a:r>
            <a:r>
              <a:rPr lang="en-US" sz="2200" spc="86" dirty="0">
                <a:latin typeface="Roboto" charset="0"/>
                <a:ea typeface="Roboto" charset="0"/>
              </a:rPr>
              <a:t> </a:t>
            </a:r>
            <a:r>
              <a:rPr lang="en-US" sz="2200" spc="86" dirty="0" err="1">
                <a:latin typeface="Roboto" charset="0"/>
                <a:ea typeface="Roboto" charset="0"/>
              </a:rPr>
              <a:t>изключение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инвестиции</a:t>
            </a:r>
            <a:r>
              <a:rPr lang="en-US" sz="2200" spc="86" dirty="0">
                <a:latin typeface="Roboto" charset="0"/>
                <a:ea typeface="Roboto" charset="0"/>
              </a:rPr>
              <a:t> </a:t>
            </a:r>
            <a:r>
              <a:rPr lang="en-US" sz="2200" spc="86" dirty="0" err="1">
                <a:latin typeface="Roboto" charset="0"/>
                <a:ea typeface="Roboto" charset="0"/>
              </a:rPr>
              <a:t>в</a:t>
            </a:r>
            <a:r>
              <a:rPr lang="en-US" sz="2200" spc="86" dirty="0">
                <a:latin typeface="Roboto" charset="0"/>
                <a:ea typeface="Roboto" charset="0"/>
              </a:rPr>
              <a:t> </a:t>
            </a:r>
            <a:r>
              <a:rPr lang="en-US" sz="2200" spc="86" dirty="0" err="1">
                <a:latin typeface="Roboto" charset="0"/>
                <a:ea typeface="Roboto" charset="0"/>
              </a:rPr>
              <a:t>елементи</a:t>
            </a:r>
            <a:r>
              <a:rPr lang="en-US" sz="2200" spc="86" dirty="0">
                <a:latin typeface="Roboto" charset="0"/>
                <a:ea typeface="Roboto" charset="0"/>
              </a:rPr>
              <a:t> </a:t>
            </a:r>
            <a:r>
              <a:rPr lang="en-US" sz="2200" spc="86" dirty="0" err="1">
                <a:latin typeface="Roboto" charset="0"/>
                <a:ea typeface="Roboto" charset="0"/>
              </a:rPr>
              <a:t>от</a:t>
            </a:r>
            <a:r>
              <a:rPr lang="en-US" sz="2200" spc="86" dirty="0">
                <a:latin typeface="Roboto" charset="0"/>
                <a:ea typeface="Roboto" charset="0"/>
              </a:rPr>
              <a:t> </a:t>
            </a:r>
            <a:r>
              <a:rPr lang="en-US" sz="2200" spc="86" dirty="0" err="1">
                <a:latin typeface="Roboto" charset="0"/>
                <a:ea typeface="Roboto" charset="0"/>
              </a:rPr>
              <a:t>напоителната</a:t>
            </a:r>
            <a:r>
              <a:rPr lang="en-US" sz="2200" spc="86" dirty="0">
                <a:latin typeface="Roboto" charset="0"/>
                <a:ea typeface="Roboto" charset="0"/>
              </a:rPr>
              <a:t> </a:t>
            </a:r>
            <a:r>
              <a:rPr lang="en-US" sz="2200" spc="86" dirty="0" err="1">
                <a:latin typeface="Roboto" charset="0"/>
                <a:ea typeface="Roboto" charset="0"/>
              </a:rPr>
              <a:t>инфраструктура</a:t>
            </a:r>
            <a:r>
              <a:rPr lang="en-US" sz="2200" spc="86" dirty="0">
                <a:latin typeface="Roboto" charset="0"/>
                <a:ea typeface="Roboto" charset="0"/>
              </a:rPr>
              <a:t>), </a:t>
            </a:r>
            <a:r>
              <a:rPr lang="en-US" sz="2200" spc="86" dirty="0" err="1">
                <a:latin typeface="Roboto" charset="0"/>
                <a:ea typeface="Roboto" charset="0"/>
              </a:rPr>
              <a:t>превенция</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болести</a:t>
            </a:r>
            <a:r>
              <a:rPr lang="en-US" sz="2200" spc="86" dirty="0">
                <a:latin typeface="Roboto" charset="0"/>
                <a:ea typeface="Roboto" charset="0"/>
              </a:rPr>
              <a:t> </a:t>
            </a:r>
            <a:r>
              <a:rPr lang="en-US" sz="2200" spc="86" dirty="0" err="1">
                <a:latin typeface="Roboto" charset="0"/>
                <a:ea typeface="Roboto" charset="0"/>
              </a:rPr>
              <a:t>по</a:t>
            </a:r>
            <a:r>
              <a:rPr lang="en-US" sz="2200" spc="86" dirty="0">
                <a:latin typeface="Roboto" charset="0"/>
                <a:ea typeface="Roboto" charset="0"/>
              </a:rPr>
              <a:t> </a:t>
            </a:r>
            <a:r>
              <a:rPr lang="en-US" sz="2200" spc="86" dirty="0" err="1">
                <a:latin typeface="Roboto" charset="0"/>
                <a:ea typeface="Roboto" charset="0"/>
              </a:rPr>
              <a:t>животните</a:t>
            </a:r>
            <a:r>
              <a:rPr lang="en-US" sz="2200" spc="86" dirty="0">
                <a:latin typeface="Roboto" charset="0"/>
                <a:ea typeface="Roboto" charset="0"/>
              </a:rPr>
              <a:t>, </a:t>
            </a:r>
            <a:r>
              <a:rPr lang="en-US" sz="2200" spc="86" dirty="0" err="1">
                <a:latin typeface="Roboto" charset="0"/>
                <a:ea typeface="Roboto" charset="0"/>
              </a:rPr>
              <a:t>регенеративно</a:t>
            </a:r>
            <a:r>
              <a:rPr lang="en-US" sz="2200" spc="86" dirty="0">
                <a:latin typeface="Roboto" charset="0"/>
                <a:ea typeface="Roboto" charset="0"/>
              </a:rPr>
              <a:t>/</a:t>
            </a:r>
            <a:r>
              <a:rPr lang="en-US" sz="2200" spc="86" dirty="0" err="1">
                <a:latin typeface="Roboto" charset="0"/>
                <a:ea typeface="Roboto" charset="0"/>
              </a:rPr>
              <a:t>консервационно</a:t>
            </a:r>
            <a:r>
              <a:rPr lang="en-US" sz="2200" spc="86" dirty="0">
                <a:latin typeface="Roboto" charset="0"/>
                <a:ea typeface="Roboto" charset="0"/>
              </a:rPr>
              <a:t> </a:t>
            </a:r>
            <a:r>
              <a:rPr lang="en-US" sz="2200" spc="86" dirty="0" err="1">
                <a:latin typeface="Roboto" charset="0"/>
                <a:ea typeface="Roboto" charset="0"/>
              </a:rPr>
              <a:t>земеделие</a:t>
            </a:r>
            <a:r>
              <a:rPr lang="en-US" sz="2200" spc="86" dirty="0">
                <a:latin typeface="Roboto" charset="0"/>
                <a:ea typeface="Roboto" charset="0"/>
              </a:rPr>
              <a:t>, </a:t>
            </a:r>
            <a:r>
              <a:rPr lang="en-US" sz="2200" spc="86" dirty="0" err="1">
                <a:latin typeface="Roboto" charset="0"/>
                <a:ea typeface="Roboto" charset="0"/>
              </a:rPr>
              <a:t>събиране</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анализ</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данни</a:t>
            </a:r>
            <a:r>
              <a:rPr lang="en-US" sz="2200" spc="86" dirty="0">
                <a:latin typeface="Roboto" charset="0"/>
                <a:ea typeface="Roboto" charset="0"/>
              </a:rPr>
              <a:t> </a:t>
            </a:r>
            <a:r>
              <a:rPr lang="en-US" sz="2200" spc="86" dirty="0" err="1">
                <a:latin typeface="Roboto" charset="0"/>
                <a:ea typeface="Roboto" charset="0"/>
              </a:rPr>
              <a:t>за</a:t>
            </a:r>
            <a:r>
              <a:rPr lang="en-US" sz="2200" spc="86" dirty="0">
                <a:latin typeface="Roboto" charset="0"/>
                <a:ea typeface="Roboto" charset="0"/>
              </a:rPr>
              <a:t> </a:t>
            </a:r>
            <a:r>
              <a:rPr lang="en-US" sz="2200" spc="86" dirty="0" err="1">
                <a:latin typeface="Roboto" charset="0"/>
                <a:ea typeface="Roboto" charset="0"/>
              </a:rPr>
              <a:t>отпадъците</a:t>
            </a:r>
            <a:r>
              <a:rPr lang="en-US" sz="2200" spc="86" dirty="0">
                <a:latin typeface="Roboto" charset="0"/>
                <a:ea typeface="Roboto" charset="0"/>
              </a:rPr>
              <a:t>, </a:t>
            </a:r>
            <a:r>
              <a:rPr lang="en-US" sz="2200" spc="86" dirty="0" err="1">
                <a:latin typeface="Roboto" charset="0"/>
                <a:ea typeface="Roboto" charset="0"/>
              </a:rPr>
              <a:t>генерирани</a:t>
            </a:r>
            <a:r>
              <a:rPr lang="en-US" sz="2200" spc="86" dirty="0">
                <a:latin typeface="Roboto" charset="0"/>
                <a:ea typeface="Roboto" charset="0"/>
              </a:rPr>
              <a:t> </a:t>
            </a:r>
            <a:r>
              <a:rPr lang="en-US" sz="2200" spc="86" dirty="0" err="1">
                <a:latin typeface="Roboto" charset="0"/>
                <a:ea typeface="Roboto" charset="0"/>
              </a:rPr>
              <a:t>от</a:t>
            </a:r>
            <a:r>
              <a:rPr lang="en-US" sz="2200" spc="86" dirty="0">
                <a:latin typeface="Roboto" charset="0"/>
                <a:ea typeface="Roboto" charset="0"/>
              </a:rPr>
              <a:t> </a:t>
            </a:r>
            <a:r>
              <a:rPr lang="en-US" sz="2200" spc="86" dirty="0" err="1">
                <a:latin typeface="Roboto" charset="0"/>
                <a:ea typeface="Roboto" charset="0"/>
              </a:rPr>
              <a:t>земеделското</a:t>
            </a:r>
            <a:r>
              <a:rPr lang="en-US" sz="2200" spc="86" dirty="0">
                <a:latin typeface="Roboto" charset="0"/>
                <a:ea typeface="Roboto" charset="0"/>
              </a:rPr>
              <a:t> </a:t>
            </a:r>
            <a:r>
              <a:rPr lang="en-US" sz="2200" spc="86" dirty="0" err="1">
                <a:latin typeface="Roboto" charset="0"/>
                <a:ea typeface="Roboto" charset="0"/>
              </a:rPr>
              <a:t>производство</a:t>
            </a:r>
            <a:r>
              <a:rPr lang="en-US" sz="2200" spc="86" dirty="0">
                <a:latin typeface="Roboto" charset="0"/>
                <a:ea typeface="Roboto" charset="0"/>
              </a:rPr>
              <a:t>, </a:t>
            </a:r>
            <a:r>
              <a:rPr lang="en-US" sz="2200" spc="86" dirty="0" err="1">
                <a:latin typeface="Roboto" charset="0"/>
                <a:ea typeface="Roboto" charset="0"/>
              </a:rPr>
              <a:t>проследяване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емисиите</a:t>
            </a:r>
            <a:r>
              <a:rPr lang="en-US" sz="2200" spc="86" dirty="0">
                <a:latin typeface="Roboto" charset="0"/>
                <a:ea typeface="Roboto" charset="0"/>
              </a:rPr>
              <a:t> </a:t>
            </a:r>
            <a:r>
              <a:rPr lang="en-US" sz="2200" spc="86" dirty="0" err="1">
                <a:latin typeface="Roboto" charset="0"/>
                <a:ea typeface="Roboto" charset="0"/>
              </a:rPr>
              <a:t>парникови</a:t>
            </a:r>
            <a:r>
              <a:rPr lang="en-US" sz="2200" spc="86" dirty="0">
                <a:latin typeface="Roboto" charset="0"/>
                <a:ea typeface="Roboto" charset="0"/>
              </a:rPr>
              <a:t> </a:t>
            </a:r>
            <a:r>
              <a:rPr lang="en-US" sz="2200" spc="86" dirty="0" err="1">
                <a:latin typeface="Roboto" charset="0"/>
                <a:ea typeface="Roboto" charset="0"/>
              </a:rPr>
              <a:t>газове</a:t>
            </a:r>
            <a:r>
              <a:rPr lang="en-US" sz="2200" spc="86" dirty="0">
                <a:latin typeface="Roboto" charset="0"/>
                <a:ea typeface="Roboto" charset="0"/>
              </a:rPr>
              <a:t> </a:t>
            </a:r>
            <a:r>
              <a:rPr lang="en-US" sz="2200" spc="86" dirty="0" err="1">
                <a:latin typeface="Roboto" charset="0"/>
                <a:ea typeface="Roboto" charset="0"/>
              </a:rPr>
              <a:t>в</a:t>
            </a:r>
            <a:r>
              <a:rPr lang="en-US" sz="2200" spc="86" dirty="0">
                <a:latin typeface="Roboto" charset="0"/>
                <a:ea typeface="Roboto" charset="0"/>
              </a:rPr>
              <a:t> </a:t>
            </a:r>
            <a:r>
              <a:rPr lang="en-US" sz="2200" spc="86" dirty="0" err="1">
                <a:latin typeface="Roboto" charset="0"/>
                <a:ea typeface="Roboto" charset="0"/>
              </a:rPr>
              <a:t>стопанството</a:t>
            </a:r>
            <a:r>
              <a:rPr lang="en-US" sz="2200" spc="86" dirty="0">
                <a:latin typeface="Roboto" charset="0"/>
                <a:ea typeface="Roboto" charset="0"/>
              </a:rPr>
              <a:t>, </a:t>
            </a:r>
            <a:r>
              <a:rPr lang="en-US" sz="2200" spc="86" dirty="0" err="1">
                <a:latin typeface="Roboto" charset="0"/>
                <a:ea typeface="Roboto" charset="0"/>
              </a:rPr>
              <a:t>като</a:t>
            </a:r>
            <a:r>
              <a:rPr lang="en-US" sz="2200" spc="86" dirty="0">
                <a:latin typeface="Roboto" charset="0"/>
                <a:ea typeface="Roboto" charset="0"/>
              </a:rPr>
              <a:t> </a:t>
            </a:r>
            <a:r>
              <a:rPr lang="en-US" sz="2200" spc="86" dirty="0" err="1">
                <a:latin typeface="Roboto" charset="0"/>
                <a:ea typeface="Roboto" charset="0"/>
              </a:rPr>
              <a:t>например</a:t>
            </a:r>
            <a:r>
              <a:rPr lang="en-US" sz="2200" spc="86" dirty="0">
                <a:latin typeface="Roboto" charset="0"/>
                <a:ea typeface="Roboto" charset="0"/>
              </a:rPr>
              <a:t> (</a:t>
            </a:r>
            <a:r>
              <a:rPr lang="en-US" sz="2200" spc="86" dirty="0" err="1">
                <a:latin typeface="Roboto" charset="0"/>
                <a:ea typeface="Roboto" charset="0"/>
              </a:rPr>
              <a:t>неизчерпателен</a:t>
            </a:r>
            <a:r>
              <a:rPr lang="en-US" sz="2200" spc="86" dirty="0">
                <a:latin typeface="Roboto" charset="0"/>
                <a:ea typeface="Roboto" charset="0"/>
              </a:rPr>
              <a:t> </a:t>
            </a:r>
            <a:r>
              <a:rPr lang="en-US" sz="2200" spc="86" dirty="0" err="1">
                <a:latin typeface="Roboto" charset="0"/>
                <a:ea typeface="Roboto" charset="0"/>
              </a:rPr>
              <a:t>списък</a:t>
            </a:r>
            <a:r>
              <a:rPr lang="en-US" sz="2200" spc="86" dirty="0">
                <a:latin typeface="Roboto" charset="0"/>
                <a:ea typeface="Roboto" charset="0"/>
              </a:rPr>
              <a:t>): </a:t>
            </a:r>
            <a:r>
              <a:rPr lang="en-US" sz="2200" spc="86" dirty="0" err="1">
                <a:latin typeface="Roboto" charset="0"/>
                <a:ea typeface="Roboto" charset="0"/>
              </a:rPr>
              <a:t>сензори</a:t>
            </a:r>
            <a:r>
              <a:rPr lang="en-US" sz="2200" spc="86" dirty="0">
                <a:latin typeface="Roboto" charset="0"/>
                <a:ea typeface="Roboto" charset="0"/>
              </a:rPr>
              <a:t>, </a:t>
            </a:r>
            <a:r>
              <a:rPr lang="en-US" sz="2200" spc="86" dirty="0" err="1">
                <a:latin typeface="Roboto" charset="0"/>
                <a:ea typeface="Roboto" charset="0"/>
              </a:rPr>
              <a:t>дронове</a:t>
            </a:r>
            <a:r>
              <a:rPr lang="en-US" sz="2200" spc="86" dirty="0">
                <a:latin typeface="Roboto" charset="0"/>
                <a:ea typeface="Roboto" charset="0"/>
              </a:rPr>
              <a:t>, </a:t>
            </a:r>
            <a:r>
              <a:rPr lang="en-US" sz="2200" spc="86" dirty="0" err="1">
                <a:latin typeface="Roboto" charset="0"/>
                <a:ea typeface="Roboto" charset="0"/>
              </a:rPr>
              <a:t>изкуствен</a:t>
            </a:r>
            <a:r>
              <a:rPr lang="en-US" sz="2200" spc="86" dirty="0">
                <a:latin typeface="Roboto" charset="0"/>
                <a:ea typeface="Roboto" charset="0"/>
              </a:rPr>
              <a:t> </a:t>
            </a:r>
            <a:r>
              <a:rPr lang="en-US" sz="2200" spc="86" dirty="0" err="1">
                <a:latin typeface="Roboto" charset="0"/>
                <a:ea typeface="Roboto" charset="0"/>
              </a:rPr>
              <a:t>интелект</a:t>
            </a:r>
            <a:r>
              <a:rPr lang="en-US" sz="2200" spc="86" dirty="0">
                <a:latin typeface="Roboto" charset="0"/>
                <a:ea typeface="Roboto" charset="0"/>
              </a:rPr>
              <a:t>, </a:t>
            </a:r>
            <a:r>
              <a:rPr lang="en-US" sz="2200" spc="86" dirty="0" err="1">
                <a:latin typeface="Roboto" charset="0"/>
                <a:ea typeface="Roboto" charset="0"/>
              </a:rPr>
              <a:t>сателитни</a:t>
            </a:r>
            <a:r>
              <a:rPr lang="en-US" sz="2200" spc="86" dirty="0">
                <a:latin typeface="Roboto" charset="0"/>
                <a:ea typeface="Roboto" charset="0"/>
              </a:rPr>
              <a:t> </a:t>
            </a:r>
            <a:r>
              <a:rPr lang="en-US" sz="2200" spc="86" dirty="0" err="1">
                <a:latin typeface="Roboto" charset="0"/>
                <a:ea typeface="Roboto" charset="0"/>
              </a:rPr>
              <a:t>изображения</a:t>
            </a:r>
            <a:r>
              <a:rPr lang="en-US" sz="2200" spc="86" dirty="0">
                <a:latin typeface="Roboto" charset="0"/>
                <a:ea typeface="Roboto" charset="0"/>
              </a:rPr>
              <a:t>, </a:t>
            </a:r>
            <a:r>
              <a:rPr lang="en-US" sz="2200" spc="86" dirty="0" err="1">
                <a:latin typeface="Roboto" charset="0"/>
                <a:ea typeface="Roboto" charset="0"/>
              </a:rPr>
              <a:t>автоматизация</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роботика</a:t>
            </a:r>
            <a:r>
              <a:rPr lang="en-US" sz="2200" spc="86" dirty="0">
                <a:latin typeface="Roboto" charset="0"/>
                <a:ea typeface="Roboto" charset="0"/>
              </a:rPr>
              <a:t>, </a:t>
            </a:r>
            <a:r>
              <a:rPr lang="en-US" sz="2200" spc="86" dirty="0" err="1">
                <a:latin typeface="Roboto" charset="0"/>
                <a:ea typeface="Roboto" charset="0"/>
              </a:rPr>
              <a:t>вкл</a:t>
            </a:r>
            <a:r>
              <a:rPr lang="en-US" sz="2200" spc="86" dirty="0">
                <a:latin typeface="Roboto" charset="0"/>
                <a:ea typeface="Roboto" charset="0"/>
              </a:rPr>
              <a:t>. </a:t>
            </a:r>
            <a:r>
              <a:rPr lang="en-US" sz="2200" spc="86" dirty="0" err="1">
                <a:latin typeface="Roboto" charset="0"/>
                <a:ea typeface="Roboto" charset="0"/>
              </a:rPr>
              <a:t>земеделска</a:t>
            </a:r>
            <a:r>
              <a:rPr lang="en-US" sz="2200" spc="86" dirty="0">
                <a:latin typeface="Roboto" charset="0"/>
                <a:ea typeface="Roboto" charset="0"/>
              </a:rPr>
              <a:t> </a:t>
            </a:r>
            <a:r>
              <a:rPr lang="en-US" sz="2200" spc="86" dirty="0" err="1">
                <a:latin typeface="Roboto" charset="0"/>
                <a:ea typeface="Roboto" charset="0"/>
              </a:rPr>
              <a:t>техника</a:t>
            </a:r>
            <a:r>
              <a:rPr lang="en-US" sz="2200" spc="86" dirty="0">
                <a:latin typeface="Roboto" charset="0"/>
                <a:ea typeface="Roboto" charset="0"/>
              </a:rPr>
              <a:t> </a:t>
            </a:r>
            <a:r>
              <a:rPr lang="en-US" sz="2200" spc="86" dirty="0" err="1">
                <a:latin typeface="Roboto" charset="0"/>
                <a:ea typeface="Roboto" charset="0"/>
              </a:rPr>
              <a:t>с</a:t>
            </a:r>
            <a:r>
              <a:rPr lang="en-US" sz="2200" spc="86" dirty="0">
                <a:latin typeface="Roboto" charset="0"/>
                <a:ea typeface="Roboto" charset="0"/>
              </a:rPr>
              <a:t> </a:t>
            </a:r>
            <a:r>
              <a:rPr lang="en-US" sz="2200" spc="86" dirty="0" err="1">
                <a:latin typeface="Roboto" charset="0"/>
                <a:ea typeface="Roboto" charset="0"/>
              </a:rPr>
              <a:t>такива</a:t>
            </a:r>
            <a:r>
              <a:rPr lang="en-US" sz="2200" spc="86" dirty="0">
                <a:latin typeface="Roboto" charset="0"/>
                <a:ea typeface="Roboto" charset="0"/>
              </a:rPr>
              <a:t> </a:t>
            </a:r>
            <a:r>
              <a:rPr lang="en-US" sz="2200" spc="86" dirty="0" err="1">
                <a:latin typeface="Roboto" charset="0"/>
                <a:ea typeface="Roboto" charset="0"/>
              </a:rPr>
              <a:t>компоненти</a:t>
            </a:r>
            <a:r>
              <a:rPr lang="en-US" sz="2200" spc="86" dirty="0">
                <a:latin typeface="Roboto" charset="0"/>
                <a:ea typeface="Roboto" charset="0"/>
              </a:rPr>
              <a:t>.</a:t>
            </a:r>
            <a:endParaRPr lang="x-none" sz="2200" spc="86">
              <a:latin typeface="Roboto" charset="0"/>
              <a:ea typeface="Roboto" charset="0"/>
            </a:endParaRPr>
          </a:p>
          <a:p>
            <a:pPr algn="just">
              <a:spcBef>
                <a:spcPts val="0"/>
              </a:spcBef>
              <a:spcAft>
                <a:spcPts val="0"/>
              </a:spcAft>
            </a:pPr>
            <a:r>
              <a:rPr lang="bg-BG" sz="2200" spc="86" dirty="0">
                <a:latin typeface="Roboto" charset="0"/>
                <a:ea typeface="Roboto" charset="0"/>
              </a:rPr>
              <a:t>3. </a:t>
            </a:r>
            <a:r>
              <a:rPr lang="en-US" sz="2200" spc="86" dirty="0" err="1">
                <a:latin typeface="Roboto" charset="0"/>
                <a:ea typeface="Roboto" charset="0"/>
              </a:rPr>
              <a:t>Размножаване</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поддържане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генофонда</a:t>
            </a:r>
            <a:r>
              <a:rPr lang="en-US" sz="2200" spc="86" dirty="0">
                <a:latin typeface="Roboto" charset="0"/>
                <a:ea typeface="Roboto" charset="0"/>
              </a:rPr>
              <a:t> - </a:t>
            </a:r>
            <a:r>
              <a:rPr lang="en-US" sz="2200" spc="86" dirty="0" err="1">
                <a:latin typeface="Roboto" charset="0"/>
                <a:ea typeface="Roboto" charset="0"/>
              </a:rPr>
              <a:t>изграждане</a:t>
            </a:r>
            <a:r>
              <a:rPr lang="en-US" sz="2200" spc="86" dirty="0">
                <a:latin typeface="Roboto" charset="0"/>
                <a:ea typeface="Roboto" charset="0"/>
              </a:rPr>
              <a:t>/</a:t>
            </a:r>
            <a:r>
              <a:rPr lang="en-US" sz="2200" spc="86" dirty="0" err="1">
                <a:latin typeface="Roboto" charset="0"/>
                <a:ea typeface="Roboto" charset="0"/>
              </a:rPr>
              <a:t>ремонт</a:t>
            </a:r>
            <a:r>
              <a:rPr lang="en-US" sz="2200" spc="86" dirty="0">
                <a:latin typeface="Roboto" charset="0"/>
                <a:ea typeface="Roboto" charset="0"/>
              </a:rPr>
              <a:t>/</a:t>
            </a:r>
            <a:r>
              <a:rPr lang="en-US" sz="2200" spc="86" dirty="0" err="1">
                <a:latin typeface="Roboto" charset="0"/>
                <a:ea typeface="Roboto" charset="0"/>
              </a:rPr>
              <a:t>реконструкция</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оборудване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животновъдни</a:t>
            </a:r>
            <a:r>
              <a:rPr lang="en-US" sz="2200" spc="86" dirty="0">
                <a:latin typeface="Roboto" charset="0"/>
                <a:ea typeface="Roboto" charset="0"/>
              </a:rPr>
              <a:t> </a:t>
            </a:r>
            <a:r>
              <a:rPr lang="en-US" sz="2200" spc="86" dirty="0" err="1">
                <a:latin typeface="Roboto" charset="0"/>
                <a:ea typeface="Roboto" charset="0"/>
              </a:rPr>
              <a:t>обекти</a:t>
            </a:r>
            <a:r>
              <a:rPr lang="en-US" sz="2200" spc="86" dirty="0">
                <a:latin typeface="Roboto" charset="0"/>
                <a:ea typeface="Roboto" charset="0"/>
              </a:rPr>
              <a:t> </a:t>
            </a:r>
            <a:r>
              <a:rPr lang="en-US" sz="2200" spc="86" dirty="0" err="1">
                <a:latin typeface="Roboto" charset="0"/>
                <a:ea typeface="Roboto" charset="0"/>
              </a:rPr>
              <a:t>за</a:t>
            </a:r>
            <a:r>
              <a:rPr lang="en-US" sz="2200" spc="86" dirty="0">
                <a:latin typeface="Roboto" charset="0"/>
                <a:ea typeface="Roboto" charset="0"/>
              </a:rPr>
              <a:t> </a:t>
            </a:r>
            <a:r>
              <a:rPr lang="en-US" sz="2200" spc="86" dirty="0" err="1">
                <a:latin typeface="Roboto" charset="0"/>
                <a:ea typeface="Roboto" charset="0"/>
              </a:rPr>
              <a:t>отглеждане</a:t>
            </a:r>
            <a:r>
              <a:rPr lang="en-US" sz="2200" spc="86" dirty="0">
                <a:latin typeface="Roboto" charset="0"/>
                <a:ea typeface="Roboto" charset="0"/>
              </a:rPr>
              <a:t> </a:t>
            </a:r>
            <a:r>
              <a:rPr lang="en-US" sz="2200" spc="86" dirty="0" err="1">
                <a:latin typeface="Roboto" charset="0"/>
                <a:ea typeface="Roboto" charset="0"/>
              </a:rPr>
              <a:t>и</a:t>
            </a:r>
            <a:r>
              <a:rPr lang="en-US" sz="2200" spc="86" dirty="0">
                <a:latin typeface="Roboto" charset="0"/>
                <a:ea typeface="Roboto" charset="0"/>
              </a:rPr>
              <a:t> </a:t>
            </a:r>
            <a:r>
              <a:rPr lang="en-US" sz="2200" spc="86" dirty="0" err="1">
                <a:latin typeface="Roboto" charset="0"/>
                <a:ea typeface="Roboto" charset="0"/>
              </a:rPr>
              <a:t>развъждане</a:t>
            </a:r>
            <a:r>
              <a:rPr lang="en-US" sz="2200" spc="86" dirty="0">
                <a:latin typeface="Roboto" charset="0"/>
                <a:ea typeface="Roboto" charset="0"/>
              </a:rPr>
              <a:t> </a:t>
            </a:r>
            <a:r>
              <a:rPr lang="en-US" sz="2200" spc="86" dirty="0" err="1">
                <a:latin typeface="Roboto" charset="0"/>
                <a:ea typeface="Roboto" charset="0"/>
              </a:rPr>
              <a:t>на</a:t>
            </a:r>
            <a:r>
              <a:rPr lang="en-US" sz="2200" spc="86" dirty="0">
                <a:latin typeface="Roboto" charset="0"/>
                <a:ea typeface="Roboto" charset="0"/>
              </a:rPr>
              <a:t> </a:t>
            </a:r>
            <a:r>
              <a:rPr lang="en-US" sz="2200" spc="86" dirty="0" err="1">
                <a:latin typeface="Roboto" charset="0"/>
                <a:ea typeface="Roboto" charset="0"/>
              </a:rPr>
              <a:t>животни</a:t>
            </a:r>
            <a:r>
              <a:rPr lang="en-US" sz="2200" spc="86" dirty="0">
                <a:latin typeface="Roboto" charset="0"/>
                <a:ea typeface="Roboto" charset="0"/>
              </a:rPr>
              <a:t> </a:t>
            </a:r>
            <a:r>
              <a:rPr lang="en-US" sz="2200" spc="86" dirty="0" err="1">
                <a:latin typeface="Roboto" charset="0"/>
                <a:ea typeface="Roboto" charset="0"/>
              </a:rPr>
              <a:t>от</a:t>
            </a:r>
            <a:r>
              <a:rPr lang="en-US" sz="2200" spc="86" dirty="0">
                <a:latin typeface="Roboto" charset="0"/>
                <a:ea typeface="Roboto" charset="0"/>
              </a:rPr>
              <a:t> </a:t>
            </a:r>
            <a:r>
              <a:rPr lang="en-US" sz="2200" spc="86" dirty="0" err="1">
                <a:latin typeface="Roboto" charset="0"/>
                <a:ea typeface="Roboto" charset="0"/>
              </a:rPr>
              <a:t>местни</a:t>
            </a:r>
            <a:r>
              <a:rPr lang="en-US" sz="2200" spc="86" dirty="0">
                <a:latin typeface="Roboto" charset="0"/>
                <a:ea typeface="Roboto" charset="0"/>
              </a:rPr>
              <a:t> (</a:t>
            </a:r>
            <a:r>
              <a:rPr lang="en-US" sz="2200" spc="86" dirty="0" err="1">
                <a:latin typeface="Roboto" charset="0"/>
                <a:ea typeface="Roboto" charset="0"/>
              </a:rPr>
              <a:t>автохтонни</a:t>
            </a:r>
            <a:r>
              <a:rPr lang="en-US" sz="2200" spc="86" dirty="0">
                <a:latin typeface="Roboto" charset="0"/>
                <a:ea typeface="Roboto" charset="0"/>
              </a:rPr>
              <a:t>) </a:t>
            </a:r>
            <a:r>
              <a:rPr lang="en-US" sz="2200" spc="86" dirty="0" err="1">
                <a:latin typeface="Roboto" charset="0"/>
                <a:ea typeface="Roboto" charset="0"/>
              </a:rPr>
              <a:t>породи</a:t>
            </a:r>
            <a:r>
              <a:rPr lang="en-US" sz="2200" spc="86" dirty="0">
                <a:latin typeface="Roboto" charset="0"/>
                <a:ea typeface="Roboto" charset="0"/>
              </a:rPr>
              <a:t>.</a:t>
            </a:r>
            <a:endParaRPr lang="x-none" sz="2200" spc="86">
              <a:latin typeface="Roboto" charset="0"/>
              <a:ea typeface="Roboto" charset="0"/>
            </a:endParaRPr>
          </a:p>
          <a:p>
            <a:pPr algn="just"/>
            <a:endParaRPr lang="en-US" spc="86" dirty="0">
              <a:latin typeface="Roboto" charset="0"/>
              <a:ea typeface="Roboto" charset="0"/>
            </a:endParaRPr>
          </a:p>
          <a:p>
            <a:pPr>
              <a:lnSpc>
                <a:spcPts val="2659"/>
              </a:lnSpc>
            </a:pPr>
            <a:endParaRPr lang="en-US" spc="86" dirty="0">
              <a:latin typeface="Source Sans Pro Bold"/>
            </a:endParaRPr>
          </a:p>
          <a:p>
            <a:pPr>
              <a:lnSpc>
                <a:spcPts val="2100"/>
              </a:lnSpc>
              <a:spcBef>
                <a:spcPct val="0"/>
              </a:spcBef>
            </a:pPr>
            <a:endParaRPr lang="en-US" spc="80" dirty="0">
              <a:latin typeface="Source Sans Pro Bold"/>
            </a:endParaRPr>
          </a:p>
        </p:txBody>
      </p:sp>
      <p:sp>
        <p:nvSpPr>
          <p:cNvPr id="18" name="TextBox 18"/>
          <p:cNvSpPr txBox="1"/>
          <p:nvPr/>
        </p:nvSpPr>
        <p:spPr>
          <a:xfrm>
            <a:off x="2719151" y="1380030"/>
            <a:ext cx="14627274" cy="1179810"/>
          </a:xfrm>
          <a:prstGeom prst="rect">
            <a:avLst/>
          </a:prstGeom>
        </p:spPr>
        <p:txBody>
          <a:bodyPr lIns="0" tIns="0" rIns="0" bIns="0" rtlCol="0" anchor="t">
            <a:spAutoFit/>
          </a:bodyPr>
          <a:lstStyle/>
          <a:p>
            <a:pPr>
              <a:lnSpc>
                <a:spcPts val="4598"/>
              </a:lnSpc>
            </a:pPr>
            <a:r>
              <a:rPr lang="en-US" sz="3900" dirty="0">
                <a:latin typeface="Roboto"/>
              </a:rPr>
              <a:t>ИНВЕСТИЦИИ В ЗЕМЕДЕЛСКИТЕ СТОПАНСТВА НАСОЧЕНИ КЪМ ОПАЗВАНЕ НА КОМПОНЕНТИТЕ НА ОКОЛНАТА СРЕДА</a:t>
            </a:r>
          </a:p>
        </p:txBody>
      </p:sp>
      <p:sp>
        <p:nvSpPr>
          <p:cNvPr id="19" name="TextBox 19"/>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sp>
        <p:nvSpPr>
          <p:cNvPr id="20" name="TextBox 20"/>
          <p:cNvSpPr txBox="1"/>
          <p:nvPr/>
        </p:nvSpPr>
        <p:spPr>
          <a:xfrm>
            <a:off x="15908665" y="433515"/>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2" y="346004"/>
            <a:ext cx="502556" cy="476159"/>
          </a:xfrm>
          <a:prstGeom prst="rect">
            <a:avLst/>
          </a:prstGeom>
        </p:spPr>
      </p:pic>
      <p:grpSp>
        <p:nvGrpSpPr>
          <p:cNvPr id="6" name="Group 6"/>
          <p:cNvGrpSpPr/>
          <p:nvPr/>
        </p:nvGrpSpPr>
        <p:grpSpPr>
          <a:xfrm>
            <a:off x="14734454" y="268792"/>
            <a:ext cx="494568" cy="49456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8" name="Group 8"/>
          <p:cNvGrpSpPr/>
          <p:nvPr/>
        </p:nvGrpSpPr>
        <p:grpSpPr>
          <a:xfrm>
            <a:off x="15080810" y="268792"/>
            <a:ext cx="494568" cy="494567"/>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0" name="Group 10"/>
          <p:cNvGrpSpPr/>
          <p:nvPr/>
        </p:nvGrpSpPr>
        <p:grpSpPr>
          <a:xfrm>
            <a:off x="15427164" y="268792"/>
            <a:ext cx="494568" cy="494567"/>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4" name="TextBox 14"/>
          <p:cNvSpPr txBox="1"/>
          <p:nvPr/>
        </p:nvSpPr>
        <p:spPr>
          <a:xfrm>
            <a:off x="1470524" y="2788801"/>
            <a:ext cx="3086100" cy="1615379"/>
          </a:xfrm>
          <a:prstGeom prst="rect">
            <a:avLst/>
          </a:prstGeom>
        </p:spPr>
        <p:txBody>
          <a:bodyPr lIns="50800" tIns="50800" rIns="50800" bIns="50800" rtlCol="0" anchor="ctr"/>
          <a:lstStyle/>
          <a:p>
            <a:pPr algn="ctr">
              <a:lnSpc>
                <a:spcPts val="2155"/>
              </a:lnSpc>
            </a:pPr>
            <a:endParaRPr/>
          </a:p>
        </p:txBody>
      </p:sp>
      <p:sp>
        <p:nvSpPr>
          <p:cNvPr id="17" name="TextBox 17"/>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sp>
        <p:nvSpPr>
          <p:cNvPr id="18" name="TextBox 18"/>
          <p:cNvSpPr txBox="1"/>
          <p:nvPr/>
        </p:nvSpPr>
        <p:spPr>
          <a:xfrm>
            <a:off x="16063109" y="189777"/>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graphicFrame>
        <p:nvGraphicFramePr>
          <p:cNvPr id="19" name="Table 18">
            <a:extLst>
              <a:ext uri="{FF2B5EF4-FFF2-40B4-BE49-F238E27FC236}">
                <a16:creationId xmlns="" xmlns:a16="http://schemas.microsoft.com/office/drawing/2014/main" id="{58A3004C-6975-CD40-B704-68B4E790EE96}"/>
              </a:ext>
            </a:extLst>
          </p:cNvPr>
          <p:cNvGraphicFramePr>
            <a:graphicFrameLocks noGrp="1"/>
          </p:cNvGraphicFramePr>
          <p:nvPr>
            <p:extLst>
              <p:ext uri="{D42A27DB-BD31-4B8C-83A1-F6EECF244321}">
                <p14:modId xmlns:p14="http://schemas.microsoft.com/office/powerpoint/2010/main" val="3479351296"/>
              </p:ext>
            </p:extLst>
          </p:nvPr>
        </p:nvGraphicFramePr>
        <p:xfrm>
          <a:off x="672586" y="5449997"/>
          <a:ext cx="15904352" cy="4347079"/>
        </p:xfrm>
        <a:graphic>
          <a:graphicData uri="http://schemas.openxmlformats.org/drawingml/2006/table">
            <a:tbl>
              <a:tblPr firstRow="1" bandRow="1">
                <a:tableStyleId>{5C22544A-7EE6-4342-B048-85BDC9FD1C3A}</a:tableStyleId>
              </a:tblPr>
              <a:tblGrid>
                <a:gridCol w="7746049">
                  <a:extLst>
                    <a:ext uri="{9D8B030D-6E8A-4147-A177-3AD203B41FA5}">
                      <a16:colId xmlns="" xmlns:a16="http://schemas.microsoft.com/office/drawing/2014/main" val="20000"/>
                    </a:ext>
                  </a:extLst>
                </a:gridCol>
                <a:gridCol w="1971458">
                  <a:extLst>
                    <a:ext uri="{9D8B030D-6E8A-4147-A177-3AD203B41FA5}">
                      <a16:colId xmlns="" xmlns:a16="http://schemas.microsoft.com/office/drawing/2014/main" val="20001"/>
                    </a:ext>
                  </a:extLst>
                </a:gridCol>
                <a:gridCol w="2842013">
                  <a:extLst>
                    <a:ext uri="{9D8B030D-6E8A-4147-A177-3AD203B41FA5}">
                      <a16:colId xmlns="" xmlns:a16="http://schemas.microsoft.com/office/drawing/2014/main" val="20002"/>
                    </a:ext>
                  </a:extLst>
                </a:gridCol>
                <a:gridCol w="3344832">
                  <a:extLst>
                    <a:ext uri="{9D8B030D-6E8A-4147-A177-3AD203B41FA5}">
                      <a16:colId xmlns="" xmlns:a16="http://schemas.microsoft.com/office/drawing/2014/main" val="20003"/>
                    </a:ext>
                  </a:extLst>
                </a:gridCol>
              </a:tblGrid>
              <a:tr h="285994">
                <a:tc gridSpan="2">
                  <a:txBody>
                    <a:bodyPr/>
                    <a:lstStyle/>
                    <a:p>
                      <a:pPr algn="ctr"/>
                      <a:r>
                        <a:rPr lang="bg-BG" sz="2400" dirty="0">
                          <a:solidFill>
                            <a:schemeClr val="bg1"/>
                          </a:solidFill>
                        </a:rPr>
                        <a:t>Кандидат </a:t>
                      </a:r>
                      <a:endParaRPr lang="en-US" sz="2400" dirty="0">
                        <a:solidFill>
                          <a:schemeClr val="bg1"/>
                        </a:solidFill>
                      </a:endParaRPr>
                    </a:p>
                  </a:txBody>
                  <a:tcPr anchor="ctr">
                    <a:solidFill>
                      <a:srgbClr val="7578BD"/>
                    </a:solidFill>
                  </a:tcPr>
                </a:tc>
                <a:tc hMerge="1">
                  <a:txBody>
                    <a:bodyPr/>
                    <a:lstStyle/>
                    <a:p>
                      <a:endParaRPr lang="en-US" dirty="0"/>
                    </a:p>
                  </a:txBody>
                  <a:tcPr/>
                </a:tc>
                <a:tc>
                  <a:txBody>
                    <a:bodyPr/>
                    <a:lstStyle/>
                    <a:p>
                      <a:pPr algn="ctr"/>
                      <a:r>
                        <a:rPr lang="bg-BG" sz="2400" dirty="0"/>
                        <a:t>Финансова</a:t>
                      </a:r>
                      <a:r>
                        <a:rPr lang="bg-BG" sz="2400" baseline="0" dirty="0"/>
                        <a:t> помощ</a:t>
                      </a:r>
                      <a:endParaRPr lang="en-US" sz="2400" dirty="0"/>
                    </a:p>
                  </a:txBody>
                  <a:tcPr anchor="ctr"/>
                </a:tc>
                <a:tc>
                  <a:txBody>
                    <a:bodyPr/>
                    <a:lstStyle/>
                    <a:p>
                      <a:pPr algn="ctr"/>
                      <a:r>
                        <a:rPr lang="bg-BG" sz="2400" dirty="0"/>
                        <a:t>Максимум</a:t>
                      </a:r>
                      <a:endParaRPr lang="en-US" sz="2400" dirty="0"/>
                    </a:p>
                  </a:txBody>
                  <a:tcPr anchor="ctr"/>
                </a:tc>
                <a:extLst>
                  <a:ext uri="{0D108BD9-81ED-4DB2-BD59-A6C34878D82A}">
                    <a16:rowId xmlns="" xmlns:a16="http://schemas.microsoft.com/office/drawing/2014/main" val="10000"/>
                  </a:ext>
                </a:extLst>
              </a:tr>
              <a:tr h="18006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Микро</a:t>
                      </a:r>
                      <a:r>
                        <a:rPr lang="bg-BG" sz="2400" b="1" baseline="0" dirty="0">
                          <a:solidFill>
                            <a:schemeClr val="tx1"/>
                          </a:solidFill>
                        </a:rPr>
                        <a:t> и малко предприятие</a:t>
                      </a:r>
                      <a:endParaRPr lang="en-US" sz="2400" dirty="0">
                        <a:solidFill>
                          <a:schemeClr val="tx1"/>
                        </a:solidFill>
                      </a:endParaRPr>
                    </a:p>
                  </a:txBody>
                  <a:tcPr anchor="ctr">
                    <a:solidFill>
                      <a:schemeClr val="accent3">
                        <a:lumMod val="60000"/>
                        <a:lumOff val="40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dirty="0"/>
                        <a:t>до 50%</a:t>
                      </a:r>
                      <a:endParaRPr lang="bg-BG" sz="2400" dirty="0"/>
                    </a:p>
                  </a:txBody>
                  <a:tcPr anchor="ct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dirty="0"/>
                        <a:t>500 000 €</a:t>
                      </a:r>
                      <a:endParaRPr lang="en-US" sz="2400" dirty="0"/>
                    </a:p>
                  </a:txBody>
                  <a:tcPr anchor="ctr">
                    <a:solidFill>
                      <a:schemeClr val="accent3">
                        <a:lumMod val="60000"/>
                        <a:lumOff val="40000"/>
                      </a:schemeClr>
                    </a:solidFill>
                  </a:tcPr>
                </a:tc>
                <a:extLst>
                  <a:ext uri="{0D108BD9-81ED-4DB2-BD59-A6C34878D82A}">
                    <a16:rowId xmlns="" xmlns:a16="http://schemas.microsoft.com/office/drawing/2014/main" val="10001"/>
                  </a:ext>
                </a:extLst>
              </a:tr>
              <a:tr h="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Средно</a:t>
                      </a:r>
                      <a:r>
                        <a:rPr lang="bg-BG" sz="2400" b="1" baseline="0" dirty="0">
                          <a:solidFill>
                            <a:schemeClr val="tx1"/>
                          </a:solidFill>
                        </a:rPr>
                        <a:t> предприятие</a:t>
                      </a:r>
                      <a:endParaRPr lang="en-US" sz="2400" dirty="0">
                        <a:solidFill>
                          <a:schemeClr val="tx1"/>
                        </a:solidFill>
                      </a:endParaRPr>
                    </a:p>
                  </a:txBody>
                  <a:tcPr anchor="ctr">
                    <a:solidFill>
                      <a:schemeClr val="accent3">
                        <a:lumMod val="60000"/>
                        <a:lumOff val="40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a:ln>
                            <a:noFill/>
                          </a:ln>
                          <a:solidFill>
                            <a:prstClr val="black"/>
                          </a:solidFill>
                          <a:effectLst/>
                          <a:uLnTx/>
                          <a:uFillTx/>
                          <a:latin typeface="Century Gothic" panose="020B0502020202020204"/>
                          <a:ea typeface="+mn-ea"/>
                          <a:cs typeface="+mn-cs"/>
                        </a:rPr>
                        <a:t>до 50%</a:t>
                      </a:r>
                      <a:endParaRPr kumimoji="0" lang="bg-BG"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nchor="ctr">
                    <a:solidFill>
                      <a:schemeClr val="accent3">
                        <a:lumMod val="60000"/>
                        <a:lumOff val="40000"/>
                      </a:schemeClr>
                    </a:solidFill>
                  </a:tcPr>
                </a:tc>
                <a:tc>
                  <a:txBody>
                    <a:bodyPr/>
                    <a:lstStyle/>
                    <a:p>
                      <a:pPr algn="ctr"/>
                      <a:r>
                        <a:rPr lang="bg-BG" sz="2400" dirty="0"/>
                        <a:t>1 000 000 €</a:t>
                      </a:r>
                      <a:endParaRPr lang="en-US" sz="2400" dirty="0"/>
                    </a:p>
                  </a:txBody>
                  <a:tcPr anchor="ctr">
                    <a:solidFill>
                      <a:schemeClr val="accent3">
                        <a:lumMod val="60000"/>
                        <a:lumOff val="40000"/>
                      </a:schemeClr>
                    </a:solidFill>
                  </a:tcPr>
                </a:tc>
                <a:extLst>
                  <a:ext uri="{0D108BD9-81ED-4DB2-BD59-A6C34878D82A}">
                    <a16:rowId xmlns="" xmlns:a16="http://schemas.microsoft.com/office/drawing/2014/main" val="10002"/>
                  </a:ext>
                </a:extLst>
              </a:tr>
              <a:tr h="567559">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Голямо</a:t>
                      </a:r>
                      <a:r>
                        <a:rPr lang="bg-BG" sz="2400" b="1" baseline="0" dirty="0">
                          <a:solidFill>
                            <a:schemeClr val="tx1"/>
                          </a:solidFill>
                        </a:rPr>
                        <a:t> предприятие</a:t>
                      </a:r>
                      <a:endParaRPr lang="en-US" sz="2400" b="1" dirty="0">
                        <a:solidFill>
                          <a:schemeClr val="tx1"/>
                        </a:solidFill>
                      </a:endParaRPr>
                    </a:p>
                  </a:txBody>
                  <a:tcPr anchor="ctr">
                    <a:solidFill>
                      <a:schemeClr val="accent3">
                        <a:lumMod val="60000"/>
                        <a:lumOff val="40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a:ln>
                            <a:noFill/>
                          </a:ln>
                          <a:solidFill>
                            <a:prstClr val="black"/>
                          </a:solidFill>
                          <a:effectLst/>
                          <a:uLnTx/>
                          <a:uFillTx/>
                          <a:latin typeface="Century Gothic" panose="020B0502020202020204"/>
                          <a:ea typeface="+mn-ea"/>
                          <a:cs typeface="+mn-cs"/>
                        </a:rPr>
                        <a:t>до 50%</a:t>
                      </a:r>
                      <a:endParaRPr kumimoji="0" lang="bg-BG"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nchor="ctr">
                    <a:solidFill>
                      <a:schemeClr val="accent3">
                        <a:lumMod val="60000"/>
                        <a:lumOff val="40000"/>
                      </a:schemeClr>
                    </a:solidFill>
                  </a:tcPr>
                </a:tc>
                <a:tc>
                  <a:txBody>
                    <a:bodyPr/>
                    <a:lstStyle/>
                    <a:p>
                      <a:pPr algn="ctr"/>
                      <a:r>
                        <a:rPr lang="bg-BG" sz="2400" dirty="0"/>
                        <a:t>1 500 000 €</a:t>
                      </a:r>
                      <a:endParaRPr lang="en-US" sz="2400" dirty="0"/>
                    </a:p>
                  </a:txBody>
                  <a:tcPr anchor="ctr">
                    <a:solidFill>
                      <a:schemeClr val="accent3">
                        <a:lumMod val="60000"/>
                        <a:lumOff val="40000"/>
                      </a:schemeClr>
                    </a:solidFill>
                  </a:tcPr>
                </a:tc>
                <a:extLst>
                  <a:ext uri="{0D108BD9-81ED-4DB2-BD59-A6C34878D82A}">
                    <a16:rowId xmlns="" xmlns:a16="http://schemas.microsoft.com/office/drawing/2014/main" val="10003"/>
                  </a:ext>
                </a:extLst>
              </a:tr>
              <a:tr h="4447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Малко земеделско стопанство</a:t>
                      </a:r>
                      <a:endParaRPr lang="en-US" sz="2400" dirty="0">
                        <a:solidFill>
                          <a:schemeClr val="tx1"/>
                        </a:solidFill>
                      </a:endParaRPr>
                    </a:p>
                  </a:txBody>
                  <a:tcPr anchor="c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i="1" dirty="0">
                          <a:solidFill>
                            <a:schemeClr val="tx1"/>
                          </a:solidFill>
                        </a:rPr>
                        <a:t>СП</a:t>
                      </a:r>
                      <a:r>
                        <a:rPr lang="bg-BG" sz="1600" i="1" baseline="0" dirty="0">
                          <a:solidFill>
                            <a:schemeClr val="tx1"/>
                          </a:solidFill>
                        </a:rPr>
                        <a:t> </a:t>
                      </a:r>
                      <a:r>
                        <a:rPr lang="bg-BG" sz="1600" i="1" dirty="0">
                          <a:solidFill>
                            <a:schemeClr val="tx1"/>
                          </a:solidFill>
                        </a:rPr>
                        <a:t>8 000 - 30 000 €</a:t>
                      </a:r>
                      <a:endParaRPr lang="en-US" sz="1600" dirty="0"/>
                    </a:p>
                  </a:txBody>
                  <a:tcPr anchor="ct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a:ln>
                            <a:noFill/>
                          </a:ln>
                          <a:solidFill>
                            <a:prstClr val="black"/>
                          </a:solidFill>
                          <a:effectLst/>
                          <a:uLnTx/>
                          <a:uFillTx/>
                          <a:latin typeface="Century Gothic" panose="020B0502020202020204"/>
                          <a:ea typeface="+mn-ea"/>
                          <a:cs typeface="+mn-cs"/>
                        </a:rPr>
                        <a:t>до 50%</a:t>
                      </a:r>
                      <a:endParaRPr kumimoji="0" lang="bg-BG"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nchor="ct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dirty="0"/>
                        <a:t>500 000 €</a:t>
                      </a:r>
                      <a:endParaRPr lang="en-US" sz="2400" dirty="0"/>
                    </a:p>
                  </a:txBody>
                  <a:tcPr anchor="ctr">
                    <a:solidFill>
                      <a:schemeClr val="accent3">
                        <a:lumMod val="60000"/>
                        <a:lumOff val="40000"/>
                      </a:schemeClr>
                    </a:solidFill>
                  </a:tcPr>
                </a:tc>
                <a:extLst>
                  <a:ext uri="{0D108BD9-81ED-4DB2-BD59-A6C34878D82A}">
                    <a16:rowId xmlns="" xmlns:a16="http://schemas.microsoft.com/office/drawing/2014/main" val="1000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Средно земеделско стопанство</a:t>
                      </a:r>
                      <a:endParaRPr lang="en-US" sz="2400" dirty="0">
                        <a:solidFill>
                          <a:schemeClr val="tx1"/>
                        </a:solidFill>
                      </a:endParaRPr>
                    </a:p>
                  </a:txBody>
                  <a:tcPr anchor="c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i="1" dirty="0">
                          <a:solidFill>
                            <a:schemeClr val="tx1"/>
                          </a:solidFill>
                        </a:rPr>
                        <a:t>СП 30 000 - 170 000 €</a:t>
                      </a:r>
                      <a:endParaRPr lang="en-US" sz="1600" dirty="0"/>
                    </a:p>
                  </a:txBody>
                  <a:tcPr anchor="ct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a:ln>
                            <a:noFill/>
                          </a:ln>
                          <a:solidFill>
                            <a:prstClr val="black"/>
                          </a:solidFill>
                          <a:effectLst/>
                          <a:uLnTx/>
                          <a:uFillTx/>
                          <a:latin typeface="Century Gothic" panose="020B0502020202020204"/>
                          <a:ea typeface="+mn-ea"/>
                          <a:cs typeface="+mn-cs"/>
                        </a:rPr>
                        <a:t>до 50%</a:t>
                      </a:r>
                      <a:endParaRPr kumimoji="0" lang="bg-BG"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nchor="ctr">
                    <a:solidFill>
                      <a:schemeClr val="accent3">
                        <a:lumMod val="60000"/>
                        <a:lumOff val="40000"/>
                      </a:schemeClr>
                    </a:solidFill>
                  </a:tcPr>
                </a:tc>
                <a:tc>
                  <a:txBody>
                    <a:bodyPr/>
                    <a:lstStyle/>
                    <a:p>
                      <a:pPr algn="ctr"/>
                      <a:r>
                        <a:rPr lang="bg-BG" sz="2400" dirty="0"/>
                        <a:t>1 000 000 €</a:t>
                      </a:r>
                      <a:endParaRPr lang="en-US" sz="2400" dirty="0"/>
                    </a:p>
                  </a:txBody>
                  <a:tcPr anchor="ctr">
                    <a:solidFill>
                      <a:schemeClr val="accent3">
                        <a:lumMod val="60000"/>
                        <a:lumOff val="40000"/>
                      </a:schemeClr>
                    </a:solidFill>
                  </a:tcPr>
                </a:tc>
                <a:extLst>
                  <a:ext uri="{0D108BD9-81ED-4DB2-BD59-A6C34878D82A}">
                    <a16:rowId xmlns="" xmlns:a16="http://schemas.microsoft.com/office/drawing/2014/main" val="1000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Голямо земеделско стопанство:</a:t>
                      </a:r>
                      <a:endParaRPr lang="en-US" sz="2400" dirty="0">
                        <a:solidFill>
                          <a:schemeClr val="tx1"/>
                        </a:solidFill>
                      </a:endParaRPr>
                    </a:p>
                  </a:txBody>
                  <a:tcPr anchor="ctr">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1600" i="1" dirty="0">
                          <a:solidFill>
                            <a:schemeClr val="tx1"/>
                          </a:solidFill>
                        </a:rPr>
                        <a:t>СП над 170 000 €</a:t>
                      </a:r>
                      <a:endParaRPr lang="en-US" sz="1600" dirty="0"/>
                    </a:p>
                  </a:txBody>
                  <a:tcPr anchor="ct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entury Gothic" panose="020B0502020202020204"/>
                          <a:ea typeface="+mn-ea"/>
                          <a:cs typeface="+mn-cs"/>
                        </a:rPr>
                        <a:t>до 50%</a:t>
                      </a:r>
                      <a:endParaRPr kumimoji="0" lang="bg-BG"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nchor="ctr">
                    <a:solidFill>
                      <a:schemeClr val="accent3">
                        <a:lumMod val="60000"/>
                        <a:lumOff val="40000"/>
                      </a:schemeClr>
                    </a:solidFill>
                  </a:tcPr>
                </a:tc>
                <a:tc>
                  <a:txBody>
                    <a:bodyPr/>
                    <a:lstStyle/>
                    <a:p>
                      <a:pPr algn="ctr"/>
                      <a:r>
                        <a:rPr lang="bg-BG" sz="2400" dirty="0"/>
                        <a:t>1 500 000 €</a:t>
                      </a:r>
                      <a:endParaRPr lang="en-US" sz="2400" dirty="0"/>
                    </a:p>
                  </a:txBody>
                  <a:tcPr anchor="ctr">
                    <a:solidFill>
                      <a:schemeClr val="accent3">
                        <a:lumMod val="60000"/>
                        <a:lumOff val="40000"/>
                      </a:schemeClr>
                    </a:solidFill>
                  </a:tcPr>
                </a:tc>
                <a:extLst>
                  <a:ext uri="{0D108BD9-81ED-4DB2-BD59-A6C34878D82A}">
                    <a16:rowId xmlns="" xmlns:a16="http://schemas.microsoft.com/office/drawing/2014/main" val="10006"/>
                  </a:ext>
                </a:extLst>
              </a:tr>
              <a:tr h="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Групи и организации на производители и кооперативни обединения</a:t>
                      </a:r>
                      <a:endParaRPr lang="en-US" sz="2400" dirty="0">
                        <a:solidFill>
                          <a:schemeClr val="tx1"/>
                        </a:solidFill>
                      </a:endParaRPr>
                    </a:p>
                  </a:txBody>
                  <a:tcPr anchor="ctr">
                    <a:solidFill>
                      <a:schemeClr val="accent3">
                        <a:lumMod val="60000"/>
                        <a:lumOff val="40000"/>
                      </a:schemeClr>
                    </a:solidFill>
                  </a:tcPr>
                </a:tc>
                <a:tc hMerge="1">
                  <a:txBody>
                    <a:bodyPr/>
                    <a:lstStyle/>
                    <a:p>
                      <a:endParaRPr lang="en-US" dirty="0"/>
                    </a:p>
                  </a:txBody>
                  <a:tcPr/>
                </a:tc>
                <a:tc>
                  <a:txBody>
                    <a:bodyPr/>
                    <a:lstStyle/>
                    <a:p>
                      <a:pPr algn="ctr"/>
                      <a:r>
                        <a:rPr lang="bg-BG" sz="2400" dirty="0"/>
                        <a:t>+</a:t>
                      </a:r>
                      <a:r>
                        <a:rPr lang="bg-BG" sz="2400" baseline="0" dirty="0"/>
                        <a:t> 25%</a:t>
                      </a:r>
                      <a:endParaRPr lang="en-US" sz="2400" dirty="0"/>
                    </a:p>
                  </a:txBody>
                  <a:tcPr anchor="ctr">
                    <a:solidFill>
                      <a:schemeClr val="accent3">
                        <a:lumMod val="60000"/>
                        <a:lumOff val="40000"/>
                      </a:schemeClr>
                    </a:solidFill>
                  </a:tcPr>
                </a:tc>
                <a:tc>
                  <a:txBody>
                    <a:bodyPr/>
                    <a:lstStyle/>
                    <a:p>
                      <a:pPr algn="ctr"/>
                      <a:r>
                        <a:rPr lang="bg-BG" sz="2400" dirty="0"/>
                        <a:t>2 000 000 €</a:t>
                      </a:r>
                      <a:endParaRPr lang="en-US" sz="2400" dirty="0"/>
                    </a:p>
                  </a:txBody>
                  <a:tcPr anchor="ctr">
                    <a:solidFill>
                      <a:schemeClr val="accent3">
                        <a:lumMod val="60000"/>
                        <a:lumOff val="40000"/>
                      </a:schemeClr>
                    </a:solidFill>
                  </a:tcPr>
                </a:tc>
                <a:extLst>
                  <a:ext uri="{0D108BD9-81ED-4DB2-BD59-A6C34878D82A}">
                    <a16:rowId xmlns="" xmlns:a16="http://schemas.microsoft.com/office/drawing/2014/main" val="10007"/>
                  </a:ext>
                </a:extLst>
              </a:tr>
              <a:tr h="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bg-BG" sz="2400" b="1" dirty="0">
                          <a:solidFill>
                            <a:schemeClr val="tx1"/>
                          </a:solidFill>
                        </a:rPr>
                        <a:t>Пазари на производители</a:t>
                      </a:r>
                      <a:endParaRPr lang="en-US" sz="2400" b="1" dirty="0">
                        <a:solidFill>
                          <a:schemeClr val="tx1"/>
                        </a:solidFill>
                      </a:endParaRPr>
                    </a:p>
                  </a:txBody>
                  <a:tcPr anchor="ctr">
                    <a:solidFill>
                      <a:schemeClr val="accent3">
                        <a:lumMod val="60000"/>
                        <a:lumOff val="40000"/>
                      </a:schemeClr>
                    </a:solidFill>
                  </a:tcPr>
                </a:tc>
                <a:tc hMerge="1">
                  <a:txBody>
                    <a:bodyPr/>
                    <a:lstStyle/>
                    <a:p>
                      <a:endParaRPr lang="en-US"/>
                    </a:p>
                  </a:txBody>
                  <a:tcPr/>
                </a:tc>
                <a:tc>
                  <a:txBody>
                    <a:bodyPr/>
                    <a:lstStyle/>
                    <a:p>
                      <a:pPr algn="ctr"/>
                      <a:r>
                        <a:rPr lang="bg-BG" sz="2400" dirty="0"/>
                        <a:t>65 %</a:t>
                      </a:r>
                      <a:endParaRPr lang="en-US" sz="2400" dirty="0"/>
                    </a:p>
                  </a:txBody>
                  <a:tcPr anchor="ctr">
                    <a:solidFill>
                      <a:schemeClr val="accent3">
                        <a:lumMod val="60000"/>
                        <a:lumOff val="40000"/>
                      </a:schemeClr>
                    </a:solidFill>
                  </a:tcPr>
                </a:tc>
                <a:tc>
                  <a:txBody>
                    <a:bodyPr/>
                    <a:lstStyle/>
                    <a:p>
                      <a:pPr algn="ctr"/>
                      <a:r>
                        <a:rPr lang="bg-BG" sz="2400" dirty="0"/>
                        <a:t>2 500</a:t>
                      </a:r>
                      <a:r>
                        <a:rPr lang="bg-BG" sz="2400" baseline="0" dirty="0"/>
                        <a:t> 000 €</a:t>
                      </a:r>
                      <a:endParaRPr lang="en-US" sz="2400" dirty="0"/>
                    </a:p>
                  </a:txBody>
                  <a:tcPr anchor="ctr">
                    <a:solidFill>
                      <a:schemeClr val="accent3">
                        <a:lumMod val="60000"/>
                        <a:lumOff val="40000"/>
                      </a:schemeClr>
                    </a:solidFill>
                  </a:tcPr>
                </a:tc>
                <a:extLst>
                  <a:ext uri="{0D108BD9-81ED-4DB2-BD59-A6C34878D82A}">
                    <a16:rowId xmlns="" xmlns:a16="http://schemas.microsoft.com/office/drawing/2014/main" val="10008"/>
                  </a:ext>
                </a:extLst>
              </a:tr>
            </a:tbl>
          </a:graphicData>
        </a:graphic>
      </p:graphicFrame>
      <p:sp>
        <p:nvSpPr>
          <p:cNvPr id="20" name="TextBox 5">
            <a:extLst>
              <a:ext uri="{FF2B5EF4-FFF2-40B4-BE49-F238E27FC236}">
                <a16:creationId xmlns="" xmlns:a16="http://schemas.microsoft.com/office/drawing/2014/main" id="{242E8EAF-1287-004F-8B37-C45ADD2230DD}"/>
              </a:ext>
            </a:extLst>
          </p:cNvPr>
          <p:cNvSpPr txBox="1"/>
          <p:nvPr/>
        </p:nvSpPr>
        <p:spPr>
          <a:xfrm>
            <a:off x="1286469" y="3200827"/>
            <a:ext cx="15914147" cy="1179810"/>
          </a:xfrm>
          <a:prstGeom prst="rect">
            <a:avLst/>
          </a:prstGeom>
        </p:spPr>
        <p:txBody>
          <a:bodyPr wrap="square" lIns="0" tIns="0" rIns="0" bIns="0" rtlCol="0" anchor="t">
            <a:spAutoFit/>
          </a:bodyPr>
          <a:lstStyle/>
          <a:p>
            <a:pPr>
              <a:lnSpc>
                <a:spcPts val="4598"/>
              </a:lnSpc>
            </a:pPr>
            <a:r>
              <a:rPr lang="en-US" sz="3900" dirty="0">
                <a:latin typeface="Roboto"/>
              </a:rPr>
              <a:t>ИНВЕСТИЦИИ ЗА ПРЕРАБОТКА НА СЕЛСКОСТОПАНСКИ ПРОДУКТИ </a:t>
            </a:r>
          </a:p>
        </p:txBody>
      </p:sp>
      <p:sp>
        <p:nvSpPr>
          <p:cNvPr id="21" name="TextBox 19">
            <a:extLst>
              <a:ext uri="{FF2B5EF4-FFF2-40B4-BE49-F238E27FC236}">
                <a16:creationId xmlns="" xmlns:a16="http://schemas.microsoft.com/office/drawing/2014/main" id="{A0234B58-B623-5E4E-B32D-24567AC6831C}"/>
              </a:ext>
            </a:extLst>
          </p:cNvPr>
          <p:cNvSpPr txBox="1"/>
          <p:nvPr/>
        </p:nvSpPr>
        <p:spPr>
          <a:xfrm>
            <a:off x="1333819" y="4537321"/>
            <a:ext cx="17579810" cy="661720"/>
          </a:xfrm>
          <a:prstGeom prst="rect">
            <a:avLst/>
          </a:prstGeom>
        </p:spPr>
        <p:txBody>
          <a:bodyPr wrap="square" lIns="0" tIns="0" rIns="0" bIns="0" rtlCol="0" anchor="t">
            <a:spAutoFit/>
          </a:bodyPr>
          <a:lstStyle/>
          <a:p>
            <a:pPr lvl="0">
              <a:lnSpc>
                <a:spcPts val="2800"/>
              </a:lnSpc>
            </a:pPr>
            <a:r>
              <a:rPr lang="en-US" sz="2000" b="1" spc="89" dirty="0">
                <a:latin typeface="Roboto" charset="0"/>
                <a:ea typeface="Roboto" charset="0"/>
                <a:cs typeface="Roboto" charset="0"/>
              </a:rPr>
              <a:t>БЮДЖЕТ  – 294 797 808 ЕВРО</a:t>
            </a:r>
          </a:p>
          <a:p>
            <a:pPr algn="just">
              <a:spcBef>
                <a:spcPts val="200"/>
              </a:spcBef>
              <a:spcAft>
                <a:spcPts val="200"/>
              </a:spcAft>
            </a:pPr>
            <a:endParaRPr lang="en-US" b="1" dirty="0">
              <a:latin typeface="Source Sans Pro" charset="0"/>
              <a:ea typeface="Times New Roman"/>
              <a:cs typeface="Source Sans Pro" charset="0"/>
            </a:endParaRPr>
          </a:p>
        </p:txBody>
      </p:sp>
      <p:sp>
        <p:nvSpPr>
          <p:cNvPr id="23" name="TextBox 5">
            <a:extLst>
              <a:ext uri="{FF2B5EF4-FFF2-40B4-BE49-F238E27FC236}">
                <a16:creationId xmlns="" xmlns:a16="http://schemas.microsoft.com/office/drawing/2014/main" id="{B95FCE88-28CC-4549-B798-F2CE7AD92515}"/>
              </a:ext>
            </a:extLst>
          </p:cNvPr>
          <p:cNvSpPr txBox="1"/>
          <p:nvPr/>
        </p:nvSpPr>
        <p:spPr>
          <a:xfrm>
            <a:off x="1286469" y="1027453"/>
            <a:ext cx="15239558" cy="1769715"/>
          </a:xfrm>
          <a:prstGeom prst="rect">
            <a:avLst/>
          </a:prstGeom>
        </p:spPr>
        <p:txBody>
          <a:bodyPr lIns="0" tIns="0" rIns="0" bIns="0" rtlCol="0" anchor="t">
            <a:spAutoFit/>
          </a:bodyPr>
          <a:lstStyle/>
          <a:p>
            <a:pPr>
              <a:lnSpc>
                <a:spcPts val="4598"/>
              </a:lnSpc>
            </a:pPr>
            <a:r>
              <a:rPr lang="en-US" sz="3900" dirty="0">
                <a:solidFill>
                  <a:schemeClr val="tx2"/>
                </a:solidFill>
                <a:latin typeface="Roboto"/>
              </a:rPr>
              <a:t>ИНВЕСТИЦИИ ЗА ПРЕРАБОТКА НА СЕЛСКОСТОПАНСКИ ПРОДУКТИ, НАСОЧЕНИ КЪМ ОПАЗВАНЕ НА КОМПОНЕНТИТЕ НА ОКОЛНАТА СРЕДА</a:t>
            </a:r>
          </a:p>
        </p:txBody>
      </p:sp>
      <p:sp>
        <p:nvSpPr>
          <p:cNvPr id="24" name="TextBox 15">
            <a:extLst>
              <a:ext uri="{FF2B5EF4-FFF2-40B4-BE49-F238E27FC236}">
                <a16:creationId xmlns="" xmlns:a16="http://schemas.microsoft.com/office/drawing/2014/main" id="{A1528623-0F54-AC45-AB97-324413D85105}"/>
              </a:ext>
            </a:extLst>
          </p:cNvPr>
          <p:cNvSpPr txBox="1"/>
          <p:nvPr/>
        </p:nvSpPr>
        <p:spPr>
          <a:xfrm>
            <a:off x="1286469" y="2841611"/>
            <a:ext cx="17462202" cy="584775"/>
          </a:xfrm>
          <a:prstGeom prst="rect">
            <a:avLst/>
          </a:prstGeom>
        </p:spPr>
        <p:txBody>
          <a:bodyPr lIns="0" tIns="0" rIns="0" bIns="0" rtlCol="0" anchor="t">
            <a:spAutoFit/>
          </a:bodyPr>
          <a:lstStyle/>
          <a:p>
            <a:r>
              <a:rPr lang="en-US" sz="2000" b="1" spc="89" dirty="0">
                <a:latin typeface="Roboto" charset="0"/>
                <a:ea typeface="Roboto" charset="0"/>
                <a:cs typeface="Roboto" charset="0"/>
              </a:rPr>
              <a:t>БЮДЖЕТ  87 810 990 ЕВРО</a:t>
            </a:r>
            <a:endParaRPr lang="bg-BG" sz="2000" b="1" spc="89" dirty="0">
              <a:latin typeface="Roboto" charset="0"/>
              <a:ea typeface="Roboto" charset="0"/>
              <a:cs typeface="Roboto" charset="0"/>
            </a:endParaRPr>
          </a:p>
          <a:p>
            <a:endParaRPr lang="bg-BG" b="1" dirty="0">
              <a:ea typeface="+mn-lt"/>
              <a:cs typeface="Calibri"/>
            </a:endParaRPr>
          </a:p>
        </p:txBody>
      </p:sp>
    </p:spTree>
    <p:extLst>
      <p:ext uri="{BB962C8B-B14F-4D97-AF65-F5344CB8AC3E}">
        <p14:creationId xmlns:p14="http://schemas.microsoft.com/office/powerpoint/2010/main" val="4186174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396321" y="8153885"/>
            <a:ext cx="1472603" cy="736302"/>
          </a:xfrm>
          <a:prstGeom prst="rect">
            <a:avLst/>
          </a:prstGeom>
        </p:spPr>
      </p:pic>
      <p:grpSp>
        <p:nvGrpSpPr>
          <p:cNvPr id="3" name="Group 3"/>
          <p:cNvGrpSpPr>
            <a:grpSpLocks noChangeAspect="1"/>
          </p:cNvGrpSpPr>
          <p:nvPr/>
        </p:nvGrpSpPr>
        <p:grpSpPr>
          <a:xfrm>
            <a:off x="-472270" y="-1061529"/>
            <a:ext cx="5346528" cy="5346527"/>
            <a:chOff x="0" y="0"/>
            <a:chExt cx="6350000" cy="6350000"/>
          </a:xfrm>
        </p:grpSpPr>
        <p:sp>
          <p:nvSpPr>
            <p:cNvPr id="4" name="Freeform 4"/>
            <p:cNvSpPr/>
            <p:nvPr/>
          </p:nvSpPr>
          <p:spPr>
            <a:xfrm>
              <a:off x="0" y="0"/>
              <a:ext cx="6350000" cy="6350000"/>
            </a:xfrm>
            <a:custGeom>
              <a:avLst/>
              <a:gdLst/>
              <a:ahLst/>
              <a:cxnLst/>
              <a:rect l="l" t="t" r="r" b="b"/>
              <a:pathLst>
                <a:path w="6350000" h="6350000">
                  <a:moveTo>
                    <a:pt x="0" y="0"/>
                  </a:moveTo>
                  <a:lnTo>
                    <a:pt x="0" y="6350000"/>
                  </a:lnTo>
                  <a:cubicBezTo>
                    <a:pt x="3506470" y="6350000"/>
                    <a:pt x="6350000" y="3506470"/>
                    <a:pt x="6350000" y="0"/>
                  </a:cubicBez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grpSp>
      <p:grpSp>
        <p:nvGrpSpPr>
          <p:cNvPr id="5" name="Group 5"/>
          <p:cNvGrpSpPr/>
          <p:nvPr/>
        </p:nvGrpSpPr>
        <p:grpSpPr>
          <a:xfrm>
            <a:off x="9804400" y="765640"/>
            <a:ext cx="494568" cy="49456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7" name="Group 7"/>
          <p:cNvGrpSpPr/>
          <p:nvPr/>
        </p:nvGrpSpPr>
        <p:grpSpPr>
          <a:xfrm>
            <a:off x="10150756" y="765640"/>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10497110" y="765640"/>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6" name="TextBox 16"/>
          <p:cNvSpPr txBox="1"/>
          <p:nvPr/>
        </p:nvSpPr>
        <p:spPr>
          <a:xfrm>
            <a:off x="3991616" y="3326422"/>
            <a:ext cx="3086100" cy="1615385"/>
          </a:xfrm>
          <a:prstGeom prst="rect">
            <a:avLst/>
          </a:prstGeom>
        </p:spPr>
        <p:txBody>
          <a:bodyPr lIns="50800" tIns="50800" rIns="50800" bIns="50800" rtlCol="0" anchor="ctr"/>
          <a:lstStyle/>
          <a:p>
            <a:pPr algn="ctr">
              <a:lnSpc>
                <a:spcPts val="2155"/>
              </a:lnSpc>
            </a:pPr>
            <a:endParaRPr/>
          </a:p>
        </p:txBody>
      </p:sp>
      <p:grpSp>
        <p:nvGrpSpPr>
          <p:cNvPr id="20" name="Group 20"/>
          <p:cNvGrpSpPr/>
          <p:nvPr/>
        </p:nvGrpSpPr>
        <p:grpSpPr>
          <a:xfrm>
            <a:off x="14073397" y="8371667"/>
            <a:ext cx="886670" cy="88667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E6F6D">
                <a:alpha val="49804"/>
              </a:srgbClr>
            </a:solidFill>
          </p:spPr>
        </p:sp>
      </p:grpSp>
      <p:sp>
        <p:nvSpPr>
          <p:cNvPr id="22" name="TextBox 22"/>
          <p:cNvSpPr txBox="1"/>
          <p:nvPr/>
        </p:nvSpPr>
        <p:spPr>
          <a:xfrm>
            <a:off x="3124018" y="3128259"/>
            <a:ext cx="14628812" cy="1025922"/>
          </a:xfrm>
          <a:prstGeom prst="rect">
            <a:avLst/>
          </a:prstGeom>
        </p:spPr>
        <p:txBody>
          <a:bodyPr lIns="0" tIns="0" rIns="0" bIns="0" rtlCol="0" anchor="t">
            <a:spAutoFit/>
          </a:bodyPr>
          <a:lstStyle/>
          <a:p>
            <a:r>
              <a:rPr lang="en-US" sz="2000" b="1" spc="91" dirty="0">
                <a:latin typeface="Roboto" charset="0"/>
                <a:ea typeface="Roboto" charset="0"/>
                <a:cs typeface="Roboto" charset="0"/>
              </a:rPr>
              <a:t>БЮДЖЕТ 98 756 925  ЕВРО</a:t>
            </a:r>
            <a:endParaRPr lang="bg-BG" sz="2000" b="1" dirty="0">
              <a:latin typeface="Roboto" charset="0"/>
              <a:ea typeface="Roboto" charset="0"/>
              <a:cs typeface="Roboto" charset="0"/>
            </a:endParaRPr>
          </a:p>
          <a:p>
            <a:pPr>
              <a:lnSpc>
                <a:spcPts val="2848"/>
              </a:lnSpc>
            </a:pPr>
            <a:endParaRPr lang="en-US" sz="2000" spc="91" dirty="0">
              <a:latin typeface="Source Sans Pro Bold"/>
            </a:endParaRPr>
          </a:p>
          <a:p>
            <a:pPr>
              <a:lnSpc>
                <a:spcPts val="2848"/>
              </a:lnSpc>
              <a:spcBef>
                <a:spcPct val="0"/>
              </a:spcBef>
            </a:pPr>
            <a:endParaRPr lang="en-US" sz="2000" spc="91" dirty="0">
              <a:latin typeface="Source Sans Pro Bold"/>
            </a:endParaRPr>
          </a:p>
        </p:txBody>
      </p:sp>
      <p:sp>
        <p:nvSpPr>
          <p:cNvPr id="23" name="TextBox 23"/>
          <p:cNvSpPr txBox="1"/>
          <p:nvPr/>
        </p:nvSpPr>
        <p:spPr>
          <a:xfrm>
            <a:off x="4444409" y="1493532"/>
            <a:ext cx="12437128" cy="1179810"/>
          </a:xfrm>
          <a:prstGeom prst="rect">
            <a:avLst/>
          </a:prstGeom>
        </p:spPr>
        <p:txBody>
          <a:bodyPr wrap="square" lIns="0" tIns="0" rIns="0" bIns="0" rtlCol="0" anchor="t">
            <a:spAutoFit/>
          </a:bodyPr>
          <a:lstStyle/>
          <a:p>
            <a:pPr>
              <a:lnSpc>
                <a:spcPts val="4598"/>
              </a:lnSpc>
            </a:pPr>
            <a:r>
              <a:rPr lang="en-US" sz="3900" dirty="0">
                <a:latin typeface="Roboto"/>
              </a:rPr>
              <a:t>ИНВЕСТИЦИИ ЗА НЕСЕЛСКОСТОПАНСКИ ДЕЙНОСТИ В СЕЛСКИТЕ РАЙОНИ </a:t>
            </a:r>
          </a:p>
        </p:txBody>
      </p:sp>
      <p:sp>
        <p:nvSpPr>
          <p:cNvPr id="24" name="TextBox 24"/>
          <p:cNvSpPr txBox="1"/>
          <p:nvPr/>
        </p:nvSpPr>
        <p:spPr>
          <a:xfrm>
            <a:off x="218364" y="3707662"/>
            <a:ext cx="18069636" cy="7425238"/>
          </a:xfrm>
          <a:prstGeom prst="rect">
            <a:avLst/>
          </a:prstGeom>
        </p:spPr>
        <p:txBody>
          <a:bodyPr wrap="square" lIns="0" tIns="0" rIns="0" bIns="0" rtlCol="0" anchor="t">
            <a:spAutoFit/>
          </a:bodyPr>
          <a:lstStyle/>
          <a:p>
            <a:r>
              <a:rPr lang="ru-RU" b="1" spc="91" dirty="0">
                <a:latin typeface="Roboto" charset="0"/>
                <a:ea typeface="Roboto" charset="0"/>
                <a:cs typeface="Roboto" charset="0"/>
              </a:rPr>
              <a:t>                              ПОДПОМАГАНЕ МОГАТ ДА ПОЛУЧАТ ЗЕМЕДЕЛСКИ СТОПАНИ, МИКРОПРЕДПРИЯТИЯ И ФИЗИЧЕСКИ ЛИЦА. </a:t>
            </a:r>
          </a:p>
          <a:p>
            <a:endParaRPr lang="ru-RU" b="1" spc="91" dirty="0">
              <a:latin typeface="Roboto" charset="0"/>
              <a:ea typeface="Roboto" charset="0"/>
              <a:cs typeface="Roboto" charset="0"/>
            </a:endParaRPr>
          </a:p>
          <a:p>
            <a:r>
              <a:rPr lang="ru-RU" b="1" spc="91" dirty="0">
                <a:latin typeface="Roboto" charset="0"/>
                <a:ea typeface="Roboto" charset="0"/>
                <a:cs typeface="Roboto" charset="0"/>
              </a:rPr>
              <a:t>В ОБХВАТА НА ИНТЕРВЕНЦИЯТА ФИЗИЧЕСКИТЕ ЛИЦА СА ДОПУСТИМИ ЗА ПОДПОМАГАНЕ САМО ЗА ИНВЕСТИЦИИ В НЕЗЕМЕДЕЛСКИ ДЕЙНОСТИ, КОИТО СА НАСОЧЕНИ КЪМ РАЗВИТИЕ НА ЗАНАЯТИ.</a:t>
            </a:r>
          </a:p>
          <a:p>
            <a:r>
              <a:rPr lang="en-US" b="1" spc="91" dirty="0">
                <a:latin typeface="Roboto" charset="0"/>
                <a:ea typeface="Roboto" charset="0"/>
                <a:cs typeface="Roboto" charset="0"/>
              </a:rPr>
              <a:t>ПОДПОМАГАНЕ В РАМКИТЕ НА ИНТЕРВЕНЦИЯТА ПОЛУЧАВАТ </a:t>
            </a:r>
            <a:r>
              <a:rPr lang="en-US" b="1" u="sng" spc="91" dirty="0">
                <a:latin typeface="Roboto" charset="0"/>
                <a:ea typeface="Roboto" charset="0"/>
                <a:cs typeface="Roboto" charset="0"/>
              </a:rPr>
              <a:t>ЗЕМЕДЕЛСКИ СТОПАНИ, МИКРОПРЕДПРИЯТИЯ И ФИЗИЧЕСКИ ЛИЦА</a:t>
            </a:r>
            <a:r>
              <a:rPr lang="en-US" b="1" spc="91" dirty="0">
                <a:latin typeface="Roboto" charset="0"/>
                <a:ea typeface="Roboto" charset="0"/>
                <a:cs typeface="Roboto" charset="0"/>
              </a:rPr>
              <a:t>. </a:t>
            </a:r>
            <a:endParaRPr lang="bg-BG" b="1" spc="91" dirty="0">
              <a:latin typeface="Roboto" charset="0"/>
              <a:ea typeface="Roboto" charset="0"/>
              <a:cs typeface="Roboto" charset="0"/>
            </a:endParaRPr>
          </a:p>
          <a:p>
            <a:r>
              <a:rPr lang="en-US" b="1" spc="91" dirty="0">
                <a:latin typeface="Roboto" charset="0"/>
                <a:ea typeface="Roboto" charset="0"/>
                <a:cs typeface="Roboto" charset="0"/>
              </a:rPr>
              <a:t>ПОДКРЕПАТА Е ЗА МАТЕРИАЛНИ И/ИЛИ НЕМАТЕРИАЛНИ АКТИВИ, В ТОВА ЧИСЛО МАШИНИ, СЪОРЪЖЕНИЯ, ОБОРУДВАНЕ, ВКЛЮЧИТЕЛНО И НЕДВИЖИМА СОБСТВЕНОСТ, КАКТО И ОБЩИ РАЗХОДИ, СВЪРЗАНИ С ПОДПОМАГАНАТА ДЕЙНОСТ.</a:t>
            </a:r>
            <a:endParaRPr lang="en-US" b="1" dirty="0">
              <a:latin typeface="Roboto" charset="0"/>
              <a:ea typeface="Roboto" charset="0"/>
              <a:cs typeface="Roboto" charset="0"/>
            </a:endParaRPr>
          </a:p>
          <a:p>
            <a:r>
              <a:rPr lang="en-US" b="1" spc="91" dirty="0">
                <a:latin typeface="Roboto" charset="0"/>
                <a:ea typeface="Roboto" charset="0"/>
                <a:cs typeface="Roboto" charset="0"/>
              </a:rPr>
              <a:t>ФИНАНСОВАТА ПОМОЩ Е В РАЗМЕР ДО 50 % ОТ ОБЩИЯ РАЗМЕР НА ДОПУСТИМИТЕ ЗА ФИНАНСОВО ПОДПОМАГАНЕ РАЗХОДИ;</a:t>
            </a:r>
            <a:endParaRPr lang="bg-BG" b="1" spc="91" dirty="0">
              <a:latin typeface="Roboto" charset="0"/>
              <a:ea typeface="Roboto" charset="0"/>
              <a:cs typeface="Roboto" charset="0"/>
            </a:endParaRPr>
          </a:p>
          <a:p>
            <a:endParaRPr lang="bg-BG" b="1" spc="91" dirty="0">
              <a:latin typeface="Roboto" charset="0"/>
              <a:ea typeface="Roboto" charset="0"/>
              <a:cs typeface="Roboto" charset="0"/>
            </a:endParaRPr>
          </a:p>
          <a:p>
            <a:r>
              <a:rPr lang="ru-RU" b="1" dirty="0">
                <a:latin typeface="Roboto" charset="0"/>
                <a:ea typeface="Roboto" charset="0"/>
                <a:cs typeface="Roboto" charset="0"/>
              </a:rPr>
              <a:t>ДОПУСТИМИ ДЕЙНОСТИ:</a:t>
            </a:r>
            <a:endParaRPr lang="en-US" b="1" dirty="0">
              <a:latin typeface="Roboto" charset="0"/>
              <a:ea typeface="Roboto" charset="0"/>
              <a:cs typeface="Roboto" charset="0"/>
            </a:endParaRPr>
          </a:p>
          <a:p>
            <a:r>
              <a:rPr lang="ru-RU" b="1" dirty="0" err="1">
                <a:latin typeface="Roboto" charset="0"/>
                <a:ea typeface="Roboto" charset="0"/>
                <a:cs typeface="Roboto" charset="0"/>
              </a:rPr>
              <a:t>Подкрепа</a:t>
            </a:r>
            <a:r>
              <a:rPr lang="ru-RU" b="1" dirty="0">
                <a:latin typeface="Roboto" charset="0"/>
                <a:ea typeface="Roboto" charset="0"/>
                <a:cs typeface="Roboto" charset="0"/>
              </a:rPr>
              <a:t> в </a:t>
            </a:r>
            <a:r>
              <a:rPr lang="ru-RU" b="1" dirty="0" err="1">
                <a:latin typeface="Roboto" charset="0"/>
                <a:ea typeface="Roboto" charset="0"/>
                <a:cs typeface="Roboto" charset="0"/>
              </a:rPr>
              <a:t>рамките</a:t>
            </a:r>
            <a:r>
              <a:rPr lang="ru-RU" b="1" dirty="0">
                <a:latin typeface="Roboto" charset="0"/>
                <a:ea typeface="Roboto" charset="0"/>
                <a:cs typeface="Roboto" charset="0"/>
              </a:rPr>
              <a:t> на </a:t>
            </a:r>
            <a:r>
              <a:rPr lang="ru-RU" b="1" dirty="0" err="1">
                <a:latin typeface="Roboto" charset="0"/>
                <a:ea typeface="Roboto" charset="0"/>
                <a:cs typeface="Roboto" charset="0"/>
              </a:rPr>
              <a:t>интервенцията</a:t>
            </a:r>
            <a:r>
              <a:rPr lang="ru-RU" b="1" dirty="0">
                <a:latin typeface="Roboto" charset="0"/>
                <a:ea typeface="Roboto" charset="0"/>
                <a:cs typeface="Roboto" charset="0"/>
              </a:rPr>
              <a:t> се </a:t>
            </a:r>
            <a:r>
              <a:rPr lang="ru-RU" b="1" dirty="0" err="1">
                <a:latin typeface="Roboto" charset="0"/>
                <a:ea typeface="Roboto" charset="0"/>
                <a:cs typeface="Roboto" charset="0"/>
              </a:rPr>
              <a:t>предоставя</a:t>
            </a:r>
            <a:r>
              <a:rPr lang="ru-RU" b="1" dirty="0">
                <a:latin typeface="Roboto" charset="0"/>
                <a:ea typeface="Roboto" charset="0"/>
                <a:cs typeface="Roboto" charset="0"/>
              </a:rPr>
              <a:t> на </a:t>
            </a:r>
            <a:r>
              <a:rPr lang="ru-RU" b="1" dirty="0" err="1">
                <a:latin typeface="Roboto" charset="0"/>
                <a:ea typeface="Roboto" charset="0"/>
                <a:cs typeface="Roboto" charset="0"/>
              </a:rPr>
              <a:t>територията</a:t>
            </a:r>
            <a:r>
              <a:rPr lang="ru-RU" b="1" dirty="0">
                <a:latin typeface="Roboto" charset="0"/>
                <a:ea typeface="Roboto" charset="0"/>
                <a:cs typeface="Roboto" charset="0"/>
              </a:rPr>
              <a:t> на </a:t>
            </a:r>
            <a:r>
              <a:rPr lang="ru-RU" b="1" dirty="0" err="1">
                <a:latin typeface="Roboto" charset="0"/>
                <a:ea typeface="Roboto" charset="0"/>
                <a:cs typeface="Roboto" charset="0"/>
              </a:rPr>
              <a:t>селските</a:t>
            </a:r>
            <a:r>
              <a:rPr lang="ru-RU" b="1" dirty="0">
                <a:latin typeface="Roboto" charset="0"/>
                <a:ea typeface="Roboto" charset="0"/>
                <a:cs typeface="Roboto" charset="0"/>
              </a:rPr>
              <a:t> </a:t>
            </a:r>
            <a:r>
              <a:rPr lang="ru-RU" b="1" dirty="0" err="1">
                <a:latin typeface="Roboto" charset="0"/>
                <a:ea typeface="Roboto" charset="0"/>
                <a:cs typeface="Roboto" charset="0"/>
              </a:rPr>
              <a:t>райони</a:t>
            </a:r>
            <a:r>
              <a:rPr lang="ru-RU" b="1" dirty="0">
                <a:latin typeface="Roboto" charset="0"/>
                <a:ea typeface="Roboto" charset="0"/>
                <a:cs typeface="Roboto" charset="0"/>
              </a:rPr>
              <a:t> само за </a:t>
            </a:r>
            <a:r>
              <a:rPr lang="ru-RU" b="1" dirty="0" err="1">
                <a:latin typeface="Roboto" charset="0"/>
                <a:ea typeface="Roboto" charset="0"/>
                <a:cs typeface="Roboto" charset="0"/>
              </a:rPr>
              <a:t>материални</a:t>
            </a:r>
            <a:r>
              <a:rPr lang="ru-RU" b="1" dirty="0">
                <a:latin typeface="Roboto" charset="0"/>
                <a:ea typeface="Roboto" charset="0"/>
                <a:cs typeface="Roboto" charset="0"/>
              </a:rPr>
              <a:t> и/или </a:t>
            </a:r>
            <a:r>
              <a:rPr lang="ru-RU" b="1" dirty="0" err="1">
                <a:latin typeface="Roboto" charset="0"/>
                <a:ea typeface="Roboto" charset="0"/>
                <a:cs typeface="Roboto" charset="0"/>
              </a:rPr>
              <a:t>нематериални</a:t>
            </a:r>
            <a:r>
              <a:rPr lang="ru-RU" b="1" dirty="0">
                <a:latin typeface="Roboto" charset="0"/>
                <a:ea typeface="Roboto" charset="0"/>
                <a:cs typeface="Roboto" charset="0"/>
              </a:rPr>
              <a:t> </a:t>
            </a:r>
            <a:r>
              <a:rPr lang="ru-RU" b="1" dirty="0" err="1">
                <a:latin typeface="Roboto" charset="0"/>
                <a:ea typeface="Roboto" charset="0"/>
                <a:cs typeface="Roboto" charset="0"/>
              </a:rPr>
              <a:t>активи</a:t>
            </a:r>
            <a:r>
              <a:rPr lang="ru-RU" b="1" dirty="0">
                <a:latin typeface="Roboto" charset="0"/>
                <a:ea typeface="Roboto" charset="0"/>
                <a:cs typeface="Roboto" charset="0"/>
              </a:rPr>
              <a:t>, в </a:t>
            </a:r>
            <a:r>
              <a:rPr lang="ru-RU" b="1" dirty="0" err="1">
                <a:latin typeface="Roboto" charset="0"/>
                <a:ea typeface="Roboto" charset="0"/>
                <a:cs typeface="Roboto" charset="0"/>
              </a:rPr>
              <a:t>това</a:t>
            </a:r>
            <a:r>
              <a:rPr lang="ru-RU" b="1" dirty="0">
                <a:latin typeface="Roboto" charset="0"/>
                <a:ea typeface="Roboto" charset="0"/>
                <a:cs typeface="Roboto" charset="0"/>
              </a:rPr>
              <a:t> число </a:t>
            </a:r>
            <a:r>
              <a:rPr lang="ru-RU" b="1" dirty="0" err="1">
                <a:latin typeface="Roboto" charset="0"/>
                <a:ea typeface="Roboto" charset="0"/>
                <a:cs typeface="Roboto" charset="0"/>
              </a:rPr>
              <a:t>машини</a:t>
            </a:r>
            <a:r>
              <a:rPr lang="ru-RU" b="1" dirty="0">
                <a:latin typeface="Roboto" charset="0"/>
                <a:ea typeface="Roboto" charset="0"/>
                <a:cs typeface="Roboto" charset="0"/>
              </a:rPr>
              <a:t>, </a:t>
            </a:r>
            <a:r>
              <a:rPr lang="ru-RU" b="1" dirty="0" err="1">
                <a:latin typeface="Roboto" charset="0"/>
                <a:ea typeface="Roboto" charset="0"/>
                <a:cs typeface="Roboto" charset="0"/>
              </a:rPr>
              <a:t>съоръжения</a:t>
            </a:r>
            <a:r>
              <a:rPr lang="ru-RU" b="1" dirty="0">
                <a:latin typeface="Roboto" charset="0"/>
                <a:ea typeface="Roboto" charset="0"/>
                <a:cs typeface="Roboto" charset="0"/>
              </a:rPr>
              <a:t>, </a:t>
            </a:r>
            <a:r>
              <a:rPr lang="ru-RU" b="1" dirty="0" err="1">
                <a:latin typeface="Roboto" charset="0"/>
                <a:ea typeface="Roboto" charset="0"/>
                <a:cs typeface="Roboto" charset="0"/>
              </a:rPr>
              <a:t>оборудване</a:t>
            </a:r>
            <a:r>
              <a:rPr lang="ru-RU" b="1" dirty="0">
                <a:latin typeface="Roboto" charset="0"/>
                <a:ea typeface="Roboto" charset="0"/>
                <a:cs typeface="Roboto" charset="0"/>
              </a:rPr>
              <a:t>, </a:t>
            </a:r>
            <a:r>
              <a:rPr lang="ru-RU" b="1" dirty="0" err="1">
                <a:latin typeface="Roboto" charset="0"/>
                <a:ea typeface="Roboto" charset="0"/>
                <a:cs typeface="Roboto" charset="0"/>
              </a:rPr>
              <a:t>включително</a:t>
            </a:r>
            <a:r>
              <a:rPr lang="ru-RU" b="1" dirty="0">
                <a:latin typeface="Roboto" charset="0"/>
                <a:ea typeface="Roboto" charset="0"/>
                <a:cs typeface="Roboto" charset="0"/>
              </a:rPr>
              <a:t> и недвижима </a:t>
            </a:r>
            <a:r>
              <a:rPr lang="ru-RU" b="1" dirty="0" err="1">
                <a:latin typeface="Roboto" charset="0"/>
                <a:ea typeface="Roboto" charset="0"/>
                <a:cs typeface="Roboto" charset="0"/>
              </a:rPr>
              <a:t>собственост</a:t>
            </a:r>
            <a:r>
              <a:rPr lang="ru-RU" b="1" dirty="0">
                <a:latin typeface="Roboto" charset="0"/>
                <a:ea typeface="Roboto" charset="0"/>
                <a:cs typeface="Roboto" charset="0"/>
              </a:rPr>
              <a:t>, </a:t>
            </a:r>
            <a:r>
              <a:rPr lang="ru-RU" b="1" dirty="0" err="1">
                <a:latin typeface="Roboto" charset="0"/>
                <a:ea typeface="Roboto" charset="0"/>
                <a:cs typeface="Roboto" charset="0"/>
              </a:rPr>
              <a:t>както</a:t>
            </a:r>
            <a:r>
              <a:rPr lang="ru-RU" b="1" dirty="0">
                <a:latin typeface="Roboto" charset="0"/>
                <a:ea typeface="Roboto" charset="0"/>
                <a:cs typeface="Roboto" charset="0"/>
              </a:rPr>
              <a:t> и общи </a:t>
            </a:r>
            <a:r>
              <a:rPr lang="ru-RU" b="1" dirty="0" err="1">
                <a:latin typeface="Roboto" charset="0"/>
                <a:ea typeface="Roboto" charset="0"/>
                <a:cs typeface="Roboto" charset="0"/>
              </a:rPr>
              <a:t>разходи</a:t>
            </a:r>
            <a:r>
              <a:rPr lang="ru-RU" b="1" dirty="0">
                <a:latin typeface="Roboto" charset="0"/>
                <a:ea typeface="Roboto" charset="0"/>
                <a:cs typeface="Roboto" charset="0"/>
              </a:rPr>
              <a:t>, </a:t>
            </a:r>
            <a:r>
              <a:rPr lang="ru-RU" b="1" dirty="0" err="1">
                <a:latin typeface="Roboto" charset="0"/>
                <a:ea typeface="Roboto" charset="0"/>
                <a:cs typeface="Roboto" charset="0"/>
              </a:rPr>
              <a:t>свързани</a:t>
            </a:r>
            <a:r>
              <a:rPr lang="ru-RU" b="1" dirty="0">
                <a:latin typeface="Roboto" charset="0"/>
                <a:ea typeface="Roboto" charset="0"/>
                <a:cs typeface="Roboto" charset="0"/>
              </a:rPr>
              <a:t> с </a:t>
            </a:r>
            <a:r>
              <a:rPr lang="ru-RU" b="1" dirty="0" err="1">
                <a:latin typeface="Roboto" charset="0"/>
                <a:ea typeface="Roboto" charset="0"/>
                <a:cs typeface="Roboto" charset="0"/>
              </a:rPr>
              <a:t>подпомаганата</a:t>
            </a:r>
            <a:r>
              <a:rPr lang="ru-RU" b="1" dirty="0">
                <a:latin typeface="Roboto" charset="0"/>
                <a:ea typeface="Roboto" charset="0"/>
                <a:cs typeface="Roboto" charset="0"/>
              </a:rPr>
              <a:t> </a:t>
            </a:r>
            <a:r>
              <a:rPr lang="ru-RU" b="1" dirty="0" err="1">
                <a:latin typeface="Roboto" charset="0"/>
                <a:ea typeface="Roboto" charset="0"/>
                <a:cs typeface="Roboto" charset="0"/>
              </a:rPr>
              <a:t>дейност</a:t>
            </a:r>
            <a:r>
              <a:rPr lang="ru-RU" b="1" dirty="0">
                <a:latin typeface="Roboto" charset="0"/>
                <a:ea typeface="Roboto" charset="0"/>
                <a:cs typeface="Roboto" charset="0"/>
              </a:rPr>
              <a:t>.</a:t>
            </a:r>
          </a:p>
          <a:p>
            <a:r>
              <a:rPr lang="ru-RU" b="1" dirty="0" err="1">
                <a:latin typeface="Roboto" charset="0"/>
                <a:ea typeface="Roboto" charset="0"/>
                <a:cs typeface="Roboto" charset="0"/>
              </a:rPr>
              <a:t>Предоставя</a:t>
            </a:r>
            <a:r>
              <a:rPr lang="ru-RU" b="1" dirty="0">
                <a:latin typeface="Roboto" charset="0"/>
                <a:ea typeface="Roboto" charset="0"/>
                <a:cs typeface="Roboto" charset="0"/>
              </a:rPr>
              <a:t> се </a:t>
            </a:r>
            <a:r>
              <a:rPr lang="ru-RU" b="1" dirty="0" err="1">
                <a:latin typeface="Roboto" charset="0"/>
                <a:ea typeface="Roboto" charset="0"/>
                <a:cs typeface="Roboto" charset="0"/>
              </a:rPr>
              <a:t>подпомагане</a:t>
            </a:r>
            <a:r>
              <a:rPr lang="ru-RU" b="1" dirty="0">
                <a:latin typeface="Roboto" charset="0"/>
                <a:ea typeface="Roboto" charset="0"/>
                <a:cs typeface="Roboto" charset="0"/>
              </a:rPr>
              <a:t> за инвестиции в </a:t>
            </a:r>
            <a:r>
              <a:rPr lang="ru-RU" b="1" dirty="0" err="1">
                <a:latin typeface="Roboto" charset="0"/>
                <a:ea typeface="Roboto" charset="0"/>
                <a:cs typeface="Roboto" charset="0"/>
              </a:rPr>
              <a:t>неземеделски</a:t>
            </a:r>
            <a:r>
              <a:rPr lang="ru-RU" b="1" dirty="0">
                <a:latin typeface="Roboto" charset="0"/>
                <a:ea typeface="Roboto" charset="0"/>
                <a:cs typeface="Roboto" charset="0"/>
              </a:rPr>
              <a:t> </a:t>
            </a:r>
            <a:r>
              <a:rPr lang="ru-RU" b="1" dirty="0" err="1">
                <a:latin typeface="Roboto" charset="0"/>
                <a:ea typeface="Roboto" charset="0"/>
                <a:cs typeface="Roboto" charset="0"/>
              </a:rPr>
              <a:t>дейности</a:t>
            </a:r>
            <a:r>
              <a:rPr lang="ru-RU" b="1" dirty="0">
                <a:latin typeface="Roboto" charset="0"/>
                <a:ea typeface="Roboto" charset="0"/>
                <a:cs typeface="Roboto" charset="0"/>
              </a:rPr>
              <a:t>:</a:t>
            </a:r>
          </a:p>
          <a:p>
            <a:r>
              <a:rPr lang="ru-RU" b="1" dirty="0">
                <a:latin typeface="Roboto" charset="0"/>
                <a:ea typeface="Roboto" charset="0"/>
                <a:cs typeface="Roboto" charset="0"/>
              </a:rPr>
              <a:t>•         Производство или </a:t>
            </a:r>
            <a:r>
              <a:rPr lang="ru-RU" b="1" dirty="0" err="1">
                <a:latin typeface="Roboto" charset="0"/>
                <a:ea typeface="Roboto" charset="0"/>
                <a:cs typeface="Roboto" charset="0"/>
              </a:rPr>
              <a:t>продажба</a:t>
            </a:r>
            <a:r>
              <a:rPr lang="ru-RU" b="1" dirty="0">
                <a:latin typeface="Roboto" charset="0"/>
                <a:ea typeface="Roboto" charset="0"/>
                <a:cs typeface="Roboto" charset="0"/>
              </a:rPr>
              <a:t> на </a:t>
            </a:r>
            <a:r>
              <a:rPr lang="ru-RU" b="1" dirty="0" err="1">
                <a:latin typeface="Roboto" charset="0"/>
                <a:ea typeface="Roboto" charset="0"/>
                <a:cs typeface="Roboto" charset="0"/>
              </a:rPr>
              <a:t>продукти</a:t>
            </a:r>
            <a:r>
              <a:rPr lang="ru-RU" b="1" dirty="0">
                <a:latin typeface="Roboto" charset="0"/>
                <a:ea typeface="Roboto" charset="0"/>
                <a:cs typeface="Roboto" charset="0"/>
              </a:rPr>
              <a:t>, </a:t>
            </a:r>
            <a:r>
              <a:rPr lang="ru-RU" b="1" dirty="0" err="1">
                <a:latin typeface="Roboto" charset="0"/>
                <a:ea typeface="Roboto" charset="0"/>
                <a:cs typeface="Roboto" charset="0"/>
              </a:rPr>
              <a:t>които</a:t>
            </a:r>
            <a:r>
              <a:rPr lang="ru-RU" b="1" dirty="0">
                <a:latin typeface="Roboto" charset="0"/>
                <a:ea typeface="Roboto" charset="0"/>
                <a:cs typeface="Roboto" charset="0"/>
              </a:rPr>
              <a:t> не </a:t>
            </a:r>
            <a:r>
              <a:rPr lang="ru-RU" b="1" dirty="0" err="1">
                <a:latin typeface="Roboto" charset="0"/>
                <a:ea typeface="Roboto" charset="0"/>
                <a:cs typeface="Roboto" charset="0"/>
              </a:rPr>
              <a:t>са</a:t>
            </a:r>
            <a:r>
              <a:rPr lang="ru-RU" b="1" dirty="0">
                <a:latin typeface="Roboto" charset="0"/>
                <a:ea typeface="Roboto" charset="0"/>
                <a:cs typeface="Roboto" charset="0"/>
              </a:rPr>
              <a:t> </a:t>
            </a:r>
            <a:r>
              <a:rPr lang="ru-RU" b="1" dirty="0" err="1">
                <a:latin typeface="Roboto" charset="0"/>
                <a:ea typeface="Roboto" charset="0"/>
                <a:cs typeface="Roboto" charset="0"/>
              </a:rPr>
              <a:t>включени</a:t>
            </a:r>
            <a:r>
              <a:rPr lang="ru-RU" b="1" dirty="0">
                <a:latin typeface="Roboto" charset="0"/>
                <a:ea typeface="Roboto" charset="0"/>
                <a:cs typeface="Roboto" charset="0"/>
              </a:rPr>
              <a:t> в Приложение 1 от Договора за </a:t>
            </a:r>
            <a:r>
              <a:rPr lang="ru-RU" b="1" dirty="0" err="1">
                <a:latin typeface="Roboto" charset="0"/>
                <a:ea typeface="Roboto" charset="0"/>
                <a:cs typeface="Roboto" charset="0"/>
              </a:rPr>
              <a:t>функциониране</a:t>
            </a:r>
            <a:r>
              <a:rPr lang="ru-RU" b="1" dirty="0">
                <a:latin typeface="Roboto" charset="0"/>
                <a:ea typeface="Roboto" charset="0"/>
                <a:cs typeface="Roboto" charset="0"/>
              </a:rPr>
              <a:t> на </a:t>
            </a:r>
            <a:r>
              <a:rPr lang="ru-RU" b="1" dirty="0" err="1">
                <a:latin typeface="Roboto" charset="0"/>
                <a:ea typeface="Roboto" charset="0"/>
                <a:cs typeface="Roboto" charset="0"/>
              </a:rPr>
              <a:t>Европейския</a:t>
            </a:r>
            <a:r>
              <a:rPr lang="ru-RU" b="1" dirty="0">
                <a:latin typeface="Roboto" charset="0"/>
                <a:ea typeface="Roboto" charset="0"/>
                <a:cs typeface="Roboto" charset="0"/>
              </a:rPr>
              <a:t> </a:t>
            </a:r>
            <a:r>
              <a:rPr lang="ru-RU" b="1" dirty="0" err="1">
                <a:latin typeface="Roboto" charset="0"/>
                <a:ea typeface="Roboto" charset="0"/>
                <a:cs typeface="Roboto" charset="0"/>
              </a:rPr>
              <a:t>съюз</a:t>
            </a:r>
            <a:r>
              <a:rPr lang="ru-RU" b="1" dirty="0">
                <a:latin typeface="Roboto" charset="0"/>
                <a:ea typeface="Roboto" charset="0"/>
                <a:cs typeface="Roboto" charset="0"/>
              </a:rPr>
              <a:t> (независимо от </a:t>
            </a:r>
            <a:r>
              <a:rPr lang="ru-RU" b="1" dirty="0" err="1">
                <a:latin typeface="Roboto" charset="0"/>
                <a:ea typeface="Roboto" charset="0"/>
                <a:cs typeface="Roboto" charset="0"/>
              </a:rPr>
              <a:t>вложените</a:t>
            </a:r>
            <a:r>
              <a:rPr lang="ru-RU" b="1" dirty="0">
                <a:latin typeface="Roboto" charset="0"/>
                <a:ea typeface="Roboto" charset="0"/>
                <a:cs typeface="Roboto" charset="0"/>
              </a:rPr>
              <a:t> </a:t>
            </a:r>
            <a:r>
              <a:rPr lang="ru-RU" b="1" dirty="0" err="1">
                <a:latin typeface="Roboto" charset="0"/>
                <a:ea typeface="Roboto" charset="0"/>
                <a:cs typeface="Roboto" charset="0"/>
              </a:rPr>
              <a:t>продукти</a:t>
            </a:r>
            <a:r>
              <a:rPr lang="ru-RU" b="1" dirty="0">
                <a:latin typeface="Roboto" charset="0"/>
                <a:ea typeface="Roboto" charset="0"/>
                <a:cs typeface="Roboto" charset="0"/>
              </a:rPr>
              <a:t> и </a:t>
            </a:r>
            <a:r>
              <a:rPr lang="ru-RU" b="1" dirty="0" err="1">
                <a:latin typeface="Roboto" charset="0"/>
                <a:ea typeface="Roboto" charset="0"/>
                <a:cs typeface="Roboto" charset="0"/>
              </a:rPr>
              <a:t>материали</a:t>
            </a:r>
            <a:r>
              <a:rPr lang="ru-RU" b="1" dirty="0">
                <a:latin typeface="Roboto" charset="0"/>
                <a:ea typeface="Roboto" charset="0"/>
                <a:cs typeface="Roboto" charset="0"/>
              </a:rPr>
              <a:t>);</a:t>
            </a:r>
          </a:p>
          <a:p>
            <a:r>
              <a:rPr lang="ru-RU" b="1" dirty="0">
                <a:latin typeface="Roboto" charset="0"/>
                <a:ea typeface="Roboto" charset="0"/>
                <a:cs typeface="Roboto" charset="0"/>
              </a:rPr>
              <a:t>•         Развитие на услуги </a:t>
            </a:r>
            <a:r>
              <a:rPr lang="ru-RU" b="1" dirty="0" err="1">
                <a:latin typeface="Roboto" charset="0"/>
                <a:ea typeface="Roboto" charset="0"/>
                <a:cs typeface="Roboto" charset="0"/>
              </a:rPr>
              <a:t>във</a:t>
            </a:r>
            <a:r>
              <a:rPr lang="ru-RU" b="1" dirty="0">
                <a:latin typeface="Roboto" charset="0"/>
                <a:ea typeface="Roboto" charset="0"/>
                <a:cs typeface="Roboto" charset="0"/>
              </a:rPr>
              <a:t> </a:t>
            </a:r>
            <a:r>
              <a:rPr lang="ru-RU" b="1" dirty="0" err="1">
                <a:latin typeface="Roboto" charset="0"/>
                <a:ea typeface="Roboto" charset="0"/>
                <a:cs typeface="Roboto" charset="0"/>
              </a:rPr>
              <a:t>всички</a:t>
            </a:r>
            <a:r>
              <a:rPr lang="ru-RU" b="1" dirty="0">
                <a:latin typeface="Roboto" charset="0"/>
                <a:ea typeface="Roboto" charset="0"/>
                <a:cs typeface="Roboto" charset="0"/>
              </a:rPr>
              <a:t> </a:t>
            </a:r>
            <a:r>
              <a:rPr lang="ru-RU" b="1" dirty="0" err="1">
                <a:latin typeface="Roboto" charset="0"/>
                <a:ea typeface="Roboto" charset="0"/>
                <a:cs typeface="Roboto" charset="0"/>
              </a:rPr>
              <a:t>сектори</a:t>
            </a:r>
            <a:r>
              <a:rPr lang="ru-RU" b="1" dirty="0">
                <a:latin typeface="Roboto" charset="0"/>
                <a:ea typeface="Roboto" charset="0"/>
                <a:cs typeface="Roboto" charset="0"/>
              </a:rPr>
              <a:t> (например: </a:t>
            </a:r>
            <a:r>
              <a:rPr lang="ru-RU" b="1" dirty="0" err="1">
                <a:latin typeface="Roboto" charset="0"/>
                <a:ea typeface="Roboto" charset="0"/>
                <a:cs typeface="Roboto" charset="0"/>
              </a:rPr>
              <a:t>грижи</a:t>
            </a:r>
            <a:r>
              <a:rPr lang="ru-RU" b="1" dirty="0">
                <a:latin typeface="Roboto" charset="0"/>
                <a:ea typeface="Roboto" charset="0"/>
                <a:cs typeface="Roboto" charset="0"/>
              </a:rPr>
              <a:t> за </a:t>
            </a:r>
            <a:r>
              <a:rPr lang="ru-RU" b="1" dirty="0" err="1">
                <a:latin typeface="Roboto" charset="0"/>
                <a:ea typeface="Roboto" charset="0"/>
                <a:cs typeface="Roboto" charset="0"/>
              </a:rPr>
              <a:t>деца</a:t>
            </a:r>
            <a:r>
              <a:rPr lang="ru-RU" b="1" dirty="0">
                <a:latin typeface="Roboto" charset="0"/>
                <a:ea typeface="Roboto" charset="0"/>
                <a:cs typeface="Roboto" charset="0"/>
              </a:rPr>
              <a:t>, </a:t>
            </a:r>
            <a:r>
              <a:rPr lang="ru-RU" b="1" dirty="0" err="1">
                <a:latin typeface="Roboto" charset="0"/>
                <a:ea typeface="Roboto" charset="0"/>
                <a:cs typeface="Roboto" charset="0"/>
              </a:rPr>
              <a:t>възрастни</a:t>
            </a:r>
            <a:r>
              <a:rPr lang="ru-RU" b="1" dirty="0">
                <a:latin typeface="Roboto" charset="0"/>
                <a:ea typeface="Roboto" charset="0"/>
                <a:cs typeface="Roboto" charset="0"/>
              </a:rPr>
              <a:t> хора, хора с </a:t>
            </a:r>
            <a:r>
              <a:rPr lang="ru-RU" b="1" dirty="0" err="1">
                <a:latin typeface="Roboto" charset="0"/>
                <a:ea typeface="Roboto" charset="0"/>
                <a:cs typeface="Roboto" charset="0"/>
              </a:rPr>
              <a:t>увреждания</a:t>
            </a:r>
            <a:r>
              <a:rPr lang="ru-RU" b="1" dirty="0">
                <a:latin typeface="Roboto" charset="0"/>
                <a:ea typeface="Roboto" charset="0"/>
                <a:cs typeface="Roboto" charset="0"/>
              </a:rPr>
              <a:t>, </a:t>
            </a:r>
            <a:r>
              <a:rPr lang="ru-RU" b="1" dirty="0" err="1">
                <a:latin typeface="Roboto" charset="0"/>
                <a:ea typeface="Roboto" charset="0"/>
                <a:cs typeface="Roboto" charset="0"/>
              </a:rPr>
              <a:t>здравни</a:t>
            </a:r>
            <a:r>
              <a:rPr lang="ru-RU" b="1" dirty="0">
                <a:latin typeface="Roboto" charset="0"/>
                <a:ea typeface="Roboto" charset="0"/>
                <a:cs typeface="Roboto" charset="0"/>
              </a:rPr>
              <a:t> услуги, счетоводство и </a:t>
            </a:r>
            <a:r>
              <a:rPr lang="ru-RU" b="1" dirty="0" err="1">
                <a:latin typeface="Roboto" charset="0"/>
                <a:ea typeface="Roboto" charset="0"/>
                <a:cs typeface="Roboto" charset="0"/>
              </a:rPr>
              <a:t>одиторски</a:t>
            </a:r>
            <a:r>
              <a:rPr lang="ru-RU" b="1" dirty="0">
                <a:latin typeface="Roboto" charset="0"/>
                <a:ea typeface="Roboto" charset="0"/>
                <a:cs typeface="Roboto" charset="0"/>
              </a:rPr>
              <a:t> услуги, </a:t>
            </a:r>
            <a:r>
              <a:rPr lang="ru-RU" b="1" dirty="0" err="1">
                <a:latin typeface="Roboto" charset="0"/>
                <a:ea typeface="Roboto" charset="0"/>
                <a:cs typeface="Roboto" charset="0"/>
              </a:rPr>
              <a:t>ветеринарни</a:t>
            </a:r>
            <a:r>
              <a:rPr lang="ru-RU" b="1" dirty="0">
                <a:latin typeface="Roboto" charset="0"/>
                <a:ea typeface="Roboto" charset="0"/>
                <a:cs typeface="Roboto" charset="0"/>
              </a:rPr>
              <a:t> </a:t>
            </a:r>
            <a:r>
              <a:rPr lang="ru-RU" b="1" dirty="0" err="1">
                <a:latin typeface="Roboto" charset="0"/>
                <a:ea typeface="Roboto" charset="0"/>
                <a:cs typeface="Roboto" charset="0"/>
              </a:rPr>
              <a:t>дейности</a:t>
            </a:r>
            <a:r>
              <a:rPr lang="ru-RU" b="1" dirty="0">
                <a:latin typeface="Roboto" charset="0"/>
                <a:ea typeface="Roboto" charset="0"/>
                <a:cs typeface="Roboto" charset="0"/>
              </a:rPr>
              <a:t> и услуги </a:t>
            </a:r>
            <a:r>
              <a:rPr lang="ru-RU" b="1" dirty="0" err="1">
                <a:latin typeface="Roboto" charset="0"/>
                <a:ea typeface="Roboto" charset="0"/>
                <a:cs typeface="Roboto" charset="0"/>
              </a:rPr>
              <a:t>базирани</a:t>
            </a:r>
            <a:r>
              <a:rPr lang="ru-RU" b="1" dirty="0">
                <a:latin typeface="Roboto" charset="0"/>
                <a:ea typeface="Roboto" charset="0"/>
                <a:cs typeface="Roboto" charset="0"/>
              </a:rPr>
              <a:t> на ИТ и др.;</a:t>
            </a:r>
          </a:p>
          <a:p>
            <a:r>
              <a:rPr lang="ru-RU" b="1" dirty="0">
                <a:latin typeface="Roboto" charset="0"/>
                <a:ea typeface="Roboto" charset="0"/>
                <a:cs typeface="Roboto" charset="0"/>
              </a:rPr>
              <a:t>•         Производство на </a:t>
            </a:r>
            <a:r>
              <a:rPr lang="ru-RU" b="1" dirty="0" err="1">
                <a:latin typeface="Roboto" charset="0"/>
                <a:ea typeface="Roboto" charset="0"/>
                <a:cs typeface="Roboto" charset="0"/>
              </a:rPr>
              <a:t>енергия</a:t>
            </a:r>
            <a:r>
              <a:rPr lang="ru-RU" b="1" dirty="0">
                <a:latin typeface="Roboto" charset="0"/>
                <a:ea typeface="Roboto" charset="0"/>
                <a:cs typeface="Roboto" charset="0"/>
              </a:rPr>
              <a:t> от </a:t>
            </a:r>
            <a:r>
              <a:rPr lang="ru-RU" b="1" dirty="0" err="1">
                <a:latin typeface="Roboto" charset="0"/>
                <a:ea typeface="Roboto" charset="0"/>
                <a:cs typeface="Roboto" charset="0"/>
              </a:rPr>
              <a:t>възобновяеми</a:t>
            </a:r>
            <a:r>
              <a:rPr lang="ru-RU" b="1" dirty="0">
                <a:latin typeface="Roboto" charset="0"/>
                <a:ea typeface="Roboto" charset="0"/>
                <a:cs typeface="Roboto" charset="0"/>
              </a:rPr>
              <a:t> </a:t>
            </a:r>
            <a:r>
              <a:rPr lang="ru-RU" b="1" dirty="0" err="1">
                <a:latin typeface="Roboto" charset="0"/>
                <a:ea typeface="Roboto" charset="0"/>
                <a:cs typeface="Roboto" charset="0"/>
              </a:rPr>
              <a:t>енергийни</a:t>
            </a:r>
            <a:r>
              <a:rPr lang="ru-RU" b="1" dirty="0">
                <a:latin typeface="Roboto" charset="0"/>
                <a:ea typeface="Roboto" charset="0"/>
                <a:cs typeface="Roboto" charset="0"/>
              </a:rPr>
              <a:t> </a:t>
            </a:r>
            <a:r>
              <a:rPr lang="ru-RU" b="1" dirty="0" err="1">
                <a:latin typeface="Roboto" charset="0"/>
                <a:ea typeface="Roboto" charset="0"/>
                <a:cs typeface="Roboto" charset="0"/>
              </a:rPr>
              <a:t>източници</a:t>
            </a:r>
            <a:r>
              <a:rPr lang="ru-RU" b="1" dirty="0">
                <a:latin typeface="Roboto" charset="0"/>
                <a:ea typeface="Roboto" charset="0"/>
                <a:cs typeface="Roboto" charset="0"/>
              </a:rPr>
              <a:t> за </a:t>
            </a:r>
            <a:r>
              <a:rPr lang="ru-RU" b="1" dirty="0" err="1">
                <a:latin typeface="Roboto" charset="0"/>
                <a:ea typeface="Roboto" charset="0"/>
                <a:cs typeface="Roboto" charset="0"/>
              </a:rPr>
              <a:t>собствено</a:t>
            </a:r>
            <a:r>
              <a:rPr lang="ru-RU" b="1" dirty="0">
                <a:latin typeface="Roboto" charset="0"/>
                <a:ea typeface="Roboto" charset="0"/>
                <a:cs typeface="Roboto" charset="0"/>
              </a:rPr>
              <a:t> потребление;</a:t>
            </a:r>
          </a:p>
          <a:p>
            <a:r>
              <a:rPr lang="ru-RU" b="1" dirty="0">
                <a:latin typeface="Roboto" charset="0"/>
                <a:ea typeface="Roboto" charset="0"/>
                <a:cs typeface="Roboto" charset="0"/>
              </a:rPr>
              <a:t>•         Развитие на </a:t>
            </a:r>
            <a:r>
              <a:rPr lang="ru-RU" b="1" dirty="0" err="1">
                <a:latin typeface="Roboto" charset="0"/>
                <a:ea typeface="Roboto" charset="0"/>
                <a:cs typeface="Roboto" charset="0"/>
              </a:rPr>
              <a:t>занаяти</a:t>
            </a:r>
            <a:r>
              <a:rPr lang="ru-RU" b="1" dirty="0">
                <a:latin typeface="Roboto" charset="0"/>
                <a:ea typeface="Roboto" charset="0"/>
                <a:cs typeface="Roboto" charset="0"/>
              </a:rPr>
              <a:t> и </a:t>
            </a:r>
            <a:r>
              <a:rPr lang="ru-RU" b="1" dirty="0" err="1">
                <a:latin typeface="Roboto" charset="0"/>
                <a:ea typeface="Roboto" charset="0"/>
                <a:cs typeface="Roboto" charset="0"/>
              </a:rPr>
              <a:t>други</a:t>
            </a:r>
            <a:r>
              <a:rPr lang="ru-RU" b="1" dirty="0">
                <a:latin typeface="Roboto" charset="0"/>
                <a:ea typeface="Roboto" charset="0"/>
                <a:cs typeface="Roboto" charset="0"/>
              </a:rPr>
              <a:t> </a:t>
            </a:r>
            <a:r>
              <a:rPr lang="ru-RU" b="1" dirty="0" err="1">
                <a:latin typeface="Roboto" charset="0"/>
                <a:ea typeface="Roboto" charset="0"/>
                <a:cs typeface="Roboto" charset="0"/>
              </a:rPr>
              <a:t>неземеделски</a:t>
            </a:r>
            <a:r>
              <a:rPr lang="ru-RU" b="1" dirty="0">
                <a:latin typeface="Roboto" charset="0"/>
                <a:ea typeface="Roboto" charset="0"/>
                <a:cs typeface="Roboto" charset="0"/>
              </a:rPr>
              <a:t> </a:t>
            </a:r>
            <a:r>
              <a:rPr lang="ru-RU" b="1" dirty="0" err="1">
                <a:latin typeface="Roboto" charset="0"/>
                <a:ea typeface="Roboto" charset="0"/>
                <a:cs typeface="Roboto" charset="0"/>
              </a:rPr>
              <a:t>дейности</a:t>
            </a:r>
            <a:endParaRPr lang="ru-RU" b="1" dirty="0">
              <a:latin typeface="Roboto" charset="0"/>
              <a:ea typeface="Roboto" charset="0"/>
              <a:cs typeface="Roboto" charset="0"/>
            </a:endParaRPr>
          </a:p>
          <a:p>
            <a:r>
              <a:rPr lang="en-US" b="1" spc="91" dirty="0">
                <a:latin typeface="Roboto" charset="0"/>
                <a:ea typeface="Roboto" charset="0"/>
                <a:cs typeface="Roboto" charset="0"/>
              </a:rPr>
              <a:t>МИНИМАЛНИЯТ РАЗМЕР НА ДОПУСТИМИТЕ РАЗХОДИ ЗА ЕДНО ПРОЕКТНО ПРЕДЛОЖЕНИЕ Е 15 000 ЕВРО.</a:t>
            </a:r>
            <a:endParaRPr lang="en-US" b="1" dirty="0">
              <a:latin typeface="Roboto" charset="0"/>
              <a:ea typeface="Roboto" charset="0"/>
              <a:cs typeface="Roboto" charset="0"/>
            </a:endParaRPr>
          </a:p>
          <a:p>
            <a:r>
              <a:rPr lang="en-US" b="1" spc="91" dirty="0">
                <a:latin typeface="Roboto" charset="0"/>
                <a:ea typeface="Roboto" charset="0"/>
                <a:cs typeface="Roboto" charset="0"/>
              </a:rPr>
              <a:t>МАКСИМАЛНИЯТ РАЗМЕР НА ДОПУСТИМИТЕ РАЗХОДИ ЗА ЕДИН КАНДИДАТ ЗА ПЕРИОДА НА ПРИЛАГАНЕ НА ИНТЕРВЕНЦИЯТА Е ДО 200 000 ЕВРО, А МАКСИМАЛНИЯТ РАЗМЕР НА ДОПУСТИМИТЕ РАЗХОДИ ЗА ЕДИН ПРОЕКТ Е ДО 200 000 ЕВРО </a:t>
            </a:r>
            <a:endParaRPr lang="en-US" b="1" dirty="0">
              <a:latin typeface="Roboto" charset="0"/>
              <a:ea typeface="Roboto" charset="0"/>
              <a:cs typeface="Roboto" charset="0"/>
            </a:endParaRPr>
          </a:p>
          <a:p>
            <a:pPr>
              <a:lnSpc>
                <a:spcPts val="2848"/>
              </a:lnSpc>
            </a:pPr>
            <a:endParaRPr lang="en-US" sz="1600" spc="91" dirty="0">
              <a:latin typeface="Roboto" charset="0"/>
              <a:ea typeface="Roboto" charset="0"/>
              <a:cs typeface="Roboto" charset="0"/>
            </a:endParaRPr>
          </a:p>
          <a:p>
            <a:pPr>
              <a:lnSpc>
                <a:spcPts val="2848"/>
              </a:lnSpc>
            </a:pPr>
            <a:endParaRPr lang="en-US" spc="91" dirty="0">
              <a:latin typeface="Source Sans Pro Bold"/>
            </a:endParaRPr>
          </a:p>
          <a:p>
            <a:pPr>
              <a:lnSpc>
                <a:spcPts val="2848"/>
              </a:lnSpc>
            </a:pPr>
            <a:endParaRPr lang="en-US" sz="2000" spc="91" dirty="0">
              <a:latin typeface="Source Sans Pro Bold"/>
            </a:endParaRPr>
          </a:p>
        </p:txBody>
      </p:sp>
      <p:sp>
        <p:nvSpPr>
          <p:cNvPr id="25" name="TextBox 25"/>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pic>
        <p:nvPicPr>
          <p:cNvPr id="26" name="Picture 26"/>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flipH="1" flipV="1">
            <a:off x="0" y="3"/>
            <a:ext cx="1345172" cy="1345172"/>
          </a:xfrm>
          <a:prstGeom prst="rect">
            <a:avLst/>
          </a:prstGeom>
        </p:spPr>
      </p:pic>
      <p:pic>
        <p:nvPicPr>
          <p:cNvPr id="27" name="Picture 27"/>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349612" y="346004"/>
            <a:ext cx="502556" cy="476159"/>
          </a:xfrm>
          <a:prstGeom prst="rect">
            <a:avLst/>
          </a:prstGeom>
        </p:spPr>
      </p:pic>
      <p:sp>
        <p:nvSpPr>
          <p:cNvPr id="28" name="TextBox 28"/>
          <p:cNvSpPr txBox="1"/>
          <p:nvPr/>
        </p:nvSpPr>
        <p:spPr>
          <a:xfrm>
            <a:off x="11210897" y="789637"/>
            <a:ext cx="7077114" cy="487313"/>
          </a:xfrm>
          <a:prstGeom prst="rect">
            <a:avLst/>
          </a:prstGeom>
        </p:spPr>
        <p:txBody>
          <a:bodyPr lIns="0" tIns="0" rIns="0" bIns="0" rtlCol="0" anchor="t">
            <a:spAutoFit/>
          </a:bodyPr>
          <a:lstStyle/>
          <a:p>
            <a:pPr>
              <a:lnSpc>
                <a:spcPts val="3795"/>
              </a:lnSpc>
            </a:pPr>
            <a:r>
              <a:rPr lang="en-US" sz="3200">
                <a:latin typeface="Roboto"/>
              </a:rPr>
              <a:t>ЕЗФРС</a:t>
            </a:r>
          </a:p>
        </p:txBody>
      </p:sp>
    </p:spTree>
    <p:extLst>
      <p:ext uri="{BB962C8B-B14F-4D97-AF65-F5344CB8AC3E}">
        <p14:creationId xmlns:p14="http://schemas.microsoft.com/office/powerpoint/2010/main" val="3424067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2" y="346004"/>
            <a:ext cx="502556" cy="476159"/>
          </a:xfrm>
          <a:prstGeom prst="rect">
            <a:avLst/>
          </a:prstGeom>
        </p:spPr>
      </p:pic>
      <p:grpSp>
        <p:nvGrpSpPr>
          <p:cNvPr id="5" name="Group 5"/>
          <p:cNvGrpSpPr>
            <a:grpSpLocks noChangeAspect="1"/>
          </p:cNvGrpSpPr>
          <p:nvPr/>
        </p:nvGrpSpPr>
        <p:grpSpPr>
          <a:xfrm>
            <a:off x="-2444996" y="2704299"/>
            <a:ext cx="7831040" cy="7831040"/>
            <a:chOff x="0" y="0"/>
            <a:chExt cx="3282950" cy="3282950"/>
          </a:xfrm>
        </p:grpSpPr>
        <p:sp>
          <p:nvSpPr>
            <p:cNvPr id="6" name="Freeform 6"/>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sp>
      </p:grpSp>
      <p:grpSp>
        <p:nvGrpSpPr>
          <p:cNvPr id="7" name="Group 7"/>
          <p:cNvGrpSpPr/>
          <p:nvPr/>
        </p:nvGrpSpPr>
        <p:grpSpPr>
          <a:xfrm>
            <a:off x="9374802" y="649571"/>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71"/>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2" y="649571"/>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7413015" y="2639128"/>
            <a:ext cx="2780074" cy="1455192"/>
          </a:xfrm>
          <a:prstGeom prst="rect">
            <a:avLst/>
          </a:prstGeom>
        </p:spPr>
        <p:txBody>
          <a:bodyPr lIns="50800" tIns="50800" rIns="50800" bIns="50800" rtlCol="0" anchor="ctr"/>
          <a:lstStyle/>
          <a:p>
            <a:pPr algn="ctr">
              <a:lnSpc>
                <a:spcPts val="2155"/>
              </a:lnSpc>
            </a:pPr>
            <a:endParaRPr/>
          </a:p>
        </p:txBody>
      </p:sp>
      <p:grpSp>
        <p:nvGrpSpPr>
          <p:cNvPr id="16" name="Group 16"/>
          <p:cNvGrpSpPr/>
          <p:nvPr/>
        </p:nvGrpSpPr>
        <p:grpSpPr>
          <a:xfrm>
            <a:off x="10626936" y="2984351"/>
            <a:ext cx="802452" cy="672047"/>
            <a:chOff x="0" y="0"/>
            <a:chExt cx="812800" cy="680713"/>
          </a:xfrm>
        </p:grpSpPr>
        <p:sp>
          <p:nvSpPr>
            <p:cNvPr id="17" name="Freeform 17"/>
            <p:cNvSpPr/>
            <p:nvPr/>
          </p:nvSpPr>
          <p:spPr>
            <a:xfrm>
              <a:off x="222077" y="0"/>
              <a:ext cx="368645" cy="680713"/>
            </a:xfrm>
            <a:custGeom>
              <a:avLst/>
              <a:gdLst/>
              <a:ahLst/>
              <a:cxnLst/>
              <a:rect l="l" t="t" r="r" b="b"/>
              <a:pathLst>
                <a:path w="368645" h="680713">
                  <a:moveTo>
                    <a:pt x="184323" y="0"/>
                  </a:moveTo>
                  <a:cubicBezTo>
                    <a:pt x="299315" y="75030"/>
                    <a:pt x="368646" y="203052"/>
                    <a:pt x="368646" y="340357"/>
                  </a:cubicBezTo>
                  <a:cubicBezTo>
                    <a:pt x="368646" y="477662"/>
                    <a:pt x="299315" y="605683"/>
                    <a:pt x="184323" y="680713"/>
                  </a:cubicBezTo>
                  <a:cubicBezTo>
                    <a:pt x="69331" y="605683"/>
                    <a:pt x="0" y="477662"/>
                    <a:pt x="0" y="340357"/>
                  </a:cubicBezTo>
                  <a:cubicBezTo>
                    <a:pt x="0" y="203052"/>
                    <a:pt x="69331" y="75030"/>
                    <a:pt x="184323" y="0"/>
                  </a:cubicBezTo>
                  <a:close/>
                </a:path>
              </a:pathLst>
            </a:custGeom>
            <a:solidFill>
              <a:srgbClr val="9E6F6D"/>
            </a:solidFill>
            <a:ln>
              <a:noFill/>
            </a:ln>
          </p:spPr>
        </p:sp>
        <p:sp>
          <p:nvSpPr>
            <p:cNvPr id="18" name="TextBox 18"/>
            <p:cNvSpPr txBox="1"/>
            <p:nvPr/>
          </p:nvSpPr>
          <p:spPr>
            <a:xfrm>
              <a:off x="76200" y="57150"/>
              <a:ext cx="660400" cy="679450"/>
            </a:xfrm>
            <a:prstGeom prst="rect">
              <a:avLst/>
            </a:prstGeom>
          </p:spPr>
          <p:txBody>
            <a:bodyPr lIns="50800" tIns="50800" rIns="50800" bIns="50800" rtlCol="0" anchor="ctr"/>
            <a:lstStyle/>
            <a:p>
              <a:pPr algn="ctr">
                <a:lnSpc>
                  <a:spcPts val="2155"/>
                </a:lnSpc>
              </a:pPr>
              <a:endParaRPr/>
            </a:p>
          </p:txBody>
        </p:sp>
      </p:grpSp>
      <p:sp>
        <p:nvSpPr>
          <p:cNvPr id="19" name="TextBox 19"/>
          <p:cNvSpPr txBox="1"/>
          <p:nvPr/>
        </p:nvSpPr>
        <p:spPr>
          <a:xfrm>
            <a:off x="6252580" y="2770956"/>
            <a:ext cx="11510440" cy="7012176"/>
          </a:xfrm>
          <a:prstGeom prst="rect">
            <a:avLst/>
          </a:prstGeom>
        </p:spPr>
        <p:txBody>
          <a:bodyPr lIns="0" tIns="0" rIns="0" bIns="0" rtlCol="0" anchor="t">
            <a:spAutoFit/>
          </a:bodyPr>
          <a:lstStyle/>
          <a:p>
            <a:r>
              <a:rPr lang="en-US" b="1" spc="80" dirty="0">
                <a:latin typeface="Roboto" charset="0"/>
                <a:ea typeface="Roboto" charset="0"/>
                <a:cs typeface="Roboto" charset="0"/>
              </a:rPr>
              <a:t>БЮДЖЕТ  –100 000 000 ЕВРО</a:t>
            </a:r>
            <a:endParaRPr lang="bg-BG" b="1" dirty="0">
              <a:latin typeface="Roboto" charset="0"/>
              <a:ea typeface="Roboto" charset="0"/>
              <a:cs typeface="Roboto" charset="0"/>
            </a:endParaRPr>
          </a:p>
          <a:p>
            <a:endParaRPr lang="en-US" spc="80" dirty="0">
              <a:latin typeface="Roboto" charset="0"/>
              <a:ea typeface="Roboto" charset="0"/>
              <a:cs typeface="Roboto" charset="0"/>
            </a:endParaRPr>
          </a:p>
          <a:p>
            <a:pPr algn="just"/>
            <a:r>
              <a:rPr lang="en-US" b="1" spc="80" dirty="0">
                <a:latin typeface="Roboto" charset="0"/>
                <a:ea typeface="Roboto" charset="0"/>
                <a:cs typeface="Roboto" charset="0"/>
              </a:rPr>
              <a:t>ФИНАНСОВАТА ПОМОЩ Е В РАЗМЕР ДО 100 % ОТ ОБЩИЯ РАЗМЕР НА ДОПУСТИМИТЕ РАЗХОДИ ЗА ИНВЕСТИЦИИ В ИНФРАСТРУКТУРА ИЗВЪН ЗЕМЕДЕЛСКИТЕ СТОПАНСТВА В СЕЛСКОТО СТОПАНСТВО, КОЯТО ЩЕ СЕ ИЗПОЛЗВА ЗА НАПОЯВАНЕ</a:t>
            </a:r>
            <a:endParaRPr lang="bg-BG" b="1" spc="80" dirty="0">
              <a:latin typeface="Roboto" charset="0"/>
              <a:ea typeface="Roboto" charset="0"/>
              <a:cs typeface="Roboto" charset="0"/>
            </a:endParaRPr>
          </a:p>
          <a:p>
            <a:pPr algn="just"/>
            <a:endParaRPr lang="en-US" dirty="0">
              <a:latin typeface="Roboto" charset="0"/>
              <a:ea typeface="Roboto" charset="0"/>
              <a:cs typeface="Roboto" charset="0"/>
            </a:endParaRPr>
          </a:p>
          <a:p>
            <a:pPr algn="just"/>
            <a:r>
              <a:rPr lang="en-US" spc="80" dirty="0">
                <a:latin typeface="Roboto" charset="0"/>
                <a:ea typeface="Roboto" charset="0"/>
                <a:cs typeface="Roboto" charset="0"/>
              </a:rPr>
              <a:t>1. ЮРИДИЧЕСКИ ЛИЦА, УЧРЕДЕНИ И РЕГИСТРИРАНИ ПО РЕДА НА ЗАКОНА ЗА СДРУЖЕНИЯ ЗА НАПОЯВАНЕ (ЗСН) И ВПИСАНИ В РЕГИСТЪРА НА СДРУЖЕНИЯТА ЗА НАПОЯВАНЕ;</a:t>
            </a:r>
            <a:endParaRPr lang="en-US" dirty="0">
              <a:latin typeface="Roboto" charset="0"/>
              <a:ea typeface="Roboto" charset="0"/>
              <a:cs typeface="Roboto" charset="0"/>
            </a:endParaRPr>
          </a:p>
          <a:p>
            <a:pPr algn="just"/>
            <a:r>
              <a:rPr lang="en-US" spc="80" dirty="0">
                <a:latin typeface="Roboto" charset="0"/>
                <a:ea typeface="Roboto" charset="0"/>
                <a:cs typeface="Roboto" charset="0"/>
              </a:rPr>
              <a:t>2. ЮРИДИЧЕСКИ ЛИЦА, УЧРЕДЕНИ И РЕГИСТРИРАНИ ПО РЕДА НА ТЪРГОВСКИЯ ЗАКОН (ТЗ), ЗАКОНА ЗА КООПЕРАЦИИТЕ (ЗК) ИЛИ ДРУГО СПЕЦИАЛИЗИРАНО НАЦИОНАЛНО ЗАКОНОДАТЕЛСТВО ПРЕДОСТАВЯЩИ УСЛУГАТА „ДОСТАВЯНЕ НА ВОДА ЗА НАПОЯВАНЕ“ В СЪОТВЕТСТВИЕ С ПРИЛОЖИМОТО НАЦИОНАЛНО ЗАКОНОДАТЕЛСТВО.</a:t>
            </a:r>
            <a:endParaRPr lang="en-US" dirty="0">
              <a:latin typeface="Roboto" charset="0"/>
              <a:ea typeface="Roboto" charset="0"/>
              <a:cs typeface="Roboto" charset="0"/>
            </a:endParaRPr>
          </a:p>
          <a:p>
            <a:pPr algn="just"/>
            <a:r>
              <a:rPr lang="en-US" spc="80" dirty="0">
                <a:latin typeface="Roboto" charset="0"/>
                <a:ea typeface="Roboto" charset="0"/>
                <a:cs typeface="Roboto" charset="0"/>
              </a:rPr>
              <a:t>КАНДИДАТИТЕ СЛЕДВА ДА СА СОБСТВЕНИЦИ И/ИЛИ ДА ИМАТ ПРАВА ЗА ПОЛЗВАНЕ НА ИНФРАСТРУКТУРАТА ЗА НАПОЯВАНЕ, ЗА КОИТО СЕ ОТНАСЯ ПРЕДВИДЕНАТА ИНВЕСТИЦИЯ;</a:t>
            </a:r>
            <a:endParaRPr lang="en-US" dirty="0">
              <a:latin typeface="Roboto" charset="0"/>
              <a:ea typeface="Roboto" charset="0"/>
              <a:cs typeface="Roboto" charset="0"/>
            </a:endParaRPr>
          </a:p>
          <a:p>
            <a:pPr algn="just"/>
            <a:r>
              <a:rPr lang="en-US" spc="80" dirty="0">
                <a:latin typeface="Roboto" charset="0"/>
                <a:ea typeface="Roboto" charset="0"/>
                <a:cs typeface="Roboto" charset="0"/>
              </a:rPr>
              <a:t>3. „НАПОИТЕЛНИ СИСТЕМИ“ ЕАД и „ЗЕМИНВЕСТ“ ЕАД.</a:t>
            </a:r>
            <a:endParaRPr lang="bg-BG" spc="80" dirty="0">
              <a:latin typeface="Roboto" charset="0"/>
              <a:ea typeface="Roboto" charset="0"/>
              <a:cs typeface="Roboto" charset="0"/>
            </a:endParaRPr>
          </a:p>
          <a:p>
            <a:pPr algn="just"/>
            <a:endParaRPr lang="en-US" dirty="0">
              <a:latin typeface="Roboto" charset="0"/>
              <a:ea typeface="Roboto" charset="0"/>
              <a:cs typeface="Roboto" charset="0"/>
            </a:endParaRPr>
          </a:p>
          <a:p>
            <a:pPr algn="just"/>
            <a:r>
              <a:rPr lang="en-US" spc="80" dirty="0">
                <a:latin typeface="Roboto" charset="0"/>
                <a:ea typeface="Roboto" charset="0"/>
                <a:cs typeface="Roboto" charset="0"/>
              </a:rPr>
              <a:t>МИНИМАЛНИЯТ РАЗМЕР НА ДОПУСТИМИТЕ РАЗХОДИ ЗА ЕДНО ПРОЕКТНО ПРЕДЛОЖЕНИЕ Е 15 000 ЕВРО.</a:t>
            </a:r>
            <a:endParaRPr lang="en-US" dirty="0">
              <a:latin typeface="Roboto" charset="0"/>
              <a:ea typeface="Roboto" charset="0"/>
              <a:cs typeface="Roboto" charset="0"/>
            </a:endParaRPr>
          </a:p>
          <a:p>
            <a:pPr algn="just"/>
            <a:r>
              <a:rPr lang="en-US" spc="80" dirty="0">
                <a:latin typeface="Roboto" charset="0"/>
                <a:ea typeface="Roboto" charset="0"/>
                <a:cs typeface="Roboto" charset="0"/>
              </a:rPr>
              <a:t>МАКСИМАЛНИЯТ РАЗМЕР НА ДОПУСТИМИТЕ РАЗХОДИ ЗА ЕДИН КАНДИДАТ ПО Т. 1 ИЛИ ПО Т. 2 ЗА ПЕРИОДА НА ПРИЛАГАНЕ НА ИНТЕРВЕНЦИЯТА Е ДО 1 000 000 ЕВРО, А МАКСИМАЛНИЯТ РАЗМЕР НА ДОПУСТИМИТЕ РАЗХОДИ ЗА ЕДНО ПРОЕКТНО ПРЕДЛОЖЕНИЕ Е ДО 1 000 000 ЕВРО.</a:t>
            </a:r>
            <a:endParaRPr lang="en-US" dirty="0">
              <a:latin typeface="Roboto" charset="0"/>
              <a:ea typeface="Roboto" charset="0"/>
              <a:cs typeface="Roboto" charset="0"/>
            </a:endParaRPr>
          </a:p>
          <a:p>
            <a:pPr algn="just"/>
            <a:r>
              <a:rPr lang="en-US" spc="80" dirty="0">
                <a:latin typeface="Roboto" charset="0"/>
                <a:ea typeface="Roboto" charset="0"/>
                <a:cs typeface="Roboto" charset="0"/>
              </a:rPr>
              <a:t>МАКСИМАЛНИЯТ РАЗМЕР НА ДОПУСТИМИТЕ РАЗХОДИ ЗА ЕДИН КАНДИДАТ ПО Т. 3 ЗА ЕДНО ПРОЕКТНО ПРЕДЛОЖЕНИЕ Е ДО 5 000 000 ЕВРО.</a:t>
            </a:r>
            <a:endParaRPr lang="en-US" dirty="0">
              <a:latin typeface="Roboto" charset="0"/>
              <a:ea typeface="Roboto" charset="0"/>
              <a:cs typeface="Roboto" charset="0"/>
            </a:endParaRPr>
          </a:p>
          <a:p>
            <a:pPr>
              <a:lnSpc>
                <a:spcPts val="2520"/>
              </a:lnSpc>
            </a:pPr>
            <a:endParaRPr lang="en-US" spc="80" dirty="0">
              <a:latin typeface="Roboto" charset="0"/>
              <a:ea typeface="Roboto" charset="0"/>
              <a:cs typeface="Roboto" charset="0"/>
            </a:endParaRPr>
          </a:p>
          <a:p>
            <a:pPr>
              <a:lnSpc>
                <a:spcPts val="2520"/>
              </a:lnSpc>
              <a:spcBef>
                <a:spcPct val="0"/>
              </a:spcBef>
            </a:pPr>
            <a:endParaRPr lang="en-US" spc="80" dirty="0">
              <a:latin typeface="Source Sans Pro Bold"/>
            </a:endParaRPr>
          </a:p>
        </p:txBody>
      </p:sp>
      <p:sp>
        <p:nvSpPr>
          <p:cNvPr id="23" name="TextBox 23"/>
          <p:cNvSpPr txBox="1"/>
          <p:nvPr/>
        </p:nvSpPr>
        <p:spPr>
          <a:xfrm>
            <a:off x="9374811" y="1377467"/>
            <a:ext cx="9446598" cy="1179810"/>
          </a:xfrm>
          <a:prstGeom prst="rect">
            <a:avLst/>
          </a:prstGeom>
        </p:spPr>
        <p:txBody>
          <a:bodyPr wrap="square" lIns="0" tIns="0" rIns="0" bIns="0" rtlCol="0" anchor="t">
            <a:spAutoFit/>
          </a:bodyPr>
          <a:lstStyle/>
          <a:p>
            <a:pPr>
              <a:lnSpc>
                <a:spcPts val="4598"/>
              </a:lnSpc>
            </a:pPr>
            <a:r>
              <a:rPr lang="en-US" sz="3600" dirty="0">
                <a:latin typeface="Roboto"/>
              </a:rPr>
              <a:t>ИНВЕСТИЦИИ В ИНФРАСТРУКТУРА ЗА НАПОЯВАНЕ </a:t>
            </a:r>
          </a:p>
        </p:txBody>
      </p:sp>
      <p:sp>
        <p:nvSpPr>
          <p:cNvPr id="24" name="TextBox 24"/>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sp>
        <p:nvSpPr>
          <p:cNvPr id="25" name="TextBox 25"/>
          <p:cNvSpPr txBox="1"/>
          <p:nvPr/>
        </p:nvSpPr>
        <p:spPr>
          <a:xfrm>
            <a:off x="10685931" y="656434"/>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spTree>
    <p:extLst>
      <p:ext uri="{BB962C8B-B14F-4D97-AF65-F5344CB8AC3E}">
        <p14:creationId xmlns:p14="http://schemas.microsoft.com/office/powerpoint/2010/main" val="3001181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grpSp>
        <p:nvGrpSpPr>
          <p:cNvPr id="5" name="Group 5"/>
          <p:cNvGrpSpPr/>
          <p:nvPr/>
        </p:nvGrpSpPr>
        <p:grpSpPr>
          <a:xfrm>
            <a:off x="-848613" y="7241728"/>
            <a:ext cx="4033218" cy="40332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7" name="Group 7"/>
          <p:cNvGrpSpPr/>
          <p:nvPr/>
        </p:nvGrpSpPr>
        <p:grpSpPr>
          <a:xfrm>
            <a:off x="15103443" y="-987909"/>
            <a:ext cx="4033218" cy="40332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9" name="Group 9"/>
          <p:cNvGrpSpPr/>
          <p:nvPr/>
        </p:nvGrpSpPr>
        <p:grpSpPr>
          <a:xfrm>
            <a:off x="14876775" y="1817931"/>
            <a:ext cx="1593306" cy="159330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11" name="Group 11"/>
          <p:cNvGrpSpPr/>
          <p:nvPr/>
        </p:nvGrpSpPr>
        <p:grpSpPr>
          <a:xfrm>
            <a:off x="1817941" y="6875763"/>
            <a:ext cx="1593306" cy="159330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5400000">
            <a:off x="17193121" y="8153885"/>
            <a:ext cx="1472603" cy="736302"/>
          </a:xfrm>
          <a:prstGeom prst="rect">
            <a:avLst/>
          </a:prstGeom>
        </p:spPr>
      </p:pic>
      <p:pic>
        <p:nvPicPr>
          <p:cNvPr id="14" name="Picture 1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flipH="1" flipV="1">
            <a:off x="0" y="3"/>
            <a:ext cx="1345172" cy="1345172"/>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349612" y="346004"/>
            <a:ext cx="502556" cy="476159"/>
          </a:xfrm>
          <a:prstGeom prst="rect">
            <a:avLst/>
          </a:prstGeom>
        </p:spPr>
      </p:pic>
      <p:sp>
        <p:nvSpPr>
          <p:cNvPr id="16" name="TextBox 16"/>
          <p:cNvSpPr txBox="1"/>
          <p:nvPr/>
        </p:nvSpPr>
        <p:spPr>
          <a:xfrm>
            <a:off x="4847092" y="3095970"/>
            <a:ext cx="8593816" cy="589905"/>
          </a:xfrm>
          <a:prstGeom prst="rect">
            <a:avLst/>
          </a:prstGeom>
        </p:spPr>
        <p:txBody>
          <a:bodyPr lIns="0" tIns="0" rIns="0" bIns="0" rtlCol="0" anchor="t">
            <a:spAutoFit/>
          </a:bodyPr>
          <a:lstStyle/>
          <a:p>
            <a:pPr algn="ctr">
              <a:lnSpc>
                <a:spcPts val="4598"/>
              </a:lnSpc>
            </a:pPr>
            <a:r>
              <a:rPr lang="en-US" sz="3900">
                <a:solidFill>
                  <a:srgbClr val="FFFFFF"/>
                </a:solidFill>
                <a:latin typeface="Roboto"/>
              </a:rPr>
              <a:t>ЕЗФРСР</a:t>
            </a:r>
          </a:p>
        </p:txBody>
      </p:sp>
      <p:grpSp>
        <p:nvGrpSpPr>
          <p:cNvPr id="17" name="Group 17"/>
          <p:cNvGrpSpPr/>
          <p:nvPr/>
        </p:nvGrpSpPr>
        <p:grpSpPr>
          <a:xfrm>
            <a:off x="8550362" y="2360703"/>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9" name="Group 19"/>
          <p:cNvGrpSpPr/>
          <p:nvPr/>
        </p:nvGrpSpPr>
        <p:grpSpPr>
          <a:xfrm>
            <a:off x="8896716" y="2360703"/>
            <a:ext cx="494568" cy="49456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21" name="Group 21"/>
          <p:cNvGrpSpPr/>
          <p:nvPr/>
        </p:nvGrpSpPr>
        <p:grpSpPr>
          <a:xfrm>
            <a:off x="9243072" y="2360703"/>
            <a:ext cx="494568" cy="49456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23" name="TextBox 23"/>
          <p:cNvSpPr txBox="1"/>
          <p:nvPr/>
        </p:nvSpPr>
        <p:spPr>
          <a:xfrm>
            <a:off x="1167996" y="4610909"/>
            <a:ext cx="15952008" cy="1064394"/>
          </a:xfrm>
          <a:prstGeom prst="rect">
            <a:avLst/>
          </a:prstGeom>
        </p:spPr>
        <p:txBody>
          <a:bodyPr lIns="0" tIns="0" rIns="0" bIns="0" rtlCol="0" anchor="t">
            <a:spAutoFit/>
          </a:bodyPr>
          <a:lstStyle/>
          <a:p>
            <a:pPr algn="ctr">
              <a:lnSpc>
                <a:spcPts val="8298"/>
              </a:lnSpc>
              <a:spcBef>
                <a:spcPct val="0"/>
              </a:spcBef>
            </a:pPr>
            <a:r>
              <a:rPr lang="en-US" sz="5900" dirty="0">
                <a:solidFill>
                  <a:srgbClr val="FFFFFF"/>
                </a:solidFill>
                <a:latin typeface="Roboto"/>
              </a:rPr>
              <a:t>ОБМЕН НА ЗНАНИЯ И ИНФОРМАЦИЯ</a:t>
            </a:r>
            <a:endParaRPr lang="bg-BG" sz="5900" dirty="0">
              <a:solidFill>
                <a:srgbClr val="FFFFFF"/>
              </a:solidFill>
              <a:latin typeface="Roboto"/>
            </a:endParaRPr>
          </a:p>
        </p:txBody>
      </p:sp>
      <p:sp>
        <p:nvSpPr>
          <p:cNvPr id="24" name="TextBox 24"/>
          <p:cNvSpPr txBox="1"/>
          <p:nvPr/>
        </p:nvSpPr>
        <p:spPr>
          <a:xfrm>
            <a:off x="1470571" y="516699"/>
            <a:ext cx="5862694" cy="282129"/>
          </a:xfrm>
          <a:prstGeom prst="rect">
            <a:avLst/>
          </a:prstGeom>
        </p:spPr>
        <p:txBody>
          <a:bodyPr lIns="0" tIns="0" rIns="0" bIns="0" rtlCol="0" anchor="t">
            <a:spAutoFit/>
          </a:bodyPr>
          <a:lstStyle/>
          <a:p>
            <a:pPr>
              <a:lnSpc>
                <a:spcPts val="2155"/>
              </a:lnSpc>
              <a:spcBef>
                <a:spcPct val="0"/>
              </a:spcBef>
            </a:pPr>
            <a:r>
              <a:rPr lang="en-US" sz="1600" spc="546">
                <a:solidFill>
                  <a:srgbClr val="FFFFFF"/>
                </a:solidFill>
                <a:latin typeface="Source Sans Pro Bold"/>
              </a:rPr>
              <a:t>СТРАТЕГИЧЕСКИ ПЛАН</a:t>
            </a:r>
          </a:p>
        </p:txBody>
      </p:sp>
    </p:spTree>
    <p:extLst>
      <p:ext uri="{BB962C8B-B14F-4D97-AF65-F5344CB8AC3E}">
        <p14:creationId xmlns:p14="http://schemas.microsoft.com/office/powerpoint/2010/main" val="3660091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2" y="346004"/>
            <a:ext cx="502556" cy="476159"/>
          </a:xfrm>
          <a:prstGeom prst="rect">
            <a:avLst/>
          </a:prstGeom>
        </p:spPr>
      </p:pic>
      <p:grpSp>
        <p:nvGrpSpPr>
          <p:cNvPr id="5" name="Group 5"/>
          <p:cNvGrpSpPr>
            <a:grpSpLocks noChangeAspect="1"/>
          </p:cNvGrpSpPr>
          <p:nvPr/>
        </p:nvGrpSpPr>
        <p:grpSpPr>
          <a:xfrm>
            <a:off x="-2444996" y="2704299"/>
            <a:ext cx="7831040" cy="7831040"/>
            <a:chOff x="0" y="0"/>
            <a:chExt cx="3282950" cy="3282950"/>
          </a:xfrm>
        </p:grpSpPr>
        <p:sp>
          <p:nvSpPr>
            <p:cNvPr id="6" name="Freeform 6"/>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sp>
      </p:grpSp>
      <p:grpSp>
        <p:nvGrpSpPr>
          <p:cNvPr id="7" name="Group 7"/>
          <p:cNvGrpSpPr/>
          <p:nvPr/>
        </p:nvGrpSpPr>
        <p:grpSpPr>
          <a:xfrm>
            <a:off x="9374802" y="649571"/>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71"/>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2" y="649571"/>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7759341" y="3920655"/>
            <a:ext cx="2780074" cy="1455192"/>
          </a:xfrm>
          <a:prstGeom prst="rect">
            <a:avLst/>
          </a:prstGeom>
        </p:spPr>
        <p:txBody>
          <a:bodyPr lIns="50800" tIns="50800" rIns="50800" bIns="50800" rtlCol="0" anchor="ctr"/>
          <a:lstStyle/>
          <a:p>
            <a:pPr algn="ctr">
              <a:lnSpc>
                <a:spcPts val="2155"/>
              </a:lnSpc>
            </a:pPr>
            <a:endParaRPr/>
          </a:p>
        </p:txBody>
      </p:sp>
      <p:sp>
        <p:nvSpPr>
          <p:cNvPr id="16" name="TextBox 16"/>
          <p:cNvSpPr txBox="1"/>
          <p:nvPr/>
        </p:nvSpPr>
        <p:spPr>
          <a:xfrm>
            <a:off x="5663821" y="3130772"/>
            <a:ext cx="12099224" cy="7001917"/>
          </a:xfrm>
          <a:prstGeom prst="rect">
            <a:avLst/>
          </a:prstGeom>
        </p:spPr>
        <p:txBody>
          <a:bodyPr wrap="square" lIns="0" tIns="0" rIns="0" bIns="0" rtlCol="0" anchor="t">
            <a:spAutoFit/>
          </a:bodyPr>
          <a:lstStyle/>
          <a:p>
            <a:pPr>
              <a:lnSpc>
                <a:spcPts val="3498"/>
              </a:lnSpc>
            </a:pPr>
            <a:r>
              <a:rPr lang="en-US" sz="2500" b="1" spc="112" dirty="0">
                <a:latin typeface="Roboto" charset="0"/>
                <a:ea typeface="Roboto" charset="0"/>
                <a:cs typeface="Roboto" charset="0"/>
              </a:rPr>
              <a:t>БЮДЖЕТ   30 МЛН.  ЕВРО</a:t>
            </a:r>
            <a:endParaRPr lang="bg-BG" sz="2500" b="1" spc="112" dirty="0">
              <a:latin typeface="Roboto" charset="0"/>
              <a:ea typeface="Roboto" charset="0"/>
              <a:cs typeface="Roboto" charset="0"/>
            </a:endParaRPr>
          </a:p>
          <a:p>
            <a:pPr>
              <a:lnSpc>
                <a:spcPts val="3498"/>
              </a:lnSpc>
            </a:pPr>
            <a:endParaRPr lang="bg-BG" sz="2500" b="1" spc="112" dirty="0">
              <a:latin typeface="Roboto" charset="0"/>
              <a:ea typeface="Roboto" charset="0"/>
              <a:cs typeface="Roboto" charset="0"/>
            </a:endParaRPr>
          </a:p>
          <a:p>
            <a:pPr algn="just">
              <a:lnSpc>
                <a:spcPts val="2798"/>
              </a:lnSpc>
            </a:pPr>
            <a:r>
              <a:rPr lang="en-US" sz="2000" spc="89" dirty="0">
                <a:latin typeface="Roboto" charset="0"/>
                <a:ea typeface="Roboto" charset="0"/>
                <a:cs typeface="Roboto" charset="0"/>
              </a:rPr>
              <a:t>ПОДПОМАГА СЕ ПРЕДОСТАВЯНЕТО НА КОНСУЛТАНТСКИ УСЛУГИ НА ЗЕМЕДЕЛСКИ И ГОРСКИ СТОПАНИ С ЦЕЛ ПОДОБРЯВАНЕ НА ИКОНОМИЧЕСКИТЕ И ЕКОЛОГИЧНИТЕ ПОКАЗАТЕЛИ В СТОПАНСТВАТА И ПОВИШАВАНЕ НА ДИГИТАЛНИТЕ  УМЕНИЯ НА СТОПАНИТЕ</a:t>
            </a:r>
            <a:r>
              <a:rPr lang="bg-BG" sz="2000" spc="89" dirty="0">
                <a:latin typeface="Roboto" charset="0"/>
                <a:ea typeface="Roboto" charset="0"/>
                <a:cs typeface="Roboto" charset="0"/>
              </a:rPr>
              <a:t>. </a:t>
            </a:r>
            <a:endParaRPr lang="en-US" sz="2000" spc="89" dirty="0">
              <a:latin typeface="Roboto" charset="0"/>
              <a:ea typeface="Roboto" charset="0"/>
              <a:cs typeface="Roboto" charset="0"/>
            </a:endParaRPr>
          </a:p>
          <a:p>
            <a:pPr algn="just">
              <a:lnSpc>
                <a:spcPts val="2798"/>
              </a:lnSpc>
            </a:pPr>
            <a:r>
              <a:rPr lang="en-US" sz="2000" spc="89" dirty="0">
                <a:latin typeface="Roboto" charset="0"/>
                <a:ea typeface="Roboto" charset="0"/>
                <a:cs typeface="Roboto" charset="0"/>
              </a:rPr>
              <a:t>ДОПУСТИМИ БЕНЕФИЦИЕНТИ СА ВСИЧКИ </a:t>
            </a:r>
            <a:r>
              <a:rPr lang="ru-RU" sz="2000" dirty="0">
                <a:latin typeface="Roboto" charset="0"/>
                <a:ea typeface="Roboto" charset="0"/>
                <a:cs typeface="Roboto" charset="0"/>
              </a:rPr>
              <a:t>ФИЗИЧЕСКИ И ЮРИДИЧЕСКИ ЛИЦА, КОИТО РАЗПОЛАГАТ С ЕКСПЕРТИЗА ЗА ПРЕДОСТАВЯНЕ НА СЪВЕТНИЧЕСКИТЕ УСЛУГИ, ПОПАДАЩИ В ПРИЛОЖНОТО ПОЛЕ НА ВКЛЮЧЕНИТЕ СЪВЕТНИЧЕСКИТЕ ПАКЕТИ В Т.Ч. НАЦИОНАЛНА СЛУЖБА ЗА СЪВЕТИ В ЗЕМЕДЕЛИЕТО, </a:t>
            </a:r>
            <a:r>
              <a:rPr lang="en-US" sz="2000" spc="89" dirty="0">
                <a:latin typeface="Roboto" charset="0"/>
                <a:ea typeface="Roboto" charset="0"/>
                <a:cs typeface="Roboto" charset="0"/>
              </a:rPr>
              <a:t>КОИТО СА БЕЗПРИСТРАСТНИ И РАЗПОЛАГАТ С ЕКСПЕРТИЗА ДА ПРЕДОСТАВЯТ СЪВЕТИ НА ЗЕМЕДЕЛСКИТЕ И ГОРСКИ СТОПАНИ</a:t>
            </a:r>
            <a:r>
              <a:rPr lang="bg-BG" sz="2000" spc="89" dirty="0">
                <a:latin typeface="Roboto" charset="0"/>
                <a:ea typeface="Roboto" charset="0"/>
                <a:cs typeface="Roboto" charset="0"/>
              </a:rPr>
              <a:t>. </a:t>
            </a:r>
            <a:endParaRPr lang="en-US" sz="2000" spc="89" dirty="0">
              <a:latin typeface="Roboto" charset="0"/>
              <a:ea typeface="Roboto" charset="0"/>
              <a:cs typeface="Roboto" charset="0"/>
            </a:endParaRPr>
          </a:p>
          <a:p>
            <a:pPr algn="just">
              <a:lnSpc>
                <a:spcPts val="2798"/>
              </a:lnSpc>
              <a:spcBef>
                <a:spcPct val="0"/>
              </a:spcBef>
            </a:pPr>
            <a:r>
              <a:rPr lang="en-US" sz="2000" spc="89" dirty="0">
                <a:latin typeface="Roboto" charset="0"/>
                <a:ea typeface="Roboto" charset="0"/>
                <a:cs typeface="Roboto" charset="0"/>
              </a:rPr>
              <a:t>СЪВЕТИТЕ, ПРЕДОСТАВЯНИ В РАМКИТЕ НА ИНТЕРВЕНЦИЯТА</a:t>
            </a:r>
            <a:r>
              <a:rPr lang="ru-RU" sz="2000" dirty="0">
                <a:latin typeface="Roboto" charset="0"/>
                <a:ea typeface="Roboto" charset="0"/>
                <a:cs typeface="Roboto" charset="0"/>
              </a:rPr>
              <a:t>, СЛЕДВА ДА СА В ПОЛЗА НА ЗЕМЕДЕЛСКИТЕ СТОПАНИ, В Т.Ч. НАЙ-ВЕЧЕ ЗА МЛАДИТЕ, МАЛКИТЕ И МНОГО МАЛКИТЕ ЗЕМЕДЕЛСКИ СТОПАНИ, СЪГЛАСНО ОПРЕДЕЛЕНИЯТА В СТРАТЕГИЧЕСКИЯ ПЛАН, КАКТО И ГОРСКИТЕ СТОПАНИ</a:t>
            </a:r>
            <a:r>
              <a:rPr lang="en-US" sz="2000" spc="89" dirty="0">
                <a:latin typeface="Roboto" charset="0"/>
                <a:ea typeface="Roboto" charset="0"/>
                <a:cs typeface="Roboto" charset="0"/>
              </a:rPr>
              <a:t> ОБХВАЩАТ ВСИЧКИ ЗАДЪЛЖИТЕЛНИ ТЕМИ, ПОСОЧЕНИ В ЧЛ. 15 ОТ РЕГЛАМЕНТ (ЕС) 2021/2115, В Т.Ч. УСТОЙЧИВО УПРАВЛЕНИЕ НА ХРАНИТЕЛНИТЕ ВЕЩЕСТВА, ЦИФРОВИ ТЕХНОЛОГИИ, ИНОВАЦИИ, ОПАЗВАНЕ НА ОКОЛНАТА СРЕДА, УПРАВЛЕНИЕ НА РИСКА, АНТИМИКРОБНА РЕЗИСТЕНТНОСТ, ЗАДЪЛЖИТЕЛНИ СТАНДАРТИ, ФИНАНСОВИ ИНСТРУМЕНТИ, РАЗРАБОТВАНЕ НА БИЗНЕС ПЛАНОВЕ И ДР.</a:t>
            </a:r>
          </a:p>
        </p:txBody>
      </p:sp>
      <p:sp>
        <p:nvSpPr>
          <p:cNvPr id="20" name="TextBox 20"/>
          <p:cNvSpPr txBox="1"/>
          <p:nvPr/>
        </p:nvSpPr>
        <p:spPr>
          <a:xfrm>
            <a:off x="9426272" y="1351437"/>
            <a:ext cx="8554572" cy="1769715"/>
          </a:xfrm>
          <a:prstGeom prst="rect">
            <a:avLst/>
          </a:prstGeom>
        </p:spPr>
        <p:txBody>
          <a:bodyPr lIns="0" tIns="0" rIns="0" bIns="0" rtlCol="0" anchor="t">
            <a:spAutoFit/>
          </a:bodyPr>
          <a:lstStyle/>
          <a:p>
            <a:pPr>
              <a:lnSpc>
                <a:spcPts val="4598"/>
              </a:lnSpc>
            </a:pPr>
            <a:r>
              <a:rPr lang="en-US" sz="3900" dirty="0">
                <a:latin typeface="Roboto"/>
              </a:rPr>
              <a:t>КОНСУЛТАНТСКИ УСЛУГИ И ПОВИШАВАНЕ НА КОНСУЛТАНТСКИЯ КАПАЦИТЕТ </a:t>
            </a:r>
          </a:p>
        </p:txBody>
      </p:sp>
      <p:sp>
        <p:nvSpPr>
          <p:cNvPr id="21" name="TextBox 21"/>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sp>
        <p:nvSpPr>
          <p:cNvPr id="22" name="TextBox 22"/>
          <p:cNvSpPr txBox="1"/>
          <p:nvPr/>
        </p:nvSpPr>
        <p:spPr>
          <a:xfrm>
            <a:off x="10685931" y="656434"/>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spTree>
    <p:extLst>
      <p:ext uri="{BB962C8B-B14F-4D97-AF65-F5344CB8AC3E}">
        <p14:creationId xmlns:p14="http://schemas.microsoft.com/office/powerpoint/2010/main" val="2232591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21" y="8153885"/>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0" y="3"/>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2" y="346004"/>
            <a:ext cx="502556" cy="476159"/>
          </a:xfrm>
          <a:prstGeom prst="rect">
            <a:avLst/>
          </a:prstGeom>
        </p:spPr>
      </p:pic>
      <p:grpSp>
        <p:nvGrpSpPr>
          <p:cNvPr id="5" name="Group 5"/>
          <p:cNvGrpSpPr>
            <a:grpSpLocks noChangeAspect="1"/>
          </p:cNvGrpSpPr>
          <p:nvPr/>
        </p:nvGrpSpPr>
        <p:grpSpPr>
          <a:xfrm>
            <a:off x="-4033676" y="2507160"/>
            <a:ext cx="7831040" cy="7831040"/>
            <a:chOff x="0" y="0"/>
            <a:chExt cx="3282950" cy="3282950"/>
          </a:xfrm>
        </p:grpSpPr>
        <p:sp>
          <p:nvSpPr>
            <p:cNvPr id="6" name="Freeform 6"/>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sp>
      </p:grpSp>
      <p:grpSp>
        <p:nvGrpSpPr>
          <p:cNvPr id="7" name="Group 7"/>
          <p:cNvGrpSpPr/>
          <p:nvPr/>
        </p:nvGrpSpPr>
        <p:grpSpPr>
          <a:xfrm>
            <a:off x="9374802" y="649571"/>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71"/>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2" y="649571"/>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5597981" y="3495854"/>
            <a:ext cx="2780074" cy="1455192"/>
          </a:xfrm>
          <a:prstGeom prst="rect">
            <a:avLst/>
          </a:prstGeom>
        </p:spPr>
        <p:txBody>
          <a:bodyPr lIns="50800" tIns="50800" rIns="50800" bIns="50800" rtlCol="0" anchor="ctr"/>
          <a:lstStyle/>
          <a:p>
            <a:pPr algn="ctr">
              <a:lnSpc>
                <a:spcPts val="2155"/>
              </a:lnSpc>
            </a:pPr>
            <a:endParaRPr/>
          </a:p>
        </p:txBody>
      </p:sp>
      <p:sp>
        <p:nvSpPr>
          <p:cNvPr id="16" name="TextBox 16"/>
          <p:cNvSpPr txBox="1"/>
          <p:nvPr/>
        </p:nvSpPr>
        <p:spPr>
          <a:xfrm>
            <a:off x="4646612" y="3634297"/>
            <a:ext cx="13116408" cy="7053213"/>
          </a:xfrm>
          <a:prstGeom prst="rect">
            <a:avLst/>
          </a:prstGeom>
        </p:spPr>
        <p:txBody>
          <a:bodyPr lIns="0" tIns="0" rIns="0" bIns="0" rtlCol="0" anchor="t">
            <a:spAutoFit/>
          </a:bodyPr>
          <a:lstStyle/>
          <a:p>
            <a:pPr>
              <a:lnSpc>
                <a:spcPts val="2520"/>
              </a:lnSpc>
            </a:pPr>
            <a:r>
              <a:rPr lang="en-US" sz="2000" b="1" spc="80" dirty="0">
                <a:latin typeface="Roboto" charset="0"/>
                <a:ea typeface="Roboto" charset="0"/>
                <a:cs typeface="Roboto" charset="0"/>
              </a:rPr>
              <a:t>БЮДЖЕТ    30</a:t>
            </a:r>
            <a:r>
              <a:rPr lang="bg-BG" sz="2000" b="1" spc="80" dirty="0">
                <a:latin typeface="Roboto" charset="0"/>
                <a:ea typeface="Roboto" charset="0"/>
                <a:cs typeface="Roboto" charset="0"/>
              </a:rPr>
              <a:t> 459 300</a:t>
            </a:r>
            <a:r>
              <a:rPr lang="en-US" sz="2000" b="1" spc="80" dirty="0">
                <a:latin typeface="Roboto" charset="0"/>
                <a:ea typeface="Roboto" charset="0"/>
                <a:cs typeface="Roboto" charset="0"/>
              </a:rPr>
              <a:t> ЕВРО</a:t>
            </a:r>
          </a:p>
          <a:p>
            <a:pPr>
              <a:lnSpc>
                <a:spcPts val="2520"/>
              </a:lnSpc>
            </a:pPr>
            <a:endParaRPr lang="en-US" sz="2000" b="1" spc="80" dirty="0">
              <a:latin typeface="Roboto" charset="0"/>
              <a:ea typeface="Roboto" charset="0"/>
              <a:cs typeface="Roboto" charset="0"/>
            </a:endParaRPr>
          </a:p>
          <a:p>
            <a:pPr>
              <a:lnSpc>
                <a:spcPts val="2520"/>
              </a:lnSpc>
            </a:pPr>
            <a:r>
              <a:rPr lang="en-US" sz="2000" b="1" spc="80" dirty="0">
                <a:latin typeface="Roboto" charset="0"/>
                <a:ea typeface="Roboto" charset="0"/>
                <a:cs typeface="Roboto" charset="0"/>
              </a:rPr>
              <a:t>ДОПУСТИМИ КАНДИДАТИ: </a:t>
            </a:r>
            <a:endParaRPr lang="bg-BG" sz="2000" b="1" spc="80" dirty="0">
              <a:latin typeface="Roboto" charset="0"/>
              <a:ea typeface="Roboto" charset="0"/>
              <a:cs typeface="Roboto" charset="0"/>
            </a:endParaRPr>
          </a:p>
          <a:p>
            <a:pPr>
              <a:lnSpc>
                <a:spcPts val="2520"/>
              </a:lnSpc>
            </a:pPr>
            <a:r>
              <a:rPr lang="en-US" sz="2000" spc="80" dirty="0">
                <a:latin typeface="Roboto" charset="0"/>
                <a:ea typeface="Roboto" charset="0"/>
                <a:cs typeface="Roboto" charset="0"/>
              </a:rPr>
              <a:t>ОРГАНИЗАЦИИ, ПРЕДОСТАВЯЩИ ТРАНСФЕР НА ЗНАНИЯ – ВИСШИ УЧИЛИЩА, ПРОФЕСИОНАЛНИ ГИМНАЗИИ, НАУЧНИ ИНСТИТУТИ, ОПИТНИ СТАНЦИИ, ЛИЦЕНЗИРАНИ ЦЕНТРОВЕ ЗА ПРОФЕСИОНАЛНО ОБУЧЕНИЕ; ОБЛАСТНО, РЕГИОНАЛНО И НАЦИОНАЛНО ПРЕДСТАВИТЕЛНИ БРАНШОВИ ОРГАНИЗАЦИИ ЗА ПРОИЗВОДСТВО И ПРЕРАБОТКА НА СЕЛСКОСТОПАНСКИ ПРОДУКТИ; НАЦИОНАЛНА СЛУЖБА ЗА СЪВЕТИ В ЗЕМЕДЕЛИЕТО; ЮРИДИЧЕСКИ ЛИЦА С НЕСТОПАНСКА ЦЕЛ, РЕГИСТРИРАНИ С ПРЕДМЕТ НА ДЕЙНОСТ В ОБЛАСТТА НА СЕЛСКОТО ИЛИ ГОРСКОТО СТОПАНСТВО, ОПАЗВАНЕТО НА ОКОЛНАТА СРЕДА ИЛИ ВОДИТЕ И/ИЛИ ЦИФРОВИТЕ/ДИГИТАЛНИТЕ ТЕХНОЛОГИИ; РЕГИСТРИРАНИ ЗЕМЕДЕЛСКИ СТОПАНИ </a:t>
            </a:r>
          </a:p>
          <a:p>
            <a:pPr>
              <a:lnSpc>
                <a:spcPts val="2520"/>
              </a:lnSpc>
            </a:pPr>
            <a:endParaRPr lang="en-US" sz="2000" b="1" spc="80" dirty="0">
              <a:latin typeface="Roboto" charset="0"/>
              <a:ea typeface="Roboto" charset="0"/>
              <a:cs typeface="Roboto" charset="0"/>
            </a:endParaRPr>
          </a:p>
          <a:p>
            <a:pPr>
              <a:lnSpc>
                <a:spcPts val="2520"/>
              </a:lnSpc>
            </a:pPr>
            <a:r>
              <a:rPr lang="en-US" sz="2000" b="1" spc="80" dirty="0">
                <a:latin typeface="Roboto" charset="0"/>
                <a:ea typeface="Roboto" charset="0"/>
                <a:cs typeface="Roboto" charset="0"/>
              </a:rPr>
              <a:t>ПОДПОМАГА СЕ ПРОВЕЖДАНЕТО НА:</a:t>
            </a:r>
            <a:endParaRPr lang="bg-BG" sz="2000" b="1" spc="80" dirty="0">
              <a:latin typeface="Roboto" charset="0"/>
              <a:ea typeface="Roboto" charset="0"/>
              <a:cs typeface="Roboto" charset="0"/>
            </a:endParaRPr>
          </a:p>
          <a:p>
            <a:pPr>
              <a:lnSpc>
                <a:spcPts val="2520"/>
              </a:lnSpc>
            </a:pPr>
            <a:endParaRPr lang="en-US" sz="2000" b="1" spc="80" dirty="0">
              <a:latin typeface="Roboto" charset="0"/>
              <a:ea typeface="Roboto" charset="0"/>
              <a:cs typeface="Roboto" charset="0"/>
            </a:endParaRPr>
          </a:p>
          <a:p>
            <a:pPr marL="285701" indent="-285701">
              <a:lnSpc>
                <a:spcPts val="2520"/>
              </a:lnSpc>
              <a:buFont typeface="Wingdings"/>
              <a:buChar char="v"/>
            </a:pPr>
            <a:r>
              <a:rPr lang="en-US" sz="2000" spc="80" dirty="0">
                <a:latin typeface="Roboto" charset="0"/>
                <a:ea typeface="Roboto" charset="0"/>
                <a:cs typeface="Roboto" charset="0"/>
              </a:rPr>
              <a:t>ОБУЧЕНИЯ ЗА ПРИДОБИВАНЕ НА КВАЛИФИКАЦИЯ ПО ПРОФЕСИЯ ИЛИ ПО ЧАСТ ОТ ПРОФЕСИЯ; </a:t>
            </a:r>
            <a:endParaRPr lang="en-US" sz="2000" dirty="0">
              <a:latin typeface="Roboto" charset="0"/>
              <a:ea typeface="Roboto" charset="0"/>
              <a:cs typeface="Roboto" charset="0"/>
            </a:endParaRPr>
          </a:p>
          <a:p>
            <a:pPr marL="285701" indent="-285701">
              <a:lnSpc>
                <a:spcPts val="2520"/>
              </a:lnSpc>
              <a:buFont typeface="Wingdings"/>
              <a:buChar char="v"/>
            </a:pPr>
            <a:r>
              <a:rPr lang="en-US" sz="2000" spc="80" dirty="0">
                <a:latin typeface="Roboto" charset="0"/>
                <a:ea typeface="Roboto" charset="0"/>
                <a:cs typeface="Roboto" charset="0"/>
              </a:rPr>
              <a:t>КУРСОВЕ ЗА ПОВИШАВАНЕ НА КВАЛИФИКАЦИЯТА; </a:t>
            </a:r>
            <a:endParaRPr lang="en-US" sz="2000" dirty="0">
              <a:latin typeface="Roboto" charset="0"/>
              <a:ea typeface="Roboto" charset="0"/>
              <a:cs typeface="Roboto" charset="0"/>
            </a:endParaRPr>
          </a:p>
          <a:p>
            <a:pPr marL="285701" indent="-285701">
              <a:lnSpc>
                <a:spcPts val="2520"/>
              </a:lnSpc>
              <a:buFont typeface="Wingdings"/>
              <a:buChar char="v"/>
            </a:pPr>
            <a:r>
              <a:rPr lang="en-US" sz="2000" spc="80" dirty="0">
                <a:latin typeface="Roboto" charset="0"/>
                <a:ea typeface="Roboto" charset="0"/>
                <a:cs typeface="Roboto" charset="0"/>
              </a:rPr>
              <a:t>ПРОВЕЖДАНЕ НА ИНФОРМАЦИОННИ СЕМИНАРИ; </a:t>
            </a:r>
            <a:endParaRPr lang="en-US" sz="2000" dirty="0">
              <a:latin typeface="Roboto" charset="0"/>
              <a:ea typeface="Roboto" charset="0"/>
              <a:cs typeface="Roboto" charset="0"/>
            </a:endParaRPr>
          </a:p>
          <a:p>
            <a:pPr marL="285701" indent="-285701">
              <a:lnSpc>
                <a:spcPts val="2520"/>
              </a:lnSpc>
              <a:buFont typeface="Wingdings"/>
              <a:buChar char="v"/>
            </a:pPr>
            <a:r>
              <a:rPr lang="en-US" sz="2000" spc="80" dirty="0">
                <a:latin typeface="Roboto" charset="0"/>
                <a:ea typeface="Roboto" charset="0"/>
                <a:cs typeface="Roboto" charset="0"/>
              </a:rPr>
              <a:t>ПРОВЕЖДАНЕ НА ДЕМОНТРСАЦИОННИ ДЕЙНОСТИ; </a:t>
            </a:r>
            <a:endParaRPr lang="en-US" sz="2000" dirty="0">
              <a:latin typeface="Roboto" charset="0"/>
              <a:ea typeface="Roboto" charset="0"/>
              <a:cs typeface="Roboto" charset="0"/>
            </a:endParaRPr>
          </a:p>
          <a:p>
            <a:pPr marL="285701" indent="-285701">
              <a:lnSpc>
                <a:spcPts val="2520"/>
              </a:lnSpc>
              <a:buFont typeface="Wingdings"/>
              <a:buChar char="v"/>
            </a:pPr>
            <a:r>
              <a:rPr lang="en-US" sz="2000" spc="80" dirty="0">
                <a:latin typeface="Roboto" charset="0"/>
                <a:ea typeface="Roboto" charset="0"/>
                <a:cs typeface="Roboto" charset="0"/>
              </a:rPr>
              <a:t>СПЕЦИАЛИЗИРАНИ КУРСОВЕ ЗА ПРИДОБИВАНЕ НА ПРАВОПОСОБНОСТ ЗА РАБОТА СЪС ЗЕМЕДЕЛСКА И ГОРСКА ТЕХНИКА</a:t>
            </a:r>
            <a:endParaRPr lang="en-US" sz="2000" dirty="0">
              <a:latin typeface="Roboto" charset="0"/>
              <a:ea typeface="Roboto" charset="0"/>
              <a:cs typeface="Roboto" charset="0"/>
            </a:endParaRPr>
          </a:p>
          <a:p>
            <a:pPr>
              <a:lnSpc>
                <a:spcPts val="2520"/>
              </a:lnSpc>
            </a:pPr>
            <a:endParaRPr lang="en-US" spc="80" dirty="0">
              <a:latin typeface="Source Sans Pro"/>
            </a:endParaRPr>
          </a:p>
          <a:p>
            <a:pPr>
              <a:lnSpc>
                <a:spcPts val="2520"/>
              </a:lnSpc>
              <a:spcBef>
                <a:spcPct val="0"/>
              </a:spcBef>
            </a:pPr>
            <a:endParaRPr lang="en-US" spc="80" dirty="0">
              <a:latin typeface="Source Sans Pro"/>
            </a:endParaRPr>
          </a:p>
        </p:txBody>
      </p:sp>
      <p:sp>
        <p:nvSpPr>
          <p:cNvPr id="20" name="TextBox 20"/>
          <p:cNvSpPr txBox="1"/>
          <p:nvPr/>
        </p:nvSpPr>
        <p:spPr>
          <a:xfrm>
            <a:off x="9426272" y="1351436"/>
            <a:ext cx="8554572" cy="2359620"/>
          </a:xfrm>
          <a:prstGeom prst="rect">
            <a:avLst/>
          </a:prstGeom>
        </p:spPr>
        <p:txBody>
          <a:bodyPr lIns="0" tIns="0" rIns="0" bIns="0" rtlCol="0" anchor="t">
            <a:spAutoFit/>
          </a:bodyPr>
          <a:lstStyle/>
          <a:p>
            <a:pPr>
              <a:lnSpc>
                <a:spcPts val="4598"/>
              </a:lnSpc>
            </a:pPr>
            <a:r>
              <a:rPr lang="en-US" sz="3900" dirty="0">
                <a:latin typeface="Roboto"/>
              </a:rPr>
              <a:t>ПРОФЕСИОНАЛНО ОБУЧЕНИЕ И ПРИДОБИВАНЕ НА ЗНАНИЯ - ОБУЧЕНИЯ, КУРСОВЕ, СЕМИНАРИ, ДЕМОНСТРАЦИОННИ ДЕЙНОСТИ</a:t>
            </a:r>
          </a:p>
        </p:txBody>
      </p:sp>
      <p:sp>
        <p:nvSpPr>
          <p:cNvPr id="21" name="TextBox 21"/>
          <p:cNvSpPr txBox="1"/>
          <p:nvPr/>
        </p:nvSpPr>
        <p:spPr>
          <a:xfrm>
            <a:off x="1470571" y="516699"/>
            <a:ext cx="5862694" cy="265073"/>
          </a:xfrm>
          <a:prstGeom prst="rect">
            <a:avLst/>
          </a:prstGeom>
        </p:spPr>
        <p:txBody>
          <a:bodyPr lIns="0" tIns="0" rIns="0" bIns="0" rtlCol="0" anchor="t">
            <a:spAutoFit/>
          </a:bodyPr>
          <a:lstStyle/>
          <a:p>
            <a:pPr>
              <a:lnSpc>
                <a:spcPts val="2155"/>
              </a:lnSpc>
              <a:spcBef>
                <a:spcPct val="0"/>
              </a:spcBef>
            </a:pPr>
            <a:r>
              <a:rPr lang="en-US" sz="1600" spc="546">
                <a:latin typeface="Source Sans Pro Bold"/>
              </a:rPr>
              <a:t>СТРАТЕГИЧЕСКИ ПЛАН</a:t>
            </a:r>
          </a:p>
        </p:txBody>
      </p:sp>
      <p:sp>
        <p:nvSpPr>
          <p:cNvPr id="22" name="TextBox 22"/>
          <p:cNvSpPr txBox="1"/>
          <p:nvPr/>
        </p:nvSpPr>
        <p:spPr>
          <a:xfrm>
            <a:off x="10685931" y="656434"/>
            <a:ext cx="7077114" cy="487313"/>
          </a:xfrm>
          <a:prstGeom prst="rect">
            <a:avLst/>
          </a:prstGeom>
        </p:spPr>
        <p:txBody>
          <a:bodyPr lIns="0" tIns="0" rIns="0" bIns="0" rtlCol="0" anchor="t">
            <a:spAutoFit/>
          </a:bodyPr>
          <a:lstStyle/>
          <a:p>
            <a:pPr>
              <a:lnSpc>
                <a:spcPts val="3795"/>
              </a:lnSpc>
            </a:pPr>
            <a:r>
              <a:rPr lang="en-US" sz="3200">
                <a:latin typeface="Roboto"/>
              </a:rPr>
              <a:t>ЕЗФРСР</a:t>
            </a:r>
          </a:p>
        </p:txBody>
      </p:sp>
    </p:spTree>
    <p:extLst>
      <p:ext uri="{BB962C8B-B14F-4D97-AF65-F5344CB8AC3E}">
        <p14:creationId xmlns:p14="http://schemas.microsoft.com/office/powerpoint/2010/main" val="632685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pic>
        <p:nvPicPr>
          <p:cNvPr id="5" name="Picture 5"/>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flipH="1" flipV="1">
            <a:off x="0" y="0"/>
            <a:ext cx="2614584" cy="2614584"/>
          </a:xfrm>
          <a:prstGeom prst="rect">
            <a:avLst/>
          </a:prstGeom>
        </p:spPr>
      </p:pic>
      <p:pic>
        <p:nvPicPr>
          <p:cNvPr id="6" name="Picture 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15673416" y="7672416"/>
            <a:ext cx="2614584" cy="2614584"/>
          </a:xfrm>
          <a:prstGeom prst="rect">
            <a:avLst/>
          </a:prstGeom>
        </p:spPr>
      </p:pic>
      <p:grpSp>
        <p:nvGrpSpPr>
          <p:cNvPr id="7" name="Group 7"/>
          <p:cNvGrpSpPr/>
          <p:nvPr/>
        </p:nvGrpSpPr>
        <p:grpSpPr>
          <a:xfrm>
            <a:off x="7956724" y="2825673"/>
            <a:ext cx="989136" cy="98913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9" name="Group 9"/>
          <p:cNvGrpSpPr/>
          <p:nvPr/>
        </p:nvGrpSpPr>
        <p:grpSpPr>
          <a:xfrm>
            <a:off x="8649434" y="2825673"/>
            <a:ext cx="989136" cy="98913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11" name="Group 11"/>
          <p:cNvGrpSpPr/>
          <p:nvPr/>
        </p:nvGrpSpPr>
        <p:grpSpPr>
          <a:xfrm>
            <a:off x="9342144" y="2825673"/>
            <a:ext cx="989136" cy="98913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49804"/>
              </a:srgbClr>
            </a:solidFill>
          </p:spPr>
        </p:sp>
      </p:grpSp>
      <p:grpSp>
        <p:nvGrpSpPr>
          <p:cNvPr id="13" name="Group 13"/>
          <p:cNvGrpSpPr/>
          <p:nvPr/>
        </p:nvGrpSpPr>
        <p:grpSpPr>
          <a:xfrm>
            <a:off x="-848613" y="7241728"/>
            <a:ext cx="4033218" cy="403321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grpSp>
        <p:nvGrpSpPr>
          <p:cNvPr id="15" name="Group 15"/>
          <p:cNvGrpSpPr/>
          <p:nvPr/>
        </p:nvGrpSpPr>
        <p:grpSpPr>
          <a:xfrm>
            <a:off x="15103443" y="-987909"/>
            <a:ext cx="4033218" cy="403321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sp>
        <p:nvSpPr>
          <p:cNvPr id="17" name="TextBox 17"/>
          <p:cNvSpPr txBox="1"/>
          <p:nvPr/>
        </p:nvSpPr>
        <p:spPr>
          <a:xfrm>
            <a:off x="2779052" y="6918011"/>
            <a:ext cx="13058832" cy="1042850"/>
          </a:xfrm>
          <a:prstGeom prst="rect">
            <a:avLst/>
          </a:prstGeom>
        </p:spPr>
        <p:txBody>
          <a:bodyPr lIns="0" tIns="0" rIns="0" bIns="0" rtlCol="0" anchor="t">
            <a:spAutoFit/>
          </a:bodyPr>
          <a:lstStyle/>
          <a:p>
            <a:pPr algn="ctr">
              <a:lnSpc>
                <a:spcPts val="4200"/>
              </a:lnSpc>
              <a:spcBef>
                <a:spcPct val="0"/>
              </a:spcBef>
            </a:pPr>
            <a:r>
              <a:rPr lang="bg-BG" sz="3000" spc="1064" dirty="0">
                <a:solidFill>
                  <a:srgbClr val="FFFFFF"/>
                </a:solidFill>
                <a:latin typeface="Source Sans Pro"/>
              </a:rPr>
              <a:t>Фонд за насърчаване на технологичния и </a:t>
            </a:r>
          </a:p>
          <a:p>
            <a:pPr algn="ctr">
              <a:lnSpc>
                <a:spcPts val="4200"/>
              </a:lnSpc>
              <a:spcBef>
                <a:spcPct val="0"/>
              </a:spcBef>
            </a:pPr>
            <a:r>
              <a:rPr lang="bg-BG" sz="3000" spc="1064" dirty="0">
                <a:solidFill>
                  <a:srgbClr val="FFFFFF"/>
                </a:solidFill>
                <a:latin typeface="Source Sans Pro"/>
              </a:rPr>
              <a:t>екологичен преход на селското стопанство</a:t>
            </a:r>
          </a:p>
        </p:txBody>
      </p:sp>
      <p:grpSp>
        <p:nvGrpSpPr>
          <p:cNvPr id="18" name="Group 18"/>
          <p:cNvGrpSpPr/>
          <p:nvPr/>
        </p:nvGrpSpPr>
        <p:grpSpPr>
          <a:xfrm>
            <a:off x="14876775" y="1817931"/>
            <a:ext cx="1593306" cy="1593306"/>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grpSp>
        <p:nvGrpSpPr>
          <p:cNvPr id="20" name="Group 20"/>
          <p:cNvGrpSpPr/>
          <p:nvPr/>
        </p:nvGrpSpPr>
        <p:grpSpPr>
          <a:xfrm>
            <a:off x="1817941" y="6875763"/>
            <a:ext cx="1593306" cy="1593306"/>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8F36">
                <a:alpha val="9804"/>
              </a:srgbClr>
            </a:solidFill>
          </p:spPr>
        </p:sp>
      </p:grpSp>
      <p:sp>
        <p:nvSpPr>
          <p:cNvPr id="22" name="TextBox 22"/>
          <p:cNvSpPr txBox="1"/>
          <p:nvPr/>
        </p:nvSpPr>
        <p:spPr>
          <a:xfrm>
            <a:off x="1028704" y="4057508"/>
            <a:ext cx="16230600" cy="2339102"/>
          </a:xfrm>
          <a:prstGeom prst="rect">
            <a:avLst/>
          </a:prstGeom>
        </p:spPr>
        <p:txBody>
          <a:bodyPr lIns="0" tIns="0" rIns="0" bIns="0" rtlCol="0" anchor="t">
            <a:spAutoFit/>
          </a:bodyPr>
          <a:lstStyle/>
          <a:p>
            <a:pPr algn="ctr">
              <a:spcBef>
                <a:spcPct val="0"/>
              </a:spcBef>
            </a:pPr>
            <a:r>
              <a:rPr lang="bg-BG" sz="6000" dirty="0">
                <a:solidFill>
                  <a:srgbClr val="FFC000"/>
                </a:solidFill>
                <a:latin typeface="Roboto"/>
              </a:rPr>
              <a:t>Национален план за възстановяване и устойчивост</a:t>
            </a:r>
          </a:p>
          <a:p>
            <a:pPr algn="ctr"/>
            <a:r>
              <a:rPr lang="bg-BG" sz="3200" b="1" cap="all" dirty="0">
                <a:ln w="0"/>
                <a:solidFill>
                  <a:schemeClr val="bg1"/>
                </a:solidFill>
                <a:effectLst>
                  <a:reflection blurRad="12700" stA="50000" endPos="50000" dist="5000" dir="5400000" sy="-100000" rotWithShape="0"/>
                </a:effectLst>
              </a:rPr>
              <a:t>Компонент  устойчиво земеделие</a:t>
            </a:r>
          </a:p>
        </p:txBody>
      </p:sp>
      <p:sp>
        <p:nvSpPr>
          <p:cNvPr id="23" name="TextBox 23"/>
          <p:cNvSpPr txBox="1"/>
          <p:nvPr/>
        </p:nvSpPr>
        <p:spPr>
          <a:xfrm>
            <a:off x="3109152" y="8211929"/>
            <a:ext cx="13058832" cy="538609"/>
          </a:xfrm>
          <a:prstGeom prst="rect">
            <a:avLst/>
          </a:prstGeom>
        </p:spPr>
        <p:txBody>
          <a:bodyPr lIns="0" tIns="0" rIns="0" bIns="0" rtlCol="0" anchor="t">
            <a:spAutoFit/>
          </a:bodyPr>
          <a:lstStyle/>
          <a:p>
            <a:pPr algn="ctr">
              <a:lnSpc>
                <a:spcPts val="2100"/>
              </a:lnSpc>
            </a:pPr>
            <a:r>
              <a:rPr lang="en-US" sz="1400" spc="532">
                <a:solidFill>
                  <a:srgbClr val="FFFFFF"/>
                </a:solidFill>
                <a:latin typeface="Source Sans Pro"/>
              </a:rPr>
              <a:t> </a:t>
            </a:r>
          </a:p>
          <a:p>
            <a:pPr algn="ctr">
              <a:lnSpc>
                <a:spcPts val="2100"/>
              </a:lnSpc>
              <a:spcBef>
                <a:spcPct val="0"/>
              </a:spcBef>
            </a:pPr>
            <a:r>
              <a:rPr lang="en-US" sz="1400" spc="532">
                <a:solidFill>
                  <a:srgbClr val="FFFFFF"/>
                </a:solidFill>
                <a:latin typeface="Source Sans Pro"/>
              </a:rPr>
              <a:t>МИНИСТЕРСТВО НА ЗЕМЕДЕЛИЕТО</a:t>
            </a:r>
          </a:p>
        </p:txBody>
      </p:sp>
    </p:spTree>
    <p:extLst>
      <p:ext uri="{BB962C8B-B14F-4D97-AF65-F5344CB8AC3E}">
        <p14:creationId xmlns:p14="http://schemas.microsoft.com/office/powerpoint/2010/main" val="1666164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bg-BG" sz="2400" b="1" cap="all" dirty="0">
                <a:ln w="0"/>
                <a:solidFill>
                  <a:schemeClr val="bg1"/>
                </a:solidFill>
                <a:effectLst>
                  <a:reflection blurRad="12700" stA="50000" endPos="50000" dist="5000" dir="5400000" sy="-100000" rotWithShape="0"/>
                </a:effectLst>
                <a:latin typeface="+mn-lt"/>
              </a:rPr>
              <a:t>                          Публичност на процеса по изготвяне на нормативната уредба</a:t>
            </a: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19" name="TextBox 18"/>
          <p:cNvSpPr txBox="1"/>
          <p:nvPr/>
        </p:nvSpPr>
        <p:spPr>
          <a:xfrm>
            <a:off x="760077" y="2248031"/>
            <a:ext cx="16482894" cy="6555641"/>
          </a:xfrm>
          <a:prstGeom prst="rect">
            <a:avLst/>
          </a:prstGeom>
          <a:noFill/>
        </p:spPr>
        <p:txBody>
          <a:bodyPr wrap="square" rtlCol="0">
            <a:spAutoFit/>
          </a:bodyPr>
          <a:lstStyle/>
          <a:p>
            <a:pPr marL="514350" indent="-514350" algn="just">
              <a:buFont typeface="Wingdings" panose="05000000000000000000" pitchFamily="2" charset="2"/>
              <a:buChar char="ü"/>
            </a:pPr>
            <a:r>
              <a:rPr lang="bg-BG" sz="3000" dirty="0"/>
              <a:t>Заповед за определяне на </a:t>
            </a:r>
            <a:r>
              <a:rPr lang="ru-RU" sz="3000" dirty="0"/>
              <a:t>състав на участници (Работна група) за провеждане на обществено обсъждане на проект на документи по процедурите </a:t>
            </a:r>
            <a:r>
              <a:rPr lang="bg-BG" sz="3000" dirty="0"/>
              <a:t>чрез</a:t>
            </a:r>
            <a:r>
              <a:rPr lang="ru-RU" sz="3000" dirty="0"/>
              <a:t> подбор по инвестиция „Фонд за насърчаване на технологичния и екологичен преход на селското стопанство“ и инвестиция „Дигитализация на процесите от фермата до трапезата“ от Плана за възстановяване и устойчивост на Република България</a:t>
            </a:r>
          </a:p>
          <a:p>
            <a:pPr algn="just"/>
            <a:endParaRPr lang="en-GB" sz="3000" dirty="0"/>
          </a:p>
          <a:p>
            <a:pPr marL="514350" indent="-514350" algn="just">
              <a:buFont typeface="Wingdings" panose="05000000000000000000" pitchFamily="2" charset="2"/>
              <a:buChar char="ü"/>
            </a:pPr>
            <a:r>
              <a:rPr lang="bg-BG" sz="3000" dirty="0"/>
              <a:t>Предвижда се провеждането на най-малко 3 заседания на сформираната работна група, в рамките на която да бъдат обсъдени предложените от СНД – условия за кандидатстване и условия за изпълнение на одобрени проекти по процедурите чрез подбор на предложения за изпълнение на инвестиции </a:t>
            </a:r>
          </a:p>
          <a:p>
            <a:pPr algn="just"/>
            <a:endParaRPr lang="bg-BG" sz="3000" dirty="0"/>
          </a:p>
          <a:p>
            <a:pPr marL="514350" indent="-514350" algn="just">
              <a:buFont typeface="Wingdings" panose="05000000000000000000" pitchFamily="2" charset="2"/>
              <a:buChar char="ü"/>
            </a:pPr>
            <a:r>
              <a:rPr lang="bg-BG" sz="3000" dirty="0"/>
              <a:t>Срокът на последващото обществено обсъждане на съответните насоки за кандидатстване за изпълнение на инвестиции съгласно утвърденото законодателство ще е с продължителност 30 дни</a:t>
            </a:r>
          </a:p>
        </p:txBody>
      </p:sp>
    </p:spTree>
    <p:extLst>
      <p:ext uri="{BB962C8B-B14F-4D97-AF65-F5344CB8AC3E}">
        <p14:creationId xmlns:p14="http://schemas.microsoft.com/office/powerpoint/2010/main" val="1920308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bg-BG" sz="2400" b="1" cap="all" dirty="0">
                <a:ln w="0"/>
                <a:solidFill>
                  <a:schemeClr val="bg1"/>
                </a:solidFill>
                <a:effectLst>
                  <a:reflection blurRad="12700" stA="50000" endPos="50000" dist="5000" dir="5400000" sy="-100000" rotWithShape="0"/>
                </a:effectLst>
                <a:latin typeface="+mn-lt"/>
              </a:rPr>
              <a:t>             процедури чрез подбор на предложения за изпълнение на инвестиции </a:t>
            </a: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19" name="Rounded Rectangle 18"/>
          <p:cNvSpPr/>
          <p:nvPr/>
        </p:nvSpPr>
        <p:spPr>
          <a:xfrm>
            <a:off x="402497" y="1936392"/>
            <a:ext cx="13679267" cy="1695084"/>
          </a:xfrm>
          <a:prstGeom prst="roundRect">
            <a:avLst/>
          </a:pr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bg-BG" sz="2700" dirty="0"/>
          </a:p>
          <a:p>
            <a:r>
              <a:rPr lang="bg-BG" sz="2700" b="1" dirty="0"/>
              <a:t>Инвестиции в технологична и екологична модернизация</a:t>
            </a:r>
            <a:endParaRPr lang="bg-BG" sz="2700" dirty="0"/>
          </a:p>
        </p:txBody>
      </p:sp>
      <p:sp>
        <p:nvSpPr>
          <p:cNvPr id="21" name="Rounded Rectangle 20"/>
          <p:cNvSpPr/>
          <p:nvPr/>
        </p:nvSpPr>
        <p:spPr>
          <a:xfrm>
            <a:off x="14199326" y="1936391"/>
            <a:ext cx="3487784" cy="1695087"/>
          </a:xfrm>
          <a:prstGeom prst="roundRect">
            <a:avLst/>
          </a:pr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bg-BG" sz="2700" dirty="0"/>
          </a:p>
          <a:p>
            <a:pPr algn="ctr"/>
            <a:r>
              <a:rPr lang="bg-BG" sz="2700" b="1" dirty="0"/>
              <a:t>318 048 200 лв</a:t>
            </a:r>
            <a:r>
              <a:rPr lang="bg-BG" sz="2700" dirty="0"/>
              <a:t>.</a:t>
            </a:r>
          </a:p>
        </p:txBody>
      </p:sp>
      <p:sp>
        <p:nvSpPr>
          <p:cNvPr id="24" name="Rounded Rectangle 23"/>
          <p:cNvSpPr/>
          <p:nvPr/>
        </p:nvSpPr>
        <p:spPr>
          <a:xfrm>
            <a:off x="422081" y="3719478"/>
            <a:ext cx="13659683" cy="1695084"/>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bg-BG" sz="2700" dirty="0">
              <a:solidFill>
                <a:schemeClr val="bg1"/>
              </a:solidFill>
            </a:endParaRPr>
          </a:p>
          <a:p>
            <a:pPr algn="just"/>
            <a:r>
              <a:rPr lang="bg-BG" sz="2700" b="1" dirty="0">
                <a:solidFill>
                  <a:schemeClr val="bg1"/>
                </a:solidFill>
              </a:rPr>
              <a:t>Инвестиции, свързани с ефективно управление на води в земеделските стопанства</a:t>
            </a:r>
          </a:p>
        </p:txBody>
      </p:sp>
      <p:sp>
        <p:nvSpPr>
          <p:cNvPr id="25" name="Rounded Rectangle 24"/>
          <p:cNvSpPr/>
          <p:nvPr/>
        </p:nvSpPr>
        <p:spPr>
          <a:xfrm>
            <a:off x="14199326" y="3703874"/>
            <a:ext cx="3487782" cy="1695087"/>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bg-BG" sz="2700" dirty="0">
              <a:solidFill>
                <a:schemeClr val="bg1"/>
              </a:solidFill>
            </a:endParaRPr>
          </a:p>
          <a:p>
            <a:pPr algn="ctr"/>
            <a:r>
              <a:rPr lang="bg-BG" sz="2700" b="1" dirty="0">
                <a:solidFill>
                  <a:schemeClr val="bg1"/>
                </a:solidFill>
              </a:rPr>
              <a:t>99 736 317 лв.</a:t>
            </a:r>
            <a:endParaRPr lang="bg-BG" sz="2700" dirty="0">
              <a:solidFill>
                <a:schemeClr val="bg1"/>
              </a:solidFill>
            </a:endParaRPr>
          </a:p>
        </p:txBody>
      </p:sp>
      <p:sp>
        <p:nvSpPr>
          <p:cNvPr id="26" name="Rounded Rectangle 25"/>
          <p:cNvSpPr/>
          <p:nvPr/>
        </p:nvSpPr>
        <p:spPr>
          <a:xfrm>
            <a:off x="365762" y="5502564"/>
            <a:ext cx="13716002" cy="1695084"/>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bg-BG" sz="2700" b="1" dirty="0" err="1">
              <a:solidFill>
                <a:schemeClr val="tx1"/>
              </a:solidFill>
            </a:endParaRPr>
          </a:p>
          <a:p>
            <a:pPr algn="just"/>
            <a:r>
              <a:rPr lang="bg-BG" sz="2700" b="1" dirty="0">
                <a:solidFill>
                  <a:schemeClr val="tx1"/>
                </a:solidFill>
              </a:rPr>
              <a:t>Изграждане на центрове за подготовка за предлагане на пазара на плодове и зеленчуци</a:t>
            </a:r>
          </a:p>
        </p:txBody>
      </p:sp>
      <p:sp>
        <p:nvSpPr>
          <p:cNvPr id="27" name="Rounded Rectangle 26"/>
          <p:cNvSpPr/>
          <p:nvPr/>
        </p:nvSpPr>
        <p:spPr>
          <a:xfrm>
            <a:off x="14199325" y="5502563"/>
            <a:ext cx="3451049" cy="1695087"/>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bg-BG" sz="2700" dirty="0">
              <a:solidFill>
                <a:schemeClr val="tx1"/>
              </a:solidFill>
            </a:endParaRPr>
          </a:p>
          <a:p>
            <a:pPr algn="ctr"/>
            <a:r>
              <a:rPr lang="bg-BG" sz="2700" b="1" dirty="0">
                <a:solidFill>
                  <a:schemeClr val="tx1"/>
                </a:solidFill>
              </a:rPr>
              <a:t>15 000 000 лв.</a:t>
            </a:r>
          </a:p>
        </p:txBody>
      </p:sp>
      <p:sp>
        <p:nvSpPr>
          <p:cNvPr id="28" name="Rounded Rectangle 27"/>
          <p:cNvSpPr/>
          <p:nvPr/>
        </p:nvSpPr>
        <p:spPr>
          <a:xfrm>
            <a:off x="385346" y="7285650"/>
            <a:ext cx="13696418" cy="1695084"/>
          </a:xfrm>
          <a:prstGeom prst="roundRect">
            <a:avLst/>
          </a:pr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r>
              <a:rPr lang="bg-BG" sz="2700" b="1" dirty="0">
                <a:solidFill>
                  <a:schemeClr val="tx1"/>
                </a:solidFill>
              </a:rPr>
              <a:t>Инвестиции за изграждане/реконструкция и оборудване на животновъдни обекти за отглеждане и преценка на мъжки разплодни животни, в т. ч. добив на биологичен материал от тях</a:t>
            </a:r>
          </a:p>
          <a:p>
            <a:endParaRPr lang="bg-BG" sz="2700" dirty="0">
              <a:solidFill>
                <a:schemeClr val="tx1"/>
              </a:solidFill>
            </a:endParaRPr>
          </a:p>
        </p:txBody>
      </p:sp>
      <p:sp>
        <p:nvSpPr>
          <p:cNvPr id="29" name="Rounded Rectangle 28"/>
          <p:cNvSpPr/>
          <p:nvPr/>
        </p:nvSpPr>
        <p:spPr>
          <a:xfrm>
            <a:off x="14199325" y="7270046"/>
            <a:ext cx="3451049" cy="1695087"/>
          </a:xfrm>
          <a:prstGeom prst="roundRect">
            <a:avLst/>
          </a:pr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bg-BG" sz="2700" dirty="0">
              <a:solidFill>
                <a:schemeClr val="tx1"/>
              </a:solidFill>
            </a:endParaRPr>
          </a:p>
          <a:p>
            <a:pPr algn="ctr"/>
            <a:r>
              <a:rPr lang="bg-BG" sz="2700" b="1" dirty="0">
                <a:solidFill>
                  <a:schemeClr val="tx1"/>
                </a:solidFill>
              </a:rPr>
              <a:t>4 591 921 лв.</a:t>
            </a:r>
          </a:p>
        </p:txBody>
      </p:sp>
    </p:spTree>
    <p:extLst>
      <p:ext uri="{BB962C8B-B14F-4D97-AF65-F5344CB8AC3E}">
        <p14:creationId xmlns:p14="http://schemas.microsoft.com/office/powerpoint/2010/main" val="36853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01" y="8153868"/>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1" y="4"/>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3" y="345989"/>
            <a:ext cx="502556" cy="476159"/>
          </a:xfrm>
          <a:prstGeom prst="rect">
            <a:avLst/>
          </a:prstGeom>
        </p:spPr>
      </p:pic>
      <p:grpSp>
        <p:nvGrpSpPr>
          <p:cNvPr id="7" name="Group 7"/>
          <p:cNvGrpSpPr/>
          <p:nvPr/>
        </p:nvGrpSpPr>
        <p:grpSpPr>
          <a:xfrm>
            <a:off x="9374802" y="649556"/>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56"/>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3" y="649556"/>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7612565" y="2537043"/>
            <a:ext cx="2780075" cy="1455192"/>
          </a:xfrm>
          <a:prstGeom prst="rect">
            <a:avLst/>
          </a:prstGeom>
        </p:spPr>
        <p:txBody>
          <a:bodyPr lIns="50801" tIns="50801" rIns="50801" bIns="50801" rtlCol="0" anchor="ctr"/>
          <a:lstStyle/>
          <a:p>
            <a:pPr algn="ctr" defTabSz="914352">
              <a:lnSpc>
                <a:spcPts val="2156"/>
              </a:lnSpc>
            </a:pPr>
            <a:endParaRPr/>
          </a:p>
        </p:txBody>
      </p:sp>
      <p:sp>
        <p:nvSpPr>
          <p:cNvPr id="19" name="TextBox 19"/>
          <p:cNvSpPr txBox="1"/>
          <p:nvPr/>
        </p:nvSpPr>
        <p:spPr>
          <a:xfrm>
            <a:off x="757084" y="2631496"/>
            <a:ext cx="16634445" cy="7876643"/>
          </a:xfrm>
          <a:prstGeom prst="rect">
            <a:avLst/>
          </a:prstGeom>
        </p:spPr>
        <p:txBody>
          <a:bodyPr wrap="square" lIns="0" tIns="0" rIns="0" bIns="0" rtlCol="0" anchor="t">
            <a:spAutoFit/>
          </a:bodyPr>
          <a:lstStyle/>
          <a:p>
            <a:pPr algn="just" defTabSz="914352">
              <a:lnSpc>
                <a:spcPts val="2801"/>
              </a:lnSpc>
            </a:pPr>
            <a:r>
              <a:rPr lang="ru-RU" sz="3200" spc="89" dirty="0" err="1">
                <a:ea typeface="Roboto" charset="0"/>
                <a:cs typeface="Times New Roman" panose="02020603050405020304" pitchFamily="18" charset="0"/>
              </a:rPr>
              <a:t>Прилага</a:t>
            </a:r>
            <a:r>
              <a:rPr lang="ru-RU" sz="3200" spc="89" dirty="0">
                <a:ea typeface="Roboto" charset="0"/>
                <a:cs typeface="Times New Roman" panose="02020603050405020304" pitchFamily="18" charset="0"/>
              </a:rPr>
              <a:t> се за </a:t>
            </a:r>
            <a:r>
              <a:rPr lang="ru-RU" sz="3200" spc="89" dirty="0" err="1">
                <a:ea typeface="Roboto" charset="0"/>
                <a:cs typeface="Times New Roman" panose="02020603050405020304" pitchFamily="18" charset="0"/>
              </a:rPr>
              <a:t>земеделски</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стопани</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които</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са</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регистрирани</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съгласно</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националното</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законодателство</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имащи</a:t>
            </a:r>
            <a:r>
              <a:rPr lang="ru-RU" sz="3200" spc="89" dirty="0">
                <a:ea typeface="Roboto" charset="0"/>
                <a:cs typeface="Times New Roman" panose="02020603050405020304" pitchFamily="18" charset="0"/>
              </a:rPr>
              <a:t> </a:t>
            </a:r>
            <a:r>
              <a:rPr lang="ru-RU" sz="3200" spc="89" dirty="0" err="1">
                <a:ea typeface="Roboto" charset="0"/>
                <a:cs typeface="Times New Roman" panose="02020603050405020304" pitchFamily="18" charset="0"/>
              </a:rPr>
              <a:t>сключен</a:t>
            </a:r>
            <a:r>
              <a:rPr lang="ru-RU" sz="3200" spc="89" dirty="0">
                <a:ea typeface="Roboto" charset="0"/>
                <a:cs typeface="Times New Roman" panose="02020603050405020304" pitchFamily="18" charset="0"/>
              </a:rPr>
              <a:t> </a:t>
            </a:r>
            <a:r>
              <a:rPr lang="ru-RU" sz="3200" b="1" spc="89" dirty="0">
                <a:ea typeface="Roboto" charset="0"/>
                <a:cs typeface="Times New Roman" panose="02020603050405020304" pitchFamily="18" charset="0"/>
              </a:rPr>
              <a:t>договор с </a:t>
            </a:r>
            <a:r>
              <a:rPr lang="ru-RU" sz="3200" b="1" spc="89" dirty="0" err="1">
                <a:ea typeface="Roboto" charset="0"/>
                <a:cs typeface="Times New Roman" panose="02020603050405020304" pitchFamily="18" charset="0"/>
              </a:rPr>
              <a:t>Контролиращо</a:t>
            </a:r>
            <a:r>
              <a:rPr lang="ru-RU" sz="3200" b="1" spc="89" dirty="0">
                <a:ea typeface="Roboto" charset="0"/>
                <a:cs typeface="Times New Roman" panose="02020603050405020304" pitchFamily="18" charset="0"/>
              </a:rPr>
              <a:t> лице</a:t>
            </a:r>
            <a:r>
              <a:rPr lang="ru-RU" sz="3200" spc="89" dirty="0">
                <a:ea typeface="Roboto" charset="0"/>
                <a:cs typeface="Times New Roman" panose="02020603050405020304" pitchFamily="18" charset="0"/>
              </a:rPr>
              <a:t>.</a:t>
            </a:r>
          </a:p>
          <a:p>
            <a:pPr algn="just" defTabSz="914352">
              <a:lnSpc>
                <a:spcPts val="2801"/>
              </a:lnSpc>
            </a:pPr>
            <a:endParaRPr lang="ru-RU" sz="3200" spc="89" dirty="0">
              <a:ea typeface="Roboto" charset="0"/>
              <a:cs typeface="Times New Roman" panose="02020603050405020304" pitchFamily="18" charset="0"/>
            </a:endParaRPr>
          </a:p>
          <a:p>
            <a:pPr algn="just" defTabSz="914352">
              <a:lnSpc>
                <a:spcPts val="2801"/>
              </a:lnSpc>
            </a:pPr>
            <a:r>
              <a:rPr lang="en-US" sz="3200" spc="89" dirty="0" err="1">
                <a:ea typeface="Roboto" charset="0"/>
                <a:cs typeface="Times New Roman" panose="02020603050405020304" pitchFamily="18" charset="0"/>
              </a:rPr>
              <a:t>Подпомагането</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се</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предоставя</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под</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формата</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на</a:t>
            </a:r>
            <a:r>
              <a:rPr lang="en-US" sz="3200"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годишни</a:t>
            </a:r>
            <a:r>
              <a:rPr lang="en-US" sz="3200" b="1"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плащания</a:t>
            </a:r>
            <a:r>
              <a:rPr lang="en-US" sz="3200" b="1"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на</a:t>
            </a:r>
            <a:r>
              <a:rPr lang="en-US" sz="3200" b="1"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хектар</a:t>
            </a:r>
            <a:r>
              <a:rPr lang="en-US" sz="3200" b="1"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използваема</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земеделска</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площ</a:t>
            </a:r>
            <a:r>
              <a:rPr lang="en-US" sz="3200" spc="89" dirty="0">
                <a:ea typeface="Roboto" charset="0"/>
                <a:cs typeface="Times New Roman" panose="02020603050405020304" pitchFamily="18" charset="0"/>
              </a:rPr>
              <a:t>. </a:t>
            </a:r>
            <a:endParaRPr lang="bg-BG" sz="3200" spc="89" dirty="0">
              <a:ea typeface="Roboto" charset="0"/>
              <a:cs typeface="Times New Roman" panose="02020603050405020304" pitchFamily="18" charset="0"/>
            </a:endParaRPr>
          </a:p>
          <a:p>
            <a:pPr algn="just" defTabSz="914352">
              <a:lnSpc>
                <a:spcPts val="2801"/>
              </a:lnSpc>
            </a:pPr>
            <a:endParaRPr lang="bg-BG" sz="3200" spc="89" dirty="0">
              <a:ea typeface="Roboto" charset="0"/>
              <a:cs typeface="Times New Roman" panose="02020603050405020304" pitchFamily="18" charset="0"/>
            </a:endParaRPr>
          </a:p>
          <a:p>
            <a:pPr algn="just" defTabSz="914352">
              <a:lnSpc>
                <a:spcPts val="2801"/>
              </a:lnSpc>
            </a:pPr>
            <a:r>
              <a:rPr lang="en-US" sz="3200" spc="89" dirty="0" err="1">
                <a:ea typeface="Roboto" charset="0"/>
                <a:cs typeface="Times New Roman" panose="02020603050405020304" pitchFamily="18" charset="0"/>
              </a:rPr>
              <a:t>Ангажиментите</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по</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интервенцията</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са</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обособени</a:t>
            </a:r>
            <a:r>
              <a:rPr lang="en-US" sz="3200" spc="89" dirty="0">
                <a:ea typeface="Roboto" charset="0"/>
                <a:cs typeface="Times New Roman" panose="02020603050405020304" pitchFamily="18" charset="0"/>
              </a:rPr>
              <a:t> в </a:t>
            </a:r>
            <a:r>
              <a:rPr lang="en-US" sz="3200" spc="89" dirty="0" err="1">
                <a:ea typeface="Roboto" charset="0"/>
                <a:cs typeface="Times New Roman" panose="02020603050405020304" pitchFamily="18" charset="0"/>
              </a:rPr>
              <a:t>две</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операции</a:t>
            </a:r>
            <a:r>
              <a:rPr lang="en-US" sz="3200" spc="89" dirty="0">
                <a:ea typeface="Roboto" charset="0"/>
                <a:cs typeface="Times New Roman" panose="02020603050405020304" pitchFamily="18" charset="0"/>
              </a:rPr>
              <a:t>:</a:t>
            </a:r>
            <a:endParaRPr lang="bg-BG" sz="3200" spc="89" dirty="0">
              <a:ea typeface="Roboto" charset="0"/>
              <a:cs typeface="Times New Roman" panose="02020603050405020304" pitchFamily="18" charset="0"/>
            </a:endParaRPr>
          </a:p>
          <a:p>
            <a:pPr algn="just" defTabSz="914352">
              <a:lnSpc>
                <a:spcPts val="2801"/>
              </a:lnSpc>
            </a:pPr>
            <a:endParaRPr lang="en-US" sz="3200" spc="89" dirty="0">
              <a:ea typeface="Roboto" charset="0"/>
              <a:cs typeface="Times New Roman" panose="02020603050405020304" pitchFamily="18" charset="0"/>
            </a:endParaRPr>
          </a:p>
          <a:p>
            <a:pPr algn="just" defTabSz="914352">
              <a:lnSpc>
                <a:spcPts val="2801"/>
              </a:lnSpc>
            </a:pP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Плащания</a:t>
            </a:r>
            <a:r>
              <a:rPr lang="en-US" sz="3200"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за</a:t>
            </a:r>
            <a:r>
              <a:rPr lang="en-US" sz="3200" b="1"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преминаване</a:t>
            </a:r>
            <a:r>
              <a:rPr lang="en-US" sz="3200" b="1"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към</a:t>
            </a:r>
            <a:r>
              <a:rPr lang="en-US" sz="3200" b="1"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биологично</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земеделие</a:t>
            </a:r>
            <a:r>
              <a:rPr lang="en-US" sz="3200" spc="89" dirty="0">
                <a:ea typeface="Roboto" charset="0"/>
                <a:cs typeface="Times New Roman" panose="02020603050405020304" pitchFamily="18" charset="0"/>
              </a:rPr>
              <a:t> - а</a:t>
            </a:r>
            <a:r>
              <a:rPr lang="bg" sz="3200" spc="89" dirty="0">
                <a:ea typeface="Roboto" charset="0"/>
                <a:cs typeface="Times New Roman" panose="02020603050405020304" pitchFamily="18" charset="0"/>
              </a:rPr>
              <a:t>нгажиментът за операцията е пет годишен в случаите, в които площите в стопанството са  встъпили в период на преминаване към биологично растениевъдство. След изтичането на този период съгласно </a:t>
            </a:r>
            <a:r>
              <a:rPr lang="en-US" sz="3200" spc="89" dirty="0">
                <a:ea typeface="Roboto" charset="0"/>
                <a:cs typeface="Times New Roman" panose="02020603050405020304" pitchFamily="18" charset="0"/>
              </a:rPr>
              <a:t>Регламент (ЕС) 2018/848, земеделският стопанин следва да предостави </a:t>
            </a:r>
            <a:r>
              <a:rPr lang="en-US" sz="3200" spc="89" dirty="0" err="1">
                <a:ea typeface="Roboto" charset="0"/>
                <a:cs typeface="Times New Roman" panose="02020603050405020304" pitchFamily="18" charset="0"/>
              </a:rPr>
              <a:t>сертификат</a:t>
            </a:r>
            <a:r>
              <a:rPr lang="en-US" sz="3200" spc="89" dirty="0">
                <a:ea typeface="Roboto" charset="0"/>
                <a:cs typeface="Times New Roman" panose="02020603050405020304" pitchFamily="18" charset="0"/>
              </a:rPr>
              <a:t> за биологична </a:t>
            </a:r>
            <a:r>
              <a:rPr lang="en-US" sz="3200" spc="89" dirty="0" err="1">
                <a:ea typeface="Roboto" charset="0"/>
                <a:cs typeface="Times New Roman" panose="02020603050405020304" pitchFamily="18" charset="0"/>
              </a:rPr>
              <a:t>продукция</a:t>
            </a:r>
            <a:r>
              <a:rPr lang="en-US" sz="3200" spc="89" dirty="0">
                <a:ea typeface="Roboto" charset="0"/>
                <a:cs typeface="Times New Roman" panose="02020603050405020304" pitchFamily="18" charset="0"/>
              </a:rPr>
              <a:t> за културите</a:t>
            </a:r>
            <a:r>
              <a:rPr lang="bg-BG" sz="3200" spc="89" dirty="0">
                <a:ea typeface="Roboto" charset="0"/>
                <a:cs typeface="Times New Roman" panose="02020603050405020304" pitchFamily="18" charset="0"/>
              </a:rPr>
              <a:t>, но продължават да бъдат в ангажимента.</a:t>
            </a:r>
            <a:endParaRPr lang="en-US" sz="3200" spc="89" dirty="0">
              <a:ea typeface="Roboto" charset="0"/>
              <a:cs typeface="Times New Roman" panose="02020603050405020304" pitchFamily="18" charset="0"/>
            </a:endParaRPr>
          </a:p>
          <a:p>
            <a:pPr algn="just" defTabSz="914352">
              <a:lnSpc>
                <a:spcPts val="2801"/>
              </a:lnSpc>
            </a:pP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Плащания</a:t>
            </a:r>
            <a:r>
              <a:rPr lang="en-US" sz="3200"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за</a:t>
            </a:r>
            <a:r>
              <a:rPr lang="en-US" sz="3200" b="1"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поддържане</a:t>
            </a:r>
            <a:r>
              <a:rPr lang="en-US" sz="3200" b="1" spc="89" dirty="0">
                <a:ea typeface="Roboto" charset="0"/>
                <a:cs typeface="Times New Roman" panose="02020603050405020304" pitchFamily="18" charset="0"/>
              </a:rPr>
              <a:t> </a:t>
            </a:r>
            <a:r>
              <a:rPr lang="en-US" sz="3200" b="1" spc="89" dirty="0" err="1">
                <a:ea typeface="Roboto" charset="0"/>
                <a:cs typeface="Times New Roman" panose="02020603050405020304" pitchFamily="18" charset="0"/>
              </a:rPr>
              <a:t>на</a:t>
            </a:r>
            <a:r>
              <a:rPr lang="en-US" sz="3200" b="1"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биологично</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земеделие</a:t>
            </a:r>
            <a:r>
              <a:rPr lang="en-US" sz="3200" spc="89" dirty="0">
                <a:ea typeface="Roboto" charset="0"/>
                <a:cs typeface="Times New Roman" panose="02020603050405020304" pitchFamily="18" charset="0"/>
              </a:rPr>
              <a:t> - </a:t>
            </a:r>
            <a:r>
              <a:rPr lang="en-US" sz="3200" spc="89" dirty="0" err="1">
                <a:ea typeface="Roboto" charset="0"/>
                <a:cs typeface="Times New Roman" panose="02020603050405020304" pitchFamily="18" charset="0"/>
              </a:rPr>
              <a:t>ангажиментът</a:t>
            </a:r>
            <a:r>
              <a:rPr lang="en-US" sz="3200" spc="89" dirty="0">
                <a:ea typeface="Roboto" charset="0"/>
                <a:cs typeface="Times New Roman" panose="02020603050405020304" pitchFamily="18" charset="0"/>
              </a:rPr>
              <a:t> е </a:t>
            </a:r>
            <a:r>
              <a:rPr lang="en-US" sz="3200" spc="89" dirty="0" err="1">
                <a:ea typeface="Roboto" charset="0"/>
                <a:cs typeface="Times New Roman" panose="02020603050405020304" pitchFamily="18" charset="0"/>
              </a:rPr>
              <a:t>пет</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годишен</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като</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земеделските</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стопани</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следва</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да</a:t>
            </a:r>
            <a:r>
              <a:rPr lang="en-US" sz="3200" spc="89" dirty="0">
                <a:ea typeface="Roboto" charset="0"/>
                <a:cs typeface="Times New Roman" panose="02020603050405020304" pitchFamily="18" charset="0"/>
              </a:rPr>
              <a:t> </a:t>
            </a:r>
            <a:r>
              <a:rPr lang="bg" sz="3200" spc="89" dirty="0">
                <a:ea typeface="Roboto" charset="0"/>
                <a:cs typeface="Times New Roman" panose="02020603050405020304" pitchFamily="18" charset="0"/>
              </a:rPr>
              <a:t>предоставят всяка година от поетия многогодишен ангажимент:</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сертификат</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за</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произведена</a:t>
            </a:r>
            <a:r>
              <a:rPr lang="en-US" sz="3200" spc="89" dirty="0">
                <a:ea typeface="Roboto" charset="0"/>
                <a:cs typeface="Times New Roman" panose="02020603050405020304" pitchFamily="18" charset="0"/>
              </a:rPr>
              <a:t> </a:t>
            </a:r>
            <a:r>
              <a:rPr lang="bg" sz="3200" spc="89" dirty="0">
                <a:ea typeface="Roboto" charset="0"/>
                <a:cs typeface="Times New Roman" panose="02020603050405020304" pitchFamily="18" charset="0"/>
              </a:rPr>
              <a:t>от тях растителна </a:t>
            </a:r>
            <a:r>
              <a:rPr lang="en-US" sz="3200" spc="89" dirty="0" err="1">
                <a:ea typeface="Roboto" charset="0"/>
                <a:cs typeface="Times New Roman" panose="02020603050405020304" pitchFamily="18" charset="0"/>
              </a:rPr>
              <a:t>продукция</a:t>
            </a:r>
            <a:r>
              <a:rPr lang="en-US" sz="3200" spc="89" dirty="0">
                <a:ea typeface="Roboto" charset="0"/>
                <a:cs typeface="Times New Roman" panose="02020603050405020304" pitchFamily="18" charset="0"/>
              </a:rPr>
              <a:t> и </a:t>
            </a:r>
            <a:r>
              <a:rPr lang="bg" sz="3200" spc="89" dirty="0">
                <a:ea typeface="Roboto" charset="0"/>
                <a:cs typeface="Times New Roman" panose="02020603050405020304" pitchFamily="18" charset="0"/>
              </a:rPr>
              <a:t>доказателства за р</a:t>
            </a:r>
            <a:r>
              <a:rPr lang="en-US" sz="3200" spc="89" dirty="0" err="1">
                <a:ea typeface="Roboto" charset="0"/>
                <a:cs typeface="Times New Roman" panose="02020603050405020304" pitchFamily="18" charset="0"/>
              </a:rPr>
              <a:t>еализация</a:t>
            </a:r>
            <a:r>
              <a:rPr lang="en-US" sz="3200" spc="89" dirty="0">
                <a:ea typeface="Roboto" charset="0"/>
                <a:cs typeface="Times New Roman" panose="02020603050405020304" pitchFamily="18" charset="0"/>
              </a:rPr>
              <a:t> </a:t>
            </a:r>
            <a:r>
              <a:rPr lang="en-US" sz="3200" spc="89" dirty="0" err="1">
                <a:ea typeface="Roboto" charset="0"/>
                <a:cs typeface="Times New Roman" panose="02020603050405020304" pitchFamily="18" charset="0"/>
              </a:rPr>
              <a:t>на</a:t>
            </a:r>
            <a:r>
              <a:rPr lang="en-US" sz="3200" spc="89" dirty="0">
                <a:ea typeface="Roboto" charset="0"/>
                <a:cs typeface="Times New Roman" panose="02020603050405020304" pitchFamily="18" charset="0"/>
              </a:rPr>
              <a:t> </a:t>
            </a:r>
            <a:r>
              <a:rPr lang="bg" sz="3200" spc="89" dirty="0">
                <a:ea typeface="Roboto" charset="0"/>
                <a:cs typeface="Times New Roman" panose="02020603050405020304" pitchFamily="18" charset="0"/>
              </a:rPr>
              <a:t>сертифицираната </a:t>
            </a:r>
            <a:r>
              <a:rPr lang="en-US" sz="3200" spc="89" dirty="0" err="1">
                <a:ea typeface="Roboto" charset="0"/>
                <a:cs typeface="Times New Roman" panose="02020603050405020304" pitchFamily="18" charset="0"/>
              </a:rPr>
              <a:t>биологичн</a:t>
            </a:r>
            <a:r>
              <a:rPr lang="bg" sz="3200" spc="89" dirty="0">
                <a:ea typeface="Roboto" charset="0"/>
                <a:cs typeface="Times New Roman" panose="02020603050405020304" pitchFamily="18" charset="0"/>
              </a:rPr>
              <a:t>а </a:t>
            </a:r>
            <a:r>
              <a:rPr lang="en-US" sz="3200" spc="89" dirty="0" err="1">
                <a:ea typeface="Roboto" charset="0"/>
                <a:cs typeface="Times New Roman" panose="02020603050405020304" pitchFamily="18" charset="0"/>
              </a:rPr>
              <a:t>продук</a:t>
            </a:r>
            <a:r>
              <a:rPr lang="bg" sz="3200" spc="89" dirty="0">
                <a:ea typeface="Roboto" charset="0"/>
                <a:cs typeface="Times New Roman" panose="02020603050405020304" pitchFamily="18" charset="0"/>
              </a:rPr>
              <a:t>ция, за която са получили </a:t>
            </a:r>
            <a:r>
              <a:rPr lang="en-US" sz="3200" spc="89" dirty="0" err="1">
                <a:ea typeface="Roboto" charset="0"/>
                <a:cs typeface="Times New Roman" panose="02020603050405020304" pitchFamily="18" charset="0"/>
              </a:rPr>
              <a:t>подпомаган</a:t>
            </a:r>
            <a:r>
              <a:rPr lang="bg" sz="3200" spc="89" dirty="0">
                <a:ea typeface="Roboto" charset="0"/>
                <a:cs typeface="Times New Roman" panose="02020603050405020304" pitchFamily="18" charset="0"/>
              </a:rPr>
              <a:t>е по операцията.</a:t>
            </a:r>
          </a:p>
          <a:p>
            <a:pPr algn="just" defTabSz="914352">
              <a:lnSpc>
                <a:spcPts val="2801"/>
              </a:lnSpc>
            </a:pPr>
            <a:endParaRPr lang="en-US" sz="3200" spc="89" dirty="0">
              <a:ea typeface="Roboto" charset="0"/>
              <a:cs typeface="Times New Roman" panose="02020603050405020304" pitchFamily="18" charset="0"/>
            </a:endParaRPr>
          </a:p>
          <a:p>
            <a:pPr defTabSz="914352">
              <a:lnSpc>
                <a:spcPts val="2801"/>
              </a:lnSpc>
            </a:pPr>
            <a:endParaRPr lang="en-US" dirty="0">
              <a:ea typeface="+mn-lt"/>
              <a:cs typeface="Calibri"/>
            </a:endParaRPr>
          </a:p>
          <a:p>
            <a:pPr defTabSz="914352">
              <a:lnSpc>
                <a:spcPts val="2801"/>
              </a:lnSpc>
            </a:pPr>
            <a:endParaRPr lang="en-US" sz="2000" spc="89" dirty="0">
              <a:latin typeface="Source Sans Pro Bold"/>
            </a:endParaRPr>
          </a:p>
          <a:p>
            <a:pPr defTabSz="914352">
              <a:lnSpc>
                <a:spcPts val="2801"/>
              </a:lnSpc>
              <a:spcBef>
                <a:spcPct val="0"/>
              </a:spcBef>
            </a:pPr>
            <a:endParaRPr lang="en-US" sz="2000" spc="89" dirty="0">
              <a:latin typeface="Source Sans Pro Bold"/>
            </a:endParaRPr>
          </a:p>
        </p:txBody>
      </p:sp>
      <p:sp>
        <p:nvSpPr>
          <p:cNvPr id="24" name="TextBox 24"/>
          <p:cNvSpPr txBox="1"/>
          <p:nvPr/>
        </p:nvSpPr>
        <p:spPr>
          <a:xfrm>
            <a:off x="9375905" y="1231984"/>
            <a:ext cx="7077114" cy="1179810"/>
          </a:xfrm>
          <a:prstGeom prst="rect">
            <a:avLst/>
          </a:prstGeom>
        </p:spPr>
        <p:txBody>
          <a:bodyPr lIns="0" tIns="0" rIns="0" bIns="0" rtlCol="0" anchor="t">
            <a:spAutoFit/>
          </a:bodyPr>
          <a:lstStyle/>
          <a:p>
            <a:pPr defTabSz="914352">
              <a:lnSpc>
                <a:spcPts val="4598"/>
              </a:lnSpc>
            </a:pPr>
            <a:r>
              <a:rPr lang="en-US" sz="3900" dirty="0">
                <a:latin typeface="Roboto"/>
              </a:rPr>
              <a:t>БИОЛОГИЧНО РАСТЕНИЕВЪДСТВО</a:t>
            </a:r>
            <a:endParaRPr lang="en-US" sz="3900" dirty="0">
              <a:latin typeface="Roboto"/>
              <a:ea typeface="Roboto"/>
              <a:cs typeface="Roboto"/>
            </a:endParaRPr>
          </a:p>
        </p:txBody>
      </p:sp>
      <p:sp>
        <p:nvSpPr>
          <p:cNvPr id="25" name="TextBox 25"/>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6" name="TextBox 26"/>
          <p:cNvSpPr txBox="1"/>
          <p:nvPr/>
        </p:nvSpPr>
        <p:spPr>
          <a:xfrm>
            <a:off x="10685931" y="656435"/>
            <a:ext cx="7077114" cy="487313"/>
          </a:xfrm>
          <a:prstGeom prst="rect">
            <a:avLst/>
          </a:prstGeom>
        </p:spPr>
        <p:txBody>
          <a:bodyPr lIns="0" tIns="0" rIns="0" bIns="0" rtlCol="0" anchor="t">
            <a:spAutoFit/>
          </a:bodyPr>
          <a:lstStyle/>
          <a:p>
            <a:pPr defTabSz="914352">
              <a:lnSpc>
                <a:spcPts val="3795"/>
              </a:lnSpc>
            </a:pPr>
            <a:r>
              <a:rPr lang="en-US" sz="3200">
                <a:latin typeface="Roboto"/>
              </a:rPr>
              <a:t>ЕЗФРСР</a:t>
            </a:r>
          </a:p>
        </p:txBody>
      </p:sp>
      <p:pic>
        <p:nvPicPr>
          <p:cNvPr id="27" name="Картина 28">
            <a:extLst>
              <a:ext uri="{FF2B5EF4-FFF2-40B4-BE49-F238E27FC236}">
                <a16:creationId xmlns="" xmlns:a16="http://schemas.microsoft.com/office/drawing/2014/main" id="{5ADFE3F0-26B4-746E-1B19-102EC8FE8C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06391" y="1325702"/>
            <a:ext cx="526757" cy="992373"/>
          </a:xfrm>
          <a:prstGeom prst="rect">
            <a:avLst/>
          </a:prstGeom>
        </p:spPr>
      </p:pic>
    </p:spTree>
    <p:extLst>
      <p:ext uri="{BB962C8B-B14F-4D97-AF65-F5344CB8AC3E}">
        <p14:creationId xmlns:p14="http://schemas.microsoft.com/office/powerpoint/2010/main" val="2480238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bg-BG" sz="2400" b="1" cap="all" dirty="0">
                <a:ln w="0"/>
                <a:solidFill>
                  <a:schemeClr val="bg1"/>
                </a:solidFill>
                <a:effectLst>
                  <a:reflection blurRad="12700" stA="50000" endPos="50000" dist="5000" dir="5400000" sy="-100000" rotWithShape="0"/>
                </a:effectLst>
                <a:latin typeface="+mn-lt"/>
              </a:rPr>
              <a:t>                          предвидено опростяване на процеса на кандидатстване</a:t>
            </a: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19" name="TextBox 18"/>
          <p:cNvSpPr txBox="1"/>
          <p:nvPr/>
        </p:nvSpPr>
        <p:spPr>
          <a:xfrm>
            <a:off x="1123405" y="2158167"/>
            <a:ext cx="16263257" cy="6186309"/>
          </a:xfrm>
          <a:prstGeom prst="rect">
            <a:avLst/>
          </a:prstGeom>
          <a:noFill/>
        </p:spPr>
        <p:txBody>
          <a:bodyPr wrap="square" rtlCol="0">
            <a:spAutoFit/>
          </a:bodyPr>
          <a:lstStyle/>
          <a:p>
            <a:pPr marL="514350" indent="-514350" algn="just">
              <a:buFont typeface="Arial" panose="020B0604020202020204" pitchFamily="34" charset="0"/>
              <a:buChar char="•"/>
            </a:pPr>
            <a:r>
              <a:rPr lang="bg-BG" sz="3300" dirty="0"/>
              <a:t>Без изискване за доказване на икономическа жизнеспособност на предложенията за изпълнение на инвестиции;</a:t>
            </a:r>
          </a:p>
          <a:p>
            <a:pPr marL="514350" indent="-514350" algn="just">
              <a:buFont typeface="Arial" panose="020B0604020202020204" pitchFamily="34" charset="0"/>
              <a:buChar char="•"/>
            </a:pPr>
            <a:endParaRPr lang="bg-BG" sz="3300" dirty="0"/>
          </a:p>
          <a:p>
            <a:pPr marL="514350" indent="-514350" algn="just">
              <a:buFont typeface="Arial" panose="020B0604020202020204" pitchFamily="34" charset="0"/>
              <a:buChar char="•"/>
            </a:pPr>
            <a:r>
              <a:rPr lang="bg-BG" sz="3300" dirty="0"/>
              <a:t>Обоснованост на разходите (една оферта – за референтни разходи/две оферти за всички други допустими разходи);</a:t>
            </a:r>
          </a:p>
          <a:p>
            <a:pPr marL="514350" indent="-514350" algn="just">
              <a:buFont typeface="Arial" panose="020B0604020202020204" pitchFamily="34" charset="0"/>
              <a:buChar char="•"/>
            </a:pPr>
            <a:endParaRPr lang="bg-BG" sz="3300" dirty="0"/>
          </a:p>
          <a:p>
            <a:pPr marL="514350" indent="-514350" algn="just">
              <a:buFont typeface="Arial" panose="020B0604020202020204" pitchFamily="34" charset="0"/>
              <a:buChar char="•"/>
            </a:pPr>
            <a:r>
              <a:rPr lang="bg-BG" sz="3300" dirty="0"/>
              <a:t>Представяне на една декларация от кандидатът/партньорът/те;</a:t>
            </a:r>
          </a:p>
          <a:p>
            <a:pPr marL="514350" indent="-514350" algn="just">
              <a:buFont typeface="Arial" panose="020B0604020202020204" pitchFamily="34" charset="0"/>
              <a:buChar char="•"/>
            </a:pPr>
            <a:endParaRPr lang="bg-BG" sz="3300" dirty="0"/>
          </a:p>
          <a:p>
            <a:pPr marL="514350" indent="-514350" algn="just">
              <a:buFont typeface="Arial" panose="020B0604020202020204" pitchFamily="34" charset="0"/>
              <a:buChar char="•"/>
            </a:pPr>
            <a:r>
              <a:rPr lang="bg-BG" sz="3300" dirty="0"/>
              <a:t>Опростени бизнес планове/таблици на заявените инвестиции;</a:t>
            </a:r>
          </a:p>
          <a:p>
            <a:pPr marL="514350" indent="-514350" algn="just">
              <a:buFont typeface="Arial" panose="020B0604020202020204" pitchFamily="34" charset="0"/>
              <a:buChar char="•"/>
            </a:pPr>
            <a:endParaRPr lang="bg-BG" sz="3300" dirty="0"/>
          </a:p>
          <a:p>
            <a:pPr marL="514350" indent="-514350" algn="just">
              <a:buFont typeface="Arial" panose="020B0604020202020204" pitchFamily="34" charset="0"/>
              <a:buChar char="•"/>
            </a:pPr>
            <a:r>
              <a:rPr lang="bg-BG" sz="3300" dirty="0"/>
              <a:t>Значително по-малък брой изискуеми документи от кандидатите на етап подаване и одобрение на предложенията за изпълнение на инвестиции. </a:t>
            </a:r>
          </a:p>
        </p:txBody>
      </p:sp>
    </p:spTree>
    <p:extLst>
      <p:ext uri="{BB962C8B-B14F-4D97-AF65-F5344CB8AC3E}">
        <p14:creationId xmlns:p14="http://schemas.microsoft.com/office/powerpoint/2010/main" val="445746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bg-BG" sz="2400" b="1" cap="all" dirty="0">
                <a:ln w="0"/>
                <a:solidFill>
                  <a:schemeClr val="bg1"/>
                </a:solidFill>
                <a:effectLst>
                  <a:reflection blurRad="12700" stA="50000" endPos="50000" dist="5000" dir="5400000" sy="-100000" rotWithShape="0"/>
                </a:effectLst>
                <a:latin typeface="+mn-lt"/>
              </a:rPr>
              <a:t>   предвидено опростяване и ускоряване на процеса на оценка на предложенията</a:t>
            </a: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19" name="TextBox 18"/>
          <p:cNvSpPr txBox="1"/>
          <p:nvPr/>
        </p:nvSpPr>
        <p:spPr>
          <a:xfrm>
            <a:off x="629448" y="2320055"/>
            <a:ext cx="16796403" cy="6647974"/>
          </a:xfrm>
          <a:prstGeom prst="rect">
            <a:avLst/>
          </a:prstGeom>
          <a:noFill/>
        </p:spPr>
        <p:txBody>
          <a:bodyPr wrap="square" rtlCol="0">
            <a:spAutoFit/>
          </a:bodyPr>
          <a:lstStyle/>
          <a:p>
            <a:pPr marL="514350" indent="-514350" algn="just">
              <a:buFont typeface="Arial" panose="020B0604020202020204" pitchFamily="34" charset="0"/>
              <a:buChar char="•"/>
            </a:pPr>
            <a:r>
              <a:rPr lang="bg-BG" sz="3300" dirty="0"/>
              <a:t>Един етап на оценка на предложенията за изпълнение на инвестиции, обединяващ ОАСД и ТФО, в съответствие с чл. 17 на ПМС № 114/2022 г.;</a:t>
            </a:r>
          </a:p>
          <a:p>
            <a:pPr marL="514350" indent="-514350" algn="just">
              <a:buFont typeface="Arial" panose="020B0604020202020204" pitchFamily="34" charset="0"/>
              <a:buChar char="•"/>
            </a:pPr>
            <a:endParaRPr lang="bg-BG" sz="3300" dirty="0"/>
          </a:p>
          <a:p>
            <a:pPr marL="514350" indent="-514350" algn="just">
              <a:buFont typeface="Arial" panose="020B0604020202020204" pitchFamily="34" charset="0"/>
              <a:buChar char="•"/>
            </a:pPr>
            <a:r>
              <a:rPr lang="bg-BG" sz="3300" dirty="0"/>
              <a:t>Възможност за обжалване на неодобрените за финансиране проектни предложения или неодобрени за финансиране разходи след приключване на оценителния процес по съдебен ред,</a:t>
            </a:r>
            <a:r>
              <a:rPr lang="en-US" sz="3300" dirty="0"/>
              <a:t> </a:t>
            </a:r>
            <a:r>
              <a:rPr lang="bg-BG" sz="3300" dirty="0"/>
              <a:t>в съответствие с ПМС № 114/2022 г.;</a:t>
            </a:r>
          </a:p>
          <a:p>
            <a:pPr marL="514350" indent="-514350" algn="just">
              <a:buFont typeface="Arial" panose="020B0604020202020204" pitchFamily="34" charset="0"/>
              <a:buChar char="•"/>
            </a:pPr>
            <a:endParaRPr lang="bg-BG" sz="3300" dirty="0"/>
          </a:p>
          <a:p>
            <a:pPr marL="514350" indent="-514350" algn="just">
              <a:buFont typeface="Arial" panose="020B0604020202020204" pitchFamily="34" charset="0"/>
              <a:buChar char="•"/>
            </a:pPr>
            <a:r>
              <a:rPr lang="bg-BG" sz="3300" dirty="0"/>
              <a:t>Значително по-малък брой изискуеми документи от кандидатите на етап подаване и одобрение на предложенията за изпълнение на инвестиции; </a:t>
            </a:r>
          </a:p>
          <a:p>
            <a:pPr marL="514350" indent="-514350" algn="just">
              <a:buFont typeface="Arial" panose="020B0604020202020204" pitchFamily="34" charset="0"/>
              <a:buChar char="•"/>
            </a:pPr>
            <a:endParaRPr lang="bg-BG" sz="3300" dirty="0"/>
          </a:p>
          <a:p>
            <a:pPr marL="514350" indent="-514350" algn="just">
              <a:buFont typeface="Arial" panose="020B0604020202020204" pitchFamily="34" charset="0"/>
              <a:buChar char="•"/>
            </a:pPr>
            <a:r>
              <a:rPr lang="bg-BG" sz="3300" dirty="0"/>
              <a:t>По-кратък срок за представяне на изискуеми документи при констатиране на непълноти или неточности в представените предложения, </a:t>
            </a:r>
            <a:r>
              <a:rPr lang="ru-RU" sz="3300" dirty="0"/>
              <a:t>в съответствие на ПМС № 114</a:t>
            </a:r>
            <a:r>
              <a:rPr lang="bg-BG" sz="3300" dirty="0"/>
              <a:t>/2022 г.</a:t>
            </a:r>
          </a:p>
          <a:p>
            <a:pPr marL="514350" indent="-514350" algn="just">
              <a:buFont typeface="Wingdings" panose="05000000000000000000" pitchFamily="2" charset="2"/>
              <a:buChar char="ü"/>
            </a:pPr>
            <a:endParaRPr lang="bg-BG" sz="3000" dirty="0"/>
          </a:p>
        </p:txBody>
      </p:sp>
    </p:spTree>
    <p:extLst>
      <p:ext uri="{BB962C8B-B14F-4D97-AF65-F5344CB8AC3E}">
        <p14:creationId xmlns:p14="http://schemas.microsoft.com/office/powerpoint/2010/main" val="509503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l">
              <a:buFont typeface="Arial" panose="020B0604020202020204" pitchFamily="34" charset="0"/>
              <a:buChar char="•"/>
            </a:pPr>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t>
            </a:r>
            <a:r>
              <a:rPr lang="bg-BG" sz="3600" b="1" dirty="0">
                <a:solidFill>
                  <a:schemeClr val="bg1"/>
                </a:solidFill>
                <a:latin typeface="+mn-lt"/>
              </a:rPr>
              <a:t>Инвестиции в технологична и екологична модернизация </a:t>
            </a:r>
            <a:r>
              <a:rPr lang="bg-BG" sz="3600" dirty="0">
                <a:solidFill>
                  <a:schemeClr val="bg1"/>
                </a:solidFill>
                <a:latin typeface="+mn-lt"/>
              </a:rPr>
              <a:t/>
            </a:r>
            <a:br>
              <a:rPr lang="bg-BG" sz="3600" dirty="0">
                <a:solidFill>
                  <a:schemeClr val="bg1"/>
                </a:solidFill>
                <a:latin typeface="+mn-lt"/>
              </a:rPr>
            </a:br>
            <a:endParaRPr lang="bg-BG" sz="3600" b="1" cap="all" dirty="0">
              <a:ln w="0"/>
              <a:solidFill>
                <a:schemeClr val="bg1"/>
              </a:solidFill>
              <a:effectLst>
                <a:reflection blurRad="12700" stA="50000" endPos="50000" dist="5000" dir="5400000" sy="-100000" rotWithShape="0"/>
              </a:effectLst>
              <a:latin typeface="+mn-lt"/>
            </a:endParaRP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19" name="TextBox 18"/>
          <p:cNvSpPr txBox="1"/>
          <p:nvPr/>
        </p:nvSpPr>
        <p:spPr>
          <a:xfrm>
            <a:off x="2056172" y="2098056"/>
            <a:ext cx="15421931" cy="4708981"/>
          </a:xfrm>
          <a:prstGeom prst="rect">
            <a:avLst/>
          </a:prstGeom>
          <a:noFill/>
        </p:spPr>
        <p:txBody>
          <a:bodyPr wrap="square" rtlCol="0">
            <a:spAutoFit/>
          </a:bodyPr>
          <a:lstStyle/>
          <a:p>
            <a:pPr marL="457200" indent="-457200">
              <a:buClr>
                <a:schemeClr val="accent1">
                  <a:lumMod val="50000"/>
                </a:schemeClr>
              </a:buClr>
              <a:buFont typeface="Arial" panose="020B0604020202020204" pitchFamily="34" charset="0"/>
              <a:buChar char="•"/>
            </a:pPr>
            <a:r>
              <a:rPr lang="bg-BG" sz="3000" dirty="0"/>
              <a:t>Кандидатите да са регистрирани земеделски производители за настоящата и за предходната стопанска година;</a:t>
            </a:r>
          </a:p>
          <a:p>
            <a:pPr marL="457200" indent="-457200">
              <a:buClr>
                <a:schemeClr val="accent1">
                  <a:lumMod val="50000"/>
                </a:schemeClr>
              </a:buClr>
              <a:buFont typeface="Arial" panose="020B0604020202020204" pitchFamily="34" charset="0"/>
              <a:buChar char="•"/>
            </a:pPr>
            <a:endParaRPr lang="bg-BG" sz="3000" dirty="0"/>
          </a:p>
          <a:p>
            <a:pPr marL="457200" indent="-457200">
              <a:buClr>
                <a:schemeClr val="accent1">
                  <a:lumMod val="50000"/>
                </a:schemeClr>
              </a:buClr>
              <a:buFont typeface="Arial" panose="020B0604020202020204" pitchFamily="34" charset="0"/>
              <a:buChar char="•"/>
            </a:pPr>
            <a:r>
              <a:rPr lang="bg-BG" sz="3000" dirty="0"/>
              <a:t>Без изискване за минимален СПО;</a:t>
            </a:r>
          </a:p>
          <a:p>
            <a:pPr marL="457200" indent="-457200">
              <a:buClr>
                <a:schemeClr val="accent1">
                  <a:lumMod val="50000"/>
                </a:schemeClr>
              </a:buClr>
              <a:buFont typeface="Arial" panose="020B0604020202020204" pitchFamily="34" charset="0"/>
              <a:buChar char="•"/>
            </a:pPr>
            <a:endParaRPr lang="bg-BG" sz="3000" dirty="0"/>
          </a:p>
          <a:p>
            <a:pPr marL="457200" indent="-457200">
              <a:buClr>
                <a:schemeClr val="accent1">
                  <a:lumMod val="50000"/>
                </a:schemeClr>
              </a:buClr>
              <a:buFont typeface="Arial" panose="020B0604020202020204" pitchFamily="34" charset="0"/>
              <a:buChar char="•"/>
            </a:pPr>
            <a:r>
              <a:rPr lang="bg-BG" sz="3000" dirty="0"/>
              <a:t>Не са допустими инвестиции в строителство/изграждане;</a:t>
            </a:r>
          </a:p>
          <a:p>
            <a:pPr marL="457200" indent="-457200">
              <a:buClr>
                <a:schemeClr val="accent1">
                  <a:lumMod val="50000"/>
                </a:schemeClr>
              </a:buClr>
              <a:buFont typeface="Arial" panose="020B0604020202020204" pitchFamily="34" charset="0"/>
              <a:buChar char="•"/>
            </a:pPr>
            <a:endParaRPr lang="bg-BG" sz="3000" dirty="0"/>
          </a:p>
          <a:p>
            <a:pPr marL="457200" indent="-457200">
              <a:buClr>
                <a:schemeClr val="accent1">
                  <a:lumMod val="50000"/>
                </a:schemeClr>
              </a:buClr>
              <a:buFont typeface="Arial" panose="020B0604020202020204" pitchFamily="34" charset="0"/>
              <a:buChar char="•"/>
            </a:pPr>
            <a:r>
              <a:rPr lang="bg-BG" sz="3000" dirty="0"/>
              <a:t>Не е предвидено посещение на място преди извършване на инвестициите;</a:t>
            </a:r>
          </a:p>
          <a:p>
            <a:pPr>
              <a:buClr>
                <a:schemeClr val="accent1">
                  <a:lumMod val="50000"/>
                </a:schemeClr>
              </a:buClr>
            </a:pPr>
            <a:endParaRPr lang="bg-BG" sz="3000" dirty="0"/>
          </a:p>
          <a:p>
            <a:pPr marL="457200" indent="-457200">
              <a:buClr>
                <a:schemeClr val="accent1">
                  <a:lumMod val="50000"/>
                </a:schemeClr>
              </a:buClr>
              <a:buFont typeface="Arial" panose="020B0604020202020204" pitchFamily="34" charset="0"/>
              <a:buChar char="•"/>
            </a:pPr>
            <a:r>
              <a:rPr lang="bg-BG" sz="3000" dirty="0"/>
              <a:t> Максимална стойност на БФП – 500 000 лв.</a:t>
            </a:r>
          </a:p>
        </p:txBody>
      </p:sp>
    </p:spTree>
    <p:extLst>
      <p:ext uri="{BB962C8B-B14F-4D97-AF65-F5344CB8AC3E}">
        <p14:creationId xmlns:p14="http://schemas.microsoft.com/office/powerpoint/2010/main" val="1244957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l">
              <a:buFont typeface="Arial" panose="020B0604020202020204" pitchFamily="34" charset="0"/>
              <a:buChar char="•"/>
            </a:pPr>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t>
            </a:r>
            <a:r>
              <a:rPr lang="bg-BG" sz="3600" b="1" dirty="0">
                <a:solidFill>
                  <a:schemeClr val="bg1"/>
                </a:solidFill>
                <a:latin typeface="+mn-lt"/>
              </a:rPr>
              <a:t>Инвестиции в технологична и екологична модернизация </a:t>
            </a:r>
            <a:r>
              <a:rPr lang="bg-BG" sz="3600" dirty="0">
                <a:solidFill>
                  <a:schemeClr val="bg1"/>
                </a:solidFill>
                <a:latin typeface="+mn-lt"/>
              </a:rPr>
              <a:t/>
            </a:r>
            <a:br>
              <a:rPr lang="bg-BG" sz="3600" dirty="0">
                <a:solidFill>
                  <a:schemeClr val="bg1"/>
                </a:solidFill>
                <a:latin typeface="+mn-lt"/>
              </a:rPr>
            </a:br>
            <a:endParaRPr lang="bg-BG" sz="3600" b="1" cap="all" dirty="0">
              <a:ln w="0"/>
              <a:solidFill>
                <a:schemeClr val="bg1"/>
              </a:solidFill>
              <a:effectLst>
                <a:reflection blurRad="12700" stA="50000" endPos="50000" dist="5000" dir="5400000" sy="-100000" rotWithShape="0"/>
              </a:effectLst>
              <a:latin typeface="+mn-lt"/>
            </a:endParaRP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19" name="TextBox 18"/>
          <p:cNvSpPr txBox="1"/>
          <p:nvPr/>
        </p:nvSpPr>
        <p:spPr>
          <a:xfrm>
            <a:off x="2056172" y="2098056"/>
            <a:ext cx="15421931" cy="6986528"/>
          </a:xfrm>
          <a:prstGeom prst="rect">
            <a:avLst/>
          </a:prstGeom>
          <a:noFill/>
        </p:spPr>
        <p:txBody>
          <a:bodyPr wrap="square" rtlCol="0">
            <a:spAutoFit/>
          </a:bodyPr>
          <a:lstStyle/>
          <a:p>
            <a:r>
              <a:rPr lang="bg-BG" sz="3200" b="1" dirty="0"/>
              <a:t> </a:t>
            </a:r>
            <a:r>
              <a:rPr lang="bg-BG" sz="3200" b="1" dirty="0">
                <a:effectLst>
                  <a:reflection blurRad="6350" stA="55000" endA="50" endPos="85000" dir="5400000" sy="-100000" algn="bl"/>
                </a:effectLst>
              </a:rPr>
              <a:t>ВЪЗМОЖНИ ИНВЕСТИЦИИ</a:t>
            </a:r>
            <a:endParaRPr lang="en-US" sz="3200" b="1" dirty="0"/>
          </a:p>
          <a:p>
            <a:r>
              <a:rPr lang="bg-BG" sz="3200" dirty="0"/>
              <a:t>       Оборудване/съоръжения за:</a:t>
            </a:r>
            <a:endParaRPr lang="en-US" sz="3200" dirty="0"/>
          </a:p>
          <a:p>
            <a:pPr lvl="0"/>
            <a:r>
              <a:rPr lang="bg-BG" sz="3200" dirty="0"/>
              <a:t>съхраняване на животински и растителен торов отпадък, минерални торове;</a:t>
            </a:r>
            <a:endParaRPr lang="en-US" sz="3200" dirty="0"/>
          </a:p>
          <a:p>
            <a:pPr lvl="0"/>
            <a:r>
              <a:rPr lang="bg-BG" sz="3200" dirty="0"/>
              <a:t>производство на енергия от ВЕИ за собствено потребление, включително такива, използващи биомаса;</a:t>
            </a:r>
            <a:endParaRPr lang="en-US" sz="3200" dirty="0"/>
          </a:p>
          <a:p>
            <a:pPr lvl="0"/>
            <a:r>
              <a:rPr lang="bg-BG" sz="3200" dirty="0"/>
              <a:t>преработка на отпадъчни суровини от селскостопански продукти, използвани за собствено потребление;</a:t>
            </a:r>
            <a:endParaRPr lang="en-US" sz="3200" dirty="0"/>
          </a:p>
          <a:p>
            <a:pPr lvl="0"/>
            <a:r>
              <a:rPr lang="bg-BG" sz="3200" dirty="0"/>
              <a:t>прилагане на прецизно земеделие;</a:t>
            </a:r>
            <a:endParaRPr lang="en-US" sz="3200" dirty="0"/>
          </a:p>
          <a:p>
            <a:pPr lvl="0"/>
            <a:r>
              <a:rPr lang="bg-BG" sz="3200" dirty="0"/>
              <a:t>превенция на екстремни прояви на неблагоприятни метеорологични явления;</a:t>
            </a:r>
            <a:endParaRPr lang="en-US" sz="3200" dirty="0"/>
          </a:p>
          <a:p>
            <a:pPr lvl="0"/>
            <a:r>
              <a:rPr lang="bg-BG" sz="3200" dirty="0"/>
              <a:t>включващи софтуер и/или хардуер за събиране, обработка и анализ на данни и информация от различните фази по отглеждане, производство, съхранение и продажба на селскостопански продукти;</a:t>
            </a:r>
            <a:endParaRPr lang="en-US" sz="3200" dirty="0"/>
          </a:p>
          <a:p>
            <a:pPr lvl="0"/>
            <a:r>
              <a:rPr lang="bg-BG" sz="3200" dirty="0"/>
              <a:t>мобилни кланични пунктове;</a:t>
            </a:r>
            <a:endParaRPr lang="en-US" sz="3200" dirty="0"/>
          </a:p>
          <a:p>
            <a:pPr lvl="0"/>
            <a:r>
              <a:rPr lang="bg-BG" sz="3200" dirty="0"/>
              <a:t>автоматизация и </a:t>
            </a:r>
            <a:r>
              <a:rPr lang="bg-BG" sz="3200" dirty="0" err="1"/>
              <a:t>роботизация</a:t>
            </a:r>
            <a:r>
              <a:rPr lang="en-US" sz="3200" dirty="0"/>
              <a:t>. </a:t>
            </a:r>
            <a:endParaRPr lang="bg-BG" sz="3000" dirty="0"/>
          </a:p>
        </p:txBody>
      </p:sp>
    </p:spTree>
    <p:extLst>
      <p:ext uri="{BB962C8B-B14F-4D97-AF65-F5344CB8AC3E}">
        <p14:creationId xmlns:p14="http://schemas.microsoft.com/office/powerpoint/2010/main" val="3335029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152900" indent="-342900" algn="l">
              <a:buFont typeface="Arial" panose="020B0604020202020204" pitchFamily="34" charset="0"/>
              <a:buChar char="•"/>
            </a:pPr>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r>
            <a:br>
              <a:rPr lang="bg-BG" sz="2400" b="1" cap="all" dirty="0">
                <a:ln w="0"/>
                <a:solidFill>
                  <a:schemeClr val="bg1"/>
                </a:solidFill>
                <a:effectLst>
                  <a:reflection blurRad="12700" stA="50000" endPos="50000" dist="5000" dir="5400000" sy="-100000" rotWithShape="0"/>
                </a:effectLst>
                <a:latin typeface="+mn-lt"/>
              </a:rPr>
            </a:br>
            <a:r>
              <a:rPr lang="bg-BG" sz="3600" b="1" dirty="0">
                <a:solidFill>
                  <a:schemeClr val="bg1"/>
                </a:solidFill>
                <a:latin typeface="+mn-lt"/>
              </a:rPr>
              <a:t>Инвестиции, свързани с ефективно </a:t>
            </a:r>
            <a:br>
              <a:rPr lang="bg-BG" sz="3600" b="1" dirty="0">
                <a:solidFill>
                  <a:schemeClr val="bg1"/>
                </a:solidFill>
                <a:latin typeface="+mn-lt"/>
              </a:rPr>
            </a:br>
            <a:r>
              <a:rPr lang="bg-BG" sz="3600" b="1" dirty="0">
                <a:solidFill>
                  <a:schemeClr val="bg1"/>
                </a:solidFill>
                <a:latin typeface="+mn-lt"/>
              </a:rPr>
              <a:t>управление на води в земеделските стопанства</a:t>
            </a:r>
            <a:br>
              <a:rPr lang="bg-BG" sz="3600" b="1" dirty="0">
                <a:solidFill>
                  <a:schemeClr val="bg1"/>
                </a:solidFill>
                <a:latin typeface="+mn-lt"/>
              </a:rPr>
            </a:br>
            <a:r>
              <a:rPr lang="bg-BG" sz="3600" dirty="0">
                <a:solidFill>
                  <a:schemeClr val="bg1"/>
                </a:solidFill>
                <a:latin typeface="+mn-lt"/>
              </a:rPr>
              <a:t/>
            </a:r>
            <a:br>
              <a:rPr lang="bg-BG" sz="3600" dirty="0">
                <a:solidFill>
                  <a:schemeClr val="bg1"/>
                </a:solidFill>
                <a:latin typeface="+mn-lt"/>
              </a:rPr>
            </a:br>
            <a:endParaRPr lang="bg-BG" sz="3600" b="1" cap="all" dirty="0">
              <a:ln w="0"/>
              <a:solidFill>
                <a:schemeClr val="bg1"/>
              </a:solidFill>
              <a:effectLst>
                <a:reflection blurRad="12700" stA="50000" endPos="50000" dist="5000" dir="5400000" sy="-100000" rotWithShape="0"/>
              </a:effectLst>
              <a:latin typeface="+mn-lt"/>
            </a:endParaRP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2" name="Picture 11">
            <a:extLst>
              <a:ext uri="{FF2B5EF4-FFF2-40B4-BE49-F238E27FC236}">
                <a16:creationId xmlns="" xmlns:a16="http://schemas.microsoft.com/office/drawing/2014/main" id="{1EB6BEDF-E7EF-4D95-8B3D-5A7F7E19A01C}"/>
              </a:ext>
            </a:extLst>
          </p:cNvPr>
          <p:cNvPicPr>
            <a:picLocks noChangeAspect="1"/>
          </p:cNvPicPr>
          <p:nvPr/>
        </p:nvPicPr>
        <p:blipFill>
          <a:blip r:embed="rId4"/>
          <a:stretch>
            <a:fillRect/>
          </a:stretch>
        </p:blipFill>
        <p:spPr>
          <a:xfrm>
            <a:off x="14689689" y="9370352"/>
            <a:ext cx="2749125" cy="870380"/>
          </a:xfrm>
          <a:prstGeom prst="rect">
            <a:avLst/>
          </a:prstGeom>
        </p:spPr>
      </p:pic>
      <p:pic>
        <p:nvPicPr>
          <p:cNvPr id="13" name="Picture 12">
            <a:extLst>
              <a:ext uri="{FF2B5EF4-FFF2-40B4-BE49-F238E27FC236}">
                <a16:creationId xmlns="" xmlns:a16="http://schemas.microsoft.com/office/drawing/2014/main" id="{5CC518E7-AF5D-4E77-A4B9-A871E0AFE1CE}"/>
              </a:ext>
            </a:extLst>
          </p:cNvPr>
          <p:cNvPicPr>
            <a:picLocks noChangeAspect="1"/>
          </p:cNvPicPr>
          <p:nvPr/>
        </p:nvPicPr>
        <p:blipFill>
          <a:blip r:embed="rId5"/>
          <a:stretch>
            <a:fillRect/>
          </a:stretch>
        </p:blipFill>
        <p:spPr>
          <a:xfrm>
            <a:off x="300446" y="9427502"/>
            <a:ext cx="2728506" cy="714848"/>
          </a:xfrm>
          <a:prstGeom prst="rect">
            <a:avLst/>
          </a:prstGeom>
        </p:spPr>
      </p:pic>
      <p:sp>
        <p:nvSpPr>
          <p:cNvPr id="17" name="TextBox 16">
            <a:extLst>
              <a:ext uri="{FF2B5EF4-FFF2-40B4-BE49-F238E27FC236}">
                <a16:creationId xmlns="" xmlns:a16="http://schemas.microsoft.com/office/drawing/2014/main" id="{50EA4CC7-E6DC-40E5-8D6B-203B4DC3A48A}"/>
              </a:ext>
            </a:extLst>
          </p:cNvPr>
          <p:cNvSpPr txBox="1">
            <a:spLocks/>
          </p:cNvSpPr>
          <p:nvPr/>
        </p:nvSpPr>
        <p:spPr>
          <a:xfrm>
            <a:off x="745799" y="2324793"/>
            <a:ext cx="16796403" cy="7171194"/>
          </a:xfrm>
          <a:prstGeom prst="rect">
            <a:avLst/>
          </a:prstGeom>
          <a:noFill/>
        </p:spPr>
        <p:txBody>
          <a:bodyPr wrap="square" rtlCol="0">
            <a:spAutoFit/>
          </a:bodyPr>
          <a:lstStyle/>
          <a:p>
            <a:pPr marL="571500" indent="-571500" algn="just">
              <a:buClr>
                <a:schemeClr val="accent1">
                  <a:lumMod val="50000"/>
                </a:schemeClr>
              </a:buClr>
              <a:buFont typeface="Arial" panose="020B0604020202020204" pitchFamily="34" charset="0"/>
              <a:buChar char="•"/>
            </a:pPr>
            <a:r>
              <a:rPr lang="bg-BG" sz="2800" dirty="0"/>
              <a:t>Кандидатите да са регистрирани земеделски производители за настоящата и за предходната стопанска </a:t>
            </a:r>
            <a:r>
              <a:rPr lang="bg-BG" sz="2800" dirty="0" smtClean="0"/>
              <a:t>година;</a:t>
            </a:r>
            <a:r>
              <a:rPr lang="en-US" sz="2800" dirty="0" smtClean="0"/>
              <a:t> </a:t>
            </a:r>
            <a:r>
              <a:rPr lang="bg-BG" sz="2800" dirty="0" smtClean="0">
                <a:solidFill>
                  <a:prstClr val="black"/>
                </a:solidFill>
              </a:rPr>
              <a:t>Без </a:t>
            </a:r>
            <a:r>
              <a:rPr lang="bg-BG" sz="2800" dirty="0">
                <a:solidFill>
                  <a:prstClr val="black"/>
                </a:solidFill>
              </a:rPr>
              <a:t>изискване за минимален СПО;</a:t>
            </a:r>
          </a:p>
          <a:p>
            <a:pPr marL="571500" indent="-571500" defTabSz="1371600">
              <a:spcAft>
                <a:spcPts val="1800"/>
              </a:spcAft>
              <a:buClr>
                <a:srgbClr val="72A376">
                  <a:lumMod val="50000"/>
                </a:srgbClr>
              </a:buClr>
              <a:buFont typeface="Arial" panose="020B0604020202020204" pitchFamily="34" charset="0"/>
              <a:buChar char="•"/>
              <a:defRPr/>
            </a:pPr>
            <a:r>
              <a:rPr lang="bg-BG" sz="2800" b="1" dirty="0">
                <a:solidFill>
                  <a:prstClr val="black"/>
                </a:solidFill>
              </a:rPr>
              <a:t>Не са допустими инвестиции в строителство/изграждане;</a:t>
            </a:r>
          </a:p>
          <a:p>
            <a:pPr marL="571500" indent="-571500" defTabSz="1371600">
              <a:spcAft>
                <a:spcPts val="1800"/>
              </a:spcAft>
              <a:buClr>
                <a:srgbClr val="72A376">
                  <a:lumMod val="50000"/>
                </a:srgbClr>
              </a:buClr>
              <a:buFont typeface="Arial" panose="020B0604020202020204" pitchFamily="34" charset="0"/>
              <a:buChar char="•"/>
              <a:defRPr/>
            </a:pPr>
            <a:r>
              <a:rPr lang="bg-BG" sz="2800" dirty="0">
                <a:solidFill>
                  <a:prstClr val="black"/>
                </a:solidFill>
              </a:rPr>
              <a:t>Не е предвидено посещение на място преди извършване на инвестициите;</a:t>
            </a:r>
          </a:p>
          <a:p>
            <a:pPr marL="571500" indent="-571500" defTabSz="1371600">
              <a:spcAft>
                <a:spcPts val="1800"/>
              </a:spcAft>
              <a:buClr>
                <a:srgbClr val="72A376">
                  <a:lumMod val="50000"/>
                </a:srgbClr>
              </a:buClr>
              <a:buFont typeface="Arial" panose="020B0604020202020204" pitchFamily="34" charset="0"/>
              <a:buChar char="•"/>
              <a:defRPr/>
            </a:pPr>
            <a:r>
              <a:rPr lang="bg-BG" sz="2800" dirty="0">
                <a:solidFill>
                  <a:prstClr val="black"/>
                </a:solidFill>
              </a:rPr>
              <a:t>Приоритет за: микро и малко предприятие, съгласно ЗМСП; чувствителни сектори; </a:t>
            </a:r>
            <a:r>
              <a:rPr lang="bg-BG" sz="2800" dirty="0"/>
              <a:t>био-производители; проектна готовност; финансов </a:t>
            </a:r>
            <a:r>
              <a:rPr lang="bg-BG" sz="2800" dirty="0">
                <a:solidFill>
                  <a:prstClr val="black"/>
                </a:solidFill>
              </a:rPr>
              <a:t>критерий;</a:t>
            </a:r>
          </a:p>
          <a:p>
            <a:pPr marL="571500" indent="-571500" defTabSz="1371600">
              <a:spcAft>
                <a:spcPts val="1800"/>
              </a:spcAft>
              <a:buClr>
                <a:srgbClr val="72A376">
                  <a:lumMod val="50000"/>
                </a:srgbClr>
              </a:buClr>
              <a:buFont typeface="Arial" panose="020B0604020202020204" pitchFamily="34" charset="0"/>
              <a:buChar char="•"/>
              <a:defRPr/>
            </a:pPr>
            <a:r>
              <a:rPr lang="bg-BG" sz="2800" dirty="0">
                <a:solidFill>
                  <a:prstClr val="black"/>
                </a:solidFill>
              </a:rPr>
              <a:t>Максимална стойност на БФП – 580 000 лв</a:t>
            </a:r>
            <a:r>
              <a:rPr lang="bg-BG" sz="2800" dirty="0" smtClean="0">
                <a:solidFill>
                  <a:prstClr val="black"/>
                </a:solidFill>
              </a:rPr>
              <a:t>.</a:t>
            </a:r>
            <a:endParaRPr lang="en-US" sz="2800" dirty="0" smtClean="0">
              <a:solidFill>
                <a:prstClr val="black"/>
              </a:solidFill>
            </a:endParaRPr>
          </a:p>
          <a:p>
            <a:r>
              <a:rPr lang="bg-BG" sz="3600" b="1" dirty="0"/>
              <a:t> </a:t>
            </a:r>
            <a:r>
              <a:rPr lang="bg-BG" sz="3600" b="1" dirty="0">
                <a:effectLst>
                  <a:reflection blurRad="6350" stA="55000" endA="50" endPos="85000" dir="5400000" sy="-100000" algn="bl"/>
                </a:effectLst>
              </a:rPr>
              <a:t>ВЪЗМОЖНИ ИНВЕСТИЦИИ</a:t>
            </a:r>
            <a:endParaRPr lang="en-US" sz="3600" b="1" dirty="0"/>
          </a:p>
          <a:p>
            <a:pPr lvl="0"/>
            <a:r>
              <a:rPr lang="bg-BG" sz="2800" dirty="0">
                <a:solidFill>
                  <a:prstClr val="black"/>
                </a:solidFill>
              </a:rPr>
              <a:t>поливни системи, включително инсталации за дъждуване, системи за капково напояване и други системи за ефективно използване на водния ресурс в процеса на напояване;</a:t>
            </a:r>
            <a:endParaRPr lang="en-US" sz="2800" dirty="0">
              <a:solidFill>
                <a:prstClr val="black"/>
              </a:solidFill>
            </a:endParaRPr>
          </a:p>
          <a:p>
            <a:pPr lvl="0"/>
            <a:r>
              <a:rPr lang="bg-BG" sz="2800" dirty="0">
                <a:solidFill>
                  <a:prstClr val="black"/>
                </a:solidFill>
              </a:rPr>
              <a:t>инсталации за пречистване и рециклиране на отпадни и входящи води, и за повторно използване на води;</a:t>
            </a:r>
            <a:endParaRPr lang="en-US" sz="2800" dirty="0">
              <a:solidFill>
                <a:prstClr val="black"/>
              </a:solidFill>
            </a:endParaRPr>
          </a:p>
          <a:p>
            <a:pPr lvl="0"/>
            <a:r>
              <a:rPr lang="bg-BG" sz="2800" dirty="0">
                <a:solidFill>
                  <a:prstClr val="black"/>
                </a:solidFill>
              </a:rPr>
              <a:t>оборудване/съоръжения за прилагане на иновативни технологии за пестене на вода;</a:t>
            </a:r>
            <a:endParaRPr lang="en-US" sz="2800" dirty="0">
              <a:solidFill>
                <a:prstClr val="black"/>
              </a:solidFill>
            </a:endParaRPr>
          </a:p>
          <a:p>
            <a:pPr lvl="0"/>
            <a:r>
              <a:rPr lang="bg-BG" sz="2800" dirty="0">
                <a:solidFill>
                  <a:prstClr val="black"/>
                </a:solidFill>
              </a:rPr>
              <a:t>съоръжения за съхраняване на вода - резервоари, цистерни и др.;</a:t>
            </a:r>
            <a:endParaRPr lang="en-US" sz="2800" dirty="0">
              <a:solidFill>
                <a:prstClr val="black"/>
              </a:solidFill>
            </a:endParaRPr>
          </a:p>
          <a:p>
            <a:pPr lvl="0"/>
            <a:r>
              <a:rPr lang="bg-BG" sz="2800" dirty="0">
                <a:solidFill>
                  <a:prstClr val="black"/>
                </a:solidFill>
              </a:rPr>
              <a:t>системи за автоматизирано напояване, включващи цифрови и роботизирани решения.</a:t>
            </a:r>
          </a:p>
        </p:txBody>
      </p:sp>
    </p:spTree>
    <p:extLst>
      <p:ext uri="{BB962C8B-B14F-4D97-AF65-F5344CB8AC3E}">
        <p14:creationId xmlns:p14="http://schemas.microsoft.com/office/powerpoint/2010/main" val="450878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r>
            <a:br>
              <a:rPr lang="bg-BG" sz="2400" b="1" cap="all" dirty="0">
                <a:ln w="0"/>
                <a:solidFill>
                  <a:schemeClr val="bg1"/>
                </a:solidFill>
                <a:effectLst>
                  <a:reflection blurRad="12700" stA="50000" endPos="50000" dist="5000" dir="5400000" sy="-100000" rotWithShape="0"/>
                </a:effectLst>
                <a:latin typeface="+mn-lt"/>
              </a:rPr>
            </a:br>
            <a:r>
              <a:rPr lang="bg-BG" sz="3600" b="1" dirty="0">
                <a:solidFill>
                  <a:schemeClr val="bg1"/>
                </a:solidFill>
                <a:latin typeface="+mn-lt"/>
              </a:rPr>
              <a:t>Инвестиции за изграждане/реконструкция и оборудване на животновъдни обекти за отглеждане и </a:t>
            </a:r>
            <a:br>
              <a:rPr lang="bg-BG" sz="3600" b="1" dirty="0">
                <a:solidFill>
                  <a:schemeClr val="bg1"/>
                </a:solidFill>
                <a:latin typeface="+mn-lt"/>
              </a:rPr>
            </a:br>
            <a:r>
              <a:rPr lang="bg-BG" sz="3600" b="1" dirty="0">
                <a:solidFill>
                  <a:schemeClr val="bg1"/>
                </a:solidFill>
                <a:latin typeface="+mn-lt"/>
              </a:rPr>
              <a:t>преценка на мъжки разплодни животни, в т. ч. добив на биологичен материал от тях</a:t>
            </a:r>
            <a:r>
              <a:rPr lang="bg-BG" sz="4400" b="1" dirty="0">
                <a:latin typeface="+mn-lt"/>
              </a:rPr>
              <a:t/>
            </a:r>
            <a:br>
              <a:rPr lang="bg-BG" sz="4400" b="1" dirty="0">
                <a:latin typeface="+mn-lt"/>
              </a:rPr>
            </a:br>
            <a:r>
              <a:rPr lang="bg-BG" sz="3600" dirty="0">
                <a:solidFill>
                  <a:schemeClr val="bg1"/>
                </a:solidFill>
                <a:latin typeface="+mn-lt"/>
              </a:rPr>
              <a:t/>
            </a:r>
            <a:br>
              <a:rPr lang="bg-BG" sz="3600" dirty="0">
                <a:solidFill>
                  <a:schemeClr val="bg1"/>
                </a:solidFill>
                <a:latin typeface="+mn-lt"/>
              </a:rPr>
            </a:br>
            <a:endParaRPr lang="bg-BG" sz="3600" b="1" cap="all" dirty="0">
              <a:ln w="0"/>
              <a:solidFill>
                <a:schemeClr val="bg1"/>
              </a:solidFill>
              <a:effectLst>
                <a:reflection blurRad="12700" stA="50000" endPos="50000" dist="5000" dir="5400000" sy="-100000" rotWithShape="0"/>
              </a:effectLst>
              <a:latin typeface="+mn-lt"/>
            </a:endParaRP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7" name="TextBox 6"/>
          <p:cNvSpPr txBox="1"/>
          <p:nvPr/>
        </p:nvSpPr>
        <p:spPr>
          <a:xfrm>
            <a:off x="822961" y="2717075"/>
            <a:ext cx="16655144" cy="5509200"/>
          </a:xfrm>
          <a:prstGeom prst="rect">
            <a:avLst/>
          </a:prstGeom>
          <a:noFill/>
        </p:spPr>
        <p:txBody>
          <a:bodyPr wrap="square" rtlCol="0">
            <a:spAutoFit/>
          </a:bodyPr>
          <a:lstStyle/>
          <a:p>
            <a:pPr marL="457200" indent="-457200" algn="just">
              <a:buClr>
                <a:schemeClr val="accent1">
                  <a:lumMod val="50000"/>
                </a:schemeClr>
              </a:buClr>
              <a:buFont typeface="Arial" panose="020B0604020202020204" pitchFamily="34" charset="0"/>
              <a:buChar char="•"/>
            </a:pPr>
            <a:r>
              <a:rPr lang="ru-RU" sz="3200" dirty="0"/>
              <a:t>Капацитетът на сградите за отглеждане на  животните, както и на съоръжения за съхранение на оборски тор, трябва да съответстват на броя на отглежданите животни;</a:t>
            </a:r>
          </a:p>
          <a:p>
            <a:pPr marL="457200" indent="-457200" algn="just">
              <a:buClr>
                <a:schemeClr val="accent1">
                  <a:lumMod val="50000"/>
                </a:schemeClr>
              </a:buClr>
              <a:buFont typeface="Arial" panose="020B0604020202020204" pitchFamily="34" charset="0"/>
              <a:buChar char="•"/>
            </a:pPr>
            <a:endParaRPr lang="bg-BG" sz="3200" dirty="0"/>
          </a:p>
          <a:p>
            <a:pPr marL="457200" indent="-457200" algn="just">
              <a:buClr>
                <a:schemeClr val="accent1">
                  <a:lumMod val="50000"/>
                </a:schemeClr>
              </a:buClr>
              <a:buFont typeface="Arial" panose="020B0604020202020204" pitchFamily="34" charset="0"/>
              <a:buChar char="•"/>
            </a:pPr>
            <a:r>
              <a:rPr lang="ru-RU" sz="3200" dirty="0"/>
              <a:t>Капацитетът на съоръженията и сградите за съхранение на селскостопанска продукция, в случаите когато ще се съхранява продукция, предназначена за изхранване на животните, която не е произведена от кандидата, следва да съответства на броя животни, предвидени за подпомагане в предложението за </a:t>
            </a:r>
            <a:r>
              <a:rPr lang="bg-BG" sz="3200" dirty="0"/>
              <a:t>извършване</a:t>
            </a:r>
            <a:r>
              <a:rPr lang="ru-RU" sz="3200" dirty="0"/>
              <a:t> на инвестиция;</a:t>
            </a:r>
          </a:p>
          <a:p>
            <a:pPr marL="457200" indent="-457200" algn="just">
              <a:buClr>
                <a:schemeClr val="accent1">
                  <a:lumMod val="50000"/>
                </a:schemeClr>
              </a:buClr>
              <a:buFont typeface="Arial" panose="020B0604020202020204" pitchFamily="34" charset="0"/>
              <a:buChar char="•"/>
            </a:pPr>
            <a:endParaRPr lang="bg-BG" sz="3200" dirty="0"/>
          </a:p>
          <a:p>
            <a:pPr marL="457200" indent="-457200" algn="just">
              <a:buClr>
                <a:schemeClr val="accent1">
                  <a:lumMod val="50000"/>
                </a:schemeClr>
              </a:buClr>
              <a:buFont typeface="Arial" panose="020B0604020202020204" pitchFamily="34" charset="0"/>
              <a:buChar char="•"/>
            </a:pPr>
            <a:r>
              <a:rPr lang="bg-BG" sz="3200" dirty="0"/>
              <a:t>Кандидатите трябва да са признати по чл. 29б  от Закона за животновъдството преди 07.04.2022 г. и да са регистрирани по Закона за юридическите лица с нестопанска цел за осъществяване на дейност в обществена полза. </a:t>
            </a:r>
          </a:p>
        </p:txBody>
      </p:sp>
    </p:spTree>
    <p:extLst>
      <p:ext uri="{BB962C8B-B14F-4D97-AF65-F5344CB8AC3E}">
        <p14:creationId xmlns:p14="http://schemas.microsoft.com/office/powerpoint/2010/main" val="2585857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a:t>
            </a:r>
            <a:r>
              <a:rPr lang="bg-BG" sz="3600" b="1" dirty="0">
                <a:solidFill>
                  <a:schemeClr val="bg1"/>
                </a:solidFill>
                <a:latin typeface="+mn-lt"/>
              </a:rPr>
              <a:t>Изграждане на центрове за подготовка за предлагане на пазара </a:t>
            </a:r>
            <a:br>
              <a:rPr lang="bg-BG" sz="3600" b="1" dirty="0">
                <a:solidFill>
                  <a:schemeClr val="bg1"/>
                </a:solidFill>
                <a:latin typeface="+mn-lt"/>
              </a:rPr>
            </a:br>
            <a:r>
              <a:rPr lang="bg-BG" sz="3600" b="1" dirty="0">
                <a:solidFill>
                  <a:schemeClr val="bg1"/>
                </a:solidFill>
                <a:latin typeface="+mn-lt"/>
              </a:rPr>
              <a:t>на плодове и зеленчуци</a:t>
            </a:r>
            <a:r>
              <a:rPr lang="bg-BG" sz="3600" b="1" dirty="0">
                <a:latin typeface="+mn-lt"/>
              </a:rPr>
              <a:t/>
            </a:r>
            <a:br>
              <a:rPr lang="bg-BG" sz="3600" b="1" dirty="0">
                <a:latin typeface="+mn-lt"/>
              </a:rPr>
            </a:br>
            <a:r>
              <a:rPr lang="bg-BG" sz="3600" dirty="0">
                <a:solidFill>
                  <a:schemeClr val="bg1"/>
                </a:solidFill>
                <a:latin typeface="+mn-lt"/>
              </a:rPr>
              <a:t/>
            </a:r>
            <a:br>
              <a:rPr lang="bg-BG" sz="3600" dirty="0">
                <a:solidFill>
                  <a:schemeClr val="bg1"/>
                </a:solidFill>
                <a:latin typeface="+mn-lt"/>
              </a:rPr>
            </a:br>
            <a:endParaRPr lang="bg-BG" sz="3600" b="1" cap="all" dirty="0">
              <a:ln w="0"/>
              <a:solidFill>
                <a:schemeClr val="bg1"/>
              </a:solidFill>
              <a:effectLst>
                <a:reflection blurRad="12700" stA="50000" endPos="50000" dist="5000" dir="5400000" sy="-100000" rotWithShape="0"/>
              </a:effectLst>
              <a:latin typeface="+mn-lt"/>
            </a:endParaRP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sp>
        <p:nvSpPr>
          <p:cNvPr id="8" name="TextBox 7"/>
          <p:cNvSpPr txBox="1"/>
          <p:nvPr/>
        </p:nvSpPr>
        <p:spPr>
          <a:xfrm>
            <a:off x="300444" y="1735225"/>
            <a:ext cx="17621793" cy="8402300"/>
          </a:xfrm>
          <a:prstGeom prst="rect">
            <a:avLst/>
          </a:prstGeom>
          <a:noFill/>
        </p:spPr>
        <p:txBody>
          <a:bodyPr wrap="square" rtlCol="0">
            <a:spAutoFit/>
          </a:bodyPr>
          <a:lstStyle/>
          <a:p>
            <a:pPr marL="457200" indent="-457200" algn="just">
              <a:buClr>
                <a:schemeClr val="accent1">
                  <a:lumMod val="50000"/>
                </a:schemeClr>
              </a:buClr>
              <a:buFont typeface="Arial" panose="020B0604020202020204" pitchFamily="34" charset="0"/>
              <a:buChar char="•"/>
            </a:pPr>
            <a:r>
              <a:rPr lang="bg-BG" sz="3000" dirty="0"/>
              <a:t>Съответствие между капацитета на активите за които се кандидатства и предвидената продукция в производствена програма (в т.ч. произведена от асоциирани партньори);</a:t>
            </a:r>
          </a:p>
          <a:p>
            <a:pPr marL="457200" indent="-457200" algn="just">
              <a:buClr>
                <a:schemeClr val="accent1">
                  <a:lumMod val="50000"/>
                </a:schemeClr>
              </a:buClr>
              <a:buFont typeface="Arial" panose="020B0604020202020204" pitchFamily="34" charset="0"/>
              <a:buChar char="•"/>
            </a:pPr>
            <a:endParaRPr lang="bg-BG" sz="3000" dirty="0"/>
          </a:p>
          <a:p>
            <a:pPr marL="457200" indent="-457200" algn="just">
              <a:buClr>
                <a:schemeClr val="accent1">
                  <a:lumMod val="50000"/>
                </a:schemeClr>
              </a:buClr>
              <a:buFont typeface="Arial" panose="020B0604020202020204" pitchFamily="34" charset="0"/>
              <a:buChar char="•"/>
            </a:pPr>
            <a:r>
              <a:rPr lang="bg-BG" sz="3000" dirty="0"/>
              <a:t>Необходимост от предвиждане на минимална стойност на допустимите разходи за едно предложение за изпълнение на инвестиции от гледна точка на намаляване на административната тежест и целесъобразност на инвестициите;</a:t>
            </a:r>
          </a:p>
          <a:p>
            <a:pPr marL="457200" indent="-457200" algn="just">
              <a:buClr>
                <a:schemeClr val="accent1">
                  <a:lumMod val="50000"/>
                </a:schemeClr>
              </a:buClr>
              <a:buFont typeface="Arial" panose="020B0604020202020204" pitchFamily="34" charset="0"/>
              <a:buChar char="•"/>
            </a:pPr>
            <a:endParaRPr lang="bg-BG" sz="3000" dirty="0"/>
          </a:p>
          <a:p>
            <a:pPr marL="457200" indent="-457200" algn="just">
              <a:buClr>
                <a:schemeClr val="accent1">
                  <a:lumMod val="50000"/>
                </a:schemeClr>
              </a:buClr>
              <a:buFont typeface="Arial" panose="020B0604020202020204" pitchFamily="34" charset="0"/>
              <a:buChar char="•"/>
            </a:pPr>
            <a:r>
              <a:rPr lang="bg-BG" sz="3000" dirty="0"/>
              <a:t>Допустимите кандидати следва да са регистрирани като ЗП не по-късно от предходната на кандидатстване стопанска година;</a:t>
            </a:r>
          </a:p>
          <a:p>
            <a:pPr marL="457200" indent="-457200" algn="just">
              <a:buClr>
                <a:schemeClr val="accent1">
                  <a:lumMod val="50000"/>
                </a:schemeClr>
              </a:buClr>
              <a:buFont typeface="Arial" panose="020B0604020202020204" pitchFamily="34" charset="0"/>
              <a:buChar char="•"/>
            </a:pPr>
            <a:endParaRPr lang="bg-BG" sz="3000" dirty="0"/>
          </a:p>
          <a:p>
            <a:pPr marL="457200" indent="-457200" algn="just">
              <a:buClr>
                <a:schemeClr val="accent1">
                  <a:lumMod val="50000"/>
                </a:schemeClr>
              </a:buClr>
              <a:buFont typeface="Arial" panose="020B0604020202020204" pitchFamily="34" charset="0"/>
              <a:buChar char="•"/>
            </a:pPr>
            <a:r>
              <a:rPr lang="bg-BG" sz="3000" dirty="0"/>
              <a:t>Ангажимент за поддържане на площи, заети с предвидените в проекта култури за периода на изпълнение на бизнес плана;</a:t>
            </a:r>
          </a:p>
          <a:p>
            <a:pPr marL="457200" indent="-457200" algn="just">
              <a:buClr>
                <a:schemeClr val="accent1">
                  <a:lumMod val="50000"/>
                </a:schemeClr>
              </a:buClr>
              <a:buFont typeface="Arial" panose="020B0604020202020204" pitchFamily="34" charset="0"/>
              <a:buChar char="•"/>
            </a:pPr>
            <a:endParaRPr lang="bg-BG" sz="3000" dirty="0"/>
          </a:p>
          <a:p>
            <a:pPr marL="457200" indent="-457200" algn="just">
              <a:buClr>
                <a:schemeClr val="accent1">
                  <a:lumMod val="50000"/>
                </a:schemeClr>
              </a:buClr>
              <a:buFont typeface="Arial" panose="020B0604020202020204" pitchFamily="34" charset="0"/>
              <a:buChar char="•"/>
            </a:pPr>
            <a:r>
              <a:rPr lang="bg-BG" sz="3000" dirty="0"/>
              <a:t>Критерии за подбор (административни области с традиции в производството на плодове и зеленчуци, участие на по-голям брой земеделски стопани, намаляла заетост в стопанството, намалели приходи от дейността, устойчиви земеделски стопани (36 месеца), стопанства с по-висока производителност труда).</a:t>
            </a:r>
          </a:p>
          <a:p>
            <a:pPr marL="457200" indent="-457200" algn="just">
              <a:buClr>
                <a:schemeClr val="accent1">
                  <a:lumMod val="50000"/>
                </a:schemeClr>
              </a:buClr>
              <a:buFont typeface="Arial" panose="020B0604020202020204" pitchFamily="34" charset="0"/>
              <a:buChar char="•"/>
            </a:pPr>
            <a:endParaRPr lang="bg-BG" sz="3000" dirty="0"/>
          </a:p>
        </p:txBody>
      </p:sp>
    </p:spTree>
    <p:extLst>
      <p:ext uri="{BB962C8B-B14F-4D97-AF65-F5344CB8AC3E}">
        <p14:creationId xmlns:p14="http://schemas.microsoft.com/office/powerpoint/2010/main" val="2525390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Elbow Connector 34"/>
          <p:cNvCxnSpPr/>
          <p:nvPr/>
        </p:nvCxnSpPr>
        <p:spPr>
          <a:xfrm rot="16200000" flipH="1">
            <a:off x="4158382" y="4194159"/>
            <a:ext cx="4945697" cy="294363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a:off x="2439284" y="3190872"/>
            <a:ext cx="4677518" cy="3749181"/>
          </a:xfrm>
          <a:prstGeom prst="bentConnector3">
            <a:avLst>
              <a:gd name="adj1" fmla="val 2514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a:off x="2717074" y="2992232"/>
            <a:ext cx="3478802" cy="2755206"/>
          </a:xfrm>
          <a:prstGeom prst="bentConnector3">
            <a:avLst>
              <a:gd name="adj1" fmla="val -519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a:endCxn id="5" idx="1"/>
          </p:cNvCxnSpPr>
          <p:nvPr/>
        </p:nvCxnSpPr>
        <p:spPr>
          <a:xfrm>
            <a:off x="2037806" y="3265715"/>
            <a:ext cx="1774098" cy="11849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110530"/>
            <a:ext cx="18288000" cy="1179185"/>
          </a:xfrm>
          <a:solidFill>
            <a:schemeClr val="accent3">
              <a:lumMod val="75000"/>
            </a:schemeClr>
          </a:solidFill>
        </p:spPr>
        <p:txBody>
          <a:bodyPr vert="horz" lIns="137160" tIns="68580" rIns="137160" bIns="6858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bg-BG" sz="2400" b="1" cap="all" dirty="0">
                <a:ln w="0"/>
                <a:solidFill>
                  <a:schemeClr val="bg1"/>
                </a:solidFill>
                <a:effectLst>
                  <a:reflection blurRad="12700" stA="50000" endPos="50000" dist="5000" dir="5400000" sy="-100000" rotWithShape="0"/>
                </a:effectLst>
                <a:latin typeface="+mn-lt"/>
              </a:rPr>
              <a:t>             срокове за изготвяне на насоки, провеждане </a:t>
            </a:r>
            <a:br>
              <a:rPr lang="bg-BG" sz="2400" b="1" cap="all" dirty="0">
                <a:ln w="0"/>
                <a:solidFill>
                  <a:schemeClr val="bg1"/>
                </a:solidFill>
                <a:effectLst>
                  <a:reflection blurRad="12700" stA="50000" endPos="50000" dist="5000" dir="5400000" sy="-100000" rotWithShape="0"/>
                </a:effectLst>
                <a:latin typeface="+mn-lt"/>
              </a:rPr>
            </a:br>
            <a:r>
              <a:rPr lang="bg-BG" sz="2400" b="1" cap="all" dirty="0">
                <a:ln w="0"/>
                <a:solidFill>
                  <a:schemeClr val="bg1"/>
                </a:solidFill>
                <a:effectLst>
                  <a:reflection blurRad="12700" stA="50000" endPos="50000" dist="5000" dir="5400000" sy="-100000" rotWithShape="0"/>
                </a:effectLst>
                <a:latin typeface="+mn-lt"/>
              </a:rPr>
              <a:t>             на приеми на предложения за изпълнение на инвестиции</a:t>
            </a:r>
          </a:p>
        </p:txBody>
      </p:sp>
      <p:pic>
        <p:nvPicPr>
          <p:cNvPr id="1026" name="Picture 2" descr="C:\Users\mmkrastev.MZG\Desktop\лого–мз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6936" y="110530"/>
            <a:ext cx="1929014" cy="117918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 y="1357715"/>
            <a:ext cx="18288000" cy="217833"/>
          </a:xfrm>
          <a:prstGeom prst="roundRect">
            <a:avLst/>
          </a:pr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7" name="Picture 16"/>
          <p:cNvPicPr>
            <a:picLocks noChangeAspect="1"/>
          </p:cNvPicPr>
          <p:nvPr/>
        </p:nvPicPr>
        <p:blipFill>
          <a:blip r:embed="rId4"/>
          <a:stretch>
            <a:fillRect/>
          </a:stretch>
        </p:blipFill>
        <p:spPr>
          <a:xfrm>
            <a:off x="14765888" y="9222374"/>
            <a:ext cx="3156350" cy="999308"/>
          </a:xfrm>
          <a:prstGeom prst="rect">
            <a:avLst/>
          </a:prstGeom>
        </p:spPr>
      </p:pic>
      <p:pic>
        <p:nvPicPr>
          <p:cNvPr id="18" name="Picture 17"/>
          <p:cNvPicPr>
            <a:picLocks noChangeAspect="1"/>
          </p:cNvPicPr>
          <p:nvPr/>
        </p:nvPicPr>
        <p:blipFill>
          <a:blip r:embed="rId5"/>
          <a:stretch>
            <a:fillRect/>
          </a:stretch>
        </p:blipFill>
        <p:spPr>
          <a:xfrm>
            <a:off x="300445" y="9222374"/>
            <a:ext cx="3511460" cy="919976"/>
          </a:xfrm>
          <a:prstGeom prst="rect">
            <a:avLst/>
          </a:prstGeom>
        </p:spPr>
      </p:pic>
      <p:graphicFrame>
        <p:nvGraphicFramePr>
          <p:cNvPr id="3" name="Table 2"/>
          <p:cNvGraphicFramePr>
            <a:graphicFrameLocks noGrp="1"/>
          </p:cNvGraphicFramePr>
          <p:nvPr/>
        </p:nvGraphicFramePr>
        <p:xfrm>
          <a:off x="483316" y="2220686"/>
          <a:ext cx="7789555" cy="1152434"/>
        </p:xfrm>
        <a:graphic>
          <a:graphicData uri="http://schemas.openxmlformats.org/drawingml/2006/table">
            <a:tbl>
              <a:tblPr firstRow="1" bandRow="1">
                <a:tableStyleId>{F5AB1C69-6EDB-4FF4-983F-18BD219EF322}</a:tableStyleId>
              </a:tblPr>
              <a:tblGrid>
                <a:gridCol w="1557911">
                  <a:extLst>
                    <a:ext uri="{9D8B030D-6E8A-4147-A177-3AD203B41FA5}">
                      <a16:colId xmlns="" xmlns:a16="http://schemas.microsoft.com/office/drawing/2014/main" val="583327311"/>
                    </a:ext>
                  </a:extLst>
                </a:gridCol>
                <a:gridCol w="1557911">
                  <a:extLst>
                    <a:ext uri="{9D8B030D-6E8A-4147-A177-3AD203B41FA5}">
                      <a16:colId xmlns="" xmlns:a16="http://schemas.microsoft.com/office/drawing/2014/main" val="1604591412"/>
                    </a:ext>
                  </a:extLst>
                </a:gridCol>
                <a:gridCol w="1557911">
                  <a:extLst>
                    <a:ext uri="{9D8B030D-6E8A-4147-A177-3AD203B41FA5}">
                      <a16:colId xmlns="" xmlns:a16="http://schemas.microsoft.com/office/drawing/2014/main" val="3166154107"/>
                    </a:ext>
                  </a:extLst>
                </a:gridCol>
                <a:gridCol w="1557911">
                  <a:extLst>
                    <a:ext uri="{9D8B030D-6E8A-4147-A177-3AD203B41FA5}">
                      <a16:colId xmlns="" xmlns:a16="http://schemas.microsoft.com/office/drawing/2014/main" val="359292026"/>
                    </a:ext>
                  </a:extLst>
                </a:gridCol>
                <a:gridCol w="1557911">
                  <a:extLst>
                    <a:ext uri="{9D8B030D-6E8A-4147-A177-3AD203B41FA5}">
                      <a16:colId xmlns="" xmlns:a16="http://schemas.microsoft.com/office/drawing/2014/main" val="1794563144"/>
                    </a:ext>
                  </a:extLst>
                </a:gridCol>
              </a:tblGrid>
              <a:tr h="1152434">
                <a:tc>
                  <a:txBody>
                    <a:bodyPr/>
                    <a:lstStyle/>
                    <a:p>
                      <a:pPr algn="ctr"/>
                      <a:r>
                        <a:rPr lang="bg-BG" sz="1800" dirty="0">
                          <a:solidFill>
                            <a:schemeClr val="tx1"/>
                          </a:solidFill>
                          <a:latin typeface="Garamond" panose="02020404030301010803" pitchFamily="18" charset="0"/>
                        </a:rPr>
                        <a:t>януари</a:t>
                      </a:r>
                    </a:p>
                  </a:txBody>
                  <a:tcPr marL="137160" marR="137160" marT="68580" marB="68580" anchor="ctr"/>
                </a:tc>
                <a:tc>
                  <a:txBody>
                    <a:bodyPr/>
                    <a:lstStyle/>
                    <a:p>
                      <a:pPr algn="ctr"/>
                      <a:r>
                        <a:rPr lang="bg-BG" sz="1800" dirty="0">
                          <a:solidFill>
                            <a:schemeClr val="tx1"/>
                          </a:solidFill>
                          <a:latin typeface="Garamond" panose="02020404030301010803" pitchFamily="18" charset="0"/>
                        </a:rPr>
                        <a:t>февруари</a:t>
                      </a:r>
                    </a:p>
                  </a:txBody>
                  <a:tcPr marL="137160" marR="137160" marT="68580" marB="68580" anchor="ctr"/>
                </a:tc>
                <a:tc>
                  <a:txBody>
                    <a:bodyPr/>
                    <a:lstStyle/>
                    <a:p>
                      <a:pPr algn="ctr"/>
                      <a:r>
                        <a:rPr lang="bg-BG" sz="1800" dirty="0">
                          <a:solidFill>
                            <a:schemeClr val="tx1"/>
                          </a:solidFill>
                          <a:latin typeface="Garamond" panose="02020404030301010803" pitchFamily="18" charset="0"/>
                        </a:rPr>
                        <a:t>март</a:t>
                      </a:r>
                    </a:p>
                  </a:txBody>
                  <a:tcPr marL="137160" marR="137160" marT="68580" marB="68580" anchor="ctr">
                    <a:solidFill>
                      <a:schemeClr val="accent1">
                        <a:lumMod val="40000"/>
                        <a:lumOff val="60000"/>
                      </a:schemeClr>
                    </a:solidFill>
                  </a:tcPr>
                </a:tc>
                <a:tc>
                  <a:txBody>
                    <a:bodyPr/>
                    <a:lstStyle/>
                    <a:p>
                      <a:pPr algn="ctr"/>
                      <a:r>
                        <a:rPr lang="bg-BG" sz="1800" dirty="0">
                          <a:solidFill>
                            <a:schemeClr val="tx1"/>
                          </a:solidFill>
                          <a:latin typeface="Garamond" panose="02020404030301010803" pitchFamily="18" charset="0"/>
                        </a:rPr>
                        <a:t>април</a:t>
                      </a:r>
                    </a:p>
                  </a:txBody>
                  <a:tcPr marL="137160" marR="137160" marT="68580" marB="68580" anchor="ctr">
                    <a:solidFill>
                      <a:schemeClr val="accent1">
                        <a:lumMod val="40000"/>
                        <a:lumOff val="60000"/>
                      </a:schemeClr>
                    </a:solidFill>
                  </a:tcPr>
                </a:tc>
                <a:tc>
                  <a:txBody>
                    <a:bodyPr/>
                    <a:lstStyle/>
                    <a:p>
                      <a:pPr algn="ctr"/>
                      <a:r>
                        <a:rPr lang="bg-BG" sz="1800" dirty="0">
                          <a:solidFill>
                            <a:schemeClr val="tx1"/>
                          </a:solidFill>
                          <a:latin typeface="Garamond" panose="02020404030301010803" pitchFamily="18" charset="0"/>
                        </a:rPr>
                        <a:t>май</a:t>
                      </a:r>
                    </a:p>
                  </a:txBody>
                  <a:tcPr marL="137160" marR="137160" marT="68580" marB="68580" anchor="ctr">
                    <a:solidFill>
                      <a:schemeClr val="accent1">
                        <a:lumMod val="40000"/>
                        <a:lumOff val="60000"/>
                      </a:schemeClr>
                    </a:solidFill>
                  </a:tcPr>
                </a:tc>
                <a:extLst>
                  <a:ext uri="{0D108BD9-81ED-4DB2-BD59-A6C34878D82A}">
                    <a16:rowId xmlns="" xmlns:a16="http://schemas.microsoft.com/office/drawing/2014/main" val="3043585793"/>
                  </a:ext>
                </a:extLst>
              </a:tr>
            </a:tbl>
          </a:graphicData>
        </a:graphic>
      </p:graphicFrame>
      <p:sp>
        <p:nvSpPr>
          <p:cNvPr id="5" name="TextBox 4"/>
          <p:cNvSpPr txBox="1"/>
          <p:nvPr/>
        </p:nvSpPr>
        <p:spPr>
          <a:xfrm>
            <a:off x="3811904" y="3988959"/>
            <a:ext cx="9433833" cy="923330"/>
          </a:xfrm>
          <a:prstGeom prst="rect">
            <a:avLst/>
          </a:prstGeom>
          <a:solidFill>
            <a:schemeClr val="accent3">
              <a:lumMod val="60000"/>
              <a:lumOff val="40000"/>
            </a:schemeClr>
          </a:solidFill>
        </p:spPr>
        <p:txBody>
          <a:bodyPr wrap="square" rtlCol="0">
            <a:spAutoFit/>
          </a:bodyPr>
          <a:lstStyle/>
          <a:p>
            <a:r>
              <a:rPr lang="bg-BG" sz="2700" dirty="0">
                <a:latin typeface="Garamond" panose="02020404030301010803" pitchFamily="18" charset="0"/>
              </a:rPr>
              <a:t>Изготвени проекти на условия за кандидатстване и условия за изпълнение на одобрени проекти</a:t>
            </a:r>
          </a:p>
        </p:txBody>
      </p:sp>
      <p:sp>
        <p:nvSpPr>
          <p:cNvPr id="22" name="TextBox 21"/>
          <p:cNvSpPr txBox="1"/>
          <p:nvPr/>
        </p:nvSpPr>
        <p:spPr>
          <a:xfrm>
            <a:off x="6222002" y="5262689"/>
            <a:ext cx="9427302" cy="923330"/>
          </a:xfrm>
          <a:prstGeom prst="rect">
            <a:avLst/>
          </a:prstGeom>
          <a:solidFill>
            <a:schemeClr val="accent3">
              <a:lumMod val="60000"/>
              <a:lumOff val="40000"/>
            </a:schemeClr>
          </a:solidFill>
        </p:spPr>
        <p:txBody>
          <a:bodyPr wrap="square" rtlCol="0">
            <a:spAutoFit/>
          </a:bodyPr>
          <a:lstStyle/>
          <a:p>
            <a:r>
              <a:rPr lang="bg-BG" sz="2700" dirty="0">
                <a:latin typeface="Garamond" panose="02020404030301010803" pitchFamily="18" charset="0"/>
              </a:rPr>
              <a:t>Провеждане на заседания на работни групи за обсъждане на изготвените насоки за кандидатстване</a:t>
            </a:r>
          </a:p>
        </p:txBody>
      </p:sp>
      <p:sp>
        <p:nvSpPr>
          <p:cNvPr id="30" name="TextBox 29"/>
          <p:cNvSpPr txBox="1"/>
          <p:nvPr/>
        </p:nvSpPr>
        <p:spPr>
          <a:xfrm>
            <a:off x="7155995" y="6455306"/>
            <a:ext cx="9427302" cy="923330"/>
          </a:xfrm>
          <a:prstGeom prst="rect">
            <a:avLst/>
          </a:prstGeom>
          <a:solidFill>
            <a:schemeClr val="accent3">
              <a:lumMod val="60000"/>
              <a:lumOff val="40000"/>
            </a:schemeClr>
          </a:solidFill>
        </p:spPr>
        <p:txBody>
          <a:bodyPr wrap="square" rtlCol="0">
            <a:spAutoFit/>
          </a:bodyPr>
          <a:lstStyle/>
          <a:p>
            <a:r>
              <a:rPr lang="bg-BG" sz="2700" dirty="0">
                <a:latin typeface="Garamond" panose="02020404030301010803" pitchFamily="18" charset="0"/>
              </a:rPr>
              <a:t>Провеждане на обществено обсъждане на проекти на насоки за кандидатстване  – 30 дни</a:t>
            </a:r>
          </a:p>
        </p:txBody>
      </p:sp>
      <p:sp>
        <p:nvSpPr>
          <p:cNvPr id="34" name="TextBox 33"/>
          <p:cNvSpPr txBox="1"/>
          <p:nvPr/>
        </p:nvSpPr>
        <p:spPr>
          <a:xfrm>
            <a:off x="8272869" y="7654074"/>
            <a:ext cx="9427302" cy="923330"/>
          </a:xfrm>
          <a:prstGeom prst="rect">
            <a:avLst/>
          </a:prstGeom>
          <a:solidFill>
            <a:schemeClr val="accent1">
              <a:lumMod val="40000"/>
              <a:lumOff val="60000"/>
            </a:schemeClr>
          </a:solidFill>
        </p:spPr>
        <p:txBody>
          <a:bodyPr wrap="square" rtlCol="0">
            <a:spAutoFit/>
          </a:bodyPr>
          <a:lstStyle/>
          <a:p>
            <a:r>
              <a:rPr lang="bg-BG" sz="2700" dirty="0">
                <a:latin typeface="Garamond" panose="02020404030301010803" pitchFamily="18" charset="0"/>
              </a:rPr>
              <a:t>Стартиране на приеми на предложения за изпълнение на инвестиции с продължителност 60 дни</a:t>
            </a:r>
          </a:p>
        </p:txBody>
      </p:sp>
    </p:spTree>
    <p:extLst>
      <p:ext uri="{BB962C8B-B14F-4D97-AF65-F5344CB8AC3E}">
        <p14:creationId xmlns:p14="http://schemas.microsoft.com/office/powerpoint/2010/main" val="2353608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1028700"/>
            <a:ext cx="16230600" cy="8229600"/>
            <a:chOff x="0" y="0"/>
            <a:chExt cx="3774616" cy="1913890"/>
          </a:xfrm>
        </p:grpSpPr>
        <p:sp>
          <p:nvSpPr>
            <p:cNvPr id="4" name="Freeform 4"/>
            <p:cNvSpPr/>
            <p:nvPr/>
          </p:nvSpPr>
          <p:spPr>
            <a:xfrm>
              <a:off x="0" y="0"/>
              <a:ext cx="3774617" cy="1913890"/>
            </a:xfrm>
            <a:custGeom>
              <a:avLst/>
              <a:gdLst/>
              <a:ahLst/>
              <a:cxnLst/>
              <a:rect l="l" t="t" r="r" b="b"/>
              <a:pathLst>
                <a:path w="3774617" h="1913890">
                  <a:moveTo>
                    <a:pt x="0" y="0"/>
                  </a:moveTo>
                  <a:lnTo>
                    <a:pt x="3774617" y="0"/>
                  </a:lnTo>
                  <a:lnTo>
                    <a:pt x="3774617" y="1913890"/>
                  </a:lnTo>
                  <a:lnTo>
                    <a:pt x="0" y="1913890"/>
                  </a:lnTo>
                  <a:close/>
                </a:path>
              </a:pathLst>
            </a:custGeom>
            <a:solidFill>
              <a:srgbClr val="1E2C25">
                <a:alpha val="69804"/>
              </a:srgbClr>
            </a:solidFill>
          </p:spPr>
        </p:sp>
      </p:grpSp>
      <p:grpSp>
        <p:nvGrpSpPr>
          <p:cNvPr id="5" name="Group 5"/>
          <p:cNvGrpSpPr/>
          <p:nvPr/>
        </p:nvGrpSpPr>
        <p:grpSpPr>
          <a:xfrm>
            <a:off x="-848613" y="7241729"/>
            <a:ext cx="4033218" cy="40332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7" name="Group 7"/>
          <p:cNvGrpSpPr/>
          <p:nvPr/>
        </p:nvGrpSpPr>
        <p:grpSpPr>
          <a:xfrm>
            <a:off x="15103443" y="-987909"/>
            <a:ext cx="4033218" cy="40332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9" name="Group 9"/>
          <p:cNvGrpSpPr/>
          <p:nvPr/>
        </p:nvGrpSpPr>
        <p:grpSpPr>
          <a:xfrm>
            <a:off x="14876775" y="1817931"/>
            <a:ext cx="1593306" cy="159330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grpSp>
        <p:nvGrpSpPr>
          <p:cNvPr id="11" name="Group 11"/>
          <p:cNvGrpSpPr/>
          <p:nvPr/>
        </p:nvGrpSpPr>
        <p:grpSpPr>
          <a:xfrm>
            <a:off x="1817942" y="6875763"/>
            <a:ext cx="1593306" cy="159330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9804"/>
              </a:srgbClr>
            </a:solidFill>
          </p:spPr>
        </p:sp>
      </p:grpSp>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5400000">
            <a:off x="17193122" y="8153885"/>
            <a:ext cx="1472603" cy="736302"/>
          </a:xfrm>
          <a:prstGeom prst="rect">
            <a:avLst/>
          </a:prstGeom>
        </p:spPr>
      </p:pic>
      <p:pic>
        <p:nvPicPr>
          <p:cNvPr id="14" name="Picture 1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flipH="1" flipV="1">
            <a:off x="1" y="4"/>
            <a:ext cx="1345172" cy="1345172"/>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349613" y="346006"/>
            <a:ext cx="502556" cy="476159"/>
          </a:xfrm>
          <a:prstGeom prst="rect">
            <a:avLst/>
          </a:prstGeom>
        </p:spPr>
      </p:pic>
      <p:sp>
        <p:nvSpPr>
          <p:cNvPr id="16" name="TextBox 16"/>
          <p:cNvSpPr txBox="1"/>
          <p:nvPr/>
        </p:nvSpPr>
        <p:spPr>
          <a:xfrm>
            <a:off x="4847093" y="3095971"/>
            <a:ext cx="8593817" cy="589905"/>
          </a:xfrm>
          <a:prstGeom prst="rect">
            <a:avLst/>
          </a:prstGeom>
        </p:spPr>
        <p:txBody>
          <a:bodyPr lIns="0" tIns="0" rIns="0" bIns="0" rtlCol="0" anchor="t">
            <a:spAutoFit/>
          </a:bodyPr>
          <a:lstStyle/>
          <a:p>
            <a:pPr algn="ctr">
              <a:lnSpc>
                <a:spcPts val="4598"/>
              </a:lnSpc>
            </a:pPr>
            <a:r>
              <a:rPr lang="en-US" sz="3900" dirty="0">
                <a:solidFill>
                  <a:srgbClr val="FFFFFF"/>
                </a:solidFill>
                <a:latin typeface="Roboto"/>
              </a:rPr>
              <a:t>ЕЗФРСР</a:t>
            </a:r>
          </a:p>
        </p:txBody>
      </p:sp>
      <p:grpSp>
        <p:nvGrpSpPr>
          <p:cNvPr id="17" name="Group 17"/>
          <p:cNvGrpSpPr/>
          <p:nvPr/>
        </p:nvGrpSpPr>
        <p:grpSpPr>
          <a:xfrm>
            <a:off x="8550362" y="2360705"/>
            <a:ext cx="494568" cy="49456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9" name="Group 19"/>
          <p:cNvGrpSpPr/>
          <p:nvPr/>
        </p:nvGrpSpPr>
        <p:grpSpPr>
          <a:xfrm>
            <a:off x="8896716" y="2360705"/>
            <a:ext cx="494568" cy="49456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21" name="Group 21"/>
          <p:cNvGrpSpPr/>
          <p:nvPr/>
        </p:nvGrpSpPr>
        <p:grpSpPr>
          <a:xfrm>
            <a:off x="9243072" y="2360705"/>
            <a:ext cx="494568" cy="49456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23" name="TextBox 23"/>
          <p:cNvSpPr txBox="1"/>
          <p:nvPr/>
        </p:nvSpPr>
        <p:spPr>
          <a:xfrm>
            <a:off x="1167996" y="4610909"/>
            <a:ext cx="15952008" cy="987450"/>
          </a:xfrm>
          <a:prstGeom prst="rect">
            <a:avLst/>
          </a:prstGeom>
        </p:spPr>
        <p:txBody>
          <a:bodyPr lIns="0" tIns="0" rIns="0" bIns="0" rtlCol="0" anchor="t">
            <a:spAutoFit/>
          </a:bodyPr>
          <a:lstStyle/>
          <a:p>
            <a:pPr algn="ctr">
              <a:lnSpc>
                <a:spcPts val="8298"/>
              </a:lnSpc>
              <a:spcBef>
                <a:spcPct val="0"/>
              </a:spcBef>
            </a:pPr>
            <a:r>
              <a:rPr lang="bg-BG" sz="5901" dirty="0">
                <a:solidFill>
                  <a:srgbClr val="FFFFFF"/>
                </a:solidFill>
                <a:latin typeface="Roboto"/>
              </a:rPr>
              <a:t>БЛАГОДАРИМ ЗА ВНИМАНИЕТО</a:t>
            </a:r>
          </a:p>
        </p:txBody>
      </p:sp>
      <p:sp>
        <p:nvSpPr>
          <p:cNvPr id="24" name="TextBox 24"/>
          <p:cNvSpPr txBox="1"/>
          <p:nvPr/>
        </p:nvSpPr>
        <p:spPr>
          <a:xfrm>
            <a:off x="1470572" y="516700"/>
            <a:ext cx="5862695" cy="265073"/>
          </a:xfrm>
          <a:prstGeom prst="rect">
            <a:avLst/>
          </a:prstGeom>
        </p:spPr>
        <p:txBody>
          <a:bodyPr lIns="0" tIns="0" rIns="0" bIns="0" rtlCol="0" anchor="t">
            <a:spAutoFit/>
          </a:bodyPr>
          <a:lstStyle/>
          <a:p>
            <a:pPr>
              <a:lnSpc>
                <a:spcPts val="2156"/>
              </a:lnSpc>
              <a:spcBef>
                <a:spcPct val="0"/>
              </a:spcBef>
            </a:pPr>
            <a:r>
              <a:rPr lang="en-US" sz="1601" spc="546">
                <a:solidFill>
                  <a:srgbClr val="FFFFFF"/>
                </a:solidFill>
                <a:latin typeface="Source Sans Pro Bold"/>
              </a:rPr>
              <a:t>СТРАТЕГИЧЕСКИ ПЛАН</a:t>
            </a:r>
          </a:p>
        </p:txBody>
      </p:sp>
    </p:spTree>
    <p:extLst>
      <p:ext uri="{BB962C8B-B14F-4D97-AF65-F5344CB8AC3E}">
        <p14:creationId xmlns:p14="http://schemas.microsoft.com/office/powerpoint/2010/main" val="353288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01" y="8153868"/>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1" y="4"/>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3" y="345989"/>
            <a:ext cx="502556" cy="476159"/>
          </a:xfrm>
          <a:prstGeom prst="rect">
            <a:avLst/>
          </a:prstGeom>
        </p:spPr>
      </p:pic>
      <p:grpSp>
        <p:nvGrpSpPr>
          <p:cNvPr id="7" name="Group 7"/>
          <p:cNvGrpSpPr/>
          <p:nvPr/>
        </p:nvGrpSpPr>
        <p:grpSpPr>
          <a:xfrm>
            <a:off x="9374802" y="649556"/>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56"/>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3" y="649556"/>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7612565" y="2537043"/>
            <a:ext cx="2780075" cy="1455192"/>
          </a:xfrm>
          <a:prstGeom prst="rect">
            <a:avLst/>
          </a:prstGeom>
        </p:spPr>
        <p:txBody>
          <a:bodyPr lIns="50801" tIns="50801" rIns="50801" bIns="50801" rtlCol="0" anchor="ctr"/>
          <a:lstStyle/>
          <a:p>
            <a:pPr algn="ctr" defTabSz="914352">
              <a:lnSpc>
                <a:spcPts val="2156"/>
              </a:lnSpc>
            </a:pPr>
            <a:endParaRPr/>
          </a:p>
        </p:txBody>
      </p:sp>
      <p:sp>
        <p:nvSpPr>
          <p:cNvPr id="19" name="TextBox 19"/>
          <p:cNvSpPr txBox="1"/>
          <p:nvPr/>
        </p:nvSpPr>
        <p:spPr>
          <a:xfrm>
            <a:off x="716296" y="2318075"/>
            <a:ext cx="16316645" cy="8594789"/>
          </a:xfrm>
          <a:prstGeom prst="rect">
            <a:avLst/>
          </a:prstGeom>
        </p:spPr>
        <p:txBody>
          <a:bodyPr wrap="square" lIns="0" tIns="0" rIns="0" bIns="0" rtlCol="0" anchor="t">
            <a:spAutoFit/>
          </a:bodyPr>
          <a:lstStyle/>
          <a:p>
            <a:pPr indent="-285750" algn="just" defTabSz="914352">
              <a:lnSpc>
                <a:spcPts val="2801"/>
              </a:lnSpc>
              <a:spcBef>
                <a:spcPts val="750"/>
              </a:spcBef>
              <a:buFont typeface="Arial" panose="020B0604020202020204" pitchFamily="34" charset="0"/>
              <a:buChar char="•"/>
            </a:pPr>
            <a:endParaRPr lang="bg-BG" sz="3000" spc="89" dirty="0">
              <a:latin typeface="Roboto" charset="0"/>
              <a:ea typeface="Roboto" charset="0"/>
            </a:endParaRPr>
          </a:p>
          <a:p>
            <a:pPr indent="-285750" algn="just" defTabSz="914352">
              <a:lnSpc>
                <a:spcPts val="2801"/>
              </a:lnSpc>
              <a:spcBef>
                <a:spcPts val="750"/>
              </a:spcBef>
              <a:buFont typeface="Arial" panose="020B0604020202020204" pitchFamily="34" charset="0"/>
              <a:buChar char="•"/>
            </a:pPr>
            <a:r>
              <a:rPr lang="bg-BG" sz="3000" spc="89" dirty="0">
                <a:latin typeface="Roboto" charset="0"/>
                <a:ea typeface="Roboto" charset="0"/>
              </a:rPr>
              <a:t>Подпомагането се основава на </a:t>
            </a:r>
            <a:r>
              <a:rPr lang="bg-BG" sz="3000" b="1" spc="89" dirty="0">
                <a:latin typeface="Roboto" charset="0"/>
                <a:ea typeface="Roboto" charset="0"/>
              </a:rPr>
              <a:t>групиране на земеделски култури </a:t>
            </a:r>
            <a:r>
              <a:rPr lang="bg-BG" sz="3000" spc="89" dirty="0">
                <a:latin typeface="Roboto" charset="0"/>
                <a:ea typeface="Roboto" charset="0"/>
              </a:rPr>
              <a:t>(23 групи култури)</a:t>
            </a:r>
          </a:p>
          <a:p>
            <a:pPr indent="-285750" algn="just" defTabSz="914352">
              <a:lnSpc>
                <a:spcPts val="2801"/>
              </a:lnSpc>
              <a:spcBef>
                <a:spcPts val="750"/>
              </a:spcBef>
              <a:buFont typeface="Arial" panose="020B0604020202020204" pitchFamily="34" charset="0"/>
              <a:buChar char="•"/>
            </a:pPr>
            <a:endParaRPr lang="bg-BG" sz="3000" spc="89" dirty="0">
              <a:latin typeface="Roboto" charset="0"/>
              <a:ea typeface="Roboto" charset="0"/>
            </a:endParaRPr>
          </a:p>
          <a:p>
            <a:pPr indent="-285750" algn="just" defTabSz="914352">
              <a:lnSpc>
                <a:spcPts val="2801"/>
              </a:lnSpc>
              <a:spcBef>
                <a:spcPts val="750"/>
              </a:spcBef>
              <a:buFont typeface="Arial" panose="020B0604020202020204" pitchFamily="34" charset="0"/>
              <a:buChar char="•"/>
            </a:pPr>
            <a:r>
              <a:rPr lang="bg-BG" sz="3000" spc="89" dirty="0">
                <a:latin typeface="Roboto" charset="0"/>
                <a:ea typeface="Roboto" charset="0"/>
              </a:rPr>
              <a:t>Изчисленията се извършват на база средния размер на нивата на плащане към декларирани площи, определени както следва: </a:t>
            </a:r>
          </a:p>
          <a:p>
            <a:pPr indent="-285750" algn="just" defTabSz="914352">
              <a:lnSpc>
                <a:spcPts val="2801"/>
              </a:lnSpc>
              <a:spcBef>
                <a:spcPts val="750"/>
              </a:spcBef>
              <a:buFont typeface="Arial" panose="020B0604020202020204" pitchFamily="34" charset="0"/>
              <a:buChar char="•"/>
            </a:pPr>
            <a:endParaRPr lang="bg-BG" sz="3000" spc="89" dirty="0">
              <a:latin typeface="Roboto" charset="0"/>
              <a:ea typeface="Roboto" charset="0"/>
            </a:endParaRPr>
          </a:p>
          <a:p>
            <a:pPr algn="just" defTabSz="914352">
              <a:lnSpc>
                <a:spcPts val="2801"/>
              </a:lnSpc>
              <a:spcBef>
                <a:spcPts val="750"/>
              </a:spcBef>
            </a:pPr>
            <a:r>
              <a:rPr lang="en-US" sz="3000" spc="89" dirty="0">
                <a:latin typeface="Roboto" charset="0"/>
                <a:ea typeface="Roboto" charset="0"/>
              </a:rPr>
              <a:t>    </a:t>
            </a:r>
            <a:r>
              <a:rPr lang="bg-BG" sz="3000" spc="89" dirty="0">
                <a:latin typeface="Roboto" charset="0"/>
                <a:ea typeface="Roboto" charset="0"/>
              </a:rPr>
              <a:t>Размер на площите – Ставка:</a:t>
            </a:r>
          </a:p>
          <a:p>
            <a:pPr indent="-285750" algn="just" defTabSz="914352">
              <a:lnSpc>
                <a:spcPts val="2801"/>
              </a:lnSpc>
              <a:spcBef>
                <a:spcPts val="0"/>
              </a:spcBef>
              <a:buFont typeface="Wingdings" pitchFamily="2" charset="2"/>
              <a:buChar char="ü"/>
            </a:pPr>
            <a:r>
              <a:rPr lang="bg-BG" sz="3000" spc="89" dirty="0">
                <a:latin typeface="Roboto" charset="0"/>
                <a:ea typeface="Roboto" charset="0"/>
              </a:rPr>
              <a:t>До 50 ха</a:t>
            </a:r>
            <a:r>
              <a:rPr lang="en-US" sz="3000" spc="89" dirty="0">
                <a:latin typeface="Roboto" charset="0"/>
                <a:ea typeface="Roboto" charset="0"/>
              </a:rPr>
              <a:t>.</a:t>
            </a:r>
            <a:r>
              <a:rPr lang="bg-BG" sz="3000" spc="89" dirty="0">
                <a:latin typeface="Roboto" charset="0"/>
                <a:ea typeface="Roboto" charset="0"/>
              </a:rPr>
              <a:t> </a:t>
            </a:r>
            <a:r>
              <a:rPr lang="en-US" sz="3000" spc="89" dirty="0">
                <a:latin typeface="Roboto" charset="0"/>
                <a:ea typeface="Roboto" charset="0"/>
              </a:rPr>
              <a:t>- </a:t>
            </a:r>
            <a:r>
              <a:rPr lang="bg-BG" sz="3000" spc="89" dirty="0">
                <a:latin typeface="Roboto" charset="0"/>
                <a:ea typeface="Roboto" charset="0"/>
              </a:rPr>
              <a:t>100% </a:t>
            </a:r>
          </a:p>
          <a:p>
            <a:pPr indent="-285750" algn="just" defTabSz="914352">
              <a:lnSpc>
                <a:spcPts val="2801"/>
              </a:lnSpc>
              <a:spcBef>
                <a:spcPts val="0"/>
              </a:spcBef>
              <a:buFont typeface="Wingdings" pitchFamily="2" charset="2"/>
              <a:buChar char="ü"/>
            </a:pPr>
            <a:r>
              <a:rPr lang="bg-BG" sz="3000" spc="89" dirty="0">
                <a:latin typeface="Roboto" charset="0"/>
                <a:ea typeface="Roboto" charset="0"/>
              </a:rPr>
              <a:t>От 50.01 ха. до 100 ха. </a:t>
            </a:r>
            <a:r>
              <a:rPr lang="en-US" sz="3000" spc="89" dirty="0">
                <a:latin typeface="Roboto" charset="0"/>
                <a:ea typeface="Roboto" charset="0"/>
              </a:rPr>
              <a:t> - </a:t>
            </a:r>
            <a:r>
              <a:rPr lang="bg-BG" sz="3000" spc="89" dirty="0">
                <a:latin typeface="Roboto" charset="0"/>
                <a:ea typeface="Roboto" charset="0"/>
              </a:rPr>
              <a:t>50% </a:t>
            </a:r>
          </a:p>
          <a:p>
            <a:pPr indent="-285750" algn="just" defTabSz="914352">
              <a:lnSpc>
                <a:spcPts val="2801"/>
              </a:lnSpc>
              <a:spcBef>
                <a:spcPts val="0"/>
              </a:spcBef>
              <a:buFont typeface="Wingdings" pitchFamily="2" charset="2"/>
              <a:buChar char="ü"/>
            </a:pPr>
            <a:r>
              <a:rPr lang="bg-BG" sz="3000" spc="89" dirty="0">
                <a:latin typeface="Roboto" charset="0"/>
                <a:ea typeface="Roboto" charset="0"/>
              </a:rPr>
              <a:t>Над 101 ха</a:t>
            </a:r>
            <a:r>
              <a:rPr lang="en-US" sz="3000" spc="89" dirty="0">
                <a:latin typeface="Roboto" charset="0"/>
                <a:ea typeface="Roboto" charset="0"/>
              </a:rPr>
              <a:t>.</a:t>
            </a:r>
            <a:r>
              <a:rPr lang="bg-BG" sz="3000" spc="89" dirty="0">
                <a:latin typeface="Roboto" charset="0"/>
                <a:ea typeface="Roboto" charset="0"/>
              </a:rPr>
              <a:t> </a:t>
            </a:r>
            <a:r>
              <a:rPr lang="en-US" sz="3000" spc="89" dirty="0">
                <a:latin typeface="Roboto" charset="0"/>
                <a:ea typeface="Roboto" charset="0"/>
              </a:rPr>
              <a:t>- </a:t>
            </a:r>
            <a:r>
              <a:rPr lang="bg-BG" sz="3000" spc="89" dirty="0">
                <a:latin typeface="Roboto" charset="0"/>
                <a:ea typeface="Roboto" charset="0"/>
              </a:rPr>
              <a:t>10% </a:t>
            </a:r>
          </a:p>
          <a:p>
            <a:pPr indent="-285750" algn="just" defTabSz="914352">
              <a:lnSpc>
                <a:spcPts val="2801"/>
              </a:lnSpc>
              <a:spcBef>
                <a:spcPts val="0"/>
              </a:spcBef>
              <a:buFont typeface="Wingdings" pitchFamily="2" charset="2"/>
              <a:buChar char="ü"/>
            </a:pPr>
            <a:endParaRPr lang="bg-BG" sz="3000" spc="89" dirty="0">
              <a:latin typeface="Roboto" charset="0"/>
              <a:ea typeface="Roboto" charset="0"/>
            </a:endParaRPr>
          </a:p>
          <a:p>
            <a:pPr indent="-285750" algn="just" defTabSz="914352">
              <a:lnSpc>
                <a:spcPts val="2801"/>
              </a:lnSpc>
              <a:spcBef>
                <a:spcPts val="750"/>
              </a:spcBef>
              <a:buFont typeface="Arial" panose="020B0604020202020204" pitchFamily="34" charset="0"/>
              <a:buChar char="•"/>
            </a:pPr>
            <a:r>
              <a:rPr lang="bg-BG" sz="3000" spc="89" dirty="0">
                <a:latin typeface="Roboto" charset="0"/>
                <a:ea typeface="Roboto" charset="0"/>
              </a:rPr>
              <a:t>За културите попадащи в групата на полските култури, </a:t>
            </a:r>
            <a:r>
              <a:rPr lang="bg-BG" sz="3000" spc="89" dirty="0" smtClean="0">
                <a:latin typeface="Roboto" charset="0"/>
                <a:ea typeface="Roboto" charset="0"/>
              </a:rPr>
              <a:t>и </a:t>
            </a:r>
            <a:r>
              <a:rPr lang="bg-BG" sz="3000" spc="89" dirty="0">
                <a:latin typeface="Roboto" charset="0"/>
                <a:ea typeface="Roboto" charset="0"/>
              </a:rPr>
              <a:t>за маслодайната роза изчисленията се извършват на база средния размер на нивата на плащане към декларираните площи както следва: </a:t>
            </a:r>
          </a:p>
          <a:p>
            <a:pPr algn="just" defTabSz="914352">
              <a:lnSpc>
                <a:spcPts val="2801"/>
              </a:lnSpc>
              <a:spcBef>
                <a:spcPts val="750"/>
              </a:spcBef>
            </a:pPr>
            <a:r>
              <a:rPr lang="en-US" sz="3000" spc="89" dirty="0">
                <a:latin typeface="Roboto" charset="0"/>
                <a:ea typeface="Roboto" charset="0"/>
              </a:rPr>
              <a:t>    </a:t>
            </a:r>
            <a:r>
              <a:rPr lang="bg-BG" sz="3000" spc="89" dirty="0">
                <a:latin typeface="Roboto" charset="0"/>
                <a:ea typeface="Roboto" charset="0"/>
              </a:rPr>
              <a:t>Размер на площите – Ставка:</a:t>
            </a:r>
          </a:p>
          <a:p>
            <a:pPr indent="-285750" algn="just" defTabSz="914352">
              <a:lnSpc>
                <a:spcPts val="2801"/>
              </a:lnSpc>
              <a:spcBef>
                <a:spcPts val="0"/>
              </a:spcBef>
              <a:buFont typeface="Wingdings" pitchFamily="2" charset="2"/>
              <a:buChar char="ü"/>
            </a:pPr>
            <a:r>
              <a:rPr lang="bg-BG" sz="3000" spc="89" dirty="0">
                <a:latin typeface="Roboto" charset="0"/>
                <a:ea typeface="Roboto" charset="0"/>
              </a:rPr>
              <a:t>До 100 ха</a:t>
            </a:r>
            <a:r>
              <a:rPr lang="en-US" sz="3000" spc="89" dirty="0">
                <a:latin typeface="Roboto" charset="0"/>
                <a:ea typeface="Roboto" charset="0"/>
              </a:rPr>
              <a:t>. - </a:t>
            </a:r>
            <a:r>
              <a:rPr lang="bg-BG" sz="3000" spc="89" dirty="0">
                <a:latin typeface="Roboto" charset="0"/>
                <a:ea typeface="Roboto" charset="0"/>
              </a:rPr>
              <a:t>100% </a:t>
            </a:r>
          </a:p>
          <a:p>
            <a:pPr indent="-285750" algn="just" defTabSz="914352">
              <a:lnSpc>
                <a:spcPts val="2801"/>
              </a:lnSpc>
              <a:spcBef>
                <a:spcPts val="0"/>
              </a:spcBef>
              <a:buFont typeface="Wingdings" pitchFamily="2" charset="2"/>
              <a:buChar char="ü"/>
            </a:pPr>
            <a:r>
              <a:rPr lang="bg-BG" sz="3000" spc="89" dirty="0">
                <a:latin typeface="Roboto" charset="0"/>
                <a:ea typeface="Roboto" charset="0"/>
              </a:rPr>
              <a:t>От 101 ха. до 250 ха. </a:t>
            </a:r>
            <a:r>
              <a:rPr lang="en-US" sz="3000" spc="89" dirty="0">
                <a:latin typeface="Roboto" charset="0"/>
                <a:ea typeface="Roboto" charset="0"/>
              </a:rPr>
              <a:t> - </a:t>
            </a:r>
            <a:r>
              <a:rPr lang="bg-BG" sz="3000" spc="89" dirty="0">
                <a:latin typeface="Roboto" charset="0"/>
                <a:ea typeface="Roboto" charset="0"/>
              </a:rPr>
              <a:t>50% </a:t>
            </a:r>
          </a:p>
          <a:p>
            <a:pPr indent="-285750" algn="just" defTabSz="914352">
              <a:lnSpc>
                <a:spcPts val="2801"/>
              </a:lnSpc>
              <a:spcBef>
                <a:spcPts val="0"/>
              </a:spcBef>
              <a:buFont typeface="Wingdings" pitchFamily="2" charset="2"/>
              <a:buChar char="ü"/>
            </a:pPr>
            <a:r>
              <a:rPr lang="bg-BG" sz="3000" spc="89" dirty="0">
                <a:latin typeface="Roboto" charset="0"/>
                <a:ea typeface="Roboto" charset="0"/>
              </a:rPr>
              <a:t>Над 251 ха</a:t>
            </a:r>
            <a:r>
              <a:rPr lang="en-US" sz="3000" spc="89" dirty="0">
                <a:latin typeface="Roboto" charset="0"/>
                <a:ea typeface="Roboto" charset="0"/>
              </a:rPr>
              <a:t>. - </a:t>
            </a:r>
            <a:r>
              <a:rPr lang="bg-BG" sz="3000" spc="89" dirty="0">
                <a:latin typeface="Roboto" charset="0"/>
                <a:ea typeface="Roboto" charset="0"/>
              </a:rPr>
              <a:t> 10% </a:t>
            </a:r>
          </a:p>
          <a:p>
            <a:pPr indent="-285750" algn="just" defTabSz="914352">
              <a:lnSpc>
                <a:spcPts val="2801"/>
              </a:lnSpc>
              <a:spcBef>
                <a:spcPts val="0"/>
              </a:spcBef>
              <a:buFont typeface="Wingdings" pitchFamily="2" charset="2"/>
              <a:buChar char="ü"/>
            </a:pPr>
            <a:endParaRPr lang="bg-BG" sz="2000" spc="89" dirty="0">
              <a:latin typeface="Roboto" charset="0"/>
              <a:ea typeface="Roboto" charset="0"/>
            </a:endParaRPr>
          </a:p>
          <a:p>
            <a:pPr algn="just" defTabSz="914352">
              <a:lnSpc>
                <a:spcPts val="2801"/>
              </a:lnSpc>
              <a:spcBef>
                <a:spcPts val="0"/>
              </a:spcBef>
            </a:pPr>
            <a:endParaRPr lang="en-US" sz="2000" spc="89" dirty="0">
              <a:latin typeface="Source Sans Pro Bold"/>
            </a:endParaRPr>
          </a:p>
          <a:p>
            <a:pPr defTabSz="914352">
              <a:lnSpc>
                <a:spcPts val="2801"/>
              </a:lnSpc>
              <a:spcBef>
                <a:spcPct val="0"/>
              </a:spcBef>
            </a:pPr>
            <a:endParaRPr lang="en-US" sz="2000" spc="89" dirty="0">
              <a:latin typeface="Source Sans Pro Bold"/>
            </a:endParaRPr>
          </a:p>
        </p:txBody>
      </p:sp>
      <p:sp>
        <p:nvSpPr>
          <p:cNvPr id="24" name="TextBox 24"/>
          <p:cNvSpPr txBox="1"/>
          <p:nvPr/>
        </p:nvSpPr>
        <p:spPr>
          <a:xfrm>
            <a:off x="9375905" y="1231984"/>
            <a:ext cx="7077114" cy="1179810"/>
          </a:xfrm>
          <a:prstGeom prst="rect">
            <a:avLst/>
          </a:prstGeom>
        </p:spPr>
        <p:txBody>
          <a:bodyPr lIns="0" tIns="0" rIns="0" bIns="0" rtlCol="0" anchor="t">
            <a:spAutoFit/>
          </a:bodyPr>
          <a:lstStyle/>
          <a:p>
            <a:pPr defTabSz="914352">
              <a:lnSpc>
                <a:spcPts val="4598"/>
              </a:lnSpc>
            </a:pPr>
            <a:r>
              <a:rPr lang="en-US" sz="3900" dirty="0">
                <a:latin typeface="Roboto"/>
              </a:rPr>
              <a:t>БИОЛОГИЧНО РАСТЕНИЕВЪДСТВО</a:t>
            </a:r>
            <a:endParaRPr lang="en-US" sz="3900" dirty="0">
              <a:latin typeface="Roboto"/>
              <a:ea typeface="Roboto"/>
              <a:cs typeface="Roboto"/>
            </a:endParaRPr>
          </a:p>
        </p:txBody>
      </p:sp>
      <p:sp>
        <p:nvSpPr>
          <p:cNvPr id="25" name="TextBox 25"/>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6" name="TextBox 26"/>
          <p:cNvSpPr txBox="1"/>
          <p:nvPr/>
        </p:nvSpPr>
        <p:spPr>
          <a:xfrm>
            <a:off x="10685931" y="656435"/>
            <a:ext cx="7077114" cy="487313"/>
          </a:xfrm>
          <a:prstGeom prst="rect">
            <a:avLst/>
          </a:prstGeom>
        </p:spPr>
        <p:txBody>
          <a:bodyPr lIns="0" tIns="0" rIns="0" bIns="0" rtlCol="0" anchor="t">
            <a:spAutoFit/>
          </a:bodyPr>
          <a:lstStyle/>
          <a:p>
            <a:pPr defTabSz="914352">
              <a:lnSpc>
                <a:spcPts val="3795"/>
              </a:lnSpc>
            </a:pPr>
            <a:r>
              <a:rPr lang="en-US" sz="3200">
                <a:latin typeface="Roboto"/>
              </a:rPr>
              <a:t>ЕЗФРСР</a:t>
            </a:r>
          </a:p>
        </p:txBody>
      </p:sp>
      <p:pic>
        <p:nvPicPr>
          <p:cNvPr id="27" name="Картина 28">
            <a:extLst>
              <a:ext uri="{FF2B5EF4-FFF2-40B4-BE49-F238E27FC236}">
                <a16:creationId xmlns="" xmlns:a16="http://schemas.microsoft.com/office/drawing/2014/main" id="{5ADFE3F0-26B4-746E-1B19-102EC8FE8C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06391" y="1325702"/>
            <a:ext cx="526757" cy="992373"/>
          </a:xfrm>
          <a:prstGeom prst="rect">
            <a:avLst/>
          </a:prstGeom>
        </p:spPr>
      </p:pic>
    </p:spTree>
    <p:extLst>
      <p:ext uri="{BB962C8B-B14F-4D97-AF65-F5344CB8AC3E}">
        <p14:creationId xmlns:p14="http://schemas.microsoft.com/office/powerpoint/2010/main" val="277362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03A71C1-7BA1-2044-87FB-D812ACCC602D}"/>
              </a:ext>
            </a:extLst>
          </p:cNvPr>
          <p:cNvPicPr>
            <a:picLocks noChangeAspect="1"/>
          </p:cNvPicPr>
          <p:nvPr/>
        </p:nvPicPr>
        <p:blipFill>
          <a:blip r:embed="rId2"/>
          <a:stretch>
            <a:fillRect/>
          </a:stretch>
        </p:blipFill>
        <p:spPr>
          <a:xfrm>
            <a:off x="2227384" y="241498"/>
            <a:ext cx="13153291" cy="9804004"/>
          </a:xfrm>
          <a:prstGeom prst="rect">
            <a:avLst/>
          </a:prstGeom>
        </p:spPr>
      </p:pic>
    </p:spTree>
    <p:extLst>
      <p:ext uri="{BB962C8B-B14F-4D97-AF65-F5344CB8AC3E}">
        <p14:creationId xmlns:p14="http://schemas.microsoft.com/office/powerpoint/2010/main" val="268719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01" y="8153868"/>
            <a:ext cx="1472603" cy="736302"/>
          </a:xfrm>
          <a:prstGeom prst="rect">
            <a:avLst/>
          </a:prstGeom>
        </p:spPr>
      </p:pic>
      <p:pic>
        <p:nvPicPr>
          <p:cNvPr id="3" name="Picture 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flipV="1">
            <a:off x="1" y="4"/>
            <a:ext cx="1345172" cy="1345172"/>
          </a:xfrm>
          <a:prstGeom prst="rect">
            <a:avLst/>
          </a:prstGeom>
        </p:spPr>
      </p:pic>
      <p:pic>
        <p:nvPicPr>
          <p:cNvPr id="4" name="Picture 4"/>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349613" y="345989"/>
            <a:ext cx="502556" cy="476159"/>
          </a:xfrm>
          <a:prstGeom prst="rect">
            <a:avLst/>
          </a:prstGeom>
        </p:spPr>
      </p:pic>
      <p:grpSp>
        <p:nvGrpSpPr>
          <p:cNvPr id="7" name="Group 7"/>
          <p:cNvGrpSpPr/>
          <p:nvPr/>
        </p:nvGrpSpPr>
        <p:grpSpPr>
          <a:xfrm>
            <a:off x="9374802" y="649556"/>
            <a:ext cx="494568" cy="49456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9" name="Group 9"/>
          <p:cNvGrpSpPr/>
          <p:nvPr/>
        </p:nvGrpSpPr>
        <p:grpSpPr>
          <a:xfrm>
            <a:off x="9721158" y="649556"/>
            <a:ext cx="494568" cy="49456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1" name="Group 11"/>
          <p:cNvGrpSpPr/>
          <p:nvPr/>
        </p:nvGrpSpPr>
        <p:grpSpPr>
          <a:xfrm>
            <a:off x="10067513" y="649556"/>
            <a:ext cx="494568" cy="49456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5" name="TextBox 15"/>
          <p:cNvSpPr txBox="1"/>
          <p:nvPr/>
        </p:nvSpPr>
        <p:spPr>
          <a:xfrm>
            <a:off x="7612565" y="2639129"/>
            <a:ext cx="2780075" cy="1455192"/>
          </a:xfrm>
          <a:prstGeom prst="rect">
            <a:avLst/>
          </a:prstGeom>
        </p:spPr>
        <p:txBody>
          <a:bodyPr lIns="50801" tIns="50801" rIns="50801" bIns="50801" rtlCol="0" anchor="ctr"/>
          <a:lstStyle/>
          <a:p>
            <a:pPr algn="ctr" defTabSz="914352">
              <a:lnSpc>
                <a:spcPts val="2156"/>
              </a:lnSpc>
            </a:pPr>
            <a:endParaRPr/>
          </a:p>
        </p:txBody>
      </p:sp>
      <p:sp>
        <p:nvSpPr>
          <p:cNvPr id="19" name="TextBox 19"/>
          <p:cNvSpPr txBox="1"/>
          <p:nvPr/>
        </p:nvSpPr>
        <p:spPr>
          <a:xfrm>
            <a:off x="1048216" y="2639129"/>
            <a:ext cx="16633114" cy="8810682"/>
          </a:xfrm>
          <a:prstGeom prst="rect">
            <a:avLst/>
          </a:prstGeom>
        </p:spPr>
        <p:txBody>
          <a:bodyPr wrap="square" lIns="0" tIns="0" rIns="0" bIns="0" rtlCol="0" anchor="t">
            <a:spAutoFit/>
          </a:bodyPr>
          <a:lstStyle/>
          <a:p>
            <a:pPr algn="just" defTabSz="914352">
              <a:lnSpc>
                <a:spcPts val="2801"/>
              </a:lnSpc>
            </a:pPr>
            <a:r>
              <a:rPr lang="bg" sz="3200" spc="89" dirty="0">
                <a:ea typeface="Roboto" charset="0"/>
                <a:cs typeface="Roboto" charset="0"/>
              </a:rPr>
              <a:t>Целта на интервенцията е да се насърчат земеделските стопанства да практикуват щадящи природата методи на земеделие.</a:t>
            </a:r>
            <a:endParaRPr lang="en-US" sz="3200" spc="89" dirty="0">
              <a:ea typeface="Roboto" charset="0"/>
              <a:cs typeface="Roboto" charset="0"/>
            </a:endParaRPr>
          </a:p>
          <a:p>
            <a:pPr algn="just" defTabSz="914352">
              <a:lnSpc>
                <a:spcPts val="2801"/>
              </a:lnSpc>
            </a:pPr>
            <a:r>
              <a:rPr lang="bg" sz="3200" spc="89" dirty="0">
                <a:ea typeface="Roboto" charset="0"/>
                <a:cs typeface="Roboto" charset="0"/>
              </a:rPr>
              <a:t>Интервенцията подкрепя прилагането на биологично пчеларство, както и преминаването към биологично пчеларство.</a:t>
            </a:r>
          </a:p>
          <a:p>
            <a:pPr algn="just" defTabSz="914352">
              <a:lnSpc>
                <a:spcPts val="2801"/>
              </a:lnSpc>
            </a:pPr>
            <a:endParaRPr lang="en-US" sz="3200" dirty="0">
              <a:ea typeface="Roboto" charset="0"/>
              <a:cs typeface="Roboto" charset="0"/>
            </a:endParaRPr>
          </a:p>
          <a:p>
            <a:pPr algn="just" defTabSz="914352">
              <a:lnSpc>
                <a:spcPts val="2801"/>
              </a:lnSpc>
            </a:pPr>
            <a:r>
              <a:rPr lang="en-US" sz="3200" spc="89" dirty="0" err="1">
                <a:ea typeface="Roboto" charset="0"/>
                <a:cs typeface="Roboto" charset="0"/>
              </a:rPr>
              <a:t>Екологични</a:t>
            </a:r>
            <a:r>
              <a:rPr lang="en-US" sz="3200" spc="89" dirty="0">
                <a:ea typeface="Roboto" charset="0"/>
                <a:cs typeface="Roboto" charset="0"/>
              </a:rPr>
              <a:t> </a:t>
            </a:r>
            <a:r>
              <a:rPr lang="en-US" sz="3200" spc="89" dirty="0" err="1">
                <a:ea typeface="Roboto" charset="0"/>
                <a:cs typeface="Roboto" charset="0"/>
              </a:rPr>
              <a:t>практики</a:t>
            </a:r>
            <a:r>
              <a:rPr lang="en-US" sz="3200" spc="89" dirty="0">
                <a:ea typeface="Roboto" charset="0"/>
                <a:cs typeface="Roboto" charset="0"/>
              </a:rPr>
              <a:t>:</a:t>
            </a:r>
          </a:p>
          <a:p>
            <a:pPr algn="just" defTabSz="914352"/>
            <a:r>
              <a:rPr lang="en-US" sz="3200" spc="89" dirty="0" err="1">
                <a:ea typeface="Roboto" charset="0"/>
                <a:cs typeface="Roboto" charset="0"/>
              </a:rPr>
              <a:t>Ангажиментите</a:t>
            </a:r>
            <a:r>
              <a:rPr lang="en-US" sz="3200" spc="89" dirty="0">
                <a:ea typeface="Roboto" charset="0"/>
                <a:cs typeface="Roboto" charset="0"/>
              </a:rPr>
              <a:t> </a:t>
            </a:r>
            <a:r>
              <a:rPr lang="en-US" sz="3200" spc="89" dirty="0" err="1">
                <a:ea typeface="Roboto" charset="0"/>
                <a:cs typeface="Roboto" charset="0"/>
              </a:rPr>
              <a:t>по</a:t>
            </a:r>
            <a:r>
              <a:rPr lang="en-US" sz="3200" spc="89" dirty="0">
                <a:ea typeface="Roboto" charset="0"/>
                <a:cs typeface="Roboto" charset="0"/>
              </a:rPr>
              <a:t> </a:t>
            </a:r>
            <a:r>
              <a:rPr lang="en-US" sz="3200" spc="89" dirty="0" err="1">
                <a:ea typeface="Roboto" charset="0"/>
                <a:cs typeface="Roboto" charset="0"/>
              </a:rPr>
              <a:t>интервенцията</a:t>
            </a:r>
            <a:r>
              <a:rPr lang="en-US" sz="3200" spc="89" dirty="0">
                <a:ea typeface="Roboto" charset="0"/>
                <a:cs typeface="Roboto" charset="0"/>
              </a:rPr>
              <a:t> </a:t>
            </a:r>
            <a:r>
              <a:rPr lang="en-US" sz="3200" spc="89" dirty="0" err="1">
                <a:ea typeface="Roboto" charset="0"/>
                <a:cs typeface="Roboto" charset="0"/>
              </a:rPr>
              <a:t>са</a:t>
            </a:r>
            <a:r>
              <a:rPr lang="en-US" sz="3200" spc="89" dirty="0">
                <a:ea typeface="Roboto" charset="0"/>
                <a:cs typeface="Roboto" charset="0"/>
              </a:rPr>
              <a:t> </a:t>
            </a:r>
            <a:r>
              <a:rPr lang="en-US" sz="3200" spc="89" dirty="0" err="1">
                <a:ea typeface="Roboto" charset="0"/>
                <a:cs typeface="Roboto" charset="0"/>
              </a:rPr>
              <a:t>обособени</a:t>
            </a:r>
            <a:r>
              <a:rPr lang="en-US" sz="3200" spc="89" dirty="0">
                <a:ea typeface="Roboto" charset="0"/>
                <a:cs typeface="Roboto" charset="0"/>
              </a:rPr>
              <a:t> в </a:t>
            </a:r>
            <a:r>
              <a:rPr lang="en-US" sz="3200" spc="89" dirty="0" err="1">
                <a:ea typeface="Roboto" charset="0"/>
                <a:cs typeface="Roboto" charset="0"/>
              </a:rPr>
              <a:t>две</a:t>
            </a:r>
            <a:r>
              <a:rPr lang="en-US" sz="3200" spc="89" dirty="0">
                <a:ea typeface="Roboto" charset="0"/>
                <a:cs typeface="Roboto" charset="0"/>
              </a:rPr>
              <a:t> </a:t>
            </a:r>
            <a:r>
              <a:rPr lang="en-US" sz="3200" spc="89" dirty="0" err="1">
                <a:ea typeface="Roboto" charset="0"/>
                <a:cs typeface="Roboto" charset="0"/>
              </a:rPr>
              <a:t>операции</a:t>
            </a:r>
            <a:r>
              <a:rPr lang="en-US" sz="3200" spc="89" dirty="0">
                <a:ea typeface="Roboto" charset="0"/>
                <a:cs typeface="Roboto" charset="0"/>
              </a:rPr>
              <a:t>: </a:t>
            </a:r>
          </a:p>
          <a:p>
            <a:pPr algn="just" defTabSz="914352"/>
            <a:r>
              <a:rPr lang="en-US" sz="3200" spc="89" dirty="0">
                <a:ea typeface="Roboto" charset="0"/>
                <a:cs typeface="Roboto" charset="0"/>
              </a:rPr>
              <a:t>•  </a:t>
            </a:r>
            <a:r>
              <a:rPr lang="en-US" sz="3200" spc="89" dirty="0" err="1">
                <a:ea typeface="Roboto" charset="0"/>
                <a:cs typeface="Roboto" charset="0"/>
              </a:rPr>
              <a:t>Плащания</a:t>
            </a:r>
            <a:r>
              <a:rPr lang="en-US" sz="3200" spc="89" dirty="0">
                <a:ea typeface="Roboto" charset="0"/>
                <a:cs typeface="Roboto" charset="0"/>
              </a:rPr>
              <a:t> </a:t>
            </a:r>
            <a:r>
              <a:rPr lang="en-US" sz="3200" spc="89" dirty="0" err="1">
                <a:ea typeface="Roboto" charset="0"/>
                <a:cs typeface="Roboto" charset="0"/>
              </a:rPr>
              <a:t>за</a:t>
            </a:r>
            <a:r>
              <a:rPr lang="en-US" sz="3200" spc="89" dirty="0">
                <a:ea typeface="Roboto" charset="0"/>
                <a:cs typeface="Roboto" charset="0"/>
              </a:rPr>
              <a:t> </a:t>
            </a:r>
            <a:r>
              <a:rPr lang="en-US" sz="3200" spc="89" dirty="0" err="1">
                <a:ea typeface="Roboto" charset="0"/>
                <a:cs typeface="Roboto" charset="0"/>
              </a:rPr>
              <a:t>преминаване</a:t>
            </a:r>
            <a:r>
              <a:rPr lang="en-US" sz="3200" spc="89" dirty="0">
                <a:ea typeface="Roboto" charset="0"/>
                <a:cs typeface="Roboto" charset="0"/>
              </a:rPr>
              <a:t> </a:t>
            </a:r>
            <a:r>
              <a:rPr lang="en-US" sz="3200" spc="89" dirty="0" err="1">
                <a:ea typeface="Roboto" charset="0"/>
                <a:cs typeface="Roboto" charset="0"/>
              </a:rPr>
              <a:t>към</a:t>
            </a:r>
            <a:r>
              <a:rPr lang="en-US" sz="3200" spc="89" dirty="0">
                <a:ea typeface="Roboto" charset="0"/>
                <a:cs typeface="Roboto" charset="0"/>
              </a:rPr>
              <a:t> </a:t>
            </a:r>
            <a:r>
              <a:rPr lang="en-US" sz="3200" spc="89" dirty="0" err="1">
                <a:ea typeface="Roboto" charset="0"/>
                <a:cs typeface="Roboto" charset="0"/>
              </a:rPr>
              <a:t>биологично</a:t>
            </a:r>
            <a:r>
              <a:rPr lang="en-US" sz="3200" spc="89" dirty="0">
                <a:ea typeface="Roboto" charset="0"/>
                <a:cs typeface="Roboto" charset="0"/>
              </a:rPr>
              <a:t> </a:t>
            </a:r>
            <a:r>
              <a:rPr lang="en-US" sz="3200" spc="89" dirty="0" err="1">
                <a:ea typeface="Roboto" charset="0"/>
                <a:cs typeface="Roboto" charset="0"/>
              </a:rPr>
              <a:t>пчеларство</a:t>
            </a:r>
            <a:r>
              <a:rPr lang="en-US" sz="3200" spc="89" dirty="0">
                <a:ea typeface="Roboto" charset="0"/>
                <a:cs typeface="Roboto" charset="0"/>
              </a:rPr>
              <a:t> </a:t>
            </a:r>
          </a:p>
          <a:p>
            <a:pPr algn="just" defTabSz="914352"/>
            <a:r>
              <a:rPr lang="en-US" sz="3200" spc="89" dirty="0">
                <a:ea typeface="Roboto" charset="0"/>
                <a:cs typeface="Roboto" charset="0"/>
              </a:rPr>
              <a:t>•  </a:t>
            </a:r>
            <a:r>
              <a:rPr lang="en-US" sz="3200" spc="89" dirty="0" err="1">
                <a:ea typeface="Roboto" charset="0"/>
                <a:cs typeface="Roboto" charset="0"/>
              </a:rPr>
              <a:t>Плащания</a:t>
            </a:r>
            <a:r>
              <a:rPr lang="en-US" sz="3200" spc="89" dirty="0">
                <a:ea typeface="Roboto" charset="0"/>
                <a:cs typeface="Roboto" charset="0"/>
              </a:rPr>
              <a:t> </a:t>
            </a:r>
            <a:r>
              <a:rPr lang="en-US" sz="3200" spc="89" dirty="0" err="1">
                <a:ea typeface="Roboto" charset="0"/>
                <a:cs typeface="Roboto" charset="0"/>
              </a:rPr>
              <a:t>за</a:t>
            </a:r>
            <a:r>
              <a:rPr lang="en-US" sz="3200" spc="89" dirty="0">
                <a:ea typeface="Roboto" charset="0"/>
                <a:cs typeface="Roboto" charset="0"/>
              </a:rPr>
              <a:t> </a:t>
            </a:r>
            <a:r>
              <a:rPr lang="en-US" sz="3200" spc="89" dirty="0" err="1">
                <a:ea typeface="Roboto" charset="0"/>
                <a:cs typeface="Roboto" charset="0"/>
              </a:rPr>
              <a:t>поддържане</a:t>
            </a:r>
            <a:r>
              <a:rPr lang="en-US" sz="3200" spc="89" dirty="0">
                <a:ea typeface="Roboto" charset="0"/>
                <a:cs typeface="Roboto" charset="0"/>
              </a:rPr>
              <a:t> </a:t>
            </a:r>
            <a:r>
              <a:rPr lang="en-US" sz="3200" spc="89" dirty="0" err="1">
                <a:ea typeface="Roboto" charset="0"/>
                <a:cs typeface="Roboto" charset="0"/>
              </a:rPr>
              <a:t>на</a:t>
            </a:r>
            <a:r>
              <a:rPr lang="en-US" sz="3200" spc="89" dirty="0">
                <a:ea typeface="Roboto" charset="0"/>
                <a:cs typeface="Roboto" charset="0"/>
              </a:rPr>
              <a:t> </a:t>
            </a:r>
            <a:r>
              <a:rPr lang="en-US" sz="3200" spc="89" dirty="0" err="1">
                <a:ea typeface="Roboto" charset="0"/>
                <a:cs typeface="Roboto" charset="0"/>
              </a:rPr>
              <a:t>биологично</a:t>
            </a:r>
            <a:r>
              <a:rPr lang="en-US" sz="3200" spc="89" dirty="0">
                <a:ea typeface="Roboto" charset="0"/>
                <a:cs typeface="Roboto" charset="0"/>
              </a:rPr>
              <a:t> </a:t>
            </a:r>
            <a:r>
              <a:rPr lang="en-US" sz="3200" spc="89" dirty="0" err="1">
                <a:ea typeface="Roboto" charset="0"/>
                <a:cs typeface="Roboto" charset="0"/>
              </a:rPr>
              <a:t>пчеларство</a:t>
            </a:r>
            <a:r>
              <a:rPr lang="en-US" sz="3200" spc="89" dirty="0">
                <a:ea typeface="Roboto" charset="0"/>
                <a:cs typeface="Roboto" charset="0"/>
              </a:rPr>
              <a:t> </a:t>
            </a:r>
          </a:p>
          <a:p>
            <a:pPr algn="just" defTabSz="914352"/>
            <a:endParaRPr lang="en-US" sz="3200" spc="89" dirty="0">
              <a:ea typeface="Roboto" charset="0"/>
              <a:cs typeface="Roboto" charset="0"/>
            </a:endParaRPr>
          </a:p>
          <a:p>
            <a:pPr algn="just" defTabSz="914352">
              <a:lnSpc>
                <a:spcPts val="2801"/>
              </a:lnSpc>
            </a:pPr>
            <a:r>
              <a:rPr lang="en-US" sz="3200" spc="89" dirty="0" err="1">
                <a:ea typeface="Roboto" charset="0"/>
                <a:cs typeface="Roboto" charset="0"/>
              </a:rPr>
              <a:t>Подпомагането</a:t>
            </a:r>
            <a:r>
              <a:rPr lang="en-US" sz="3200" spc="89" dirty="0">
                <a:ea typeface="Roboto" charset="0"/>
                <a:cs typeface="Roboto" charset="0"/>
              </a:rPr>
              <a:t> </a:t>
            </a:r>
            <a:r>
              <a:rPr lang="en-US" sz="3200" spc="89" dirty="0" err="1">
                <a:ea typeface="Roboto" charset="0"/>
                <a:cs typeface="Roboto" charset="0"/>
              </a:rPr>
              <a:t>по</a:t>
            </a:r>
            <a:r>
              <a:rPr lang="en-US" sz="3200" spc="89" dirty="0">
                <a:ea typeface="Roboto" charset="0"/>
                <a:cs typeface="Roboto" charset="0"/>
              </a:rPr>
              <a:t> </a:t>
            </a:r>
            <a:r>
              <a:rPr lang="en-US" sz="3200" spc="89" dirty="0" err="1">
                <a:ea typeface="Roboto" charset="0"/>
                <a:cs typeface="Roboto" charset="0"/>
              </a:rPr>
              <a:t>интервенцията</a:t>
            </a:r>
            <a:r>
              <a:rPr lang="en-US" sz="3200" spc="89" dirty="0">
                <a:ea typeface="Roboto" charset="0"/>
                <a:cs typeface="Roboto" charset="0"/>
              </a:rPr>
              <a:t> </a:t>
            </a:r>
            <a:r>
              <a:rPr lang="en-US" sz="3200" spc="89" dirty="0" err="1">
                <a:ea typeface="Roboto" charset="0"/>
                <a:cs typeface="Roboto" charset="0"/>
              </a:rPr>
              <a:t>се</a:t>
            </a:r>
            <a:r>
              <a:rPr lang="en-US" sz="3200" spc="89" dirty="0">
                <a:ea typeface="Roboto" charset="0"/>
                <a:cs typeface="Roboto" charset="0"/>
              </a:rPr>
              <a:t> </a:t>
            </a:r>
            <a:r>
              <a:rPr lang="en-US" sz="3200" spc="89" dirty="0" err="1">
                <a:ea typeface="Roboto" charset="0"/>
                <a:cs typeface="Roboto" charset="0"/>
              </a:rPr>
              <a:t>предоставя</a:t>
            </a:r>
            <a:r>
              <a:rPr lang="en-US" sz="3200" spc="89" dirty="0">
                <a:ea typeface="Roboto" charset="0"/>
                <a:cs typeface="Roboto" charset="0"/>
              </a:rPr>
              <a:t> </a:t>
            </a:r>
            <a:r>
              <a:rPr lang="en-US" sz="3200" spc="89" dirty="0" err="1">
                <a:ea typeface="Roboto" charset="0"/>
                <a:cs typeface="Roboto" charset="0"/>
              </a:rPr>
              <a:t>годишно</a:t>
            </a:r>
            <a:r>
              <a:rPr lang="en-US" sz="3200" spc="89" dirty="0">
                <a:ea typeface="Roboto" charset="0"/>
                <a:cs typeface="Roboto" charset="0"/>
              </a:rPr>
              <a:t>, </a:t>
            </a:r>
            <a:r>
              <a:rPr lang="en-US" sz="3200" spc="89" dirty="0" err="1">
                <a:ea typeface="Roboto" charset="0"/>
                <a:cs typeface="Roboto" charset="0"/>
              </a:rPr>
              <a:t>под</a:t>
            </a:r>
            <a:r>
              <a:rPr lang="en-US" sz="3200" spc="89" dirty="0">
                <a:ea typeface="Roboto" charset="0"/>
                <a:cs typeface="Roboto" charset="0"/>
              </a:rPr>
              <a:t> </a:t>
            </a:r>
            <a:r>
              <a:rPr lang="en-US" sz="3200" spc="89" dirty="0" err="1">
                <a:ea typeface="Roboto" charset="0"/>
                <a:cs typeface="Roboto" charset="0"/>
              </a:rPr>
              <a:t>формата</a:t>
            </a:r>
            <a:r>
              <a:rPr lang="en-US" sz="3200" spc="89" dirty="0">
                <a:ea typeface="Roboto" charset="0"/>
                <a:cs typeface="Roboto" charset="0"/>
              </a:rPr>
              <a:t> </a:t>
            </a:r>
            <a:r>
              <a:rPr lang="en-US" sz="3200" spc="89" dirty="0" err="1">
                <a:ea typeface="Roboto" charset="0"/>
                <a:cs typeface="Roboto" charset="0"/>
              </a:rPr>
              <a:t>на</a:t>
            </a:r>
            <a:r>
              <a:rPr lang="en-US" sz="3200" spc="89" dirty="0">
                <a:ea typeface="Roboto" charset="0"/>
                <a:cs typeface="Roboto" charset="0"/>
              </a:rPr>
              <a:t> </a:t>
            </a:r>
            <a:r>
              <a:rPr lang="bg" sz="3200" spc="89" dirty="0">
                <a:ea typeface="Roboto" charset="0"/>
                <a:cs typeface="Roboto" charset="0"/>
              </a:rPr>
              <a:t>еднократно плащане </a:t>
            </a:r>
            <a:r>
              <a:rPr lang="en-US" sz="3200" spc="89" dirty="0" err="1">
                <a:ea typeface="Roboto" charset="0"/>
                <a:cs typeface="Roboto" charset="0"/>
              </a:rPr>
              <a:t>за</a:t>
            </a:r>
            <a:r>
              <a:rPr lang="en-US" sz="3200" spc="89" dirty="0">
                <a:ea typeface="Roboto" charset="0"/>
                <a:cs typeface="Roboto" charset="0"/>
              </a:rPr>
              <a:t> </a:t>
            </a:r>
            <a:r>
              <a:rPr lang="en-US" sz="3200" spc="89" dirty="0" err="1">
                <a:ea typeface="Roboto" charset="0"/>
                <a:cs typeface="Roboto" charset="0"/>
              </a:rPr>
              <a:t>стопанство</a:t>
            </a:r>
            <a:r>
              <a:rPr lang="en-US" sz="3200" spc="89" dirty="0">
                <a:ea typeface="Roboto" charset="0"/>
                <a:cs typeface="Roboto" charset="0"/>
              </a:rPr>
              <a:t>, </a:t>
            </a:r>
            <a:r>
              <a:rPr lang="en-US" sz="3200" spc="89" dirty="0" err="1">
                <a:ea typeface="Roboto" charset="0"/>
                <a:cs typeface="Roboto" charset="0"/>
              </a:rPr>
              <a:t>прилагащо</a:t>
            </a:r>
            <a:r>
              <a:rPr lang="en-US" sz="3200" spc="89" dirty="0">
                <a:ea typeface="Roboto" charset="0"/>
                <a:cs typeface="Roboto" charset="0"/>
              </a:rPr>
              <a:t> </a:t>
            </a:r>
            <a:r>
              <a:rPr lang="en-US" sz="3200" spc="89" dirty="0" err="1">
                <a:ea typeface="Roboto" charset="0"/>
                <a:cs typeface="Roboto" charset="0"/>
              </a:rPr>
              <a:t>изискванията</a:t>
            </a:r>
            <a:r>
              <a:rPr lang="en-US" sz="3200" spc="89" dirty="0">
                <a:ea typeface="Roboto" charset="0"/>
                <a:cs typeface="Roboto" charset="0"/>
              </a:rPr>
              <a:t> </a:t>
            </a:r>
            <a:r>
              <a:rPr lang="en-US" sz="3200" spc="89" dirty="0" err="1">
                <a:ea typeface="Roboto" charset="0"/>
                <a:cs typeface="Roboto" charset="0"/>
              </a:rPr>
              <a:t>на</a:t>
            </a:r>
            <a:r>
              <a:rPr lang="en-US" sz="3200" spc="89" dirty="0">
                <a:ea typeface="Roboto" charset="0"/>
                <a:cs typeface="Roboto" charset="0"/>
              </a:rPr>
              <a:t> </a:t>
            </a:r>
            <a:r>
              <a:rPr lang="en-US" sz="3200" spc="89" dirty="0" err="1">
                <a:ea typeface="Roboto" charset="0"/>
                <a:cs typeface="Roboto" charset="0"/>
              </a:rPr>
              <a:t>Регламент</a:t>
            </a:r>
            <a:r>
              <a:rPr lang="en-US" sz="3200" spc="89" dirty="0">
                <a:ea typeface="Roboto" charset="0"/>
                <a:cs typeface="Roboto" charset="0"/>
              </a:rPr>
              <a:t> (ЕС) 2018/848 </a:t>
            </a:r>
            <a:r>
              <a:rPr lang="en-US" sz="3200" spc="89" dirty="0" err="1">
                <a:ea typeface="Roboto" charset="0"/>
                <a:cs typeface="Roboto" charset="0"/>
              </a:rPr>
              <a:t>относно</a:t>
            </a:r>
            <a:r>
              <a:rPr lang="en-US" sz="3200" spc="89" dirty="0">
                <a:ea typeface="Roboto" charset="0"/>
                <a:cs typeface="Roboto" charset="0"/>
              </a:rPr>
              <a:t> </a:t>
            </a:r>
            <a:r>
              <a:rPr lang="en-US" sz="3200" spc="89" dirty="0" err="1">
                <a:ea typeface="Roboto" charset="0"/>
                <a:cs typeface="Roboto" charset="0"/>
              </a:rPr>
              <a:t>биологичното</a:t>
            </a:r>
            <a:r>
              <a:rPr lang="en-US" sz="3200" spc="89" dirty="0">
                <a:ea typeface="Roboto" charset="0"/>
                <a:cs typeface="Roboto" charset="0"/>
              </a:rPr>
              <a:t> </a:t>
            </a:r>
            <a:r>
              <a:rPr lang="en-US" sz="3200" spc="89" dirty="0" err="1">
                <a:ea typeface="Roboto" charset="0"/>
                <a:cs typeface="Roboto" charset="0"/>
              </a:rPr>
              <a:t>производство</a:t>
            </a:r>
            <a:r>
              <a:rPr lang="en-US" sz="3200" spc="89" dirty="0">
                <a:ea typeface="Roboto" charset="0"/>
                <a:cs typeface="Roboto" charset="0"/>
              </a:rPr>
              <a:t> и </a:t>
            </a:r>
            <a:r>
              <a:rPr lang="en-US" sz="3200" spc="89" dirty="0" err="1">
                <a:ea typeface="Roboto" charset="0"/>
                <a:cs typeface="Roboto" charset="0"/>
              </a:rPr>
              <a:t>етикетирането</a:t>
            </a:r>
            <a:r>
              <a:rPr lang="en-US" sz="3200" spc="89" dirty="0">
                <a:ea typeface="Roboto" charset="0"/>
                <a:cs typeface="Roboto" charset="0"/>
              </a:rPr>
              <a:t> </a:t>
            </a:r>
            <a:r>
              <a:rPr lang="en-US" sz="3200" spc="89" dirty="0" err="1">
                <a:ea typeface="Roboto" charset="0"/>
                <a:cs typeface="Roboto" charset="0"/>
              </a:rPr>
              <a:t>на</a:t>
            </a:r>
            <a:r>
              <a:rPr lang="en-US" sz="3200" spc="89" dirty="0">
                <a:ea typeface="Roboto" charset="0"/>
                <a:cs typeface="Roboto" charset="0"/>
              </a:rPr>
              <a:t> </a:t>
            </a:r>
            <a:r>
              <a:rPr lang="en-US" sz="3200" spc="89" dirty="0" err="1">
                <a:ea typeface="Roboto" charset="0"/>
                <a:cs typeface="Roboto" charset="0"/>
              </a:rPr>
              <a:t>биологични</a:t>
            </a:r>
            <a:r>
              <a:rPr lang="en-US" sz="3200" spc="89" dirty="0">
                <a:ea typeface="Roboto" charset="0"/>
                <a:cs typeface="Roboto" charset="0"/>
              </a:rPr>
              <a:t> </a:t>
            </a:r>
            <a:r>
              <a:rPr lang="en-US" sz="3200" spc="89" dirty="0" err="1">
                <a:ea typeface="Roboto" charset="0"/>
                <a:cs typeface="Roboto" charset="0"/>
              </a:rPr>
              <a:t>продукти</a:t>
            </a:r>
            <a:r>
              <a:rPr lang="en-US" sz="3200" spc="89" dirty="0">
                <a:ea typeface="Roboto" charset="0"/>
                <a:cs typeface="Roboto" charset="0"/>
              </a:rPr>
              <a:t> в </a:t>
            </a:r>
            <a:r>
              <a:rPr lang="en-US" sz="3200" spc="89" dirty="0" err="1">
                <a:ea typeface="Roboto" charset="0"/>
                <a:cs typeface="Roboto" charset="0"/>
              </a:rPr>
              <a:t>стопанствата</a:t>
            </a:r>
            <a:r>
              <a:rPr lang="en-US" sz="3200" spc="89" dirty="0">
                <a:ea typeface="Roboto" charset="0"/>
                <a:cs typeface="Roboto" charset="0"/>
              </a:rPr>
              <a:t>. </a:t>
            </a:r>
          </a:p>
          <a:p>
            <a:pPr algn="just" defTabSz="914352">
              <a:lnSpc>
                <a:spcPts val="2801"/>
              </a:lnSpc>
            </a:pPr>
            <a:endParaRPr lang="en-US" sz="3200" spc="89" dirty="0">
              <a:ea typeface="Roboto" charset="0"/>
              <a:cs typeface="Roboto" charset="0"/>
            </a:endParaRPr>
          </a:p>
          <a:p>
            <a:pPr algn="just" defTabSz="914352">
              <a:lnSpc>
                <a:spcPts val="2801"/>
              </a:lnSpc>
            </a:pPr>
            <a:r>
              <a:rPr lang="en-US" sz="3200" spc="89" dirty="0">
                <a:ea typeface="Roboto" charset="0"/>
                <a:cs typeface="Roboto" charset="0"/>
              </a:rPr>
              <a:t>З</a:t>
            </a:r>
            <a:r>
              <a:rPr lang="bg" sz="3200" spc="89" dirty="0">
                <a:ea typeface="Roboto" charset="0"/>
                <a:cs typeface="Roboto" charset="0"/>
              </a:rPr>
              <a:t>емеделският стопанин </a:t>
            </a:r>
            <a:r>
              <a:rPr lang="en-US" sz="3200" spc="89" dirty="0">
                <a:ea typeface="Roboto" charset="0"/>
                <a:cs typeface="Roboto" charset="0"/>
              </a:rPr>
              <a:t>е </a:t>
            </a:r>
            <a:r>
              <a:rPr lang="en-US" sz="3200" spc="89" dirty="0" err="1">
                <a:ea typeface="Roboto" charset="0"/>
                <a:cs typeface="Roboto" charset="0"/>
              </a:rPr>
              <a:t>необходимо</a:t>
            </a:r>
            <a:r>
              <a:rPr lang="en-US" sz="3200" spc="89" dirty="0">
                <a:ea typeface="Roboto" charset="0"/>
                <a:cs typeface="Roboto" charset="0"/>
              </a:rPr>
              <a:t> </a:t>
            </a:r>
            <a:r>
              <a:rPr lang="bg" sz="3200" spc="89" dirty="0">
                <a:ea typeface="Roboto" charset="0"/>
                <a:cs typeface="Roboto" charset="0"/>
              </a:rPr>
              <a:t>да отглежда минимум 20 бр. пчелни семейства в съответствие в изискванията на Регламент (ЕС) 2018/848,  като всички следва да са разположени в пчелини, регистрирани в информационната система на БАБХ с идентифицирани пчелни семейства, които са включени в Регистъра на биологичното производство</a:t>
            </a:r>
            <a:r>
              <a:rPr lang="en-US" sz="3200" spc="89" dirty="0">
                <a:ea typeface="Roboto" charset="0"/>
                <a:cs typeface="Roboto" charset="0"/>
              </a:rPr>
              <a:t>. </a:t>
            </a:r>
            <a:endParaRPr lang="bg-BG" sz="3200" spc="89" dirty="0">
              <a:ea typeface="Roboto" charset="0"/>
              <a:cs typeface="Roboto" charset="0"/>
            </a:endParaRPr>
          </a:p>
          <a:p>
            <a:pPr algn="just" defTabSz="914352">
              <a:lnSpc>
                <a:spcPts val="2801"/>
              </a:lnSpc>
            </a:pPr>
            <a:endParaRPr lang="en-US" sz="3200" dirty="0">
              <a:ea typeface="Roboto" charset="0"/>
              <a:cs typeface="Roboto" charset="0"/>
            </a:endParaRPr>
          </a:p>
          <a:p>
            <a:pPr defTabSz="914352">
              <a:lnSpc>
                <a:spcPts val="2801"/>
              </a:lnSpc>
            </a:pPr>
            <a:endParaRPr lang="en-US" sz="3200" spc="89" dirty="0">
              <a:cs typeface="Calibri"/>
            </a:endParaRPr>
          </a:p>
          <a:p>
            <a:pPr defTabSz="914352">
              <a:lnSpc>
                <a:spcPts val="2801"/>
              </a:lnSpc>
            </a:pPr>
            <a:endParaRPr lang="en-US" sz="3200" spc="89" dirty="0"/>
          </a:p>
          <a:p>
            <a:pPr defTabSz="914352">
              <a:lnSpc>
                <a:spcPts val="2801"/>
              </a:lnSpc>
              <a:spcBef>
                <a:spcPct val="0"/>
              </a:spcBef>
            </a:pPr>
            <a:endParaRPr lang="en-US" sz="3200" spc="89" dirty="0"/>
          </a:p>
        </p:txBody>
      </p:sp>
      <p:sp>
        <p:nvSpPr>
          <p:cNvPr id="24" name="TextBox 24"/>
          <p:cNvSpPr txBox="1"/>
          <p:nvPr/>
        </p:nvSpPr>
        <p:spPr>
          <a:xfrm>
            <a:off x="9374828" y="1377485"/>
            <a:ext cx="7077114" cy="589905"/>
          </a:xfrm>
          <a:prstGeom prst="rect">
            <a:avLst/>
          </a:prstGeom>
        </p:spPr>
        <p:txBody>
          <a:bodyPr lIns="0" tIns="0" rIns="0" bIns="0" rtlCol="0" anchor="t">
            <a:spAutoFit/>
          </a:bodyPr>
          <a:lstStyle/>
          <a:p>
            <a:pPr defTabSz="914352">
              <a:lnSpc>
                <a:spcPts val="4598"/>
              </a:lnSpc>
            </a:pPr>
            <a:r>
              <a:rPr lang="en-US" sz="3900" dirty="0">
                <a:latin typeface="Roboto"/>
              </a:rPr>
              <a:t>БИОЛОГИЧНО ПЧЕЛАРСТВО</a:t>
            </a:r>
            <a:endParaRPr lang="en-US" sz="3900" dirty="0">
              <a:latin typeface="Roboto"/>
              <a:ea typeface="Roboto"/>
              <a:cs typeface="Roboto"/>
            </a:endParaRPr>
          </a:p>
        </p:txBody>
      </p:sp>
      <p:sp>
        <p:nvSpPr>
          <p:cNvPr id="25" name="TextBox 25"/>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6" name="TextBox 26"/>
          <p:cNvSpPr txBox="1"/>
          <p:nvPr/>
        </p:nvSpPr>
        <p:spPr>
          <a:xfrm>
            <a:off x="10685931" y="656435"/>
            <a:ext cx="7077114" cy="487313"/>
          </a:xfrm>
          <a:prstGeom prst="rect">
            <a:avLst/>
          </a:prstGeom>
        </p:spPr>
        <p:txBody>
          <a:bodyPr lIns="0" tIns="0" rIns="0" bIns="0" rtlCol="0" anchor="t">
            <a:spAutoFit/>
          </a:bodyPr>
          <a:lstStyle/>
          <a:p>
            <a:pPr defTabSz="914352">
              <a:lnSpc>
                <a:spcPts val="3795"/>
              </a:lnSpc>
            </a:pPr>
            <a:r>
              <a:rPr lang="en-US" sz="3200">
                <a:latin typeface="Roboto"/>
              </a:rPr>
              <a:t>ЕЗФРСР</a:t>
            </a: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16274" y="1143748"/>
            <a:ext cx="841376" cy="97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54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 xmlns:a16="http://schemas.microsoft.com/office/drawing/2014/main" id="{D64D351E-F0AB-E843-ACE2-987A0F37BADD}"/>
              </a:ext>
            </a:extLst>
          </p:cNvPr>
          <p:cNvGraphicFramePr>
            <a:graphicFrameLocks noGrp="1"/>
          </p:cNvGraphicFramePr>
          <p:nvPr>
            <p:extLst>
              <p:ext uri="{D42A27DB-BD31-4B8C-83A1-F6EECF244321}">
                <p14:modId xmlns:p14="http://schemas.microsoft.com/office/powerpoint/2010/main" val="3225393288"/>
              </p:ext>
            </p:extLst>
          </p:nvPr>
        </p:nvGraphicFramePr>
        <p:xfrm>
          <a:off x="379142" y="1079499"/>
          <a:ext cx="17552020" cy="8229600"/>
        </p:xfrm>
        <a:graphic>
          <a:graphicData uri="http://schemas.openxmlformats.org/drawingml/2006/table">
            <a:tbl>
              <a:tblPr firstRow="1" bandRow="1">
                <a:tableStyleId>{5940675A-B579-460E-94D1-54222C63F5DA}</a:tableStyleId>
              </a:tblPr>
              <a:tblGrid>
                <a:gridCol w="8653657">
                  <a:extLst>
                    <a:ext uri="{9D8B030D-6E8A-4147-A177-3AD203B41FA5}">
                      <a16:colId xmlns="" xmlns:a16="http://schemas.microsoft.com/office/drawing/2014/main" val="2825500182"/>
                    </a:ext>
                  </a:extLst>
                </a:gridCol>
                <a:gridCol w="8898363">
                  <a:extLst>
                    <a:ext uri="{9D8B030D-6E8A-4147-A177-3AD203B41FA5}">
                      <a16:colId xmlns="" xmlns:a16="http://schemas.microsoft.com/office/drawing/2014/main" val="3323914425"/>
                    </a:ext>
                  </a:extLst>
                </a:gridCol>
              </a:tblGrid>
              <a:tr h="1265116">
                <a:tc>
                  <a:txBody>
                    <a:bodyPr/>
                    <a:lstStyle/>
                    <a:p>
                      <a:pPr marL="0" marR="0" lvl="0" indent="0" algn="l" defTabSz="914228" rtl="0" eaLnBrk="1" fontAlgn="auto" latinLnBrk="0" hangingPunct="1">
                        <a:lnSpc>
                          <a:spcPct val="100000"/>
                        </a:lnSpc>
                        <a:spcBef>
                          <a:spcPts val="0"/>
                        </a:spcBef>
                        <a:spcAft>
                          <a:spcPts val="0"/>
                        </a:spcAft>
                        <a:buClrTx/>
                        <a:buSzTx/>
                        <a:buFontTx/>
                        <a:buNone/>
                        <a:tabLst/>
                        <a:defRPr/>
                      </a:pPr>
                      <a:r>
                        <a:rPr lang="bg-BG" sz="3600" b="1" dirty="0"/>
                        <a:t>Плащания за преминаване към биологично пчеларство</a:t>
                      </a:r>
                    </a:p>
                    <a:p>
                      <a:endParaRPr lang="en-US" sz="3600" b="1" dirty="0"/>
                    </a:p>
                  </a:txBody>
                  <a:tcPr/>
                </a:tc>
                <a:tc>
                  <a:txBody>
                    <a:bodyPr/>
                    <a:lstStyle/>
                    <a:p>
                      <a:pPr marL="0" marR="0" lvl="0" indent="0" algn="l" defTabSz="914228" rtl="0" eaLnBrk="1" fontAlgn="auto" latinLnBrk="0" hangingPunct="1">
                        <a:lnSpc>
                          <a:spcPct val="100000"/>
                        </a:lnSpc>
                        <a:spcBef>
                          <a:spcPts val="0"/>
                        </a:spcBef>
                        <a:spcAft>
                          <a:spcPts val="0"/>
                        </a:spcAft>
                        <a:buClrTx/>
                        <a:buSzTx/>
                        <a:buFontTx/>
                        <a:buNone/>
                        <a:tabLst/>
                        <a:defRPr/>
                      </a:pPr>
                      <a:r>
                        <a:rPr lang="bg-BG" sz="3600" b="1" dirty="0"/>
                        <a:t>Плащания за поддържане на биологично пчеларство</a:t>
                      </a:r>
                    </a:p>
                    <a:p>
                      <a:pPr marL="0" marR="0" indent="0" algn="l" defTabSz="914228" rtl="0" eaLnBrk="1" fontAlgn="auto" latinLnBrk="0" hangingPunct="1">
                        <a:lnSpc>
                          <a:spcPct val="100000"/>
                        </a:lnSpc>
                        <a:spcBef>
                          <a:spcPts val="0"/>
                        </a:spcBef>
                        <a:spcAft>
                          <a:spcPts val="0"/>
                        </a:spcAft>
                        <a:buClrTx/>
                        <a:buSzTx/>
                        <a:buFontTx/>
                        <a:buNone/>
                        <a:tabLst/>
                        <a:defRPr/>
                      </a:pPr>
                      <a:endParaRPr lang="en-US" sz="3600" b="1" dirty="0"/>
                    </a:p>
                  </a:txBody>
                  <a:tcPr/>
                </a:tc>
                <a:extLst>
                  <a:ext uri="{0D108BD9-81ED-4DB2-BD59-A6C34878D82A}">
                    <a16:rowId xmlns="" xmlns:a16="http://schemas.microsoft.com/office/drawing/2014/main" val="3871899336"/>
                  </a:ext>
                </a:extLst>
              </a:tr>
              <a:tr h="5658068">
                <a:tc>
                  <a:txBody>
                    <a:bodyPr/>
                    <a:lstStyle/>
                    <a:p>
                      <a:pPr>
                        <a:lnSpc>
                          <a:spcPct val="150000"/>
                        </a:lnSpc>
                      </a:pPr>
                      <a:r>
                        <a:rPr lang="bg-BG" sz="2800" dirty="0"/>
                        <a:t>от 20-80 пчелни семейства 1 894 евро на стопанство</a:t>
                      </a:r>
                    </a:p>
                    <a:p>
                      <a:pPr>
                        <a:lnSpc>
                          <a:spcPct val="150000"/>
                        </a:lnSpc>
                      </a:pPr>
                      <a:r>
                        <a:rPr lang="bg-BG" sz="2800" dirty="0"/>
                        <a:t>от 81-100 пчелни семейства 3 308 евро на стопанство</a:t>
                      </a:r>
                    </a:p>
                    <a:p>
                      <a:pPr>
                        <a:lnSpc>
                          <a:spcPct val="150000"/>
                        </a:lnSpc>
                      </a:pPr>
                      <a:r>
                        <a:rPr lang="bg-BG" sz="2800" dirty="0"/>
                        <a:t>от 101-120 пчелни семейства 4 014 евро на стопанство</a:t>
                      </a:r>
                    </a:p>
                    <a:p>
                      <a:pPr>
                        <a:lnSpc>
                          <a:spcPct val="150000"/>
                        </a:lnSpc>
                      </a:pPr>
                      <a:r>
                        <a:rPr lang="bg-BG" sz="2800" dirty="0"/>
                        <a:t>от 121-140 пчелни семейства 4 721 евро на стопанство</a:t>
                      </a:r>
                    </a:p>
                    <a:p>
                      <a:pPr>
                        <a:lnSpc>
                          <a:spcPct val="150000"/>
                        </a:lnSpc>
                      </a:pPr>
                      <a:r>
                        <a:rPr lang="bg-BG" sz="2800" dirty="0"/>
                        <a:t>от 141-160 пчелни семейства 5 427 евро на стопанство</a:t>
                      </a:r>
                    </a:p>
                    <a:p>
                      <a:pPr>
                        <a:lnSpc>
                          <a:spcPct val="150000"/>
                        </a:lnSpc>
                      </a:pPr>
                      <a:r>
                        <a:rPr lang="bg-BG" sz="2800" dirty="0"/>
                        <a:t>от 161-180 пчелни семейства 6 134 евро на стопанство</a:t>
                      </a:r>
                    </a:p>
                    <a:p>
                      <a:pPr>
                        <a:lnSpc>
                          <a:spcPct val="150000"/>
                        </a:lnSpc>
                      </a:pPr>
                      <a:r>
                        <a:rPr lang="bg-BG" sz="2800" dirty="0"/>
                        <a:t>от 181-200 пчелни семейства 6 841 евро на стопанство</a:t>
                      </a:r>
                    </a:p>
                    <a:p>
                      <a:pPr>
                        <a:lnSpc>
                          <a:spcPct val="150000"/>
                        </a:lnSpc>
                      </a:pPr>
                      <a:r>
                        <a:rPr lang="bg-BG" sz="2800" dirty="0"/>
                        <a:t>от 201-250 пчелни семейства 8 077 евро на стопанство</a:t>
                      </a:r>
                    </a:p>
                    <a:p>
                      <a:pPr>
                        <a:lnSpc>
                          <a:spcPct val="150000"/>
                        </a:lnSpc>
                      </a:pPr>
                      <a:r>
                        <a:rPr lang="bg-BG" sz="2800" dirty="0"/>
                        <a:t>от 251-500 пчелни семейства 13 377 евро на стопанство</a:t>
                      </a:r>
                    </a:p>
                    <a:p>
                      <a:pPr>
                        <a:lnSpc>
                          <a:spcPct val="150000"/>
                        </a:lnSpc>
                      </a:pPr>
                      <a:r>
                        <a:rPr lang="bg-BG" sz="2800" dirty="0"/>
                        <a:t>над 501 пчелни семейства 21 326 евро на стопанство</a:t>
                      </a:r>
                    </a:p>
                  </a:txBody>
                  <a:tcPr/>
                </a:tc>
                <a:tc>
                  <a:txBody>
                    <a:bodyPr/>
                    <a:lstStyle/>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20-80 пчелни семейства 1 595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81-100 пчелни семейства 2 708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101-120 пчелни семейства 3 264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121-140 пчелни семейства 3 820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141-160 пчелни семейства 4 377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161-180 пчелни семейства 4 933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181-200 пчелни семейства 5 489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201-250 пчелни семейства 6 463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от 251-500 пчелни семейства 10 635 евро на стопанство</a:t>
                      </a:r>
                    </a:p>
                    <a:p>
                      <a:pPr marL="0" marR="0" indent="0" algn="l" defTabSz="914228" rtl="0" eaLnBrk="1" fontAlgn="auto" latinLnBrk="0" hangingPunct="1">
                        <a:lnSpc>
                          <a:spcPct val="150000"/>
                        </a:lnSpc>
                        <a:spcBef>
                          <a:spcPts val="0"/>
                        </a:spcBef>
                        <a:spcAft>
                          <a:spcPts val="0"/>
                        </a:spcAft>
                        <a:buClrTx/>
                        <a:buSzTx/>
                        <a:buFontTx/>
                        <a:buNone/>
                        <a:tabLst/>
                        <a:defRPr/>
                      </a:pPr>
                      <a:r>
                        <a:rPr lang="bg-BG" sz="2800" dirty="0"/>
                        <a:t>над 501 пчелни семейства 16 893 евро на стопанство</a:t>
                      </a:r>
                      <a:endParaRPr lang="en-US" sz="2800" dirty="0"/>
                    </a:p>
                  </a:txBody>
                  <a:tcPr/>
                </a:tc>
                <a:extLst>
                  <a:ext uri="{0D108BD9-81ED-4DB2-BD59-A6C34878D82A}">
                    <a16:rowId xmlns="" xmlns:a16="http://schemas.microsoft.com/office/drawing/2014/main" val="2016209199"/>
                  </a:ext>
                </a:extLst>
              </a:tr>
            </a:tbl>
          </a:graphicData>
        </a:graphic>
      </p:graphicFrame>
    </p:spTree>
    <p:extLst>
      <p:ext uri="{BB962C8B-B14F-4D97-AF65-F5344CB8AC3E}">
        <p14:creationId xmlns:p14="http://schemas.microsoft.com/office/powerpoint/2010/main" val="155219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400000">
            <a:off x="17193101" y="8153868"/>
            <a:ext cx="1472603" cy="736302"/>
          </a:xfrm>
          <a:prstGeom prst="rect">
            <a:avLst/>
          </a:prstGeom>
        </p:spPr>
      </p:pic>
      <p:sp>
        <p:nvSpPr>
          <p:cNvPr id="5" name="TextBox 5"/>
          <p:cNvSpPr txBox="1"/>
          <p:nvPr/>
        </p:nvSpPr>
        <p:spPr>
          <a:xfrm>
            <a:off x="9523646" y="1400534"/>
            <a:ext cx="7735674" cy="3539430"/>
          </a:xfrm>
          <a:prstGeom prst="rect">
            <a:avLst/>
          </a:prstGeom>
        </p:spPr>
        <p:txBody>
          <a:bodyPr lIns="0" tIns="0" rIns="0" bIns="0" rtlCol="0" anchor="t">
            <a:spAutoFit/>
          </a:bodyPr>
          <a:lstStyle/>
          <a:p>
            <a:pPr defTabSz="914352">
              <a:lnSpc>
                <a:spcPts val="4598"/>
              </a:lnSpc>
            </a:pPr>
            <a:r>
              <a:rPr lang="ru-RU" sz="3900" dirty="0" err="1">
                <a:latin typeface="Roboto"/>
              </a:rPr>
              <a:t>Подпомагане</a:t>
            </a:r>
            <a:r>
              <a:rPr lang="ru-RU" sz="3900" dirty="0">
                <a:latin typeface="Roboto"/>
              </a:rPr>
              <a:t> </a:t>
            </a:r>
            <a:r>
              <a:rPr lang="ru-RU" sz="3900" dirty="0" err="1">
                <a:latin typeface="Roboto"/>
              </a:rPr>
              <a:t>отглеждането</a:t>
            </a:r>
            <a:r>
              <a:rPr lang="ru-RU" sz="3900" dirty="0">
                <a:latin typeface="Roboto"/>
              </a:rPr>
              <a:t> на </a:t>
            </a:r>
            <a:r>
              <a:rPr lang="ru-RU" sz="3900" dirty="0" err="1">
                <a:latin typeface="Roboto"/>
              </a:rPr>
              <a:t>сортове</a:t>
            </a:r>
            <a:r>
              <a:rPr lang="ru-RU" sz="3900" dirty="0">
                <a:latin typeface="Roboto"/>
              </a:rPr>
              <a:t>, </a:t>
            </a:r>
            <a:r>
              <a:rPr lang="ru-RU" sz="3900" dirty="0" err="1">
                <a:latin typeface="Roboto"/>
              </a:rPr>
              <a:t>устойчиви</a:t>
            </a:r>
            <a:r>
              <a:rPr lang="ru-RU" sz="3900" dirty="0">
                <a:latin typeface="Roboto"/>
              </a:rPr>
              <a:t> </a:t>
            </a:r>
            <a:r>
              <a:rPr lang="ru-RU" sz="3900" dirty="0" err="1">
                <a:latin typeface="Roboto"/>
              </a:rPr>
              <a:t>към</a:t>
            </a:r>
            <a:r>
              <a:rPr lang="ru-RU" sz="3900" dirty="0">
                <a:latin typeface="Roboto"/>
              </a:rPr>
              <a:t> </a:t>
            </a:r>
            <a:r>
              <a:rPr lang="ru-RU" sz="3900" dirty="0" err="1">
                <a:latin typeface="Roboto"/>
              </a:rPr>
              <a:t>климатични</a:t>
            </a:r>
            <a:r>
              <a:rPr lang="ru-RU" sz="3900" dirty="0">
                <a:latin typeface="Roboto"/>
              </a:rPr>
              <a:t> условия чрез практики за </a:t>
            </a:r>
            <a:r>
              <a:rPr lang="ru-RU" sz="3900" dirty="0" err="1">
                <a:latin typeface="Roboto"/>
              </a:rPr>
              <a:t>интегрирано</a:t>
            </a:r>
            <a:r>
              <a:rPr lang="ru-RU" sz="3900" dirty="0">
                <a:latin typeface="Roboto"/>
              </a:rPr>
              <a:t> производство</a:t>
            </a:r>
          </a:p>
          <a:p>
            <a:pPr defTabSz="914352">
              <a:lnSpc>
                <a:spcPts val="4598"/>
              </a:lnSpc>
            </a:pPr>
            <a:endParaRPr lang="en-US" sz="3900" dirty="0">
              <a:latin typeface="Roboto"/>
            </a:endParaRPr>
          </a:p>
        </p:txBody>
      </p:sp>
      <p:grpSp>
        <p:nvGrpSpPr>
          <p:cNvPr id="6" name="Group 6"/>
          <p:cNvGrpSpPr/>
          <p:nvPr/>
        </p:nvGrpSpPr>
        <p:grpSpPr>
          <a:xfrm>
            <a:off x="9523626" y="672607"/>
            <a:ext cx="494568" cy="49456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8" name="Group 8"/>
          <p:cNvGrpSpPr/>
          <p:nvPr/>
        </p:nvGrpSpPr>
        <p:grpSpPr>
          <a:xfrm>
            <a:off x="9869982" y="672607"/>
            <a:ext cx="494568" cy="494567"/>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grpSp>
        <p:nvGrpSpPr>
          <p:cNvPr id="10" name="Group 10"/>
          <p:cNvGrpSpPr/>
          <p:nvPr/>
        </p:nvGrpSpPr>
        <p:grpSpPr>
          <a:xfrm>
            <a:off x="10216337" y="672607"/>
            <a:ext cx="494568" cy="494567"/>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alpha val="49804"/>
              </a:srgbClr>
            </a:solidFill>
          </p:spPr>
        </p:sp>
      </p:grpSp>
      <p:sp>
        <p:nvSpPr>
          <p:cNvPr id="14" name="TextBox 14"/>
          <p:cNvSpPr txBox="1"/>
          <p:nvPr/>
        </p:nvSpPr>
        <p:spPr>
          <a:xfrm>
            <a:off x="1470524" y="2788786"/>
            <a:ext cx="3086100" cy="1615379"/>
          </a:xfrm>
          <a:prstGeom prst="rect">
            <a:avLst/>
          </a:prstGeom>
        </p:spPr>
        <p:txBody>
          <a:bodyPr lIns="50801" tIns="50801" rIns="50801" bIns="50801" rtlCol="0" anchor="ctr"/>
          <a:lstStyle/>
          <a:p>
            <a:pPr algn="ctr" defTabSz="914352">
              <a:lnSpc>
                <a:spcPts val="2156"/>
              </a:lnSpc>
            </a:pPr>
            <a:endParaRPr/>
          </a:p>
        </p:txBody>
      </p:sp>
      <p:sp>
        <p:nvSpPr>
          <p:cNvPr id="18" name="TextBox 18"/>
          <p:cNvSpPr txBox="1"/>
          <p:nvPr/>
        </p:nvSpPr>
        <p:spPr>
          <a:xfrm>
            <a:off x="350793" y="4404164"/>
            <a:ext cx="17211612" cy="7386638"/>
          </a:xfrm>
          <a:prstGeom prst="rect">
            <a:avLst/>
          </a:prstGeom>
        </p:spPr>
        <p:txBody>
          <a:bodyPr wrap="square" lIns="0" tIns="0" rIns="0" bIns="0" rtlCol="0" anchor="t">
            <a:spAutoFit/>
          </a:bodyPr>
          <a:lstStyle/>
          <a:p>
            <a:pPr defTabSz="914352"/>
            <a:r>
              <a:rPr lang="bg-BG" sz="3000" spc="77" dirty="0">
                <a:ea typeface="Roboto" charset="0"/>
                <a:cs typeface="Roboto" charset="0"/>
              </a:rPr>
              <a:t>ПО ИНТЕРВЕНЦИЯТА</a:t>
            </a:r>
            <a:r>
              <a:rPr lang="en-US" sz="3000" spc="77" dirty="0">
                <a:ea typeface="Roboto" charset="0"/>
                <a:cs typeface="Roboto" charset="0"/>
              </a:rPr>
              <a:t>:</a:t>
            </a:r>
          </a:p>
          <a:p>
            <a:pPr marL="342917" indent="-342917" defTabSz="914352">
              <a:buFont typeface="Arial" panose="020B0604020202020204" pitchFamily="34" charset="0"/>
              <a:buChar char="•"/>
            </a:pPr>
            <a:r>
              <a:rPr lang="bg-BG" sz="3000" spc="77" dirty="0">
                <a:ea typeface="Roboto" charset="0"/>
                <a:cs typeface="Roboto" charset="0"/>
              </a:rPr>
              <a:t>ЗЕМЕДЕЛСКИТЕ СТОПАНИ </a:t>
            </a:r>
            <a:r>
              <a:rPr lang="en-US" sz="3000" spc="77" dirty="0">
                <a:ea typeface="Roboto" charset="0"/>
                <a:cs typeface="Roboto" charset="0"/>
              </a:rPr>
              <a:t> ОТГЛЕЖДАТ СОРТОВЕ, РАЗВИТИ С ЦЕЛ ОТГЛЕЖДАНЕ ПРИ СПЕЦИФИЧНИ УСЛОВИЯ ОТ ВИДОВЕТЕ: </a:t>
            </a:r>
            <a:r>
              <a:rPr lang="en-US" sz="3000" b="1" spc="77" dirty="0">
                <a:ea typeface="Roboto" charset="0"/>
                <a:cs typeface="Roboto" charset="0"/>
              </a:rPr>
              <a:t>ЗЪРНЕНО-ЖИТНИ КУЛТУРИ И СЛЪНЧОГЛЕД</a:t>
            </a:r>
            <a:r>
              <a:rPr lang="en-US" sz="3000" spc="77" dirty="0">
                <a:ea typeface="Roboto" charset="0"/>
                <a:cs typeface="Roboto" charset="0"/>
              </a:rPr>
              <a:t> СЪГЛАСНО ИЗИСКВАНИЯТА НА ИНТЕГРИРАНОТО ПРОИЗВОДСТВО</a:t>
            </a:r>
            <a:r>
              <a:rPr lang="bg-BG" sz="3000" spc="77" dirty="0">
                <a:ea typeface="Roboto" charset="0"/>
                <a:cs typeface="Roboto" charset="0"/>
              </a:rPr>
              <a:t> РАЗПИСАНИ В НАРЕДБА № 9 ОТ 26.02.2021 Г.;</a:t>
            </a:r>
          </a:p>
          <a:p>
            <a:pPr marL="342917" indent="-342917" defTabSz="914352">
              <a:buFont typeface="Arial" panose="020B0604020202020204" pitchFamily="34" charset="0"/>
              <a:buChar char="•"/>
            </a:pPr>
            <a:r>
              <a:rPr lang="bg-BG" sz="3000" spc="77" dirty="0">
                <a:ea typeface="Roboto" charset="0"/>
                <a:cs typeface="Roboto" charset="0"/>
              </a:rPr>
              <a:t>МАКСИМАЛНИЯ РАЗМЕР ФИНАНСОВОТО ПОДПОМАГАНЕ Е ДО </a:t>
            </a:r>
            <a:r>
              <a:rPr lang="bg-BG" sz="3000" b="1" spc="77" dirty="0">
                <a:ea typeface="Roboto" charset="0"/>
                <a:cs typeface="Roboto" charset="0"/>
              </a:rPr>
              <a:t>300 ХА.</a:t>
            </a:r>
          </a:p>
          <a:p>
            <a:pPr marL="342917" indent="-342917" defTabSz="914352">
              <a:buFont typeface="Arial" panose="020B0604020202020204" pitchFamily="34" charset="0"/>
              <a:buChar char="•"/>
            </a:pPr>
            <a:r>
              <a:rPr lang="bg-BG" sz="3000" spc="77" dirty="0">
                <a:ea typeface="Roboto" charset="0"/>
                <a:cs typeface="Roboto" charset="0"/>
              </a:rPr>
              <a:t>ЗЕМЕДЕЛСКИЯ СТОПАНИН ТРЯБВА ДА ПРЕДОСТАВИ </a:t>
            </a:r>
            <a:r>
              <a:rPr lang="en-US" sz="3000" b="1" spc="77" dirty="0">
                <a:ea typeface="Roboto" charset="0"/>
                <a:cs typeface="Roboto" charset="0"/>
              </a:rPr>
              <a:t>ОФИЦИАЛЕН ДОКУМЕНТ </a:t>
            </a:r>
            <a:r>
              <a:rPr lang="en-US" sz="3000" spc="77" dirty="0">
                <a:ea typeface="Roboto" charset="0"/>
                <a:cs typeface="Roboto" charset="0"/>
              </a:rPr>
              <a:t>ЗА ЗАКУПУВАНЕ НА ПОСЕВНИЯ МАТЕРИАЛ</a:t>
            </a:r>
            <a:r>
              <a:rPr lang="bg-BG" sz="3000" spc="77" dirty="0">
                <a:ea typeface="Roboto" charset="0"/>
                <a:cs typeface="Roboto" charset="0"/>
              </a:rPr>
              <a:t> ЗА СОРТОВЕ</a:t>
            </a:r>
            <a:r>
              <a:rPr lang="en-US" sz="3000" spc="77" dirty="0">
                <a:ea typeface="Roboto" charset="0"/>
                <a:cs typeface="Roboto" charset="0"/>
              </a:rPr>
              <a:t> РАЗЛИЧНИ ОТ ЗАСТРАШЕНИ ОТ ИЗЧЕЗВАНЕ МЕСТНИ СОРТОВЕ;</a:t>
            </a:r>
          </a:p>
          <a:p>
            <a:pPr marL="342917" indent="-342917" defTabSz="914352">
              <a:buFont typeface="Arial" panose="020B0604020202020204" pitchFamily="34" charset="0"/>
              <a:buChar char="•"/>
            </a:pPr>
            <a:r>
              <a:rPr lang="bg-BG" sz="3000" spc="77" dirty="0">
                <a:ea typeface="Roboto" charset="0"/>
                <a:cs typeface="Roboto" charset="0"/>
              </a:rPr>
              <a:t>ЗЕМЕДЕЛСКИЯ СТОПАНИН ТРЯБВА ДА Е</a:t>
            </a:r>
            <a:r>
              <a:rPr lang="en-US" sz="3000" spc="77" dirty="0">
                <a:ea typeface="Roboto" charset="0"/>
                <a:cs typeface="Roboto" charset="0"/>
              </a:rPr>
              <a:t> </a:t>
            </a:r>
            <a:r>
              <a:rPr lang="en-US" sz="3000" b="1" spc="77" dirty="0">
                <a:ea typeface="Roboto" charset="0"/>
                <a:cs typeface="Roboto" charset="0"/>
              </a:rPr>
              <a:t>РЕГИСТРИРАН</a:t>
            </a:r>
            <a:r>
              <a:rPr lang="en-US" sz="3000" spc="77" dirty="0">
                <a:ea typeface="Roboto" charset="0"/>
                <a:cs typeface="Roboto" charset="0"/>
              </a:rPr>
              <a:t>, ЧЕ ИЗВЪРШВА ИНТЕГРИРАНО ПРОИЗВОДСТВО НА РАСТЕНИЯ И РАСТИТЕЛНИ ПРОДУКТИ В БАБХ</a:t>
            </a:r>
            <a:r>
              <a:rPr lang="bg-BG" sz="3000" spc="77" dirty="0">
                <a:ea typeface="Roboto" charset="0"/>
                <a:cs typeface="Roboto" charset="0"/>
              </a:rPr>
              <a:t>;</a:t>
            </a:r>
            <a:endParaRPr lang="en-US" sz="3000" spc="77" dirty="0">
              <a:ea typeface="Roboto" charset="0"/>
              <a:cs typeface="Roboto" charset="0"/>
            </a:endParaRPr>
          </a:p>
          <a:p>
            <a:pPr marL="342917" indent="-342917" defTabSz="914352">
              <a:buFont typeface="Arial" panose="020B0604020202020204" pitchFamily="34" charset="0"/>
              <a:buChar char="•"/>
            </a:pPr>
            <a:r>
              <a:rPr lang="en-US" sz="3000" spc="77" dirty="0">
                <a:ea typeface="Roboto" charset="0"/>
                <a:cs typeface="Roboto" charset="0"/>
              </a:rPr>
              <a:t> </a:t>
            </a:r>
            <a:r>
              <a:rPr lang="bg-BG" sz="3000" spc="77" dirty="0">
                <a:ea typeface="Roboto" charset="0"/>
                <a:cs typeface="Roboto" charset="0"/>
              </a:rPr>
              <a:t>ЗЕМЕДЕЛСКИЯ СТОПАНИ </a:t>
            </a:r>
            <a:r>
              <a:rPr lang="en-US" sz="3000" spc="77" dirty="0">
                <a:ea typeface="Roboto" charset="0"/>
                <a:cs typeface="Roboto" charset="0"/>
              </a:rPr>
              <a:t>НЯМАТ ПРАВО ДА ИЗВЪРШВАТ ДРУГ ВИД ПРОИЗВОДСТВО ВЪРХУ ПЛОЩИТЕ</a:t>
            </a:r>
            <a:r>
              <a:rPr lang="bg-BG" sz="3000" spc="77" dirty="0">
                <a:ea typeface="Roboto" charset="0"/>
                <a:cs typeface="Roboto" charset="0"/>
              </a:rPr>
              <a:t>;</a:t>
            </a:r>
          </a:p>
          <a:p>
            <a:pPr marL="342917" indent="-342917" defTabSz="914352">
              <a:buFont typeface="Arial" panose="020B0604020202020204" pitchFamily="34" charset="0"/>
              <a:buChar char="•"/>
            </a:pPr>
            <a:r>
              <a:rPr lang="bg-BG" sz="3000" spc="77" dirty="0">
                <a:ea typeface="Roboto" charset="0"/>
                <a:cs typeface="Roboto" charset="0"/>
              </a:rPr>
              <a:t>Плащане - 170,26 евро/ха</a:t>
            </a:r>
          </a:p>
          <a:p>
            <a:pPr marL="342917" indent="-342917" defTabSz="914352">
              <a:buFont typeface="Arial" panose="020B0604020202020204" pitchFamily="34" charset="0"/>
              <a:buChar char="•"/>
            </a:pPr>
            <a:endParaRPr lang="bg-BG" sz="3000" spc="77" dirty="0">
              <a:ea typeface="Roboto" charset="0"/>
              <a:cs typeface="Roboto" charset="0"/>
            </a:endParaRPr>
          </a:p>
          <a:p>
            <a:pPr marL="342917" indent="-342917" defTabSz="914352">
              <a:buFont typeface="Arial" panose="020B0604020202020204" pitchFamily="34" charset="0"/>
              <a:buChar char="•"/>
            </a:pPr>
            <a:endParaRPr lang="bg-BG" sz="3000" spc="77" dirty="0">
              <a:ea typeface="Roboto" charset="0"/>
              <a:cs typeface="Roboto" charset="0"/>
            </a:endParaRPr>
          </a:p>
          <a:p>
            <a:pPr defTabSz="914352"/>
            <a:endParaRPr lang="en-US" sz="3000" spc="71" dirty="0"/>
          </a:p>
          <a:p>
            <a:pPr defTabSz="914352"/>
            <a:endParaRPr lang="en-US" sz="3000" spc="71" dirty="0"/>
          </a:p>
        </p:txBody>
      </p:sp>
      <p:sp>
        <p:nvSpPr>
          <p:cNvPr id="20" name="TextBox 20"/>
          <p:cNvSpPr txBox="1"/>
          <p:nvPr/>
        </p:nvSpPr>
        <p:spPr>
          <a:xfrm>
            <a:off x="1470550" y="516700"/>
            <a:ext cx="5862695" cy="265073"/>
          </a:xfrm>
          <a:prstGeom prst="rect">
            <a:avLst/>
          </a:prstGeom>
        </p:spPr>
        <p:txBody>
          <a:bodyPr lIns="0" tIns="0" rIns="0" bIns="0" rtlCol="0" anchor="t">
            <a:spAutoFit/>
          </a:bodyPr>
          <a:lstStyle/>
          <a:p>
            <a:pPr defTabSz="914352">
              <a:lnSpc>
                <a:spcPts val="2156"/>
              </a:lnSpc>
              <a:spcBef>
                <a:spcPct val="0"/>
              </a:spcBef>
            </a:pPr>
            <a:r>
              <a:rPr lang="en-US" sz="1601" spc="546">
                <a:latin typeface="Source Sans Pro Bold"/>
              </a:rPr>
              <a:t>СТРАТЕГИЧЕСКИ ПЛАН</a:t>
            </a:r>
          </a:p>
        </p:txBody>
      </p:sp>
      <p:sp>
        <p:nvSpPr>
          <p:cNvPr id="22" name="TextBox 22"/>
          <p:cNvSpPr txBox="1"/>
          <p:nvPr/>
        </p:nvSpPr>
        <p:spPr>
          <a:xfrm>
            <a:off x="10852269" y="593585"/>
            <a:ext cx="7077114" cy="487313"/>
          </a:xfrm>
          <a:prstGeom prst="rect">
            <a:avLst/>
          </a:prstGeom>
        </p:spPr>
        <p:txBody>
          <a:bodyPr lIns="0" tIns="0" rIns="0" bIns="0" rtlCol="0" anchor="t">
            <a:spAutoFit/>
          </a:bodyPr>
          <a:lstStyle/>
          <a:p>
            <a:pPr defTabSz="914352">
              <a:lnSpc>
                <a:spcPts val="3795"/>
              </a:lnSpc>
            </a:pPr>
            <a:r>
              <a:rPr lang="en-US" sz="3200">
                <a:latin typeface="Roboto"/>
              </a:rPr>
              <a:t>ЕЗФРСР</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1620" y="1467860"/>
            <a:ext cx="944564"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053105"/>
      </p:ext>
    </p:extLst>
  </p:cSld>
  <p:clrMapOvr>
    <a:masterClrMapping/>
  </p:clrMapOvr>
</p:sld>
</file>

<file path=ppt/theme/theme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9805</TotalTime>
  <Words>5846</Words>
  <Application>Microsoft Office PowerPoint</Application>
  <PresentationFormat>Custom</PresentationFormat>
  <Paragraphs>864</Paragraphs>
  <Slides>48</Slides>
  <Notes>46</Notes>
  <HiddenSlides>0</HiddenSlides>
  <MMClips>0</MMClips>
  <ScaleCrop>false</ScaleCrop>
  <HeadingPairs>
    <vt:vector size="8" baseType="variant">
      <vt:variant>
        <vt:lpstr>Fonts Used</vt:lpstr>
      </vt:variant>
      <vt:variant>
        <vt:i4>12</vt:i4>
      </vt:variant>
      <vt:variant>
        <vt:lpstr>Theme</vt:lpstr>
      </vt:variant>
      <vt:variant>
        <vt:i4>6</vt:i4>
      </vt:variant>
      <vt:variant>
        <vt:lpstr>Embedded OLE Servers</vt:lpstr>
      </vt:variant>
      <vt:variant>
        <vt:i4>1</vt:i4>
      </vt:variant>
      <vt:variant>
        <vt:lpstr>Slide Titles</vt:lpstr>
      </vt:variant>
      <vt:variant>
        <vt:i4>48</vt:i4>
      </vt:variant>
    </vt:vector>
  </HeadingPairs>
  <TitlesOfParts>
    <vt:vector size="67" baseType="lpstr">
      <vt:lpstr>Arial</vt:lpstr>
      <vt:lpstr>Tahoma</vt:lpstr>
      <vt:lpstr>Courier New</vt:lpstr>
      <vt:lpstr>Source Sans Pro</vt:lpstr>
      <vt:lpstr>Times New Roman</vt:lpstr>
      <vt:lpstr>Wingdings</vt:lpstr>
      <vt:lpstr>Open Sans Light</vt:lpstr>
      <vt:lpstr>Roboto</vt:lpstr>
      <vt:lpstr>Garamond</vt:lpstr>
      <vt:lpstr>Calibri</vt:lpstr>
      <vt:lpstr>Source Sans Pro Bold</vt:lpstr>
      <vt:lpstr>Century Gothic</vt:lpstr>
      <vt:lpstr>11_Office Theme</vt:lpstr>
      <vt:lpstr>17_Office Theme</vt:lpstr>
      <vt:lpstr>3_Office Theme</vt:lpstr>
      <vt:lpstr>4_Office Theme</vt:lpstr>
      <vt:lpstr>2_Office Theme</vt:lpstr>
      <vt:lpstr>6_Office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Публичност на процеса по изготвяне на нормативната уредба</vt:lpstr>
      <vt:lpstr>             процедури чрез подбор на предложения за изпълнение на инвестиции </vt:lpstr>
      <vt:lpstr>                          предвидено опростяване на процеса на кандидатстване</vt:lpstr>
      <vt:lpstr>   предвидено опростяване и ускоряване на процеса на оценка на предложенията</vt:lpstr>
      <vt:lpstr>                              Инвестиции в технологична и екологична модернизация  </vt:lpstr>
      <vt:lpstr>                              Инвестиции в технологична и екологична модернизация  </vt:lpstr>
      <vt:lpstr>                                Инвестиции, свързани с ефективно  управление на води в земеделските стопанства  </vt:lpstr>
      <vt:lpstr>                             Инвестиции за изграждане/реконструкция и оборудване на животновъдни обекти за отглеждане и  преценка на мъжки разплодни животни, в т. ч. добив на биологичен материал от тях  </vt:lpstr>
      <vt:lpstr>                                Изграждане на центрове за подготовка за предлагане на пазара  на плодове и зеленчуци  </vt:lpstr>
      <vt:lpstr>             срокове за изготвяне на насоки, провеждане               на приеми на предложения за изпълнение на инвестиции</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Natural Green House Presentation</dc:title>
  <dc:creator>Maria Hristova</dc:creator>
  <cp:lastModifiedBy>CAP</cp:lastModifiedBy>
  <cp:revision>151</cp:revision>
  <cp:lastPrinted>2022-11-29T12:17:07Z</cp:lastPrinted>
  <dcterms:created xsi:type="dcterms:W3CDTF">2006-08-16T00:00:00Z</dcterms:created>
  <dcterms:modified xsi:type="dcterms:W3CDTF">2023-02-10T16:57:16Z</dcterms:modified>
  <dc:identifier>DAFKmPEidCw</dc:identifier>
</cp:coreProperties>
</file>