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56" r:id="rId2"/>
    <p:sldId id="272" r:id="rId3"/>
    <p:sldId id="257" r:id="rId4"/>
    <p:sldId id="258" r:id="rId5"/>
    <p:sldId id="259" r:id="rId6"/>
    <p:sldId id="260" r:id="rId7"/>
    <p:sldId id="261" r:id="rId8"/>
    <p:sldId id="273" r:id="rId9"/>
    <p:sldId id="262" r:id="rId10"/>
    <p:sldId id="266" r:id="rId11"/>
    <p:sldId id="263" r:id="rId12"/>
    <p:sldId id="267" r:id="rId13"/>
    <p:sldId id="277" r:id="rId14"/>
    <p:sldId id="268" r:id="rId15"/>
    <p:sldId id="264" r:id="rId16"/>
    <p:sldId id="276" r:id="rId17"/>
    <p:sldId id="274" r:id="rId18"/>
    <p:sldId id="275" r:id="rId19"/>
    <p:sldId id="265" r:id="rId20"/>
  </p:sldIdLst>
  <p:sldSz cx="12192000" cy="6858000"/>
  <p:notesSz cx="6858000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22" autoAdjust="0"/>
  </p:normalViewPr>
  <p:slideViewPr>
    <p:cSldViewPr snapToGrid="0">
      <p:cViewPr varScale="1">
        <p:scale>
          <a:sx n="107" d="100"/>
          <a:sy n="107" d="100"/>
        </p:scale>
        <p:origin x="84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Петъе Кировски" userId="b9ab3d061cc5eb18" providerId="LiveId" clId="{6111B492-3964-45EF-A927-55CA55C8B3DE}"/>
    <pc:docChg chg="undo custSel addSld modSld">
      <pc:chgData name="Петъе Кировски" userId="b9ab3d061cc5eb18" providerId="LiveId" clId="{6111B492-3964-45EF-A927-55CA55C8B3DE}" dt="2023-02-12T11:01:29.466" v="94" actId="2711"/>
      <pc:docMkLst>
        <pc:docMk/>
      </pc:docMkLst>
      <pc:sldChg chg="addSp delSp modSp mod">
        <pc:chgData name="Петъе Кировски" userId="b9ab3d061cc5eb18" providerId="LiveId" clId="{6111B492-3964-45EF-A927-55CA55C8B3DE}" dt="2023-02-12T10:58:37.460" v="76" actId="207"/>
        <pc:sldMkLst>
          <pc:docMk/>
          <pc:sldMk cId="557572483" sldId="256"/>
        </pc:sldMkLst>
        <pc:spChg chg="mod">
          <ac:chgData name="Петъе Кировски" userId="b9ab3d061cc5eb18" providerId="LiveId" clId="{6111B492-3964-45EF-A927-55CA55C8B3DE}" dt="2023-02-12T10:58:37.460" v="76" actId="207"/>
          <ac:spMkLst>
            <pc:docMk/>
            <pc:sldMk cId="557572483" sldId="256"/>
            <ac:spMk id="2" creationId="{00000000-0000-0000-0000-000000000000}"/>
          </ac:spMkLst>
        </pc:spChg>
        <pc:spChg chg="add del">
          <ac:chgData name="Петъе Кировски" userId="b9ab3d061cc5eb18" providerId="LiveId" clId="{6111B492-3964-45EF-A927-55CA55C8B3DE}" dt="2023-02-12T10:48:22.155" v="3" actId="22"/>
          <ac:spMkLst>
            <pc:docMk/>
            <pc:sldMk cId="557572483" sldId="256"/>
            <ac:spMk id="4" creationId="{53ACF6C4-A670-2244-BD22-116B110DB90E}"/>
          </ac:spMkLst>
        </pc:spChg>
      </pc:sldChg>
      <pc:sldChg chg="modSp mod">
        <pc:chgData name="Петъе Кировски" userId="b9ab3d061cc5eb18" providerId="LiveId" clId="{6111B492-3964-45EF-A927-55CA55C8B3DE}" dt="2023-02-12T10:49:17.313" v="13" actId="20577"/>
        <pc:sldMkLst>
          <pc:docMk/>
          <pc:sldMk cId="1445424932" sldId="258"/>
        </pc:sldMkLst>
        <pc:spChg chg="mod">
          <ac:chgData name="Петъе Кировски" userId="b9ab3d061cc5eb18" providerId="LiveId" clId="{6111B492-3964-45EF-A927-55CA55C8B3DE}" dt="2023-02-12T10:49:17.313" v="13" actId="20577"/>
          <ac:spMkLst>
            <pc:docMk/>
            <pc:sldMk cId="1445424932" sldId="258"/>
            <ac:spMk id="5" creationId="{7BD451D7-1056-670C-3450-E8B8829527F5}"/>
          </ac:spMkLst>
        </pc:spChg>
      </pc:sldChg>
      <pc:sldChg chg="modSp mod">
        <pc:chgData name="Петъе Кировски" userId="b9ab3d061cc5eb18" providerId="LiveId" clId="{6111B492-3964-45EF-A927-55CA55C8B3DE}" dt="2023-02-12T10:49:41.119" v="15" actId="14100"/>
        <pc:sldMkLst>
          <pc:docMk/>
          <pc:sldMk cId="1912604411" sldId="261"/>
        </pc:sldMkLst>
        <pc:spChg chg="mod">
          <ac:chgData name="Петъе Кировски" userId="b9ab3d061cc5eb18" providerId="LiveId" clId="{6111B492-3964-45EF-A927-55CA55C8B3DE}" dt="2023-02-12T10:49:41.119" v="15" actId="14100"/>
          <ac:spMkLst>
            <pc:docMk/>
            <pc:sldMk cId="1912604411" sldId="261"/>
            <ac:spMk id="4" creationId="{D336AD9F-290C-A7E9-4DFA-E4DB4339463C}"/>
          </ac:spMkLst>
        </pc:spChg>
      </pc:sldChg>
      <pc:sldChg chg="modSp mod">
        <pc:chgData name="Петъе Кировски" userId="b9ab3d061cc5eb18" providerId="LiveId" clId="{6111B492-3964-45EF-A927-55CA55C8B3DE}" dt="2023-02-12T10:56:40.379" v="75" actId="1076"/>
        <pc:sldMkLst>
          <pc:docMk/>
          <pc:sldMk cId="41166806" sldId="265"/>
        </pc:sldMkLst>
        <pc:spChg chg="mod">
          <ac:chgData name="Петъе Кировски" userId="b9ab3d061cc5eb18" providerId="LiveId" clId="{6111B492-3964-45EF-A927-55CA55C8B3DE}" dt="2023-02-12T10:56:40.379" v="75" actId="1076"/>
          <ac:spMkLst>
            <pc:docMk/>
            <pc:sldMk cId="41166806" sldId="265"/>
            <ac:spMk id="2" creationId="{60F5D8C5-3F29-6576-8469-4DC9A5A88686}"/>
          </ac:spMkLst>
        </pc:spChg>
      </pc:sldChg>
      <pc:sldChg chg="modSp mod">
        <pc:chgData name="Петъе Кировски" userId="b9ab3d061cc5eb18" providerId="LiveId" clId="{6111B492-3964-45EF-A927-55CA55C8B3DE}" dt="2023-02-12T10:56:31.936" v="74" actId="255"/>
        <pc:sldMkLst>
          <pc:docMk/>
          <pc:sldMk cId="3688855552" sldId="268"/>
        </pc:sldMkLst>
        <pc:spChg chg="mod">
          <ac:chgData name="Петъе Кировски" userId="b9ab3d061cc5eb18" providerId="LiveId" clId="{6111B492-3964-45EF-A927-55CA55C8B3DE}" dt="2023-02-12T10:56:22.895" v="72" actId="255"/>
          <ac:spMkLst>
            <pc:docMk/>
            <pc:sldMk cId="3688855552" sldId="268"/>
            <ac:spMk id="3" creationId="{536D44FD-C481-CF48-79FA-D2865425C24B}"/>
          </ac:spMkLst>
        </pc:spChg>
        <pc:spChg chg="mod">
          <ac:chgData name="Петъе Кировски" userId="b9ab3d061cc5eb18" providerId="LiveId" clId="{6111B492-3964-45EF-A927-55CA55C8B3DE}" dt="2023-02-12T10:56:31.936" v="74" actId="255"/>
          <ac:spMkLst>
            <pc:docMk/>
            <pc:sldMk cId="3688855552" sldId="268"/>
            <ac:spMk id="5" creationId="{3B3B6D19-92B2-DF08-3EC0-75D98981EA05}"/>
          </ac:spMkLst>
        </pc:spChg>
      </pc:sldChg>
      <pc:sldChg chg="modSp mod">
        <pc:chgData name="Петъе Кировски" userId="b9ab3d061cc5eb18" providerId="LiveId" clId="{6111B492-3964-45EF-A927-55CA55C8B3DE}" dt="2023-02-12T10:48:58.099" v="10" actId="1076"/>
        <pc:sldMkLst>
          <pc:docMk/>
          <pc:sldMk cId="3676543026" sldId="272"/>
        </pc:sldMkLst>
        <pc:spChg chg="mod">
          <ac:chgData name="Петъе Кировски" userId="b9ab3d061cc5eb18" providerId="LiveId" clId="{6111B492-3964-45EF-A927-55CA55C8B3DE}" dt="2023-02-12T10:48:58.099" v="10" actId="1076"/>
          <ac:spMkLst>
            <pc:docMk/>
            <pc:sldMk cId="3676543026" sldId="272"/>
            <ac:spMk id="3" creationId="{74EA4CBF-79B2-99B9-FC00-5B6215A12641}"/>
          </ac:spMkLst>
        </pc:spChg>
        <pc:spChg chg="mod">
          <ac:chgData name="Петъе Кировски" userId="b9ab3d061cc5eb18" providerId="LiveId" clId="{6111B492-3964-45EF-A927-55CA55C8B3DE}" dt="2023-02-12T10:48:52.478" v="8" actId="14100"/>
          <ac:spMkLst>
            <pc:docMk/>
            <pc:sldMk cId="3676543026" sldId="272"/>
            <ac:spMk id="4" creationId="{2E1F19DF-0EBE-581A-8096-81A47F19E681}"/>
          </ac:spMkLst>
        </pc:spChg>
        <pc:spChg chg="mod">
          <ac:chgData name="Петъе Кировски" userId="b9ab3d061cc5eb18" providerId="LiveId" clId="{6111B492-3964-45EF-A927-55CA55C8B3DE}" dt="2023-02-12T10:48:55.545" v="9" actId="1076"/>
          <ac:spMkLst>
            <pc:docMk/>
            <pc:sldMk cId="3676543026" sldId="272"/>
            <ac:spMk id="6" creationId="{CE1B54FD-E9B7-B8C8-86E8-A227FD011804}"/>
          </ac:spMkLst>
        </pc:spChg>
      </pc:sldChg>
      <pc:sldChg chg="addSp delSp modSp new mod">
        <pc:chgData name="Петъе Кировски" userId="b9ab3d061cc5eb18" providerId="LiveId" clId="{6111B492-3964-45EF-A927-55CA55C8B3DE}" dt="2023-02-12T11:01:29.466" v="94" actId="2711"/>
        <pc:sldMkLst>
          <pc:docMk/>
          <pc:sldMk cId="2295488736" sldId="277"/>
        </pc:sldMkLst>
        <pc:spChg chg="add mod">
          <ac:chgData name="Петъе Кировски" userId="b9ab3d061cc5eb18" providerId="LiveId" clId="{6111B492-3964-45EF-A927-55CA55C8B3DE}" dt="2023-02-12T10:55:06.709" v="59" actId="1076"/>
          <ac:spMkLst>
            <pc:docMk/>
            <pc:sldMk cId="2295488736" sldId="277"/>
            <ac:spMk id="3" creationId="{04DE18B6-ADF6-B361-98D7-D70ED8003EBA}"/>
          </ac:spMkLst>
        </pc:spChg>
        <pc:graphicFrameChg chg="add del mod modGraphic">
          <ac:chgData name="Петъе Кировски" userId="b9ab3d061cc5eb18" providerId="LiveId" clId="{6111B492-3964-45EF-A927-55CA55C8B3DE}" dt="2023-02-12T10:51:45.705" v="27" actId="478"/>
          <ac:graphicFrameMkLst>
            <pc:docMk/>
            <pc:sldMk cId="2295488736" sldId="277"/>
            <ac:graphicFrameMk id="2" creationId="{692CE208-16DD-ED39-846C-C6FA6B1D2409}"/>
          </ac:graphicFrameMkLst>
        </pc:graphicFrameChg>
        <pc:graphicFrameChg chg="add mod modGraphic">
          <ac:chgData name="Петъе Кировски" userId="b9ab3d061cc5eb18" providerId="LiveId" clId="{6111B492-3964-45EF-A927-55CA55C8B3DE}" dt="2023-02-12T11:01:29.466" v="94" actId="2711"/>
          <ac:graphicFrameMkLst>
            <pc:docMk/>
            <pc:sldMk cId="2295488736" sldId="277"/>
            <ac:graphicFrameMk id="4" creationId="{FB501EE5-624A-750A-DADB-1DD7BC1300AA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20E037-4CDC-4551-AED1-53A6DDE057DB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1A7D1-88DE-48A9-AD4F-09256936C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2895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40D943-F682-4AB5-BE1A-98716CED8636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BB039D-2ED5-4F11-BBAA-FAEB3D0FB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74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B039D-2ED5-4F11-BBAA-FAEB3D0FB47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988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AB163-C107-413C-BA26-267C37200B78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60BE-61F9-43E2-9ED3-0215F1DE0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339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AB163-C107-413C-BA26-267C37200B78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60BE-61F9-43E2-9ED3-0215F1DE0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978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AB163-C107-413C-BA26-267C37200B78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60BE-61F9-43E2-9ED3-0215F1DE066B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32114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AB163-C107-413C-BA26-267C37200B78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60BE-61F9-43E2-9ED3-0215F1DE0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3565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AB163-C107-413C-BA26-267C37200B78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60BE-61F9-43E2-9ED3-0215F1DE066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995859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AB163-C107-413C-BA26-267C37200B78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60BE-61F9-43E2-9ED3-0215F1DE0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8217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AB163-C107-413C-BA26-267C37200B78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60BE-61F9-43E2-9ED3-0215F1DE0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586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AB163-C107-413C-BA26-267C37200B78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60BE-61F9-43E2-9ED3-0215F1DE0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967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AB163-C107-413C-BA26-267C37200B78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60BE-61F9-43E2-9ED3-0215F1DE0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785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AB163-C107-413C-BA26-267C37200B78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60BE-61F9-43E2-9ED3-0215F1DE0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827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AB163-C107-413C-BA26-267C37200B78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60BE-61F9-43E2-9ED3-0215F1DE0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268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AB163-C107-413C-BA26-267C37200B78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60BE-61F9-43E2-9ED3-0215F1DE0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154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AB163-C107-413C-BA26-267C37200B78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60BE-61F9-43E2-9ED3-0215F1DE0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302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AB163-C107-413C-BA26-267C37200B78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60BE-61F9-43E2-9ED3-0215F1DE0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611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AB163-C107-413C-BA26-267C37200B78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60BE-61F9-43E2-9ED3-0215F1DE0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909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AB163-C107-413C-BA26-267C37200B78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60BE-61F9-43E2-9ED3-0215F1DE0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25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AB163-C107-413C-BA26-267C37200B78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EA560BE-61F9-43E2-9ED3-0215F1DE0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239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9244" y="2483624"/>
            <a:ext cx="84980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Стандарти за поддържане на земята в добро земеделско и екологично състояние - 2023-2027 г.</a:t>
            </a:r>
            <a:endParaRPr lang="en-US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5724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EBBD4DB-9CE0-4824-8B01-F74527637F81}"/>
              </a:ext>
            </a:extLst>
          </p:cNvPr>
          <p:cNvSpPr txBox="1"/>
          <p:nvPr/>
        </p:nvSpPr>
        <p:spPr>
          <a:xfrm>
            <a:off x="274320" y="394692"/>
            <a:ext cx="7762240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 изискването се изключват следните случаи: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164465" algn="l"/>
              </a:tabLst>
              <a:defRPr/>
            </a:pPr>
            <a:r>
              <a:rPr kumimoji="0" lang="bg-BG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а)</a:t>
            </a:r>
            <a:r>
              <a:rPr kumimoji="0" lang="bg-BG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bg-BG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когато повече от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75% </a:t>
            </a:r>
            <a:r>
              <a:rPr kumimoji="0" lang="bg-BG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 обработваемата земя се използва за производство на треви или други тревисти фуражи, земя, оставена под угар, земята се използва за отглеждане на бобови култури или е обект на комбинация от тези употреби;</a:t>
            </a: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164465" algn="l"/>
              </a:tabLst>
              <a:defRPr/>
            </a:pPr>
            <a:endParaRPr lang="bg-BG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164465" algn="l"/>
              </a:tabLst>
              <a:defRPr/>
            </a:pPr>
            <a:r>
              <a:rPr kumimoji="0" lang="bg-BG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б)</a:t>
            </a:r>
            <a:r>
              <a:rPr kumimoji="0" lang="bg-BG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bg-BG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когато повече от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75% </a:t>
            </a:r>
            <a:r>
              <a:rPr kumimoji="0" lang="bg-BG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 отговарящата на условията за подпомагане земеделска площ е</a:t>
            </a:r>
            <a:r>
              <a:rPr lang="bg-BG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bg-BG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постоянно затревена, се използва за производството на треви или други тревни фуражи или на култури под вода през значителна част от цикъла за отглеждане на културите, или съчетава тези употреби</a:t>
            </a:r>
            <a:r>
              <a:rPr lang="bg-BG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164465" algn="l"/>
              </a:tabLst>
              <a:defRPr/>
            </a:pPr>
            <a:endParaRPr lang="bg-BG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164465" algn="l"/>
              </a:tabLst>
              <a:defRPr/>
            </a:pPr>
            <a:r>
              <a:rPr kumimoji="0" lang="bg-BG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в) когато обработваема земя е с размер </a:t>
            </a:r>
            <a:r>
              <a:rPr kumimoji="0" lang="bg-BG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 10 хектара</a:t>
            </a:r>
            <a:r>
              <a:rPr kumimoji="0" lang="bg-BG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bg-BG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bg-BG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bg-BG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Счита се, че земеделските стопани, сертифицирани за биологично производство в съответствие с Регламент (ЕС)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№ 2018/848, </a:t>
            </a:r>
            <a:r>
              <a:rPr kumimoji="0" lang="bg-BG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отговарят на този стандарт.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83758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5271F19-13B1-CADC-15BB-44F1A94FB104}"/>
              </a:ext>
            </a:extLst>
          </p:cNvPr>
          <p:cNvSpPr txBox="1"/>
          <p:nvPr/>
        </p:nvSpPr>
        <p:spPr>
          <a:xfrm>
            <a:off x="350520" y="1076479"/>
            <a:ext cx="475996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kumimoji="0" lang="bg-BG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Цел и очакване от прилагането на стандарт</a:t>
            </a:r>
            <a:r>
              <a:rPr kumimoji="0" lang="bg-BG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а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- </a:t>
            </a:r>
            <a:r>
              <a:rPr lang="bg-BG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стандартът ще окаже положителен екологичен ефект върху запазването и подобряването на биоразнообразието във фермите и ще позволи екосистемите да функционират нормално. Оставяйки дървесните и храстовидни видове в естествения си вид и ареал, осигурявайки живи коридори с растителност се увеличава биоразнообразието, което ни осигурява чист въздух, прясна вода, качествени почви и богатство от хранителни видове. 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endParaRPr lang="ru-RU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88ECAD-07F7-4A75-86CE-AEDCEBC8AE58}"/>
              </a:ext>
            </a:extLst>
          </p:cNvPr>
          <p:cNvSpPr txBox="1"/>
          <p:nvPr/>
        </p:nvSpPr>
        <p:spPr>
          <a:xfrm>
            <a:off x="445176" y="376881"/>
            <a:ext cx="95402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18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ДЗЕС 8 (Минимален </a:t>
            </a:r>
            <a:r>
              <a:rPr kumimoji="0" lang="bg-BG" sz="1800" b="1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дял от обработваемата земя, отделена за непроизводствени </a:t>
            </a:r>
          </a:p>
          <a:p>
            <a:r>
              <a:rPr kumimoji="0" lang="bg-BG" sz="1800" b="1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площи и характеристики</a:t>
            </a:r>
            <a:r>
              <a:rPr kumimoji="0" lang="ru-RU" sz="18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) </a:t>
            </a:r>
            <a:endParaRPr lang="bg-BG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459" y="1023212"/>
            <a:ext cx="4798431" cy="49434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38579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C152652-4417-71D1-2487-AF4A345D4A86}"/>
              </a:ext>
            </a:extLst>
          </p:cNvPr>
          <p:cNvSpPr txBox="1"/>
          <p:nvPr/>
        </p:nvSpPr>
        <p:spPr>
          <a:xfrm>
            <a:off x="364587" y="2005127"/>
            <a:ext cx="503936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0" i="0" u="none" strike="noStrike" kern="120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8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За постигане целта на този стандарт, земеделските стопани </a:t>
            </a:r>
            <a:r>
              <a:rPr kumimoji="0" lang="bg-BG" sz="1800" b="1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следва да изпълняват </a:t>
            </a:r>
            <a:r>
              <a:rPr kumimoji="0" lang="bg-BG" sz="18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някои от посочените варианти: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0" i="0" u="none" strike="noStrike" kern="120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800" b="1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1)</a:t>
            </a:r>
            <a:r>
              <a:rPr kumimoji="0" lang="bg-BG" sz="18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Стопанство с обработваема земя над 10 ха включително, трябва да </a:t>
            </a:r>
            <a:r>
              <a:rPr kumimoji="0" lang="bg-BG" sz="1800" b="1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поддържа поне 4% от обработваемата земя като: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bg-BG" sz="18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непроизводствени площи и характеристики - земя оставена </a:t>
            </a:r>
            <a:r>
              <a:rPr kumimoji="0" lang="bg-BG" sz="1800" b="1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под угар, </a:t>
            </a:r>
            <a:r>
              <a:rPr kumimoji="0" lang="bg-BG" sz="18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тераси, </a:t>
            </a:r>
            <a:r>
              <a:rPr kumimoji="0" lang="bg-BG" sz="1800" b="1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особености на ландшафта като:</a:t>
            </a: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bg-BG" sz="1800" b="1" i="0" u="none" strike="noStrike" kern="120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sz="18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0" i="0" u="none" strike="noStrike" kern="120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5122" name="Picture 2" descr="Какви са изискванията на новите 10 еко схеми за подпомагане по Първи  стълб-Агро Пловдив">
            <a:extLst>
              <a:ext uri="{FF2B5EF4-FFF2-40B4-BE49-F238E27FC236}">
                <a16:creationId xmlns:a16="http://schemas.microsoft.com/office/drawing/2014/main" id="{B2AC6096-D3F9-B1FE-9226-C7F58A09EF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274" y="149950"/>
            <a:ext cx="5447435" cy="2007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Каква ще е съдбата на полезащитните горски пояси в Добруджа? | Agri.BG">
            <a:extLst>
              <a:ext uri="{FF2B5EF4-FFF2-40B4-BE49-F238E27FC236}">
                <a16:creationId xmlns:a16="http://schemas.microsoft.com/office/drawing/2014/main" id="{53227B74-8D8C-ACA5-CD81-341DD88FFC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274" y="2302667"/>
            <a:ext cx="4754708" cy="2045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Жив плет - защо е необходимо да засадим в градината?|TH Consulting">
            <a:extLst>
              <a:ext uri="{FF2B5EF4-FFF2-40B4-BE49-F238E27FC236}">
                <a16:creationId xmlns:a16="http://schemas.microsoft.com/office/drawing/2014/main" id="{AE87FEDE-2BD1-803A-5235-8BAD60D1C2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274" y="4539667"/>
            <a:ext cx="4329835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72510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04DE18B6-ADF6-B361-98D7-D70ED8003E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0451" y="0"/>
            <a:ext cx="1068097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  <a:tab pos="630238" algn="l"/>
              </a:tabLst>
            </a:pPr>
            <a:r>
              <a:rPr kumimoji="0" lang="bg-BG" altLang="en-US" sz="1400" b="1" i="0" u="none" strike="noStrike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Непроизводствени елементи, приложими към ДЗЕС 8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accent5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  <a:tab pos="630238" algn="l"/>
              </a:tabLs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B501EE5-624A-750A-DADB-1DD7BC1300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7957767"/>
              </p:ext>
            </p:extLst>
          </p:nvPr>
        </p:nvGraphicFramePr>
        <p:xfrm>
          <a:off x="0" y="244520"/>
          <a:ext cx="12039598" cy="66134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60322">
                  <a:extLst>
                    <a:ext uri="{9D8B030D-6E8A-4147-A177-3AD203B41FA5}">
                      <a16:colId xmlns:a16="http://schemas.microsoft.com/office/drawing/2014/main" val="1655370926"/>
                    </a:ext>
                  </a:extLst>
                </a:gridCol>
                <a:gridCol w="1059359">
                  <a:extLst>
                    <a:ext uri="{9D8B030D-6E8A-4147-A177-3AD203B41FA5}">
                      <a16:colId xmlns:a16="http://schemas.microsoft.com/office/drawing/2014/main" val="4069519507"/>
                    </a:ext>
                  </a:extLst>
                </a:gridCol>
                <a:gridCol w="294656">
                  <a:extLst>
                    <a:ext uri="{9D8B030D-6E8A-4147-A177-3AD203B41FA5}">
                      <a16:colId xmlns:a16="http://schemas.microsoft.com/office/drawing/2014/main" val="3318431202"/>
                    </a:ext>
                  </a:extLst>
                </a:gridCol>
                <a:gridCol w="1434519">
                  <a:extLst>
                    <a:ext uri="{9D8B030D-6E8A-4147-A177-3AD203B41FA5}">
                      <a16:colId xmlns:a16="http://schemas.microsoft.com/office/drawing/2014/main" val="670012828"/>
                    </a:ext>
                  </a:extLst>
                </a:gridCol>
                <a:gridCol w="1390742">
                  <a:extLst>
                    <a:ext uri="{9D8B030D-6E8A-4147-A177-3AD203B41FA5}">
                      <a16:colId xmlns:a16="http://schemas.microsoft.com/office/drawing/2014/main" val="3030575018"/>
                    </a:ext>
                  </a:extLst>
                </a:gridCol>
              </a:tblGrid>
              <a:tr h="58966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8" marR="27158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bg-BG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Коефициент на преобразуване</a:t>
                      </a:r>
                      <a:endParaRPr lang="bg-BG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58" marR="27158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8" marR="2715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bg-BG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bg-BG" sz="16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Тегловен </a:t>
                      </a:r>
                      <a:r>
                        <a:rPr lang="bg-BG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коефициент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8" marR="2715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bg-BG" sz="16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bg-BG" sz="160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непроизводствена площ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8" marR="27158" marT="0" marB="0"/>
                </a:tc>
                <a:extLst>
                  <a:ext uri="{0D108BD9-81ED-4DB2-BD59-A6C34878D82A}">
                    <a16:rowId xmlns:a16="http://schemas.microsoft.com/office/drawing/2014/main" val="50101631"/>
                  </a:ext>
                </a:extLst>
              </a:tr>
              <a:tr h="253717">
                <a:tc>
                  <a:txBody>
                    <a:bodyPr/>
                    <a:lstStyle/>
                    <a:p>
                      <a:pPr marL="0" marR="0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Угари( за 1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bg-BG" sz="1800" b="1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bg-BG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)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8" marR="27158" marT="0" marB="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bg-BG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bg-BG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58" marR="27158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8" marR="2715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6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 b="1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8" marR="2715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6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 b="1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8" marR="27158" marT="0" marB="0"/>
                </a:tc>
                <a:extLst>
                  <a:ext uri="{0D108BD9-81ED-4DB2-BD59-A6C34878D82A}">
                    <a16:rowId xmlns:a16="http://schemas.microsoft.com/office/drawing/2014/main" val="3270959752"/>
                  </a:ext>
                </a:extLst>
              </a:tr>
              <a:tr h="598822">
                <a:tc>
                  <a:txBody>
                    <a:bodyPr/>
                    <a:lstStyle/>
                    <a:p>
                      <a:pPr marL="0" marR="0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Тераси - </a:t>
                      </a:r>
                      <a:r>
                        <a:rPr lang="bg-BG" sz="1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почвозащитни</a:t>
                      </a:r>
                      <a:r>
                        <a:rPr lang="bg-BG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формирования върху наклонени земеделски </a:t>
                      </a:r>
                      <a:r>
                        <a:rPr lang="bg-BG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площи</a:t>
                      </a:r>
                      <a:r>
                        <a:rPr lang="bg-BG" sz="1800" b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bg-BG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(за </a:t>
                      </a:r>
                      <a:r>
                        <a:rPr lang="bg-BG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линеен метър)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8" marR="27158" marT="0" marB="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bg-BG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bg-BG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158" marR="27158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8" marR="2715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en-US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8" marR="2715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8" marR="27158" marT="0" marB="0"/>
                </a:tc>
                <a:extLst>
                  <a:ext uri="{0D108BD9-81ED-4DB2-BD59-A6C34878D82A}">
                    <a16:rowId xmlns:a16="http://schemas.microsoft.com/office/drawing/2014/main" val="1760787844"/>
                  </a:ext>
                </a:extLst>
              </a:tr>
              <a:tr h="253717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8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Елементи на ландшафта</a:t>
                      </a:r>
                      <a:endParaRPr lang="en-US" sz="18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8" marR="27158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0582469"/>
                  </a:ext>
                </a:extLst>
              </a:tr>
              <a:tr h="520823">
                <a:tc>
                  <a:txBody>
                    <a:bodyPr/>
                    <a:lstStyle/>
                    <a:p>
                      <a:pPr marL="0" marR="0">
                        <a:lnSpc>
                          <a:spcPts val="19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bg-BG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Синори (полски граници) с широчина между 1 и </a:t>
                      </a:r>
                      <a:r>
                        <a:rPr lang="en-GB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r>
                        <a:rPr lang="bg-BG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м, върху които не се произвежда земеделска продукция;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</a:t>
                      </a:r>
                      <a:r>
                        <a:rPr lang="bg-BG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1 линеен метър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8" marR="2715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8" marR="27158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en-US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8" marR="27158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6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600" b="1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8" marR="27158" marT="0" marB="0"/>
                </a:tc>
                <a:extLst>
                  <a:ext uri="{0D108BD9-81ED-4DB2-BD59-A6C34878D82A}">
                    <a16:rowId xmlns:a16="http://schemas.microsoft.com/office/drawing/2014/main" val="1534220332"/>
                  </a:ext>
                </a:extLst>
              </a:tr>
              <a:tr h="520823">
                <a:tc>
                  <a:txBody>
                    <a:bodyPr/>
                    <a:lstStyle/>
                    <a:p>
                      <a:pPr marL="0" marR="0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Живи плетове или обрасли с дървесна растителност ивици с широчина от 1 до 5 м; ( за 1 линеен метър)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8" marR="2715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8" marR="27158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en-US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8" marR="27158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6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600" b="1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8" marR="27158" marT="0" marB="0"/>
                </a:tc>
                <a:extLst>
                  <a:ext uri="{0D108BD9-81ED-4DB2-BD59-A6C34878D82A}">
                    <a16:rowId xmlns:a16="http://schemas.microsoft.com/office/drawing/2014/main" val="3971994776"/>
                  </a:ext>
                </a:extLst>
              </a:tr>
              <a:tr h="372320">
                <a:tc>
                  <a:txBody>
                    <a:bodyPr/>
                    <a:lstStyle/>
                    <a:p>
                      <a:pPr marL="0" marR="0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bg-BG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Буферни ивици -  площи с широчина  от 1 до 15 м, ( за 1 линеен метър)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8" marR="2715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6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600" b="1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8" marR="27158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en-US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8" marR="27158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6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600" b="1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8" marR="27158" marT="0" marB="0"/>
                </a:tc>
                <a:extLst>
                  <a:ext uri="{0D108BD9-81ED-4DB2-BD59-A6C34878D82A}">
                    <a16:rowId xmlns:a16="http://schemas.microsoft.com/office/drawing/2014/main" val="2478834453"/>
                  </a:ext>
                </a:extLst>
              </a:tr>
              <a:tr h="370619">
                <a:tc>
                  <a:txBody>
                    <a:bodyPr/>
                    <a:lstStyle/>
                    <a:p>
                      <a:pPr marL="0" marR="0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  <a:tab pos="630555" algn="l"/>
                        </a:tabLst>
                      </a:pPr>
                      <a:r>
                        <a:rPr lang="bg-BG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Отделни дървета с корона с диаметър не по-малък от 4 м;  (за 1 дърво)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8" marR="2715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8" marR="27158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en-US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8" marR="27158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8" marR="27158" marT="0" marB="0"/>
                </a:tc>
                <a:extLst>
                  <a:ext uri="{0D108BD9-81ED-4DB2-BD59-A6C34878D82A}">
                    <a16:rowId xmlns:a16="http://schemas.microsoft.com/office/drawing/2014/main" val="4188388835"/>
                  </a:ext>
                </a:extLst>
              </a:tr>
              <a:tr h="520823">
                <a:tc>
                  <a:txBody>
                    <a:bodyPr/>
                    <a:lstStyle/>
                    <a:p>
                      <a:pPr marL="0" marR="0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Дървета в редица с корона с диаметър не по-малък от 4 м, като разстоянието между короните не надхвърля 5 м ( за 1 линеен метър)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8" marR="2715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6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600" b="1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8" marR="27158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en-US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8" marR="27158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8" marR="27158" marT="0" marB="0"/>
                </a:tc>
                <a:extLst>
                  <a:ext uri="{0D108BD9-81ED-4DB2-BD59-A6C34878D82A}">
                    <a16:rowId xmlns:a16="http://schemas.microsoft.com/office/drawing/2014/main" val="1692145067"/>
                  </a:ext>
                </a:extLst>
              </a:tr>
              <a:tr h="787931">
                <a:tc>
                  <a:txBody>
                    <a:bodyPr/>
                    <a:lstStyle/>
                    <a:p>
                      <a:pPr marL="0" marR="0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Дървета в група - като дърветата са свързани от застъпващи се корони и полски горички, като максималната площ и в двата случая е 0,3 </a:t>
                      </a:r>
                      <a:r>
                        <a:rPr lang="bg-BG" sz="1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хa</a:t>
                      </a:r>
                      <a:r>
                        <a:rPr lang="bg-BG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 за 1 м2)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8" marR="2715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6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600" b="1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8" marR="27158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en-US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8" marR="27158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en-US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8" marR="27158" marT="0" marB="0"/>
                </a:tc>
                <a:extLst>
                  <a:ext uri="{0D108BD9-81ED-4DB2-BD59-A6C34878D82A}">
                    <a16:rowId xmlns:a16="http://schemas.microsoft.com/office/drawing/2014/main" val="3861844687"/>
                  </a:ext>
                </a:extLst>
              </a:tr>
              <a:tr h="520823">
                <a:tc>
                  <a:txBody>
                    <a:bodyPr/>
                    <a:lstStyle/>
                    <a:p>
                      <a:pPr marL="0" marR="0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Ивици хектари, отговарящи на условията за подпомагане, по краищата на гори (за 1 линеен метър</a:t>
                      </a:r>
                      <a:r>
                        <a:rPr lang="bg-BG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Ивици допустими площи по краищата на гори са площи с широчина от 1 до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м, върху които не се произвежда земеделска продукция, но може да се извършва пашаили коситба, при условие че ивицата допустима площ продължава да бъде различима от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съседната земеделска земя.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8" marR="2715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6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600" b="1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8" marR="27158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6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en-US" sz="1600" b="1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8" marR="27158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8" marR="27158" marT="0" marB="0"/>
                </a:tc>
                <a:extLst>
                  <a:ext uri="{0D108BD9-81ED-4DB2-BD59-A6C34878D82A}">
                    <a16:rowId xmlns:a16="http://schemas.microsoft.com/office/drawing/2014/main" val="4038598687"/>
                  </a:ext>
                </a:extLst>
              </a:tr>
              <a:tr h="520823">
                <a:tc>
                  <a:txBody>
                    <a:bodyPr/>
                    <a:lstStyle/>
                    <a:p>
                      <a:pPr marL="0" marR="0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Площи с междинни култури или зелено покритие (за 1 м2), Площи с </a:t>
                      </a:r>
                      <a:r>
                        <a:rPr lang="bg-BG" sz="1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азотфиксиращи</a:t>
                      </a:r>
                      <a:r>
                        <a:rPr lang="bg-BG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култури (за 1 м2)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8" marR="2715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8" marR="27158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en-US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8" marR="27158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en-US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158" marR="27158" marT="0" marB="0"/>
                </a:tc>
                <a:extLst>
                  <a:ext uri="{0D108BD9-81ED-4DB2-BD59-A6C34878D82A}">
                    <a16:rowId xmlns:a16="http://schemas.microsoft.com/office/drawing/2014/main" val="2184869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54887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36D44FD-C481-CF48-79FA-D2865425C24B}"/>
              </a:ext>
            </a:extLst>
          </p:cNvPr>
          <p:cNvSpPr txBox="1"/>
          <p:nvPr/>
        </p:nvSpPr>
        <p:spPr>
          <a:xfrm>
            <a:off x="310393" y="255649"/>
            <a:ext cx="911501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  <a:r>
              <a:rPr lang="bg-BG" b="1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)</a:t>
            </a:r>
            <a:r>
              <a:rPr kumimoji="0" lang="bg-BG" sz="1800" b="1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bg-BG" b="1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Стопанство с обработваема земя над 10 ха, включително </a:t>
            </a:r>
            <a:r>
              <a:rPr kumimoji="0" lang="bg-BG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трябва да поддържа поне 7% от обработваемата си земя при условие, че стопанството включва и отглеждането на междинни и покривни култури, </a:t>
            </a:r>
            <a:r>
              <a:rPr kumimoji="0" lang="bg-BG" b="0" i="0" u="none" strike="noStrike" kern="1200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азотфиксиращи</a:t>
            </a:r>
            <a:r>
              <a:rPr kumimoji="0" lang="bg-BG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култури. В този случай земеделските стопани следва да отделят минимален дял от </a:t>
            </a:r>
            <a:r>
              <a:rPr kumimoji="0" lang="bg-BG" b="1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3% за непроизводствени площи и характеристики</a:t>
            </a:r>
            <a:r>
              <a:rPr kumimoji="0" lang="bg-BG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;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b="0" i="0" u="none" strike="noStrike" kern="120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3</a:t>
            </a:r>
            <a:r>
              <a:rPr lang="bg-BG" dirty="0">
                <a:solidFill>
                  <a:srgbClr val="000000"/>
                </a:solidFill>
                <a:latin typeface="Times New Roman" panose="02020603050405020304" pitchFamily="18" charset="0"/>
              </a:rPr>
              <a:t>)</a:t>
            </a:r>
            <a:r>
              <a:rPr kumimoji="0" lang="bg-BG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bg-BG" b="1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При стопанства с обработваема земя над 10 ха, включително </a:t>
            </a:r>
            <a:r>
              <a:rPr kumimoji="0" lang="bg-BG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и при поддържане на поне 7% от нея за непроизводствени площи и характеристики, реализирани чрез прилагане на </a:t>
            </a:r>
            <a:r>
              <a:rPr kumimoji="0" lang="bg-BG" b="1" i="0" u="none" strike="noStrike" kern="1200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екосхема </a:t>
            </a:r>
            <a:r>
              <a:rPr kumimoji="0" lang="bg-BG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съвместима с целта на настоящия стандарт и делът на непроизводствените площи и характеристики за покриването на настоящия стандарт се ограничава до 3%.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3B6D19-92B2-DF08-3EC0-75D98981EA05}"/>
              </a:ext>
            </a:extLst>
          </p:cNvPr>
          <p:cNvSpPr txBox="1"/>
          <p:nvPr/>
        </p:nvSpPr>
        <p:spPr>
          <a:xfrm>
            <a:off x="213116" y="3740030"/>
            <a:ext cx="1137252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>
              <a:spcAft>
                <a:spcPts val="0"/>
              </a:spcAft>
            </a:pPr>
            <a:r>
              <a:rPr lang="bg-BG" dirty="0">
                <a:solidFill>
                  <a:srgbClr val="000000"/>
                </a:solidFill>
                <a:latin typeface="Times New Roman" panose="02020603050405020304" pitchFamily="18" charset="0"/>
              </a:rPr>
              <a:t>Междинни, покривни или азотфиксиращи култури, както и при особеностите на ландшафта се отглеждат без използване на продукти за растителна защита. За целта на този стандарт, междинните култури се изчисляват с тегловен коефициент от 0,3.</a:t>
            </a:r>
          </a:p>
          <a:p>
            <a:pPr marR="0" algn="just">
              <a:spcAft>
                <a:spcPts val="0"/>
              </a:spcAft>
            </a:pPr>
            <a:r>
              <a:rPr lang="bg-BG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Задължително е да се запазват и поддържат съществуващите характеристики на ландшафта чрез</a:t>
            </a:r>
            <a:r>
              <a:rPr lang="bg-BG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 algn="just"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85090" algn="l"/>
              </a:tabLst>
            </a:pPr>
            <a:r>
              <a:rPr lang="bg-B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забрана за изрязване на жив плет и дървета по време на размножаването и отглеждането на птици (от 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bg-B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март до 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31 </a:t>
            </a:r>
            <a:r>
              <a:rPr lang="bg-B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юли).</a:t>
            </a:r>
            <a:endParaRPr lang="bg-B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 algn="just"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85090" algn="l"/>
              </a:tabLst>
            </a:pPr>
            <a:r>
              <a:rPr lang="bg-B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запазват се полски граници (синори) в блока на земеделското стопанство и/или земеделския парцел;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bg-B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запазват се съществуващите трайни тераси в блока на земеделското стопанство и/или земеделския парцел;</a:t>
            </a:r>
            <a:endParaRPr lang="bg-B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bg-B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bg-B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пазват се постоянните пасища, мери и ливади от навлизането на нежелана растителност 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bg-B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орлова папрат 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Pteridium aquilinum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bg-B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чемерика 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Veratrum spp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.), </a:t>
            </a:r>
            <a:r>
              <a:rPr lang="bg-B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айлант</a:t>
            </a:r>
            <a:r>
              <a:rPr lang="bg-B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Ailanthus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altissima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bg-B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bg-B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аморфа</a:t>
            </a:r>
            <a:r>
              <a:rPr lang="bg-B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Amorpha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fruticosa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bg-B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др.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8555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88964F6-203F-828F-49AA-CD1301661844}"/>
              </a:ext>
            </a:extLst>
          </p:cNvPr>
          <p:cNvSpPr txBox="1"/>
          <p:nvPr/>
        </p:nvSpPr>
        <p:spPr>
          <a:xfrm>
            <a:off x="3048000" y="185934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BA9C38-85E2-9E70-BCC4-FA1B41006BE1}"/>
              </a:ext>
            </a:extLst>
          </p:cNvPr>
          <p:cNvSpPr txBox="1"/>
          <p:nvPr/>
        </p:nvSpPr>
        <p:spPr>
          <a:xfrm>
            <a:off x="354762" y="388371"/>
            <a:ext cx="84505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kumimoji="0" lang="ru-RU" sz="18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ДЗЕС 9 (Забрана за </a:t>
            </a:r>
            <a:r>
              <a:rPr kumimoji="0" lang="bg-BG" sz="1800" b="1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преобразуване или разораване на постоянно затревените площи, определени като екологично чувствителни в зоните на НАТУРА 2000) </a:t>
            </a:r>
            <a:endParaRPr lang="bg-BG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AB2823-0F82-198A-2E83-34D7F73FF30A}"/>
              </a:ext>
            </a:extLst>
          </p:cNvPr>
          <p:cNvSpPr txBox="1"/>
          <p:nvPr/>
        </p:nvSpPr>
        <p:spPr>
          <a:xfrm>
            <a:off x="354762" y="1311701"/>
            <a:ext cx="672338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kumimoji="0" lang="bg-BG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Цел и очакване от прилагането на стандарта</a:t>
            </a:r>
            <a:r>
              <a:rPr kumimoji="0" lang="bg-BG" sz="1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- </a:t>
            </a:r>
            <a:r>
              <a:rPr lang="bg-BG" dirty="0">
                <a:solidFill>
                  <a:srgbClr val="000000"/>
                </a:solidFill>
                <a:latin typeface="Times New Roman" panose="02020603050405020304" pitchFamily="18" charset="0"/>
              </a:rPr>
              <a:t>опазването  на чувствителните ливади и пасища ще допринесе за поддържане на разнообразието на флората и фауната и за увеличаване на местообитанията в съответните ландшафти. </a:t>
            </a:r>
          </a:p>
          <a:p>
            <a:pPr algn="just"/>
            <a:r>
              <a:rPr lang="bg-BG" dirty="0">
                <a:solidFill>
                  <a:srgbClr val="000000"/>
                </a:solidFill>
                <a:latin typeface="Times New Roman" panose="02020603050405020304" pitchFamily="18" charset="0"/>
              </a:rPr>
              <a:t>Екологично чувствителни постоянно затревени площи са всички постоянно затревени площи, намиращи се в защитени зони по чл. 3, ал. 1, т. 1 от Закона за биологичното разнообразие (ЗБР).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</a:p>
          <a:p>
            <a:pPr algn="just"/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endParaRPr lang="bg-BG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002605-5C93-05FD-0735-0E93BA965B20}"/>
              </a:ext>
            </a:extLst>
          </p:cNvPr>
          <p:cNvSpPr txBox="1"/>
          <p:nvPr/>
        </p:nvSpPr>
        <p:spPr>
          <a:xfrm>
            <a:off x="354762" y="3620025"/>
            <a:ext cx="65405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Aft>
                <a:spcPts val="0"/>
              </a:spcAft>
            </a:pPr>
            <a:r>
              <a:rPr lang="bg-BG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ДЗЕС 9</a:t>
            </a:r>
            <a:r>
              <a:rPr lang="bg-B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- екологично чувствителни постоянно затревени площи са всички постоянно затревени площи, намиращи се в защитени зони по чл. 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3, </a:t>
            </a:r>
            <a:r>
              <a:rPr lang="bg-B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ал. 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1, </a:t>
            </a:r>
            <a:r>
              <a:rPr lang="bg-B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т. 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bg-B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 Закона за биологичното разнообразие (ЗБР). Списъкът на тези защитени зони е обнародван в "Държавен вестник" по реда на чл. 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10, </a:t>
            </a:r>
            <a:r>
              <a:rPr lang="bg-B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ал. 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bg-B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 ЗБР.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Aft>
                <a:spcPts val="0"/>
              </a:spcAft>
            </a:pPr>
            <a:r>
              <a:rPr lang="bg-B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Постоянно затревените площи в зони по НАТУРА 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2000 </a:t>
            </a:r>
            <a:r>
              <a:rPr lang="bg-B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 включени в рамките на слой „Екологично чувствителни ПЗП". </a:t>
            </a:r>
            <a:r>
              <a:rPr lang="bg-BG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 не трябва да бъдат разоравани или преобразувани.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120B4C-6CDA-91B9-28E8-E2CD093A4604}"/>
              </a:ext>
            </a:extLst>
          </p:cNvPr>
          <p:cNvSpPr txBox="1"/>
          <p:nvPr/>
        </p:nvSpPr>
        <p:spPr>
          <a:xfrm>
            <a:off x="7214532" y="1098958"/>
            <a:ext cx="2583809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bg-BG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Общият размер на екологично чувствителните ПЗП</a:t>
            </a:r>
            <a:r>
              <a:rPr lang="bg-BG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зоните по „Натура 2000“, </a:t>
            </a:r>
            <a:r>
              <a:rPr lang="bg-BG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нотифициран</a:t>
            </a:r>
            <a:r>
              <a:rPr lang="bg-BG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ЕК е 426 358 ха.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6C595B1-354A-3C2D-B8B5-3539BC4BEB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142" y="2268509"/>
            <a:ext cx="4361180" cy="40442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156606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BB15EC3-8B09-1E76-70C2-B10E67BEF992}"/>
              </a:ext>
            </a:extLst>
          </p:cNvPr>
          <p:cNvSpPr txBox="1"/>
          <p:nvPr/>
        </p:nvSpPr>
        <p:spPr>
          <a:xfrm>
            <a:off x="793102" y="1433614"/>
            <a:ext cx="7959012" cy="4653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1270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4475" algn="l"/>
              </a:tabLst>
              <a:defRPr/>
            </a:pPr>
            <a:r>
              <a:rPr kumimoji="0" lang="bg-BG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Земеделските стопани и другите бенефициери, които получават директни плащания по глава II (всички видове интервенции под формата на директни плащания ) или годишни плащания съгласно членове 70, 71 и 72 (интервенции в областта на развитие на селските райони) от Регламент (ЕС) 2021/2115 на Европейския парламент и на Съвета от 2 декември 2021 година, подлежат на административна санкция, ако не отговарят на законоустановените изисквания за управление съгласно правото на Съюза и стандартите за ДЗЕС, установени в стратегическия план по ОСП, както са изброени в приложение III.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2998F7-6BD8-19CE-D0F1-46148B84E08F}"/>
              </a:ext>
            </a:extLst>
          </p:cNvPr>
          <p:cNvSpPr txBox="1"/>
          <p:nvPr/>
        </p:nvSpPr>
        <p:spPr>
          <a:xfrm>
            <a:off x="905069" y="640512"/>
            <a:ext cx="7315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-BG" sz="2000" dirty="0">
                <a:solidFill>
                  <a:srgbClr val="000000"/>
                </a:solidFill>
                <a:effectLst/>
                <a:latin typeface="Arial Unicode MS"/>
              </a:rPr>
              <a:t>Законоустановени изисквания за управление (ЗИУ)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677538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8F266F7-3B7B-AD39-D0DC-24CE16E35030}"/>
              </a:ext>
            </a:extLst>
          </p:cNvPr>
          <p:cNvSpPr txBox="1"/>
          <p:nvPr/>
        </p:nvSpPr>
        <p:spPr>
          <a:xfrm>
            <a:off x="653143" y="411418"/>
            <a:ext cx="8126963" cy="63135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>
              <a:lnSpc>
                <a:spcPct val="150000"/>
              </a:lnSpc>
              <a:spcBef>
                <a:spcPts val="9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bg-BG" b="1" u="sng" dirty="0">
                <a:solidFill>
                  <a:srgbClr val="833C0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ЗАКОНОУСТАНОВЕНО ИЗИСКВАНЕ ЗА УПРАВЛЕНИЕ (ЗИУ) 1 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bg-BG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Опазване на вътрешнотериториалните повърхностни води, преходните води,  крайбрежните води и подземните води от замърсяване с фосфати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bg-BG" b="1" u="sng" dirty="0">
                <a:solidFill>
                  <a:srgbClr val="833C0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ЗАКОНОУСТАНОВЕНО ИЗИСКВАНЕ ЗА УПРАВЛЕНИЕ (ЗИУ) 2 –</a:t>
            </a:r>
            <a:r>
              <a:rPr lang="bg-B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bg-BG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Ограничаване на замърсяването на водите в нитратно уязвимите зони</a:t>
            </a:r>
            <a:r>
              <a:rPr lang="bg-B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bg-BG" b="1" u="sng" dirty="0">
                <a:solidFill>
                  <a:srgbClr val="833C0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ЗАКОНОУСТАНОВЕНО ИЗИСКВАНЕ ЗА УПРАВЛЕНИЕ (ЗИУ) 3 –</a:t>
            </a:r>
            <a:r>
              <a:rPr lang="bg-B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bg-BG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Опазване на дивите птици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bg-BG" b="1" u="sng" dirty="0">
                <a:solidFill>
                  <a:srgbClr val="833C0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4. ЗАКОНОУСТАНОВЕНО ИЗИСКВАНЕ ЗА УПРАВЛЕНИЕ (ЗИУ) 4 – </a:t>
            </a:r>
            <a:r>
              <a:rPr lang="bg-BG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Опазване на местообитанията</a:t>
            </a:r>
            <a:r>
              <a:rPr lang="bg-B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bg-BG" b="1" u="sng" dirty="0">
                <a:solidFill>
                  <a:srgbClr val="833C0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5. ЗАКОНОУСТАНОВЕНО ИЗИСКВАНЕ ЗА УПРАВЛЕНИЕ (ЗИУ) 5 –</a:t>
            </a:r>
            <a:r>
              <a:rPr lang="bg-B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bg-BG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Законодателство за храните и фуражите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bg-BG" b="1" u="sng" dirty="0">
                <a:solidFill>
                  <a:srgbClr val="833C0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6. ЗАКОНОУСТАНОВЕНО ИЗИСКВАНЕ ЗА УПРАВЛЕНИЕ (ЗИУ) 6 -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213995" algn="l"/>
              </a:tabLst>
            </a:pPr>
            <a:r>
              <a:rPr lang="bg-BG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Законоустановено изискване за управление - Ограничения при употребата на определени субстанции с хормонално или тиреостатично действие и на бетаагонисти в животновъдството  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5152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DC9929E-3EBA-DF85-15E3-D86ADBABF988}"/>
              </a:ext>
            </a:extLst>
          </p:cNvPr>
          <p:cNvSpPr txBox="1"/>
          <p:nvPr/>
        </p:nvSpPr>
        <p:spPr>
          <a:xfrm>
            <a:off x="261258" y="499223"/>
            <a:ext cx="8714791" cy="5859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13995" algn="l"/>
              </a:tabLst>
              <a:defRPr/>
            </a:pPr>
            <a:r>
              <a:rPr kumimoji="0" lang="bg-BG" sz="1400" b="1" i="0" u="sng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7</a:t>
            </a:r>
            <a:r>
              <a:rPr kumimoji="0" lang="bg-BG" b="1" i="0" u="sng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ЗАКОНОУСТАНОВЕНО ИЗИСКВАНЕ ЗА УПРАВЛЕНИЕ (ЗИУ) 7 - ПРОДУКТИ ЗА РАСТИТЕЛНА ЗАЩИТА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4475" algn="l"/>
              </a:tabLst>
              <a:defRPr/>
            </a:pPr>
            <a:r>
              <a:rPr kumimoji="0" lang="bg-BG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Продукти за растителна защита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4475" algn="l"/>
              </a:tabLst>
              <a:defRPr/>
            </a:pPr>
            <a:r>
              <a:rPr kumimoji="0" lang="bg-BG" b="1" i="0" u="sng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8. ЗАКОНОУСТАНОВЕНО ИЗИСКВАНЕ ЗА УПРАВЛЕНИЕ (ЗИУ) 8 – </a:t>
            </a:r>
            <a:r>
              <a:rPr kumimoji="0" lang="bg-BG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Устойчива употреба на пестициди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4475" algn="l"/>
              </a:tabLst>
              <a:defRPr/>
            </a:pPr>
            <a:r>
              <a:rPr kumimoji="0" lang="bg-BG" b="1" i="0" u="sng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9. ЗАКОНОУСТАНОВЕНО ИЗИСКВАНЕ ЗА УПРАВЛЕНИЕ (ЗИУ) 9 -</a:t>
            </a:r>
            <a:r>
              <a:rPr kumimoji="0" lang="bg-BG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Минимални изисквания за защита и хуманно отношение при отглеждане на телета.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4475" algn="l"/>
              </a:tabLst>
              <a:defRPr/>
            </a:pPr>
            <a:r>
              <a:rPr kumimoji="0" lang="bg-BG" b="1" i="0" u="sng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10. ЗАКОНОУСТАНОВЕНО ИЗИСКВАНЕ ЗА УПРАВЛЕНИЕ (ЗИУ) 10</a:t>
            </a:r>
            <a:r>
              <a:rPr kumimoji="0" lang="bg-BG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Минимални изисквания за защита и хуманно отношение при отглеждане на свине. 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4475" algn="l"/>
              </a:tabLst>
              <a:defRPr/>
            </a:pPr>
            <a:r>
              <a:rPr kumimoji="0" lang="bg-BG" b="1" i="0" u="sng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11. ЗАКОНОУСТАНОВЕНО ИЗИСКВАНЕ ЗА УПРАВЛЕНИЕ (ЗИУ) 11</a:t>
            </a:r>
            <a:r>
              <a:rPr kumimoji="0" lang="bg-BG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Минимални изисквания за защита и хуманно отношение при отглеждане на селскостопански животни. 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67244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0F5D8C5-3F29-6576-8469-4DC9A5A88686}"/>
              </a:ext>
            </a:extLst>
          </p:cNvPr>
          <p:cNvSpPr txBox="1"/>
          <p:nvPr/>
        </p:nvSpPr>
        <p:spPr>
          <a:xfrm>
            <a:off x="1961088" y="3313819"/>
            <a:ext cx="8117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Благодаря за вниманието!</a:t>
            </a:r>
          </a:p>
        </p:txBody>
      </p:sp>
    </p:spTree>
    <p:extLst>
      <p:ext uri="{BB962C8B-B14F-4D97-AF65-F5344CB8AC3E}">
        <p14:creationId xmlns:p14="http://schemas.microsoft.com/office/powerpoint/2010/main" val="41166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4EA4CBF-79B2-99B9-FC00-5B6215A12641}"/>
              </a:ext>
            </a:extLst>
          </p:cNvPr>
          <p:cNvSpPr txBox="1"/>
          <p:nvPr/>
        </p:nvSpPr>
        <p:spPr>
          <a:xfrm>
            <a:off x="557764" y="2955101"/>
            <a:ext cx="624840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ДЗЕС 1</a:t>
            </a:r>
            <a:r>
              <a:rPr lang="ru-RU" sz="1800" b="1" i="0" u="none" strike="noStrike" dirty="0">
                <a:solidFill>
                  <a:srgbClr val="000000"/>
                </a:solidFill>
                <a:latin typeface="Times New Roman" panose="02020603050405020304" pitchFamily="18" charset="0"/>
              </a:rPr>
              <a:t> - </a:t>
            </a:r>
            <a:r>
              <a:rPr lang="bg-BG" dirty="0">
                <a:solidFill>
                  <a:srgbClr val="000000"/>
                </a:solidFill>
                <a:latin typeface="Times New Roman" panose="02020603050405020304" pitchFamily="18" charset="0"/>
              </a:rPr>
              <a:t>с</a:t>
            </a:r>
            <a:r>
              <a:rPr lang="bg-BG" sz="18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ъотношението</a:t>
            </a:r>
            <a:r>
              <a:rPr lang="ru-RU" sz="18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на </a:t>
            </a:r>
            <a:r>
              <a:rPr lang="bg-BG" sz="18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площите</a:t>
            </a:r>
            <a:r>
              <a:rPr lang="ru-RU" sz="18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за постоянно </a:t>
            </a:r>
            <a:r>
              <a:rPr lang="bg-BG" sz="18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затревените</a:t>
            </a:r>
            <a:r>
              <a:rPr lang="ru-RU" sz="18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bg-BG" sz="18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площи</a:t>
            </a:r>
            <a:r>
              <a:rPr lang="ru-RU" sz="18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(ПЗП) </a:t>
            </a:r>
            <a:r>
              <a:rPr lang="bg-BG" sz="18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спрямо</a:t>
            </a:r>
            <a:r>
              <a:rPr lang="ru-RU" sz="18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общата земеделска площ, декларирана от земеделските стопани през съответната година </a:t>
            </a:r>
            <a:r>
              <a:rPr lang="ru-R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не трябва да намалява с повече от 5% спрямо </a:t>
            </a:r>
            <a:r>
              <a:rPr lang="ru-RU" sz="18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референтното </a:t>
            </a:r>
            <a:r>
              <a:rPr lang="bg-BG" sz="18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съотношение</a:t>
            </a:r>
            <a:r>
              <a:rPr lang="ru-RU" sz="18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определено през 2018 г. – </a:t>
            </a:r>
            <a:r>
              <a:rPr lang="bg-BG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13,17%</a:t>
            </a:r>
            <a:endParaRPr lang="ru-RU" sz="180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endParaRPr lang="ru-RU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bg-BG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При спад на съотношението под 5% през съответната година, земеделските стопани на ниво стопанство, които са преобразували постоянно затревени площи и са допринесли за намалението на съотношението през съответната година се задължават да преобразуват обратно в ПЗП разораните през съответната година ПЗП. </a:t>
            </a:r>
            <a:r>
              <a:rPr lang="ru-R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1F19DF-0EBE-581A-8096-81A47F19E681}"/>
              </a:ext>
            </a:extLst>
          </p:cNvPr>
          <p:cNvSpPr txBox="1"/>
          <p:nvPr/>
        </p:nvSpPr>
        <p:spPr>
          <a:xfrm>
            <a:off x="149290" y="425672"/>
            <a:ext cx="1156062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ДЗЕС 1 (</a:t>
            </a:r>
            <a:r>
              <a:rPr lang="bg-BG" sz="2400" b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Поддържане на постоянно затревените площи на базата на </a:t>
            </a:r>
          </a:p>
          <a:p>
            <a:pPr algn="just"/>
            <a:r>
              <a:rPr lang="bg-BG" sz="2400" b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съотношението на ПЗП към земеделската площ на национално ниво и на </a:t>
            </a:r>
          </a:p>
          <a:p>
            <a:pPr algn="just"/>
            <a:r>
              <a:rPr lang="bg-BG" sz="2400" b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ниво стопанство</a:t>
            </a:r>
            <a:r>
              <a:rPr lang="ru-RU" sz="2400" b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)</a:t>
            </a:r>
            <a:endParaRPr lang="en-US" sz="24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1B54FD-E9B7-B8C8-86E8-A227FD011804}"/>
              </a:ext>
            </a:extLst>
          </p:cNvPr>
          <p:cNvSpPr txBox="1"/>
          <p:nvPr/>
        </p:nvSpPr>
        <p:spPr>
          <a:xfrm>
            <a:off x="253730" y="1626001"/>
            <a:ext cx="877605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bg-BG" sz="2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Цел и очакване от прилагането на стандарта -  </a:t>
            </a:r>
            <a:r>
              <a:rPr lang="bg-BG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о</a:t>
            </a:r>
            <a:r>
              <a:rPr lang="bg-BG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чаква се чрез прилагане на стандарта на територията на цялата страна да се предотврати изчерпването на въглерода в почвите и надземната биомаса.</a:t>
            </a:r>
            <a:endParaRPr lang="bg-BG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207DD2C-8091-5044-C43D-763F2AED6C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196" y="2456998"/>
            <a:ext cx="4331404" cy="38976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76543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236A6BE-74B9-56CF-F8A4-4784938402B2}"/>
              </a:ext>
            </a:extLst>
          </p:cNvPr>
          <p:cNvSpPr txBox="1"/>
          <p:nvPr/>
        </p:nvSpPr>
        <p:spPr>
          <a:xfrm>
            <a:off x="822960" y="1028343"/>
            <a:ext cx="6202094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kumimoji="0" lang="bg-BG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Цел и очакване от прилагането на стандарта </a:t>
            </a:r>
            <a:r>
              <a:rPr lang="ru-RU" sz="18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– </a:t>
            </a:r>
            <a:r>
              <a:rPr lang="bg-BG" sz="18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прилагането на стандарта ще осигури защита на богатите на въглерод почви на влажните зони и торфищата. Деградацията на тези чувствителни и уязвими зони ще се предотврати чрез прилагане на мерки, които забраняват определени</a:t>
            </a:r>
            <a:r>
              <a:rPr lang="bg-BG" sz="1800" i="0" u="none" strike="noStrike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bg-BG" sz="18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селскостопански практики, които унищожават тези екосистеми с особена важност за околната среда. </a:t>
            </a:r>
          </a:p>
          <a:p>
            <a:endParaRPr lang="ru-RU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ДЗЕС 2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ще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бъде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приложен през 2025 г. 	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7690D6-3BCE-88F6-1159-B52F2F9B8B26}"/>
              </a:ext>
            </a:extLst>
          </p:cNvPr>
          <p:cNvSpPr txBox="1"/>
          <p:nvPr/>
        </p:nvSpPr>
        <p:spPr>
          <a:xfrm>
            <a:off x="822960" y="440173"/>
            <a:ext cx="80077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bg-BG" sz="2000" b="1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ДЗЕС 2 (Опазване на влажни зони и торфища)</a:t>
            </a:r>
            <a:endParaRPr lang="bg-BG" sz="20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A81927-A9B6-6823-317E-A49FC38D9B3E}"/>
              </a:ext>
            </a:extLst>
          </p:cNvPr>
          <p:cNvSpPr txBox="1"/>
          <p:nvPr/>
        </p:nvSpPr>
        <p:spPr>
          <a:xfrm>
            <a:off x="822960" y="3832504"/>
            <a:ext cx="509771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600" b="1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В рамките на влажните зони и торфищата, при всички видове земеделски площи се забраняват: </a:t>
            </a:r>
            <a:endParaRPr lang="bg-BG" sz="16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bg-BG" sz="1600" b="1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Всички дълбоки почвени обработки; пресушаването и дренирането;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bg-BG" sz="1600" b="1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преобразуването и разораването на постоянно затревените площи;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bg-BG" sz="1600" b="1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изгарянето на растителността;</a:t>
            </a:r>
            <a:r>
              <a:rPr kumimoji="0" lang="bg-BG" sz="1600" b="1" i="0" u="none" strike="noStrike" kern="1200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bg-BG" sz="1600" b="1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използването на минерални и органични </a:t>
            </a:r>
            <a:r>
              <a:rPr kumimoji="0" lang="bg-BG" sz="1600" b="1" i="0" u="none" strike="noStrike" kern="1200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азотсъдържащи</a:t>
            </a:r>
            <a:r>
              <a:rPr kumimoji="0" lang="bg-BG" sz="1600" b="1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торове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171B8E-CFF1-461C-9411-B4B50A0E1A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238" y="1362808"/>
            <a:ext cx="4504202" cy="51395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41174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BD451D7-1056-670C-3450-E8B8829527F5}"/>
              </a:ext>
            </a:extLst>
          </p:cNvPr>
          <p:cNvSpPr txBox="1"/>
          <p:nvPr/>
        </p:nvSpPr>
        <p:spPr>
          <a:xfrm>
            <a:off x="529344" y="4925169"/>
            <a:ext cx="60301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ДЗЕС 3 - </a:t>
            </a:r>
            <a:r>
              <a:rPr lang="bg-BG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изгарянето на стърнищата е забранено</a:t>
            </a:r>
            <a:endParaRPr lang="bg-BG" sz="180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3E7721-1112-D035-561B-B50279BD2FFD}"/>
              </a:ext>
            </a:extLst>
          </p:cNvPr>
          <p:cNvSpPr txBox="1"/>
          <p:nvPr/>
        </p:nvSpPr>
        <p:spPr>
          <a:xfrm>
            <a:off x="552694" y="480909"/>
            <a:ext cx="64577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2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ДЗЕС 3 (Забрана за </a:t>
            </a:r>
            <a:r>
              <a:rPr kumimoji="0" lang="bg-BG" sz="2000" b="1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изгаряне на стърнища</a:t>
            </a:r>
            <a:r>
              <a:rPr kumimoji="0" lang="ru-RU" sz="2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) </a:t>
            </a:r>
            <a:endParaRPr lang="bg-BG" sz="20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D206EA-8C7E-2D49-E5E9-CBEB6CD72520}"/>
              </a:ext>
            </a:extLst>
          </p:cNvPr>
          <p:cNvSpPr txBox="1"/>
          <p:nvPr/>
        </p:nvSpPr>
        <p:spPr>
          <a:xfrm>
            <a:off x="552694" y="1052819"/>
            <a:ext cx="5991044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Цел </a:t>
            </a:r>
            <a:r>
              <a:rPr lang="bg-BG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и очакване от прилагане на стандарта </a:t>
            </a:r>
            <a:r>
              <a:rPr lang="bg-BG" dirty="0">
                <a:solidFill>
                  <a:srgbClr val="000000"/>
                </a:solidFill>
                <a:latin typeface="Times New Roman" panose="02020603050405020304" pitchFamily="18" charset="0"/>
              </a:rPr>
              <a:t>- с</a:t>
            </a:r>
            <a:r>
              <a:rPr kumimoji="0" lang="bg-BG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тандартът</a:t>
            </a:r>
            <a:r>
              <a:rPr kumimoji="0" lang="bg-BG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ще окаже положителен ефект върху поддържане нивото на органична материя в почвата. Забраната за изгаряне на стърнища и остатъци от обработваеми култури лишава фермерите от възможността да изгарят тези остатъци, като в същото време ги насърчава да ги заравят в почвата след прибиране на реколтата. Забраната за изгаряне на стърнища и остатъци от обработваеми култури ограничава отстраняването на въглерод от обработваемата земя и по този начин този допринася за смекчаване на изменението на климата. Забраната за изгаряне помага за ограничаване на замърсяването на атмосферата, съответно за опазването на качеството на въздуха. 	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</p:txBody>
      </p:sp>
      <p:pic>
        <p:nvPicPr>
          <p:cNvPr id="1026" name="Picture 2" descr="Изгарянето на стърнищата води до загуба на хранителни вещества | Български  Фермер">
            <a:extLst>
              <a:ext uri="{FF2B5EF4-FFF2-40B4-BE49-F238E27FC236}">
                <a16:creationId xmlns:a16="http://schemas.microsoft.com/office/drawing/2014/main" id="{75C71D5B-2366-C174-B056-47FFC4403A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537" y="680963"/>
            <a:ext cx="4754880" cy="47315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7583055" y="2068482"/>
            <a:ext cx="28263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0" dirty="0">
                <a:solidFill>
                  <a:srgbClr val="FF0000"/>
                </a:solidFill>
              </a:rPr>
              <a:t>  X</a:t>
            </a:r>
            <a:endParaRPr lang="en-US" sz="1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424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26EE003-6E39-2E39-AC44-FFF91A2C2A49}"/>
              </a:ext>
            </a:extLst>
          </p:cNvPr>
          <p:cNvSpPr txBox="1"/>
          <p:nvPr/>
        </p:nvSpPr>
        <p:spPr>
          <a:xfrm>
            <a:off x="376666" y="894906"/>
            <a:ext cx="8188960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kumimoji="0" lang="bg-BG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Цел и очакване от прилагането на стандарта</a:t>
            </a:r>
            <a:r>
              <a:rPr kumimoji="0" lang="bg-BG" sz="2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- </a:t>
            </a:r>
            <a:r>
              <a:rPr kumimoji="0" lang="bg-BG" sz="18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основният ефект на буферните ивици, разположени по протежение на водните потоци е свързан с тяхната роля за подобряване на качеството на водата, като намаляват рисковете от дифузно замърсяване. Буферните ивици позволяват да се намалят и рисковете от ерозия по краищата на водните потоци.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D155AE-A084-F446-DC45-8B8B1C8AB853}"/>
              </a:ext>
            </a:extLst>
          </p:cNvPr>
          <p:cNvSpPr txBox="1"/>
          <p:nvPr/>
        </p:nvSpPr>
        <p:spPr>
          <a:xfrm>
            <a:off x="376665" y="187020"/>
            <a:ext cx="958628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bg-BG" sz="2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ДЗЕС 4 (Изграждане/поддържане/ на буферни ивици по протежението </a:t>
            </a:r>
          </a:p>
          <a:p>
            <a:r>
              <a:rPr kumimoji="0" lang="bg-BG" sz="2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на водните басейни) </a:t>
            </a:r>
            <a:endParaRPr lang="bg-BG" sz="20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0A440F-6D55-AE5B-1E62-F4504D22A4C5}"/>
              </a:ext>
            </a:extLst>
          </p:cNvPr>
          <p:cNvSpPr txBox="1"/>
          <p:nvPr/>
        </p:nvSpPr>
        <p:spPr>
          <a:xfrm>
            <a:off x="376665" y="2403011"/>
            <a:ext cx="7558295" cy="44858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410"/>
              </a:spcBef>
              <a:spcAft>
                <a:spcPts val="0"/>
              </a:spcAft>
            </a:pPr>
            <a:r>
              <a:rPr kumimoji="0" lang="bg-BG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ДЗЕС 4 - </a:t>
            </a:r>
            <a:r>
              <a:rPr lang="bg-BG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bg-B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абранява</a:t>
            </a:r>
            <a:r>
              <a:rPr lang="bg-B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се използването на минерални и органични торове, както и препарати за растителна защита в буферните ивици: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 lvl="0" indent="176213">
              <a:spcBef>
                <a:spcPts val="170"/>
              </a:spcBef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176213" algn="l"/>
              </a:tabLst>
            </a:pPr>
            <a:r>
              <a:rPr lang="bg-BG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 ширина минимум 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bg-BG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метра на равнинни площи, по протежение на повърхностни водни обекти (реки, потоци, канали, езера, язовири, море), с изключение на оризовите клетки;</a:t>
            </a:r>
            <a:endParaRPr lang="en-US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 lvl="0">
              <a:spcBef>
                <a:spcPts val="50"/>
              </a:spcBef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91440" algn="l"/>
              </a:tabLst>
            </a:pPr>
            <a:r>
              <a:rPr lang="bg-BG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 ширина минимум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bg-BG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метра на равнинни площи при торене с течна фракция на оборския тор;</a:t>
            </a:r>
            <a:endParaRPr lang="bg-BG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 lvl="0">
              <a:spcBef>
                <a:spcPts val="50"/>
              </a:spcBef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91440" algn="l"/>
              </a:tabLst>
            </a:pPr>
            <a:r>
              <a:rPr lang="bg-BG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ширина минимум 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bg-BG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метра при торене на площи при наклонени терени;</a:t>
            </a:r>
            <a:endParaRPr lang="bg-BG" sz="1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 lvl="0">
              <a:spcBef>
                <a:spcPts val="50"/>
              </a:spcBef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91440" algn="l"/>
              </a:tabLst>
            </a:pPr>
            <a:r>
              <a:rPr lang="bg-BG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 ширина минимум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50 </a:t>
            </a:r>
            <a:r>
              <a:rPr lang="bg-BG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метра при площи с остър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наклон.</a:t>
            </a:r>
            <a:endParaRPr lang="bg-BG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 lvl="0">
              <a:spcBef>
                <a:spcPts val="50"/>
              </a:spcBef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91440" algn="l"/>
              </a:tabLst>
            </a:pPr>
            <a:r>
              <a:rPr lang="bg-BG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не се тори в буферните ивици с различните видове тор при терени с наклон по-голям от 10%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bg-BG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>
              <a:spcBef>
                <a:spcPts val="50"/>
              </a:spcBef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91440" algn="l"/>
              </a:tabLst>
            </a:pPr>
            <a:r>
              <a:rPr lang="bg-BG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</a:t>
            </a:r>
            <a:r>
              <a:rPr lang="bg-BG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уферните ивици да отговарят на следните критерии:</a:t>
            </a:r>
            <a:endParaRPr lang="bg-BG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 lvl="0">
              <a:spcBef>
                <a:spcPts val="50"/>
              </a:spcBef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91440" algn="l"/>
              </a:tabLst>
            </a:pPr>
            <a:r>
              <a:rPr lang="bg-BG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Минималната ширина на буферните ленти е определена на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bg-BG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метра, при равнинни терени и повече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- 10 </a:t>
            </a:r>
            <a:r>
              <a:rPr lang="bg-BG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50 </a:t>
            </a:r>
            <a:r>
              <a:rPr lang="bg-BG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метра при наклони;</a:t>
            </a:r>
            <a:endParaRPr lang="bg-BG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 lvl="0">
              <a:spcBef>
                <a:spcPts val="50"/>
              </a:spcBef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91440" algn="l"/>
              </a:tabLst>
            </a:pPr>
            <a:r>
              <a:rPr lang="bg-BG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Буферните ивици по протежение на водните басейни трябва да имат растителна покривка или остатъци от нея през цялата година, съставена от тревисти, храстови или дървесни видове.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50" name="Picture 2" descr="Grass buffer strips next to a watercourse or pond - CFE Online">
            <a:extLst>
              <a:ext uri="{FF2B5EF4-FFF2-40B4-BE49-F238E27FC236}">
                <a16:creationId xmlns:a16="http://schemas.microsoft.com/office/drawing/2014/main" id="{21571ADB-C43C-2CFD-742C-05E1B434A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960" y="2004291"/>
            <a:ext cx="4165600" cy="44388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33903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18E48F2-2E4C-B9AD-22AF-4C7958F7D682}"/>
              </a:ext>
            </a:extLst>
          </p:cNvPr>
          <p:cNvSpPr txBox="1"/>
          <p:nvPr/>
        </p:nvSpPr>
        <p:spPr>
          <a:xfrm>
            <a:off x="461393" y="1174459"/>
            <a:ext cx="7545525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kumimoji="0" lang="bg-BG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Цел и очакване от прилагането на стандарта -</a:t>
            </a:r>
            <a:r>
              <a:rPr kumimoji="0" lang="bg-BG" sz="2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bg-BG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п</a:t>
            </a:r>
            <a:r>
              <a:rPr lang="bg-BG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рилагането</a:t>
            </a:r>
            <a:r>
              <a:rPr lang="bg-BG" dirty="0">
                <a:solidFill>
                  <a:srgbClr val="000000"/>
                </a:solidFill>
                <a:latin typeface="Times New Roman" panose="02020603050405020304" pitchFamily="18" charset="0"/>
              </a:rPr>
              <a:t> на стандарта ще сведе до минимум загубата на почва и нейното деградиране поради ерозия чрез прилагане на по-щадящи техники за обработка на почвата, по-специално на парцелите, които са най-чувствителни към ерозия. 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algn="just"/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ДЗЕС 5</a:t>
            </a:r>
            <a:r>
              <a:rPr kumimoji="0" lang="en-US" b="1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bg-BG" b="1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 </a:t>
            </a:r>
            <a:r>
              <a:rPr lang="bg-BG" b="1" noProof="0" dirty="0">
                <a:solidFill>
                  <a:srgbClr val="000000"/>
                </a:solidFill>
                <a:latin typeface="Times New Roman" panose="02020603050405020304" pitchFamily="18" charset="0"/>
              </a:rPr>
              <a:t>з</a:t>
            </a:r>
            <a:r>
              <a:rPr lang="bg-BG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а ограничаване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на </a:t>
            </a:r>
            <a:r>
              <a:rPr lang="bg-BG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ерозията на площи с наклон и на такива застрашени от ерозия се прилага: </a:t>
            </a:r>
            <a:endParaRPr lang="bg-BG" sz="16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bg-BG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bg-BG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за обработваеми земи</a:t>
            </a:r>
            <a:r>
              <a:rPr lang="bg-BG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всички почвообработващи операции се извършват напречно на склона или по хоризонталите на терена /</a:t>
            </a:r>
            <a:r>
              <a:rPr lang="bg-BG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контурна</a:t>
            </a:r>
            <a:r>
              <a:rPr lang="bg-BG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обработка/.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bg-BG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bg-BG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за трайни насаждения отглеждани на наклон и застрашени от ерозия почви се извършва укрепване на междуредията, чрез затревяване - частично/пълно, или засяване/засаждане с други култури, като обработката на почвата се извършва напречно на склона или по хоризонталите.</a:t>
            </a:r>
          </a:p>
          <a:p>
            <a:pPr algn="just"/>
            <a:r>
              <a:rPr lang="bg-BG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Наложената практика се състои в спазване на следната забрана: липса на механизирани дейности върху наводнени или силно </a:t>
            </a:r>
            <a:r>
              <a:rPr lang="bg-BG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преовлажнени</a:t>
            </a:r>
            <a:r>
              <a:rPr lang="bg-BG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почви. </a:t>
            </a:r>
            <a:endParaRPr lang="ru-RU" sz="16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E4CEF6-8464-C469-F809-BA1B97A27BE1}"/>
              </a:ext>
            </a:extLst>
          </p:cNvPr>
          <p:cNvSpPr txBox="1"/>
          <p:nvPr/>
        </p:nvSpPr>
        <p:spPr>
          <a:xfrm>
            <a:off x="523706" y="158796"/>
            <a:ext cx="110439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ДЗЕС 5 (</a:t>
            </a:r>
            <a:r>
              <a:rPr kumimoji="0" lang="bg-BG" sz="2000" b="1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Управление на обработката на земята или подходящи техники за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2000" b="1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култивиране за намаляване на риска от деградация на почвите като се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2000" b="1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отчита наклона на склона)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9FFA49A-9B7E-7D5D-CE5E-AFBF8ADF28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231" y="1174459"/>
            <a:ext cx="3835819" cy="52019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19504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878F0E3-F06A-6B31-6DF9-E3C2F8B61F09}"/>
              </a:ext>
            </a:extLst>
          </p:cNvPr>
          <p:cNvSpPr txBox="1"/>
          <p:nvPr/>
        </p:nvSpPr>
        <p:spPr>
          <a:xfrm>
            <a:off x="342924" y="1015273"/>
            <a:ext cx="6295293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bg-BG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Цел и очакване от прилагането на стандарт</a:t>
            </a:r>
            <a:r>
              <a:rPr lang="bg-BG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а -  </a:t>
            </a:r>
            <a:r>
              <a:rPr lang="bg-BG" dirty="0">
                <a:solidFill>
                  <a:srgbClr val="000000"/>
                </a:solidFill>
                <a:latin typeface="Times New Roman" panose="02020603050405020304" pitchFamily="18" charset="0"/>
              </a:rPr>
              <a:t>очаква се </a:t>
            </a:r>
            <a:r>
              <a:rPr lang="bg-BG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да окаже положителен ефект върху предотвратяване на почвената и водна ерозия, чрез наличието на растително покритие, особено през зимния период.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В земеделското стопанство с уникален идентификационен номер е задължително върху минимум 80% от цялата обработваема площ на стопанството да се поддържа минимална почвена покривка през чувствителния период  /01  юни до 31 октомври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/.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В земеделското стопанство, при площи с наклон ≥10 %, през периода от 01 ноември до 15 февруари е задължително върху минимум 80% от цялата обработваема площ на стопанството да се поддържа минимална почвена покривка. Изискването за минимална почвена покривка в периода 01 ноември до 15 февруари не се прилага за бенефициери, които осигуряват последваща култура в рамките на 2 седмици след премахването на предходната растителна покривка.</a:t>
            </a:r>
          </a:p>
          <a:p>
            <a:pPr algn="just"/>
            <a:endParaRPr lang="bg-BG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36AD9F-290C-A7E9-4DFA-E4DB4339463C}"/>
              </a:ext>
            </a:extLst>
          </p:cNvPr>
          <p:cNvSpPr txBox="1"/>
          <p:nvPr/>
        </p:nvSpPr>
        <p:spPr>
          <a:xfrm>
            <a:off x="342924" y="245095"/>
            <a:ext cx="9864766" cy="707886"/>
          </a:xfrm>
          <a:prstGeom prst="rect">
            <a:avLst/>
          </a:prstGeom>
          <a:noFill/>
          <a:effectLst>
            <a:glow rad="127000">
              <a:schemeClr val="accent1">
                <a:alpha val="16000"/>
              </a:schemeClr>
            </a:glow>
          </a:effectLst>
        </p:spPr>
        <p:txBody>
          <a:bodyPr wrap="square">
            <a:spAutoFit/>
          </a:bodyPr>
          <a:lstStyle/>
          <a:p>
            <a:pPr algn="just"/>
            <a:r>
              <a:rPr kumimoji="0" lang="ru-RU" sz="2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ДЗЕС 6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-</a:t>
            </a:r>
            <a:r>
              <a:rPr kumimoji="0" lang="bg-BG" sz="2000" b="1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Минимална почвена покривка през периоди и на площи, които </a:t>
            </a:r>
          </a:p>
          <a:p>
            <a:pPr algn="just"/>
            <a:r>
              <a:rPr kumimoji="0" lang="bg-BG" sz="2000" b="1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са най-чувствителни</a:t>
            </a:r>
            <a:endParaRPr lang="bg-BG" sz="20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ACF322-DCDB-9054-EBB9-6B0EF72ABF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177" y="1230566"/>
            <a:ext cx="3980054" cy="46477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27000">
              <a:schemeClr val="accent1">
                <a:alpha val="0"/>
              </a:schemeClr>
            </a:glow>
            <a:reflection blurRad="12700" stA="13000" endPos="28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12604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642" y="1021807"/>
            <a:ext cx="58497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За поддържането на минимална почвена покривка може да се прилагат следните практики:</a:t>
            </a:r>
          </a:p>
          <a:p>
            <a:pPr lvl="0"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-  оставяне на презимуващи или  фуражни култури;</a:t>
            </a:r>
          </a:p>
          <a:p>
            <a:pPr lvl="0"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- оставяне на растителните остатъци от предходната култура, включително стърнища, самозасети площи от предходната култура;</a:t>
            </a:r>
          </a:p>
          <a:p>
            <a:pPr lvl="0"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- засяване на покривни култури или мулчиране;</a:t>
            </a:r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При трайните насаждения, за осигуряване на минимална почвена покривка върху минимум 50% от площта на стопанството, се извършва укрепване на междуредията чрез затревяване или засяване с покривни култури.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879" y="0"/>
            <a:ext cx="4819176" cy="22058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880" y="2105868"/>
            <a:ext cx="4486666" cy="20836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342" y="3875013"/>
            <a:ext cx="3686082" cy="20698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879" y="5238391"/>
            <a:ext cx="3544557" cy="163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931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B494100-EFAD-73B9-2E58-15273AD386EE}"/>
              </a:ext>
            </a:extLst>
          </p:cNvPr>
          <p:cNvSpPr txBox="1"/>
          <p:nvPr/>
        </p:nvSpPr>
        <p:spPr>
          <a:xfrm>
            <a:off x="400248" y="1139851"/>
            <a:ext cx="775497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kumimoji="0" lang="bg-BG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Цел и очакване от прилагането на стандарт</a:t>
            </a:r>
            <a:r>
              <a:rPr kumimoji="0" lang="bg-BG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а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- </a:t>
            </a:r>
            <a:r>
              <a:rPr lang="bg-BG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диверсификацията на отглежданите култури в земеделските стопанствата ще окаже благоприятен ефект като се предприемат мерки срешу монокултурното земеделие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57EDD4-4CFA-565E-2F7E-A099F82504AC}"/>
              </a:ext>
            </a:extLst>
          </p:cNvPr>
          <p:cNvSpPr txBox="1"/>
          <p:nvPr/>
        </p:nvSpPr>
        <p:spPr>
          <a:xfrm>
            <a:off x="400248" y="430799"/>
            <a:ext cx="85953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18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ДЗЕС 7 </a:t>
            </a:r>
            <a:r>
              <a:rPr kumimoji="0" lang="bg-BG" sz="1800" b="1" u="none" strike="noStrike" kern="1200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Сеитбооборот</a:t>
            </a:r>
            <a:r>
              <a:rPr kumimoji="0" lang="en-GB" sz="1800" b="1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(</a:t>
            </a:r>
            <a:r>
              <a:rPr lang="bg-BG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р</a:t>
            </a:r>
            <a:r>
              <a:rPr kumimoji="0" lang="bg-BG" sz="1800" b="1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отация</a:t>
            </a:r>
            <a:r>
              <a:rPr kumimoji="0" lang="en-GB" sz="1800" b="1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)</a:t>
            </a:r>
            <a:r>
              <a:rPr kumimoji="0" lang="bg-BG" sz="1800" b="1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на културите върху обработваема земя или с изключение на култури под вода</a:t>
            </a:r>
            <a:r>
              <a:rPr kumimoji="0" lang="ru-RU" sz="18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) </a:t>
            </a:r>
            <a:endParaRPr lang="bg-BG" b="1" dirty="0"/>
          </a:p>
        </p:txBody>
      </p:sp>
      <p:sp>
        <p:nvSpPr>
          <p:cNvPr id="2" name="Rectangle 1"/>
          <p:cNvSpPr/>
          <p:nvPr/>
        </p:nvSpPr>
        <p:spPr>
          <a:xfrm>
            <a:off x="238515" y="2063181"/>
            <a:ext cx="8157340" cy="4057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q"/>
            </a:pPr>
            <a:r>
              <a:rPr lang="bg-B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обработваема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земя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bg-B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 площ над 10 ха,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земеделския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стопанин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bg-B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осигурява ежегодно смяна на отглежданата култура /ротация/ на ниво парцел върху </a:t>
            </a:r>
            <a:r>
              <a:rPr lang="bg-BG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минимум 35% от обработваемата земя в стопанството си. </a:t>
            </a:r>
            <a:r>
              <a:rPr lang="bg-B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Отглеждането на вторична/допълнителна култура на съответния парцел </a:t>
            </a:r>
            <a:r>
              <a:rPr lang="bg-BG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се счита за извършена ротация.</a:t>
            </a:r>
            <a:endParaRPr lang="en-US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q"/>
            </a:pPr>
            <a:r>
              <a:rPr lang="bg-B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След третата година, земеделския стопанин е длъжен да гарантира,</a:t>
            </a:r>
            <a:r>
              <a:rPr lang="bg-B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че </a:t>
            </a:r>
            <a:r>
              <a:rPr lang="bg-B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всички парцели от </a:t>
            </a:r>
            <a:r>
              <a:rPr lang="bg-BG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обработваемата земя от стопанството са били обект на ротация</a:t>
            </a:r>
            <a:r>
              <a:rPr lang="bg-B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по отношение на </a:t>
            </a:r>
            <a:r>
              <a:rPr lang="bg-BG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основната култура на отглеждане. 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bg-BG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Горните правила не се отнасят за площи заети с оризови клетки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bg-BG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многогодишни култури, треви и други тревни фуражи и угари.</a:t>
            </a:r>
            <a:endParaRPr lang="en-GB" sz="16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bg-B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Вторична култура се счита за ротация, ако е засята/засадена непосредствено след прибирането на основната култура и е налична на парцела до подготовката на почвата за сеитба на следващата основна култура.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127" y="163783"/>
            <a:ext cx="3288146" cy="383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66255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829</TotalTime>
  <Words>2642</Words>
  <Application>Microsoft Office PowerPoint</Application>
  <PresentationFormat>Widescreen</PresentationFormat>
  <Paragraphs>170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Arial Unicode MS</vt:lpstr>
      <vt:lpstr>Calibri</vt:lpstr>
      <vt:lpstr>Times New Roman</vt:lpstr>
      <vt:lpstr>Trebuchet MS</vt:lpstr>
      <vt:lpstr>Wingdings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Петъе Кировски</dc:creator>
  <cp:lastModifiedBy>Petar Kirovski</cp:lastModifiedBy>
  <cp:revision>56</cp:revision>
  <cp:lastPrinted>2023-02-14T07:02:29Z</cp:lastPrinted>
  <dcterms:created xsi:type="dcterms:W3CDTF">2022-05-22T08:54:45Z</dcterms:created>
  <dcterms:modified xsi:type="dcterms:W3CDTF">2023-02-14T07:02:34Z</dcterms:modified>
</cp:coreProperties>
</file>