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3" r:id="rId3"/>
    <p:sldId id="302" r:id="rId4"/>
    <p:sldId id="268" r:id="rId5"/>
    <p:sldId id="304" r:id="rId6"/>
    <p:sldId id="270" r:id="rId7"/>
    <p:sldId id="307" r:id="rId8"/>
    <p:sldId id="277" r:id="rId9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Tsvetkova" initials="M" lastIdx="1" clrIdx="0"/>
  <p:cmAuthor id="1" name="OPOS BG29" initials="OB" lastIdx="4" clrIdx="1">
    <p:extLst>
      <p:ext uri="{19B8F6BF-5375-455C-9EA6-DF929625EA0E}">
        <p15:presenceInfo xmlns:p15="http://schemas.microsoft.com/office/powerpoint/2012/main" userId="b1cbe1aae431b09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497D"/>
    <a:srgbClr val="006600"/>
    <a:srgbClr val="003300"/>
    <a:srgbClr val="CCFFCC"/>
    <a:srgbClr val="7CF49B"/>
    <a:srgbClr val="52F07B"/>
    <a:srgbClr val="66FF99"/>
    <a:srgbClr val="CC3300"/>
    <a:srgbClr val="009900"/>
    <a:srgbClr val="1737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0" autoAdjust="0"/>
    <p:restoredTop sz="79064" autoAdjust="0"/>
  </p:normalViewPr>
  <p:slideViewPr>
    <p:cSldViewPr>
      <p:cViewPr varScale="1">
        <p:scale>
          <a:sx n="87" d="100"/>
          <a:sy n="87" d="100"/>
        </p:scale>
        <p:origin x="1386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8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3019" tIns="46510" rIns="93019" bIns="4651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1048749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3019" tIns="46510" rIns="93019" bIns="46510" rtlCol="0"/>
          <a:lstStyle>
            <a:lvl1pPr algn="r">
              <a:defRPr sz="1200"/>
            </a:lvl1pPr>
          </a:lstStyle>
          <a:p>
            <a:fld id="{1B909493-B41E-4590-B1FB-08F1A94AED83}" type="datetimeFigureOut">
              <a:rPr lang="bg-BG" smtClean="0"/>
              <a:t>25.7.2022 г.</a:t>
            </a:fld>
            <a:endParaRPr lang="bg-BG"/>
          </a:p>
        </p:txBody>
      </p:sp>
      <p:sp>
        <p:nvSpPr>
          <p:cNvPr id="1048750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6332"/>
          </a:xfrm>
          <a:prstGeom prst="rect">
            <a:avLst/>
          </a:prstGeom>
        </p:spPr>
        <p:txBody>
          <a:bodyPr vert="horz" lIns="93019" tIns="46510" rIns="93019" bIns="4651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1048751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6332"/>
          </a:xfrm>
          <a:prstGeom prst="rect">
            <a:avLst/>
          </a:prstGeom>
        </p:spPr>
        <p:txBody>
          <a:bodyPr vert="horz" lIns="93019" tIns="46510" rIns="93019" bIns="46510" rtlCol="0" anchor="b"/>
          <a:lstStyle>
            <a:lvl1pPr algn="r">
              <a:defRPr sz="1200"/>
            </a:lvl1pPr>
          </a:lstStyle>
          <a:p>
            <a:fld id="{28556984-BFA1-4032-A2F7-943390F401A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603491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3019" tIns="46510" rIns="93019" bIns="4651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104874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3019" tIns="46510" rIns="93019" bIns="46510" rtlCol="0"/>
          <a:lstStyle>
            <a:lvl1pPr algn="r">
              <a:defRPr sz="1200"/>
            </a:lvl1pPr>
          </a:lstStyle>
          <a:p>
            <a:fld id="{92B82725-62A2-4311-9ACD-D34C66DD3C7F}" type="datetimeFigureOut">
              <a:rPr lang="bg-BG" smtClean="0"/>
              <a:t>25.7.2022 г.</a:t>
            </a:fld>
            <a:endParaRPr lang="bg-BG"/>
          </a:p>
        </p:txBody>
      </p:sp>
      <p:sp>
        <p:nvSpPr>
          <p:cNvPr id="104874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019" tIns="46510" rIns="93019" bIns="46510" rtlCol="0" anchor="ctr"/>
          <a:lstStyle/>
          <a:p>
            <a:endParaRPr lang="bg-BG"/>
          </a:p>
        </p:txBody>
      </p:sp>
      <p:sp>
        <p:nvSpPr>
          <p:cNvPr id="104874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3019" tIns="46510" rIns="93019" bIns="4651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104874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6332"/>
          </a:xfrm>
          <a:prstGeom prst="rect">
            <a:avLst/>
          </a:prstGeom>
        </p:spPr>
        <p:txBody>
          <a:bodyPr vert="horz" lIns="93019" tIns="46510" rIns="93019" bIns="4651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104874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6332"/>
          </a:xfrm>
          <a:prstGeom prst="rect">
            <a:avLst/>
          </a:prstGeom>
        </p:spPr>
        <p:txBody>
          <a:bodyPr vert="horz" lIns="93019" tIns="46510" rIns="93019" bIns="46510" rtlCol="0" anchor="b"/>
          <a:lstStyle>
            <a:lvl1pPr algn="r">
              <a:defRPr sz="1200"/>
            </a:lvl1pPr>
          </a:lstStyle>
          <a:p>
            <a:fld id="{C222844A-9D9A-451E-8533-AC68D816AE0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5570810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22844A-9D9A-451E-8533-AC68D816AE04}" type="slidenum">
              <a:rPr lang="bg-BG" smtClean="0"/>
              <a:t>1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3107730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1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1048642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defTabSz="912846">
              <a:defRPr/>
            </a:pPr>
            <a:endParaRPr lang="bg-BG" sz="1000" dirty="0">
              <a:solidFill>
                <a:srgbClr val="003300"/>
              </a:solidFill>
            </a:endParaRPr>
          </a:p>
          <a:p>
            <a:pPr algn="just"/>
            <a:endParaRPr lang="bg-BG" sz="1000" dirty="0"/>
          </a:p>
        </p:txBody>
      </p:sp>
      <p:sp>
        <p:nvSpPr>
          <p:cNvPr id="1048643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2844A-9D9A-451E-8533-AC68D816AE04}" type="slidenum">
              <a:rPr lang="bg-BG" smtClean="0"/>
              <a:t>2</a:t>
            </a:fld>
            <a:endParaRPr lang="bg-BG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1048589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bg-BG" sz="1000" dirty="0"/>
              <a:t>По данни на НСИ населението на България за 2020 г. е 6 934 015 лица. съгласно Приложение 1 от проект на ПМС за ВОМР общият брой лица, които живеят в градовете с население над 30 000 жители е 3 569 959. Следователно, общият брой лица, към които може да бъде предоставена подкрепа по мярката чрез подхода ВОМР, е разликата между общия брой население и живеещите в посочените градове, т.е. </a:t>
            </a:r>
            <a:r>
              <a:rPr lang="bg-BG" sz="1000" b="1" dirty="0"/>
              <a:t>3 364 056 жители. </a:t>
            </a:r>
          </a:p>
          <a:p>
            <a:pPr algn="just"/>
            <a:r>
              <a:rPr lang="bg-BG" sz="1000" dirty="0"/>
              <a:t>Изчислена е подкрепата за 1 жител спрямо общия бюджет по двете мерки – за отпадъци - 2,11 лв./жител, а за биоразнообразие – 2,79 лв./</a:t>
            </a:r>
            <a:r>
              <a:rPr lang="bg-BG" sz="1000" dirty="0" err="1"/>
              <a:t>жит</a:t>
            </a:r>
            <a:r>
              <a:rPr lang="bg-BG" sz="1000" dirty="0"/>
              <a:t>. В тази стойност ще се включват всички допустими разходи по мярката. Тази усреднена стойност трябва да бъде ползвана като основа за определяне на максималния размер на бюджета на стратегията за 1 МИГ. </a:t>
            </a:r>
          </a:p>
          <a:p>
            <a:pPr algn="just"/>
            <a:r>
              <a:rPr lang="bg-BG" sz="1000" dirty="0"/>
              <a:t>Максималният размер на бюджета по мярка, включена в стратегия на МИГ, се определя като произведение от общия брой население на територията на съответния МИГ по усреднената  стойност за 1 жител от 2,11 лв./жител за отпадъци и </a:t>
            </a:r>
            <a:r>
              <a:rPr lang="bg-BG" altLang="zh-CN" sz="1000" dirty="0" err="1">
                <a:solidFill>
                  <a:srgbClr val="1F497D"/>
                </a:solidFill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и</a:t>
            </a:r>
            <a:r>
              <a:rPr lang="bg-BG" altLang="zh-CN" sz="1000" dirty="0">
                <a:solidFill>
                  <a:srgbClr val="1F497D"/>
                </a:solidFill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 2,79 лв./</a:t>
            </a:r>
            <a:r>
              <a:rPr lang="bg-BG" altLang="zh-CN" sz="1000" dirty="0" err="1">
                <a:solidFill>
                  <a:srgbClr val="1F497D"/>
                </a:solidFill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жит</a:t>
            </a:r>
            <a:r>
              <a:rPr lang="bg-BG" altLang="zh-CN" sz="1000" dirty="0">
                <a:solidFill>
                  <a:srgbClr val="1F497D"/>
                </a:solidFill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. биоразнообразие</a:t>
            </a:r>
            <a:r>
              <a:rPr lang="bg-BG" sz="1000" dirty="0"/>
              <a:t>.</a:t>
            </a:r>
          </a:p>
          <a:p>
            <a:pPr algn="just"/>
            <a:endParaRPr lang="bg-BG" sz="1000" dirty="0"/>
          </a:p>
          <a:p>
            <a:pPr algn="just"/>
            <a:r>
              <a:rPr lang="ru-RU" sz="1000" b="1" dirty="0" err="1"/>
              <a:t>бр</a:t>
            </a:r>
            <a:r>
              <a:rPr lang="ru-RU" sz="1000" b="1" dirty="0"/>
              <a:t>. жители МИГ максимален бюджет стратегия  ВОМР </a:t>
            </a:r>
          </a:p>
          <a:p>
            <a:pPr algn="just"/>
            <a:r>
              <a:rPr lang="ru-RU" sz="1000" dirty="0"/>
              <a:t>до 15000 73 506,02 </a:t>
            </a:r>
            <a:r>
              <a:rPr lang="ru-RU" sz="1000" dirty="0" err="1"/>
              <a:t>лв</a:t>
            </a:r>
            <a:r>
              <a:rPr lang="ru-RU" sz="1000" dirty="0"/>
              <a:t>. 		</a:t>
            </a:r>
          </a:p>
          <a:p>
            <a:pPr algn="just"/>
            <a:r>
              <a:rPr lang="ru-RU" sz="1000" dirty="0"/>
              <a:t>от 15001 до 50000 245 020,08 </a:t>
            </a:r>
            <a:r>
              <a:rPr lang="ru-RU" sz="1000" dirty="0" err="1"/>
              <a:t>лв</a:t>
            </a:r>
            <a:r>
              <a:rPr lang="ru-RU" sz="1000" dirty="0"/>
              <a:t>. </a:t>
            </a:r>
          </a:p>
          <a:p>
            <a:pPr algn="just"/>
            <a:r>
              <a:rPr lang="ru-RU" sz="1000" dirty="0"/>
              <a:t>от 50001 до 100000 490 040,16 </a:t>
            </a:r>
            <a:r>
              <a:rPr lang="ru-RU" sz="1000" dirty="0" err="1"/>
              <a:t>лв</a:t>
            </a:r>
            <a:r>
              <a:rPr lang="ru-RU" sz="1000" dirty="0"/>
              <a:t>. </a:t>
            </a:r>
          </a:p>
          <a:p>
            <a:pPr algn="just"/>
            <a:r>
              <a:rPr lang="ru-RU" sz="1000" dirty="0"/>
              <a:t>от 100001 до 150000 735 060,24 </a:t>
            </a:r>
            <a:r>
              <a:rPr lang="ru-RU" sz="1000" dirty="0" err="1"/>
              <a:t>лв</a:t>
            </a:r>
            <a:r>
              <a:rPr lang="ru-RU" sz="1000" dirty="0"/>
              <a:t>. </a:t>
            </a:r>
            <a:endParaRPr lang="bg-BG" sz="1000" dirty="0"/>
          </a:p>
        </p:txBody>
      </p:sp>
      <p:sp>
        <p:nvSpPr>
          <p:cNvPr id="1048590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2846">
              <a:defRPr/>
            </a:pPr>
            <a:fld id="{C222844A-9D9A-451E-8533-AC68D816AE04}" type="slidenum">
              <a:rPr lang="bg-BG">
                <a:solidFill>
                  <a:prstClr val="black"/>
                </a:solidFill>
                <a:latin typeface="Calibri"/>
              </a:rPr>
              <a:pPr defTabSz="912846">
                <a:defRPr/>
              </a:pPr>
              <a:t>3</a:t>
            </a:fld>
            <a:endParaRPr lang="bg-BG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244346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6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1048667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bg-BG" sz="1000" dirty="0"/>
              <a:t>Приоритет са мерките, насочени към управлението на битовите отпадъци в задълженията на общините по Закона за управление на отпадъците. </a:t>
            </a:r>
          </a:p>
          <a:p>
            <a:pPr algn="just"/>
            <a:r>
              <a:rPr lang="bg-BG" sz="1000" dirty="0"/>
              <a:t>Като  допълнение към останалите инвестиционни мерки по приоритета, които се предвиждат или ще се инициират за изпълнение в съответния регион, се очаква чрез мярката по подхода ВОМР да се допринесе за подпомагане на местно и регионално ниво на повишаване на осведомеността на населението за целите за управление на отпадъците с фокус към битовите и строителните отпадъци, за правата, задълженията, възможностите и добри практики, за устойчиво потребление и прехода към кръгова икономика.</a:t>
            </a:r>
          </a:p>
          <a:p>
            <a:pPr algn="just"/>
            <a:r>
              <a:rPr lang="bg-BG" sz="1000" dirty="0"/>
              <a:t>Препоръчително е да се предвиди и подпомагане за разпространение на възможности на практика за предотвратяване образуването на отпадъци на ниво домакинство, квартал, населено място, община и регион за управление на отпадъците. Информационните и разяснителни кампании към населението следва да са насочени към спазване на йерархията за управлението на отпадъците и за намаляване на количеството депонирани битови отпадъци, подобряване на качеството на услугата и управление на битовите отпадъци на местно и регионално ниво, намаляване на замърсяването с отпадъци, в т.ч. нерегламентираното изхвърляне на отпадъци, права и задължения за участниците в процесите по управление на отпадъците и др. </a:t>
            </a:r>
          </a:p>
          <a:p>
            <a:pPr algn="just"/>
            <a:r>
              <a:rPr lang="bg-BG" sz="1000" dirty="0"/>
              <a:t>Общините трябва да са със седалище и адрес на управление на територията на действие на МИГ. ЮЛНЦ следва да бъдат сдружения, вписани в регистъра на юридическите лица с нестопанска цел или създадени по реда на специален закон, и които като цел на организацията в устава/учредителния акт са разписали такива текстове, от които да е видно, че поне една от целите на организацията е свързана със защита/опазване на околната среда. Практически опит в областта на отпадъците, кръгова икономика, устойчиво развитие следва да се оценява като предимство.</a:t>
            </a:r>
          </a:p>
          <a:p>
            <a:pPr algn="just"/>
            <a:r>
              <a:rPr lang="bg-BG" sz="1000" dirty="0"/>
              <a:t>ЮЛНЦ следва да са регистрирани по съответния ред най-малко преди 18 месеца, предхождащи месеца, в който е подадено проектното предложение, </a:t>
            </a:r>
            <a:r>
              <a:rPr lang="bg-BG" sz="1000" b="1" dirty="0"/>
              <a:t>и да са регистрирани на територията на </a:t>
            </a:r>
            <a:r>
              <a:rPr lang="bg-BG" sz="1000" b="1" dirty="0" err="1"/>
              <a:t>МИГа</a:t>
            </a:r>
            <a:r>
              <a:rPr lang="bg-BG" sz="1000" b="1" dirty="0"/>
              <a:t>.</a:t>
            </a:r>
          </a:p>
          <a:p>
            <a:pPr algn="just"/>
            <a:r>
              <a:rPr lang="bg-BG" sz="1000" b="1" dirty="0"/>
              <a:t>Партньорството е задължително, когато бенефициент не е община. В този случай партньорът трябва да е общината/общините</a:t>
            </a:r>
            <a:r>
              <a:rPr lang="bg-BG" sz="1000" dirty="0"/>
              <a:t>, към чието население са насочени дейностите. Партньорът/партньорите трябва да  отговарят на изискванията за допустими бенефициенти. Партньорствата не е необходимо да бъдат регистрирани в съда, но правата и задълженията между страните по кандидатстване и изпълнение на мярката следва да бъдат уредени в споразумение. </a:t>
            </a:r>
          </a:p>
          <a:p>
            <a:pPr algn="just"/>
            <a:endParaRPr lang="bg-BG" sz="1000" dirty="0"/>
          </a:p>
          <a:p>
            <a:pPr algn="just"/>
            <a:endParaRPr lang="bg-BG" sz="1000" dirty="0"/>
          </a:p>
        </p:txBody>
      </p:sp>
      <p:sp>
        <p:nvSpPr>
          <p:cNvPr id="1048668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2844A-9D9A-451E-8533-AC68D816AE04}" type="slidenum">
              <a:rPr lang="bg-BG" smtClean="0"/>
              <a:t>4</a:t>
            </a:fld>
            <a:endParaRPr lang="bg-BG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6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1048667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bg-BG" sz="1000" dirty="0"/>
              <a:t>- организиране и провеждане на събития (кръгли маси, работни срещи, представяне в медиите, други подходящи); разработване на брошури и други информационни материали, подпомагащи повишаването на осведомеността на населението за управлението на отпадъците в съответното населено място, община, регион за управление на отпадъците. </a:t>
            </a:r>
          </a:p>
          <a:p>
            <a:pPr algn="just"/>
            <a:r>
              <a:rPr lang="bg-BG" sz="1000" b="1" dirty="0"/>
              <a:t>Събитията трябва да са насочени към разпространение информация за правата и задълженията на участващите в управлението на битовите и строителните отпадъци в съответното населено място, община, регион за управление на отпадъците; съществуващи системи за управлението на отпадъците, планирани бъдещи инвестиции за управлението на отпадъците за постигане на целите към 2030 г.; практически възможностите за спазване на високите нива на йерархията за управление на битовите отпадъци в съответното населено място; добри практики и поведение за предотвратяване образуването на отпадъците, устойчиво потребление и кръгова икономика и др. за подобряване качеството на услугата по управление на битовите отпадъци, които е подходящо да се приложат в населеното място, община; системи за мониторинг на отпадъците; предотвратяване </a:t>
            </a:r>
            <a:r>
              <a:rPr lang="bg-BG" sz="1000" b="1" dirty="0" err="1"/>
              <a:t>нерагламентирано</a:t>
            </a:r>
            <a:r>
              <a:rPr lang="bg-BG" sz="1000" b="1" dirty="0"/>
              <a:t> изхвърляне на отпадъци и др. </a:t>
            </a:r>
            <a:r>
              <a:rPr lang="bg-BG" sz="1000" b="1"/>
              <a:t>подходящи, </a:t>
            </a:r>
            <a:r>
              <a:rPr lang="bg-BG" sz="1000"/>
              <a:t>разработване </a:t>
            </a:r>
            <a:r>
              <a:rPr lang="bg-BG" sz="1000" dirty="0"/>
              <a:t>на онлайн информационни портали, предоставящи практическа информация за системата за управление на битовите отпадъци на ниво населено място/община/регион за управление на отпадъците; за практическите възможности за разделно събиране на отпадъци и за предотвратяване образуването на битови отпадъци; за повишаване на общественото самосъзнание за спазване на високите нива на йерархията за управление на битовите отпадъци, и др.</a:t>
            </a:r>
          </a:p>
        </p:txBody>
      </p:sp>
      <p:sp>
        <p:nvSpPr>
          <p:cNvPr id="1048668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2844A-9D9A-451E-8533-AC68D816AE04}" type="slidenum">
              <a:rPr lang="bg-BG" smtClean="0"/>
              <a:t>5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7010050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6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1048677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bg-BG" noProof="0" dirty="0">
              <a:solidFill>
                <a:schemeClr val="tx1"/>
              </a:solidFill>
            </a:endParaRPr>
          </a:p>
          <a:p>
            <a:pPr algn="just"/>
            <a:endParaRPr lang="bg-BG" noProof="0" dirty="0">
              <a:solidFill>
                <a:schemeClr val="tx1"/>
              </a:solidFill>
            </a:endParaRPr>
          </a:p>
          <a:p>
            <a:pPr algn="just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48678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2844A-9D9A-451E-8533-AC68D816AE04}" type="slidenum">
              <a:rPr lang="bg-BG" smtClean="0"/>
              <a:t>6</a:t>
            </a:fld>
            <a:endParaRPr lang="bg-BG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6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1048667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ru-RU" dirty="0">
              <a:solidFill>
                <a:schemeClr val="tx1"/>
              </a:solidFill>
            </a:endParaRPr>
          </a:p>
          <a:p>
            <a:pPr algn="just"/>
            <a:endParaRPr lang="ru-RU" dirty="0">
              <a:solidFill>
                <a:schemeClr val="tx1"/>
              </a:solidFill>
            </a:endParaRPr>
          </a:p>
          <a:p>
            <a:pPr algn="just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48668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2846">
              <a:defRPr/>
            </a:pPr>
            <a:fld id="{C222844A-9D9A-451E-8533-AC68D816AE04}" type="slidenum">
              <a:rPr lang="bg-BG">
                <a:solidFill>
                  <a:prstClr val="black"/>
                </a:solidFill>
                <a:latin typeface="Calibri"/>
              </a:rPr>
              <a:pPr defTabSz="912846">
                <a:defRPr/>
              </a:pPr>
              <a:t>7</a:t>
            </a:fld>
            <a:endParaRPr lang="bg-BG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098118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104859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859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035DFC-BBE1-4CDA-B981-A5954F5C149B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48582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4858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C881F-9B5B-4731-BD3A-B949B94371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7/25/2022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58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58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4C3D4-817C-4B18-BB67-CDF35AB9A98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48710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487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C881F-9B5B-4731-BD3A-B949B94371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7/25/2022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7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7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4C3D4-817C-4B18-BB67-CDF35AB9A98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3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48694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4869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C881F-9B5B-4731-BD3A-B949B94371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7/25/2022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69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69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4C3D4-817C-4B18-BB67-CDF35AB9A98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486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4870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C881F-9B5B-4731-BD3A-B949B94371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7/25/2022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70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70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4C3D4-817C-4B18-BB67-CDF35AB9A98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4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48715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4871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C881F-9B5B-4731-BD3A-B949B94371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7/25/2022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71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71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4C3D4-817C-4B18-BB67-CDF35AB9A98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48720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48721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4872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C881F-9B5B-4731-BD3A-B949B94371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7/25/2022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72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72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4C3D4-817C-4B18-BB67-CDF35AB9A98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48726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48727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48728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48729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48730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C881F-9B5B-4731-BD3A-B949B94371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7/25/2022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731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73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4C3D4-817C-4B18-BB67-CDF35AB9A98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48690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C881F-9B5B-4731-BD3A-B949B94371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7/25/2022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691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692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4C3D4-817C-4B18-BB67-CDF35AB9A98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C881F-9B5B-4731-BD3A-B949B94371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7/25/2022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73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73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4C3D4-817C-4B18-BB67-CDF35AB9A98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6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48737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48738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4873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C881F-9B5B-4731-BD3A-B949B94371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7/25/2022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74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74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4C3D4-817C-4B18-BB67-CDF35AB9A98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3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48704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048705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4870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C881F-9B5B-4731-BD3A-B949B94371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7/25/2022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70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70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4C3D4-817C-4B18-BB67-CDF35AB9A98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48577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48578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5C881F-9B5B-4731-BD3A-B949B94371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7/25/2022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57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4858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24C3D4-817C-4B18-BB67-CDF35AB9A98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image" Target="../media/image3.jpeg"/><Relationship Id="rId7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hyperlink" Target="https://www.eufunds.bg/bg/opos" TargetMode="External"/><Relationship Id="rId4" Type="http://schemas.openxmlformats.org/officeDocument/2006/relationships/hyperlink" Target="mailto:programming@moew.government.b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0" name="Title 8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br>
              <a:rPr lang="bg-BG" sz="31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bg-BG" sz="2200" b="1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abic Typesetting" panose="03020402040406030203" pitchFamily="66" charset="-78"/>
              </a:rPr>
            </a:br>
            <a:r>
              <a:rPr lang="bg-BG" altLang="en-US" sz="3200" b="1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abic Typesetting" panose="03020402040406030203" pitchFamily="66" charset="-78"/>
              </a:rPr>
              <a:t> </a:t>
            </a:r>
            <a:br>
              <a:rPr lang="bg-BG" altLang="en-US" sz="3200" b="1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Arabic Typesetting" panose="03020402040406030203" pitchFamily="66" charset="-78"/>
              </a:rPr>
            </a:br>
            <a:br>
              <a:rPr lang="bg-BG" sz="31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bg-BG" sz="1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Arial" panose="020B0604020202020204" pitchFamily="34" charset="0"/>
              </a:rPr>
            </a:br>
            <a:endParaRPr lang="bg-BG" sz="19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1048611" name="Subtitle 1"/>
          <p:cNvSpPr>
            <a:spLocks noGrp="1"/>
          </p:cNvSpPr>
          <p:nvPr>
            <p:ph type="subTitle" idx="1"/>
          </p:nvPr>
        </p:nvSpPr>
        <p:spPr>
          <a:xfrm>
            <a:off x="1703512" y="1772816"/>
            <a:ext cx="8928992" cy="338383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bg-BG" sz="4000" b="1" dirty="0">
                <a:solidFill>
                  <a:schemeClr val="tx2"/>
                </a:solidFill>
              </a:rPr>
              <a:t>МЕРКИ ПО ПРОГРАМА</a:t>
            </a:r>
          </a:p>
          <a:p>
            <a:pPr>
              <a:spcBef>
                <a:spcPts val="0"/>
              </a:spcBef>
            </a:pPr>
            <a:r>
              <a:rPr lang="bg-BG" sz="4000" b="1" dirty="0">
                <a:solidFill>
                  <a:schemeClr val="tx2"/>
                </a:solidFill>
              </a:rPr>
              <a:t>„ОКОЛНА СРЕДА“ 2021-2027 г. ЧРЕЗ ПОДХОДА </a:t>
            </a:r>
            <a:r>
              <a:rPr lang="bg-BG" sz="4400" b="1" dirty="0">
                <a:solidFill>
                  <a:schemeClr val="tx2"/>
                </a:solidFill>
              </a:rPr>
              <a:t>ВОМР</a:t>
            </a:r>
            <a:endParaRPr lang="bg-BG" sz="4000" b="1" dirty="0">
              <a:solidFill>
                <a:schemeClr val="tx2"/>
              </a:solidFill>
            </a:endParaRPr>
          </a:p>
        </p:txBody>
      </p:sp>
      <p:pic>
        <p:nvPicPr>
          <p:cNvPr id="2097167" name="Picture 4" descr="C:\Users\NMihova\Desktop\Capture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61052" y="191601"/>
            <a:ext cx="1433096" cy="1173347"/>
          </a:xfrm>
          <a:prstGeom prst="rect">
            <a:avLst/>
          </a:prstGeom>
          <a:noFill/>
        </p:spPr>
      </p:pic>
      <p:pic>
        <p:nvPicPr>
          <p:cNvPr id="2097168" name="Picture 5" descr="C:\Users\NMihova\Desktop\Capture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852" y="188640"/>
            <a:ext cx="1213282" cy="1334610"/>
          </a:xfrm>
          <a:prstGeom prst="rect">
            <a:avLst/>
          </a:prstGeom>
          <a:noFill/>
        </p:spPr>
      </p:pic>
      <p:pic>
        <p:nvPicPr>
          <p:cNvPr id="2097169" name="Picture 2" descr="C:\Users\NMihova\Desktop\Capture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156656"/>
            <a:ext cx="12192000" cy="1700808"/>
          </a:xfrm>
          <a:prstGeom prst="rect">
            <a:avLst/>
          </a:prstGeom>
          <a:noFill/>
        </p:spPr>
      </p:pic>
      <p:sp>
        <p:nvSpPr>
          <p:cNvPr id="1048612" name="Rectangle 2"/>
          <p:cNvSpPr/>
          <p:nvPr/>
        </p:nvSpPr>
        <p:spPr>
          <a:xfrm>
            <a:off x="551384" y="4530128"/>
            <a:ext cx="107262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bg-BG" altLang="en-US" sz="2400" i="1" dirty="0">
                <a:solidFill>
                  <a:schemeClr val="tx2">
                    <a:lumMod val="75000"/>
                  </a:schemeClr>
                </a:solidFill>
                <a:latin typeface="Calibri (Body)"/>
              </a:rPr>
              <a:t>Работна среща по прилагане на подхода ВОМР – многофондово прилагане и подготовка за периода 2021-2027 г., </a:t>
            </a:r>
            <a:r>
              <a:rPr lang="bg-BG" altLang="en-US" sz="2400" dirty="0">
                <a:solidFill>
                  <a:schemeClr val="tx2">
                    <a:lumMod val="75000"/>
                  </a:schemeClr>
                </a:solidFill>
                <a:latin typeface="Calibri (Body)"/>
              </a:rPr>
              <a:t>21-22 юли 2022 г. </a:t>
            </a:r>
            <a:endParaRPr lang="bg-BG" altLang="en-US" sz="2400" b="1" i="1" dirty="0">
              <a:solidFill>
                <a:schemeClr val="tx2">
                  <a:lumMod val="75000"/>
                </a:schemeClr>
              </a:solidFill>
              <a:latin typeface="Calibri (Body)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0" name="TextBox 1"/>
          <p:cNvSpPr txBox="1"/>
          <p:nvPr/>
        </p:nvSpPr>
        <p:spPr>
          <a:xfrm>
            <a:off x="458138" y="1936283"/>
            <a:ext cx="11038462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Bef>
                <a:spcPts val="2400"/>
              </a:spcBef>
              <a:spcAft>
                <a:spcPts val="600"/>
              </a:spcAft>
              <a:buSzPct val="80000"/>
              <a:buFont typeface="Wingdings" panose="05000000000000000000" pitchFamily="2" charset="2"/>
              <a:buChar char="Ø"/>
            </a:pPr>
            <a:r>
              <a:rPr lang="bg-BG" sz="2800" dirty="0">
                <a:solidFill>
                  <a:schemeClr val="tx2"/>
                </a:solidFill>
                <a:cs typeface="Arial" panose="020B0604020202020204" pitchFamily="34" charset="0"/>
              </a:rPr>
              <a:t>Секторна оперативна програма с хоризонтален характер</a:t>
            </a:r>
            <a:r>
              <a:rPr lang="en-US" sz="2800" dirty="0">
                <a:solidFill>
                  <a:schemeClr val="tx2"/>
                </a:solidFill>
                <a:cs typeface="Arial" panose="020B0604020202020204" pitchFamily="34" charset="0"/>
              </a:rPr>
              <a:t> – </a:t>
            </a:r>
            <a:r>
              <a:rPr lang="bg-BG" sz="2800" dirty="0">
                <a:solidFill>
                  <a:schemeClr val="tx2"/>
                </a:solidFill>
                <a:cs typeface="Arial" panose="020B0604020202020204" pitchFamily="34" charset="0"/>
              </a:rPr>
              <a:t>подкрепа </a:t>
            </a:r>
            <a:r>
              <a:rPr lang="bg-BG" sz="2800" b="1" dirty="0">
                <a:solidFill>
                  <a:schemeClr val="tx2"/>
                </a:solidFill>
                <a:cs typeface="Arial" panose="020B0604020202020204" pitchFamily="34" charset="0"/>
              </a:rPr>
              <a:t>за устойчиво развитие и утвърждаване целта за съхраняване, опазване и подобряване на качеството на околната среда</a:t>
            </a:r>
          </a:p>
          <a:p>
            <a:pPr marL="342900" indent="-342900" algn="just">
              <a:spcBef>
                <a:spcPts val="2400"/>
              </a:spcBef>
              <a:spcAft>
                <a:spcPts val="600"/>
              </a:spcAft>
              <a:buSzPct val="80000"/>
              <a:buFont typeface="Wingdings" panose="05000000000000000000" pitchFamily="2" charset="2"/>
              <a:buChar char="Ø"/>
            </a:pPr>
            <a:r>
              <a:rPr lang="bg-BG" sz="2800" dirty="0">
                <a:solidFill>
                  <a:schemeClr val="tx2"/>
                </a:solidFill>
                <a:cs typeface="Arial" panose="020B0604020202020204" pitchFamily="34" charset="0"/>
              </a:rPr>
              <a:t>Одобрена от Тематична работна група на 01.07.2022 г.</a:t>
            </a:r>
          </a:p>
          <a:p>
            <a:pPr marL="342900" indent="-342900" algn="just">
              <a:spcBef>
                <a:spcPts val="2400"/>
              </a:spcBef>
              <a:spcAft>
                <a:spcPts val="600"/>
              </a:spcAft>
              <a:buSzPct val="80000"/>
              <a:buFont typeface="Wingdings" panose="05000000000000000000" pitchFamily="2" charset="2"/>
              <a:buChar char="Ø"/>
            </a:pPr>
            <a:r>
              <a:rPr lang="bg-BG" sz="2800" dirty="0">
                <a:solidFill>
                  <a:schemeClr val="tx2"/>
                </a:solidFill>
                <a:cs typeface="Arial" panose="020B0604020202020204" pitchFamily="34" charset="0"/>
              </a:rPr>
              <a:t>Одобрена от МС на заседание на 20.07.2022 г., предстои одобрение от ЕК.</a:t>
            </a:r>
          </a:p>
        </p:txBody>
      </p:sp>
      <p:pic>
        <p:nvPicPr>
          <p:cNvPr id="9" name="Picture 4" descr="C:\Users\NMihova\Desktop\Capture4.JPG">
            <a:extLst>
              <a:ext uri="{FF2B5EF4-FFF2-40B4-BE49-F238E27FC236}">
                <a16:creationId xmlns:a16="http://schemas.microsoft.com/office/drawing/2014/main" id="{451D1249-A5B5-D26E-38A3-49E386AA8E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61052" y="191601"/>
            <a:ext cx="1433096" cy="1173347"/>
          </a:xfrm>
          <a:prstGeom prst="rect">
            <a:avLst/>
          </a:prstGeom>
          <a:noFill/>
        </p:spPr>
      </p:pic>
      <p:pic>
        <p:nvPicPr>
          <p:cNvPr id="10" name="Picture 5" descr="C:\Users\NMihova\Desktop\Capture5.JPG">
            <a:extLst>
              <a:ext uri="{FF2B5EF4-FFF2-40B4-BE49-F238E27FC236}">
                <a16:creationId xmlns:a16="http://schemas.microsoft.com/office/drawing/2014/main" id="{2C25B18B-FECD-69A5-6F1A-7DF77B4A2A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852" y="188640"/>
            <a:ext cx="1213282" cy="1334610"/>
          </a:xfrm>
          <a:prstGeom prst="rect">
            <a:avLst/>
          </a:prstGeom>
          <a:noFill/>
        </p:spPr>
      </p:pic>
      <p:cxnSp>
        <p:nvCxnSpPr>
          <p:cNvPr id="11" name="Straight Connector 7">
            <a:extLst>
              <a:ext uri="{FF2B5EF4-FFF2-40B4-BE49-F238E27FC236}">
                <a16:creationId xmlns:a16="http://schemas.microsoft.com/office/drawing/2014/main" id="{94384897-ACDA-DAB7-FEFB-A3152D67C8F1}"/>
              </a:ext>
            </a:extLst>
          </p:cNvPr>
          <p:cNvCxnSpPr>
            <a:cxnSpLocks/>
          </p:cNvCxnSpPr>
          <p:nvPr/>
        </p:nvCxnSpPr>
        <p:spPr>
          <a:xfrm>
            <a:off x="6672064" y="1196752"/>
            <a:ext cx="3744416" cy="0"/>
          </a:xfrm>
          <a:prstGeom prst="line">
            <a:avLst/>
          </a:prstGeom>
          <a:ln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4">
            <a:extLst>
              <a:ext uri="{FF2B5EF4-FFF2-40B4-BE49-F238E27FC236}">
                <a16:creationId xmlns:a16="http://schemas.microsoft.com/office/drawing/2014/main" id="{033FEF2B-1082-B230-11CD-69DB3BC21538}"/>
              </a:ext>
            </a:extLst>
          </p:cNvPr>
          <p:cNvSpPr txBox="1"/>
          <p:nvPr/>
        </p:nvSpPr>
        <p:spPr>
          <a:xfrm>
            <a:off x="1909610" y="528161"/>
            <a:ext cx="8579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bg-BG" sz="2800" dirty="0">
                <a:solidFill>
                  <a:srgbClr val="009900"/>
                </a:solidFill>
              </a:rPr>
              <a:t>ПОС 2021-2027 г. </a:t>
            </a:r>
            <a:endParaRPr lang="en-US" sz="2800" dirty="0">
              <a:solidFill>
                <a:srgbClr val="009900"/>
              </a:solidFill>
            </a:endParaRPr>
          </a:p>
        </p:txBody>
      </p:sp>
      <p:pic>
        <p:nvPicPr>
          <p:cNvPr id="13" name="Picture 2" descr="C:\Users\NMihova\Desktop\Capture8.jpg">
            <a:extLst>
              <a:ext uri="{FF2B5EF4-FFF2-40B4-BE49-F238E27FC236}">
                <a16:creationId xmlns:a16="http://schemas.microsoft.com/office/drawing/2014/main" id="{8BC840AB-2340-08CD-B9CF-8F4087B20B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22865" y="6388444"/>
            <a:ext cx="12192000" cy="49572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Users\NMihova\Desktop\Capture8.jpg">
            <a:extLst>
              <a:ext uri="{FF2B5EF4-FFF2-40B4-BE49-F238E27FC236}">
                <a16:creationId xmlns:a16="http://schemas.microsoft.com/office/drawing/2014/main" id="{B3FCCB3F-0CCF-6AE7-BB9F-755C133559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362277"/>
            <a:ext cx="12192000" cy="495723"/>
          </a:xfrm>
          <a:prstGeom prst="rect">
            <a:avLst/>
          </a:prstGeom>
          <a:noFill/>
        </p:spPr>
      </p:pic>
      <p:sp>
        <p:nvSpPr>
          <p:cNvPr id="1048587" name="Content Placeholder 12"/>
          <p:cNvSpPr txBox="1"/>
          <p:nvPr/>
        </p:nvSpPr>
        <p:spPr>
          <a:xfrm>
            <a:off x="407368" y="1680118"/>
            <a:ext cx="11377264" cy="45685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bg-BG" altLang="zh-CN" sz="25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Въз основа на опита и поуките от програмен период 2014-2020 г. и заключенията и препоръките от Оценката на изпълнението на ОПОС 2014-2020 чрез подхода ВОМР.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bg-BG" altLang="zh-CN" sz="250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ПОС 2021-2027 г. – </a:t>
            </a:r>
            <a:r>
              <a:rPr kumimoji="0" lang="bg-BG" altLang="zh-CN" sz="25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общо </a:t>
            </a:r>
            <a:r>
              <a:rPr kumimoji="0" lang="bg-BG" altLang="zh-CN" sz="250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6,99 млн. евро </a:t>
            </a:r>
            <a:r>
              <a:rPr lang="bg-BG" altLang="zh-CN" sz="2500" dirty="0">
                <a:solidFill>
                  <a:srgbClr val="1F497D"/>
                </a:solidFill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от </a:t>
            </a:r>
            <a:r>
              <a:rPr kumimoji="0" lang="bg-BG" altLang="zh-CN" sz="250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ЕФРР </a:t>
            </a:r>
            <a:r>
              <a:rPr kumimoji="0" lang="bg-BG" altLang="zh-CN" sz="25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или </a:t>
            </a:r>
            <a:r>
              <a:rPr kumimoji="0" lang="bg-BG" altLang="zh-CN" sz="25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16,5 млн. лева</a:t>
            </a:r>
            <a:r>
              <a:rPr kumimoji="0" lang="bg-BG" altLang="zh-CN" sz="25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:</a:t>
            </a:r>
          </a:p>
          <a:p>
            <a:pPr marL="989013" marR="0" lvl="0" indent="-989013" algn="just" defTabSz="446088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bg-BG" altLang="zh-CN" sz="25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       -  </a:t>
            </a:r>
            <a:r>
              <a:rPr kumimoji="0" lang="bg-BG" altLang="zh-CN" sz="25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Приоритет „Отпадъци“ </a:t>
            </a:r>
            <a:r>
              <a:rPr kumimoji="0" lang="bg-BG" altLang="zh-CN" sz="25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– информационни и разяснителни дейности;</a:t>
            </a:r>
          </a:p>
          <a:p>
            <a:pPr marL="723900" marR="0" lvl="0" indent="-723900" algn="just" defTabSz="223838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bg-BG" altLang="zh-CN" sz="25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       - </a:t>
            </a:r>
            <a:r>
              <a:rPr kumimoji="0" lang="bg-BG" altLang="zh-CN" sz="25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Приоритет „Биологично разнообразие“</a:t>
            </a:r>
            <a:r>
              <a:rPr kumimoji="0" lang="bg-BG" altLang="zh-CN" sz="25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 – информация и обучения, промяна в   нагласите, семинари и форуми и др.</a:t>
            </a:r>
          </a:p>
          <a:p>
            <a:pPr marL="342900" indent="-342900" algn="just"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bg-BG" altLang="zh-CN" sz="2500" dirty="0">
                <a:solidFill>
                  <a:srgbClr val="1F497D"/>
                </a:solidFill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Бюджет за</a:t>
            </a:r>
            <a:r>
              <a:rPr lang="en-US" altLang="zh-CN" sz="2500" dirty="0">
                <a:solidFill>
                  <a:srgbClr val="1F497D"/>
                </a:solidFill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bg-BG" altLang="zh-CN" sz="2500" dirty="0">
                <a:solidFill>
                  <a:srgbClr val="1F497D"/>
                </a:solidFill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стратегия на МИГ – единичен разход на жител (2,11 лв./</a:t>
            </a:r>
            <a:r>
              <a:rPr lang="bg-BG" altLang="zh-CN" sz="2500" dirty="0" err="1">
                <a:solidFill>
                  <a:srgbClr val="1F497D"/>
                </a:solidFill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жит</a:t>
            </a:r>
            <a:r>
              <a:rPr lang="bg-BG" altLang="zh-CN" sz="2500" dirty="0">
                <a:solidFill>
                  <a:srgbClr val="1F497D"/>
                </a:solidFill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. отпадъци и 2,79 лв./</a:t>
            </a:r>
            <a:r>
              <a:rPr lang="bg-BG" altLang="zh-CN" sz="2500" dirty="0" err="1">
                <a:solidFill>
                  <a:srgbClr val="1F497D"/>
                </a:solidFill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жит</a:t>
            </a:r>
            <a:r>
              <a:rPr lang="bg-BG" altLang="zh-CN" sz="2500" dirty="0">
                <a:solidFill>
                  <a:srgbClr val="1F497D"/>
                </a:solidFill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. биоразнообразие).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bg-BG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1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Picture 4" descr="C:\Users\NMihova\Desktop\Capture4.JPG">
            <a:extLst>
              <a:ext uri="{FF2B5EF4-FFF2-40B4-BE49-F238E27FC236}">
                <a16:creationId xmlns:a16="http://schemas.microsoft.com/office/drawing/2014/main" id="{ABA08614-01CA-D204-6549-6430679974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561052" y="191601"/>
            <a:ext cx="1433096" cy="1173347"/>
          </a:xfrm>
          <a:prstGeom prst="rect">
            <a:avLst/>
          </a:prstGeom>
          <a:noFill/>
        </p:spPr>
      </p:pic>
      <p:pic>
        <p:nvPicPr>
          <p:cNvPr id="9" name="Picture 5" descr="C:\Users\NMihova\Desktop\Capture5.JPG">
            <a:extLst>
              <a:ext uri="{FF2B5EF4-FFF2-40B4-BE49-F238E27FC236}">
                <a16:creationId xmlns:a16="http://schemas.microsoft.com/office/drawing/2014/main" id="{E3CD0438-44ED-2530-AD0B-F30100463A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7852" y="188640"/>
            <a:ext cx="1213282" cy="1334610"/>
          </a:xfrm>
          <a:prstGeom prst="rect">
            <a:avLst/>
          </a:prstGeom>
          <a:noFill/>
        </p:spPr>
      </p:pic>
      <p:cxnSp>
        <p:nvCxnSpPr>
          <p:cNvPr id="10" name="Straight Connector 7">
            <a:extLst>
              <a:ext uri="{FF2B5EF4-FFF2-40B4-BE49-F238E27FC236}">
                <a16:creationId xmlns:a16="http://schemas.microsoft.com/office/drawing/2014/main" id="{77838C50-0073-9B3E-F85C-3CF82AA9DAF5}"/>
              </a:ext>
            </a:extLst>
          </p:cNvPr>
          <p:cNvCxnSpPr>
            <a:cxnSpLocks/>
          </p:cNvCxnSpPr>
          <p:nvPr/>
        </p:nvCxnSpPr>
        <p:spPr>
          <a:xfrm>
            <a:off x="6672064" y="1196752"/>
            <a:ext cx="3744416" cy="0"/>
          </a:xfrm>
          <a:prstGeom prst="line">
            <a:avLst/>
          </a:prstGeom>
          <a:ln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4">
            <a:extLst>
              <a:ext uri="{FF2B5EF4-FFF2-40B4-BE49-F238E27FC236}">
                <a16:creationId xmlns:a16="http://schemas.microsoft.com/office/drawing/2014/main" id="{E7601BA3-E617-EC29-93ED-7C2BE6B52C59}"/>
              </a:ext>
            </a:extLst>
          </p:cNvPr>
          <p:cNvSpPr txBox="1"/>
          <p:nvPr/>
        </p:nvSpPr>
        <p:spPr>
          <a:xfrm>
            <a:off x="1765316" y="516664"/>
            <a:ext cx="8579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8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ВОДЕНО ОТ ОБЩНОСТИТЕ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bg-BG" sz="28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МЕСТНО РАЗВИТИЕ (ВОМР)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6981830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NMihova\Desktop\Capture8.jpg">
            <a:extLst>
              <a:ext uri="{FF2B5EF4-FFF2-40B4-BE49-F238E27FC236}">
                <a16:creationId xmlns:a16="http://schemas.microsoft.com/office/drawing/2014/main" id="{0DE4A88B-2534-EDF3-9D98-35EAE0FB55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362277"/>
            <a:ext cx="12192000" cy="495723"/>
          </a:xfrm>
          <a:prstGeom prst="rect">
            <a:avLst/>
          </a:prstGeom>
          <a:noFill/>
        </p:spPr>
      </p:pic>
      <p:sp>
        <p:nvSpPr>
          <p:cNvPr id="1048664" name="Content Placeholder 12"/>
          <p:cNvSpPr txBox="1"/>
          <p:nvPr/>
        </p:nvSpPr>
        <p:spPr>
          <a:xfrm>
            <a:off x="335360" y="1668621"/>
            <a:ext cx="11449272" cy="49977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6088" indent="-446088" algn="just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bg-BG" sz="2500" b="1" dirty="0">
                <a:solidFill>
                  <a:schemeClr val="tx2"/>
                </a:solidFill>
                <a:cs typeface="Arial" panose="020B0604020202020204" pitchFamily="34" charset="0"/>
              </a:rPr>
              <a:t>Мярка</a:t>
            </a:r>
            <a:r>
              <a:rPr lang="bg-BG" sz="2500" dirty="0">
                <a:solidFill>
                  <a:schemeClr val="tx2"/>
                </a:solidFill>
                <a:cs typeface="Arial" panose="020B0604020202020204" pitchFamily="34" charset="0"/>
              </a:rPr>
              <a:t> за финансиране чрез подхода ВОМР: </a:t>
            </a:r>
            <a:r>
              <a:rPr lang="bg-BG" sz="2500" i="1" dirty="0">
                <a:solidFill>
                  <a:schemeClr val="tx2"/>
                </a:solidFill>
                <a:cs typeface="Arial" panose="020B0604020202020204" pitchFamily="34" charset="0"/>
              </a:rPr>
              <a:t>„Повишаване на осведомеността относно практиките и поведението във връзка с устойчивото потребление, кръговата икономика, мониторинга на отпадъците както и информационни и разяснителни кампании за заинтересованите страни и населението“</a:t>
            </a:r>
          </a:p>
          <a:p>
            <a:pPr marL="446088" indent="-446088" algn="just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bg-BG" sz="2500" b="1" dirty="0">
                <a:solidFill>
                  <a:schemeClr val="tx2"/>
                </a:solidFill>
                <a:cs typeface="Arial" panose="020B0604020202020204" pitchFamily="34" charset="0"/>
              </a:rPr>
              <a:t>Допустими бенефициенти</a:t>
            </a:r>
            <a:r>
              <a:rPr lang="bg-BG" sz="2500" dirty="0">
                <a:solidFill>
                  <a:schemeClr val="tx2"/>
                </a:solidFill>
                <a:cs typeface="Arial" panose="020B0604020202020204" pitchFamily="34" charset="0"/>
              </a:rPr>
              <a:t>: Общини; Юридически лица с нестопанска цел </a:t>
            </a:r>
          </a:p>
          <a:p>
            <a:pPr marL="446088" indent="-446088" algn="just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bg-BG" sz="2500" b="1" dirty="0">
                <a:solidFill>
                  <a:schemeClr val="tx2"/>
                </a:solidFill>
                <a:cs typeface="Arial" panose="020B0604020202020204" pitchFamily="34" charset="0"/>
              </a:rPr>
              <a:t>Бюджет - 7 095 225,30 </a:t>
            </a:r>
            <a:r>
              <a:rPr lang="bg-BG" sz="2500" dirty="0">
                <a:solidFill>
                  <a:schemeClr val="tx2"/>
                </a:solidFill>
                <a:cs typeface="Arial" panose="020B0604020202020204" pitchFamily="34" charset="0"/>
              </a:rPr>
              <a:t>лв. (общо ЕФРР и национално съфинансиране):</a:t>
            </a:r>
          </a:p>
          <a:p>
            <a:pPr marL="903288" lvl="1" indent="-446088" algn="just">
              <a:spcBef>
                <a:spcPts val="12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bg-BG" sz="2500" dirty="0">
                <a:solidFill>
                  <a:schemeClr val="tx2"/>
                </a:solidFill>
                <a:cs typeface="Arial" panose="020B0604020202020204" pitchFamily="34" charset="0"/>
              </a:rPr>
              <a:t>За </a:t>
            </a:r>
            <a:r>
              <a:rPr lang="bg-BG" sz="2500" b="1" dirty="0">
                <a:solidFill>
                  <a:schemeClr val="tx2"/>
                </a:solidFill>
                <a:cs typeface="Arial" panose="020B0604020202020204" pitchFamily="34" charset="0"/>
              </a:rPr>
              <a:t>ЮЗР</a:t>
            </a:r>
            <a:r>
              <a:rPr lang="bg-BG" sz="2500" dirty="0">
                <a:solidFill>
                  <a:schemeClr val="tx2"/>
                </a:solidFill>
                <a:cs typeface="Arial" panose="020B0604020202020204" pitchFamily="34" charset="0"/>
              </a:rPr>
              <a:t> (области Благоевград, Кюстендил, Перник, Софийска и София) –       1 089 676,71 лв.;</a:t>
            </a:r>
          </a:p>
          <a:p>
            <a:pPr marL="903288" lvl="1" indent="-446088" algn="just">
              <a:spcBef>
                <a:spcPts val="12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bg-BG" sz="2500" dirty="0">
                <a:solidFill>
                  <a:schemeClr val="tx2"/>
                </a:solidFill>
                <a:cs typeface="Arial" panose="020B0604020202020204" pitchFamily="34" charset="0"/>
              </a:rPr>
              <a:t>За </a:t>
            </a:r>
            <a:r>
              <a:rPr lang="bg-BG" sz="2500" b="1" dirty="0">
                <a:solidFill>
                  <a:schemeClr val="tx2"/>
                </a:solidFill>
                <a:cs typeface="Arial" panose="020B0604020202020204" pitchFamily="34" charset="0"/>
              </a:rPr>
              <a:t>ЮЦР, ЮИР, СИР, СЦР и СЗР </a:t>
            </a:r>
            <a:r>
              <a:rPr lang="bg-BG" sz="2500" dirty="0">
                <a:solidFill>
                  <a:schemeClr val="tx2"/>
                </a:solidFill>
                <a:cs typeface="Arial" panose="020B0604020202020204" pitchFamily="34" charset="0"/>
              </a:rPr>
              <a:t>– 6 005 548,59 лв.</a:t>
            </a:r>
          </a:p>
          <a:p>
            <a:pPr marL="446088" indent="-446088" algn="just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bg-BG" sz="2500" dirty="0">
              <a:solidFill>
                <a:schemeClr val="tx2"/>
              </a:solidFill>
              <a:cs typeface="Arial" panose="020B0604020202020204" pitchFamily="34" charset="0"/>
            </a:endParaRPr>
          </a:p>
          <a:p>
            <a:pPr marL="446088" indent="-446088" algn="just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bg-BG" sz="2500" dirty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pic>
        <p:nvPicPr>
          <p:cNvPr id="9" name="Picture 4" descr="C:\Users\NMihova\Desktop\Capture4.JPG">
            <a:extLst>
              <a:ext uri="{FF2B5EF4-FFF2-40B4-BE49-F238E27FC236}">
                <a16:creationId xmlns:a16="http://schemas.microsoft.com/office/drawing/2014/main" id="{37C9742F-AF85-E941-8B43-9B9AEDF56D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561052" y="191601"/>
            <a:ext cx="1433096" cy="1173347"/>
          </a:xfrm>
          <a:prstGeom prst="rect">
            <a:avLst/>
          </a:prstGeom>
          <a:noFill/>
        </p:spPr>
      </p:pic>
      <p:pic>
        <p:nvPicPr>
          <p:cNvPr id="10" name="Picture 5" descr="C:\Users\NMihova\Desktop\Capture5.JPG">
            <a:extLst>
              <a:ext uri="{FF2B5EF4-FFF2-40B4-BE49-F238E27FC236}">
                <a16:creationId xmlns:a16="http://schemas.microsoft.com/office/drawing/2014/main" id="{F897A7A0-39A8-50E0-56D2-77B50ECB6B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7852" y="188640"/>
            <a:ext cx="1213282" cy="1334610"/>
          </a:xfrm>
          <a:prstGeom prst="rect">
            <a:avLst/>
          </a:prstGeom>
          <a:noFill/>
        </p:spPr>
      </p:pic>
      <p:cxnSp>
        <p:nvCxnSpPr>
          <p:cNvPr id="11" name="Straight Connector 7">
            <a:extLst>
              <a:ext uri="{FF2B5EF4-FFF2-40B4-BE49-F238E27FC236}">
                <a16:creationId xmlns:a16="http://schemas.microsoft.com/office/drawing/2014/main" id="{E95C5536-A22F-FC77-F9A5-2F8DD523126A}"/>
              </a:ext>
            </a:extLst>
          </p:cNvPr>
          <p:cNvCxnSpPr>
            <a:cxnSpLocks/>
          </p:cNvCxnSpPr>
          <p:nvPr/>
        </p:nvCxnSpPr>
        <p:spPr>
          <a:xfrm>
            <a:off x="6672064" y="1196752"/>
            <a:ext cx="3744416" cy="0"/>
          </a:xfrm>
          <a:prstGeom prst="line">
            <a:avLst/>
          </a:prstGeom>
          <a:ln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4">
            <a:extLst>
              <a:ext uri="{FF2B5EF4-FFF2-40B4-BE49-F238E27FC236}">
                <a16:creationId xmlns:a16="http://schemas.microsoft.com/office/drawing/2014/main" id="{E1AAB6EB-FC6A-5A46-721D-A3A94767F2FF}"/>
              </a:ext>
            </a:extLst>
          </p:cNvPr>
          <p:cNvSpPr txBox="1"/>
          <p:nvPr/>
        </p:nvSpPr>
        <p:spPr>
          <a:xfrm>
            <a:off x="1909610" y="528161"/>
            <a:ext cx="8579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bg-BG" sz="2800" dirty="0">
                <a:solidFill>
                  <a:srgbClr val="009900"/>
                </a:solidFill>
              </a:rPr>
              <a:t>ВОМР ПО ПРИОРИТЕТ 2 </a:t>
            </a:r>
            <a:r>
              <a:rPr lang="ru-RU" sz="2800" dirty="0">
                <a:solidFill>
                  <a:srgbClr val="009900"/>
                </a:solidFill>
              </a:rPr>
              <a:t>ОТПАДЪЦИ (1/2) </a:t>
            </a:r>
            <a:endParaRPr lang="en-US" sz="2800" dirty="0">
              <a:solidFill>
                <a:srgbClr val="009900"/>
              </a:solidFill>
            </a:endParaRPr>
          </a:p>
        </p:txBody>
      </p:sp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4" name="Content Placeholder 12"/>
          <p:cNvSpPr txBox="1"/>
          <p:nvPr/>
        </p:nvSpPr>
        <p:spPr>
          <a:xfrm>
            <a:off x="197852" y="1607126"/>
            <a:ext cx="11449272" cy="49977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bg-BG" sz="2300" b="1" dirty="0">
                <a:solidFill>
                  <a:schemeClr val="tx2"/>
                </a:solidFill>
                <a:cs typeface="Arial" panose="020B0604020202020204" pitchFamily="34" charset="0"/>
              </a:rPr>
              <a:t>Допустими дейности</a:t>
            </a:r>
            <a:r>
              <a:rPr lang="bg-BG" sz="2300" dirty="0">
                <a:solidFill>
                  <a:schemeClr val="tx2"/>
                </a:solidFill>
                <a:cs typeface="Arial" panose="020B0604020202020204" pitchFamily="34" charset="0"/>
              </a:rPr>
              <a:t>: организиране и провеждане на събития </a:t>
            </a:r>
            <a:r>
              <a:rPr lang="bg-BG" sz="2300" i="1" dirty="0">
                <a:solidFill>
                  <a:schemeClr val="tx2"/>
                </a:solidFill>
                <a:effectLst/>
                <a:ea typeface="Times New Roman" panose="02020603050405020304" pitchFamily="18" charset="0"/>
              </a:rPr>
              <a:t>(кръгли маси, работни срещи, представяне в медиите, други подходящи); </a:t>
            </a:r>
            <a:r>
              <a:rPr lang="bg-BG" sz="2300" dirty="0">
                <a:solidFill>
                  <a:schemeClr val="tx2"/>
                </a:solidFill>
                <a:effectLst/>
                <a:ea typeface="Times New Roman" panose="02020603050405020304" pitchFamily="18" charset="0"/>
              </a:rPr>
              <a:t>разработване на брошури и други информационни материали, подпомагащи повишаването на осведомеността на населението за управлението на отпадъците в съответното населено място, община, регион за управление на отпадъците; </a:t>
            </a:r>
            <a:r>
              <a:rPr lang="bg-BG" sz="2300" dirty="0">
                <a:solidFill>
                  <a:schemeClr val="tx2"/>
                </a:solidFill>
                <a:cs typeface="Arial" panose="020B0604020202020204" pitchFamily="34" charset="0"/>
              </a:rPr>
              <a:t>разработване на онлайн информационни портали</a:t>
            </a:r>
          </a:p>
          <a:p>
            <a:pPr marL="342900" indent="-342900" algn="just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bg-BG" sz="1200" dirty="0">
              <a:solidFill>
                <a:schemeClr val="tx2"/>
              </a:solidFill>
              <a:cs typeface="Arial" panose="020B0604020202020204" pitchFamily="34" charset="0"/>
            </a:endParaRPr>
          </a:p>
          <a:p>
            <a:pPr marL="342900" indent="-342900" algn="just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bg-BG" sz="2300" b="1" dirty="0">
                <a:solidFill>
                  <a:schemeClr val="tx2"/>
                </a:solidFill>
                <a:cs typeface="Arial" panose="020B0604020202020204" pitchFamily="34" charset="0"/>
              </a:rPr>
              <a:t>Недопустими дейности</a:t>
            </a:r>
            <a:r>
              <a:rPr lang="bg-BG" sz="2300" dirty="0">
                <a:solidFill>
                  <a:schemeClr val="tx2"/>
                </a:solidFill>
                <a:cs typeface="Arial" panose="020B0604020202020204" pitchFamily="34" charset="0"/>
              </a:rPr>
              <a:t>: подготовка и извършване на СМР, закупуване на съдове, техника, оборудване, съоръжения и друго движима и недвижима техника и оборудване, на земя и сгради; дейности, финансирани със средства от продуктови такси /лицензионни възнаграждения по реда на Закона за управление на отпадъците.</a:t>
            </a:r>
          </a:p>
          <a:p>
            <a:pPr marL="446088" indent="-446088" algn="just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bg-BG" sz="2500" dirty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pic>
        <p:nvPicPr>
          <p:cNvPr id="9" name="Picture 4" descr="C:\Users\NMihova\Desktop\Capture4.JPG">
            <a:extLst>
              <a:ext uri="{FF2B5EF4-FFF2-40B4-BE49-F238E27FC236}">
                <a16:creationId xmlns:a16="http://schemas.microsoft.com/office/drawing/2014/main" id="{37C9742F-AF85-E941-8B43-9B9AEDF56D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61052" y="191601"/>
            <a:ext cx="1433096" cy="1173347"/>
          </a:xfrm>
          <a:prstGeom prst="rect">
            <a:avLst/>
          </a:prstGeom>
          <a:noFill/>
        </p:spPr>
      </p:pic>
      <p:pic>
        <p:nvPicPr>
          <p:cNvPr id="10" name="Picture 5" descr="C:\Users\NMihova\Desktop\Capture5.JPG">
            <a:extLst>
              <a:ext uri="{FF2B5EF4-FFF2-40B4-BE49-F238E27FC236}">
                <a16:creationId xmlns:a16="http://schemas.microsoft.com/office/drawing/2014/main" id="{F897A7A0-39A8-50E0-56D2-77B50ECB6B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852" y="188640"/>
            <a:ext cx="1213282" cy="1334610"/>
          </a:xfrm>
          <a:prstGeom prst="rect">
            <a:avLst/>
          </a:prstGeom>
          <a:noFill/>
        </p:spPr>
      </p:pic>
      <p:cxnSp>
        <p:nvCxnSpPr>
          <p:cNvPr id="11" name="Straight Connector 7">
            <a:extLst>
              <a:ext uri="{FF2B5EF4-FFF2-40B4-BE49-F238E27FC236}">
                <a16:creationId xmlns:a16="http://schemas.microsoft.com/office/drawing/2014/main" id="{E95C5536-A22F-FC77-F9A5-2F8DD523126A}"/>
              </a:ext>
            </a:extLst>
          </p:cNvPr>
          <p:cNvCxnSpPr>
            <a:cxnSpLocks/>
          </p:cNvCxnSpPr>
          <p:nvPr/>
        </p:nvCxnSpPr>
        <p:spPr>
          <a:xfrm>
            <a:off x="6672064" y="1196752"/>
            <a:ext cx="3744416" cy="0"/>
          </a:xfrm>
          <a:prstGeom prst="line">
            <a:avLst/>
          </a:prstGeom>
          <a:ln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4">
            <a:extLst>
              <a:ext uri="{FF2B5EF4-FFF2-40B4-BE49-F238E27FC236}">
                <a16:creationId xmlns:a16="http://schemas.microsoft.com/office/drawing/2014/main" id="{E1AAB6EB-FC6A-5A46-721D-A3A94767F2FF}"/>
              </a:ext>
            </a:extLst>
          </p:cNvPr>
          <p:cNvSpPr txBox="1"/>
          <p:nvPr/>
        </p:nvSpPr>
        <p:spPr>
          <a:xfrm>
            <a:off x="1909610" y="528161"/>
            <a:ext cx="8579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bg-BG" sz="2800" dirty="0">
                <a:solidFill>
                  <a:srgbClr val="009900"/>
                </a:solidFill>
              </a:rPr>
              <a:t>ВОМР ПО ПРИОРИТЕТ 2 </a:t>
            </a:r>
            <a:r>
              <a:rPr lang="ru-RU" sz="2800" dirty="0">
                <a:solidFill>
                  <a:srgbClr val="009900"/>
                </a:solidFill>
              </a:rPr>
              <a:t>ОТПАДЪЦИ (2/2) </a:t>
            </a:r>
            <a:endParaRPr lang="en-US" sz="2800" dirty="0">
              <a:solidFill>
                <a:srgbClr val="009900"/>
              </a:solidFill>
            </a:endParaRPr>
          </a:p>
        </p:txBody>
      </p:sp>
      <p:pic>
        <p:nvPicPr>
          <p:cNvPr id="13" name="Picture 2" descr="C:\Users\NMihova\Desktop\Capture8.jpg">
            <a:extLst>
              <a:ext uri="{FF2B5EF4-FFF2-40B4-BE49-F238E27FC236}">
                <a16:creationId xmlns:a16="http://schemas.microsoft.com/office/drawing/2014/main" id="{0DE4A88B-2534-EDF3-9D98-35EAE0FB55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6362277"/>
            <a:ext cx="12192000" cy="4957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18987273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5" name="Content Placeholder 12"/>
          <p:cNvSpPr txBox="1"/>
          <p:nvPr/>
        </p:nvSpPr>
        <p:spPr>
          <a:xfrm>
            <a:off x="335360" y="1668621"/>
            <a:ext cx="11377264" cy="48519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6088" indent="-446088"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bg-BG" sz="2500" b="1" dirty="0">
                <a:solidFill>
                  <a:schemeClr val="tx2"/>
                </a:solidFill>
                <a:cs typeface="Arial" panose="020B0604020202020204" pitchFamily="34" charset="0"/>
              </a:rPr>
              <a:t>Мярка</a:t>
            </a:r>
            <a:r>
              <a:rPr lang="bg-BG" sz="2500" dirty="0">
                <a:solidFill>
                  <a:schemeClr val="tx2"/>
                </a:solidFill>
                <a:cs typeface="Arial" panose="020B0604020202020204" pitchFamily="34" charset="0"/>
              </a:rPr>
              <a:t> за финансиране чрез подхода ВОМР: </a:t>
            </a:r>
            <a:r>
              <a:rPr lang="bg-BG" sz="2500" i="1" dirty="0">
                <a:solidFill>
                  <a:schemeClr val="tx2"/>
                </a:solidFill>
                <a:cs typeface="Arial" panose="020B0604020202020204" pitchFamily="34" charset="0"/>
              </a:rPr>
              <a:t>„Постигане на по-добра осведоменост относно биологичното разнообразие    на всички нива“</a:t>
            </a:r>
          </a:p>
          <a:p>
            <a:pPr marL="446088" indent="-446088" algn="just">
              <a:spcBef>
                <a:spcPts val="3000"/>
              </a:spcBef>
              <a:spcAft>
                <a:spcPts val="3000"/>
              </a:spcAft>
              <a:buFont typeface="Wingdings" panose="05000000000000000000" pitchFamily="2" charset="2"/>
              <a:buChar char="Ø"/>
            </a:pPr>
            <a:r>
              <a:rPr lang="bg-BG" sz="2500" b="1" dirty="0">
                <a:solidFill>
                  <a:schemeClr val="tx2"/>
                </a:solidFill>
                <a:cs typeface="Arial" panose="020B0604020202020204" pitchFamily="34" charset="0"/>
              </a:rPr>
              <a:t>Допустими бенефициенти</a:t>
            </a:r>
            <a:r>
              <a:rPr lang="bg-BG" sz="2500" dirty="0">
                <a:solidFill>
                  <a:schemeClr val="tx2"/>
                </a:solidFill>
                <a:cs typeface="Arial" panose="020B0604020202020204" pitchFamily="34" charset="0"/>
              </a:rPr>
              <a:t>: според спецификата на съответната тематика</a:t>
            </a:r>
          </a:p>
          <a:p>
            <a:pPr marL="446088" marR="0" lvl="0" indent="-446088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bg-BG" sz="25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Бюджет </a:t>
            </a:r>
            <a:r>
              <a:rPr kumimoji="0" lang="bg-BG" sz="250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–</a:t>
            </a:r>
            <a:r>
              <a:rPr kumimoji="0" lang="bg-BG" sz="25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9 390 000 лв. </a:t>
            </a:r>
            <a:r>
              <a:rPr kumimoji="0" lang="bg-BG" sz="25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(общо ЕФРР и национално съфинансиране):</a:t>
            </a:r>
          </a:p>
          <a:p>
            <a:pPr marL="903288" marR="0" lvl="1" indent="-446088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bg-BG" sz="25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За </a:t>
            </a:r>
            <a:r>
              <a:rPr kumimoji="0" lang="bg-BG" sz="25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ЮЗР</a:t>
            </a:r>
            <a:r>
              <a:rPr kumimoji="0" lang="bg-BG" sz="25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(области Благоевград, Кюстендил, Перник, Софийска и София) –       1 220 700 лв.;</a:t>
            </a:r>
          </a:p>
          <a:p>
            <a:pPr marL="903288" marR="0" lvl="1" indent="-446088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bg-BG" sz="25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За </a:t>
            </a:r>
            <a:r>
              <a:rPr kumimoji="0" lang="bg-BG" sz="25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ЮЦР, ЮИР, СИР, СЦР и СЗР </a:t>
            </a:r>
            <a:r>
              <a:rPr kumimoji="0" lang="bg-BG" sz="250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–</a:t>
            </a:r>
            <a:r>
              <a:rPr kumimoji="0" lang="bg-BG" sz="25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</a:t>
            </a:r>
            <a:r>
              <a:rPr kumimoji="0" lang="bg-BG" sz="25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8 169 300 лв.</a:t>
            </a:r>
          </a:p>
          <a:p>
            <a:pPr algn="just">
              <a:spcBef>
                <a:spcPts val="1800"/>
              </a:spcBef>
              <a:spcAft>
                <a:spcPts val="1200"/>
              </a:spcAft>
            </a:pPr>
            <a:endParaRPr lang="bg-BG" sz="2500" dirty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pic>
        <p:nvPicPr>
          <p:cNvPr id="9" name="Picture 4" descr="C:\Users\NMihova\Desktop\Capture4.JPG">
            <a:extLst>
              <a:ext uri="{FF2B5EF4-FFF2-40B4-BE49-F238E27FC236}">
                <a16:creationId xmlns:a16="http://schemas.microsoft.com/office/drawing/2014/main" id="{0C1B1D3D-FF94-944E-70D3-B568100719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61052" y="191601"/>
            <a:ext cx="1433096" cy="1173347"/>
          </a:xfrm>
          <a:prstGeom prst="rect">
            <a:avLst/>
          </a:prstGeom>
          <a:noFill/>
        </p:spPr>
      </p:pic>
      <p:pic>
        <p:nvPicPr>
          <p:cNvPr id="10" name="Picture 5" descr="C:\Users\NMihova\Desktop\Capture5.JPG">
            <a:extLst>
              <a:ext uri="{FF2B5EF4-FFF2-40B4-BE49-F238E27FC236}">
                <a16:creationId xmlns:a16="http://schemas.microsoft.com/office/drawing/2014/main" id="{878C69EE-48D6-ADAE-A820-40CBC3A408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852" y="188640"/>
            <a:ext cx="1213282" cy="1334610"/>
          </a:xfrm>
          <a:prstGeom prst="rect">
            <a:avLst/>
          </a:prstGeom>
          <a:noFill/>
        </p:spPr>
      </p:pic>
      <p:cxnSp>
        <p:nvCxnSpPr>
          <p:cNvPr id="11" name="Straight Connector 7">
            <a:extLst>
              <a:ext uri="{FF2B5EF4-FFF2-40B4-BE49-F238E27FC236}">
                <a16:creationId xmlns:a16="http://schemas.microsoft.com/office/drawing/2014/main" id="{37CF7A0D-1DBF-A21B-E47E-155BFD229949}"/>
              </a:ext>
            </a:extLst>
          </p:cNvPr>
          <p:cNvCxnSpPr>
            <a:cxnSpLocks/>
          </p:cNvCxnSpPr>
          <p:nvPr/>
        </p:nvCxnSpPr>
        <p:spPr>
          <a:xfrm>
            <a:off x="6672064" y="1196752"/>
            <a:ext cx="3744416" cy="0"/>
          </a:xfrm>
          <a:prstGeom prst="line">
            <a:avLst/>
          </a:prstGeom>
          <a:ln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4">
            <a:extLst>
              <a:ext uri="{FF2B5EF4-FFF2-40B4-BE49-F238E27FC236}">
                <a16:creationId xmlns:a16="http://schemas.microsoft.com/office/drawing/2014/main" id="{158EBC27-EC87-00F2-2070-FF5D88FAA49D}"/>
              </a:ext>
            </a:extLst>
          </p:cNvPr>
          <p:cNvSpPr txBox="1"/>
          <p:nvPr/>
        </p:nvSpPr>
        <p:spPr>
          <a:xfrm>
            <a:off x="1199456" y="528161"/>
            <a:ext cx="9289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bg-BG" sz="2800" dirty="0">
                <a:solidFill>
                  <a:srgbClr val="009900"/>
                </a:solidFill>
              </a:rPr>
              <a:t>ВОМР ПО ПРИОРИТЕТ 3 </a:t>
            </a:r>
            <a:r>
              <a:rPr lang="ru-RU" sz="2800" dirty="0">
                <a:solidFill>
                  <a:srgbClr val="009900"/>
                </a:solidFill>
              </a:rPr>
              <a:t>БИОЛОГИЧНО РАЗНООБРАЗИЕ </a:t>
            </a:r>
            <a:r>
              <a:rPr lang="bg-BG" sz="2800" dirty="0">
                <a:solidFill>
                  <a:srgbClr val="009900"/>
                </a:solidFill>
              </a:rPr>
              <a:t>(1/2)</a:t>
            </a:r>
            <a:endParaRPr lang="en-US" sz="2800" dirty="0">
              <a:solidFill>
                <a:srgbClr val="009900"/>
              </a:solidFill>
            </a:endParaRPr>
          </a:p>
        </p:txBody>
      </p:sp>
      <p:pic>
        <p:nvPicPr>
          <p:cNvPr id="13" name="Picture 2" descr="C:\Users\NMihova\Desktop\Capture8.jpg">
            <a:extLst>
              <a:ext uri="{FF2B5EF4-FFF2-40B4-BE49-F238E27FC236}">
                <a16:creationId xmlns:a16="http://schemas.microsoft.com/office/drawing/2014/main" id="{E7A4926D-21B0-9413-628C-F893EB596A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6362277"/>
            <a:ext cx="12192000" cy="49572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4" name="Content Placeholder 12"/>
          <p:cNvSpPr txBox="1"/>
          <p:nvPr/>
        </p:nvSpPr>
        <p:spPr>
          <a:xfrm>
            <a:off x="335360" y="1523250"/>
            <a:ext cx="10945216" cy="51431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 algn="just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kumimoji="0" lang="bg-BG" sz="23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Допустими дейности</a:t>
            </a:r>
            <a:r>
              <a:rPr kumimoji="0" lang="bg-BG" sz="23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: Организиране на информационни </a:t>
            </a:r>
            <a:r>
              <a:rPr lang="bg-BG" sz="2300" dirty="0">
                <a:solidFill>
                  <a:srgbClr val="1F497D"/>
                </a:solidFill>
                <a:cs typeface="Arial" panose="020B0604020202020204" pitchFamily="34" charset="0"/>
              </a:rPr>
              <a:t>кампании, разработване и разпространение на информационни материали; </a:t>
            </a:r>
            <a:r>
              <a:rPr lang="bg-BG" sz="2300" dirty="0">
                <a:solidFill>
                  <a:schemeClr val="tx2"/>
                </a:solidFill>
                <a:cs typeface="Arial" panose="020B0604020202020204" pitchFamily="34" charset="0"/>
              </a:rPr>
              <a:t>организиране и провеждане на събития, работа с медии</a:t>
            </a:r>
            <a:r>
              <a:rPr kumimoji="0" lang="bg-BG" sz="23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за повишаване осведомеността относно биологичното разнообразие и заплахите за него, свързани с: 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lang="bg-BG" sz="2300" dirty="0">
                <a:solidFill>
                  <a:srgbClr val="1F497D"/>
                </a:solidFill>
                <a:latin typeface="Calibri"/>
                <a:cs typeface="Arial" panose="020B0604020202020204" pitchFamily="34" charset="0"/>
              </a:rPr>
              <a:t>б</a:t>
            </a:r>
            <a:r>
              <a:rPr kumimoji="0" lang="bg-BG" sz="2300" b="0" i="0" u="none" strike="noStrike" kern="1200" cap="none" spc="0" normalizeH="0" baseline="0" noProof="0" dirty="0" err="1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ракониерство</a:t>
            </a:r>
            <a:r>
              <a:rPr kumimoji="0" lang="bg-BG" sz="23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, 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bg-BG" sz="23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използване на забранени методи и средства за лов и превенция от хищници, инвазивни видове, 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bg-BG" sz="23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незаконна търговия със защитени видове, 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bg-BG" sz="23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нерегламентирано използване на препарати в дивата природа. 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lang="bg-BG" sz="1100" dirty="0">
              <a:solidFill>
                <a:srgbClr val="1F497D"/>
              </a:solidFill>
              <a:latin typeface="Calibri"/>
              <a:cs typeface="Arial" panose="020B0604020202020204" pitchFamily="34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bg-BG" sz="2300" b="1" dirty="0">
                <a:solidFill>
                  <a:schemeClr val="tx2"/>
                </a:solidFill>
                <a:cs typeface="Arial" panose="020B0604020202020204" pitchFamily="34" charset="0"/>
              </a:rPr>
              <a:t>Недопустими дейности</a:t>
            </a:r>
            <a:r>
              <a:rPr lang="bg-BG" sz="2300" dirty="0">
                <a:solidFill>
                  <a:schemeClr val="tx2"/>
                </a:solidFill>
                <a:cs typeface="Arial" panose="020B0604020202020204" pitchFamily="34" charset="0"/>
              </a:rPr>
              <a:t>: </a:t>
            </a:r>
            <a:r>
              <a:rPr kumimoji="0" lang="bg-BG" sz="23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консервационни мерки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lang="ru-RU" sz="2300" dirty="0">
              <a:solidFill>
                <a:srgbClr val="1F497D"/>
              </a:solidFill>
              <a:latin typeface="Calibri"/>
              <a:cs typeface="Arial" panose="020B0604020202020204" pitchFamily="34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ru-RU" sz="23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ru-RU" sz="23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endParaRPr kumimoji="0" lang="ru-RU" sz="25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46088" marR="0" lvl="0" indent="-446088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bg-BG" sz="25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pic>
        <p:nvPicPr>
          <p:cNvPr id="9" name="Picture 4" descr="C:\Users\NMihova\Desktop\Capture4.JPG">
            <a:extLst>
              <a:ext uri="{FF2B5EF4-FFF2-40B4-BE49-F238E27FC236}">
                <a16:creationId xmlns:a16="http://schemas.microsoft.com/office/drawing/2014/main" id="{37C9742F-AF85-E941-8B43-9B9AEDF56D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61052" y="191601"/>
            <a:ext cx="1433096" cy="1173347"/>
          </a:xfrm>
          <a:prstGeom prst="rect">
            <a:avLst/>
          </a:prstGeom>
          <a:noFill/>
        </p:spPr>
      </p:pic>
      <p:pic>
        <p:nvPicPr>
          <p:cNvPr id="10" name="Picture 5" descr="C:\Users\NMihova\Desktop\Capture5.JPG">
            <a:extLst>
              <a:ext uri="{FF2B5EF4-FFF2-40B4-BE49-F238E27FC236}">
                <a16:creationId xmlns:a16="http://schemas.microsoft.com/office/drawing/2014/main" id="{F897A7A0-39A8-50E0-56D2-77B50ECB6B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852" y="188640"/>
            <a:ext cx="1213282" cy="1334610"/>
          </a:xfrm>
          <a:prstGeom prst="rect">
            <a:avLst/>
          </a:prstGeom>
          <a:noFill/>
        </p:spPr>
      </p:pic>
      <p:cxnSp>
        <p:nvCxnSpPr>
          <p:cNvPr id="11" name="Straight Connector 7">
            <a:extLst>
              <a:ext uri="{FF2B5EF4-FFF2-40B4-BE49-F238E27FC236}">
                <a16:creationId xmlns:a16="http://schemas.microsoft.com/office/drawing/2014/main" id="{E95C5536-A22F-FC77-F9A5-2F8DD523126A}"/>
              </a:ext>
            </a:extLst>
          </p:cNvPr>
          <p:cNvCxnSpPr>
            <a:cxnSpLocks/>
          </p:cNvCxnSpPr>
          <p:nvPr/>
        </p:nvCxnSpPr>
        <p:spPr>
          <a:xfrm>
            <a:off x="6672064" y="1196752"/>
            <a:ext cx="3744416" cy="0"/>
          </a:xfrm>
          <a:prstGeom prst="line">
            <a:avLst/>
          </a:prstGeom>
          <a:ln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4">
            <a:extLst>
              <a:ext uri="{FF2B5EF4-FFF2-40B4-BE49-F238E27FC236}">
                <a16:creationId xmlns:a16="http://schemas.microsoft.com/office/drawing/2014/main" id="{E1AAB6EB-FC6A-5A46-721D-A3A94767F2FF}"/>
              </a:ext>
            </a:extLst>
          </p:cNvPr>
          <p:cNvSpPr txBox="1"/>
          <p:nvPr/>
        </p:nvSpPr>
        <p:spPr>
          <a:xfrm>
            <a:off x="1411134" y="163494"/>
            <a:ext cx="90776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ВОМР ПО ПРИОРИТЕТ 3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БИОЛОГИЧНО РАЗНООБРАЗИЕ  (2/2) </a:t>
            </a:r>
          </a:p>
        </p:txBody>
      </p:sp>
      <p:pic>
        <p:nvPicPr>
          <p:cNvPr id="13" name="Picture 2" descr="C:\Users\NMihova\Desktop\Capture8.jpg">
            <a:extLst>
              <a:ext uri="{FF2B5EF4-FFF2-40B4-BE49-F238E27FC236}">
                <a16:creationId xmlns:a16="http://schemas.microsoft.com/office/drawing/2014/main" id="{0DE4A88B-2534-EDF3-9D98-35EAE0FB55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6362277"/>
            <a:ext cx="12192000" cy="4957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74282226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7" name="Picture 2" descr="C:\Users\NMihova\Desktop\Capture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328" y="4551854"/>
            <a:ext cx="12144671" cy="2322469"/>
          </a:xfrm>
          <a:prstGeom prst="rect">
            <a:avLst/>
          </a:prstGeom>
          <a:noFill/>
        </p:spPr>
      </p:pic>
      <p:sp>
        <p:nvSpPr>
          <p:cNvPr id="1048591" name="Title 8"/>
          <p:cNvSpPr>
            <a:spLocks noGrp="1"/>
          </p:cNvSpPr>
          <p:nvPr>
            <p:ph type="ctrTitle"/>
          </p:nvPr>
        </p:nvSpPr>
        <p:spPr>
          <a:xfrm>
            <a:off x="2209800" y="2420889"/>
            <a:ext cx="7772400" cy="1470025"/>
          </a:xfrm>
        </p:spPr>
        <p:txBody>
          <a:bodyPr>
            <a:normAutofit fontScale="90000"/>
          </a:bodyPr>
          <a:lstStyle/>
          <a:p>
            <a:br>
              <a:rPr lang="bg-BG" sz="3600" b="1" dirty="0"/>
            </a:br>
            <a:r>
              <a:rPr lang="bg-BG" sz="3600" b="1" dirty="0">
                <a:solidFill>
                  <a:schemeClr val="tx2">
                    <a:lumMod val="75000"/>
                  </a:schemeClr>
                </a:solidFill>
              </a:rPr>
              <a:t>БЛАГОДАРЯ ЗА ВНИМАНИЕТО!</a:t>
            </a:r>
            <a:br>
              <a:rPr lang="bg-BG" sz="3600" b="1" dirty="0">
                <a:solidFill>
                  <a:schemeClr val="tx2">
                    <a:lumMod val="75000"/>
                  </a:schemeClr>
                </a:solidFill>
              </a:rPr>
            </a:br>
            <a:br>
              <a:rPr lang="bg-BG" dirty="0">
                <a:solidFill>
                  <a:schemeClr val="tx2">
                    <a:lumMod val="75000"/>
                  </a:schemeClr>
                </a:solidFill>
              </a:rPr>
            </a:br>
            <a:b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br>
              <a:rPr lang="bg-BG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br>
              <a:rPr lang="bg-BG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br>
              <a:rPr lang="bg-BG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br>
              <a:rPr lang="bg-BG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br>
              <a:rPr lang="bg-BG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br>
              <a:rPr lang="bg-BG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programming@moew.government.bg </a:t>
            </a:r>
            <a:br>
              <a:rPr lang="bg-BG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br>
              <a:rPr lang="bg-BG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br>
              <a:rPr lang="bg-BG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https://www.eufunds.bg/bg/opos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zh-CN" alt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960974A-DA2C-4DD4-B63C-7C9931F9184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27848" y="2420888"/>
            <a:ext cx="2305050" cy="1695450"/>
          </a:xfrm>
          <a:prstGeom prst="rect">
            <a:avLst/>
          </a:prstGeom>
        </p:spPr>
      </p:pic>
      <p:pic>
        <p:nvPicPr>
          <p:cNvPr id="7" name="Picture 4" descr="C:\Users\NMihova\Desktop\Capture4.JPG">
            <a:extLst>
              <a:ext uri="{FF2B5EF4-FFF2-40B4-BE49-F238E27FC236}">
                <a16:creationId xmlns:a16="http://schemas.microsoft.com/office/drawing/2014/main" id="{8531A152-A44B-5C97-16A4-EE5FE2B734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561052" y="191601"/>
            <a:ext cx="1433096" cy="1173347"/>
          </a:xfrm>
          <a:prstGeom prst="rect">
            <a:avLst/>
          </a:prstGeom>
          <a:noFill/>
        </p:spPr>
      </p:pic>
      <p:pic>
        <p:nvPicPr>
          <p:cNvPr id="8" name="Picture 5" descr="C:\Users\NMihova\Desktop\Capture5.JPG">
            <a:extLst>
              <a:ext uri="{FF2B5EF4-FFF2-40B4-BE49-F238E27FC236}">
                <a16:creationId xmlns:a16="http://schemas.microsoft.com/office/drawing/2014/main" id="{0AC1BC55-C8EF-F3A3-032C-F219985525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97852" y="188640"/>
            <a:ext cx="1213282" cy="13346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4055</TotalTime>
  <Words>1535</Words>
  <Application>Microsoft Office PowerPoint</Application>
  <PresentationFormat>Widescreen</PresentationFormat>
  <Paragraphs>70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(Body)</vt:lpstr>
      <vt:lpstr>Courier New</vt:lpstr>
      <vt:lpstr>Wingdings</vt:lpstr>
      <vt:lpstr>1_Office Theme</vt:lpstr>
      <vt:lpstr>  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БЛАГОДАРЯ ЗА ВНИМАНИЕТО!         programming@moew.government.bg    https://www.eufunds.bg/bg/opos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DVasileva</dc:creator>
  <cp:lastModifiedBy>OPOS BG31</cp:lastModifiedBy>
  <cp:revision>240</cp:revision>
  <cp:lastPrinted>2022-07-21T09:17:24Z</cp:lastPrinted>
  <dcterms:created xsi:type="dcterms:W3CDTF">2013-04-01T19:50:56Z</dcterms:created>
  <dcterms:modified xsi:type="dcterms:W3CDTF">2022-07-25T13:49:46Z</dcterms:modified>
</cp:coreProperties>
</file>