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20" r:id="rId1"/>
    <p:sldMasterId id="2147483932" r:id="rId2"/>
  </p:sldMasterIdLst>
  <p:notesMasterIdLst>
    <p:notesMasterId r:id="rId12"/>
  </p:notesMasterIdLst>
  <p:handoutMasterIdLst>
    <p:handoutMasterId r:id="rId13"/>
  </p:handoutMasterIdLst>
  <p:sldIdLst>
    <p:sldId id="346" r:id="rId3"/>
    <p:sldId id="350" r:id="rId4"/>
    <p:sldId id="371" r:id="rId5"/>
    <p:sldId id="352" r:id="rId6"/>
    <p:sldId id="379" r:id="rId7"/>
    <p:sldId id="380" r:id="rId8"/>
    <p:sldId id="382" r:id="rId9"/>
    <p:sldId id="383" r:id="rId10"/>
    <p:sldId id="347" r:id="rId11"/>
  </p:sldIdLst>
  <p:sldSz cx="9144000" cy="6858000" type="screen4x3"/>
  <p:notesSz cx="6858000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  <p15:guide id="15" pos="480">
          <p15:clr>
            <a:srgbClr val="A4A3A4"/>
          </p15:clr>
        </p15:guide>
        <p15:guide id="16" pos="55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18B"/>
    <a:srgbClr val="19A931"/>
    <a:srgbClr val="75B793"/>
    <a:srgbClr val="8EC4A6"/>
    <a:srgbClr val="9FCDB4"/>
    <a:srgbClr val="44D88A"/>
    <a:srgbClr val="A1F1AE"/>
    <a:srgbClr val="41E35C"/>
    <a:srgbClr val="20D63E"/>
    <a:srgbClr val="DFD0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9" autoAdjust="0"/>
    <p:restoredTop sz="86510" autoAdjust="0"/>
  </p:normalViewPr>
  <p:slideViewPr>
    <p:cSldViewPr>
      <p:cViewPr varScale="1">
        <p:scale>
          <a:sx n="101" d="100"/>
          <a:sy n="101" d="100"/>
        </p:scale>
        <p:origin x="1890" y="102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  <p:guide pos="480"/>
        <p:guide pos="55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27"/>
        <p:guide pos="216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7/22/2022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7/22/2022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44538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1D231C-F067-4B81-82BF-4D6D280B457D}" type="slidenum">
              <a:rPr lang="bg-BG" altLang="bg-BG" smtClean="0"/>
              <a:pPr>
                <a:defRPr/>
              </a:pPr>
              <a:t>1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870981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1D231C-F067-4B81-82BF-4D6D280B457D}" type="slidenum">
              <a:rPr lang="bg-BG" altLang="bg-BG" smtClean="0"/>
              <a:pPr>
                <a:defRPr/>
              </a:pPr>
              <a:t>2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896267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1D231C-F067-4B81-82BF-4D6D280B457D}" type="slidenum">
              <a:rPr lang="bg-BG" altLang="bg-BG" smtClean="0"/>
              <a:pPr>
                <a:defRPr/>
              </a:pPr>
              <a:t>3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859207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1D231C-F067-4B81-82BF-4D6D280B457D}" type="slidenum">
              <a:rPr lang="bg-BG" altLang="bg-BG" smtClean="0"/>
              <a:pPr>
                <a:defRPr/>
              </a:pPr>
              <a:t>4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70279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1D231C-F067-4B81-82BF-4D6D280B457D}" type="slidenum">
              <a:rPr lang="bg-BG" altLang="bg-BG" smtClean="0"/>
              <a:pPr>
                <a:defRPr/>
              </a:pPr>
              <a:t>9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56244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8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058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325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243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9819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288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738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26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8689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162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083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668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8697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40557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5940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22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61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90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25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34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3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6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50257-05AF-4027-9FA8-979E77B33952}" type="datetimeFigureOut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22.7.2022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31FB1-40C3-4AC6-AC21-027BC32FC02F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96EB72-C7D9-45C1-BD57-8EDB6AD8A858}" type="datetimeFigureOut">
              <a:rPr kumimoji="0" lang="bg-BG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22.7.2022 г.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17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1371600"/>
            <a:ext cx="8640235" cy="73250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endParaRPr lang="bg-BG" sz="32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bg-BG" sz="32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bg-BG" sz="32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fontAlgn="auto" hangingPunct="1"/>
            <a:r>
              <a:rPr lang="bg-BG" b="1" i="1" dirty="0"/>
              <a:t> </a:t>
            </a:r>
            <a:endParaRPr lang="bg-BG" dirty="0"/>
          </a:p>
          <a:p>
            <a:pPr algn="ctr" fontAlgn="auto" hangingPunct="1"/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МЕРКИ, КОИТО </a:t>
            </a:r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ЩЕ СЕ ФИНАНСИРАТ ПО ПРОГРАМА „КОНКУРЕНТОСПОСОБНОСТ И ИНОВАЦИИ В ПРЕДПРИЯТИЯТА“ 2021-2027 Г. </a:t>
            </a:r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(ПКИП) ПРИ </a:t>
            </a:r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МНОГОФОНДОВО ПРИЛАГАНЕ НА ПОДХОДА </a:t>
            </a:r>
          </a:p>
          <a:p>
            <a:pPr algn="ctr" fontAlgn="auto" hangingPunct="1"/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ВОДЕНО ОТ ОБЩНОСТИТЕ МЕСТНО </a:t>
            </a:r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РАЗВИТИЕ</a:t>
            </a:r>
          </a:p>
          <a:p>
            <a:pPr algn="ctr" fontAlgn="auto" hangingPunct="1"/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(ВОМР)</a:t>
            </a:r>
            <a:endParaRPr lang="bg-BG" sz="2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 hangingPunct="1"/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b="1" i="1" dirty="0">
              <a:ln/>
              <a:solidFill>
                <a:schemeClr val="tx2"/>
              </a:solidFill>
              <a:cs typeface="Courier New" panose="02070309020205020404" pitchFamily="49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ln/>
              <a:solidFill>
                <a:schemeClr val="tx2"/>
              </a:solidFill>
              <a:cs typeface="Courier New" panose="02070309020205020404" pitchFamily="49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2400" b="1" i="1" dirty="0" smtClean="0">
              <a:ln/>
              <a:solidFill>
                <a:schemeClr val="tx2"/>
              </a:solidFill>
              <a:cs typeface="Courier New" panose="02070309020205020404" pitchFamily="49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2400" b="1" i="1" dirty="0">
              <a:ln/>
              <a:solidFill>
                <a:schemeClr val="tx2"/>
              </a:solidFill>
              <a:cs typeface="Courier New" panose="02070309020205020404" pitchFamily="49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n/>
                <a:solidFill>
                  <a:schemeClr val="tx2"/>
                </a:solidFill>
                <a:cs typeface="Courier New" panose="02070309020205020404" pitchFamily="49" charset="0"/>
              </a:rPr>
              <a:t/>
            </a:r>
            <a:br>
              <a:rPr lang="ru-RU" sz="2400" b="1" i="1" dirty="0">
                <a:ln/>
                <a:solidFill>
                  <a:schemeClr val="tx2"/>
                </a:solidFill>
                <a:cs typeface="Courier New" panose="02070309020205020404" pitchFamily="49" charset="0"/>
              </a:rPr>
            </a:br>
            <a:endParaRPr lang="en-US" sz="28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4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02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0"/>
            <a:ext cx="7200800" cy="1052736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ПРИЛАГАНЕ НА ПОДХОДА ВОМР ПО ПКИП </a:t>
            </a:r>
            <a:b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2021-2027</a:t>
            </a:r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,</a:t>
            </a:r>
            <a:r>
              <a:rPr lang="en-US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en-US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одобрена 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с </a:t>
            </a: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РМС 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№ 495 от 15.7.2022 г. </a:t>
            </a:r>
            <a:endParaRPr lang="bg-BG" sz="2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02270" y="5023024"/>
            <a:ext cx="352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bg-BG" sz="1400" dirty="0">
              <a:solidFill>
                <a:prstClr val="white"/>
              </a:solidFill>
            </a:endParaRPr>
          </a:p>
          <a:p>
            <a:pPr algn="ctr"/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2514600" y="5181600"/>
            <a:ext cx="4724400" cy="1563294"/>
          </a:xfrm>
          <a:prstGeom prst="ellipse">
            <a:avLst/>
          </a:prstGeom>
          <a:ln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ВОМР</a:t>
            </a:r>
            <a:r>
              <a:rPr lang="ru-RU" b="1" kern="0" dirty="0" smtClean="0">
                <a:solidFill>
                  <a:schemeClr val="tx1"/>
                </a:solidFill>
                <a:effectLst/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rPr>
              <a:t>2021-2027</a:t>
            </a:r>
          </a:p>
          <a:p>
            <a:pPr algn="ctr">
              <a:defRPr/>
            </a:pPr>
            <a:r>
              <a:rPr lang="ru-RU" sz="2000" dirty="0" smtClean="0">
                <a:ln w="0"/>
                <a:solidFill>
                  <a:schemeClr val="tx1"/>
                </a:solidFill>
                <a:effectLst/>
                <a:latin typeface="+mj-lt"/>
              </a:rPr>
              <a:t>(</a:t>
            </a:r>
            <a:r>
              <a:rPr lang="bg-BG" sz="2000" b="1" dirty="0" smtClean="0">
                <a:ln w="0"/>
                <a:solidFill>
                  <a:schemeClr val="tx1"/>
                </a:solidFill>
                <a:effectLst/>
                <a:latin typeface="+mj-lt"/>
              </a:rPr>
              <a:t>23.82 </a:t>
            </a:r>
            <a:r>
              <a:rPr lang="bg-BG" sz="2000" b="1" dirty="0" smtClean="0">
                <a:ln w="0"/>
                <a:solidFill>
                  <a:schemeClr val="tx1"/>
                </a:solidFill>
              </a:rPr>
              <a:t>млн</a:t>
            </a:r>
            <a:r>
              <a:rPr lang="bg-BG" sz="2000" b="1" dirty="0">
                <a:ln w="0"/>
                <a:solidFill>
                  <a:schemeClr val="tx1"/>
                </a:solidFill>
              </a:rPr>
              <a:t>. </a:t>
            </a:r>
            <a:r>
              <a:rPr lang="bg-BG" sz="2000" b="1" dirty="0" smtClean="0">
                <a:ln w="0"/>
                <a:solidFill>
                  <a:schemeClr val="tx1"/>
                </a:solidFill>
              </a:rPr>
              <a:t>евро ЕФРР, 2% от бюджета на програмата</a:t>
            </a:r>
            <a:r>
              <a:rPr lang="en-US" sz="2000" dirty="0" smtClean="0">
                <a:ln w="0"/>
                <a:solidFill>
                  <a:schemeClr val="tx1"/>
                </a:solidFill>
                <a:latin typeface="+mj-lt"/>
              </a:rPr>
              <a:t>)</a:t>
            </a:r>
            <a:endParaRPr lang="ru-RU" sz="2000" dirty="0">
              <a:ln w="0"/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7200" y="1219200"/>
            <a:ext cx="3048000" cy="116819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 на </a:t>
            </a:r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политиката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„</a:t>
            </a:r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По-конкурентоспособна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по-интелигентна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Европа…“</a:t>
            </a:r>
            <a:endParaRPr lang="bg-BG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602270" y="1219200"/>
            <a:ext cx="3084530" cy="116819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 на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политиката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„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По-зелена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нисковъглеродна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устойчива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Европа…“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1752600" y="2406307"/>
            <a:ext cx="381000" cy="565493"/>
          </a:xfrm>
          <a:prstGeom prst="downArrow">
            <a:avLst/>
          </a:prstGeom>
          <a:solidFill>
            <a:srgbClr val="9AF0F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Down Arrow 31"/>
          <p:cNvSpPr/>
          <p:nvPr/>
        </p:nvSpPr>
        <p:spPr>
          <a:xfrm>
            <a:off x="7010400" y="2362200"/>
            <a:ext cx="381000" cy="590578"/>
          </a:xfrm>
          <a:prstGeom prst="downArrow">
            <a:avLst/>
          </a:prstGeom>
          <a:solidFill>
            <a:srgbClr val="CCFF99"/>
          </a:solidFill>
          <a:ln>
            <a:solidFill>
              <a:srgbClr val="519D7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3" name="Rounded Rectangle 32"/>
          <p:cNvSpPr/>
          <p:nvPr/>
        </p:nvSpPr>
        <p:spPr>
          <a:xfrm>
            <a:off x="457200" y="2971800"/>
            <a:ext cx="3325159" cy="19812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auto" hangingPunct="1"/>
            <a:r>
              <a:rPr lang="bg-BG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 1 „Иновации и растеж</a:t>
            </a:r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 lvl="0" algn="ctr" fontAlgn="auto" hangingPunct="1"/>
            <a:r>
              <a:rPr lang="bg-BG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Специфична </a:t>
            </a:r>
            <a:r>
              <a:rPr lang="bg-BG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 „Развитие и засилване на капацитета за научни изследвания и иновации и на въвеждането на модерни технологии</a:t>
            </a:r>
            <a:r>
              <a:rPr lang="bg-BG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 algn="ctr" fontAlgn="auto" hangingPunct="1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11.91 млн. евро ЕФРР</a:t>
            </a:r>
          </a:p>
          <a:p>
            <a:pPr lvl="0" fontAlgn="auto" hangingPunct="1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5602270" y="2971801"/>
            <a:ext cx="3223623" cy="1968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 2 „Кръгова икономика“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Специфична цел </a:t>
            </a:r>
            <a:r>
              <a:rPr lang="bg-BG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Насърчаване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прехода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към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кръгова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ресурсоефективна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икономика</a:t>
            </a:r>
            <a:r>
              <a:rPr lang="bg-BG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>
              <a:defRPr/>
            </a:pP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11.91 млн. евро ЕФРР</a:t>
            </a:r>
          </a:p>
          <a:p>
            <a:pPr lvl="0" algn="just">
              <a:defRPr/>
            </a:pP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Up-Down Arrow 35"/>
          <p:cNvSpPr/>
          <p:nvPr/>
        </p:nvSpPr>
        <p:spPr>
          <a:xfrm rot="7685386">
            <a:off x="3386284" y="4887831"/>
            <a:ext cx="262554" cy="467095"/>
          </a:xfrm>
          <a:prstGeom prst="upDown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Up-Down Arrow 36"/>
          <p:cNvSpPr/>
          <p:nvPr/>
        </p:nvSpPr>
        <p:spPr>
          <a:xfrm rot="14059297">
            <a:off x="5806584" y="4860194"/>
            <a:ext cx="289700" cy="489441"/>
          </a:xfrm>
          <a:prstGeom prst="up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269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0"/>
            <a:ext cx="7200800" cy="1052736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ОБХВАТ НА ПОДКРЕПАТА</a:t>
            </a:r>
            <a:endParaRPr lang="bg-BG" sz="2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139162" y="1486199"/>
            <a:ext cx="3818359" cy="5257800"/>
          </a:xfrm>
          <a:prstGeom prst="rightArrow">
            <a:avLst>
              <a:gd name="adj1" fmla="val 72048"/>
              <a:gd name="adj2" fmla="val 50000"/>
            </a:avLst>
          </a:prstGeom>
          <a:solidFill>
            <a:srgbClr val="FFFC7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Индикативни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дейности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Подкрепа </a:t>
            </a:r>
            <a:r>
              <a:rPr lang="bg-BG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внедряване на иновации в предприятията: въвеждане на продуктова иновация или иновация в бизнес процесите, вкл. маркетингова и организационна </a:t>
            </a: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иновация</a:t>
            </a:r>
            <a:r>
              <a:rPr 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съгласно тематични области „Информатика и ИКТ“, „</a:t>
            </a:r>
            <a:r>
              <a:rPr lang="bg-BG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Мехатроника</a:t>
            </a: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“, „Индустрия за здравословен живот и биотехнологии“, „Нови технологии в креативните и </a:t>
            </a:r>
            <a:r>
              <a:rPr lang="bg-BG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рекреативните</a:t>
            </a: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индустрии“ на ИСИС 21-27</a:t>
            </a:r>
            <a:endParaRPr lang="bg-BG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3992943" y="1294461"/>
            <a:ext cx="1386003" cy="5339823"/>
          </a:xfrm>
          <a:prstGeom prst="ellipse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noProof="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ОМР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2021-2027</a:t>
            </a:r>
          </a:p>
        </p:txBody>
      </p:sp>
      <p:sp>
        <p:nvSpPr>
          <p:cNvPr id="25" name="Left Arrow 24"/>
          <p:cNvSpPr/>
          <p:nvPr/>
        </p:nvSpPr>
        <p:spPr>
          <a:xfrm>
            <a:off x="5385793" y="1572573"/>
            <a:ext cx="3701663" cy="5085052"/>
          </a:xfrm>
          <a:prstGeom prst="leftArrow">
            <a:avLst>
              <a:gd name="adj1" fmla="val 72103"/>
              <a:gd name="adj2" fmla="val 50000"/>
            </a:avLst>
          </a:prstGeom>
          <a:solidFill>
            <a:srgbClr val="75B793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Индикативни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дейности</a:t>
            </a:r>
            <a:endPara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defRPr/>
            </a:pP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Подкрепа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внедряване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иновации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предприятията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въвеждане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продуктова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иновация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иновация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бизнес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процесите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вкл.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маркетингова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иновация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съгласно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тематична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Чисти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технологии,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кръгова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нисковъглеродна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икономика</a:t>
            </a:r>
            <a:r>
              <a:rPr lang="bg-BG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ИСИС 21-27 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195" y="914401"/>
            <a:ext cx="4079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 hangingPunct="1"/>
            <a:r>
              <a:rPr lang="bg-BG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Приоритет 1 ,Специфична </a:t>
            </a:r>
            <a:r>
              <a:rPr lang="bg-BG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цел „Развитие и засилване на капацитета за научни изследвания и иновации и на въвеждането на модерни технологии“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57801" y="914400"/>
            <a:ext cx="388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Приоритет 2, Специфична 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цел </a:t>
            </a:r>
            <a:r>
              <a:rPr lang="bg-BG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„</a:t>
            </a:r>
            <a:r>
              <a:rPr lang="ru-RU" sz="1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Насърчаване</a:t>
            </a:r>
            <a:r>
              <a:rPr lang="ru-RU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на </a:t>
            </a:r>
            <a:r>
              <a:rPr lang="ru-RU" sz="1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прехода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към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кръгова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и </a:t>
            </a:r>
            <a:r>
              <a:rPr lang="ru-RU" sz="1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ресурсоефективна</a:t>
            </a:r>
            <a:r>
              <a:rPr lang="ru-RU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икономика</a:t>
            </a:r>
            <a:r>
              <a:rPr lang="bg-BG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“</a:t>
            </a:r>
            <a:endParaRPr lang="ru-RU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68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512496" cy="1052736"/>
          </a:xfrm>
        </p:spPr>
        <p:txBody>
          <a:bodyPr>
            <a:noAutofit/>
          </a:bodyPr>
          <a:lstStyle/>
          <a:p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НАСОЧЕНОСТ НА ПОДКРЕПАТА</a:t>
            </a:r>
            <a:endParaRPr lang="bg-BG" sz="2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199" y="1052736"/>
            <a:ext cx="1495425" cy="4522096"/>
          </a:xfrm>
          <a:prstGeom prst="rect">
            <a:avLst/>
          </a:prstGeom>
          <a:solidFill>
            <a:srgbClr val="9AF0FC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ВАЖНО!</a:t>
            </a:r>
            <a:endParaRPr lang="bg-BG" sz="1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924950" y="1052736"/>
            <a:ext cx="6858000" cy="4560998"/>
          </a:xfrm>
          <a:prstGeom prst="rect">
            <a:avLst/>
          </a:prstGeom>
          <a:solidFill>
            <a:srgbClr val="FFFC7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auto" hangingPunct="1"/>
            <a:endParaRPr lang="bg-BG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Подкрепата ще бъде организирана в съответствие с областите на интелигентна специализация, определени в Иновационната стратегия за интелигентна специализация 2021-2027: Информатика и ИКТ, </a:t>
            </a:r>
            <a:r>
              <a:rPr lang="bg-BG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Мехатроника</a:t>
            </a:r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Индустрия за здравословен живот и биотехнологии,  Нови технологии в креативните и </a:t>
            </a:r>
            <a:r>
              <a:rPr lang="bg-BG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рекреативни</a:t>
            </a:r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индустрии,  Чисти технологии, кръгова и </a:t>
            </a:r>
            <a:r>
              <a:rPr lang="bg-BG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нисковъглеродна</a:t>
            </a:r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икономика.</a:t>
            </a: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Приоритетни за финансиране на регионално ниво (NUTS 3) ще бъдат изведените тематични области, посочени в  ИСИС 2021-2027 г., които имат доказан научен и фирмен капацитет в съответната област на интелигентна специализация и доказана активност в програмен период 2014-2020.  </a:t>
            </a: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избор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двата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приоритета в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стратегията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развитие, за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намаляване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административната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тежест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е предвидено да се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обявява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една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 с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всички</a:t>
            </a:r>
            <a:r>
              <a:rPr lang="en-US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избрани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ИСИС 21-27,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бюджетът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двата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приоритета.</a:t>
            </a:r>
            <a:endParaRPr lang="bg-BG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fontAlgn="auto" hangingPunct="1"/>
            <a:endParaRPr lang="bg-BG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7200" y="5613734"/>
            <a:ext cx="1423086" cy="1015666"/>
          </a:xfrm>
          <a:prstGeom prst="rect">
            <a:avLst/>
          </a:prstGeom>
          <a:solidFill>
            <a:srgbClr val="9AF0FC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coolSlan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7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Целеви групи: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905000" y="5613734"/>
            <a:ext cx="6877950" cy="1015666"/>
          </a:xfrm>
          <a:prstGeom prst="rect">
            <a:avLst/>
          </a:prstGeom>
          <a:solidFill>
            <a:srgbClr val="FFFC7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 hangingPunct="1"/>
            <a:r>
              <a:rPr lang="bg-BG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Основните целеви групи </a:t>
            </a:r>
            <a:r>
              <a:rPr lang="bg-BG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 </a:t>
            </a:r>
            <a:r>
              <a:rPr lang="bg-BG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МСП</a:t>
            </a:r>
          </a:p>
        </p:txBody>
      </p:sp>
    </p:spTree>
    <p:extLst>
      <p:ext uri="{BB962C8B-B14F-4D97-AF65-F5344CB8AC3E}">
        <p14:creationId xmlns:p14="http://schemas.microsoft.com/office/powerpoint/2010/main" val="181823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bg-BG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bg-BG" sz="20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sp>
        <p:nvSpPr>
          <p:cNvPr id="4" name="Right Arrow 3"/>
          <p:cNvSpPr/>
          <p:nvPr/>
        </p:nvSpPr>
        <p:spPr>
          <a:xfrm>
            <a:off x="457200" y="1219199"/>
            <a:ext cx="8458200" cy="4906963"/>
          </a:xfrm>
          <a:prstGeom prst="rightArrow">
            <a:avLst>
              <a:gd name="adj1" fmla="val 62457"/>
              <a:gd name="adj2" fmla="val 50000"/>
            </a:avLst>
          </a:prstGeom>
          <a:solidFill>
            <a:srgbClr val="FFFC7C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bg-BG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ОЧАКВАН </a:t>
            </a:r>
            <a:r>
              <a:rPr lang="bg-BG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ПРИНОС </a:t>
            </a:r>
          </a:p>
          <a:p>
            <a:pPr lvl="0" algn="ctr">
              <a:defRPr/>
            </a:pPr>
            <a:endParaRPr lang="ru-RU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defRPr/>
            </a:pP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овишаване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иновационната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предприятията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algn="ctr">
              <a:defRPr/>
            </a:pP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Чрез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изпълнението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подобен вид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създадат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условия за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въвеждане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местн</a:t>
            </a:r>
            <a:r>
              <a:rPr lang="bg-BG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ниво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предприятията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интелигентни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ориентирани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към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новите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технологии 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решения, </a:t>
            </a:r>
            <a:r>
              <a:rPr lang="ru-RU" sz="1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както</a:t>
            </a:r>
            <a:r>
              <a:rPr lang="ru-RU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устойчиви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адаптирани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към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новите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тенденции на развитие на </a:t>
            </a:r>
            <a:r>
              <a:rPr lang="ru-RU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икономиката</a:t>
            </a:r>
            <a:r>
              <a:rPr lang="ru-RU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производства </a:t>
            </a:r>
            <a:endParaRPr lang="bg-BG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181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869"/>
            <a:ext cx="8229600" cy="609600"/>
          </a:xfrm>
        </p:spPr>
        <p:txBody>
          <a:bodyPr>
            <a:noAutofit/>
          </a:bodyPr>
          <a:lstStyle/>
          <a:p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ИЗБОР НА </a:t>
            </a:r>
            <a:r>
              <a:rPr lang="bg-BG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МЕРКИ/ОПЕРАЦИИ</a:t>
            </a:r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400" dirty="0"/>
          </a:p>
        </p:txBody>
      </p:sp>
      <p:sp>
        <p:nvSpPr>
          <p:cNvPr id="4" name="Oval 3"/>
          <p:cNvSpPr/>
          <p:nvPr/>
        </p:nvSpPr>
        <p:spPr>
          <a:xfrm>
            <a:off x="381000" y="990600"/>
            <a:ext cx="8534400" cy="5754294"/>
          </a:xfrm>
          <a:prstGeom prst="ellipse">
            <a:avLst/>
          </a:prstGeom>
          <a:ln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bg-BG" sz="1600" b="1" i="1" dirty="0"/>
              <a:t>При формулиране/избор на мерки </a:t>
            </a:r>
            <a:r>
              <a:rPr lang="bg-BG" sz="1600" b="1" i="1" dirty="0" smtClean="0"/>
              <a:t>в СВОМР е </a:t>
            </a:r>
            <a:r>
              <a:rPr lang="bg-BG" sz="1600" b="1" i="1" dirty="0"/>
              <a:t>необходимо точно и ясно да бъдат посочени следните елементи, за всяка мярка: </a:t>
            </a:r>
          </a:p>
          <a:p>
            <a:pPr lvl="0" algn="ctr"/>
            <a:r>
              <a:rPr lang="bg-BG" sz="1600" b="1" dirty="0"/>
              <a:t>• избор на дейност/и </a:t>
            </a:r>
            <a:r>
              <a:rPr lang="bg-BG" sz="1600" b="1" dirty="0" err="1"/>
              <a:t>и</a:t>
            </a:r>
            <a:r>
              <a:rPr lang="bg-BG" sz="1600" b="1" dirty="0"/>
              <a:t> съответствие на </a:t>
            </a:r>
            <a:r>
              <a:rPr lang="bg-BG" sz="1600" b="1" dirty="0" smtClean="0"/>
              <a:t>дейността/</a:t>
            </a:r>
            <a:r>
              <a:rPr lang="bg-BG" sz="1600" b="1" dirty="0" err="1" smtClean="0"/>
              <a:t>тите</a:t>
            </a:r>
            <a:r>
              <a:rPr lang="bg-BG" sz="1600" b="1" dirty="0" smtClean="0"/>
              <a:t> </a:t>
            </a:r>
            <a:r>
              <a:rPr lang="bg-BG" sz="1600" b="1" dirty="0"/>
              <a:t>с приоритетите на програмата, в т.ч. цел и принос към </a:t>
            </a:r>
            <a:r>
              <a:rPr lang="bg-BG" sz="1600" b="1" dirty="0" smtClean="0"/>
              <a:t>определената </a:t>
            </a:r>
            <a:r>
              <a:rPr lang="bg-BG" sz="1600" b="1" dirty="0"/>
              <a:t>специфична цел на ПКИП; </a:t>
            </a:r>
          </a:p>
          <a:p>
            <a:pPr lvl="0" algn="ctr"/>
            <a:r>
              <a:rPr lang="bg-BG" sz="1600" b="1" dirty="0"/>
              <a:t>• съответствие на дейността/</a:t>
            </a:r>
            <a:r>
              <a:rPr lang="bg-BG" sz="1600" b="1" dirty="0" err="1"/>
              <a:t>тите</a:t>
            </a:r>
            <a:r>
              <a:rPr lang="bg-BG" sz="1600" b="1" dirty="0"/>
              <a:t> с идентифицираните проблеми на </a:t>
            </a:r>
            <a:r>
              <a:rPr lang="bg-BG" sz="1600" b="1" dirty="0" smtClean="0"/>
              <a:t>територията от </a:t>
            </a:r>
            <a:r>
              <a:rPr lang="en-US" sz="1600" b="1" dirty="0" smtClean="0"/>
              <a:t>SWOT </a:t>
            </a:r>
            <a:r>
              <a:rPr lang="bg-BG" sz="1600" b="1" dirty="0" smtClean="0"/>
              <a:t>анализа;</a:t>
            </a:r>
            <a:endParaRPr lang="bg-BG" sz="1600" b="1" dirty="0"/>
          </a:p>
          <a:p>
            <a:pPr lvl="0" algn="ctr"/>
            <a:r>
              <a:rPr lang="bg-BG" sz="1600" b="1" dirty="0"/>
              <a:t>• </a:t>
            </a:r>
            <a:r>
              <a:rPr lang="bg-BG" sz="1600" b="1" dirty="0" smtClean="0"/>
              <a:t> индикатори</a:t>
            </a:r>
            <a:r>
              <a:rPr lang="bg-BG" sz="1600" b="1" dirty="0"/>
              <a:t>, в т.ч. специфични за територията;</a:t>
            </a:r>
          </a:p>
          <a:p>
            <a:pPr lvl="0" algn="ctr"/>
            <a:r>
              <a:rPr lang="bg-BG" sz="1600" b="1" dirty="0"/>
              <a:t>•  специфика по отношение на обхванатата територия;</a:t>
            </a:r>
          </a:p>
          <a:p>
            <a:pPr lvl="0" algn="ctr"/>
            <a:r>
              <a:rPr lang="bg-BG" sz="1600" b="1" dirty="0"/>
              <a:t>•  идентифицирани проблеми, които мярката адресира;</a:t>
            </a:r>
          </a:p>
          <a:p>
            <a:pPr lvl="0" algn="ctr"/>
            <a:r>
              <a:rPr lang="bg-BG" sz="1600" b="1" dirty="0"/>
              <a:t>• </a:t>
            </a:r>
            <a:r>
              <a:rPr lang="bg-BG" sz="1600" b="1" dirty="0" smtClean="0"/>
              <a:t> </a:t>
            </a:r>
            <a:r>
              <a:rPr lang="bg-BG" sz="1600" b="1" dirty="0"/>
              <a:t>допустими типове бенефициенти;</a:t>
            </a:r>
          </a:p>
          <a:p>
            <a:pPr lvl="0" algn="ctr"/>
            <a:r>
              <a:rPr lang="bg-BG" sz="1600" b="1" dirty="0"/>
              <a:t>•  бюджет на мярката; финансови параметри на проектите;</a:t>
            </a:r>
          </a:p>
          <a:p>
            <a:pPr lvl="0" algn="ctr"/>
            <a:r>
              <a:rPr lang="bg-BG" sz="1600" b="1" dirty="0"/>
              <a:t>• </a:t>
            </a:r>
            <a:r>
              <a:rPr lang="bg-BG" sz="1600" b="1" dirty="0" smtClean="0"/>
              <a:t>режим </a:t>
            </a:r>
            <a:r>
              <a:rPr lang="bg-BG" sz="1600" b="1" dirty="0"/>
              <a:t>на помощ „</a:t>
            </a:r>
            <a:r>
              <a:rPr lang="bg-BG" sz="1600" b="1" dirty="0" err="1"/>
              <a:t>de</a:t>
            </a:r>
            <a:r>
              <a:rPr lang="bg-BG" sz="1600" b="1" dirty="0"/>
              <a:t> </a:t>
            </a:r>
            <a:r>
              <a:rPr lang="bg-BG" sz="1600" b="1" dirty="0" err="1"/>
              <a:t>minimis</a:t>
            </a:r>
            <a:r>
              <a:rPr lang="bg-BG" sz="1600" b="1" dirty="0"/>
              <a:t>” съгласно Регламент (ЕС) № 1407/2013 на Комисията от 18 декември 2013 г. относно прилагането на членове 107 и 108 от Договора за функциониране на Европейския съюз към помощта „</a:t>
            </a:r>
            <a:r>
              <a:rPr lang="bg-BG" sz="1600" b="1" dirty="0" err="1"/>
              <a:t>de</a:t>
            </a:r>
            <a:r>
              <a:rPr lang="bg-BG" sz="1600" b="1" dirty="0"/>
              <a:t> </a:t>
            </a:r>
            <a:r>
              <a:rPr lang="bg-BG" sz="1600" b="1" dirty="0" err="1"/>
              <a:t>minimis</a:t>
            </a:r>
            <a:r>
              <a:rPr lang="bg-BG" sz="1600" b="1" dirty="0"/>
              <a:t>“;</a:t>
            </a:r>
          </a:p>
          <a:p>
            <a:pPr lvl="0" algn="ctr"/>
            <a:r>
              <a:rPr lang="bg-BG" sz="1600" b="1" dirty="0"/>
              <a:t>•  очакван принос.</a:t>
            </a:r>
          </a:p>
        </p:txBody>
      </p:sp>
    </p:spTree>
    <p:extLst>
      <p:ext uri="{BB962C8B-B14F-4D97-AF65-F5344CB8AC3E}">
        <p14:creationId xmlns:p14="http://schemas.microsoft.com/office/powerpoint/2010/main" val="265856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057669"/>
          </a:xfrm>
        </p:spPr>
        <p:txBody>
          <a:bodyPr>
            <a:noAutofit/>
          </a:bodyPr>
          <a:lstStyle/>
          <a:p>
            <a:pPr lvl="0" eaLnBrk="0"/>
            <a:r>
              <a:rPr lang="bg-BG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ФИНАНСОВИ УСЛОВИЯ</a:t>
            </a:r>
            <a:endParaRPr lang="bg-BG" sz="2400" dirty="0"/>
          </a:p>
        </p:txBody>
      </p:sp>
      <p:sp>
        <p:nvSpPr>
          <p:cNvPr id="4" name="Oval 3"/>
          <p:cNvSpPr/>
          <p:nvPr/>
        </p:nvSpPr>
        <p:spPr>
          <a:xfrm>
            <a:off x="304800" y="1103706"/>
            <a:ext cx="8534400" cy="5754294"/>
          </a:xfrm>
          <a:prstGeom prst="ellipse">
            <a:avLst/>
          </a:prstGeom>
          <a:ln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 fontAlgn="auto" hangingPunct="1">
              <a:spcAft>
                <a:spcPts val="0"/>
              </a:spcAft>
            </a:pPr>
            <a:r>
              <a:rPr lang="bg-BG" sz="1600" b="1" i="1" dirty="0" smtClean="0"/>
              <a:t>Максималният </a:t>
            </a:r>
            <a:r>
              <a:rPr lang="bg-BG" sz="1600" b="1" i="1" dirty="0"/>
              <a:t>размер на общия публичен принос в бюджета на една стратегия за ВОМР от </a:t>
            </a:r>
            <a:r>
              <a:rPr lang="bg-BG" sz="1600" b="1" i="1" dirty="0" smtClean="0"/>
              <a:t>ПКИП е </a:t>
            </a:r>
            <a:r>
              <a:rPr lang="bg-BG" sz="1600" b="1" i="1" dirty="0"/>
              <a:t>определен в нормативния акт по чл. 28, ал. 1, т. 2 на ЗУСЕФСУ</a:t>
            </a:r>
            <a:r>
              <a:rPr lang="bg-BG" sz="1600" b="1" i="1" dirty="0" smtClean="0"/>
              <a:t>.</a:t>
            </a:r>
          </a:p>
          <a:p>
            <a:pPr indent="457200" algn="just" fontAlgn="auto" hangingPunct="1">
              <a:spcAft>
                <a:spcPts val="0"/>
              </a:spcAft>
            </a:pPr>
            <a:endParaRPr lang="bg-BG" sz="1600" b="1" i="1" dirty="0"/>
          </a:p>
          <a:p>
            <a:pPr indent="457200" algn="just" fontAlgn="auto" hangingPunct="1">
              <a:spcAft>
                <a:spcPts val="0"/>
              </a:spcAft>
            </a:pPr>
            <a:r>
              <a:rPr lang="bg-BG" sz="1600" b="1" dirty="0"/>
              <a:t>Предвижда се максималният размер на общия публичен принос в бюджета на една стратегия за ВОМР да е в размер до левовата равностойност на: </a:t>
            </a:r>
          </a:p>
          <a:p>
            <a:pPr indent="457200" algn="just" fontAlgn="auto" hangingPunct="1">
              <a:spcAft>
                <a:spcPts val="0"/>
              </a:spcAft>
            </a:pPr>
            <a:r>
              <a:rPr lang="bg-BG" sz="1600" b="1" dirty="0"/>
              <a:t>- </a:t>
            </a:r>
            <a:r>
              <a:rPr lang="x-none" sz="1600" b="1" dirty="0"/>
              <a:t>500 000 евро, когато МИГ обхваща територия с население до 15 000 жители</a:t>
            </a:r>
            <a:r>
              <a:rPr lang="bg-BG" sz="1600" b="1" dirty="0"/>
              <a:t> включително</a:t>
            </a:r>
            <a:r>
              <a:rPr lang="x-none" sz="1600" b="1" dirty="0"/>
              <a:t>;</a:t>
            </a:r>
            <a:endParaRPr lang="bg-BG" sz="1600" b="1" dirty="0"/>
          </a:p>
          <a:p>
            <a:pPr marL="285750" indent="-285750" algn="just" fontAlgn="auto" hangingPunct="1">
              <a:spcAft>
                <a:spcPts val="0"/>
              </a:spcAft>
              <a:buFontTx/>
              <a:buChar char="-"/>
            </a:pPr>
            <a:r>
              <a:rPr lang="x-none" sz="1600" b="1" dirty="0" smtClean="0"/>
              <a:t>1 </a:t>
            </a:r>
            <a:r>
              <a:rPr lang="x-none" sz="1600" b="1" dirty="0"/>
              <a:t>000 000 евро, когато МИГ обхваща територия с население </a:t>
            </a:r>
            <a:r>
              <a:rPr lang="bg-BG" sz="1600" b="1" dirty="0"/>
              <a:t>над 15 000 </a:t>
            </a:r>
            <a:r>
              <a:rPr lang="bg-BG" sz="1600" b="1" dirty="0" smtClean="0"/>
              <a:t>жители.</a:t>
            </a:r>
          </a:p>
          <a:p>
            <a:pPr marL="285750" indent="-285750" algn="just" fontAlgn="auto" hangingPunct="1">
              <a:spcAft>
                <a:spcPts val="0"/>
              </a:spcAft>
              <a:buFontTx/>
              <a:buChar char="-"/>
            </a:pPr>
            <a:endParaRPr lang="bg-BG" sz="1600" b="1" dirty="0"/>
          </a:p>
          <a:p>
            <a:pPr algn="just" fontAlgn="auto" hangingPunct="1">
              <a:spcAft>
                <a:spcPts val="0"/>
              </a:spcAft>
            </a:pPr>
            <a:r>
              <a:rPr lang="bg-BG" sz="1600" b="1" i="1" dirty="0" smtClean="0"/>
              <a:t>         Във </a:t>
            </a:r>
            <a:r>
              <a:rPr lang="bg-BG" sz="1600" b="1" i="1" dirty="0"/>
              <a:t>финансовия план на стратегията за местно развитие се попълва сумата по </a:t>
            </a:r>
            <a:r>
              <a:rPr lang="bg-BG" sz="1600" b="1" i="1" dirty="0" smtClean="0"/>
              <a:t>приоритети </a:t>
            </a:r>
            <a:r>
              <a:rPr lang="bg-BG" sz="1600" b="1" i="1" dirty="0"/>
              <a:t>и общата сума за избраните </a:t>
            </a:r>
            <a:r>
              <a:rPr lang="bg-BG" sz="1600" b="1" i="1" dirty="0" smtClean="0"/>
              <a:t>приоритети</a:t>
            </a:r>
            <a:r>
              <a:rPr lang="bg-BG" sz="1600" b="1" i="1" dirty="0"/>
              <a:t>, която не трябва да надвишава </a:t>
            </a:r>
            <a:r>
              <a:rPr lang="bg-BG" sz="1600" b="1" i="1" dirty="0" smtClean="0"/>
              <a:t>определения максимален </a:t>
            </a:r>
            <a:r>
              <a:rPr lang="bg-BG" sz="1600" b="1" i="1" dirty="0"/>
              <a:t>размер на общия публичен принос в бюджета на една стратегия за ВОМР от ПКИП.</a:t>
            </a:r>
          </a:p>
        </p:txBody>
      </p:sp>
    </p:spTree>
    <p:extLst>
      <p:ext uri="{BB962C8B-B14F-4D97-AF65-F5344CB8AC3E}">
        <p14:creationId xmlns:p14="http://schemas.microsoft.com/office/powerpoint/2010/main" val="14076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0631"/>
          </a:xfrm>
        </p:spPr>
        <p:txBody>
          <a:bodyPr>
            <a:normAutofit fontScale="90000"/>
          </a:bodyPr>
          <a:lstStyle/>
          <a:p>
            <a:pPr lvl="0" eaLnBrk="0"/>
            <a:r>
              <a:rPr lang="bg-BG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g-BG" sz="27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СИНЕРГИЯ И ДОПЪЛНЯЕМОСТ</a:t>
            </a: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bg-BG" sz="2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304800" y="1103706"/>
            <a:ext cx="8534400" cy="5754294"/>
          </a:xfrm>
          <a:prstGeom prst="ellipse">
            <a:avLst/>
          </a:prstGeom>
          <a:ln>
            <a:solidFill>
              <a:schemeClr val="tx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 hangingPunct="1"/>
            <a:r>
              <a:rPr lang="bg-BG" sz="1600" b="1" i="1" dirty="0"/>
              <a:t>В рамките на избраните мерки няма да бъдат подкрепяни дейности, финансирани по друг проект, програма или каквато и да е друга финансова схема, произлизаща от националния бюджет, бюджета на Общността или друга донорска програма, като проверката ще се извършва на ниво индивидуален проект</a:t>
            </a:r>
            <a:r>
              <a:rPr lang="bg-BG" sz="1600" b="1" i="1" dirty="0" smtClean="0"/>
              <a:t>.</a:t>
            </a:r>
          </a:p>
          <a:p>
            <a:pPr algn="ctr" fontAlgn="auto" hangingPunct="1"/>
            <a:endParaRPr lang="bg-BG" sz="1600" b="1" i="1" dirty="0"/>
          </a:p>
          <a:p>
            <a:pPr algn="ctr" fontAlgn="auto" hangingPunct="1"/>
            <a:r>
              <a:rPr lang="bg-BG" sz="1600" b="1" i="1" dirty="0" smtClean="0"/>
              <a:t>    Със </a:t>
            </a:r>
            <a:r>
              <a:rPr lang="bg-BG" sz="1600" b="1" i="1" dirty="0"/>
              <a:t>средства от ОПИК не се допуска финансиране на проекти, изпълнявани от предприятия, които не са допустими съгласно </a:t>
            </a:r>
            <a:r>
              <a:rPr lang="bg-BG" sz="1600" b="1" i="1" dirty="0" err="1"/>
              <a:t>синергията</a:t>
            </a:r>
            <a:r>
              <a:rPr lang="bg-BG" sz="1600" b="1" i="1" dirty="0"/>
              <a:t> и </a:t>
            </a:r>
            <a:r>
              <a:rPr lang="bg-BG" sz="1600" b="1" i="1" dirty="0" err="1"/>
              <a:t>допълняемостта</a:t>
            </a:r>
            <a:r>
              <a:rPr lang="bg-BG" sz="1600" b="1" i="1" dirty="0"/>
              <a:t> на ПКИП с други програми. МИГ следва стриктно да следи на ниво процедура да не се допуска подпомагане на едно и също предприятие за сходни дейности.</a:t>
            </a:r>
          </a:p>
          <a:p>
            <a:pPr marL="0" marR="0" lvl="0" indent="457200" algn="ctr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1600" b="1" i="1" dirty="0"/>
          </a:p>
        </p:txBody>
      </p:sp>
    </p:spTree>
    <p:extLst>
      <p:ext uri="{BB962C8B-B14F-4D97-AF65-F5344CB8AC3E}">
        <p14:creationId xmlns:p14="http://schemas.microsoft.com/office/powerpoint/2010/main" val="113276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bg-BG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bg-BG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Благодаря </a:t>
            </a:r>
            <a:r>
              <a:rPr lang="bg-BG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за вниманието</a:t>
            </a:r>
            <a:r>
              <a:rPr lang="bg-BG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!</a:t>
            </a:r>
            <a:endParaRPr lang="en-US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44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1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presentation</Template>
  <TotalTime>0</TotalTime>
  <Words>899</Words>
  <Application>Microsoft Office PowerPoint</Application>
  <PresentationFormat>On-screen Show (4:3)</PresentationFormat>
  <Paragraphs>97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Courier New</vt:lpstr>
      <vt:lpstr>Georgia</vt:lpstr>
      <vt:lpstr>Palatino Linotype</vt:lpstr>
      <vt:lpstr>Tahoma</vt:lpstr>
      <vt:lpstr>Times New Roman</vt:lpstr>
      <vt:lpstr>Trebuchet MS</vt:lpstr>
      <vt:lpstr>2_Office Theme</vt:lpstr>
      <vt:lpstr>11_OPIK-Portrait_Transperant_14</vt:lpstr>
      <vt:lpstr>PowerPoint Presentation</vt:lpstr>
      <vt:lpstr>ПРИЛАГАНЕ НА ПОДХОДА ВОМР ПО ПКИП  2021-2027, одобрена с РМС № 495 от 15.7.2022 г. </vt:lpstr>
      <vt:lpstr>ОБХВАТ НА ПОДКРЕПАТА</vt:lpstr>
      <vt:lpstr>НАСОЧЕНОСТ НА ПОДКРЕПАТА</vt:lpstr>
      <vt:lpstr>PowerPoint Presentation</vt:lpstr>
      <vt:lpstr>ИЗБОР НА МЕРКИ/ОПЕРАЦИИ </vt:lpstr>
      <vt:lpstr>  ФИНАНСОВИ УСЛОВИЯ</vt:lpstr>
      <vt:lpstr>  СИНЕРГИЯ И ДОПЪЛНЯЕМОСТ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2022-07-22T07:13:05Z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