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  <p:sldMasterId id="2147483864" r:id="rId2"/>
    <p:sldMasterId id="2147483876" r:id="rId3"/>
    <p:sldMasterId id="2147483888" r:id="rId4"/>
  </p:sldMasterIdLst>
  <p:notesMasterIdLst>
    <p:notesMasterId r:id="rId10"/>
  </p:notesMasterIdLst>
  <p:sldIdLst>
    <p:sldId id="256" r:id="rId5"/>
    <p:sldId id="262" r:id="rId6"/>
    <p:sldId id="257" r:id="rId7"/>
    <p:sldId id="267" r:id="rId8"/>
    <p:sldId id="261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4276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0443" autoAdjust="0"/>
  </p:normalViewPr>
  <p:slideViewPr>
    <p:cSldViewPr>
      <p:cViewPr varScale="1">
        <p:scale>
          <a:sx n="64" d="100"/>
          <a:sy n="64" d="100"/>
        </p:scale>
        <p:origin x="-4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1" d="100"/>
          <a:sy n="71" d="100"/>
        </p:scale>
        <p:origin x="-3222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121\Iskana_suma_2022_06_20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E:\Year%20doc\&#1048;&#1079;&#1087;&#1098;&#1083;&#1085;&#1077;&#1085;&#1080;&#1077;%20&#1085;&#1072;%20&#1055;&#1056;&#1057;&#1056;%202014-2020\&#1048;&#1079;&#1087;&#1098;&#1083;&#1085;&#1077;&#1085;&#1080;&#1077;%20&#1085;&#1072;%20&#1055;&#1056;&#1057;&#1056;%202014-2020%20&#1082;&#1098;&#1084;%2030.10.2017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E:\CAP_2015\Za%20semi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E:\121\All_statis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E:\SQL.xlsb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E:\SQL.xlsb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E:\121\Iskana_suma_2021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E:\121\Iskana_suma_2022_06_20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[Iskana_suma_2022_06_20.xlsx]Sheet1!PivotTable4</c:name>
    <c:fmtId val="3"/>
  </c:pivotSource>
  <c:chart>
    <c:autoTitleDeleted val="0"/>
    <c:pivotFmts>
      <c:pivotFmt>
        <c:idx val="0"/>
        <c:marker>
          <c:symbol val="none"/>
        </c:marker>
      </c:pivotFmt>
      <c:pivotFmt>
        <c:idx val="1"/>
        <c:marker>
          <c:symbol val="none"/>
        </c:marker>
      </c:pivotFmt>
      <c:pivotFmt>
        <c:idx val="2"/>
        <c:marker>
          <c:symbol val="none"/>
        </c:marker>
      </c:pivotFmt>
      <c:pivotFmt>
        <c:idx val="3"/>
        <c:marker>
          <c:symbol val="none"/>
        </c:marker>
      </c:pivotFmt>
      <c:pivotFmt>
        <c:idx val="4"/>
        <c:marker>
          <c:symbol val="none"/>
        </c:marker>
      </c:pivotFmt>
      <c:pivotFmt>
        <c:idx val="5"/>
        <c:marker>
          <c:symbol val="none"/>
        </c:marker>
      </c:pivotFmt>
      <c:pivotFmt>
        <c:idx val="6"/>
        <c:marker>
          <c:symbol val="none"/>
        </c:marker>
      </c:pivotFmt>
      <c:pivotFmt>
        <c:idx val="7"/>
        <c:marker>
          <c:symbol val="none"/>
        </c:marker>
      </c:pivotFmt>
      <c:pivotFmt>
        <c:idx val="8"/>
        <c:marker>
          <c:symbol val="none"/>
        </c:marker>
      </c:pivotFmt>
      <c:pivotFmt>
        <c:idx val="9"/>
        <c:marker>
          <c:symbol val="none"/>
        </c:marker>
      </c:pivotFmt>
      <c:pivotFmt>
        <c:idx val="10"/>
        <c:marker>
          <c:symbol val="none"/>
        </c:marker>
      </c:pivotFmt>
      <c:pivotFmt>
        <c:idx val="11"/>
        <c:marker>
          <c:symbol val="none"/>
        </c:marker>
      </c:pivotFmt>
      <c:pivotFmt>
        <c:idx val="12"/>
        <c:marker>
          <c:symbol val="none"/>
        </c:marker>
      </c:pivotFmt>
      <c:pivotFmt>
        <c:idx val="13"/>
        <c:marker>
          <c:symbol val="none"/>
        </c:marker>
      </c:pivotFmt>
      <c:pivotFmt>
        <c:idx val="14"/>
        <c:marker>
          <c:symbol val="none"/>
        </c:marker>
      </c:pivotFmt>
      <c:pivotFmt>
        <c:idx val="15"/>
        <c:marker>
          <c:symbol val="none"/>
        </c:marker>
      </c:pivotFmt>
      <c:pivotFmt>
        <c:idx val="16"/>
        <c:marker>
          <c:symbol val="none"/>
        </c:marker>
      </c:pivotFmt>
      <c:pivotFmt>
        <c:idx val="17"/>
        <c:marker>
          <c:symbol val="none"/>
        </c:marker>
      </c:pivotFmt>
      <c:pivotFmt>
        <c:idx val="18"/>
        <c:marker>
          <c:symbol val="none"/>
        </c:marker>
      </c:pivotFmt>
      <c:pivotFmt>
        <c:idx val="19"/>
        <c:marker>
          <c:symbol val="none"/>
        </c:marker>
      </c:pivotFmt>
      <c:pivotFmt>
        <c:idx val="20"/>
        <c:marker>
          <c:symbol val="none"/>
        </c:marker>
      </c:pivotFmt>
      <c:pivotFmt>
        <c:idx val="21"/>
        <c:marker>
          <c:symbol val="none"/>
        </c:marker>
      </c:pivotFmt>
      <c:pivotFmt>
        <c:idx val="22"/>
        <c:marker>
          <c:symbol val="none"/>
        </c:marker>
      </c:pivotFmt>
      <c:pivotFmt>
        <c:idx val="23"/>
        <c:marker>
          <c:symbol val="none"/>
        </c:marker>
      </c:pivotFmt>
      <c:pivotFmt>
        <c:idx val="24"/>
        <c:marker>
          <c:symbol val="none"/>
        </c:marker>
      </c:pivotFmt>
      <c:pivotFmt>
        <c:idx val="25"/>
        <c:marker>
          <c:symbol val="none"/>
        </c:marker>
      </c:pivotFmt>
      <c:pivotFmt>
        <c:idx val="26"/>
        <c:marker>
          <c:symbol val="none"/>
        </c:marker>
      </c:pivotFmt>
      <c:pivotFmt>
        <c:idx val="27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28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29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30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31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32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33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34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35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36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37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38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39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40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41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42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43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44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45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46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47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48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49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50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51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52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53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54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55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56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57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58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59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60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61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62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63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64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65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66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67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68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69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70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71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</c:pivotFmts>
    <c:view3D>
      <c:rotX val="15"/>
      <c:rotY val="0"/>
      <c:depthPercent val="10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5454864769933263E-2"/>
          <c:y val="6.7901234567901231E-2"/>
          <c:w val="0.96909027046013352"/>
          <c:h val="0.796326917468649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Sheet1!$E$10</c:f>
              <c:strCache>
                <c:ptCount val="1"/>
                <c:pt idx="0">
                  <c:v>Sum of 2008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8099754127151387E-3"/>
                  <c:y val="-6.34138839456018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Sheet1!$E$11</c:f>
              <c:strCache>
                <c:ptCount val="1"/>
                <c:pt idx="0">
                  <c:v>Total</c:v>
                </c:pt>
              </c:strCache>
            </c:strRef>
          </c:cat>
          <c:val>
            <c:numRef>
              <c:f>Sheet1!$E$11</c:f>
              <c:numCache>
                <c:formatCode>General</c:formatCode>
                <c:ptCount val="1"/>
                <c:pt idx="0">
                  <c:v>1463</c:v>
                </c:pt>
              </c:numCache>
            </c:numRef>
          </c:val>
        </c:ser>
        <c:ser>
          <c:idx val="1"/>
          <c:order val="1"/>
          <c:tx>
            <c:strRef>
              <c:f>Sheet1!$F$10</c:f>
              <c:strCache>
                <c:ptCount val="1"/>
                <c:pt idx="0">
                  <c:v>Sum of 2009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4049877063575435E-3"/>
                  <c:y val="-6.97552723401620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Sheet1!$E$11</c:f>
              <c:strCache>
                <c:ptCount val="1"/>
                <c:pt idx="0">
                  <c:v>Total</c:v>
                </c:pt>
              </c:strCache>
            </c:strRef>
          </c:cat>
          <c:val>
            <c:numRef>
              <c:f>Sheet1!$F$11</c:f>
              <c:numCache>
                <c:formatCode>General</c:formatCode>
                <c:ptCount val="1"/>
                <c:pt idx="0">
                  <c:v>1446</c:v>
                </c:pt>
              </c:numCache>
            </c:numRef>
          </c:val>
        </c:ser>
        <c:ser>
          <c:idx val="2"/>
          <c:order val="2"/>
          <c:tx>
            <c:strRef>
              <c:f>Sheet1!$G$10</c:f>
              <c:strCache>
                <c:ptCount val="1"/>
                <c:pt idx="0">
                  <c:v>Sum of 2010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404987706357518E-3"/>
                  <c:y val="-4.43897187619213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Sheet1!$E$11</c:f>
              <c:strCache>
                <c:ptCount val="1"/>
                <c:pt idx="0">
                  <c:v>Total</c:v>
                </c:pt>
              </c:strCache>
            </c:strRef>
          </c:cat>
          <c:val>
            <c:numRef>
              <c:f>Sheet1!$G$11</c:f>
              <c:numCache>
                <c:formatCode>General</c:formatCode>
                <c:ptCount val="1"/>
                <c:pt idx="0">
                  <c:v>1781</c:v>
                </c:pt>
              </c:numCache>
            </c:numRef>
          </c:val>
        </c:ser>
        <c:ser>
          <c:idx val="3"/>
          <c:order val="3"/>
          <c:tx>
            <c:strRef>
              <c:f>Sheet1!$H$10</c:f>
              <c:strCache>
                <c:ptCount val="1"/>
                <c:pt idx="0">
                  <c:v>Sum of 2011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4049877063575693E-3"/>
                  <c:y val="-6.97552723401621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Sheet1!$E$11</c:f>
              <c:strCache>
                <c:ptCount val="1"/>
                <c:pt idx="0">
                  <c:v>Total</c:v>
                </c:pt>
              </c:strCache>
            </c:strRef>
          </c:cat>
          <c:val>
            <c:numRef>
              <c:f>Sheet1!$H$11</c:f>
              <c:numCache>
                <c:formatCode>General</c:formatCode>
                <c:ptCount val="1"/>
                <c:pt idx="0">
                  <c:v>1972</c:v>
                </c:pt>
              </c:numCache>
            </c:numRef>
          </c:val>
        </c:ser>
        <c:ser>
          <c:idx val="4"/>
          <c:order val="4"/>
          <c:tx>
            <c:strRef>
              <c:f>Sheet1!$I$10</c:f>
              <c:strCache>
                <c:ptCount val="1"/>
                <c:pt idx="0">
                  <c:v>Sum of 2012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-6.97552723401621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Sheet1!$E$11</c:f>
              <c:strCache>
                <c:ptCount val="1"/>
                <c:pt idx="0">
                  <c:v>Total</c:v>
                </c:pt>
              </c:strCache>
            </c:strRef>
          </c:cat>
          <c:val>
            <c:numRef>
              <c:f>Sheet1!$I$11</c:f>
              <c:numCache>
                <c:formatCode>General</c:formatCode>
                <c:ptCount val="1"/>
                <c:pt idx="0">
                  <c:v>2630</c:v>
                </c:pt>
              </c:numCache>
            </c:numRef>
          </c:val>
        </c:ser>
        <c:ser>
          <c:idx val="5"/>
          <c:order val="5"/>
          <c:tx>
            <c:strRef>
              <c:f>Sheet1!$J$10</c:f>
              <c:strCache>
                <c:ptCount val="1"/>
                <c:pt idx="0">
                  <c:v>Sum of 2013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5.6199508254302262E-3"/>
                  <c:y val="-1.90241651836805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Sheet1!$E$11</c:f>
              <c:strCache>
                <c:ptCount val="1"/>
                <c:pt idx="0">
                  <c:v>Total</c:v>
                </c:pt>
              </c:strCache>
            </c:strRef>
          </c:cat>
          <c:val>
            <c:numRef>
              <c:f>Sheet1!$J$11</c:f>
              <c:numCache>
                <c:formatCode>General</c:formatCode>
                <c:ptCount val="1"/>
                <c:pt idx="0">
                  <c:v>5180</c:v>
                </c:pt>
              </c:numCache>
            </c:numRef>
          </c:val>
        </c:ser>
        <c:ser>
          <c:idx val="6"/>
          <c:order val="6"/>
          <c:tx>
            <c:strRef>
              <c:f>Sheet1!$K$10</c:f>
              <c:strCache>
                <c:ptCount val="1"/>
                <c:pt idx="0">
                  <c:v>Sum of 2014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4049877063575693E-3"/>
                  <c:y val="-4.43897187619213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Sheet1!$E$11</c:f>
              <c:strCache>
                <c:ptCount val="1"/>
                <c:pt idx="0">
                  <c:v>Total</c:v>
                </c:pt>
              </c:strCache>
            </c:strRef>
          </c:cat>
          <c:val>
            <c:numRef>
              <c:f>Sheet1!$K$11</c:f>
              <c:numCache>
                <c:formatCode>General</c:formatCode>
                <c:ptCount val="1"/>
                <c:pt idx="0">
                  <c:v>4768</c:v>
                </c:pt>
              </c:numCache>
            </c:numRef>
          </c:val>
        </c:ser>
        <c:ser>
          <c:idx val="7"/>
          <c:order val="7"/>
          <c:tx>
            <c:strRef>
              <c:f>Sheet1!$L$10</c:f>
              <c:strCache>
                <c:ptCount val="1"/>
                <c:pt idx="0">
                  <c:v>Sum of 2015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Sheet1!$E$11</c:f>
              <c:strCache>
                <c:ptCount val="1"/>
                <c:pt idx="0">
                  <c:v>Total</c:v>
                </c:pt>
              </c:strCache>
            </c:strRef>
          </c:cat>
          <c:val>
            <c:numRef>
              <c:f>Sheet1!$L$11</c:f>
              <c:numCache>
                <c:formatCode>General</c:formatCode>
                <c:ptCount val="1"/>
                <c:pt idx="0">
                  <c:v>8507</c:v>
                </c:pt>
              </c:numCache>
            </c:numRef>
          </c:val>
        </c:ser>
        <c:ser>
          <c:idx val="8"/>
          <c:order val="8"/>
          <c:tx>
            <c:strRef>
              <c:f>Sheet1!$M$10</c:f>
              <c:strCache>
                <c:ptCount val="1"/>
                <c:pt idx="0">
                  <c:v>Sum of 2016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Sheet1!$E$11</c:f>
              <c:strCache>
                <c:ptCount val="1"/>
                <c:pt idx="0">
                  <c:v>Total</c:v>
                </c:pt>
              </c:strCache>
            </c:strRef>
          </c:cat>
          <c:val>
            <c:numRef>
              <c:f>Sheet1!$M$11</c:f>
              <c:numCache>
                <c:formatCode>General</c:formatCode>
                <c:ptCount val="1"/>
                <c:pt idx="0">
                  <c:v>9956</c:v>
                </c:pt>
              </c:numCache>
            </c:numRef>
          </c:val>
        </c:ser>
        <c:ser>
          <c:idx val="9"/>
          <c:order val="9"/>
          <c:tx>
            <c:strRef>
              <c:f>Sheet1!$N$10</c:f>
              <c:strCache>
                <c:ptCount val="1"/>
                <c:pt idx="0">
                  <c:v>Sum of 2017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Sheet1!$E$11</c:f>
              <c:strCache>
                <c:ptCount val="1"/>
                <c:pt idx="0">
                  <c:v>Total</c:v>
                </c:pt>
              </c:strCache>
            </c:strRef>
          </c:cat>
          <c:val>
            <c:numRef>
              <c:f>Sheet1!$N$11</c:f>
              <c:numCache>
                <c:formatCode>General</c:formatCode>
                <c:ptCount val="1"/>
                <c:pt idx="0">
                  <c:v>9687</c:v>
                </c:pt>
              </c:numCache>
            </c:numRef>
          </c:val>
        </c:ser>
        <c:ser>
          <c:idx val="10"/>
          <c:order val="10"/>
          <c:tx>
            <c:strRef>
              <c:f>Sheet1!$O$10</c:f>
              <c:strCache>
                <c:ptCount val="1"/>
                <c:pt idx="0">
                  <c:v>Sum of 2018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Sheet1!$E$11</c:f>
              <c:strCache>
                <c:ptCount val="1"/>
                <c:pt idx="0">
                  <c:v>Total</c:v>
                </c:pt>
              </c:strCache>
            </c:strRef>
          </c:cat>
          <c:val>
            <c:numRef>
              <c:f>Sheet1!$O$11</c:f>
              <c:numCache>
                <c:formatCode>General</c:formatCode>
                <c:ptCount val="1"/>
                <c:pt idx="0">
                  <c:v>8328</c:v>
                </c:pt>
              </c:numCache>
            </c:numRef>
          </c:val>
        </c:ser>
        <c:ser>
          <c:idx val="11"/>
          <c:order val="11"/>
          <c:tx>
            <c:strRef>
              <c:f>Sheet1!$P$10</c:f>
              <c:strCache>
                <c:ptCount val="1"/>
                <c:pt idx="0">
                  <c:v>Sum of 2019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Sheet1!$E$11</c:f>
              <c:strCache>
                <c:ptCount val="1"/>
                <c:pt idx="0">
                  <c:v>Total</c:v>
                </c:pt>
              </c:strCache>
            </c:strRef>
          </c:cat>
          <c:val>
            <c:numRef>
              <c:f>Sheet1!$P$11</c:f>
              <c:numCache>
                <c:formatCode>General</c:formatCode>
                <c:ptCount val="1"/>
                <c:pt idx="0">
                  <c:v>8080</c:v>
                </c:pt>
              </c:numCache>
            </c:numRef>
          </c:val>
        </c:ser>
        <c:ser>
          <c:idx val="12"/>
          <c:order val="12"/>
          <c:tx>
            <c:strRef>
              <c:f>Sheet1!$Q$10</c:f>
              <c:strCache>
                <c:ptCount val="1"/>
                <c:pt idx="0">
                  <c:v>Sum of 2020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Sheet1!$E$11</c:f>
              <c:strCache>
                <c:ptCount val="1"/>
                <c:pt idx="0">
                  <c:v>Total</c:v>
                </c:pt>
              </c:strCache>
            </c:strRef>
          </c:cat>
          <c:val>
            <c:numRef>
              <c:f>Sheet1!$Q$11</c:f>
              <c:numCache>
                <c:formatCode>General</c:formatCode>
                <c:ptCount val="1"/>
                <c:pt idx="0">
                  <c:v>6988</c:v>
                </c:pt>
              </c:numCache>
            </c:numRef>
          </c:val>
        </c:ser>
        <c:ser>
          <c:idx val="13"/>
          <c:order val="13"/>
          <c:tx>
            <c:strRef>
              <c:f>Sheet1!$R$10</c:f>
              <c:strCache>
                <c:ptCount val="1"/>
                <c:pt idx="0">
                  <c:v>Sum of 2021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Sheet1!$E$11</c:f>
              <c:strCache>
                <c:ptCount val="1"/>
                <c:pt idx="0">
                  <c:v>Total</c:v>
                </c:pt>
              </c:strCache>
            </c:strRef>
          </c:cat>
          <c:val>
            <c:numRef>
              <c:f>Sheet1!$R$11</c:f>
              <c:numCache>
                <c:formatCode>General</c:formatCode>
                <c:ptCount val="1"/>
                <c:pt idx="0">
                  <c:v>7238</c:v>
                </c:pt>
              </c:numCache>
            </c:numRef>
          </c:val>
        </c:ser>
        <c:ser>
          <c:idx val="14"/>
          <c:order val="14"/>
          <c:tx>
            <c:strRef>
              <c:f>Sheet1!$S$10</c:f>
              <c:strCache>
                <c:ptCount val="1"/>
                <c:pt idx="0">
                  <c:v>Sum of 2022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Sheet1!$E$11</c:f>
              <c:strCache>
                <c:ptCount val="1"/>
                <c:pt idx="0">
                  <c:v>Total</c:v>
                </c:pt>
              </c:strCache>
            </c:strRef>
          </c:cat>
          <c:val>
            <c:numRef>
              <c:f>Sheet1!$S$11</c:f>
              <c:numCache>
                <c:formatCode>General</c:formatCode>
                <c:ptCount val="1"/>
                <c:pt idx="0">
                  <c:v>6834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16656384"/>
        <c:axId val="116674560"/>
        <c:axId val="0"/>
      </c:bar3DChart>
      <c:catAx>
        <c:axId val="116656384"/>
        <c:scaling>
          <c:orientation val="minMax"/>
        </c:scaling>
        <c:delete val="1"/>
        <c:axPos val="b"/>
        <c:majorTickMark val="out"/>
        <c:minorTickMark val="none"/>
        <c:tickLblPos val="nextTo"/>
        <c:crossAx val="116674560"/>
        <c:crosses val="autoZero"/>
        <c:auto val="1"/>
        <c:lblAlgn val="ctr"/>
        <c:lblOffset val="100"/>
        <c:noMultiLvlLbl val="0"/>
      </c:catAx>
      <c:valAx>
        <c:axId val="1166745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16656384"/>
        <c:crosses val="autoZero"/>
        <c:crossBetween val="between"/>
      </c:valAx>
    </c:plotArea>
    <c:plotVisOnly val="1"/>
    <c:dispBlanksAs val="gap"/>
    <c:showDLblsOverMax val="0"/>
  </c:chart>
  <c:spPr>
    <a:ln w="0">
      <a:solidFill>
        <a:schemeClr val="accent1"/>
      </a:solidFill>
      <a:prstDash val="sysDot"/>
    </a:ln>
  </c:spPr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Visible val="1"/>
      </c14:pivotOptions>
    </c:ext>
  </c:extLst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pivotSource>
    <c:name>[Изпълнение на ПРСР 2014-2020 към 30.10.2017.xlsx]Sheet1!PivotTable2</c:name>
    <c:fmtId val="-1"/>
  </c:pivotSource>
  <c:chart>
    <c:autoTitleDeleted val="1"/>
    <c:pivotFmts>
      <c:pivotFmt>
        <c:idx val="0"/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2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/>
      <c:pieChart>
        <c:varyColors val="1"/>
        <c:ser>
          <c:idx val="0"/>
          <c:order val="0"/>
          <c:tx>
            <c:strRef>
              <c:f>Sheet1!$G$1</c:f>
              <c:strCache>
                <c:ptCount val="1"/>
                <c:pt idx="0">
                  <c:v>Total</c:v>
                </c:pt>
              </c:strCache>
            </c:strRef>
          </c:tx>
          <c:dLbls>
            <c:dLbl>
              <c:idx val="0"/>
              <c:layout>
                <c:manualLayout>
                  <c:x val="-3.2910872843022285E-2"/>
                  <c:y val="-0.17263615485564304"/>
                </c:manualLayout>
              </c:layout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en-US" sz="1400" dirty="0" smtClean="0"/>
                      <a:t>5</a:t>
                    </a:r>
                    <a:r>
                      <a:rPr lang="bg-BG" sz="1400" dirty="0" smtClean="0"/>
                      <a:t> </a:t>
                    </a:r>
                    <a:r>
                      <a:rPr lang="en-US" sz="1400" dirty="0" smtClean="0"/>
                      <a:t>351</a:t>
                    </a:r>
                    <a:endParaRPr lang="en-US" sz="1400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1941698777014575E-2"/>
                  <c:y val="-1.5273540026246719E-2"/>
                </c:manualLayout>
              </c:layout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en-US" sz="1400" dirty="0" smtClean="0"/>
                      <a:t>4</a:t>
                    </a:r>
                    <a:r>
                      <a:rPr lang="bg-BG" sz="1400" dirty="0" smtClean="0"/>
                      <a:t> </a:t>
                    </a:r>
                    <a:r>
                      <a:rPr lang="en-US" sz="1400" dirty="0" smtClean="0"/>
                      <a:t>235</a:t>
                    </a:r>
                    <a:endParaRPr lang="en-US" sz="1400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5693723125034902E-2"/>
                  <c:y val="2.6382053805774279E-3"/>
                </c:manualLayout>
              </c:layout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en-US" sz="1400" dirty="0" smtClean="0"/>
                      <a:t>2</a:t>
                    </a:r>
                    <a:r>
                      <a:rPr lang="bg-BG" sz="1400" dirty="0" smtClean="0"/>
                      <a:t> </a:t>
                    </a:r>
                    <a:r>
                      <a:rPr lang="en-US" sz="1400" dirty="0" smtClean="0"/>
                      <a:t>553</a:t>
                    </a:r>
                    <a:endParaRPr lang="en-US" sz="1400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Sheet1!$F$2:$F$5</c:f>
              <c:strCache>
                <c:ptCount val="3"/>
                <c:pt idx="0">
                  <c:v>Мярка 10</c:v>
                </c:pt>
                <c:pt idx="1">
                  <c:v>Мярка 11</c:v>
                </c:pt>
                <c:pt idx="2">
                  <c:v>Мярка 214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3"/>
                <c:pt idx="0">
                  <c:v>5351</c:v>
                </c:pt>
                <c:pt idx="1">
                  <c:v>4235</c:v>
                </c:pt>
                <c:pt idx="2">
                  <c:v>2553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0258309938023613"/>
          <c:y val="0.56806422781576571"/>
          <c:w val="0.24311330764505501"/>
          <c:h val="0.27968257874015751"/>
        </c:manualLayout>
      </c:layout>
      <c:overlay val="0"/>
    </c:legend>
    <c:plotVisOnly val="1"/>
    <c:dispBlanksAs val="gap"/>
    <c:showDLblsOverMax val="0"/>
  </c:chart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</c:extLst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pivotSource>
    <c:name>[Za semi.xlsx]Направления!PivotTable7</c:name>
    <c:fmtId val="-1"/>
  </c:pivotSource>
  <c:chart>
    <c:autoTitleDeleted val="1"/>
    <c:pivotFmts>
      <c:pivotFmt>
        <c:idx val="0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"/>
        <c:dLbl>
          <c:idx val="0"/>
          <c:layout>
            <c:manualLayout>
              <c:x val="-8.0555555555555575E-2"/>
              <c:y val="-5.5555555555555601E-2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2"/>
        <c:dLbl>
          <c:idx val="0"/>
          <c:layout>
            <c:manualLayout>
              <c:x val="-9.166666666666666E-2"/>
              <c:y val="1.8518518518518517E-2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3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4"/>
        <c:dLbl>
          <c:idx val="0"/>
          <c:layout>
            <c:manualLayout>
              <c:x val="-9.166666666666666E-2"/>
              <c:y val="1.8518518518518517E-2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5"/>
        <c:dLbl>
          <c:idx val="0"/>
          <c:layout>
            <c:manualLayout>
              <c:x val="-8.0555555555555575E-2"/>
              <c:y val="-5.5555555555555601E-2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6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7"/>
        <c:dLbl>
          <c:idx val="0"/>
          <c:layout>
            <c:manualLayout>
              <c:x val="-9.166666666666666E-2"/>
              <c:y val="1.8518518518518517E-2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8"/>
        <c:dLbl>
          <c:idx val="0"/>
          <c:layout>
            <c:manualLayout>
              <c:x val="-8.0555555555555575E-2"/>
              <c:y val="-5.5555555555555601E-2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/>
      <c:doughnutChart>
        <c:varyColors val="1"/>
        <c:ser>
          <c:idx val="0"/>
          <c:order val="0"/>
          <c:tx>
            <c:strRef>
              <c:f>Направления!$AA$3</c:f>
              <c:strCache>
                <c:ptCount val="1"/>
                <c:pt idx="0">
                  <c:v>Total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9.7971425772244852E-2"/>
                  <c:y val="-0.18468468468468469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5</a:t>
                    </a:r>
                    <a:r>
                      <a:rPr lang="bg-BG" dirty="0" smtClean="0"/>
                      <a:t> </a:t>
                    </a:r>
                    <a:r>
                      <a:rPr lang="en-US" dirty="0" smtClean="0"/>
                      <a:t>539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0146368281532335"/>
                  <c:y val="0.10860856919912029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</a:t>
                    </a:r>
                    <a:r>
                      <a:rPr lang="bg-BG" dirty="0" smtClean="0"/>
                      <a:t> </a:t>
                    </a:r>
                    <a:r>
                      <a:rPr lang="en-US" dirty="0" smtClean="0"/>
                      <a:t>255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0.12627565353498132"/>
                  <c:y val="-0.1006004823721359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bg-BG" dirty="0" smtClean="0"/>
                      <a:t> </a:t>
                    </a:r>
                    <a:r>
                      <a:rPr lang="en-US" dirty="0" smtClean="0"/>
                      <a:t>879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Направления!$Z$4:$Z$7</c:f>
              <c:strCache>
                <c:ptCount val="3"/>
                <c:pt idx="0">
                  <c:v>Мярка 10</c:v>
                </c:pt>
                <c:pt idx="1">
                  <c:v>Мярка 11</c:v>
                </c:pt>
                <c:pt idx="2">
                  <c:v>Мярка 214</c:v>
                </c:pt>
              </c:strCache>
            </c:strRef>
          </c:cat>
          <c:val>
            <c:numRef>
              <c:f>Направления!$AA$4:$AA$7</c:f>
              <c:numCache>
                <c:formatCode>General</c:formatCode>
                <c:ptCount val="3"/>
                <c:pt idx="0">
                  <c:v>5539</c:v>
                </c:pt>
                <c:pt idx="1">
                  <c:v>4255</c:v>
                </c:pt>
                <c:pt idx="2">
                  <c:v>1879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64666695295237275"/>
          <c:y val="0.65058026530467472"/>
          <c:w val="0.26485533528984756"/>
          <c:h val="0.25115157480314959"/>
        </c:manualLayout>
      </c:layout>
      <c:overlay val="0"/>
    </c:legend>
    <c:plotVisOnly val="1"/>
    <c:dispBlanksAs val="gap"/>
    <c:showDLblsOverMax val="0"/>
  </c:chart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</c:extLst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pivotSource>
    <c:name>[All_statis.xlsx]Sheet2!PivotTable4</c:name>
    <c:fmtId val="-1"/>
  </c:pivotSource>
  <c:chart>
    <c:autoTitleDeleted val="1"/>
    <c:pivotFmts>
      <c:pivotFmt>
        <c:idx val="0"/>
        <c:marker>
          <c:symbol val="none"/>
        </c:marker>
        <c:dLbl>
          <c:idx val="0"/>
          <c:delete val="1"/>
        </c:dLbl>
      </c:pivotFmt>
      <c:pivotFmt>
        <c:idx val="1"/>
        <c:dLbl>
          <c:idx val="0"/>
          <c:layout>
            <c:manualLayout>
              <c:x val="7.4999999999999997E-2"/>
              <c:y val="-0.18055555555555555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2"/>
        <c:dLbl>
          <c:idx val="0"/>
          <c:layout>
            <c:manualLayout>
              <c:x val="-7.2222222222222243E-2"/>
              <c:y val="-0.11574074074074074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3"/>
        <c:marker>
          <c:symbol val="none"/>
        </c:marker>
        <c:dLbl>
          <c:idx val="0"/>
          <c:delete val="1"/>
        </c:dLbl>
      </c:pivotFmt>
      <c:pivotFmt>
        <c:idx val="4"/>
        <c:dLbl>
          <c:idx val="0"/>
          <c:layout>
            <c:manualLayout>
              <c:x val="7.4999999999999997E-2"/>
              <c:y val="-0.18055555555555555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5"/>
        <c:dLbl>
          <c:idx val="0"/>
          <c:layout>
            <c:manualLayout>
              <c:x val="-7.2222222222222243E-2"/>
              <c:y val="-0.11574074074074074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6"/>
        <c:marker>
          <c:symbol val="none"/>
        </c:marker>
        <c:dLbl>
          <c:idx val="0"/>
          <c:delete val="1"/>
        </c:dLbl>
      </c:pivotFmt>
      <c:pivotFmt>
        <c:idx val="7"/>
        <c:dLbl>
          <c:idx val="0"/>
          <c:layout>
            <c:manualLayout>
              <c:x val="7.4999999999999997E-2"/>
              <c:y val="-0.18055555555555555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8"/>
        <c:dLbl>
          <c:idx val="0"/>
          <c:layout>
            <c:manualLayout>
              <c:x val="-7.2222222222222243E-2"/>
              <c:y val="-0.11574074074074074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>
        <c:manualLayout>
          <c:layoutTarget val="inner"/>
          <c:xMode val="edge"/>
          <c:yMode val="edge"/>
          <c:x val="9.6056309498251474E-2"/>
          <c:y val="0.11444152814231554"/>
          <c:w val="0.48425861799652936"/>
          <c:h val="0.66000631865461257"/>
        </c:manualLayout>
      </c:layout>
      <c:doughnutChart>
        <c:varyColors val="1"/>
        <c:ser>
          <c:idx val="0"/>
          <c:order val="0"/>
          <c:tx>
            <c:strRef>
              <c:f>Sheet2!$F$27</c:f>
              <c:strCache>
                <c:ptCount val="1"/>
                <c:pt idx="0">
                  <c:v>Total</c:v>
                </c:pt>
              </c:strCache>
            </c:strRef>
          </c:tx>
          <c:explosion val="23"/>
          <c:dLbls>
            <c:dLbl>
              <c:idx val="0"/>
              <c:layout>
                <c:manualLayout>
                  <c:x val="0.13661686731089887"/>
                  <c:y val="0.19580635753864101"/>
                </c:manualLayout>
              </c:layout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en-US" sz="1400" dirty="0" smtClean="0"/>
                      <a:t>5</a:t>
                    </a:r>
                    <a:r>
                      <a:rPr lang="bg-BG" sz="1400" dirty="0" smtClean="0"/>
                      <a:t> </a:t>
                    </a:r>
                    <a:r>
                      <a:rPr lang="en-US" sz="1400" dirty="0" smtClean="0"/>
                      <a:t>576</a:t>
                    </a:r>
                    <a:endParaRPr lang="en-US" sz="1400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8.7083460892557751E-3"/>
                  <c:y val="-0.23338775667747413"/>
                </c:manualLayout>
              </c:layout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en-US" sz="1400" dirty="0" smtClean="0"/>
                      <a:t>3</a:t>
                    </a:r>
                    <a:r>
                      <a:rPr lang="bg-BG" sz="1400" dirty="0" smtClean="0"/>
                      <a:t> </a:t>
                    </a:r>
                    <a:r>
                      <a:rPr lang="en-US" sz="1400" dirty="0" smtClean="0"/>
                      <a:t>848</a:t>
                    </a:r>
                    <a:endParaRPr lang="en-US" sz="1400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Sheet2!$E$28:$E$30</c:f>
              <c:strCache>
                <c:ptCount val="2"/>
                <c:pt idx="0">
                  <c:v>Мярка 10</c:v>
                </c:pt>
                <c:pt idx="1">
                  <c:v>Мярка 11</c:v>
                </c:pt>
              </c:strCache>
            </c:strRef>
          </c:cat>
          <c:val>
            <c:numRef>
              <c:f>Sheet2!$F$28:$F$30</c:f>
              <c:numCache>
                <c:formatCode>General</c:formatCode>
                <c:ptCount val="2"/>
                <c:pt idx="0">
                  <c:v>5576</c:v>
                </c:pt>
                <c:pt idx="1">
                  <c:v>3848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  <c:txPr>
        <a:bodyPr/>
        <a:lstStyle/>
        <a:p>
          <a:pPr>
            <a:defRPr sz="120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</c:extLst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[SQL.xlsb]Sheet1!PivotTable4</c:name>
    <c:fmtId val="3"/>
  </c:pivotSource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2019</a:t>
            </a:r>
            <a:endParaRPr lang="en-US" dirty="0"/>
          </a:p>
        </c:rich>
      </c:tx>
      <c:layout>
        <c:manualLayout>
          <c:xMode val="edge"/>
          <c:yMode val="edge"/>
          <c:x val="0.39504629629629628"/>
          <c:y val="0.04"/>
        </c:manualLayout>
      </c:layout>
      <c:overlay val="0"/>
    </c:title>
    <c:autoTitleDeleted val="0"/>
    <c:pivotFmts>
      <c:pivotFmt>
        <c:idx val="0"/>
        <c:marker>
          <c:symbol val="none"/>
        </c:marker>
      </c:pivotFmt>
      <c:pivotFmt>
        <c:idx val="1"/>
        <c:marker>
          <c:symbol val="none"/>
        </c:marker>
      </c:pivotFmt>
      <c:pivotFmt>
        <c:idx val="2"/>
        <c:marker>
          <c:symbol val="none"/>
        </c:marker>
      </c:pivotFmt>
    </c:pivotFmts>
    <c:view3D>
      <c:rotX val="50"/>
      <c:rotY val="0"/>
      <c:rAngAx val="0"/>
      <c:perspective val="11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Sheet1!$B$15</c:f>
              <c:strCache>
                <c:ptCount val="1"/>
                <c:pt idx="0">
                  <c:v>Total</c:v>
                </c:pt>
              </c:strCache>
            </c:strRef>
          </c:tx>
          <c:dLbls>
            <c:dLbl>
              <c:idx val="0"/>
              <c:layout>
                <c:manualLayout>
                  <c:x val="-7.6349019364705395E-2"/>
                  <c:y val="-0.27518320209973751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030504061008122"/>
                  <c:y val="-0.12572860892388452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Sheet1!$A$16:$A$18</c:f>
              <c:strCache>
                <c:ptCount val="2"/>
                <c:pt idx="0">
                  <c:v>Мярка 10</c:v>
                </c:pt>
                <c:pt idx="1">
                  <c:v>Мярка 11</c:v>
                </c:pt>
              </c:strCache>
            </c:strRef>
          </c:cat>
          <c:val>
            <c:numRef>
              <c:f>Sheet1!$B$16:$B$18</c:f>
              <c:numCache>
                <c:formatCode>General</c:formatCode>
                <c:ptCount val="2"/>
                <c:pt idx="0">
                  <c:v>5428</c:v>
                </c:pt>
                <c:pt idx="1">
                  <c:v>3713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</c:extLst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[SQL.xlsb]Sheet1!PivotTable5</c:name>
    <c:fmtId val="3"/>
  </c:pivotSource>
  <c:chart>
    <c:title>
      <c:layout>
        <c:manualLayout>
          <c:xMode val="edge"/>
          <c:yMode val="edge"/>
          <c:x val="0.39232411695601804"/>
          <c:y val="0.19230769230769232"/>
        </c:manualLayout>
      </c:layout>
      <c:overlay val="0"/>
    </c:title>
    <c:autoTitleDeleted val="0"/>
    <c:pivotFmts>
      <c:pivotFmt>
        <c:idx val="0"/>
        <c:marker>
          <c:symbol val="none"/>
        </c:marker>
      </c:pivotFmt>
      <c:pivotFmt>
        <c:idx val="1"/>
        <c:marker>
          <c:symbol val="none"/>
        </c:marker>
      </c:pivotFmt>
      <c:pivotFmt>
        <c:idx val="2"/>
        <c:marker>
          <c:symbol val="none"/>
        </c:marker>
      </c:pivotFmt>
      <c:pivotFmt>
        <c:idx val="3"/>
        <c:marker>
          <c:symbol val="none"/>
        </c:marker>
      </c:pivotFmt>
    </c:pivotFmts>
    <c:view3D>
      <c:rotX val="1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Sheet1!$E$38:$E$39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lt1"/>
            </a:solidFill>
            <a:ln w="25400" cap="flat" cmpd="sng" algn="ctr">
              <a:solidFill>
                <a:schemeClr val="accent1"/>
              </a:solidFill>
              <a:prstDash val="solid"/>
            </a:ln>
            <a:effectLst/>
          </c:spPr>
          <c:explosion val="25"/>
          <c:dLbls>
            <c:dLbl>
              <c:idx val="0"/>
              <c:layout>
                <c:manualLayout>
                  <c:x val="-0.10025408117031985"/>
                  <c:y val="-0.20522792337231893"/>
                </c:manualLayout>
              </c:layout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en-US" sz="1400" dirty="0" smtClean="0"/>
                      <a:t>4</a:t>
                    </a:r>
                    <a:r>
                      <a:rPr lang="bg-BG" sz="1400" dirty="0" smtClean="0"/>
                      <a:t> </a:t>
                    </a:r>
                    <a:r>
                      <a:rPr lang="en-US" sz="1400" dirty="0" smtClean="0"/>
                      <a:t>116</a:t>
                    </a:r>
                    <a:endParaRPr lang="en-US" sz="1400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0315722645916933E-2"/>
                  <c:y val="0.23451430323842776"/>
                </c:manualLayout>
              </c:layout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en-US" sz="1400" dirty="0" smtClean="0"/>
                      <a:t>3</a:t>
                    </a:r>
                    <a:r>
                      <a:rPr lang="bg-BG" sz="1400" dirty="0" smtClean="0"/>
                      <a:t> </a:t>
                    </a:r>
                    <a:r>
                      <a:rPr lang="en-US" sz="1400" dirty="0" smtClean="0"/>
                      <a:t>711</a:t>
                    </a:r>
                    <a:endParaRPr lang="en-US" sz="1400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Sheet1!$D$40:$D$42</c:f>
              <c:strCache>
                <c:ptCount val="2"/>
                <c:pt idx="0">
                  <c:v>Мярка 10</c:v>
                </c:pt>
                <c:pt idx="1">
                  <c:v>Мярка 11</c:v>
                </c:pt>
              </c:strCache>
            </c:strRef>
          </c:cat>
          <c:val>
            <c:numRef>
              <c:f>Sheet1!$E$40:$E$42</c:f>
              <c:numCache>
                <c:formatCode>General</c:formatCode>
                <c:ptCount val="2"/>
                <c:pt idx="0">
                  <c:v>4116</c:v>
                </c:pt>
                <c:pt idx="1">
                  <c:v>3711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</c:extLst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[Iskana_suma_2021.xlsx]Napravleniq!PivotTable1</c:name>
    <c:fmtId val="3"/>
  </c:pivotSource>
  <c:chart>
    <c:title>
      <c:tx>
        <c:rich>
          <a:bodyPr/>
          <a:lstStyle/>
          <a:p>
            <a:pPr>
              <a:defRPr/>
            </a:pPr>
            <a:r>
              <a:rPr lang="bg-BG"/>
              <a:t>2021</a:t>
            </a:r>
            <a:endParaRPr lang="en-US"/>
          </a:p>
        </c:rich>
      </c:tx>
      <c:layout>
        <c:manualLayout>
          <c:xMode val="edge"/>
          <c:yMode val="edge"/>
          <c:x val="0.36157204885960786"/>
          <c:y val="0.20689655172413793"/>
        </c:manualLayout>
      </c:layout>
      <c:overlay val="0"/>
    </c:title>
    <c:autoTitleDeleted val="0"/>
    <c:pivotFmts>
      <c:pivotFmt>
        <c:idx val="0"/>
        <c:marker>
          <c:symbol val="none"/>
        </c:marker>
        <c:dLbl>
          <c:idx val="0"/>
          <c:spPr/>
          <c:txPr>
            <a:bodyPr/>
            <a:lstStyle/>
            <a:p>
              <a:pPr>
                <a:defRPr sz="1400"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"/>
        <c:dLbl>
          <c:idx val="0"/>
          <c:layout>
            <c:manualLayout>
              <c:x val="-8.8255565276562656E-2"/>
              <c:y val="0.14968175853018373"/>
            </c:manualLayout>
          </c:layout>
          <c:tx>
            <c:rich>
              <a:bodyPr/>
              <a:lstStyle/>
              <a:p>
                <a:r>
                  <a:rPr lang="en-US"/>
                  <a:t>4</a:t>
                </a:r>
                <a:r>
                  <a:rPr lang="bg-BG"/>
                  <a:t> </a:t>
                </a:r>
                <a:r>
                  <a:rPr lang="en-US"/>
                  <a:t>559</a:t>
                </a:r>
              </a:p>
            </c:rich>
          </c:tx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2"/>
        <c:dLbl>
          <c:idx val="0"/>
          <c:layout>
            <c:manualLayout>
              <c:x val="0.12757181393992417"/>
              <c:y val="-9.483267716535429E-2"/>
            </c:manualLayout>
          </c:layout>
          <c:tx>
            <c:rich>
              <a:bodyPr/>
              <a:lstStyle/>
              <a:p>
                <a:r>
                  <a:rPr lang="en-US"/>
                  <a:t>3</a:t>
                </a:r>
                <a:r>
                  <a:rPr lang="bg-BG"/>
                  <a:t> </a:t>
                </a:r>
                <a:r>
                  <a:rPr lang="en-US"/>
                  <a:t>466</a:t>
                </a:r>
              </a:p>
            </c:rich>
          </c:tx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3"/>
        <c:marker>
          <c:symbol val="none"/>
        </c:marker>
        <c:dLbl>
          <c:idx val="0"/>
          <c:spPr/>
          <c:txPr>
            <a:bodyPr/>
            <a:lstStyle/>
            <a:p>
              <a:pPr>
                <a:defRPr sz="1400"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4"/>
        <c:dLbl>
          <c:idx val="0"/>
          <c:layout>
            <c:manualLayout>
              <c:x val="-8.8255565276562656E-2"/>
              <c:y val="0.14968175853018373"/>
            </c:manualLayout>
          </c:layout>
          <c:tx>
            <c:rich>
              <a:bodyPr/>
              <a:lstStyle/>
              <a:p>
                <a:r>
                  <a:rPr lang="en-US"/>
                  <a:t>4</a:t>
                </a:r>
                <a:r>
                  <a:rPr lang="bg-BG"/>
                  <a:t> </a:t>
                </a:r>
                <a:r>
                  <a:rPr lang="en-US"/>
                  <a:t>559</a:t>
                </a:r>
              </a:p>
            </c:rich>
          </c:tx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5"/>
        <c:dLbl>
          <c:idx val="0"/>
          <c:layout>
            <c:manualLayout>
              <c:x val="0.12757181393992417"/>
              <c:y val="-9.483267716535429E-2"/>
            </c:manualLayout>
          </c:layout>
          <c:tx>
            <c:rich>
              <a:bodyPr/>
              <a:lstStyle/>
              <a:p>
                <a:r>
                  <a:rPr lang="en-US"/>
                  <a:t>3</a:t>
                </a:r>
                <a:r>
                  <a:rPr lang="bg-BG"/>
                  <a:t> </a:t>
                </a:r>
                <a:r>
                  <a:rPr lang="en-US"/>
                  <a:t>466</a:t>
                </a:r>
              </a:p>
            </c:rich>
          </c:tx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6"/>
        <c:marker>
          <c:symbol val="none"/>
        </c:marker>
        <c:dLbl>
          <c:idx val="0"/>
          <c:spPr/>
          <c:txPr>
            <a:bodyPr/>
            <a:lstStyle/>
            <a:p>
              <a:pPr>
                <a:defRPr sz="1400"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7"/>
        <c:dLbl>
          <c:idx val="0"/>
          <c:layout>
            <c:manualLayout>
              <c:x val="-8.8255565276562656E-2"/>
              <c:y val="0.14968175853018373"/>
            </c:manualLayout>
          </c:layout>
          <c:tx>
            <c:rich>
              <a:bodyPr/>
              <a:lstStyle/>
              <a:p>
                <a:r>
                  <a:rPr lang="en-US"/>
                  <a:t>4</a:t>
                </a:r>
                <a:r>
                  <a:rPr lang="bg-BG"/>
                  <a:t> </a:t>
                </a:r>
                <a:r>
                  <a:rPr lang="en-US"/>
                  <a:t>559</a:t>
                </a:r>
              </a:p>
            </c:rich>
          </c:tx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8"/>
        <c:dLbl>
          <c:idx val="0"/>
          <c:layout>
            <c:manualLayout>
              <c:x val="0.12757181393992417"/>
              <c:y val="-9.483267716535429E-2"/>
            </c:manualLayout>
          </c:layout>
          <c:tx>
            <c:rich>
              <a:bodyPr/>
              <a:lstStyle/>
              <a:p>
                <a:r>
                  <a:rPr lang="en-US"/>
                  <a:t>3</a:t>
                </a:r>
                <a:r>
                  <a:rPr lang="bg-BG"/>
                  <a:t> </a:t>
                </a:r>
                <a:r>
                  <a:rPr lang="en-US"/>
                  <a:t>466</a:t>
                </a:r>
              </a:p>
            </c:rich>
          </c:tx>
          <c:showLegendKey val="0"/>
          <c:showVal val="1"/>
          <c:showCatName val="0"/>
          <c:showSerName val="0"/>
          <c:showPercent val="0"/>
          <c:showBubbleSize val="0"/>
        </c:dLbl>
      </c:pivotFmt>
    </c:pivotFmts>
    <c:view3D>
      <c:rotX val="1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Napravleniq!$K$43</c:f>
              <c:strCache>
                <c:ptCount val="1"/>
                <c:pt idx="0">
                  <c:v>Total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8.8255565276562656E-2"/>
                  <c:y val="0.1496817585301837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4</a:t>
                    </a:r>
                    <a:r>
                      <a:rPr lang="bg-BG"/>
                      <a:t> </a:t>
                    </a:r>
                    <a:r>
                      <a:rPr lang="en-US"/>
                      <a:t>559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2757181393992417"/>
                  <c:y val="-9.483267716535429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3</a:t>
                    </a:r>
                    <a:r>
                      <a:rPr lang="bg-BG"/>
                      <a:t> </a:t>
                    </a:r>
                    <a:r>
                      <a:rPr lang="en-US"/>
                      <a:t>466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Napravleniq!$J$44:$J$46</c:f>
              <c:strCache>
                <c:ptCount val="2"/>
                <c:pt idx="0">
                  <c:v>Мярка 10</c:v>
                </c:pt>
                <c:pt idx="1">
                  <c:v>Мярка 11</c:v>
                </c:pt>
              </c:strCache>
            </c:strRef>
          </c:cat>
          <c:val>
            <c:numRef>
              <c:f>Napravleniq!$K$44:$K$46</c:f>
              <c:numCache>
                <c:formatCode>General</c:formatCode>
                <c:ptCount val="2"/>
                <c:pt idx="0">
                  <c:v>4559</c:v>
                </c:pt>
                <c:pt idx="1">
                  <c:v>3466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</c:extLst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bg-BG"/>
              <a:t>2022</a:t>
            </a:r>
            <a:endParaRPr lang="en-US"/>
          </a:p>
        </c:rich>
      </c:tx>
      <c:layout/>
      <c:overlay val="0"/>
    </c:title>
    <c:autoTitleDeleted val="0"/>
    <c:pivotFmts>
      <c:pivotFmt>
        <c:idx val="0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"/>
        <c:dLbl>
          <c:idx val="0"/>
          <c:layout>
            <c:manualLayout>
              <c:x val="0.17058650749941701"/>
              <c:y val="-0.10212671332750073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2"/>
        <c:dLbl>
          <c:idx val="0"/>
          <c:layout>
            <c:manualLayout>
              <c:x val="-0.11723670174498509"/>
              <c:y val="-0.26129155730533682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3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4"/>
        <c:dLbl>
          <c:idx val="0"/>
          <c:layout>
            <c:manualLayout>
              <c:x val="-0.11723670174498509"/>
              <c:y val="-0.26129155730533682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5"/>
        <c:dLbl>
          <c:idx val="0"/>
          <c:layout>
            <c:manualLayout>
              <c:x val="0.17058650749941701"/>
              <c:y val="-0.10212671332750073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6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7"/>
        <c:dLbl>
          <c:idx val="0"/>
          <c:layout>
            <c:manualLayout>
              <c:x val="-0.11723670174498509"/>
              <c:y val="-0.26129155730533682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8"/>
        <c:dLbl>
          <c:idx val="0"/>
          <c:layout>
            <c:manualLayout>
              <c:x val="0.17058650749941701"/>
              <c:y val="-0.10212671332750073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</c:pivotFmts>
    <c:view3D>
      <c:rotX val="1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v>Total</c:v>
          </c:tx>
          <c:explosion val="25"/>
          <c:dLbls>
            <c:dLbl>
              <c:idx val="0"/>
              <c:layout>
                <c:manualLayout>
                  <c:x val="-0.11723670174498509"/>
                  <c:y val="-0.261291557305336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7058650749941701"/>
                  <c:y val="-0.1021267133275007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Lit>
              <c:ptCount val="2"/>
              <c:pt idx="0">
                <c:v>Мярка 10</c:v>
              </c:pt>
              <c:pt idx="1">
                <c:v>Мярка 11</c:v>
              </c:pt>
            </c:strLit>
          </c:cat>
          <c:val>
            <c:numLit>
              <c:formatCode>General</c:formatCode>
              <c:ptCount val="2"/>
              <c:pt idx="0">
                <c:v>4237</c:v>
              </c:pt>
              <c:pt idx="1">
                <c:v>3325</c:v>
              </c:pt>
            </c:numLit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  <c:extLst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F4D93D-736D-4A34-8815-A0FE85E4294D}" type="datetimeFigureOut">
              <a:rPr lang="bg-BG" smtClean="0"/>
              <a:t>4.7.2022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A6BE38-A2C7-49C5-8A36-324DB9AD96DE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798112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6BE38-A2C7-49C5-8A36-324DB9AD96DE}" type="slidenum">
              <a:rPr lang="bg-BG" smtClean="0"/>
              <a:t>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217249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През новия програмен период продължава прилагането на мярка 214 „</a:t>
            </a:r>
            <a:r>
              <a:rPr lang="bg-BG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Агроекологични</a:t>
            </a:r>
            <a:r>
              <a:rPr lang="bg-BG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плащания” от ПРСР за периода 2007-2013 г., като к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ампания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2017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бе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последната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година,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през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която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се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подаваха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заявления за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плащане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по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мярката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6BE38-A2C7-49C5-8A36-324DB9AD96DE}" type="slidenum">
              <a:rPr lang="bg-BG" smtClean="0"/>
              <a:t>2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217249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6BE38-A2C7-49C5-8A36-324DB9AD96DE}" type="slidenum">
              <a:rPr lang="bg-BG" smtClean="0"/>
              <a:t>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217249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*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Сумите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са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 евро /1 EUR= 1.9558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лв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**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Към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мярка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10 </a:t>
            </a:r>
            <a:r>
              <a:rPr lang="bg-BG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мярка 11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са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включени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подадените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разплатени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заявления по АЕП от ПРСР 2007-2013,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които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се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финансират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от бюджета на ПРСР 2014-2020</a:t>
            </a:r>
            <a:endParaRPr lang="bg-BG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6BE38-A2C7-49C5-8A36-324DB9AD96DE}" type="slidenum">
              <a:rPr lang="bg-BG" smtClean="0"/>
              <a:t>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217249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6BE38-A2C7-49C5-8A36-324DB9AD96DE}" type="slidenum">
              <a:rPr lang="bg-BG" smtClean="0"/>
              <a:t>5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21724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7/4/2022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7/4/2022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89755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3338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82292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6303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30742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6676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9538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26404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98781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73825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21813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7/4/2022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7/4/2022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7/4/2022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887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chart" Target="../charts/chart1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.xml"/><Relationship Id="rId3" Type="http://schemas.openxmlformats.org/officeDocument/2006/relationships/image" Target="../media/image10.png"/><Relationship Id="rId7" Type="http://schemas.openxmlformats.org/officeDocument/2006/relationships/chart" Target="../charts/chart4.xml"/><Relationship Id="rId12" Type="http://schemas.openxmlformats.org/officeDocument/2006/relationships/chart" Target="../charts/chart8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Relationship Id="rId6" Type="http://schemas.openxmlformats.org/officeDocument/2006/relationships/chart" Target="../charts/chart3.xml"/><Relationship Id="rId11" Type="http://schemas.openxmlformats.org/officeDocument/2006/relationships/chart" Target="../charts/chart7.xml"/><Relationship Id="rId5" Type="http://schemas.openxmlformats.org/officeDocument/2006/relationships/chart" Target="../charts/chart2.xml"/><Relationship Id="rId10" Type="http://schemas.openxmlformats.org/officeDocument/2006/relationships/image" Target="../media/image11.png"/><Relationship Id="rId4" Type="http://schemas.openxmlformats.org/officeDocument/2006/relationships/image" Target="../media/image12.png"/><Relationship Id="rId9" Type="http://schemas.openxmlformats.org/officeDocument/2006/relationships/chart" Target="../charts/char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78000"/>
              </a:schemeClr>
            </a:gs>
            <a:gs pos="99000">
              <a:schemeClr val="bg2">
                <a:tint val="95000"/>
                <a:shade val="98000"/>
                <a:lumMod val="80000"/>
              </a:schemeClr>
            </a:gs>
          </a:gsLst>
          <a:path path="circle">
            <a:fillToRect l="50000" t="100000" r="10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81600" y="1376878"/>
            <a:ext cx="3657600" cy="1671122"/>
          </a:xfrm>
        </p:spPr>
        <p:txBody>
          <a:bodyPr>
            <a:noAutofit/>
          </a:bodyPr>
          <a:lstStyle/>
          <a:p>
            <a:r>
              <a:rPr lang="bg-BG" b="1" dirty="0">
                <a:solidFill>
                  <a:schemeClr val="bg1"/>
                </a:solidFill>
              </a:rPr>
              <a:t>Информация за напредъка на ПРСР (2014-2020</a:t>
            </a:r>
            <a:r>
              <a:rPr lang="bg-BG" b="1" dirty="0" smtClean="0">
                <a:solidFill>
                  <a:schemeClr val="bg1"/>
                </a:solidFill>
              </a:rPr>
              <a:t>)</a:t>
            </a:r>
            <a:endParaRPr lang="bg-BG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427"/>
          <a:stretch/>
        </p:blipFill>
        <p:spPr bwMode="auto">
          <a:xfrm>
            <a:off x="3112667" y="557213"/>
            <a:ext cx="1699273" cy="2137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8284" y="2694236"/>
            <a:ext cx="833657" cy="1196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677" y="2698870"/>
            <a:ext cx="852607" cy="119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73"/>
          <a:stretch/>
        </p:blipFill>
        <p:spPr bwMode="auto">
          <a:xfrm>
            <a:off x="738325" y="557213"/>
            <a:ext cx="2400026" cy="3333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39" b="5203"/>
          <a:stretch/>
        </p:blipFill>
        <p:spPr bwMode="auto">
          <a:xfrm>
            <a:off x="738325" y="3876475"/>
            <a:ext cx="2001916" cy="2449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659" y="3891105"/>
            <a:ext cx="2080282" cy="2434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9" descr="C:\Documents and Settings\svilenbk\My Documents\DFZ_LOGO\LOGO_DFZ_ALL\LOGO_DFZ_for WEB\LOGO_DFZ_BG and ENG_RGB\Logo_DFZ_BG_RGB.png"/>
          <p:cNvPicPr>
            <a:picLocks noChangeAspect="1" noChangeArrowheads="1"/>
          </p:cNvPicPr>
          <p:nvPr/>
        </p:nvPicPr>
        <p:blipFill>
          <a:blip r:embed="rId9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29941"/>
            <a:ext cx="2647179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451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05600" y="234732"/>
            <a:ext cx="685800" cy="356085"/>
          </a:xfrm>
        </p:spPr>
        <p:txBody>
          <a:bodyPr>
            <a:normAutofit fontScale="90000"/>
          </a:bodyPr>
          <a:lstStyle/>
          <a:p>
            <a:pPr algn="ctr"/>
            <a:r>
              <a:rPr lang="bg-BG" sz="2000" dirty="0"/>
              <a:t>1</a:t>
            </a:r>
          </a:p>
        </p:txBody>
      </p:sp>
      <p:pic>
        <p:nvPicPr>
          <p:cNvPr id="4" name="Picture 19" descr="C:\Documents and Settings\svilenbk\My Documents\DFZ_LOGO\LOGO_DFZ_ALL\LOGO_DFZ_for WEB\LOGO_DFZ_BG and ENG_RGB\Logo_DFZ_BG_RG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60" y="51197"/>
            <a:ext cx="2647179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1393054" y="1117997"/>
            <a:ext cx="7086600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bg-BG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Заявления с </a:t>
            </a:r>
            <a:r>
              <a:rPr lang="bg-BG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Агроекология</a:t>
            </a:r>
            <a:r>
              <a:rPr lang="bg-BG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към момента</a:t>
            </a:r>
            <a:endParaRPr lang="bg-BG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838700" y="234141"/>
            <a:ext cx="20955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 smtClean="0"/>
              <a:t>Участие в </a:t>
            </a:r>
            <a:r>
              <a:rPr lang="bg-BG" b="1" dirty="0" err="1" smtClean="0"/>
              <a:t>Агроекологията</a:t>
            </a:r>
            <a:endParaRPr lang="bg-BG" b="1" dirty="0"/>
          </a:p>
        </p:txBody>
      </p:sp>
      <p:sp>
        <p:nvSpPr>
          <p:cNvPr id="20" name="Striped Right Arrow 19"/>
          <p:cNvSpPr/>
          <p:nvPr/>
        </p:nvSpPr>
        <p:spPr>
          <a:xfrm rot="5400000">
            <a:off x="2265781" y="3113442"/>
            <a:ext cx="664283" cy="533400"/>
          </a:xfrm>
          <a:prstGeom prst="stripedRigh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2883997"/>
              </p:ext>
            </p:extLst>
          </p:nvPr>
        </p:nvGraphicFramePr>
        <p:xfrm>
          <a:off x="1390649" y="1600200"/>
          <a:ext cx="7124700" cy="3601703"/>
        </p:xfrm>
        <a:graphic>
          <a:graphicData uri="http://schemas.openxmlformats.org/drawingml/2006/table">
            <a:tbl>
              <a:tblPr>
                <a:effectLst>
                  <a:reflection blurRad="6350" stA="50000" endA="300" endPos="90000" dir="5400000" sy="-100000" algn="bl" rotWithShape="0"/>
                </a:effectLst>
                <a:tableStyleId>{5C22544A-7EE6-4342-B048-85BDC9FD1C3A}</a:tableStyleId>
              </a:tblPr>
              <a:tblGrid>
                <a:gridCol w="1106642"/>
                <a:gridCol w="1308273"/>
                <a:gridCol w="2344012"/>
                <a:gridCol w="1057500"/>
                <a:gridCol w="1308273"/>
              </a:tblGrid>
              <a:tr h="50939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effectLst/>
                        </a:rPr>
                        <a:t>Кампания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effectLst/>
                        </a:rPr>
                        <a:t>Подадени заявления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err="1">
                          <a:effectLst/>
                        </a:rPr>
                        <a:t>Одобрени</a:t>
                      </a:r>
                      <a:r>
                        <a:rPr lang="ru-RU" sz="1200" b="1" u="none" strike="noStrike" dirty="0">
                          <a:effectLst/>
                        </a:rPr>
                        <a:t> заявления (само ново </a:t>
                      </a:r>
                      <a:r>
                        <a:rPr lang="ru-RU" sz="1200" b="1" u="none" strike="noStrike" dirty="0" err="1">
                          <a:effectLst/>
                        </a:rPr>
                        <a:t>одобрените</a:t>
                      </a:r>
                      <a:r>
                        <a:rPr lang="ru-RU" sz="1200" b="1" u="none" strike="noStrike" dirty="0">
                          <a:effectLst/>
                        </a:rPr>
                        <a:t>)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effectLst/>
                        </a:rPr>
                        <a:t>Одобрени заявления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effectLst/>
                        </a:rPr>
                        <a:t>Отхвърлени заявления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89645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u="none" strike="noStrike" dirty="0">
                          <a:effectLst/>
                        </a:rPr>
                        <a:t>(бр.)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u="none" strike="noStrike" dirty="0">
                          <a:effectLst/>
                        </a:rPr>
                        <a:t>(бр.)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u="none" strike="noStrike" dirty="0">
                          <a:effectLst/>
                        </a:rPr>
                        <a:t>(бр.)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u="none" strike="noStrike" dirty="0">
                          <a:effectLst/>
                        </a:rPr>
                        <a:t>(бр.)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8964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2008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1 463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058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058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405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8964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2009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1 446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59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243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197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</a:tr>
              <a:tr h="18964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2010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1 781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615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60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18964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2011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1 972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507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1 828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156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06233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2012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2 630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954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2 503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141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8964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2013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5 180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5 000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8964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2014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4 768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4 699</a:t>
                      </a:r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8964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2015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8 507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5 246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8 203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400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89645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2016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9 956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3 932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9 572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531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89645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2017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9 687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646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9 179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591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89645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2018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8 328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359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r>
                        <a:rPr lang="en-US" sz="1200" b="1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102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301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89645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2019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8 080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64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7 893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227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89645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2020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6 988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bg-BG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64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6 793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bg-BG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89645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2021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7 238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3 014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6 637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642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89645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2022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6 834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5" name="Striped Right Arrow 14"/>
          <p:cNvSpPr/>
          <p:nvPr/>
        </p:nvSpPr>
        <p:spPr>
          <a:xfrm rot="5400000">
            <a:off x="2265780" y="4561242"/>
            <a:ext cx="664283" cy="533400"/>
          </a:xfrm>
          <a:prstGeom prst="stripedRigh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4622" y="222018"/>
            <a:ext cx="1914525" cy="67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2" name="Char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13546775"/>
              </p:ext>
            </p:extLst>
          </p:nvPr>
        </p:nvGraphicFramePr>
        <p:xfrm>
          <a:off x="265337" y="5160084"/>
          <a:ext cx="9039225" cy="20027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60543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05600" y="234732"/>
            <a:ext cx="685800" cy="356085"/>
          </a:xfrm>
        </p:spPr>
        <p:txBody>
          <a:bodyPr>
            <a:normAutofit fontScale="90000"/>
          </a:bodyPr>
          <a:lstStyle/>
          <a:p>
            <a:pPr algn="ctr"/>
            <a:r>
              <a:rPr lang="bg-BG" sz="2000" dirty="0" smtClean="0"/>
              <a:t>2</a:t>
            </a:r>
            <a:endParaRPr lang="bg-BG" sz="2000" dirty="0"/>
          </a:p>
        </p:txBody>
      </p:sp>
      <p:pic>
        <p:nvPicPr>
          <p:cNvPr id="4" name="Picture 19" descr="C:\Documents and Settings\svilenbk\My Documents\DFZ_LOGO\LOGO_DFZ_ALL\LOGO_DFZ_for WEB\LOGO_DFZ_BG and ENG_RGB\Logo_DFZ_BG_RG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60" y="51197"/>
            <a:ext cx="2647179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431248" y="1085671"/>
            <a:ext cx="81031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dirty="0" smtClean="0">
                <a:solidFill>
                  <a:srgbClr val="0070C0"/>
                </a:solidFill>
              </a:rPr>
              <a:t>Разпределение по мерки от ПРСР 2007-2013 и ПРСР 2014-2020</a:t>
            </a:r>
            <a:endParaRPr lang="bg-BG" dirty="0">
              <a:solidFill>
                <a:srgbClr val="0070C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572000" y="215265"/>
            <a:ext cx="2209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 err="1" smtClean="0"/>
              <a:t>Агроекологични</a:t>
            </a:r>
            <a:r>
              <a:rPr lang="bg-BG" b="1" dirty="0" smtClean="0"/>
              <a:t> мерки</a:t>
            </a:r>
            <a:endParaRPr lang="bg-BG" b="1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2" y="1541253"/>
            <a:ext cx="2105463" cy="1659147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2" name="Char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35656533"/>
              </p:ext>
            </p:extLst>
          </p:nvPr>
        </p:nvGraphicFramePr>
        <p:xfrm>
          <a:off x="2806424" y="1564641"/>
          <a:ext cx="2596156" cy="1483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4" name="Chart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4212860"/>
              </p:ext>
            </p:extLst>
          </p:nvPr>
        </p:nvGraphicFramePr>
        <p:xfrm>
          <a:off x="5427368" y="1674046"/>
          <a:ext cx="2819400" cy="17203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5" name="Rectangle 14"/>
          <p:cNvSpPr/>
          <p:nvPr/>
        </p:nvSpPr>
        <p:spPr>
          <a:xfrm>
            <a:off x="2133600" y="1524000"/>
            <a:ext cx="838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 smtClean="0"/>
              <a:t>2015</a:t>
            </a:r>
            <a:endParaRPr lang="bg-BG" b="1" dirty="0"/>
          </a:p>
        </p:txBody>
      </p:sp>
      <p:sp>
        <p:nvSpPr>
          <p:cNvPr id="16" name="Rectangle 15"/>
          <p:cNvSpPr/>
          <p:nvPr/>
        </p:nvSpPr>
        <p:spPr>
          <a:xfrm>
            <a:off x="4665368" y="1893332"/>
            <a:ext cx="76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 smtClean="0"/>
              <a:t>2016</a:t>
            </a:r>
            <a:endParaRPr lang="bg-BG" b="1" dirty="0"/>
          </a:p>
        </p:txBody>
      </p:sp>
      <p:sp>
        <p:nvSpPr>
          <p:cNvPr id="18" name="Rectangle 17"/>
          <p:cNvSpPr/>
          <p:nvPr/>
        </p:nvSpPr>
        <p:spPr>
          <a:xfrm>
            <a:off x="1295400" y="3429000"/>
            <a:ext cx="838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 smtClean="0"/>
              <a:t>2018</a:t>
            </a:r>
            <a:endParaRPr lang="bg-BG" b="1" dirty="0"/>
          </a:p>
        </p:txBody>
      </p:sp>
      <p:sp>
        <p:nvSpPr>
          <p:cNvPr id="19" name="Rectangle 18"/>
          <p:cNvSpPr/>
          <p:nvPr/>
        </p:nvSpPr>
        <p:spPr>
          <a:xfrm>
            <a:off x="6781800" y="1541253"/>
            <a:ext cx="838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 smtClean="0"/>
              <a:t>2017</a:t>
            </a:r>
            <a:endParaRPr lang="bg-BG" b="1" dirty="0"/>
          </a:p>
        </p:txBody>
      </p:sp>
      <p:graphicFrame>
        <p:nvGraphicFramePr>
          <p:cNvPr id="20" name="Chart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62703290"/>
              </p:ext>
            </p:extLst>
          </p:nvPr>
        </p:nvGraphicFramePr>
        <p:xfrm>
          <a:off x="-37727" y="3438181"/>
          <a:ext cx="2804074" cy="144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7" name="Chart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77572576"/>
              </p:ext>
            </p:extLst>
          </p:nvPr>
        </p:nvGraphicFramePr>
        <p:xfrm>
          <a:off x="2552700" y="3200400"/>
          <a:ext cx="2743200" cy="190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5" name="Chart 2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8529725"/>
              </p:ext>
            </p:extLst>
          </p:nvPr>
        </p:nvGraphicFramePr>
        <p:xfrm>
          <a:off x="431248" y="4840995"/>
          <a:ext cx="3685830" cy="198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5575" y="249309"/>
            <a:ext cx="1914525" cy="67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2" name="Chart 2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19602788"/>
              </p:ext>
            </p:extLst>
          </p:nvPr>
        </p:nvGraphicFramePr>
        <p:xfrm>
          <a:off x="4197518" y="4648200"/>
          <a:ext cx="2958763" cy="220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23" name="Chart 2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3723472"/>
              </p:ext>
            </p:extLst>
          </p:nvPr>
        </p:nvGraphicFramePr>
        <p:xfrm>
          <a:off x="5681490" y="3558715"/>
          <a:ext cx="3228975" cy="18383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</p:spTree>
    <p:extLst>
      <p:ext uri="{BB962C8B-B14F-4D97-AF65-F5344CB8AC3E}">
        <p14:creationId xmlns:p14="http://schemas.microsoft.com/office/powerpoint/2010/main" val="370810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05600" y="234732"/>
            <a:ext cx="685800" cy="35608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000" dirty="0" smtClean="0"/>
              <a:t>3</a:t>
            </a:r>
            <a:endParaRPr lang="bg-BG" sz="2000" dirty="0"/>
          </a:p>
        </p:txBody>
      </p:sp>
      <p:pic>
        <p:nvPicPr>
          <p:cNvPr id="4" name="Picture 19" descr="C:\Documents and Settings\svilenbk\My Documents\DFZ_LOGO\LOGO_DFZ_ALL\LOGO_DFZ_for WEB\LOGO_DFZ_BG and ENG_RGB\Logo_DFZ_BG_RGB.png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60" y="51197"/>
            <a:ext cx="2647179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Subtitle 2"/>
          <p:cNvSpPr txBox="1">
            <a:spLocks/>
          </p:cNvSpPr>
          <p:nvPr/>
        </p:nvSpPr>
        <p:spPr>
          <a:xfrm>
            <a:off x="4886864" y="385319"/>
            <a:ext cx="3962400" cy="5345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bg-BG" sz="1800" b="1" dirty="0" smtClean="0">
                <a:solidFill>
                  <a:schemeClr val="tx1"/>
                </a:solidFill>
              </a:rPr>
              <a:t>Изпълнение на ПРСР 2014 - 2020</a:t>
            </a:r>
            <a:endParaRPr lang="bg-BG" sz="1800" b="1" dirty="0">
              <a:solidFill>
                <a:schemeClr val="tx1"/>
              </a:solidFill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234460" y="5943600"/>
            <a:ext cx="8421609" cy="685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200" dirty="0">
                <a:solidFill>
                  <a:schemeClr val="accent1"/>
                </a:solidFill>
              </a:rPr>
              <a:t>*</a:t>
            </a:r>
            <a:r>
              <a:rPr lang="ru-RU" sz="1200" dirty="0" err="1">
                <a:solidFill>
                  <a:schemeClr val="accent1"/>
                </a:solidFill>
              </a:rPr>
              <a:t>Сумите</a:t>
            </a:r>
            <a:r>
              <a:rPr lang="ru-RU" sz="1200" dirty="0">
                <a:solidFill>
                  <a:schemeClr val="accent1"/>
                </a:solidFill>
              </a:rPr>
              <a:t> </a:t>
            </a:r>
            <a:r>
              <a:rPr lang="ru-RU" sz="1200" dirty="0" err="1">
                <a:solidFill>
                  <a:schemeClr val="accent1"/>
                </a:solidFill>
              </a:rPr>
              <a:t>са</a:t>
            </a:r>
            <a:r>
              <a:rPr lang="ru-RU" sz="1200" dirty="0">
                <a:solidFill>
                  <a:schemeClr val="accent1"/>
                </a:solidFill>
              </a:rPr>
              <a:t> в евро /1 EUR= 1.9558 </a:t>
            </a:r>
            <a:r>
              <a:rPr lang="ru-RU" sz="1200" dirty="0" err="1">
                <a:solidFill>
                  <a:schemeClr val="accent1"/>
                </a:solidFill>
              </a:rPr>
              <a:t>лв</a:t>
            </a:r>
            <a:r>
              <a:rPr lang="ru-RU" sz="1200" dirty="0">
                <a:solidFill>
                  <a:schemeClr val="accent1"/>
                </a:solidFill>
              </a:rPr>
              <a:t>.</a:t>
            </a:r>
          </a:p>
          <a:p>
            <a:pPr algn="l"/>
            <a:r>
              <a:rPr lang="ru-RU" sz="1200" dirty="0">
                <a:solidFill>
                  <a:schemeClr val="accent1"/>
                </a:solidFill>
              </a:rPr>
              <a:t>** </a:t>
            </a:r>
            <a:r>
              <a:rPr lang="ru-RU" sz="1200" dirty="0" err="1">
                <a:solidFill>
                  <a:schemeClr val="accent1"/>
                </a:solidFill>
              </a:rPr>
              <a:t>Към</a:t>
            </a:r>
            <a:r>
              <a:rPr lang="ru-RU" sz="1200" dirty="0">
                <a:solidFill>
                  <a:schemeClr val="accent1"/>
                </a:solidFill>
              </a:rPr>
              <a:t> </a:t>
            </a:r>
            <a:r>
              <a:rPr lang="ru-RU" sz="1200" dirty="0" err="1">
                <a:solidFill>
                  <a:schemeClr val="accent1"/>
                </a:solidFill>
              </a:rPr>
              <a:t>мярка</a:t>
            </a:r>
            <a:r>
              <a:rPr lang="ru-RU" sz="1200" dirty="0">
                <a:solidFill>
                  <a:schemeClr val="accent1"/>
                </a:solidFill>
              </a:rPr>
              <a:t> </a:t>
            </a:r>
            <a:r>
              <a:rPr lang="ru-RU" sz="1200" dirty="0" smtClean="0">
                <a:solidFill>
                  <a:schemeClr val="accent1"/>
                </a:solidFill>
              </a:rPr>
              <a:t>10</a:t>
            </a:r>
            <a:r>
              <a:rPr lang="en-US" sz="1200" dirty="0" smtClean="0">
                <a:solidFill>
                  <a:schemeClr val="accent1"/>
                </a:solidFill>
              </a:rPr>
              <a:t> </a:t>
            </a:r>
            <a:r>
              <a:rPr lang="bg-BG" sz="1200" dirty="0" smtClean="0">
                <a:solidFill>
                  <a:schemeClr val="accent1"/>
                </a:solidFill>
              </a:rPr>
              <a:t>и мярка 11</a:t>
            </a:r>
            <a:r>
              <a:rPr lang="ru-RU" sz="1200" dirty="0" smtClean="0">
                <a:solidFill>
                  <a:schemeClr val="accent1"/>
                </a:solidFill>
              </a:rPr>
              <a:t> </a:t>
            </a:r>
            <a:r>
              <a:rPr lang="ru-RU" sz="1200" dirty="0" err="1">
                <a:solidFill>
                  <a:schemeClr val="accent1"/>
                </a:solidFill>
              </a:rPr>
              <a:t>са</a:t>
            </a:r>
            <a:r>
              <a:rPr lang="ru-RU" sz="1200" dirty="0">
                <a:solidFill>
                  <a:schemeClr val="accent1"/>
                </a:solidFill>
              </a:rPr>
              <a:t> </a:t>
            </a:r>
            <a:r>
              <a:rPr lang="ru-RU" sz="1200" dirty="0" err="1">
                <a:solidFill>
                  <a:schemeClr val="accent1"/>
                </a:solidFill>
              </a:rPr>
              <a:t>включени</a:t>
            </a:r>
            <a:r>
              <a:rPr lang="ru-RU" sz="1200" dirty="0">
                <a:solidFill>
                  <a:schemeClr val="accent1"/>
                </a:solidFill>
              </a:rPr>
              <a:t> и </a:t>
            </a:r>
            <a:r>
              <a:rPr lang="ru-RU" sz="1200" dirty="0" err="1">
                <a:solidFill>
                  <a:schemeClr val="accent1"/>
                </a:solidFill>
              </a:rPr>
              <a:t>подадените</a:t>
            </a:r>
            <a:r>
              <a:rPr lang="ru-RU" sz="1200" dirty="0">
                <a:solidFill>
                  <a:schemeClr val="accent1"/>
                </a:solidFill>
              </a:rPr>
              <a:t> и </a:t>
            </a:r>
            <a:r>
              <a:rPr lang="ru-RU" sz="1200" dirty="0" err="1">
                <a:solidFill>
                  <a:schemeClr val="accent1"/>
                </a:solidFill>
              </a:rPr>
              <a:t>разплатени</a:t>
            </a:r>
            <a:r>
              <a:rPr lang="ru-RU" sz="1200" dirty="0">
                <a:solidFill>
                  <a:schemeClr val="accent1"/>
                </a:solidFill>
              </a:rPr>
              <a:t> заявления по АЕП от ПРСР 2007-2013, </a:t>
            </a:r>
            <a:r>
              <a:rPr lang="ru-RU" sz="1200" dirty="0" err="1">
                <a:solidFill>
                  <a:schemeClr val="accent1"/>
                </a:solidFill>
              </a:rPr>
              <a:t>които</a:t>
            </a:r>
            <a:r>
              <a:rPr lang="ru-RU" sz="1200" dirty="0">
                <a:solidFill>
                  <a:schemeClr val="accent1"/>
                </a:solidFill>
              </a:rPr>
              <a:t> се </a:t>
            </a:r>
            <a:r>
              <a:rPr lang="ru-RU" sz="1200" dirty="0" err="1">
                <a:solidFill>
                  <a:schemeClr val="accent1"/>
                </a:solidFill>
              </a:rPr>
              <a:t>финансират</a:t>
            </a:r>
            <a:r>
              <a:rPr lang="ru-RU" sz="1200" dirty="0">
                <a:solidFill>
                  <a:schemeClr val="accent1"/>
                </a:solidFill>
              </a:rPr>
              <a:t> от бюджета на ПРСР 2014-2020</a:t>
            </a:r>
            <a:endParaRPr lang="bg-BG" sz="1200" dirty="0">
              <a:solidFill>
                <a:schemeClr val="accent1"/>
              </a:solidFill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5498390"/>
              </p:ext>
            </p:extLst>
          </p:nvPr>
        </p:nvGraphicFramePr>
        <p:xfrm>
          <a:off x="152400" y="1600200"/>
          <a:ext cx="8788817" cy="441316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63561"/>
                <a:gridCol w="1489404"/>
                <a:gridCol w="1307988"/>
                <a:gridCol w="1316001"/>
                <a:gridCol w="1311863"/>
              </a:tblGrid>
              <a:tr h="152400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МЯРКА</a:t>
                      </a:r>
                      <a:endParaRPr lang="bg-BG" sz="1400" u="none" strike="noStrike" kern="1200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9" marR="7219" marT="7219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Приложим </a:t>
                      </a:r>
                      <a:r>
                        <a:rPr lang="ru-RU" sz="1400" u="none" strike="noStrike" kern="1200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дял</a:t>
                      </a:r>
                      <a:r>
                        <a:rPr lang="ru-RU" sz="1400" u="none" strike="noStrike" kern="1200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на </a:t>
                      </a:r>
                      <a:r>
                        <a:rPr lang="ru-RU" sz="1400" u="none" strike="noStrike" kern="1200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финансиране</a:t>
                      </a:r>
                      <a:r>
                        <a:rPr lang="ru-RU" sz="1400" u="none" strike="noStrike" kern="1200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на ЕЗФРСР, </a:t>
                      </a:r>
                      <a:r>
                        <a:rPr lang="ru-RU" sz="1400" u="none" strike="noStrike" kern="1200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проценти</a:t>
                      </a:r>
                      <a:endParaRPr lang="ru-RU" sz="1400" u="none" strike="noStrike" kern="1200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9" marR="7219" marT="7219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Бюджет </a:t>
                      </a:r>
                      <a:r>
                        <a:rPr lang="ru-RU" sz="1400" u="none" strike="noStrike" kern="1200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публични</a:t>
                      </a:r>
                      <a:r>
                        <a:rPr lang="ru-RU" sz="1400" u="none" strike="noStrike" kern="1200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средства, евро (ЕЗФРСР+НФ)</a:t>
                      </a:r>
                    </a:p>
                  </a:txBody>
                  <a:tcPr marL="7219" marR="7219" marT="7219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Изплатени</a:t>
                      </a:r>
                      <a:r>
                        <a:rPr lang="ru-RU" sz="1400" u="none" strike="noStrike" kern="1200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u="none" strike="noStrike" kern="1200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суми</a:t>
                      </a:r>
                      <a:r>
                        <a:rPr lang="ru-RU" sz="1400" u="none" strike="noStrike" kern="1200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u="none" strike="noStrike" kern="1200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към</a:t>
                      </a:r>
                      <a:r>
                        <a:rPr lang="ru-RU" sz="1400" u="none" strike="noStrike" kern="1200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u="none" strike="noStrike" kern="1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</a:t>
                      </a:r>
                      <a:r>
                        <a:rPr lang="ru-RU" sz="1400" u="none" strike="noStrike" kern="1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en-US" sz="1400" u="none" strike="noStrike" kern="1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06</a:t>
                      </a:r>
                      <a:r>
                        <a:rPr lang="ru-RU" sz="1400" u="none" strike="noStrike" kern="1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.20</a:t>
                      </a:r>
                      <a:r>
                        <a:rPr lang="en-US" sz="1400" u="none" strike="noStrike" kern="1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  <a:r>
                        <a:rPr lang="ru-RU" sz="1400" u="none" strike="noStrike" kern="1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u="none" strike="noStrike" kern="1200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г. (ЕЗФРСР+НФ*)</a:t>
                      </a:r>
                    </a:p>
                  </a:txBody>
                  <a:tcPr marL="7219" marR="7219" marT="7219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 </a:t>
                      </a:r>
                      <a:r>
                        <a:rPr lang="ru-RU" sz="1400" u="none" strike="noStrike" kern="1200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нa</a:t>
                      </a:r>
                      <a:r>
                        <a:rPr lang="ru-RU" sz="1400" u="none" strike="noStrike" kern="1200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u="none" strike="noStrike" kern="1200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усвояване</a:t>
                      </a:r>
                      <a:r>
                        <a:rPr lang="ru-RU" sz="1400" u="none" strike="noStrike" kern="1200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u="none" strike="noStrike" kern="1200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спрямо</a:t>
                      </a:r>
                      <a:r>
                        <a:rPr lang="ru-RU" sz="1400" u="none" strike="noStrike" kern="1200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общ бюджет по </a:t>
                      </a:r>
                      <a:r>
                        <a:rPr lang="ru-RU" sz="1400" u="none" strike="noStrike" kern="1200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мярката</a:t>
                      </a:r>
                      <a:r>
                        <a:rPr lang="ru-RU" sz="1400" u="none" strike="noStrike" kern="1200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(ЕЗФРСР)</a:t>
                      </a:r>
                    </a:p>
                  </a:txBody>
                  <a:tcPr marL="7219" marR="7219" marT="7219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912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Мярка 10-Агроекология и климат.**</a:t>
                      </a:r>
                    </a:p>
                  </a:txBody>
                  <a:tcPr marL="7219" marR="7219" marT="7219" marB="0" anchor="ctr">
                    <a:lnT w="12700" cmpd="sng">
                      <a:noFill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  <a:endParaRPr lang="bg-BG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9" marR="7219" marT="7219" marB="0" anchor="ctr">
                    <a:lnT w="12700" cmpd="sng">
                      <a:noFill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282 384 616</a:t>
                      </a:r>
                      <a:endParaRPr lang="bg-BG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9" marR="7219" marT="7219" marB="0" anchor="ctr">
                    <a:lnT w="12700" cmpd="sng">
                      <a:noFill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/>
                        </a:rPr>
                        <a:t>214 925 153</a:t>
                      </a:r>
                    </a:p>
                  </a:txBody>
                  <a:tcPr marL="9525" marR="9525" marT="9525" marB="0" anchor="ctr">
                    <a:lnT w="12700" cmpd="sng">
                      <a:noFill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/>
                        </a:rPr>
                        <a:t>76%</a:t>
                      </a:r>
                    </a:p>
                  </a:txBody>
                  <a:tcPr marL="9525" marR="9525" marT="9525" marB="0" anchor="ctr">
                    <a:lnT w="12700" cmpd="sng">
                      <a:noFill/>
                    </a:lnT>
                    <a:noFill/>
                  </a:tcPr>
                </a:tc>
              </a:tr>
              <a:tr h="42912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Мярка 11-Биологично земеделие</a:t>
                      </a:r>
                      <a:r>
                        <a:rPr lang="bg-BG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.**</a:t>
                      </a:r>
                      <a:endParaRPr lang="bg-BG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  <a:endParaRPr lang="bg-BG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245 943 439</a:t>
                      </a:r>
                      <a:endParaRPr lang="bg-BG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/>
                        </a:rPr>
                        <a:t>167 985 897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/>
                        </a:rPr>
                        <a:t>68%</a:t>
                      </a:r>
                    </a:p>
                  </a:txBody>
                  <a:tcPr marL="9525" marR="9525" marT="9525" marB="0" anchor="ctr">
                    <a:noFill/>
                  </a:tcPr>
                </a:tc>
              </a:tr>
              <a:tr h="458114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Мярка</a:t>
                      </a:r>
                      <a:r>
                        <a:rPr lang="ru-RU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12- </a:t>
                      </a:r>
                      <a:r>
                        <a:rPr lang="ru-RU" sz="12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Плащания</a:t>
                      </a:r>
                      <a:r>
                        <a:rPr lang="ru-RU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по „Натура-2000” и </a:t>
                      </a:r>
                      <a:r>
                        <a:rPr lang="ru-RU" sz="12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Рамковата</a:t>
                      </a:r>
                      <a:r>
                        <a:rPr lang="ru-RU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директива  за водите.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  <a:endParaRPr lang="bg-BG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204 676 037</a:t>
                      </a:r>
                      <a:endParaRPr lang="bg-BG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/>
                        </a:rPr>
                        <a:t>167 947 520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/>
                        </a:rPr>
                        <a:t>82%</a:t>
                      </a:r>
                    </a:p>
                  </a:txBody>
                  <a:tcPr marL="9525" marR="9525" marT="9525" marB="0" anchor="ctr">
                    <a:noFill/>
                  </a:tcPr>
                </a:tc>
              </a:tr>
              <a:tr h="68336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Мярка</a:t>
                      </a:r>
                      <a:r>
                        <a:rPr lang="ru-RU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13- </a:t>
                      </a:r>
                      <a:r>
                        <a:rPr lang="ru-RU" sz="12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Плащания</a:t>
                      </a:r>
                      <a:r>
                        <a:rPr lang="ru-RU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за </a:t>
                      </a:r>
                      <a:r>
                        <a:rPr lang="ru-RU" sz="12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райони,изправени</a:t>
                      </a:r>
                      <a:r>
                        <a:rPr lang="ru-RU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пред </a:t>
                      </a:r>
                      <a:r>
                        <a:rPr lang="ru-RU" sz="12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природни</a:t>
                      </a:r>
                      <a:r>
                        <a:rPr lang="ru-RU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или </a:t>
                      </a:r>
                      <a:r>
                        <a:rPr lang="ru-RU" sz="12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други</a:t>
                      </a:r>
                      <a:r>
                        <a:rPr lang="ru-RU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специфични</a:t>
                      </a:r>
                      <a:r>
                        <a:rPr lang="ru-RU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ограничения.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  <a:endParaRPr lang="bg-BG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391 414 675</a:t>
                      </a:r>
                      <a:endParaRPr lang="bg-BG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/>
                        </a:rPr>
                        <a:t>332 826 688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/>
                        </a:rPr>
                        <a:t>85%</a:t>
                      </a:r>
                    </a:p>
                  </a:txBody>
                  <a:tcPr marL="9525" marR="9525" marT="9525" marB="0" anchor="ctr">
                    <a:noFill/>
                  </a:tcPr>
                </a:tc>
              </a:tr>
              <a:tr h="450814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Мярка</a:t>
                      </a:r>
                      <a:r>
                        <a:rPr lang="ru-RU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14-Хуманно отношение </a:t>
                      </a:r>
                      <a:r>
                        <a:rPr lang="ru-RU" sz="12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към</a:t>
                      </a:r>
                      <a:r>
                        <a:rPr lang="ru-RU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животните</a:t>
                      </a:r>
                      <a:r>
                        <a:rPr lang="ru-RU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  <a:endParaRPr lang="bg-BG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24 802 125</a:t>
                      </a:r>
                      <a:endParaRPr lang="bg-BG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/>
                        </a:rPr>
                        <a:t>15 546 767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/>
                        </a:rPr>
                        <a:t>63%</a:t>
                      </a:r>
                    </a:p>
                  </a:txBody>
                  <a:tcPr marL="9525" marR="9525" marT="9525" marB="0" anchor="ctr">
                    <a:noFill/>
                  </a:tcPr>
                </a:tc>
              </a:tr>
              <a:tr h="438631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COVID-19</a:t>
                      </a:r>
                      <a:endParaRPr lang="ru-RU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48 361 947</a:t>
                      </a:r>
                      <a:endParaRPr lang="bg-BG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/>
                        </a:rPr>
                        <a:t>42 117 844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/>
                        </a:rPr>
                        <a:t>87%</a:t>
                      </a:r>
                    </a:p>
                  </a:txBody>
                  <a:tcPr marL="9525" marR="9525" marT="9525" marB="0" anchor="ctr">
                    <a:noFill/>
                  </a:tcPr>
                </a:tc>
              </a:tr>
            </a:tbl>
          </a:graphicData>
        </a:graphic>
      </p:graphicFrame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6075" y="249309"/>
            <a:ext cx="1914525" cy="67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3906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838200" y="2057400"/>
            <a:ext cx="7315200" cy="2571565"/>
          </a:xfrm>
          <a:prstGeom prst="ellipse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4800" dirty="0" smtClean="0">
                <a:cs typeface="Aparajita" panose="020B0604020202020204" pitchFamily="34" charset="0"/>
              </a:rPr>
              <a:t>Благодаря</a:t>
            </a:r>
            <a:endParaRPr lang="en-US" sz="4800" dirty="0" smtClean="0">
              <a:cs typeface="Aparajita" panose="020B0604020202020204" pitchFamily="34" charset="0"/>
            </a:endParaRPr>
          </a:p>
          <a:p>
            <a:pPr algn="ctr"/>
            <a:r>
              <a:rPr lang="bg-BG" sz="4800" dirty="0" smtClean="0">
                <a:cs typeface="Aparajita" panose="020B0604020202020204" pitchFamily="34" charset="0"/>
              </a:rPr>
              <a:t>За вниманието!</a:t>
            </a:r>
            <a:endParaRPr lang="bg-BG" sz="4800" dirty="0"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10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4929</TotalTime>
  <Words>492</Words>
  <Application>Microsoft Office PowerPoint</Application>
  <PresentationFormat>On-screen Show (4:3)</PresentationFormat>
  <Paragraphs>171</Paragraphs>
  <Slides>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Urban</vt:lpstr>
      <vt:lpstr>Executive</vt:lpstr>
      <vt:lpstr>Office Theme</vt:lpstr>
      <vt:lpstr>Equity</vt:lpstr>
      <vt:lpstr>PowerPoint Presentation</vt:lpstr>
      <vt:lpstr>1</vt:lpstr>
      <vt:lpstr>2</vt:lpstr>
      <vt:lpstr>3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Grigor Stoyanov Georgiev</dc:creator>
  <cp:lastModifiedBy>Snezhana Grigorova</cp:lastModifiedBy>
  <cp:revision>196</cp:revision>
  <dcterms:created xsi:type="dcterms:W3CDTF">2006-08-16T00:00:00Z</dcterms:created>
  <dcterms:modified xsi:type="dcterms:W3CDTF">2022-07-04T08:44:01Z</dcterms:modified>
</cp:coreProperties>
</file>