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25"/>
  </p:notesMasterIdLst>
  <p:sldIdLst>
    <p:sldId id="348" r:id="rId4"/>
    <p:sldId id="347" r:id="rId5"/>
    <p:sldId id="368" r:id="rId6"/>
    <p:sldId id="369" r:id="rId7"/>
    <p:sldId id="353" r:id="rId8"/>
    <p:sldId id="366" r:id="rId9"/>
    <p:sldId id="260" r:id="rId10"/>
    <p:sldId id="355" r:id="rId11"/>
    <p:sldId id="350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07" r:id="rId22"/>
    <p:sldId id="352" r:id="rId23"/>
    <p:sldId id="34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ksandrina Ventsislavova Manova - Georgieva" initials="AVM-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DC8C"/>
    <a:srgbClr val="4E99C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9" autoAdjust="0"/>
    <p:restoredTop sz="95916" autoAdjust="0"/>
  </p:normalViewPr>
  <p:slideViewPr>
    <p:cSldViewPr snapToGrid="0" showGuides="1">
      <p:cViewPr varScale="1">
        <p:scale>
          <a:sx n="58" d="100"/>
          <a:sy n="58" d="100"/>
        </p:scale>
        <p:origin x="-102" y="-252"/>
      </p:cViewPr>
      <p:guideLst>
        <p:guide orient="horz" pos="211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7/4/2022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gradFill flip="none" rotWithShape="1"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C0344B-AC7D-4ED3-9B6A-87AC0AED8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99031DEF-FF07-4EBA-8ED1-D0BCE0761541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13302444-772F-483F-ACAB-5A9C92AD5477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15234474-8C82-40C3-9FD2-F258748BA7A5}"/>
              </a:ext>
            </a:extLst>
          </p:cNvPr>
          <p:cNvSpPr/>
          <p:nvPr userDrawn="1"/>
        </p:nvSpPr>
        <p:spPr>
          <a:xfrm>
            <a:off x="6138505" y="4931795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92F1F70-9D94-415E-8C46-EDF5C4984FE0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B3F7301-A477-40EF-9888-0BA3A79388FA}"/>
              </a:ext>
            </a:extLst>
          </p:cNvPr>
          <p:cNvSpPr/>
          <p:nvPr userDrawn="1"/>
        </p:nvSpPr>
        <p:spPr>
          <a:xfrm rot="2667893" flipH="1">
            <a:off x="5406738" y="-176206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8FA8A02-80B9-4432-9D97-44E1953BCB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10" y="2744694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5B2FC88-F8FF-4413-A1B6-B10C498CE3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3021" y="768919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8694BF1-D6CF-4DF3-80FC-66870192B0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BA2441A-C748-4A6E-B742-C7F08B3278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36" y="3798758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EA6A1C4-8A67-4AD0-BF7E-B11D0DE8AA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96153FA0-B2D8-4185-8303-DC5F52D49755}"/>
              </a:ext>
            </a:extLst>
          </p:cNvPr>
          <p:cNvSpPr/>
          <p:nvPr userDrawn="1"/>
        </p:nvSpPr>
        <p:spPr>
          <a:xfrm rot="2667893" flipH="1">
            <a:off x="10119165" y="-273779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4AEB5086-875A-4688-92B3-190D08AA4642}"/>
              </a:ext>
            </a:extLst>
          </p:cNvPr>
          <p:cNvSpPr/>
          <p:nvPr userDrawn="1"/>
        </p:nvSpPr>
        <p:spPr>
          <a:xfrm rot="2667893" flipH="1">
            <a:off x="4257628" y="-627022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84380160-AECC-47E6-85E4-FFEFA3F7DE47}"/>
              </a:ext>
            </a:extLst>
          </p:cNvPr>
          <p:cNvSpPr/>
          <p:nvPr userDrawn="1"/>
        </p:nvSpPr>
        <p:spPr>
          <a:xfrm rot="2667893" flipH="1">
            <a:off x="10215580" y="206593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030C9D9E-F3D9-4EBB-8B09-BB47A6DD1283}"/>
              </a:ext>
            </a:extLst>
          </p:cNvPr>
          <p:cNvSpPr/>
          <p:nvPr userDrawn="1"/>
        </p:nvSpPr>
        <p:spPr>
          <a:xfrm rot="13518210" flipH="1">
            <a:off x="-709100" y="18189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0FB9E627-7B3D-47F4-BB4D-5A605146F05C}"/>
              </a:ext>
            </a:extLst>
          </p:cNvPr>
          <p:cNvSpPr/>
          <p:nvPr userDrawn="1"/>
        </p:nvSpPr>
        <p:spPr>
          <a:xfrm rot="2703270">
            <a:off x="2969266" y="-43109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38249B86-648D-48FA-8877-D382384744EC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EDB2076F-5914-43A6-B6E2-C12E17527647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2C33403A-633F-4793-B88B-CBA67B2FBC53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9D42674E-12BC-47E2-847D-2ACCB9FBFC48}"/>
              </a:ext>
            </a:extLst>
          </p:cNvPr>
          <p:cNvSpPr/>
          <p:nvPr userDrawn="1"/>
        </p:nvSpPr>
        <p:spPr>
          <a:xfrm rot="2703270">
            <a:off x="526462" y="796957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51BE6A9E-F017-4255-B65B-5FEC7E98707A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11F078A8-67B9-4A84-9820-60757D5289A4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78AA798C-DB24-41C7-8E75-EC0919B35340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ircle: Hollow 40">
            <a:extLst>
              <a:ext uri="{FF2B5EF4-FFF2-40B4-BE49-F238E27FC236}">
                <a16:creationId xmlns:a16="http://schemas.microsoft.com/office/drawing/2014/main" xmlns="" id="{EA082264-5EC6-4CC1-88A9-BEC5F0AF0249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2" name="Circle: Hollow 41">
            <a:extLst>
              <a:ext uri="{FF2B5EF4-FFF2-40B4-BE49-F238E27FC236}">
                <a16:creationId xmlns:a16="http://schemas.microsoft.com/office/drawing/2014/main" xmlns="" id="{34144E29-CDC9-4AA5-80F5-DCFE62CC10EE}"/>
              </a:ext>
            </a:extLst>
          </p:cNvPr>
          <p:cNvSpPr/>
          <p:nvPr userDrawn="1"/>
        </p:nvSpPr>
        <p:spPr>
          <a:xfrm>
            <a:off x="5198769" y="5662761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Circle: Hollow 42">
            <a:extLst>
              <a:ext uri="{FF2B5EF4-FFF2-40B4-BE49-F238E27FC236}">
                <a16:creationId xmlns:a16="http://schemas.microsoft.com/office/drawing/2014/main" xmlns="" id="{3EE5E573-CFB1-4FDA-BC71-E3177FF65AC5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Circle: Hollow 43">
            <a:extLst>
              <a:ext uri="{FF2B5EF4-FFF2-40B4-BE49-F238E27FC236}">
                <a16:creationId xmlns:a16="http://schemas.microsoft.com/office/drawing/2014/main" xmlns="" id="{2545132D-7DFA-4E99-B999-C874A3AE4346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Circle: Hollow 44">
            <a:extLst>
              <a:ext uri="{FF2B5EF4-FFF2-40B4-BE49-F238E27FC236}">
                <a16:creationId xmlns:a16="http://schemas.microsoft.com/office/drawing/2014/main" xmlns="" id="{5E4A93A8-43B8-40CC-B7C1-A269E692B4BC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6" name="Circle: Hollow 45">
            <a:extLst>
              <a:ext uri="{FF2B5EF4-FFF2-40B4-BE49-F238E27FC236}">
                <a16:creationId xmlns:a16="http://schemas.microsoft.com/office/drawing/2014/main" xmlns="" id="{F553A87B-8EA3-4E93-BEC3-99C80394ECBF}"/>
              </a:ext>
            </a:extLst>
          </p:cNvPr>
          <p:cNvSpPr/>
          <p:nvPr userDrawn="1"/>
        </p:nvSpPr>
        <p:spPr>
          <a:xfrm>
            <a:off x="9342103" y="6252072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7" name="Circle: Hollow 46">
            <a:extLst>
              <a:ext uri="{FF2B5EF4-FFF2-40B4-BE49-F238E27FC236}">
                <a16:creationId xmlns:a16="http://schemas.microsoft.com/office/drawing/2014/main" xmlns="" id="{B996B81B-56CB-43A7-8D1C-78B31EFF008C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25B0A6D1-13EB-4000-903A-6A86440CEE9A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B854BEA9-E6ED-4706-9550-8EE96CA0693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504010" cy="6858000"/>
          </a:xfrm>
          <a:custGeom>
            <a:avLst/>
            <a:gdLst>
              <a:gd name="connsiteX0" fmla="*/ 2612170 w 6504010"/>
              <a:gd name="connsiteY0" fmla="*/ 0 h 6858000"/>
              <a:gd name="connsiteX1" fmla="*/ 4486354 w 6504010"/>
              <a:gd name="connsiteY1" fmla="*/ 0 h 6858000"/>
              <a:gd name="connsiteX2" fmla="*/ 6504010 w 6504010"/>
              <a:gd name="connsiteY2" fmla="*/ 4666806 h 6858000"/>
              <a:gd name="connsiteX3" fmla="*/ 1435812 w 6504010"/>
              <a:gd name="connsiteY3" fmla="*/ 6858000 h 6858000"/>
              <a:gd name="connsiteX4" fmla="*/ 1101944 w 6504010"/>
              <a:gd name="connsiteY4" fmla="*/ 6858000 h 6858000"/>
              <a:gd name="connsiteX5" fmla="*/ 0 w 6504010"/>
              <a:gd name="connsiteY5" fmla="*/ 4309223 h 6858000"/>
              <a:gd name="connsiteX6" fmla="*/ 0 w 6504010"/>
              <a:gd name="connsiteY6" fmla="*/ 11293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4010" h="6858000">
                <a:moveTo>
                  <a:pt x="2612170" y="0"/>
                </a:moveTo>
                <a:lnTo>
                  <a:pt x="4486354" y="0"/>
                </a:lnTo>
                <a:lnTo>
                  <a:pt x="6504010" y="4666806"/>
                </a:lnTo>
                <a:lnTo>
                  <a:pt x="1435812" y="6858000"/>
                </a:lnTo>
                <a:lnTo>
                  <a:pt x="1101944" y="6858000"/>
                </a:lnTo>
                <a:lnTo>
                  <a:pt x="0" y="4309223"/>
                </a:lnTo>
                <a:lnTo>
                  <a:pt x="0" y="11293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7">
            <a:extLst>
              <a:ext uri="{FF2B5EF4-FFF2-40B4-BE49-F238E27FC236}">
                <a16:creationId xmlns:a16="http://schemas.microsoft.com/office/drawing/2014/main" xmlns="" id="{37525922-EB17-4CEB-8FE2-E234D478EA8C}"/>
              </a:ext>
            </a:extLst>
          </p:cNvPr>
          <p:cNvSpPr/>
          <p:nvPr userDrawn="1"/>
        </p:nvSpPr>
        <p:spPr>
          <a:xfrm>
            <a:off x="0" y="2362200"/>
            <a:ext cx="12191999" cy="213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6">
            <a:extLst>
              <a:ext uri="{FF2B5EF4-FFF2-40B4-BE49-F238E27FC236}">
                <a16:creationId xmlns:a16="http://schemas.microsoft.com/office/drawing/2014/main" xmlns="" id="{0A0D5A86-3F87-4A81-BB86-8F3A92B48B5A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534029" y="2"/>
            <a:ext cx="6657973" cy="6857999"/>
          </a:xfrm>
          <a:custGeom>
            <a:avLst/>
            <a:gdLst>
              <a:gd name="connsiteX0" fmla="*/ 2362199 w 6657973"/>
              <a:gd name="connsiteY0" fmla="*/ 0 h 6857999"/>
              <a:gd name="connsiteX1" fmla="*/ 6657973 w 6657973"/>
              <a:gd name="connsiteY1" fmla="*/ 0 h 6857999"/>
              <a:gd name="connsiteX2" fmla="*/ 6657973 w 6657973"/>
              <a:gd name="connsiteY2" fmla="*/ 3630706 h 6857999"/>
              <a:gd name="connsiteX3" fmla="*/ 6657972 w 6657973"/>
              <a:gd name="connsiteY3" fmla="*/ 6857999 h 6857999"/>
              <a:gd name="connsiteX4" fmla="*/ 2362198 w 6657973"/>
              <a:gd name="connsiteY4" fmla="*/ 6857999 h 6857999"/>
              <a:gd name="connsiteX5" fmla="*/ 2362198 w 6657973"/>
              <a:gd name="connsiteY5" fmla="*/ 6857999 h 6857999"/>
              <a:gd name="connsiteX6" fmla="*/ 0 w 6657973"/>
              <a:gd name="connsiteY6" fmla="*/ 34385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7973" h="6857999">
                <a:moveTo>
                  <a:pt x="2362199" y="0"/>
                </a:moveTo>
                <a:lnTo>
                  <a:pt x="6657973" y="0"/>
                </a:lnTo>
                <a:lnTo>
                  <a:pt x="6657973" y="3630706"/>
                </a:lnTo>
                <a:lnTo>
                  <a:pt x="6657972" y="6857999"/>
                </a:lnTo>
                <a:lnTo>
                  <a:pt x="2362198" y="6857999"/>
                </a:lnTo>
                <a:lnTo>
                  <a:pt x="2362198" y="6857999"/>
                </a:lnTo>
                <a:lnTo>
                  <a:pt x="0" y="34385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8C8FE1D-79E2-46F2-A8B6-6C78672F327D}"/>
              </a:ext>
            </a:extLst>
          </p:cNvPr>
          <p:cNvGrpSpPr/>
          <p:nvPr userDrawn="1"/>
        </p:nvGrpSpPr>
        <p:grpSpPr>
          <a:xfrm>
            <a:off x="708173" y="1837593"/>
            <a:ext cx="5265908" cy="2893260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F18A6FBC-D138-4F68-8A66-6E140347BA7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AA9BC29C-363B-4E11-AE59-9B8AAF5C10D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D23A5DD8-C9B2-4827-81BA-376D44C2463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C04A37AE-39E9-4D86-94AD-C2DF9612C22D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0AEC3D1B-1190-4201-B038-EDF09CD8289C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76D3F652-9B66-42B3-B6EC-DAEA0D47965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xmlns="" id="{D75A6EA0-151B-4595-A461-6347C38766F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768BE3A1-6A36-4CE5-A7E6-FF4ADB32DF5D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528970F8-1E52-4708-BA1F-38BF455DB26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xmlns="" id="{0881DEA5-6B95-4385-A6A3-016D173CAE6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xmlns="" id="{FEB77DDC-56D9-47AB-B71C-B5E868AA006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74E28E60-5E1A-43CA-A023-D7251390EE6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" name="그림 개체 틀 2">
            <a:extLst>
              <a:ext uri="{FF2B5EF4-FFF2-40B4-BE49-F238E27FC236}">
                <a16:creationId xmlns:a16="http://schemas.microsoft.com/office/drawing/2014/main" xmlns="" id="{E865A037-79E3-43C4-A726-58CEE97F8CF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54331" y="1976846"/>
            <a:ext cx="3849189" cy="23164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xmlns="" id="{BF0C124E-AC53-4C85-B016-9400226359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BDC57578-EF98-4A57-8AF7-1C7CC48D72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43736" y="0"/>
            <a:ext cx="4348264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8BF0D15-4BB1-408E-A5FC-CFF2202284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E15ECB00-AF83-443E-9AE7-961C16032659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78BED7D0-BE93-4317-824C-6DD1CC483554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4C175114-E625-440B-9D45-C7FECD32D84F}"/>
              </a:ext>
            </a:extLst>
          </p:cNvPr>
          <p:cNvSpPr/>
          <p:nvPr userDrawn="1"/>
        </p:nvSpPr>
        <p:spPr>
          <a:xfrm>
            <a:off x="6138505" y="4931795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5FF7B0E0-0A58-4E60-8B37-65D6CF8ACF1E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E251486E-3E22-42E9-9265-A62EF3AE4503}"/>
              </a:ext>
            </a:extLst>
          </p:cNvPr>
          <p:cNvSpPr/>
          <p:nvPr userDrawn="1"/>
        </p:nvSpPr>
        <p:spPr>
          <a:xfrm rot="2667893" flipH="1">
            <a:off x="5406738" y="-176206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CC61999-5F04-4AB2-B1A4-94D8130656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10" y="2744694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9635CA-BC26-4AD8-A22E-1ADC79CFE4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92E4871-F2F2-4806-B2A4-7B4E17D49B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36" y="3798758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A948A5E-2C17-44D0-A274-9C818DA9A2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77988820-EC8E-4E5E-B405-6369C94FB696}"/>
              </a:ext>
            </a:extLst>
          </p:cNvPr>
          <p:cNvSpPr/>
          <p:nvPr userDrawn="1"/>
        </p:nvSpPr>
        <p:spPr>
          <a:xfrm rot="2667893" flipH="1">
            <a:off x="4257628" y="-627022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DB34C216-B859-4332-89DD-FDAB18587912}"/>
              </a:ext>
            </a:extLst>
          </p:cNvPr>
          <p:cNvSpPr/>
          <p:nvPr userDrawn="1"/>
        </p:nvSpPr>
        <p:spPr>
          <a:xfrm rot="2667893" flipH="1">
            <a:off x="10215580" y="206593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4F8C30EF-40BC-43EA-9DFB-F9D15A22EB5E}"/>
              </a:ext>
            </a:extLst>
          </p:cNvPr>
          <p:cNvSpPr/>
          <p:nvPr userDrawn="1"/>
        </p:nvSpPr>
        <p:spPr>
          <a:xfrm rot="2703270">
            <a:off x="2721962" y="791637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C20E1840-583E-492F-A9C7-78CB38D18A57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21B742EA-776C-4729-BC4C-D8246D495CCF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0FB9170-ED31-4166-B8AF-844A796082C3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0140AEF0-AD3C-429C-8967-68D41060DDA9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E7CBDFD1-2932-4D6D-8A90-D0F5DC3C67AE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CA46355A-3E04-49FD-9F09-AAAB3DB0E418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ircle: Hollow 22">
            <a:extLst>
              <a:ext uri="{FF2B5EF4-FFF2-40B4-BE49-F238E27FC236}">
                <a16:creationId xmlns:a16="http://schemas.microsoft.com/office/drawing/2014/main" xmlns="" id="{409C4469-3F84-4E19-A632-E543A5FDD884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4" name="Circle: Hollow 23">
            <a:extLst>
              <a:ext uri="{FF2B5EF4-FFF2-40B4-BE49-F238E27FC236}">
                <a16:creationId xmlns:a16="http://schemas.microsoft.com/office/drawing/2014/main" xmlns="" id="{EBF49C44-3383-44DC-8036-8DC2B11ACB1A}"/>
              </a:ext>
            </a:extLst>
          </p:cNvPr>
          <p:cNvSpPr/>
          <p:nvPr userDrawn="1"/>
        </p:nvSpPr>
        <p:spPr>
          <a:xfrm>
            <a:off x="5198769" y="5662761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D46346EE-F1B7-4796-AFA9-AAE048AA3364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Circle: Hollow 25">
            <a:extLst>
              <a:ext uri="{FF2B5EF4-FFF2-40B4-BE49-F238E27FC236}">
                <a16:creationId xmlns:a16="http://schemas.microsoft.com/office/drawing/2014/main" xmlns="" id="{73E5F236-BD77-4630-A734-050F06B94A2D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C89DEA56-42C4-43A8-B485-A905F2F9EF8D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841ACCCA-100D-4216-8EA1-A5CC63045609}"/>
              </a:ext>
            </a:extLst>
          </p:cNvPr>
          <p:cNvSpPr/>
          <p:nvPr userDrawn="1"/>
        </p:nvSpPr>
        <p:spPr>
          <a:xfrm>
            <a:off x="9342103" y="6252072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xmlns="" id="{35C224AA-96FF-425B-A723-6682BE2E1056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3060D8E5-FE2C-4BE4-8D5F-4E1953E01D04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F5C830AA-5FA6-4CD4-AD75-FEFC4B01915A}"/>
              </a:ext>
            </a:extLst>
          </p:cNvPr>
          <p:cNvGrpSpPr/>
          <p:nvPr userDrawn="1"/>
        </p:nvGrpSpPr>
        <p:grpSpPr>
          <a:xfrm flipV="1">
            <a:off x="-1536722" y="-1474805"/>
            <a:ext cx="6967679" cy="9512191"/>
            <a:chOff x="-1484471" y="-860850"/>
            <a:chExt cx="6967679" cy="951219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7CA2486D-8BCE-4F5C-8CAA-C5764F13D2C0}"/>
                </a:ext>
              </a:extLst>
            </p:cNvPr>
            <p:cNvGrpSpPr/>
            <p:nvPr userDrawn="1"/>
          </p:nvGrpSpPr>
          <p:grpSpPr>
            <a:xfrm rot="16200000">
              <a:off x="-1510142" y="1657990"/>
              <a:ext cx="7019022" cy="6967679"/>
              <a:chOff x="-1454130" y="-1334460"/>
              <a:chExt cx="7019022" cy="6967679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xmlns="" id="{BF71EB0B-9497-409F-8497-D05944EED268}"/>
                  </a:ext>
                </a:extLst>
              </p:cNvPr>
              <p:cNvSpPr/>
              <p:nvPr userDrawn="1"/>
            </p:nvSpPr>
            <p:spPr>
              <a:xfrm>
                <a:off x="-1166340" y="2200772"/>
                <a:ext cx="2393338" cy="23933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xmlns="" id="{80DDDF61-AF37-4CDD-91B7-E8FD97EB7F2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8173" y="2092453"/>
                <a:ext cx="3734250" cy="3540766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xmlns="" id="{58756FA6-95F9-4A5F-8874-D3AE77F87B6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54130" y="126244"/>
                <a:ext cx="3734250" cy="3540766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xmlns="" id="{652D9175-806D-444B-843C-8D6D1A2B8B4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0642" y="-1334460"/>
                <a:ext cx="3734250" cy="3540766"/>
              </a:xfrm>
              <a:prstGeom prst="rect">
                <a:avLst/>
              </a:prstGeom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xmlns="" id="{9EE53EEA-8096-4336-BF8C-013228CF2A7B}"/>
                  </a:ext>
                </a:extLst>
              </p:cNvPr>
              <p:cNvSpPr/>
              <p:nvPr userDrawn="1"/>
            </p:nvSpPr>
            <p:spPr>
              <a:xfrm rot="2667893" flipH="1">
                <a:off x="3776991" y="-1279263"/>
                <a:ext cx="821603" cy="51087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3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100000"/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xmlns="" id="{3540C4DE-A5C4-491B-85D8-7A083DE9DB85}"/>
                  </a:ext>
                </a:extLst>
              </p:cNvPr>
              <p:cNvSpPr/>
              <p:nvPr userDrawn="1"/>
            </p:nvSpPr>
            <p:spPr>
              <a:xfrm rot="2703270">
                <a:off x="2139106" y="-351276"/>
                <a:ext cx="47625" cy="292608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3C197359-984C-46D0-8A51-B98CB1D4D2F3}"/>
                  </a:ext>
                </a:extLst>
              </p:cNvPr>
              <p:cNvSpPr/>
              <p:nvPr userDrawn="1"/>
            </p:nvSpPr>
            <p:spPr>
              <a:xfrm rot="2703270">
                <a:off x="533882" y="2762545"/>
                <a:ext cx="47625" cy="292608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xmlns="" id="{0413640F-302A-4F0D-BB79-E28A5E756CB0}"/>
                  </a:ext>
                </a:extLst>
              </p:cNvPr>
              <p:cNvSpPr/>
              <p:nvPr userDrawn="1"/>
            </p:nvSpPr>
            <p:spPr>
              <a:xfrm rot="2703270">
                <a:off x="295353" y="154282"/>
                <a:ext cx="47625" cy="145973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Circle: Hollow 11">
                <a:extLst>
                  <a:ext uri="{FF2B5EF4-FFF2-40B4-BE49-F238E27FC236}">
                    <a16:creationId xmlns:a16="http://schemas.microsoft.com/office/drawing/2014/main" xmlns="" id="{1F0A2C54-CDD2-4AED-8188-711E2B556ED7}"/>
                  </a:ext>
                </a:extLst>
              </p:cNvPr>
              <p:cNvSpPr/>
              <p:nvPr userDrawn="1"/>
            </p:nvSpPr>
            <p:spPr>
              <a:xfrm>
                <a:off x="2747827" y="1763993"/>
                <a:ext cx="307304" cy="307304"/>
              </a:xfrm>
              <a:prstGeom prst="donut">
                <a:avLst>
                  <a:gd name="adj" fmla="val 12398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3" name="Circle: Hollow 12">
                <a:extLst>
                  <a:ext uri="{FF2B5EF4-FFF2-40B4-BE49-F238E27FC236}">
                    <a16:creationId xmlns:a16="http://schemas.microsoft.com/office/drawing/2014/main" xmlns="" id="{75ED3DF4-C9D6-4BB6-A2B9-E5CA4FA70BFB}"/>
                  </a:ext>
                </a:extLst>
              </p:cNvPr>
              <p:cNvSpPr/>
              <p:nvPr userDrawn="1"/>
            </p:nvSpPr>
            <p:spPr>
              <a:xfrm>
                <a:off x="3350683" y="647436"/>
                <a:ext cx="530853" cy="530853"/>
              </a:xfrm>
              <a:prstGeom prst="donut">
                <a:avLst>
                  <a:gd name="adj" fmla="val 8809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4" name="Circle: Hollow 13">
                <a:extLst>
                  <a:ext uri="{FF2B5EF4-FFF2-40B4-BE49-F238E27FC236}">
                    <a16:creationId xmlns:a16="http://schemas.microsoft.com/office/drawing/2014/main" xmlns="" id="{6ADB9004-20CC-4775-A94C-01AF85407695}"/>
                  </a:ext>
                </a:extLst>
              </p:cNvPr>
              <p:cNvSpPr/>
              <p:nvPr userDrawn="1"/>
            </p:nvSpPr>
            <p:spPr>
              <a:xfrm>
                <a:off x="366049" y="2564860"/>
                <a:ext cx="530853" cy="530853"/>
              </a:xfrm>
              <a:prstGeom prst="donut">
                <a:avLst>
                  <a:gd name="adj" fmla="val 8809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xmlns="" id="{BAE17066-8B58-479D-ADC0-C0AE3E0C1818}"/>
                  </a:ext>
                </a:extLst>
              </p:cNvPr>
              <p:cNvSpPr/>
              <p:nvPr userDrawn="1"/>
            </p:nvSpPr>
            <p:spPr>
              <a:xfrm>
                <a:off x="2248959" y="-1025564"/>
                <a:ext cx="2413539" cy="2404593"/>
              </a:xfrm>
              <a:custGeom>
                <a:avLst/>
                <a:gdLst>
                  <a:gd name="connsiteX0" fmla="*/ 1501721 w 2413539"/>
                  <a:gd name="connsiteY0" fmla="*/ 0 h 2404593"/>
                  <a:gd name="connsiteX1" fmla="*/ 2341348 w 2413539"/>
                  <a:gd name="connsiteY1" fmla="*/ 256470 h 2404593"/>
                  <a:gd name="connsiteX2" fmla="*/ 2413539 w 2413539"/>
                  <a:gd name="connsiteY2" fmla="*/ 310454 h 2404593"/>
                  <a:gd name="connsiteX3" fmla="*/ 303764 w 2413539"/>
                  <a:gd name="connsiteY3" fmla="*/ 2404593 h 2404593"/>
                  <a:gd name="connsiteX4" fmla="*/ 256470 w 2413539"/>
                  <a:gd name="connsiteY4" fmla="*/ 2341348 h 2404593"/>
                  <a:gd name="connsiteX5" fmla="*/ 0 w 2413539"/>
                  <a:gd name="connsiteY5" fmla="*/ 1501721 h 2404593"/>
                  <a:gd name="connsiteX6" fmla="*/ 1501721 w 2413539"/>
                  <a:gd name="connsiteY6" fmla="*/ 0 h 240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539" h="2404593">
                    <a:moveTo>
                      <a:pt x="1501721" y="0"/>
                    </a:moveTo>
                    <a:cubicBezTo>
                      <a:pt x="1812738" y="0"/>
                      <a:pt x="2101672" y="94548"/>
                      <a:pt x="2341348" y="256470"/>
                    </a:cubicBezTo>
                    <a:lnTo>
                      <a:pt x="2413539" y="310454"/>
                    </a:lnTo>
                    <a:lnTo>
                      <a:pt x="303764" y="2404593"/>
                    </a:lnTo>
                    <a:lnTo>
                      <a:pt x="256470" y="2341348"/>
                    </a:lnTo>
                    <a:cubicBezTo>
                      <a:pt x="94548" y="2101672"/>
                      <a:pt x="0" y="1812738"/>
                      <a:pt x="0" y="1501721"/>
                    </a:cubicBezTo>
                    <a:cubicBezTo>
                      <a:pt x="0" y="672343"/>
                      <a:pt x="672343" y="0"/>
                      <a:pt x="150172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577B0D4A-E3C1-4B7D-8088-814C22F0A19F}"/>
                </a:ext>
              </a:extLst>
            </p:cNvPr>
            <p:cNvGrpSpPr/>
            <p:nvPr userDrawn="1"/>
          </p:nvGrpSpPr>
          <p:grpSpPr>
            <a:xfrm rot="5400000">
              <a:off x="-325146" y="-952329"/>
              <a:ext cx="3348144" cy="3531102"/>
              <a:chOff x="733347" y="4234870"/>
              <a:chExt cx="3348144" cy="353110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xmlns="" id="{91FEE50B-8E3D-46B2-8EA0-62CF7EFC67D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641868" y="4326349"/>
                <a:ext cx="3531102" cy="3348144"/>
              </a:xfrm>
              <a:prstGeom prst="rect">
                <a:avLst/>
              </a:prstGeom>
            </p:spPr>
          </p:pic>
          <p:sp>
            <p:nvSpPr>
              <p:cNvPr id="17" name="Circle: Hollow 16">
                <a:extLst>
                  <a:ext uri="{FF2B5EF4-FFF2-40B4-BE49-F238E27FC236}">
                    <a16:creationId xmlns:a16="http://schemas.microsoft.com/office/drawing/2014/main" xmlns="" id="{85B9006B-48FC-4507-B2E2-05BA6E61F230}"/>
                  </a:ext>
                </a:extLst>
              </p:cNvPr>
              <p:cNvSpPr/>
              <p:nvPr userDrawn="1"/>
            </p:nvSpPr>
            <p:spPr>
              <a:xfrm rot="5400000">
                <a:off x="2094522" y="6103468"/>
                <a:ext cx="307304" cy="307304"/>
              </a:xfrm>
              <a:prstGeom prst="donut">
                <a:avLst>
                  <a:gd name="adj" fmla="val 12398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xmlns="" id="{F8FD8C2B-CF95-4359-8C9B-66F6DEF41BC2}"/>
                  </a:ext>
                </a:extLst>
              </p:cNvPr>
              <p:cNvSpPr/>
              <p:nvPr userDrawn="1"/>
            </p:nvSpPr>
            <p:spPr>
              <a:xfrm rot="5400000">
                <a:off x="1829106" y="5091582"/>
                <a:ext cx="1761493" cy="1758422"/>
              </a:xfrm>
              <a:custGeom>
                <a:avLst/>
                <a:gdLst>
                  <a:gd name="connsiteX0" fmla="*/ 1196669 w 1761493"/>
                  <a:gd name="connsiteY0" fmla="*/ 0 h 1758422"/>
                  <a:gd name="connsiteX1" fmla="*/ 1662467 w 1761493"/>
                  <a:gd name="connsiteY1" fmla="*/ 94040 h 1758422"/>
                  <a:gd name="connsiteX2" fmla="*/ 1761493 w 1761493"/>
                  <a:gd name="connsiteY2" fmla="*/ 141744 h 1758422"/>
                  <a:gd name="connsiteX3" fmla="*/ 140264 w 1761493"/>
                  <a:gd name="connsiteY3" fmla="*/ 1758422 h 1758422"/>
                  <a:gd name="connsiteX4" fmla="*/ 94040 w 1761493"/>
                  <a:gd name="connsiteY4" fmla="*/ 1662467 h 1758422"/>
                  <a:gd name="connsiteX5" fmla="*/ 0 w 1761493"/>
                  <a:gd name="connsiteY5" fmla="*/ 1196669 h 1758422"/>
                  <a:gd name="connsiteX6" fmla="*/ 1196669 w 1761493"/>
                  <a:gd name="connsiteY6" fmla="*/ 0 h 175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1493" h="1758422">
                    <a:moveTo>
                      <a:pt x="1196669" y="0"/>
                    </a:moveTo>
                    <a:cubicBezTo>
                      <a:pt x="1361895" y="0"/>
                      <a:pt x="1519299" y="33486"/>
                      <a:pt x="1662467" y="94040"/>
                    </a:cubicBezTo>
                    <a:lnTo>
                      <a:pt x="1761493" y="141744"/>
                    </a:lnTo>
                    <a:lnTo>
                      <a:pt x="140264" y="1758422"/>
                    </a:lnTo>
                    <a:lnTo>
                      <a:pt x="94040" y="1662467"/>
                    </a:lnTo>
                    <a:cubicBezTo>
                      <a:pt x="33486" y="1519299"/>
                      <a:pt x="0" y="1361895"/>
                      <a:pt x="0" y="1196669"/>
                    </a:cubicBezTo>
                    <a:cubicBezTo>
                      <a:pt x="0" y="535767"/>
                      <a:pt x="535767" y="0"/>
                      <a:pt x="119666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xmlns="" id="{B07CB7B1-F420-416D-8B5A-CDA12EF282E8}"/>
                  </a:ext>
                </a:extLst>
              </p:cNvPr>
              <p:cNvSpPr/>
              <p:nvPr userDrawn="1"/>
            </p:nvSpPr>
            <p:spPr>
              <a:xfrm rot="8103270">
                <a:off x="3096259" y="4960806"/>
                <a:ext cx="47625" cy="219456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570153-C99E-4B26-82EA-4D60EBADE7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08D842ED-2A50-490F-9D8F-5A7A0BC1BF4E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57B08A64-4846-4840-93E5-978D148692F3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58FF50F6-3501-485B-834A-405857C18273}"/>
              </a:ext>
            </a:extLst>
          </p:cNvPr>
          <p:cNvSpPr/>
          <p:nvPr userDrawn="1"/>
        </p:nvSpPr>
        <p:spPr>
          <a:xfrm>
            <a:off x="5691858" y="1899196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1870317B-DB8E-4506-B700-82E6417CBE17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F0E0FC3-6240-4E8C-BFB4-767103E5D4F1}"/>
              </a:ext>
            </a:extLst>
          </p:cNvPr>
          <p:cNvSpPr/>
          <p:nvPr userDrawn="1"/>
        </p:nvSpPr>
        <p:spPr>
          <a:xfrm rot="2667893" flipH="1">
            <a:off x="5236457" y="-196119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D57DB93-D307-4B5E-A1BC-C10366E340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29" y="2545563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88DD6B6-D8E9-4A86-A72B-4017D3FD2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3021" y="768919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0A258D4-D060-475A-80EE-B57A268FB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7238F26-7F9A-4681-877F-FB59377E43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89" y="766159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E784A2B-59B7-41CB-999A-2503EDC5E0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8BEFC76D-A263-423F-A00E-0C2BD735FA57}"/>
              </a:ext>
            </a:extLst>
          </p:cNvPr>
          <p:cNvSpPr/>
          <p:nvPr userDrawn="1"/>
        </p:nvSpPr>
        <p:spPr>
          <a:xfrm rot="2667893" flipH="1">
            <a:off x="4087347" y="-82615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029CF90B-63EC-41A4-A8FB-8591169906A3}"/>
              </a:ext>
            </a:extLst>
          </p:cNvPr>
          <p:cNvSpPr/>
          <p:nvPr userDrawn="1"/>
        </p:nvSpPr>
        <p:spPr>
          <a:xfrm rot="2667893" flipH="1">
            <a:off x="10792037" y="14637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55923018-100F-48D6-9357-EF6182D4E362}"/>
              </a:ext>
            </a:extLst>
          </p:cNvPr>
          <p:cNvSpPr/>
          <p:nvPr userDrawn="1"/>
        </p:nvSpPr>
        <p:spPr>
          <a:xfrm rot="13518210" flipH="1">
            <a:off x="-709100" y="18189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A5C63A5-A956-4975-BE57-E5D2FFC7AAD0}"/>
              </a:ext>
            </a:extLst>
          </p:cNvPr>
          <p:cNvSpPr/>
          <p:nvPr userDrawn="1"/>
        </p:nvSpPr>
        <p:spPr>
          <a:xfrm rot="2703270">
            <a:off x="2969266" y="-43109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427C8725-79DC-46D5-8046-3A2B3D182B97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910B0BBE-109E-4BED-87FC-F3E24FBE759A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899D944C-A170-4CDA-B15A-2F6BF0E17BA7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403DE633-761A-4BAB-93E2-7B600274B848}"/>
              </a:ext>
            </a:extLst>
          </p:cNvPr>
          <p:cNvSpPr/>
          <p:nvPr userDrawn="1"/>
        </p:nvSpPr>
        <p:spPr>
          <a:xfrm rot="2703270">
            <a:off x="526462" y="796957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670AD3B4-CEC8-411F-9D94-877F77DAC9EE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0E131EB8-39E4-41BF-98BB-7DB1D831D231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9440F163-EEBD-45E2-B9CE-AC0895CEBBD7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ircle: Hollow 23">
            <a:extLst>
              <a:ext uri="{FF2B5EF4-FFF2-40B4-BE49-F238E27FC236}">
                <a16:creationId xmlns:a16="http://schemas.microsoft.com/office/drawing/2014/main" xmlns="" id="{6EB995D7-7622-4898-A83F-5D49216F330B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4FEC7A35-C293-4B8B-B17E-834481764110}"/>
              </a:ext>
            </a:extLst>
          </p:cNvPr>
          <p:cNvSpPr/>
          <p:nvPr userDrawn="1"/>
        </p:nvSpPr>
        <p:spPr>
          <a:xfrm>
            <a:off x="5602302" y="304846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Circle: Hollow 25">
            <a:extLst>
              <a:ext uri="{FF2B5EF4-FFF2-40B4-BE49-F238E27FC236}">
                <a16:creationId xmlns:a16="http://schemas.microsoft.com/office/drawing/2014/main" xmlns="" id="{733F45E4-764B-4572-8BAB-470999FA8FF9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3088A284-9BB9-41CF-A07D-1F6B3920F6F1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DC4F64F6-FD57-493C-8CE0-5EE42CB91D09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xmlns="" id="{8D07D33E-FF6F-4B67-B6D1-2202E3A6B746}"/>
              </a:ext>
            </a:extLst>
          </p:cNvPr>
          <p:cNvSpPr/>
          <p:nvPr userDrawn="1"/>
        </p:nvSpPr>
        <p:spPr>
          <a:xfrm>
            <a:off x="9600735" y="6398043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Circle: Hollow 29">
            <a:extLst>
              <a:ext uri="{FF2B5EF4-FFF2-40B4-BE49-F238E27FC236}">
                <a16:creationId xmlns:a16="http://schemas.microsoft.com/office/drawing/2014/main" xmlns="" id="{28A2FC17-9B72-48D6-BDA4-B1163A48A4FA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EA8ED3B6-D72B-47BE-B445-B08D66212043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gradFill flip="none" rotWithShape="1"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5802C41-163D-4844-9D5C-7285E36EE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868" y="4326349"/>
            <a:ext cx="3531102" cy="3348144"/>
          </a:xfrm>
          <a:prstGeom prst="rect">
            <a:avLst/>
          </a:prstGeom>
        </p:spPr>
      </p:pic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E1194625-2A02-42BF-985E-CB02981CC3F5}"/>
              </a:ext>
            </a:extLst>
          </p:cNvPr>
          <p:cNvSpPr/>
          <p:nvPr userDrawn="1"/>
        </p:nvSpPr>
        <p:spPr>
          <a:xfrm rot="5400000">
            <a:off x="2094522" y="6103468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ED3AF95-7EEC-4AF2-944F-478E817101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1073" y="3601088"/>
            <a:ext cx="4110019" cy="38970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70C67E91-BEE2-4AE6-AD49-3064788AA62C}"/>
              </a:ext>
            </a:extLst>
          </p:cNvPr>
          <p:cNvSpPr/>
          <p:nvPr userDrawn="1"/>
        </p:nvSpPr>
        <p:spPr>
          <a:xfrm>
            <a:off x="-1166340" y="2200772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863EDB17-8564-401D-92A1-21969EA8E8BF}"/>
              </a:ext>
            </a:extLst>
          </p:cNvPr>
          <p:cNvSpPr/>
          <p:nvPr userDrawn="1"/>
        </p:nvSpPr>
        <p:spPr>
          <a:xfrm rot="5400000">
            <a:off x="1829106" y="5091582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6BEA3CCE-2438-4D3A-A346-5006736FBD98}"/>
              </a:ext>
            </a:extLst>
          </p:cNvPr>
          <p:cNvSpPr/>
          <p:nvPr userDrawn="1"/>
        </p:nvSpPr>
        <p:spPr>
          <a:xfrm rot="8100000" flipH="1">
            <a:off x="4799323" y="271750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69C62ABA-F31E-4507-89F4-65DB297C2F65}"/>
              </a:ext>
            </a:extLst>
          </p:cNvPr>
          <p:cNvSpPr/>
          <p:nvPr userDrawn="1"/>
        </p:nvSpPr>
        <p:spPr>
          <a:xfrm rot="2667893" flipH="1">
            <a:off x="6192724" y="-220269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9A422A2-A93A-481F-86EB-95A20F5E6C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73" y="2092453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C342D7D-A635-4EED-A135-5639C64549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4130" y="126244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F9383E9-89D4-4C93-AF22-7F09A37024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642" y="-1334460"/>
            <a:ext cx="3734250" cy="3540766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933D01D5-159B-4682-BC38-3FC87152F25C}"/>
              </a:ext>
            </a:extLst>
          </p:cNvPr>
          <p:cNvSpPr/>
          <p:nvPr userDrawn="1"/>
        </p:nvSpPr>
        <p:spPr>
          <a:xfrm rot="2667893" flipH="1">
            <a:off x="3776991" y="-127926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D69C8D3C-C654-4784-82A6-BC44B04649EC}"/>
              </a:ext>
            </a:extLst>
          </p:cNvPr>
          <p:cNvSpPr/>
          <p:nvPr userDrawn="1"/>
        </p:nvSpPr>
        <p:spPr>
          <a:xfrm rot="2703270">
            <a:off x="2139106" y="-351276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E1314CF0-4747-405B-AB6C-2DC40EAC3061}"/>
              </a:ext>
            </a:extLst>
          </p:cNvPr>
          <p:cNvSpPr/>
          <p:nvPr userDrawn="1"/>
        </p:nvSpPr>
        <p:spPr>
          <a:xfrm rot="2703270">
            <a:off x="533882" y="2762545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8BBB0BA9-067C-4FCC-90CE-905A4AE8970C}"/>
              </a:ext>
            </a:extLst>
          </p:cNvPr>
          <p:cNvSpPr/>
          <p:nvPr userDrawn="1"/>
        </p:nvSpPr>
        <p:spPr>
          <a:xfrm rot="2703270">
            <a:off x="295353" y="154282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256A4E2F-8293-4B87-BF73-7A8FBF0E05B4}"/>
              </a:ext>
            </a:extLst>
          </p:cNvPr>
          <p:cNvSpPr/>
          <p:nvPr userDrawn="1"/>
        </p:nvSpPr>
        <p:spPr>
          <a:xfrm rot="2703270">
            <a:off x="4825335" y="723086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ircle: Hollow 21">
            <a:extLst>
              <a:ext uri="{FF2B5EF4-FFF2-40B4-BE49-F238E27FC236}">
                <a16:creationId xmlns:a16="http://schemas.microsoft.com/office/drawing/2014/main" xmlns="" id="{7A8CC623-0084-4053-B628-564CB9189BFB}"/>
              </a:ext>
            </a:extLst>
          </p:cNvPr>
          <p:cNvSpPr/>
          <p:nvPr userDrawn="1"/>
        </p:nvSpPr>
        <p:spPr>
          <a:xfrm>
            <a:off x="2747827" y="1763993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A1EBE448-4C63-4F12-B4BF-098CFA49AF34}"/>
              </a:ext>
            </a:extLst>
          </p:cNvPr>
          <p:cNvSpPr/>
          <p:nvPr userDrawn="1"/>
        </p:nvSpPr>
        <p:spPr>
          <a:xfrm>
            <a:off x="3350683" y="64743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07E3970A-926A-4602-B2CB-329719FA7DF3}"/>
              </a:ext>
            </a:extLst>
          </p:cNvPr>
          <p:cNvSpPr/>
          <p:nvPr userDrawn="1"/>
        </p:nvSpPr>
        <p:spPr>
          <a:xfrm rot="8067893" flipH="1">
            <a:off x="2337025" y="4690041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787D885D-ED3C-4AAE-AF96-612EC5C03D33}"/>
              </a:ext>
            </a:extLst>
          </p:cNvPr>
          <p:cNvSpPr/>
          <p:nvPr userDrawn="1"/>
        </p:nvSpPr>
        <p:spPr>
          <a:xfrm>
            <a:off x="366049" y="2564860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308B6F55-8BDB-4DDF-BDB0-A6025F557FBC}"/>
              </a:ext>
            </a:extLst>
          </p:cNvPr>
          <p:cNvSpPr/>
          <p:nvPr userDrawn="1"/>
        </p:nvSpPr>
        <p:spPr>
          <a:xfrm>
            <a:off x="2248959" y="-1025564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73BB6E6C-2E77-4E24-89ED-EDB678C30F9E}"/>
              </a:ext>
            </a:extLst>
          </p:cNvPr>
          <p:cNvSpPr/>
          <p:nvPr userDrawn="1"/>
        </p:nvSpPr>
        <p:spPr>
          <a:xfrm rot="8103270">
            <a:off x="3096259" y="4960806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ircle: Hollow 30">
            <a:extLst>
              <a:ext uri="{FF2B5EF4-FFF2-40B4-BE49-F238E27FC236}">
                <a16:creationId xmlns:a16="http://schemas.microsoft.com/office/drawing/2014/main" xmlns="" id="{C295F18F-4230-4FCB-B589-C1201320C08D}"/>
              </a:ext>
            </a:extLst>
          </p:cNvPr>
          <p:cNvSpPr/>
          <p:nvPr userDrawn="1"/>
        </p:nvSpPr>
        <p:spPr>
          <a:xfrm>
            <a:off x="4099415" y="3494611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Circle: Hollow 31">
            <a:extLst>
              <a:ext uri="{FF2B5EF4-FFF2-40B4-BE49-F238E27FC236}">
                <a16:creationId xmlns:a16="http://schemas.microsoft.com/office/drawing/2014/main" xmlns="" id="{18AA53BD-3380-4C96-9601-0B3E6BC574E0}"/>
              </a:ext>
            </a:extLst>
          </p:cNvPr>
          <p:cNvSpPr/>
          <p:nvPr userDrawn="1"/>
        </p:nvSpPr>
        <p:spPr>
          <a:xfrm>
            <a:off x="5955108" y="132266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327D0A9D-21AD-4F16-ABF6-FCEDEAC7CBC3}"/>
              </a:ext>
            </a:extLst>
          </p:cNvPr>
          <p:cNvGrpSpPr/>
          <p:nvPr userDrawn="1"/>
        </p:nvGrpSpPr>
        <p:grpSpPr>
          <a:xfrm rot="16200000">
            <a:off x="-1543328" y="1245980"/>
            <a:ext cx="7033145" cy="6967679"/>
            <a:chOff x="-1454130" y="-1334460"/>
            <a:chExt cx="7033145" cy="696767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xmlns="" id="{0E3802B7-A996-44D8-8E95-073D460506DD}"/>
                </a:ext>
              </a:extLst>
            </p:cNvPr>
            <p:cNvSpPr/>
            <p:nvPr userDrawn="1"/>
          </p:nvSpPr>
          <p:spPr>
            <a:xfrm>
              <a:off x="-1166340" y="2200772"/>
              <a:ext cx="2393338" cy="239333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21BC23AE-96EE-4D54-A885-39974FAB76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173" y="2092453"/>
              <a:ext cx="3734250" cy="354076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E79F98EE-38CF-4F42-BBFC-6D904B5931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54130" y="126244"/>
              <a:ext cx="3734250" cy="354076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8A7D8CCE-DBFD-4E90-8B56-4E1B4E65EA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0642" y="-1334460"/>
              <a:ext cx="3734250" cy="3540766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6A60227F-0B6A-4822-B1CF-88C8ADB21FAF}"/>
                </a:ext>
              </a:extLst>
            </p:cNvPr>
            <p:cNvSpPr/>
            <p:nvPr userDrawn="1"/>
          </p:nvSpPr>
          <p:spPr>
            <a:xfrm rot="2667893" flipH="1">
              <a:off x="3776991" y="-1279263"/>
              <a:ext cx="821603" cy="5108776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lumMod val="100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32A927CA-2C69-422E-8CDD-1BB98E8110C4}"/>
                </a:ext>
              </a:extLst>
            </p:cNvPr>
            <p:cNvSpPr/>
            <p:nvPr userDrawn="1"/>
          </p:nvSpPr>
          <p:spPr>
            <a:xfrm rot="2703270">
              <a:off x="2139106" y="-351276"/>
              <a:ext cx="47625" cy="29260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31E524A3-8BEF-4311-9C5F-430DE3C1E73B}"/>
                </a:ext>
              </a:extLst>
            </p:cNvPr>
            <p:cNvSpPr/>
            <p:nvPr userDrawn="1"/>
          </p:nvSpPr>
          <p:spPr>
            <a:xfrm rot="2703270">
              <a:off x="533882" y="2762545"/>
              <a:ext cx="47625" cy="29260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xmlns="" id="{B0A3251D-A12D-4E0F-8F70-DEC8DD540973}"/>
                </a:ext>
              </a:extLst>
            </p:cNvPr>
            <p:cNvSpPr/>
            <p:nvPr userDrawn="1"/>
          </p:nvSpPr>
          <p:spPr>
            <a:xfrm rot="2703270">
              <a:off x="295353" y="154282"/>
              <a:ext cx="47625" cy="1459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5070B9DE-E2F6-4515-A0CB-D897C6A83640}"/>
                </a:ext>
              </a:extLst>
            </p:cNvPr>
            <p:cNvSpPr/>
            <p:nvPr userDrawn="1"/>
          </p:nvSpPr>
          <p:spPr>
            <a:xfrm rot="2703270">
              <a:off x="4825335" y="723086"/>
              <a:ext cx="47625" cy="1459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Circle: Hollow 11">
              <a:extLst>
                <a:ext uri="{FF2B5EF4-FFF2-40B4-BE49-F238E27FC236}">
                  <a16:creationId xmlns:a16="http://schemas.microsoft.com/office/drawing/2014/main" xmlns="" id="{F3D5F4E7-4130-4F71-A905-F23D72D75F36}"/>
                </a:ext>
              </a:extLst>
            </p:cNvPr>
            <p:cNvSpPr/>
            <p:nvPr userDrawn="1"/>
          </p:nvSpPr>
          <p:spPr>
            <a:xfrm>
              <a:off x="2747827" y="1763993"/>
              <a:ext cx="307304" cy="307304"/>
            </a:xfrm>
            <a:prstGeom prst="donut">
              <a:avLst>
                <a:gd name="adj" fmla="val 12398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3" name="Circle: Hollow 12">
              <a:extLst>
                <a:ext uri="{FF2B5EF4-FFF2-40B4-BE49-F238E27FC236}">
                  <a16:creationId xmlns:a16="http://schemas.microsoft.com/office/drawing/2014/main" xmlns="" id="{6043D486-3263-4803-85C1-2F658985FF35}"/>
                </a:ext>
              </a:extLst>
            </p:cNvPr>
            <p:cNvSpPr/>
            <p:nvPr userDrawn="1"/>
          </p:nvSpPr>
          <p:spPr>
            <a:xfrm>
              <a:off x="3350683" y="647436"/>
              <a:ext cx="530853" cy="530853"/>
            </a:xfrm>
            <a:prstGeom prst="donut">
              <a:avLst>
                <a:gd name="adj" fmla="val 8809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xmlns="" id="{9258023F-0C38-4A31-9B2A-AA99C3C745C6}"/>
                </a:ext>
              </a:extLst>
            </p:cNvPr>
            <p:cNvSpPr/>
            <p:nvPr userDrawn="1"/>
          </p:nvSpPr>
          <p:spPr>
            <a:xfrm>
              <a:off x="366049" y="2564860"/>
              <a:ext cx="530853" cy="530853"/>
            </a:xfrm>
            <a:prstGeom prst="donut">
              <a:avLst>
                <a:gd name="adj" fmla="val 8809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A0B53E0F-0B02-4B74-91E7-2B670261B8F7}"/>
                </a:ext>
              </a:extLst>
            </p:cNvPr>
            <p:cNvSpPr/>
            <p:nvPr userDrawn="1"/>
          </p:nvSpPr>
          <p:spPr>
            <a:xfrm>
              <a:off x="2248959" y="-1025564"/>
              <a:ext cx="2413539" cy="2404593"/>
            </a:xfrm>
            <a:custGeom>
              <a:avLst/>
              <a:gdLst>
                <a:gd name="connsiteX0" fmla="*/ 1501721 w 2413539"/>
                <a:gd name="connsiteY0" fmla="*/ 0 h 2404593"/>
                <a:gd name="connsiteX1" fmla="*/ 2341348 w 2413539"/>
                <a:gd name="connsiteY1" fmla="*/ 256470 h 2404593"/>
                <a:gd name="connsiteX2" fmla="*/ 2413539 w 2413539"/>
                <a:gd name="connsiteY2" fmla="*/ 310454 h 2404593"/>
                <a:gd name="connsiteX3" fmla="*/ 303764 w 2413539"/>
                <a:gd name="connsiteY3" fmla="*/ 2404593 h 2404593"/>
                <a:gd name="connsiteX4" fmla="*/ 256470 w 2413539"/>
                <a:gd name="connsiteY4" fmla="*/ 2341348 h 2404593"/>
                <a:gd name="connsiteX5" fmla="*/ 0 w 2413539"/>
                <a:gd name="connsiteY5" fmla="*/ 1501721 h 2404593"/>
                <a:gd name="connsiteX6" fmla="*/ 1501721 w 2413539"/>
                <a:gd name="connsiteY6" fmla="*/ 0 h 240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3539" h="2404593">
                  <a:moveTo>
                    <a:pt x="1501721" y="0"/>
                  </a:moveTo>
                  <a:cubicBezTo>
                    <a:pt x="1812738" y="0"/>
                    <a:pt x="2101672" y="94548"/>
                    <a:pt x="2341348" y="256470"/>
                  </a:cubicBezTo>
                  <a:lnTo>
                    <a:pt x="2413539" y="310454"/>
                  </a:lnTo>
                  <a:lnTo>
                    <a:pt x="303764" y="2404593"/>
                  </a:lnTo>
                  <a:lnTo>
                    <a:pt x="256470" y="2341348"/>
                  </a:lnTo>
                  <a:cubicBezTo>
                    <a:pt x="94548" y="2101672"/>
                    <a:pt x="0" y="1812738"/>
                    <a:pt x="0" y="1501721"/>
                  </a:cubicBezTo>
                  <a:cubicBezTo>
                    <a:pt x="0" y="672343"/>
                    <a:pt x="672343" y="0"/>
                    <a:pt x="150172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699F735-1BC8-4020-A49A-4C037861EEE1}"/>
              </a:ext>
            </a:extLst>
          </p:cNvPr>
          <p:cNvSpPr/>
          <p:nvPr userDrawn="1"/>
        </p:nvSpPr>
        <p:spPr>
          <a:xfrm>
            <a:off x="0" y="0"/>
            <a:ext cx="12192000" cy="2924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5" name="Block Arc 1">
            <a:extLst>
              <a:ext uri="{FF2B5EF4-FFF2-40B4-BE49-F238E27FC236}">
                <a16:creationId xmlns:a16="http://schemas.microsoft.com/office/drawing/2014/main" xmlns="" id="{404008F3-9393-43B1-9EF6-BB73F9083120}"/>
              </a:ext>
            </a:extLst>
          </p:cNvPr>
          <p:cNvSpPr/>
          <p:nvPr userDrawn="1"/>
        </p:nvSpPr>
        <p:spPr>
          <a:xfrm>
            <a:off x="3582255" y="1754355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Block Arc 12">
            <a:extLst>
              <a:ext uri="{FF2B5EF4-FFF2-40B4-BE49-F238E27FC236}">
                <a16:creationId xmlns:a16="http://schemas.microsoft.com/office/drawing/2014/main" xmlns="" id="{B94FB787-662A-4C42-A82E-3D2990125567}"/>
              </a:ext>
            </a:extLst>
          </p:cNvPr>
          <p:cNvSpPr/>
          <p:nvPr userDrawn="1"/>
        </p:nvSpPr>
        <p:spPr>
          <a:xfrm>
            <a:off x="893211" y="1754355"/>
            <a:ext cx="2340000" cy="2340000"/>
          </a:xfrm>
          <a:prstGeom prst="blockArc">
            <a:avLst>
              <a:gd name="adj1" fmla="val 10800000"/>
              <a:gd name="adj2" fmla="val 118784"/>
              <a:gd name="adj3" fmla="val 7082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Block Arc 13">
            <a:extLst>
              <a:ext uri="{FF2B5EF4-FFF2-40B4-BE49-F238E27FC236}">
                <a16:creationId xmlns:a16="http://schemas.microsoft.com/office/drawing/2014/main" xmlns="" id="{B3104187-2B64-4114-9216-8B72399C3FFB}"/>
              </a:ext>
            </a:extLst>
          </p:cNvPr>
          <p:cNvSpPr/>
          <p:nvPr userDrawn="1"/>
        </p:nvSpPr>
        <p:spPr>
          <a:xfrm>
            <a:off x="6271299" y="1754355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Block Arc 15">
            <a:extLst>
              <a:ext uri="{FF2B5EF4-FFF2-40B4-BE49-F238E27FC236}">
                <a16:creationId xmlns:a16="http://schemas.microsoft.com/office/drawing/2014/main" xmlns="" id="{5C6BA25A-D059-41A1-9E12-7E54661C901A}"/>
              </a:ext>
            </a:extLst>
          </p:cNvPr>
          <p:cNvSpPr/>
          <p:nvPr userDrawn="1"/>
        </p:nvSpPr>
        <p:spPr>
          <a:xfrm>
            <a:off x="8946522" y="1754355"/>
            <a:ext cx="2340000" cy="2340000"/>
          </a:xfrm>
          <a:prstGeom prst="blockArc">
            <a:avLst>
              <a:gd name="adj1" fmla="val 10800000"/>
              <a:gd name="adj2" fmla="val 116759"/>
              <a:gd name="adj3" fmla="val 633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F41AE61D-2711-4D27-9E84-9455C81DF8EA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73211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FEB96CED-3A89-4E72-AD40-98DAA7DB1E8E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62255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168305AF-08C9-4A39-80B8-FD3847826BFC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451299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23326DD4-C5BB-4602-9562-F2390EC71C3D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140343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4DB5A378-F106-4996-9559-AD651050100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065FF430-A86A-408D-B4CD-0BDB219BC8FC}"/>
              </a:ext>
            </a:extLst>
          </p:cNvPr>
          <p:cNvGrpSpPr/>
          <p:nvPr userDrawn="1"/>
        </p:nvGrpSpPr>
        <p:grpSpPr>
          <a:xfrm>
            <a:off x="8766546" y="1684865"/>
            <a:ext cx="2664296" cy="4683693"/>
            <a:chOff x="445712" y="1449040"/>
            <a:chExt cx="2113018" cy="3924176"/>
          </a:xfrm>
        </p:grpSpPr>
        <p:sp>
          <p:nvSpPr>
            <p:cNvPr id="3" name="Rounded Rectangle 5">
              <a:extLst>
                <a:ext uri="{FF2B5EF4-FFF2-40B4-BE49-F238E27FC236}">
                  <a16:creationId xmlns:a16="http://schemas.microsoft.com/office/drawing/2014/main" xmlns="" id="{0CA6DF50-6795-474E-9081-6511A6DF797F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xmlns="" id="{E35AE172-B3BB-4E24-B958-0CB99851C0B0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xmlns="" id="{3492788A-995F-478E-A5F5-E0A3675E5DFD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8">
                <a:extLst>
                  <a:ext uri="{FF2B5EF4-FFF2-40B4-BE49-F238E27FC236}">
                    <a16:creationId xmlns:a16="http://schemas.microsoft.com/office/drawing/2014/main" xmlns="" id="{9A4EEAB5-7A36-43A2-9FDD-A2137FD0C0D2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10">
                <a:extLst>
                  <a:ext uri="{FF2B5EF4-FFF2-40B4-BE49-F238E27FC236}">
                    <a16:creationId xmlns:a16="http://schemas.microsoft.com/office/drawing/2014/main" xmlns="" id="{983787F9-8E6F-4588-9DA5-35FC31554940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3E2B1047-A353-4F69-8E34-66CE0EF65D9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8954464" y="2096435"/>
            <a:ext cx="2288460" cy="37530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xmlns="" id="{F072E626-24D1-4140-9541-74DA99F2F3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1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2E7C2C0-79DA-4DCB-B54D-D2192CC70EC8}"/>
              </a:ext>
            </a:extLst>
          </p:cNvPr>
          <p:cNvSpPr/>
          <p:nvPr/>
        </p:nvSpPr>
        <p:spPr>
          <a:xfrm>
            <a:off x="3953933" y="2671354"/>
            <a:ext cx="8238067" cy="156101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016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C455B2A-3D1B-4F98-ACA5-C72C064015F6}"/>
              </a:ext>
            </a:extLst>
          </p:cNvPr>
          <p:cNvGrpSpPr/>
          <p:nvPr/>
        </p:nvGrpSpPr>
        <p:grpSpPr>
          <a:xfrm>
            <a:off x="4233333" y="3182565"/>
            <a:ext cx="8153400" cy="1287834"/>
            <a:chOff x="4583293" y="2380271"/>
            <a:chExt cx="8153400" cy="40941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5CF5BDA4-10C7-46A6-AC30-523A3FC438AC}"/>
                </a:ext>
              </a:extLst>
            </p:cNvPr>
            <p:cNvSpPr txBox="1"/>
            <p:nvPr/>
          </p:nvSpPr>
          <p:spPr>
            <a:xfrm>
              <a:off x="4583293" y="2380271"/>
              <a:ext cx="7975600" cy="1569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bg-BG" sz="4800" dirty="0">
                  <a:solidFill>
                    <a:schemeClr val="bg1"/>
                  </a:solidFill>
                </a:rPr>
                <a:t>Напредък в изпълнението на ПРСР 2014-2020 г.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C062103B-F514-4BE9-B5B2-C13878D2FE7C}"/>
                </a:ext>
              </a:extLst>
            </p:cNvPr>
            <p:cNvSpPr txBox="1"/>
            <p:nvPr/>
          </p:nvSpPr>
          <p:spPr>
            <a:xfrm>
              <a:off x="7959597" y="5807426"/>
              <a:ext cx="4777096" cy="6669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bg-BG" altLang="ko-KR" sz="1867" dirty="0">
                  <a:solidFill>
                    <a:schemeClr val="bg1"/>
                  </a:solidFill>
                  <a:cs typeface="Arial" pitchFamily="34" charset="0"/>
                </a:rPr>
                <a:t/>
              </a:r>
              <a:br>
                <a:rPr lang="bg-BG" altLang="ko-KR" sz="1867" dirty="0">
                  <a:solidFill>
                    <a:schemeClr val="bg1"/>
                  </a:solidFill>
                  <a:cs typeface="Arial" pitchFamily="34" charset="0"/>
                </a:rPr>
              </a:br>
              <a:r>
                <a:rPr lang="bg-BG" altLang="ko-KR" sz="1867" dirty="0">
                  <a:solidFill>
                    <a:schemeClr val="bg1"/>
                  </a:solidFill>
                  <a:cs typeface="Arial" pitchFamily="34" charset="0"/>
                </a:rPr>
                <a:t>ДЪРЖАВЕН ФОНД  „ЗЕМЕДЕЛИЕ“ </a:t>
              </a:r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76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en-US" dirty="0" smtClean="0"/>
              <a:t>5</a:t>
            </a:r>
            <a:endParaRPr lang="en-US" dirty="0"/>
          </a:p>
        </p:txBody>
      </p: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3152849" y="1201359"/>
            <a:ext cx="5575770" cy="1471303"/>
            <a:chOff x="2843459" y="4824545"/>
            <a:chExt cx="4230407" cy="145995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2843459" y="4824545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BG06RDNP001-5.002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5.2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2843459" y="5139241"/>
              <a:ext cx="4230407" cy="1145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"Инвестиции за възстановяване на потенциала на земеделските земи и на селскостопанския производствен потенциал, нарушени от природни бедствия, неблагоприятни климатични явления и катастрофични събития</a:t>
              </a:r>
              <a:r>
                <a:rPr lang="ru-RU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„</a:t>
              </a:r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ru-RU" altLang="ko-KR" sz="900" b="1" i="1" dirty="0"/>
                <a:t>Бр. подадени проекти </a:t>
              </a:r>
              <a:r>
                <a:rPr lang="ru-RU" altLang="ko-KR" sz="900" b="1" i="1" dirty="0" smtClean="0"/>
                <a:t>по приема: </a:t>
              </a:r>
              <a:r>
                <a:rPr lang="en-US" altLang="ko-KR" sz="900" b="1" i="1" dirty="0"/>
                <a:t>3</a:t>
              </a:r>
              <a:endParaRPr lang="ru-RU" altLang="ko-KR" sz="900" b="1" i="1" dirty="0"/>
            </a:p>
            <a:p>
              <a:r>
                <a:rPr lang="ru-RU" altLang="ko-KR" sz="1200" dirty="0" smtClean="0">
                  <a:cs typeface="Times New Roman" panose="02020603050405020304" pitchFamily="18" charset="0"/>
                </a:rPr>
                <a:t>Извършва се проверка за съответствие с критериите за подбор и допустимост на подадените проектни предложения</a:t>
              </a:r>
              <a:r>
                <a:rPr lang="en-US" altLang="ko-KR" sz="1200" dirty="0" smtClean="0">
                  <a:cs typeface="Times New Roman" panose="02020603050405020304" pitchFamily="18" charset="0"/>
                </a:rPr>
                <a:t> </a:t>
              </a:r>
              <a:r>
                <a:rPr lang="ru-RU" altLang="ko-KR" sz="1200" dirty="0" smtClean="0">
                  <a:cs typeface="Times New Roman" panose="02020603050405020304" pitchFamily="18" charset="0"/>
                </a:rPr>
                <a:t>на етап ОАСД</a:t>
              </a:r>
              <a:r>
                <a:rPr lang="en-US" altLang="ko-KR" sz="1200" dirty="0" smtClean="0">
                  <a:cs typeface="Times New Roman" panose="02020603050405020304" pitchFamily="18" charset="0"/>
                </a:rPr>
                <a:t>.</a:t>
              </a:r>
              <a:endParaRPr lang="ru-RU" altLang="ko-KR" sz="1200" dirty="0"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49" y="3247236"/>
            <a:ext cx="5465682" cy="273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4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6</a:t>
            </a:r>
          </a:p>
          <a:p>
            <a:pPr algn="l"/>
            <a:r>
              <a:rPr lang="ru-RU" sz="2000" i="1" dirty="0"/>
              <a:t>Развитие на стопанства и предприятия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7036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398904" y="209533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bg-BG" sz="12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6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3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5062680" y="2095334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6.1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110493"/>
              </p:ext>
            </p:extLst>
          </p:nvPr>
        </p:nvGraphicFramePr>
        <p:xfrm>
          <a:off x="508541" y="3680032"/>
          <a:ext cx="10926077" cy="2539172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4026862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440989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2246443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211783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Брой приеми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4541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8100</a:t>
                      </a:r>
                    </a:p>
                    <a:p>
                      <a:pPr algn="ctr"/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770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Общ брой сключени договори за подпомагане</a:t>
                      </a:r>
                      <a:endParaRPr lang="bg-BG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2 149</a:t>
                      </a:r>
                      <a:endParaRPr lang="bg-BG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bg-BG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bg-BG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3 514</a:t>
                      </a:r>
                      <a:endParaRPr lang="en-US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bg-BG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60427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tx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tx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53 725 00.00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bg-BG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52 710</a:t>
                      </a:r>
                      <a:r>
                        <a:rPr lang="bg-BG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000.00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bg-BG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endParaRPr lang="bg-BG" sz="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u="none" strike="sngStrike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36 390 791.00</a:t>
                      </a:r>
                      <a:r>
                        <a:rPr lang="en-US" sz="14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50 616 726.11 €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48 122 518.38 €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4 333 353.57 €   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9757475" y="214613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bg-BG" sz="12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6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4.1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7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bg-BG" dirty="0"/>
              <a:t>6</a:t>
            </a:r>
            <a:endParaRPr lang="en-US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72199" y="1034707"/>
            <a:ext cx="5116126" cy="1981584"/>
            <a:chOff x="2279575" y="5092585"/>
            <a:chExt cx="4230407" cy="188643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79575" y="5092585"/>
              <a:ext cx="4230407" cy="292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BG06RDNP001-6.011 по </a:t>
              </a:r>
              <a:r>
                <a:rPr lang="ru-RU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подмярка 6.1</a:t>
              </a:r>
              <a:endParaRPr lang="ru-RU" altLang="ko-KR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79"/>
              <a:ext cx="4230407" cy="1450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1200" i="1" dirty="0"/>
                <a:t>"</a:t>
              </a:r>
              <a:r>
                <a:rPr lang="ru-RU" sz="1200" i="1" dirty="0"/>
                <a:t>Стартова помощ за млади земеделски производители</a:t>
              </a:r>
              <a:r>
                <a:rPr lang="bg-BG" sz="1200" i="1" dirty="0" smtClean="0"/>
                <a:t>"</a:t>
              </a:r>
              <a:endParaRPr lang="ru-RU" altLang="ko-KR" sz="1200" b="1" dirty="0" smtClean="0">
                <a:cs typeface="Calibri" pitchFamily="34" charset="0"/>
              </a:endParaRPr>
            </a:p>
            <a:p>
              <a:pPr algn="just"/>
              <a:r>
                <a:rPr lang="bg-BG" sz="900" b="1" i="1" dirty="0" smtClean="0"/>
                <a:t>Бр. подадени проекти по приема: 218</a:t>
              </a:r>
            </a:p>
            <a:p>
              <a:pPr algn="just"/>
              <a:r>
                <a:rPr lang="ru-RU" sz="1200" dirty="0" smtClean="0">
                  <a:cs typeface="Times New Roman" panose="02020603050405020304" pitchFamily="18" charset="0"/>
                </a:rPr>
                <a:t>Прием </a:t>
              </a:r>
              <a:r>
                <a:rPr lang="ru-RU" sz="1200" dirty="0">
                  <a:cs typeface="Times New Roman" panose="02020603050405020304" pitchFamily="18" charset="0"/>
                </a:rPr>
                <a:t>на проекти приключи на 28.02.2022 г.. Подадени са общо 218 проектни предложения, подлежащи на оценка за административно съответствие и допустимост. </a:t>
              </a:r>
              <a:r>
                <a:rPr lang="bg-BG" sz="1200" dirty="0" smtClean="0">
                  <a:cs typeface="Times New Roman" panose="02020603050405020304" pitchFamily="18" charset="0"/>
                </a:rPr>
                <a:t>Бюджетът </a:t>
              </a:r>
              <a:r>
                <a:rPr lang="bg-BG" sz="1200" dirty="0">
                  <a:cs typeface="Times New Roman" panose="02020603050405020304" pitchFamily="18" charset="0"/>
                </a:rPr>
                <a:t>по процедурата възлиза на</a:t>
              </a:r>
              <a:r>
                <a:rPr lang="en-US" sz="1200" dirty="0">
                  <a:cs typeface="Times New Roman" panose="02020603050405020304" pitchFamily="18" charset="0"/>
                </a:rPr>
                <a:t> 24 447 500</a:t>
              </a:r>
              <a:r>
                <a:rPr lang="bg-BG" sz="1200" dirty="0">
                  <a:cs typeface="Times New Roman" panose="02020603050405020304" pitchFamily="18" charset="0"/>
                </a:rPr>
                <a:t>.</a:t>
              </a:r>
              <a:r>
                <a:rPr lang="en-US" sz="1200" dirty="0">
                  <a:cs typeface="Times New Roman" panose="02020603050405020304" pitchFamily="18" charset="0"/>
                </a:rPr>
                <a:t>00 </a:t>
              </a:r>
              <a:r>
                <a:rPr lang="en-US" sz="1200" dirty="0" err="1">
                  <a:cs typeface="Times New Roman" panose="02020603050405020304" pitchFamily="18" charset="0"/>
                </a:rPr>
                <a:t>лв</a:t>
              </a:r>
              <a:r>
                <a:rPr lang="en-US" sz="1200" dirty="0">
                  <a:cs typeface="Times New Roman" panose="02020603050405020304" pitchFamily="18" charset="0"/>
                </a:rPr>
                <a:t>. </a:t>
              </a:r>
              <a:endParaRPr lang="en-US" sz="1200" dirty="0" smtClean="0">
                <a:cs typeface="Times New Roman" panose="02020603050405020304" pitchFamily="18" charset="0"/>
              </a:endParaRPr>
            </a:p>
            <a:p>
              <a:pPr algn="just"/>
              <a:r>
                <a:rPr lang="ru-RU" sz="1200" dirty="0">
                  <a:cs typeface="Times New Roman" panose="02020603050405020304" pitchFamily="18" charset="0"/>
                </a:rPr>
                <a:t>В процес на приключване на </a:t>
              </a:r>
              <a:r>
                <a:rPr lang="ru-RU" sz="1200" dirty="0" smtClean="0">
                  <a:cs typeface="Times New Roman" panose="02020603050405020304" pitchFamily="18" charset="0"/>
                </a:rPr>
                <a:t>посещения</a:t>
              </a:r>
              <a:r>
                <a:rPr lang="bg-BG" sz="1200" dirty="0" smtClean="0">
                  <a:cs typeface="Times New Roman" panose="02020603050405020304" pitchFamily="18" charset="0"/>
                </a:rPr>
                <a:t>та</a:t>
              </a:r>
              <a:r>
                <a:rPr lang="ru-RU" sz="1200" dirty="0" smtClean="0">
                  <a:cs typeface="Times New Roman" panose="02020603050405020304" pitchFamily="18" charset="0"/>
                </a:rPr>
                <a:t> </a:t>
              </a:r>
              <a:r>
                <a:rPr lang="ru-RU" sz="1200" dirty="0">
                  <a:cs typeface="Times New Roman" panose="02020603050405020304" pitchFamily="18" charset="0"/>
                </a:rPr>
                <a:t>на място и изготвяне на писма за нередовности.</a:t>
              </a:r>
              <a:endParaRPr lang="bg-BG" sz="12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320956" y="1000705"/>
            <a:ext cx="5575770" cy="1941752"/>
            <a:chOff x="7032103" y="5025351"/>
            <a:chExt cx="4230407" cy="1787258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5025351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BG06RDNP001-6.012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6.3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240358"/>
              <a:ext cx="4230407" cy="157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/>
              <a:r>
                <a:rPr lang="ru-RU" altLang="ko-KR" sz="1200" i="1" dirty="0"/>
                <a:t>"Стартова помощ за развитието на малки стопанства"</a:t>
              </a:r>
            </a:p>
            <a:p>
              <a:pPr algn="just"/>
              <a:r>
                <a:rPr lang="ru-RU" altLang="ko-KR" sz="900" b="1" i="1" dirty="0" smtClean="0"/>
                <a:t>Бр</a:t>
              </a:r>
              <a:r>
                <a:rPr lang="ru-RU" altLang="ko-KR" sz="900" b="1" i="1" dirty="0"/>
                <a:t>. подадени </a:t>
              </a:r>
              <a:r>
                <a:rPr lang="ru-RU" altLang="ko-KR" sz="900" b="1" i="1" dirty="0" smtClean="0"/>
                <a:t>проекти: 1496</a:t>
              </a:r>
              <a:endParaRPr lang="ru-RU" altLang="ko-KR" sz="900" b="1" i="1" dirty="0"/>
            </a:p>
            <a:p>
              <a:pPr algn="just"/>
              <a:r>
                <a:rPr lang="ru-RU" sz="1200" dirty="0">
                  <a:cs typeface="Times New Roman" panose="02020603050405020304" pitchFamily="18" charset="0"/>
                </a:rPr>
                <a:t>Приемът по подмярката е обявен на 30.11.2021, с краен срок за подаване на проектните предложение – 02.03.2022 г.  Предвидения бюджет за одобрените кандидати е в размер на 39 116 000.00 лв. </a:t>
              </a:r>
              <a:r>
                <a:rPr lang="ru-RU" sz="1200" dirty="0" smtClean="0">
                  <a:cs typeface="Times New Roman" panose="02020603050405020304" pitchFamily="18" charset="0"/>
                </a:rPr>
                <a:t>Назначени </a:t>
              </a:r>
              <a:r>
                <a:rPr lang="ru-RU" sz="1200" dirty="0">
                  <a:cs typeface="Times New Roman" panose="02020603050405020304" pitchFamily="18" charset="0"/>
                </a:rPr>
                <a:t>са комисии за обработка и извършване на посещения на </a:t>
              </a:r>
              <a:r>
                <a:rPr lang="ru-RU" sz="1200" dirty="0" smtClean="0">
                  <a:cs typeface="Times New Roman" panose="02020603050405020304" pitchFamily="18" charset="0"/>
                </a:rPr>
                <a:t>място, </a:t>
              </a:r>
              <a:r>
                <a:rPr lang="ru-RU" sz="1200" dirty="0">
                  <a:cs typeface="Times New Roman" panose="02020603050405020304" pitchFamily="18" charset="0"/>
                </a:rPr>
                <a:t>които текат към момента в зависимост от инвестициите и сроковете за засяване/засаждане на културите</a:t>
              </a:r>
              <a:r>
                <a:rPr lang="ru-RU" sz="1200" dirty="0" smtClean="0">
                  <a:cs typeface="Times New Roman" panose="02020603050405020304" pitchFamily="18" charset="0"/>
                </a:rPr>
                <a:t>.   </a:t>
              </a:r>
              <a:endParaRPr lang="ru-RU" sz="1200" dirty="0"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94" y="3356574"/>
            <a:ext cx="4476254" cy="25878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596" y="3353970"/>
            <a:ext cx="4096318" cy="259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0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</a:t>
            </a:r>
            <a:r>
              <a:rPr lang="ru-RU" sz="3400" dirty="0" smtClean="0"/>
              <a:t>7</a:t>
            </a:r>
            <a:endParaRPr lang="ru-RU" sz="3400" dirty="0"/>
          </a:p>
          <a:p>
            <a:pPr algn="l"/>
            <a:r>
              <a:rPr lang="ru-RU" sz="2000" i="1" dirty="0"/>
              <a:t>Основни услуги и обновяване на селата в селските райони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6020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311818" y="1935677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7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3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4786908" y="1950191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7.2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699418" y="1928421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</a:t>
            </a:r>
          </a:p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7.6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05930"/>
              </p:ext>
            </p:extLst>
          </p:nvPr>
        </p:nvGraphicFramePr>
        <p:xfrm>
          <a:off x="508541" y="3482110"/>
          <a:ext cx="10926077" cy="2502298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70324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576945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2434108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211783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</a:tblGrid>
              <a:tr h="443346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703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ОТТЕГЛЕНА</a:t>
                      </a:r>
                      <a:endParaRPr lang="bg-BG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191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tx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tx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553 276 211.00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ОТТЕГЛЕНА</a:t>
                      </a:r>
                      <a:endParaRPr lang="bg-BG" sz="1200" b="0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55 099 196.00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463 755 862.11 €  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ОТТЕГЛЕНА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22 316 047,61 €  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74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bg-BG" dirty="0"/>
              <a:t>7</a:t>
            </a:r>
            <a:endParaRPr lang="en-US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744770" y="1360612"/>
            <a:ext cx="5026302" cy="1693624"/>
            <a:chOff x="2279575" y="5125566"/>
            <a:chExt cx="4246925" cy="192426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96093" y="5125566"/>
              <a:ext cx="4230407" cy="34969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BG06RDNP001-7.014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7.3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79"/>
              <a:ext cx="4230407" cy="1521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i="1" dirty="0" smtClean="0"/>
                <a:t>"</a:t>
              </a:r>
              <a:r>
                <a:rPr lang="ru-RU" sz="1200" i="1" dirty="0"/>
                <a:t>Широколентова инфраструктура, включително нейното създаване, подобрение и разширяване, пасивна широколентова инфраструктура и мерки за достъп до решения чрез широколентова инфраструктура и електронно правителство„</a:t>
              </a:r>
            </a:p>
            <a:p>
              <a:pPr algn="just"/>
              <a:r>
                <a:rPr lang="bg-BG" sz="900" b="1" i="1" dirty="0" smtClean="0"/>
                <a:t>Бр</a:t>
              </a:r>
              <a:r>
                <a:rPr lang="bg-BG" sz="900" b="1" i="1" dirty="0"/>
                <a:t>. подадени проекти по приема: 1</a:t>
              </a:r>
              <a:endParaRPr lang="ru-RU" sz="900" b="1" dirty="0"/>
            </a:p>
            <a:p>
              <a:pPr algn="just"/>
              <a:r>
                <a:rPr lang="ru-RU" sz="1200" dirty="0" smtClean="0">
                  <a:cs typeface="Times New Roman" panose="02020603050405020304" pitchFamily="18" charset="0"/>
                </a:rPr>
                <a:t>Председателя </a:t>
              </a:r>
              <a:r>
                <a:rPr lang="ru-RU" sz="1200" dirty="0">
                  <a:cs typeface="Times New Roman" panose="02020603050405020304" pitchFamily="18" charset="0"/>
                </a:rPr>
                <a:t>на Ликвидационната комисия в ДАЕУ </a:t>
              </a:r>
              <a:r>
                <a:rPr lang="ru-RU" sz="1200" dirty="0" smtClean="0">
                  <a:cs typeface="Times New Roman" panose="02020603050405020304" pitchFamily="18" charset="0"/>
                </a:rPr>
                <a:t>е подал искане за оттегляне на  </a:t>
              </a:r>
              <a:r>
                <a:rPr lang="ru-RU" sz="1200" dirty="0">
                  <a:cs typeface="Times New Roman" panose="02020603050405020304" pitchFamily="18" charset="0"/>
                </a:rPr>
                <a:t>проектното предложение.</a:t>
              </a:r>
            </a:p>
          </p:txBody>
        </p:sp>
      </p:grp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110127" y="1360615"/>
            <a:ext cx="5575770" cy="2247620"/>
            <a:chOff x="7032103" y="5083387"/>
            <a:chExt cx="4230407" cy="223028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5083387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BG06RDNP001-7.015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7.6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435445"/>
              <a:ext cx="4230407" cy="187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altLang="ko-KR" sz="1200" i="1" dirty="0"/>
                <a:t>"Проучвания и инвестиции, свързани с поддържане, възстановяване и подобряване на културното и природно наследство на селатa"</a:t>
              </a:r>
            </a:p>
            <a:p>
              <a:pPr algn="just"/>
              <a:r>
                <a:rPr lang="ru-RU" altLang="ko-KR" sz="900" b="1" i="1" dirty="0" smtClean="0"/>
                <a:t>Бр</a:t>
              </a:r>
              <a:r>
                <a:rPr lang="ru-RU" altLang="ko-KR" sz="900" b="1" i="1" dirty="0"/>
                <a:t>. подадени проекти </a:t>
              </a:r>
              <a:r>
                <a:rPr lang="ru-RU" altLang="ko-KR" sz="900" b="1" i="1" dirty="0" smtClean="0"/>
                <a:t>по приема: </a:t>
              </a:r>
              <a:r>
                <a:rPr lang="bg-BG" altLang="ko-KR" sz="900" b="1" i="1" dirty="0" smtClean="0"/>
                <a:t>133</a:t>
              </a:r>
              <a:endParaRPr lang="ru-RU" altLang="ko-KR" sz="900" b="1" i="1" dirty="0"/>
            </a:p>
            <a:p>
              <a:pPr algn="just"/>
              <a:r>
                <a:rPr lang="bg-BG" sz="1200" dirty="0"/>
                <a:t>Оценителната комисия е обработила 133 проектни предложения </a:t>
              </a:r>
              <a:r>
                <a:rPr lang="en-US" sz="1200" dirty="0"/>
                <a:t>на </a:t>
              </a:r>
              <a:r>
                <a:rPr lang="en-US" sz="1200" dirty="0" err="1"/>
                <a:t>обща</a:t>
              </a:r>
              <a:r>
                <a:rPr lang="en-US" sz="1200" dirty="0"/>
                <a:t> </a:t>
              </a:r>
              <a:r>
                <a:rPr lang="en-US" sz="1200" dirty="0" err="1"/>
                <a:t>стойност</a:t>
              </a:r>
              <a:r>
                <a:rPr lang="en-US" sz="1200" dirty="0"/>
                <a:t> </a:t>
              </a:r>
              <a:r>
                <a:rPr lang="bg-BG" sz="1200" dirty="0"/>
                <a:t>от </a:t>
              </a:r>
              <a:r>
                <a:rPr lang="en-US" sz="1200" dirty="0"/>
                <a:t>76</a:t>
              </a:r>
              <a:r>
                <a:rPr lang="bg-BG" sz="1200" dirty="0"/>
                <a:t> </a:t>
              </a:r>
              <a:r>
                <a:rPr lang="en-US" sz="1200" dirty="0"/>
                <a:t>203 872,02 </a:t>
              </a:r>
              <a:r>
                <a:rPr lang="en-US" sz="1200" dirty="0" err="1"/>
                <a:t>лв</a:t>
              </a:r>
              <a:r>
                <a:rPr lang="bg-BG" sz="1200" dirty="0"/>
                <a:t>. (38 963 018,72 €). От тях са одобрени 109 проекта на обща стойност в размер на </a:t>
              </a:r>
              <a:r>
                <a:rPr lang="en-US" sz="1200" dirty="0"/>
                <a:t>61 344 041.86</a:t>
              </a:r>
              <a:r>
                <a:rPr lang="bg-BG" sz="1200" dirty="0"/>
                <a:t> лв., а 24 проектни предложения са отказани, т. к. не отговарят на условията за допустимост към Условията за кандидатстване по </a:t>
              </a:r>
              <a:r>
                <a:rPr lang="bg-BG" sz="1200" dirty="0" err="1"/>
                <a:t>подмярката</a:t>
              </a:r>
              <a:r>
                <a:rPr lang="bg-BG" sz="1200" dirty="0"/>
                <a:t> Оценката по тях е приключила, изготвен е оценителен доклад и са на етап сключване на договори за финансово подпомагане.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817" y="3749475"/>
            <a:ext cx="4319452" cy="24443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017" y="3745194"/>
            <a:ext cx="4475675" cy="244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6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</a:t>
            </a:r>
            <a:r>
              <a:rPr lang="en-US" sz="3400" dirty="0"/>
              <a:t>8</a:t>
            </a:r>
            <a:endParaRPr lang="ru-RU" sz="3400" dirty="0"/>
          </a:p>
          <a:p>
            <a:r>
              <a:rPr lang="ru-RU" sz="2000" i="1" dirty="0"/>
              <a:t>Инвестиции в развитие на горските райони и подобряване жизнеспособността на горите</a:t>
            </a:r>
            <a:endParaRPr lang="bg-BG" sz="2000" i="1" dirty="0"/>
          </a:p>
        </p:txBody>
      </p:sp>
      <p:sp>
        <p:nvSpPr>
          <p:cNvPr id="9" name="Rectangle 8"/>
          <p:cNvSpPr/>
          <p:nvPr/>
        </p:nvSpPr>
        <p:spPr>
          <a:xfrm>
            <a:off x="0" y="16020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6382903" y="1950191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8.</a:t>
            </a:r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3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4786908" y="1950191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8</a:t>
            </a:r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1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8044790" y="1899392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</a:t>
            </a:r>
          </a:p>
          <a:p>
            <a:pPr algn="ctr"/>
            <a:r>
              <a:rPr lang="en-US" sz="12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8</a:t>
            </a:r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4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951005"/>
              </p:ext>
            </p:extLst>
          </p:nvPr>
        </p:nvGraphicFramePr>
        <p:xfrm>
          <a:off x="732194" y="3559795"/>
          <a:ext cx="10543822" cy="2757400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70324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1653309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1770712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1808977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  <a:gridCol w="160758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22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 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191 </a:t>
                      </a: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  <a:endParaRPr lang="bg-BG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bg-BG" sz="1400" b="0" i="0" u="none" strike="sng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bg-BG" sz="1400" b="0" i="0" u="none" strike="sng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bg-BG" sz="1400" b="0" i="0" u="none" strike="sng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59993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tx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tx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  <a:endParaRPr lang="bg-BG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17 480 602.10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2 295 164,19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10 032 606.70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  <a:endParaRPr lang="bg-BG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5 008 131.11 €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732 674.11 €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416 977.56 € </a:t>
                      </a:r>
                      <a:endParaRPr lang="ru-RU" sz="1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9771989" y="191390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8.</a:t>
            </a:r>
            <a:r>
              <a:rPr lang="en-US" sz="12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20930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en-US" dirty="0" smtClean="0"/>
              <a:t>8</a:t>
            </a:r>
            <a:endParaRPr lang="en-US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744770" y="1360615"/>
            <a:ext cx="5164324" cy="1539737"/>
            <a:chOff x="2279575" y="5125566"/>
            <a:chExt cx="4246925" cy="174942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96093" y="5125566"/>
              <a:ext cx="4230407" cy="34969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BG06RDNP001-8.005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8.1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79"/>
              <a:ext cx="4230407" cy="1346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i="1" dirty="0" smtClean="0"/>
                <a:t>"</a:t>
              </a:r>
              <a:r>
                <a:rPr lang="bg-BG" sz="1400" i="1" dirty="0" smtClean="0">
                  <a:solidFill>
                    <a:prstClr val="black"/>
                  </a:solidFill>
                  <a:latin typeface="Calibri Light"/>
                </a:rPr>
                <a:t>Залесяване </a:t>
              </a:r>
              <a:r>
                <a:rPr lang="bg-BG" sz="1400" i="1" dirty="0">
                  <a:solidFill>
                    <a:prstClr val="black"/>
                  </a:solidFill>
                  <a:latin typeface="Calibri Light"/>
                </a:rPr>
                <a:t>и </a:t>
              </a:r>
              <a:r>
                <a:rPr lang="bg-BG" sz="1400" i="1" dirty="0" smtClean="0">
                  <a:solidFill>
                    <a:prstClr val="black"/>
                  </a:solidFill>
                  <a:latin typeface="Calibri Light"/>
                </a:rPr>
                <a:t>поддръжка</a:t>
              </a:r>
              <a:r>
                <a:rPr lang="en-US" sz="1400" i="1" dirty="0" smtClean="0">
                  <a:solidFill>
                    <a:prstClr val="black"/>
                  </a:solidFill>
                  <a:latin typeface="Calibri Light"/>
                </a:rPr>
                <a:t>“</a:t>
              </a:r>
            </a:p>
            <a:p>
              <a:pPr algn="r"/>
              <a:r>
                <a:rPr lang="bg-BG" sz="900" b="1" i="1" dirty="0" smtClean="0"/>
                <a:t>Бр</a:t>
              </a:r>
              <a:r>
                <a:rPr lang="bg-BG" sz="900" b="1" i="1" dirty="0"/>
                <a:t>. подадени проекти по приема: </a:t>
              </a:r>
              <a:r>
                <a:rPr lang="en-US" sz="900" b="1" i="1" dirty="0" smtClean="0"/>
                <a:t>22</a:t>
              </a:r>
              <a:endParaRPr lang="ru-RU" sz="900" b="1" dirty="0"/>
            </a:p>
            <a:p>
              <a:pPr algn="r"/>
              <a:r>
                <a:rPr lang="ru-RU" sz="1200" dirty="0">
                  <a:cs typeface="Times New Roman" panose="02020603050405020304" pitchFamily="18" charset="0"/>
                </a:rPr>
                <a:t>В процес на обработка са 22 броя проектни предложения със заявена обща стойност на субсидията, която е в размер на 1 625 703,60 €. Проектните предложения са в процес на обработка на етап техническа и финансова оценка.</a:t>
              </a:r>
            </a:p>
          </p:txBody>
        </p:sp>
      </p:grp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433099" y="1360616"/>
            <a:ext cx="5160802" cy="1885946"/>
            <a:chOff x="7032103" y="5083387"/>
            <a:chExt cx="4230407" cy="187140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5083387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 BG06RDNP001-8.001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8.6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381964"/>
              <a:ext cx="4230407" cy="157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400" i="1" dirty="0">
                  <a:solidFill>
                    <a:prstClr val="black"/>
                  </a:solidFill>
                  <a:latin typeface="Calibri Light"/>
                </a:rPr>
                <a:t>"Инвестиции в технологии за лесовъдство и в преработката, мобилизирането и търговията с горски продукти"</a:t>
              </a:r>
            </a:p>
            <a:p>
              <a:r>
                <a:rPr lang="ru-RU" altLang="ko-KR" sz="900" b="1" i="1" dirty="0" smtClean="0"/>
                <a:t>Бр</a:t>
              </a:r>
              <a:r>
                <a:rPr lang="ru-RU" altLang="ko-KR" sz="900" b="1" i="1" dirty="0"/>
                <a:t>. подадени </a:t>
              </a:r>
              <a:r>
                <a:rPr lang="ru-RU" altLang="ko-KR" sz="900" b="1" i="1" dirty="0" smtClean="0"/>
                <a:t>проекти: </a:t>
              </a:r>
              <a:r>
                <a:rPr lang="bg-BG" altLang="ko-KR" sz="900" b="1" i="1" dirty="0" smtClean="0"/>
                <a:t>1</a:t>
              </a:r>
              <a:r>
                <a:rPr lang="en-US" altLang="ko-KR" sz="900" b="1" i="1" dirty="0" smtClean="0"/>
                <a:t>91</a:t>
              </a:r>
              <a:endParaRPr lang="ru-RU" altLang="ko-KR" sz="900" b="1" i="1" dirty="0"/>
            </a:p>
            <a:p>
              <a:pPr algn="just"/>
              <a:r>
                <a:rPr lang="ru-RU" sz="1200" dirty="0"/>
                <a:t>След увеличение на бюджета по подмярката са разпределени за обработка 53 броя проектни предложения със заявена субсидия в размер на 6 509 078,42 €</a:t>
              </a:r>
              <a:r>
                <a:rPr lang="ru-RU" sz="1200" dirty="0" smtClean="0"/>
                <a:t>. В </a:t>
              </a:r>
              <a:r>
                <a:rPr lang="ru-RU" sz="1200" dirty="0"/>
                <a:t>оценителната комисия са включени и 10 проектни предложения, по които се изчаква решение от разследващи и съдебни органи</a:t>
              </a:r>
              <a:r>
                <a:rPr lang="ru-RU" sz="1200" dirty="0" smtClean="0"/>
                <a:t>. </a:t>
              </a:r>
              <a:endParaRPr lang="ru-RU" sz="1200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547" y="3521193"/>
            <a:ext cx="3335547" cy="25016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099" y="3521193"/>
            <a:ext cx="3812054" cy="250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</a:t>
            </a:r>
            <a:r>
              <a:rPr lang="en-US" sz="3400" dirty="0" smtClean="0"/>
              <a:t>9</a:t>
            </a:r>
            <a:endParaRPr lang="ru-RU" sz="3400" dirty="0"/>
          </a:p>
          <a:p>
            <a:pPr algn="l"/>
            <a:r>
              <a:rPr lang="ru-RU" sz="2000" i="1" dirty="0" smtClean="0"/>
              <a:t>Учредяване </a:t>
            </a:r>
            <a:r>
              <a:rPr lang="ru-RU" sz="2000" i="1" dirty="0"/>
              <a:t>на групи и организации на производителите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sp>
        <p:nvSpPr>
          <p:cNvPr id="9" name="Rectangle 8"/>
          <p:cNvSpPr/>
          <p:nvPr/>
        </p:nvSpPr>
        <p:spPr>
          <a:xfrm>
            <a:off x="0" y="16020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435190" y="1565564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M</a:t>
            </a:r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ярка</a:t>
            </a:r>
          </a:p>
          <a:p>
            <a:pPr algn="ctr"/>
            <a:r>
              <a:rPr lang="en-US" sz="1200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9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462103"/>
              </p:ext>
            </p:extLst>
          </p:nvPr>
        </p:nvGraphicFramePr>
        <p:xfrm>
          <a:off x="508541" y="3500582"/>
          <a:ext cx="10048623" cy="3123616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5234282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4814341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</a:p>
                    <a:p>
                      <a:pPr algn="ctr"/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 16 478 348,87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4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</a:p>
                    <a:p>
                      <a:pPr algn="ctr"/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tx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tx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479</a:t>
                      </a:r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166,06</a:t>
                      </a:r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3 271 315.70 €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69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3400" dirty="0"/>
              <a:t>Подмярка 19.2 </a:t>
            </a:r>
            <a:r>
              <a:rPr lang="ru-RU" sz="3400" dirty="0" smtClean="0"/>
              <a:t>на </a:t>
            </a:r>
            <a:r>
              <a:rPr lang="ru-RU" sz="3400" dirty="0"/>
              <a:t>мярка 19 „Водено от общностите местно развитие” (ВОМР)</a:t>
            </a:r>
            <a:endParaRPr lang="en-US" sz="3400" dirty="0"/>
          </a:p>
        </p:txBody>
      </p: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96686" y="1610781"/>
            <a:ext cx="5413441" cy="2301447"/>
            <a:chOff x="6825010" y="5083385"/>
            <a:chExt cx="4437500" cy="228369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5083385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 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BG06RDNP001-19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.2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</a:t>
              </a:r>
              <a:r>
                <a:rPr lang="bg-BG" altLang="ko-KR" sz="1400" b="1" dirty="0" err="1">
                  <a:solidFill>
                    <a:schemeClr val="bg1"/>
                  </a:solidFill>
                  <a:cs typeface="Calibri" pitchFamily="34" charset="0"/>
                </a:rPr>
                <a:t>подмярка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19.2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6825010" y="5381963"/>
              <a:ext cx="4437500" cy="1985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altLang="ko-KR" sz="1400" i="1" dirty="0" smtClean="0">
                  <a:solidFill>
                    <a:prstClr val="black"/>
                  </a:solidFill>
                  <a:latin typeface="Calibri Light"/>
                </a:rPr>
                <a:t>"</a:t>
              </a:r>
              <a:r>
                <a:rPr lang="ru-RU" sz="1400" i="1" dirty="0"/>
                <a:t>Прилагане на операции в рамките на стратегии за воденото от обществото местно </a:t>
              </a:r>
              <a:r>
                <a:rPr lang="ru-RU" sz="1400" i="1" dirty="0" smtClean="0"/>
                <a:t>развитие</a:t>
              </a:r>
              <a:r>
                <a:rPr lang="ru-RU" altLang="ko-KR" sz="1400" i="1" dirty="0" smtClean="0">
                  <a:solidFill>
                    <a:prstClr val="black"/>
                  </a:solidFill>
                  <a:latin typeface="Calibri Light"/>
                </a:rPr>
                <a:t>"</a:t>
              </a:r>
              <a:endParaRPr lang="ru-RU" altLang="ko-KR" sz="1400" i="1" dirty="0">
                <a:solidFill>
                  <a:prstClr val="black"/>
                </a:solidFill>
                <a:latin typeface="Calibri Light"/>
              </a:endParaRPr>
            </a:p>
            <a:p>
              <a:pPr algn="r"/>
              <a:endParaRPr lang="ru-RU" altLang="ko-KR" sz="900" b="1" i="1" dirty="0" smtClean="0"/>
            </a:p>
            <a:p>
              <a:pPr algn="r"/>
              <a:r>
                <a:rPr lang="ru-RU" altLang="ko-KR" sz="900" b="1" i="1" dirty="0" smtClean="0"/>
                <a:t>бр</a:t>
              </a:r>
              <a:r>
                <a:rPr lang="ru-RU" altLang="ko-KR" sz="900" b="1" i="1" dirty="0"/>
                <a:t>. подадени </a:t>
              </a:r>
              <a:r>
                <a:rPr lang="ru-RU" altLang="ko-KR" sz="900" b="1" i="1" dirty="0" smtClean="0"/>
                <a:t>проекти в ИСУН: </a:t>
              </a:r>
              <a:r>
                <a:rPr lang="bg-BG" altLang="ko-KR" sz="900" b="1" i="1" dirty="0" smtClean="0"/>
                <a:t>2 312</a:t>
              </a:r>
            </a:p>
            <a:p>
              <a:pPr algn="r"/>
              <a:r>
                <a:rPr lang="en-US" altLang="ko-KR" sz="900" b="1" i="1" dirty="0" smtClean="0"/>
                <a:t>(</a:t>
              </a:r>
              <a:r>
                <a:rPr lang="bg-BG" altLang="ko-KR" sz="900" b="1" i="1" dirty="0" err="1" smtClean="0"/>
                <a:t>одобрени,отхвърлени,резерви,оттеглени</a:t>
              </a:r>
              <a:r>
                <a:rPr lang="en-US" altLang="ko-KR" sz="900" b="1" i="1" dirty="0" smtClean="0"/>
                <a:t>)</a:t>
              </a:r>
              <a:endParaRPr lang="bg-BG" altLang="ko-KR" sz="900" b="1" i="1" dirty="0" smtClean="0"/>
            </a:p>
            <a:p>
              <a:pPr algn="r"/>
              <a:endParaRPr lang="ru-RU" altLang="ko-KR" sz="900" b="1" i="1" dirty="0"/>
            </a:p>
            <a:p>
              <a:pPr algn="r"/>
              <a:r>
                <a:rPr lang="ru-RU" sz="1200" dirty="0"/>
                <a:t>Общо брой сключени договори по проектни предложения - </a:t>
              </a:r>
              <a:r>
                <a:rPr lang="en-US" sz="1200" dirty="0" smtClean="0"/>
                <a:t>1 006 </a:t>
              </a:r>
              <a:r>
                <a:rPr lang="ru-RU" sz="1200" dirty="0" smtClean="0"/>
                <a:t>бр</a:t>
              </a:r>
              <a:r>
                <a:rPr lang="ru-RU" sz="1200" dirty="0"/>
                <a:t>. на стойност </a:t>
              </a:r>
              <a:r>
                <a:rPr lang="en-US" sz="1200" dirty="0" smtClean="0"/>
                <a:t>50 226 721.21 </a:t>
              </a:r>
              <a:r>
                <a:rPr lang="ru-RU" sz="1200" dirty="0" smtClean="0"/>
                <a:t>евро</a:t>
              </a:r>
              <a:r>
                <a:rPr lang="ru-RU" sz="1200" dirty="0"/>
                <a:t>.</a:t>
              </a:r>
            </a:p>
            <a:p>
              <a:pPr algn="r"/>
              <a:endParaRPr lang="ru-RU" sz="1200" dirty="0"/>
            </a:p>
            <a:p>
              <a:pPr algn="r"/>
              <a:r>
                <a:rPr lang="ru-RU" sz="1200" dirty="0"/>
                <a:t>Общо постъпили процедури за контрол в ДФ “Земеделие</a:t>
              </a:r>
              <a:r>
                <a:rPr lang="ru-RU" sz="1200" dirty="0" smtClean="0"/>
                <a:t>” – 645  </a:t>
              </a:r>
              <a:r>
                <a:rPr lang="ru-RU" sz="1200" dirty="0"/>
                <a:t>бр., </a:t>
              </a:r>
              <a:r>
                <a:rPr lang="ru-RU" sz="1200" dirty="0" smtClean="0"/>
                <a:t>от които 548 </a:t>
              </a:r>
              <a:r>
                <a:rPr lang="ru-RU" sz="1200" dirty="0"/>
                <a:t>бр</a:t>
              </a:r>
              <a:r>
                <a:rPr lang="ru-RU" sz="1200" dirty="0" smtClean="0"/>
                <a:t>. са </a:t>
              </a:r>
              <a:r>
                <a:rPr lang="ru-RU" sz="1200" dirty="0"/>
                <a:t>обработени</a:t>
              </a:r>
              <a:r>
                <a:rPr lang="ru-RU" sz="1200" dirty="0" smtClean="0"/>
                <a:t>, а 97 бр</a:t>
              </a:r>
              <a:r>
                <a:rPr lang="ru-RU" sz="1200" dirty="0"/>
                <a:t>. в процес на </a:t>
              </a:r>
              <a:r>
                <a:rPr lang="ru-RU" sz="1200" dirty="0" smtClean="0"/>
                <a:t>обработка</a:t>
              </a:r>
              <a:endParaRPr lang="ru-RU" sz="1200" dirty="0"/>
            </a:p>
          </p:txBody>
        </p:sp>
      </p:grpSp>
      <p:pic>
        <p:nvPicPr>
          <p:cNvPr id="11" name="Picture Placeholder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926" y="1610781"/>
            <a:ext cx="4225565" cy="2830961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0837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4032" y="464837"/>
            <a:ext cx="11573197" cy="724247"/>
          </a:xfrm>
        </p:spPr>
        <p:txBody>
          <a:bodyPr/>
          <a:lstStyle/>
          <a:p>
            <a:r>
              <a:rPr lang="ru-RU" sz="4400" dirty="0"/>
              <a:t>Дейности за публичност и прозрачност</a:t>
            </a:r>
            <a:endParaRPr lang="en-US" sz="4400" dirty="0"/>
          </a:p>
        </p:txBody>
      </p:sp>
      <p:grpSp>
        <p:nvGrpSpPr>
          <p:cNvPr id="12" name="Group 127">
            <a:extLst>
              <a:ext uri="{FF2B5EF4-FFF2-40B4-BE49-F238E27FC236}">
                <a16:creationId xmlns:a16="http://schemas.microsoft.com/office/drawing/2014/main" xmlns="" id="{D5012831-34BE-449A-9454-C33C897F47BC}"/>
              </a:ext>
            </a:extLst>
          </p:cNvPr>
          <p:cNvGrpSpPr/>
          <p:nvPr/>
        </p:nvGrpSpPr>
        <p:grpSpPr>
          <a:xfrm>
            <a:off x="694808" y="5360000"/>
            <a:ext cx="10328924" cy="1611823"/>
            <a:chOff x="4675384" y="460878"/>
            <a:chExt cx="1831459" cy="382562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FFDD12E4-686E-4894-AE58-EFEEFF78F74C}"/>
                </a:ext>
              </a:extLst>
            </p:cNvPr>
            <p:cNvSpPr txBox="1"/>
            <p:nvPr/>
          </p:nvSpPr>
          <p:spPr>
            <a:xfrm>
              <a:off x="4675384" y="1437549"/>
              <a:ext cx="1831459" cy="2848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„Горещи“ телефонни линии</a:t>
              </a:r>
              <a:r>
                <a:rPr lang="ru-RU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, на които бенефициери по ПРСР 2014-2020 могат да задават своите въпроси към експертите на Фонда</a:t>
              </a:r>
            </a:p>
            <a:p>
              <a:pPr algn="ctr"/>
              <a:r>
                <a:rPr lang="bg-BG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Ден на отворените врати </a:t>
              </a:r>
              <a:r>
                <a:rPr lang="bg-BG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за кандидати и </a:t>
              </a:r>
              <a:r>
                <a:rPr lang="ru-RU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бенефициери, изпълняващи договори по ПРСР 2014-2020, чиито казуси не могат да бъдат решени по телефона</a:t>
              </a:r>
            </a:p>
            <a:p>
              <a:pPr algn="ctr"/>
              <a:r>
                <a:rPr lang="ru-RU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Нов план за действие </a:t>
              </a:r>
              <a:r>
                <a:rPr lang="ru-RU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за подобряване на публичността и прозрачността в работата на ДФ „ Земеделие </a:t>
              </a:r>
              <a:r>
                <a:rPr lang="ru-RU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“</a:t>
              </a:r>
            </a:p>
            <a:p>
              <a:pPr algn="ctr"/>
              <a:r>
                <a:rPr lang="bg-BG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Обновена визия на електронната страница </a:t>
              </a:r>
              <a:r>
                <a:rPr lang="bg-BG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на Държавен фонд „Земеделие“, създаване на </a:t>
              </a:r>
              <a:r>
                <a:rPr lang="bg-BG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клиентски портал</a:t>
              </a:r>
              <a:r>
                <a:rPr lang="bg-BG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.</a:t>
              </a:r>
              <a:endParaRPr lang="ru-RU" sz="12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7AFF64B3-5DB1-465E-8F7F-59E95B1014DC}"/>
                </a:ext>
              </a:extLst>
            </p:cNvPr>
            <p:cNvSpPr txBox="1"/>
            <p:nvPr/>
          </p:nvSpPr>
          <p:spPr>
            <a:xfrm>
              <a:off x="4675384" y="460878"/>
              <a:ext cx="1780587" cy="657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1200" b="1" dirty="0">
                  <a:solidFill>
                    <a:srgbClr val="000000"/>
                  </a:solidFill>
                </a:rPr>
                <a:t>Осигуряване на максимална публичност и прозрачност на процеса по управление на програмите</a:t>
              </a:r>
            </a:p>
          </p:txBody>
        </p:sp>
      </p:grpSp>
      <p:grpSp>
        <p:nvGrpSpPr>
          <p:cNvPr id="18" name="그룹 47">
            <a:extLst>
              <a:ext uri="{FF2B5EF4-FFF2-40B4-BE49-F238E27FC236}">
                <a16:creationId xmlns:a16="http://schemas.microsoft.com/office/drawing/2014/main" xmlns="" id="{5F61892F-401D-440D-9C8C-48A2E93AA003}"/>
              </a:ext>
            </a:extLst>
          </p:cNvPr>
          <p:cNvGrpSpPr/>
          <p:nvPr/>
        </p:nvGrpSpPr>
        <p:grpSpPr>
          <a:xfrm>
            <a:off x="3795355" y="2332111"/>
            <a:ext cx="5335891" cy="2999203"/>
            <a:chOff x="3360334" y="2373247"/>
            <a:chExt cx="5335891" cy="2999203"/>
          </a:xfrm>
        </p:grpSpPr>
        <p:sp>
          <p:nvSpPr>
            <p:cNvPr id="19" name="Oval 94">
              <a:extLst>
                <a:ext uri="{FF2B5EF4-FFF2-40B4-BE49-F238E27FC236}">
                  <a16:creationId xmlns:a16="http://schemas.microsoft.com/office/drawing/2014/main" xmlns="" id="{2FA828A9-4112-4507-B1DD-2EFF9175E7C7}"/>
                </a:ext>
              </a:extLst>
            </p:cNvPr>
            <p:cNvSpPr/>
            <p:nvPr/>
          </p:nvSpPr>
          <p:spPr>
            <a:xfrm>
              <a:off x="3360334" y="2373247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Oval 95">
              <a:extLst>
                <a:ext uri="{FF2B5EF4-FFF2-40B4-BE49-F238E27FC236}">
                  <a16:creationId xmlns:a16="http://schemas.microsoft.com/office/drawing/2014/main" xmlns="" id="{6B4FE019-6CDC-48AF-AA3B-CF7A708ED772}"/>
                </a:ext>
              </a:extLst>
            </p:cNvPr>
            <p:cNvSpPr/>
            <p:nvPr/>
          </p:nvSpPr>
          <p:spPr>
            <a:xfrm>
              <a:off x="4038592" y="3917155"/>
              <a:ext cx="725420" cy="725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Oval 96">
              <a:extLst>
                <a:ext uri="{FF2B5EF4-FFF2-40B4-BE49-F238E27FC236}">
                  <a16:creationId xmlns:a16="http://schemas.microsoft.com/office/drawing/2014/main" xmlns="" id="{F127AB38-FE24-4D5D-8898-48DF828B7D40}"/>
                </a:ext>
              </a:extLst>
            </p:cNvPr>
            <p:cNvSpPr/>
            <p:nvPr/>
          </p:nvSpPr>
          <p:spPr>
            <a:xfrm>
              <a:off x="5636155" y="4647030"/>
              <a:ext cx="725420" cy="725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Oval 97">
              <a:extLst>
                <a:ext uri="{FF2B5EF4-FFF2-40B4-BE49-F238E27FC236}">
                  <a16:creationId xmlns:a16="http://schemas.microsoft.com/office/drawing/2014/main" xmlns="" id="{D30E8E6D-FA1B-4679-BE63-C8A76CAB66FD}"/>
                </a:ext>
              </a:extLst>
            </p:cNvPr>
            <p:cNvSpPr/>
            <p:nvPr/>
          </p:nvSpPr>
          <p:spPr>
            <a:xfrm>
              <a:off x="7307483" y="3935887"/>
              <a:ext cx="725420" cy="72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Oval 98">
              <a:extLst>
                <a:ext uri="{FF2B5EF4-FFF2-40B4-BE49-F238E27FC236}">
                  <a16:creationId xmlns:a16="http://schemas.microsoft.com/office/drawing/2014/main" xmlns="" id="{0110114F-A81A-4D02-9F7E-63E58A41147C}"/>
                </a:ext>
              </a:extLst>
            </p:cNvPr>
            <p:cNvSpPr/>
            <p:nvPr/>
          </p:nvSpPr>
          <p:spPr>
            <a:xfrm>
              <a:off x="7970805" y="2410829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Isosceles Triangle 8">
              <a:extLst>
                <a:ext uri="{FF2B5EF4-FFF2-40B4-BE49-F238E27FC236}">
                  <a16:creationId xmlns:a16="http://schemas.microsoft.com/office/drawing/2014/main" xmlns="" id="{9E5C2E70-87A2-4C2D-BC37-70959FD15E71}"/>
                </a:ext>
              </a:extLst>
            </p:cNvPr>
            <p:cNvSpPr/>
            <p:nvPr/>
          </p:nvSpPr>
          <p:spPr>
            <a:xfrm rot="16200000">
              <a:off x="3552178" y="2543985"/>
              <a:ext cx="341731" cy="407434"/>
            </a:xfrm>
            <a:custGeom>
              <a:avLst/>
              <a:gdLst/>
              <a:ahLst/>
              <a:cxnLst/>
              <a:rect l="l" t="t" r="r" b="b"/>
              <a:pathLst>
                <a:path w="2708011" h="3228660">
                  <a:moveTo>
                    <a:pt x="1895121" y="2005092"/>
                  </a:moveTo>
                  <a:cubicBezTo>
                    <a:pt x="1769067" y="2196199"/>
                    <a:pt x="1559641" y="2315968"/>
                    <a:pt x="1331007" y="2327705"/>
                  </a:cubicBezTo>
                  <a:cubicBezTo>
                    <a:pt x="1102373" y="2339443"/>
                    <a:pt x="881783" y="2241749"/>
                    <a:pt x="736821" y="2064556"/>
                  </a:cubicBezTo>
                  <a:lnTo>
                    <a:pt x="885891" y="1942602"/>
                  </a:lnTo>
                  <a:cubicBezTo>
                    <a:pt x="992076" y="2072396"/>
                    <a:pt x="1153658" y="2143956"/>
                    <a:pt x="1321132" y="2135359"/>
                  </a:cubicBezTo>
                  <a:cubicBezTo>
                    <a:pt x="1488607" y="2126761"/>
                    <a:pt x="1642011" y="2039030"/>
                    <a:pt x="1734346" y="1899045"/>
                  </a:cubicBezTo>
                  <a:close/>
                  <a:moveTo>
                    <a:pt x="2315256" y="2179725"/>
                  </a:moveTo>
                  <a:cubicBezTo>
                    <a:pt x="2124977" y="2519973"/>
                    <a:pt x="1777729" y="2743099"/>
                    <a:pt x="1389179" y="2774782"/>
                  </a:cubicBezTo>
                  <a:cubicBezTo>
                    <a:pt x="1000629" y="2806465"/>
                    <a:pt x="621821" y="2642541"/>
                    <a:pt x="378934" y="2337614"/>
                  </a:cubicBezTo>
                  <a:lnTo>
                    <a:pt x="519502" y="2225645"/>
                  </a:lnTo>
                  <a:cubicBezTo>
                    <a:pt x="725082" y="2483736"/>
                    <a:pt x="1045705" y="2622480"/>
                    <a:pt x="1374574" y="2595664"/>
                  </a:cubicBezTo>
                  <a:cubicBezTo>
                    <a:pt x="1703443" y="2568848"/>
                    <a:pt x="1997353" y="2379994"/>
                    <a:pt x="2158406" y="2092008"/>
                  </a:cubicBezTo>
                  <a:close/>
                  <a:moveTo>
                    <a:pt x="2315941" y="1615003"/>
                  </a:moveTo>
                  <a:lnTo>
                    <a:pt x="272242" y="1615003"/>
                  </a:lnTo>
                  <a:lnTo>
                    <a:pt x="872561" y="666216"/>
                  </a:lnTo>
                  <a:lnTo>
                    <a:pt x="872561" y="219906"/>
                  </a:lnTo>
                  <a:cubicBezTo>
                    <a:pt x="872561" y="98674"/>
                    <a:pt x="970839" y="396"/>
                    <a:pt x="1092071" y="396"/>
                  </a:cubicBezTo>
                  <a:lnTo>
                    <a:pt x="1293841" y="396"/>
                  </a:lnTo>
                  <a:lnTo>
                    <a:pt x="1294092" y="0"/>
                  </a:lnTo>
                  <a:lnTo>
                    <a:pt x="1294343" y="396"/>
                  </a:lnTo>
                  <a:lnTo>
                    <a:pt x="1470231" y="396"/>
                  </a:lnTo>
                  <a:cubicBezTo>
                    <a:pt x="1591463" y="396"/>
                    <a:pt x="1689741" y="98674"/>
                    <a:pt x="1689741" y="219906"/>
                  </a:cubicBezTo>
                  <a:lnTo>
                    <a:pt x="1689741" y="625313"/>
                  </a:lnTo>
                  <a:close/>
                  <a:moveTo>
                    <a:pt x="2708011" y="2399368"/>
                  </a:moveTo>
                  <a:cubicBezTo>
                    <a:pt x="2440740" y="2877288"/>
                    <a:pt x="1950128" y="3187847"/>
                    <a:pt x="1403807" y="3224932"/>
                  </a:cubicBezTo>
                  <a:cubicBezTo>
                    <a:pt x="857486" y="3262017"/>
                    <a:pt x="329406" y="3020609"/>
                    <a:pt x="0" y="2583191"/>
                  </a:cubicBezTo>
                  <a:lnTo>
                    <a:pt x="143153" y="2475389"/>
                  </a:lnTo>
                  <a:cubicBezTo>
                    <a:pt x="436120" y="2864419"/>
                    <a:pt x="905784" y="3079123"/>
                    <a:pt x="1391671" y="3046140"/>
                  </a:cubicBezTo>
                  <a:cubicBezTo>
                    <a:pt x="1877558" y="3013157"/>
                    <a:pt x="2313899" y="2736952"/>
                    <a:pt x="2551604" y="23118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grpSp>
          <p:nvGrpSpPr>
            <p:cNvPr id="29" name="그룹 43">
              <a:extLst>
                <a:ext uri="{FF2B5EF4-FFF2-40B4-BE49-F238E27FC236}">
                  <a16:creationId xmlns:a16="http://schemas.microsoft.com/office/drawing/2014/main" xmlns="" id="{FF4CB353-5394-401C-836B-6AE492231362}"/>
                </a:ext>
              </a:extLst>
            </p:cNvPr>
            <p:cNvGrpSpPr/>
            <p:nvPr/>
          </p:nvGrpSpPr>
          <p:grpSpPr>
            <a:xfrm>
              <a:off x="4208243" y="2644948"/>
              <a:ext cx="940156" cy="1298632"/>
              <a:chOff x="4208243" y="2644948"/>
              <a:chExt cx="940156" cy="1298632"/>
            </a:xfrm>
          </p:grpSpPr>
          <p:sp>
            <p:nvSpPr>
              <p:cNvPr id="39" name="Rectangle 15">
                <a:extLst>
                  <a:ext uri="{FF2B5EF4-FFF2-40B4-BE49-F238E27FC236}">
                    <a16:creationId xmlns:a16="http://schemas.microsoft.com/office/drawing/2014/main" xmlns="" id="{908610C5-55F3-4856-B163-D6EDF2A3B260}"/>
                  </a:ext>
                </a:extLst>
              </p:cNvPr>
              <p:cNvSpPr/>
              <p:nvPr/>
            </p:nvSpPr>
            <p:spPr>
              <a:xfrm rot="10800000">
                <a:off x="4208243" y="2644948"/>
                <a:ext cx="940156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xmlns="" id="{DD1C1146-D750-4C3E-AA0C-FFE394228775}"/>
                  </a:ext>
                </a:extLst>
              </p:cNvPr>
              <p:cNvSpPr/>
              <p:nvPr/>
            </p:nvSpPr>
            <p:spPr>
              <a:xfrm rot="8013803">
                <a:off x="4525257" y="3527303"/>
                <a:ext cx="665367" cy="16718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0" name="그룹 44">
              <a:extLst>
                <a:ext uri="{FF2B5EF4-FFF2-40B4-BE49-F238E27FC236}">
                  <a16:creationId xmlns:a16="http://schemas.microsoft.com/office/drawing/2014/main" xmlns="" id="{865F5BA2-10BE-4C30-AE8B-66AF27F9721B}"/>
                </a:ext>
              </a:extLst>
            </p:cNvPr>
            <p:cNvGrpSpPr/>
            <p:nvPr/>
          </p:nvGrpSpPr>
          <p:grpSpPr>
            <a:xfrm>
              <a:off x="4949768" y="3468925"/>
              <a:ext cx="1023989" cy="1021535"/>
              <a:chOff x="4949768" y="3468925"/>
              <a:chExt cx="1023989" cy="1021535"/>
            </a:xfrm>
          </p:grpSpPr>
          <p:sp>
            <p:nvSpPr>
              <p:cNvPr id="37" name="Rectangle 15">
                <a:extLst>
                  <a:ext uri="{FF2B5EF4-FFF2-40B4-BE49-F238E27FC236}">
                    <a16:creationId xmlns:a16="http://schemas.microsoft.com/office/drawing/2014/main" xmlns="" id="{A8AEA913-92D0-4F18-B84B-2632FEB8F871}"/>
                  </a:ext>
                </a:extLst>
              </p:cNvPr>
              <p:cNvSpPr/>
              <p:nvPr/>
            </p:nvSpPr>
            <p:spPr>
              <a:xfrm rot="8033242">
                <a:off x="4933409" y="3485284"/>
                <a:ext cx="940158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직사각형 40">
                <a:extLst>
                  <a:ext uri="{FF2B5EF4-FFF2-40B4-BE49-F238E27FC236}">
                    <a16:creationId xmlns:a16="http://schemas.microsoft.com/office/drawing/2014/main" xmlns="" id="{5E124F88-6757-4964-9228-F96E326388C4}"/>
                  </a:ext>
                </a:extLst>
              </p:cNvPr>
              <p:cNvSpPr/>
              <p:nvPr/>
            </p:nvSpPr>
            <p:spPr>
              <a:xfrm rot="5400000">
                <a:off x="5557480" y="4074183"/>
                <a:ext cx="665367" cy="16718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1" name="그룹 45">
              <a:extLst>
                <a:ext uri="{FF2B5EF4-FFF2-40B4-BE49-F238E27FC236}">
                  <a16:creationId xmlns:a16="http://schemas.microsoft.com/office/drawing/2014/main" xmlns="" id="{A0E380D1-830A-4D69-B573-58F7EEA169CA}"/>
                </a:ext>
              </a:extLst>
            </p:cNvPr>
            <p:cNvGrpSpPr/>
            <p:nvPr/>
          </p:nvGrpSpPr>
          <p:grpSpPr>
            <a:xfrm>
              <a:off x="6039431" y="3513963"/>
              <a:ext cx="1041907" cy="982036"/>
              <a:chOff x="6039431" y="3513963"/>
              <a:chExt cx="1041907" cy="982036"/>
            </a:xfrm>
          </p:grpSpPr>
          <p:sp>
            <p:nvSpPr>
              <p:cNvPr id="35" name="Rectangle 15">
                <a:extLst>
                  <a:ext uri="{FF2B5EF4-FFF2-40B4-BE49-F238E27FC236}">
                    <a16:creationId xmlns:a16="http://schemas.microsoft.com/office/drawing/2014/main" xmlns="" id="{CD6097C7-30D5-4FFD-A105-02D074143401}"/>
                  </a:ext>
                </a:extLst>
              </p:cNvPr>
              <p:cNvSpPr/>
              <p:nvPr/>
            </p:nvSpPr>
            <p:spPr>
              <a:xfrm rot="5400000">
                <a:off x="6023072" y="3572201"/>
                <a:ext cx="940157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직사각형 41">
                <a:extLst>
                  <a:ext uri="{FF2B5EF4-FFF2-40B4-BE49-F238E27FC236}">
                    <a16:creationId xmlns:a16="http://schemas.microsoft.com/office/drawing/2014/main" xmlns="" id="{A66988D2-5EE1-41E0-8FB9-B236BD886627}"/>
                  </a:ext>
                </a:extLst>
              </p:cNvPr>
              <p:cNvSpPr/>
              <p:nvPr/>
            </p:nvSpPr>
            <p:spPr>
              <a:xfrm rot="2700000">
                <a:off x="6665061" y="3763053"/>
                <a:ext cx="665367" cy="16718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2" name="그룹 46">
              <a:extLst>
                <a:ext uri="{FF2B5EF4-FFF2-40B4-BE49-F238E27FC236}">
                  <a16:creationId xmlns:a16="http://schemas.microsoft.com/office/drawing/2014/main" xmlns="" id="{EA465519-3AAF-4B86-BD49-33B9ED4EA9B3}"/>
                </a:ext>
              </a:extLst>
            </p:cNvPr>
            <p:cNvGrpSpPr/>
            <p:nvPr/>
          </p:nvGrpSpPr>
          <p:grpSpPr>
            <a:xfrm>
              <a:off x="6863408" y="2730302"/>
              <a:ext cx="1026294" cy="1024172"/>
              <a:chOff x="6863408" y="2730302"/>
              <a:chExt cx="1026294" cy="1024172"/>
            </a:xfrm>
          </p:grpSpPr>
          <p:sp>
            <p:nvSpPr>
              <p:cNvPr id="33" name="Rectangle 15">
                <a:extLst>
                  <a:ext uri="{FF2B5EF4-FFF2-40B4-BE49-F238E27FC236}">
                    <a16:creationId xmlns:a16="http://schemas.microsoft.com/office/drawing/2014/main" xmlns="" id="{5EA1E711-66CD-41B8-84C0-6CAF2168C84D}"/>
                  </a:ext>
                </a:extLst>
              </p:cNvPr>
              <p:cNvSpPr/>
              <p:nvPr/>
            </p:nvSpPr>
            <p:spPr>
              <a:xfrm rot="2633242">
                <a:off x="6863408" y="2847034"/>
                <a:ext cx="940157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직사각형 42">
                <a:extLst>
                  <a:ext uri="{FF2B5EF4-FFF2-40B4-BE49-F238E27FC236}">
                    <a16:creationId xmlns:a16="http://schemas.microsoft.com/office/drawing/2014/main" xmlns="" id="{91F199D2-CA64-4599-BE1E-D35BEB00598B}"/>
                  </a:ext>
                </a:extLst>
              </p:cNvPr>
              <p:cNvSpPr/>
              <p:nvPr/>
            </p:nvSpPr>
            <p:spPr>
              <a:xfrm>
                <a:off x="7224335" y="2730302"/>
                <a:ext cx="665367" cy="16718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5B69C8B1-0783-47C3-9FCF-50BC476B9203}"/>
              </a:ext>
            </a:extLst>
          </p:cNvPr>
          <p:cNvGrpSpPr/>
          <p:nvPr/>
        </p:nvGrpSpPr>
        <p:grpSpPr>
          <a:xfrm>
            <a:off x="5437454" y="1570039"/>
            <a:ext cx="2051694" cy="2050642"/>
            <a:chOff x="4574848" y="1897856"/>
            <a:chExt cx="3028217" cy="3026664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9ED417EA-78B0-43E8-9A1E-F763DCD07371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B7BEB685-E631-4D08-9C55-6A4907AD33BC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50" name="Picture Placeholder 15" descr="Group">
            <a:extLst>
              <a:ext uri="{FF2B5EF4-FFF2-40B4-BE49-F238E27FC236}">
                <a16:creationId xmlns:a16="http://schemas.microsoft.com/office/drawing/2014/main" xmlns="" id="{FD22C7BB-0313-DD45-87C7-17AC5A8AE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6189651" y="4750785"/>
            <a:ext cx="429054" cy="429054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</a:ln>
          <a:effectLst/>
        </p:spPr>
      </p:pic>
      <p:grpSp>
        <p:nvGrpSpPr>
          <p:cNvPr id="51" name="Group 127">
            <a:extLst>
              <a:ext uri="{FF2B5EF4-FFF2-40B4-BE49-F238E27FC236}">
                <a16:creationId xmlns:a16="http://schemas.microsoft.com/office/drawing/2014/main" xmlns="" id="{D5012831-34BE-449A-9454-C33C897F47BC}"/>
              </a:ext>
            </a:extLst>
          </p:cNvPr>
          <p:cNvGrpSpPr/>
          <p:nvPr/>
        </p:nvGrpSpPr>
        <p:grpSpPr>
          <a:xfrm>
            <a:off x="9041641" y="2089436"/>
            <a:ext cx="2815588" cy="1368206"/>
            <a:chOff x="4675384" y="460878"/>
            <a:chExt cx="2118587" cy="1224596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FFDD12E4-686E-4894-AE58-EFEEFF78F74C}"/>
                </a:ext>
              </a:extLst>
            </p:cNvPr>
            <p:cNvSpPr txBox="1"/>
            <p:nvPr/>
          </p:nvSpPr>
          <p:spPr>
            <a:xfrm>
              <a:off x="4726256" y="1437549"/>
              <a:ext cx="1780587" cy="247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7AFF64B3-5DB1-465E-8F7F-59E95B1014DC}"/>
                </a:ext>
              </a:extLst>
            </p:cNvPr>
            <p:cNvSpPr txBox="1"/>
            <p:nvPr/>
          </p:nvSpPr>
          <p:spPr>
            <a:xfrm>
              <a:off x="4675384" y="460878"/>
              <a:ext cx="2118587" cy="743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bg-BG" sz="1200" b="1" dirty="0">
                  <a:ea typeface="Times New Roman" panose="02020603050405020304" pitchFamily="18" charset="0"/>
                </a:rPr>
                <a:t>Кореспонденцията и уведомленията във връзка с оценката на проектните предложение</a:t>
              </a:r>
              <a:endParaRPr lang="en-ZA" sz="1200" b="1" dirty="0"/>
            </a:p>
          </p:txBody>
        </p:sp>
      </p:grpSp>
      <p:sp>
        <p:nvSpPr>
          <p:cNvPr id="42" name="Rectangle 41"/>
          <p:cNvSpPr/>
          <p:nvPr/>
        </p:nvSpPr>
        <p:spPr>
          <a:xfrm>
            <a:off x="623985" y="2976752"/>
            <a:ext cx="3187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1200" dirty="0">
                <a:solidFill>
                  <a:srgbClr val="000000"/>
                </a:solidFill>
              </a:rPr>
              <a:t>Ръководство в помощ на бенефициентите, </a:t>
            </a:r>
            <a:r>
              <a:rPr lang="ru-RU" sz="1200" dirty="0">
                <a:solidFill>
                  <a:srgbClr val="000000"/>
                </a:solidFill>
              </a:rPr>
              <a:t>изпълняващи договори за безвъзмездна финансова помощ по ПРСР 2014-2020 г. </a:t>
            </a:r>
            <a:endParaRPr lang="ru-RU" sz="1200" dirty="0" smtClean="0">
              <a:solidFill>
                <a:srgbClr val="000000"/>
              </a:solidFill>
            </a:endParaRPr>
          </a:p>
          <a:p>
            <a:pPr lvl="0"/>
            <a:endParaRPr lang="bg-BG" sz="1200" dirty="0">
              <a:solidFill>
                <a:srgbClr val="000000"/>
              </a:solidFill>
            </a:endParaRPr>
          </a:p>
          <a:p>
            <a:pPr lvl="0"/>
            <a:r>
              <a:rPr lang="bg-BG" sz="1200" dirty="0">
                <a:solidFill>
                  <a:srgbClr val="000000"/>
                </a:solidFill>
              </a:rPr>
              <a:t>Обучения за </a:t>
            </a:r>
            <a:r>
              <a:rPr lang="ru-RU" sz="1200" dirty="0">
                <a:solidFill>
                  <a:srgbClr val="000000"/>
                </a:solidFill>
              </a:rPr>
              <a:t>повишаване качеството на подаваните проектни предложения и разбирането за същността и значението на мерките от ПРСР.</a:t>
            </a:r>
            <a:endParaRPr lang="bg-BG" sz="1200" dirty="0">
              <a:solidFill>
                <a:srgbClr val="000000"/>
              </a:solidFill>
            </a:endParaRPr>
          </a:p>
        </p:txBody>
      </p:sp>
      <p:sp>
        <p:nvSpPr>
          <p:cNvPr id="54" name="Isosceles Triangle 51">
            <a:extLst>
              <a:ext uri="{FF2B5EF4-FFF2-40B4-BE49-F238E27FC236}">
                <a16:creationId xmlns:a16="http://schemas.microsoft.com/office/drawing/2014/main" xmlns="" id="{2296D13E-298C-4F01-A77D-43547A7AEFA9}"/>
              </a:ext>
            </a:extLst>
          </p:cNvPr>
          <p:cNvSpPr/>
          <p:nvPr/>
        </p:nvSpPr>
        <p:spPr>
          <a:xfrm>
            <a:off x="8578872" y="2522700"/>
            <a:ext cx="412283" cy="31551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55" name="Group 127">
            <a:extLst>
              <a:ext uri="{FF2B5EF4-FFF2-40B4-BE49-F238E27FC236}">
                <a16:creationId xmlns:a16="http://schemas.microsoft.com/office/drawing/2014/main" xmlns="" id="{D5012831-34BE-449A-9454-C33C897F47BC}"/>
              </a:ext>
            </a:extLst>
          </p:cNvPr>
          <p:cNvGrpSpPr/>
          <p:nvPr/>
        </p:nvGrpSpPr>
        <p:grpSpPr>
          <a:xfrm>
            <a:off x="623371" y="2046487"/>
            <a:ext cx="2975020" cy="1825756"/>
            <a:chOff x="4675384" y="460878"/>
            <a:chExt cx="2118587" cy="1634121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FFDD12E4-686E-4894-AE58-EFEEFF78F74C}"/>
                </a:ext>
              </a:extLst>
            </p:cNvPr>
            <p:cNvSpPr txBox="1"/>
            <p:nvPr/>
          </p:nvSpPr>
          <p:spPr>
            <a:xfrm>
              <a:off x="4726256" y="1437549"/>
              <a:ext cx="1780587" cy="657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7AFF64B3-5DB1-465E-8F7F-59E95B1014DC}"/>
                </a:ext>
              </a:extLst>
            </p:cNvPr>
            <p:cNvSpPr txBox="1"/>
            <p:nvPr/>
          </p:nvSpPr>
          <p:spPr>
            <a:xfrm>
              <a:off x="4675384" y="460878"/>
              <a:ext cx="2118587" cy="743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bg-BG" sz="1200" b="1" dirty="0">
                  <a:solidFill>
                    <a:srgbClr val="000000"/>
                  </a:solidFill>
                </a:rPr>
                <a:t>Повишаване информираността и компетентността на бенефициентите при изпълнение на проектите им</a:t>
              </a:r>
            </a:p>
          </p:txBody>
        </p:sp>
      </p:grpSp>
      <p:sp>
        <p:nvSpPr>
          <p:cNvPr id="58" name="Rectangle 57"/>
          <p:cNvSpPr/>
          <p:nvPr/>
        </p:nvSpPr>
        <p:spPr>
          <a:xfrm>
            <a:off x="8673326" y="3281562"/>
            <a:ext cx="3187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bg-BG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Постоянна връзка с </a:t>
            </a:r>
            <a:r>
              <a:rPr lang="bg-BG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експертите</a:t>
            </a:r>
            <a:endParaRPr lang="en-ZA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59" name="Picture 58" descr="C:\Users\tsvetelinank\AppData\Local\Microsoft\Windows\INetCache\Content.Word\d48ed900e79fa9547169c26138b4cd8d_M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038" y="2265343"/>
            <a:ext cx="98869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71EEDD8F-21EE-4529-B34B-786FC45A4E84}"/>
              </a:ext>
            </a:extLst>
          </p:cNvPr>
          <p:cNvGrpSpPr/>
          <p:nvPr/>
        </p:nvGrpSpPr>
        <p:grpSpPr>
          <a:xfrm>
            <a:off x="4916435" y="452404"/>
            <a:ext cx="6735633" cy="5922270"/>
            <a:chOff x="3952875" y="2284730"/>
            <a:chExt cx="4591050" cy="281654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98147EE4-3F48-4BF3-B9D8-DC86F6C4FB41}"/>
                </a:ext>
              </a:extLst>
            </p:cNvPr>
            <p:cNvSpPr/>
            <p:nvPr userDrawn="1"/>
          </p:nvSpPr>
          <p:spPr>
            <a:xfrm>
              <a:off x="3952875" y="2284730"/>
              <a:ext cx="4591050" cy="28165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016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105DC372-B4FF-4D2B-A176-27A903C2DC1E}"/>
                </a:ext>
              </a:extLst>
            </p:cNvPr>
            <p:cNvSpPr/>
            <p:nvPr userDrawn="1"/>
          </p:nvSpPr>
          <p:spPr>
            <a:xfrm>
              <a:off x="4083157" y="2398836"/>
              <a:ext cx="4330485" cy="25883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165100">
                <a:schemeClr val="accent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xmlns="" id="{F9525E3F-1288-4E47-9DDD-6E6E868E8798}"/>
              </a:ext>
            </a:extLst>
          </p:cNvPr>
          <p:cNvSpPr/>
          <p:nvPr/>
        </p:nvSpPr>
        <p:spPr>
          <a:xfrm>
            <a:off x="5549279" y="1375045"/>
            <a:ext cx="777210" cy="77720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6ED7E00C-90F3-4172-9B12-D1E11DFB43D9}"/>
              </a:ext>
            </a:extLst>
          </p:cNvPr>
          <p:cNvSpPr/>
          <p:nvPr/>
        </p:nvSpPr>
        <p:spPr>
          <a:xfrm>
            <a:off x="5549279" y="4734926"/>
            <a:ext cx="777210" cy="77720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82D24387-E5FF-480F-9206-3F39D9ACA0B6}"/>
              </a:ext>
            </a:extLst>
          </p:cNvPr>
          <p:cNvSpPr/>
          <p:nvPr/>
        </p:nvSpPr>
        <p:spPr>
          <a:xfrm>
            <a:off x="5549279" y="3614965"/>
            <a:ext cx="777210" cy="77720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0121B5C0-EA29-4C42-8AD1-8236E7937277}"/>
              </a:ext>
            </a:extLst>
          </p:cNvPr>
          <p:cNvSpPr/>
          <p:nvPr/>
        </p:nvSpPr>
        <p:spPr>
          <a:xfrm>
            <a:off x="5549279" y="2495005"/>
            <a:ext cx="777210" cy="77720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9C687AE-FC0F-4472-9509-BC36084DE922}"/>
              </a:ext>
            </a:extLst>
          </p:cNvPr>
          <p:cNvGrpSpPr/>
          <p:nvPr/>
        </p:nvGrpSpPr>
        <p:grpSpPr>
          <a:xfrm>
            <a:off x="6630626" y="2480661"/>
            <a:ext cx="4526164" cy="701496"/>
            <a:chOff x="6751979" y="1666120"/>
            <a:chExt cx="4526164" cy="70149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299CA4B-E4DE-4D1A-A39C-242A6E2E2075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Изплатени суми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E70691D3-6C9E-41D7-8BD4-95A5A370EDD5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43088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bg-BG" altLang="ko-KR" sz="2200" b="1" dirty="0">
                  <a:solidFill>
                    <a:schemeClr val="bg1"/>
                  </a:solidFill>
                  <a:cs typeface="Arial" pitchFamily="34" charset="0"/>
                </a:rPr>
                <a:t>Общ преглед на </a:t>
              </a:r>
              <a:r>
                <a:rPr lang="bg-BG" altLang="ko-KR" sz="2200" b="1" dirty="0" smtClean="0">
                  <a:solidFill>
                    <a:schemeClr val="bg1"/>
                  </a:solidFill>
                  <a:cs typeface="Arial" pitchFamily="34" charset="0"/>
                </a:rPr>
                <a:t>напредъка </a:t>
              </a:r>
              <a:endParaRPr lang="bg-BG" altLang="ko-KR" sz="2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85A20E-BC2F-4902-9E49-A6913CBDEC02}"/>
              </a:ext>
            </a:extLst>
          </p:cNvPr>
          <p:cNvSpPr txBox="1"/>
          <p:nvPr/>
        </p:nvSpPr>
        <p:spPr>
          <a:xfrm>
            <a:off x="5596139" y="1510812"/>
            <a:ext cx="68219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B378013-482D-403B-865D-7B1B84976F15}"/>
              </a:ext>
            </a:extLst>
          </p:cNvPr>
          <p:cNvSpPr txBox="1"/>
          <p:nvPr/>
        </p:nvSpPr>
        <p:spPr>
          <a:xfrm>
            <a:off x="5596139" y="2630772"/>
            <a:ext cx="68219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EFE2132-22FB-494E-9FDE-0D3987834F26}"/>
              </a:ext>
            </a:extLst>
          </p:cNvPr>
          <p:cNvSpPr txBox="1"/>
          <p:nvPr/>
        </p:nvSpPr>
        <p:spPr>
          <a:xfrm>
            <a:off x="5596139" y="3750732"/>
            <a:ext cx="68219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FD6274E-E3E8-442C-9BD9-3B7FCB0E27E8}"/>
              </a:ext>
            </a:extLst>
          </p:cNvPr>
          <p:cNvSpPr txBox="1"/>
          <p:nvPr/>
        </p:nvSpPr>
        <p:spPr>
          <a:xfrm>
            <a:off x="5596139" y="4870693"/>
            <a:ext cx="68219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C9C687AE-FC0F-4472-9509-BC36084DE922}"/>
              </a:ext>
            </a:extLst>
          </p:cNvPr>
          <p:cNvGrpSpPr/>
          <p:nvPr/>
        </p:nvGrpSpPr>
        <p:grpSpPr>
          <a:xfrm>
            <a:off x="6630626" y="1488857"/>
            <a:ext cx="4526164" cy="701496"/>
            <a:chOff x="6751979" y="1666120"/>
            <a:chExt cx="4526164" cy="70149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4299CA4B-E4DE-4D1A-A39C-242A6E2E2075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Разпределение по бюджети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E70691D3-6C9E-41D7-8BD4-95A5A370EDD5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43088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bg-BG" altLang="ko-KR" sz="2200" b="1" dirty="0">
                  <a:solidFill>
                    <a:schemeClr val="bg1"/>
                  </a:solidFill>
                  <a:cs typeface="Arial" pitchFamily="34" charset="0"/>
                </a:rPr>
                <a:t>Общ преглед на </a:t>
              </a:r>
              <a:r>
                <a:rPr lang="bg-BG" altLang="ko-KR" sz="2200" b="1" dirty="0" smtClean="0">
                  <a:solidFill>
                    <a:schemeClr val="bg1"/>
                  </a:solidFill>
                  <a:cs typeface="Arial" pitchFamily="34" charset="0"/>
                </a:rPr>
                <a:t>напредъка </a:t>
              </a:r>
              <a:endParaRPr lang="bg-BG" altLang="ko-KR" sz="2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9C687AE-FC0F-4472-9509-BC36084DE922}"/>
              </a:ext>
            </a:extLst>
          </p:cNvPr>
          <p:cNvGrpSpPr/>
          <p:nvPr/>
        </p:nvGrpSpPr>
        <p:grpSpPr>
          <a:xfrm>
            <a:off x="6622198" y="3533868"/>
            <a:ext cx="4526164" cy="701496"/>
            <a:chOff x="6751979" y="1666120"/>
            <a:chExt cx="4526164" cy="70149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4299CA4B-E4DE-4D1A-A39C-242A6E2E2075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Договорени и </a:t>
              </a:r>
              <a:r>
                <a:rPr lang="bg-BG" altLang="ko-KR" sz="1200" dirty="0">
                  <a:solidFill>
                    <a:schemeClr val="bg1"/>
                  </a:solidFill>
                  <a:cs typeface="Arial" pitchFamily="34" charset="0"/>
                </a:rPr>
                <a:t>и</a:t>
              </a:r>
              <a:r>
                <a:rPr lang="bg-BG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зплатени средства по години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E70691D3-6C9E-41D7-8BD4-95A5A370EDD5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43088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bg-BG" altLang="ko-KR" sz="2200" b="1" dirty="0" smtClean="0">
                  <a:solidFill>
                    <a:schemeClr val="bg1"/>
                  </a:solidFill>
                  <a:cs typeface="Arial" pitchFamily="34" charset="0"/>
                </a:rPr>
                <a:t>Финансово изпълнение</a:t>
              </a:r>
              <a:endParaRPr lang="bg-BG" altLang="ko-KR" sz="2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70691D3-6C9E-41D7-8BD4-95A5A370EDD5}"/>
              </a:ext>
            </a:extLst>
          </p:cNvPr>
          <p:cNvSpPr txBox="1"/>
          <p:nvPr/>
        </p:nvSpPr>
        <p:spPr>
          <a:xfrm>
            <a:off x="6622198" y="4611472"/>
            <a:ext cx="4507692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bg-BG" altLang="ko-KR" sz="2200" b="1" dirty="0" smtClean="0">
                <a:solidFill>
                  <a:schemeClr val="bg1"/>
                </a:solidFill>
                <a:cs typeface="Arial" pitchFamily="34" charset="0"/>
              </a:rPr>
              <a:t>Отчет на изпълнението по мерки</a:t>
            </a:r>
            <a:endParaRPr lang="bg-BG" altLang="ko-KR" sz="22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36709"/>
          </a:xfrm>
        </p:spPr>
        <p:txBody>
          <a:bodyPr/>
          <a:lstStyle/>
          <a:p>
            <a:r>
              <a:rPr lang="bg-BG" sz="3400" dirty="0" smtClean="0"/>
              <a:t>Трудности пред бенефициентите</a:t>
            </a:r>
          </a:p>
          <a:p>
            <a:r>
              <a:rPr lang="bg-BG" sz="3400" dirty="0"/>
              <a:t>п</a:t>
            </a:r>
            <a:r>
              <a:rPr lang="bg-BG" sz="3400" dirty="0" smtClean="0"/>
              <a:t>ри изпълнение на проектите по ПРСР 2014-2020</a:t>
            </a:r>
            <a:endParaRPr lang="en-US" sz="3400" dirty="0"/>
          </a:p>
        </p:txBody>
      </p:sp>
      <p:grpSp>
        <p:nvGrpSpPr>
          <p:cNvPr id="3" name="그룹 3">
            <a:extLst>
              <a:ext uri="{FF2B5EF4-FFF2-40B4-BE49-F238E27FC236}">
                <a16:creationId xmlns:a16="http://schemas.microsoft.com/office/drawing/2014/main" xmlns="" id="{B11118B2-938F-46BB-B1C0-6E1CED24491F}"/>
              </a:ext>
            </a:extLst>
          </p:cNvPr>
          <p:cNvGrpSpPr/>
          <p:nvPr/>
        </p:nvGrpSpPr>
        <p:grpSpPr>
          <a:xfrm>
            <a:off x="852952" y="1807842"/>
            <a:ext cx="10353535" cy="4241738"/>
            <a:chOff x="2589913" y="1492745"/>
            <a:chExt cx="6748694" cy="4724756"/>
          </a:xfrm>
        </p:grpSpPr>
        <p:sp>
          <p:nvSpPr>
            <p:cNvPr id="4" name="Round Single Corner Rectangle 4">
              <a:extLst>
                <a:ext uri="{FF2B5EF4-FFF2-40B4-BE49-F238E27FC236}">
                  <a16:creationId xmlns:a16="http://schemas.microsoft.com/office/drawing/2014/main" xmlns="" id="{837A93AD-6212-4A94-8710-98EB92BE1952}"/>
                </a:ext>
              </a:extLst>
            </p:cNvPr>
            <p:cNvSpPr/>
            <p:nvPr/>
          </p:nvSpPr>
          <p:spPr>
            <a:xfrm>
              <a:off x="6006478" y="1492745"/>
              <a:ext cx="3332129" cy="2285667"/>
            </a:xfrm>
            <a:prstGeom prst="round1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5" name="Round Single Corner Rectangle 9">
              <a:extLst>
                <a:ext uri="{FF2B5EF4-FFF2-40B4-BE49-F238E27FC236}">
                  <a16:creationId xmlns:a16="http://schemas.microsoft.com/office/drawing/2014/main" xmlns="" id="{AB3B4F81-FCA3-4DE8-AB44-C01F95E3CD59}"/>
                </a:ext>
              </a:extLst>
            </p:cNvPr>
            <p:cNvSpPr/>
            <p:nvPr/>
          </p:nvSpPr>
          <p:spPr>
            <a:xfrm rot="10800000">
              <a:off x="2589914" y="3931834"/>
              <a:ext cx="3332129" cy="2285667"/>
            </a:xfrm>
            <a:prstGeom prst="round1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6" name="Round Single Corner Rectangle 10">
              <a:extLst>
                <a:ext uri="{FF2B5EF4-FFF2-40B4-BE49-F238E27FC236}">
                  <a16:creationId xmlns:a16="http://schemas.microsoft.com/office/drawing/2014/main" xmlns="" id="{7BD5135B-5531-4E63-8D62-C135AF2416D3}"/>
                </a:ext>
              </a:extLst>
            </p:cNvPr>
            <p:cNvSpPr/>
            <p:nvPr/>
          </p:nvSpPr>
          <p:spPr>
            <a:xfrm flipH="1">
              <a:off x="2589913" y="1492745"/>
              <a:ext cx="3332129" cy="2285667"/>
            </a:xfrm>
            <a:prstGeom prst="round1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7" name="Round Single Corner Rectangle 11">
              <a:extLst>
                <a:ext uri="{FF2B5EF4-FFF2-40B4-BE49-F238E27FC236}">
                  <a16:creationId xmlns:a16="http://schemas.microsoft.com/office/drawing/2014/main" xmlns="" id="{0FD73F51-49D0-4793-8D34-6DC76552F6A2}"/>
                </a:ext>
              </a:extLst>
            </p:cNvPr>
            <p:cNvSpPr/>
            <p:nvPr/>
          </p:nvSpPr>
          <p:spPr>
            <a:xfrm rot="10800000" flipH="1">
              <a:off x="6006478" y="3931834"/>
              <a:ext cx="3332129" cy="2285667"/>
            </a:xfrm>
            <a:prstGeom prst="round1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0777CDA-E6F4-4556-98CB-1583ECFB707A}"/>
              </a:ext>
            </a:extLst>
          </p:cNvPr>
          <p:cNvSpPr txBox="1"/>
          <p:nvPr/>
        </p:nvSpPr>
        <p:spPr>
          <a:xfrm>
            <a:off x="1645774" y="1924785"/>
            <a:ext cx="39841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dirty="0">
                <a:solidFill>
                  <a:schemeClr val="bg1"/>
                </a:solidFill>
                <a:cs typeface="Arial" pitchFamily="34" charset="0"/>
              </a:rPr>
              <a:t>Приложимото законодателство </a:t>
            </a:r>
            <a:r>
              <a:rPr lang="ru-RU" altLang="ko-KR" sz="1600" dirty="0">
                <a:solidFill>
                  <a:schemeClr val="bg1"/>
                </a:solidFill>
                <a:cs typeface="Arial" pitchFamily="34" charset="0"/>
              </a:rPr>
              <a:t>в областта на обществените поръчки за избор на </a:t>
            </a:r>
            <a:r>
              <a:rPr lang="ru-RU" altLang="ko-KR" sz="1600" dirty="0" smtClean="0">
                <a:solidFill>
                  <a:schemeClr val="bg1"/>
                </a:solidFill>
                <a:cs typeface="Arial" pitchFamily="34" charset="0"/>
              </a:rPr>
              <a:t>изпълнители, както и провеждането на процедури за избор на изпълнител по ПМС 160/2016</a:t>
            </a:r>
          </a:p>
          <a:p>
            <a:endParaRPr lang="ru-RU" altLang="ko-KR" sz="1600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en-US" altLang="ko-KR" sz="1600" dirty="0" smtClean="0">
                <a:solidFill>
                  <a:schemeClr val="bg1"/>
                </a:solidFill>
                <a:cs typeface="Arial" pitchFamily="34" charset="0"/>
              </a:rPr>
              <a:t>Covid 19 </a:t>
            </a:r>
            <a:r>
              <a:rPr lang="bg-BG" altLang="ko-KR" sz="1600" dirty="0" smtClean="0">
                <a:solidFill>
                  <a:schemeClr val="bg1"/>
                </a:solidFill>
                <a:cs typeface="Arial" pitchFamily="34" charset="0"/>
              </a:rPr>
              <a:t>пандемия</a:t>
            </a:r>
            <a:endParaRPr lang="ru-RU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5" name="Group 24">
            <a:extLst>
              <a:ext uri="{FF2B5EF4-FFF2-40B4-BE49-F238E27FC236}">
                <a16:creationId xmlns:a16="http://schemas.microsoft.com/office/drawing/2014/main" xmlns="" id="{47AAC18B-E268-4FD2-A02B-1A5E776471A8}"/>
              </a:ext>
            </a:extLst>
          </p:cNvPr>
          <p:cNvGrpSpPr/>
          <p:nvPr/>
        </p:nvGrpSpPr>
        <p:grpSpPr>
          <a:xfrm>
            <a:off x="1645774" y="4137891"/>
            <a:ext cx="3664780" cy="2346745"/>
            <a:chOff x="647166" y="3699704"/>
            <a:chExt cx="2227996" cy="234335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01B64509-79E5-4C13-B6D6-091B1F8A5CA9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438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altLang="ko-KR" sz="1600" b="1" dirty="0" smtClean="0">
                  <a:solidFill>
                    <a:schemeClr val="bg1"/>
                  </a:solidFill>
                  <a:cs typeface="Arial" pitchFamily="34" charset="0"/>
                </a:rPr>
                <a:t>ПОСЛЕДИЦИ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CB3254B-FABA-48D8-8CA0-8AA773E147C0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600" dirty="0">
                  <a:solidFill>
                    <a:schemeClr val="bg1"/>
                  </a:solidFill>
                  <a:cs typeface="Arial" pitchFamily="34" charset="0"/>
                </a:rPr>
                <a:t>Нарастващ брой постъпили искания от бенефициенти, изпълняващи договори по ПРСР 2014-2020 г. за прекратяването им поради повишаващите се цени на одобрените инвестиционни разходи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541791A-6CB6-4800-A43F-324211A1A6D0}"/>
              </a:ext>
            </a:extLst>
          </p:cNvPr>
          <p:cNvSpPr txBox="1"/>
          <p:nvPr/>
        </p:nvSpPr>
        <p:spPr>
          <a:xfrm>
            <a:off x="6611917" y="1954290"/>
            <a:ext cx="412997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b="1" dirty="0">
                <a:solidFill>
                  <a:schemeClr val="bg1"/>
                </a:solidFill>
                <a:cs typeface="Arial" pitchFamily="34" charset="0"/>
              </a:rPr>
              <a:t>Растящата инфлация, </a:t>
            </a:r>
            <a:r>
              <a:rPr lang="bg-BG" sz="1600" dirty="0">
                <a:solidFill>
                  <a:schemeClr val="bg1"/>
                </a:solidFill>
                <a:cs typeface="Arial" pitchFamily="34" charset="0"/>
              </a:rPr>
              <a:t>която води до значително увеличение на пазарните цени по първоначално представените количествено – стойностни сметки в проектните предложения за дейности, материали и услуги, свързани с инвестицията</a:t>
            </a:r>
          </a:p>
          <a:p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6" name="Group 24">
            <a:extLst>
              <a:ext uri="{FF2B5EF4-FFF2-40B4-BE49-F238E27FC236}">
                <a16:creationId xmlns:a16="http://schemas.microsoft.com/office/drawing/2014/main" xmlns="" id="{47AAC18B-E268-4FD2-A02B-1A5E776471A8}"/>
              </a:ext>
            </a:extLst>
          </p:cNvPr>
          <p:cNvGrpSpPr/>
          <p:nvPr/>
        </p:nvGrpSpPr>
        <p:grpSpPr>
          <a:xfrm>
            <a:off x="6611917" y="4137891"/>
            <a:ext cx="3095278" cy="1112253"/>
            <a:chOff x="647166" y="3699704"/>
            <a:chExt cx="2227996" cy="111225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01B64509-79E5-4C13-B6D6-091B1F8A5CA9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altLang="ko-KR" sz="1600" b="1" dirty="0" smtClean="0">
                  <a:solidFill>
                    <a:schemeClr val="bg1"/>
                  </a:solidFill>
                  <a:cs typeface="Arial" pitchFamily="34" charset="0"/>
                </a:rPr>
                <a:t>ПОСЛЕДИЦИ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0CB3254B-FABA-48D8-8CA0-8AA773E147C0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600" dirty="0">
                  <a:solidFill>
                    <a:schemeClr val="bg1"/>
                  </a:solidFill>
                  <a:cs typeface="Arial" pitchFamily="34" charset="0"/>
                </a:rPr>
                <a:t>Забавяне при изпълнението на </a:t>
              </a:r>
              <a:r>
                <a:rPr lang="ru-RU" altLang="ko-KR" sz="1600" dirty="0" smtClean="0">
                  <a:solidFill>
                    <a:schemeClr val="bg1"/>
                  </a:solidFill>
                  <a:cs typeface="Arial" pitchFamily="34" charset="0"/>
                </a:rPr>
                <a:t>договорите</a:t>
              </a:r>
            </a:p>
            <a:p>
              <a:endParaRPr lang="ru-RU" altLang="ko-KR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861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19DD0F8-D376-40AA-B6B8-D6AD7EE71C1D}"/>
              </a:ext>
            </a:extLst>
          </p:cNvPr>
          <p:cNvGrpSpPr/>
          <p:nvPr/>
        </p:nvGrpSpPr>
        <p:grpSpPr>
          <a:xfrm>
            <a:off x="3231328" y="3998987"/>
            <a:ext cx="5729344" cy="1950452"/>
            <a:chOff x="3952875" y="2284730"/>
            <a:chExt cx="4591050" cy="281654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3926D144-96D9-4609-96FE-F185AF81B67B}"/>
                </a:ext>
              </a:extLst>
            </p:cNvPr>
            <p:cNvSpPr/>
            <p:nvPr userDrawn="1"/>
          </p:nvSpPr>
          <p:spPr>
            <a:xfrm>
              <a:off x="3952875" y="2284730"/>
              <a:ext cx="4591050" cy="28165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016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38BFA5EE-206B-42C6-9F3B-0C3FFBDC7ECD}"/>
                </a:ext>
              </a:extLst>
            </p:cNvPr>
            <p:cNvSpPr/>
            <p:nvPr userDrawn="1"/>
          </p:nvSpPr>
          <p:spPr>
            <a:xfrm>
              <a:off x="4121436" y="2563964"/>
              <a:ext cx="4253929" cy="22580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165100">
                <a:schemeClr val="accent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DF8EF26-7AD5-4E7F-95B3-9A57CF80C483}"/>
              </a:ext>
            </a:extLst>
          </p:cNvPr>
          <p:cNvSpPr txBox="1"/>
          <p:nvPr/>
        </p:nvSpPr>
        <p:spPr>
          <a:xfrm>
            <a:off x="1" y="4257285"/>
            <a:ext cx="1219199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bg-BG" altLang="ko-KR" sz="6000" dirty="0" smtClean="0">
                <a:solidFill>
                  <a:schemeClr val="bg1"/>
                </a:solidFill>
                <a:cs typeface="Arial" pitchFamily="34" charset="0"/>
              </a:rPr>
              <a:t>Благодаря Ви</a:t>
            </a:r>
            <a:endParaRPr lang="ko-KR" altLang="en-US" sz="6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ADEB2CA-D11F-4CA5-BC5A-6C38FF4BF392}"/>
              </a:ext>
            </a:extLst>
          </p:cNvPr>
          <p:cNvSpPr txBox="1"/>
          <p:nvPr/>
        </p:nvSpPr>
        <p:spPr>
          <a:xfrm>
            <a:off x="51" y="5196616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bg-BG" altLang="ko-KR" sz="1867" dirty="0" smtClean="0">
                <a:solidFill>
                  <a:schemeClr val="bg1"/>
                </a:solidFill>
                <a:cs typeface="Arial" pitchFamily="34" charset="0"/>
              </a:rPr>
              <a:t>2022, Държавен фонд „Земеделие“</a:t>
            </a:r>
            <a:endParaRPr lang="ko-KR" altLang="en-US" sz="1867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Разпределение на бюджет към 24.06.2022 ПРСР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3B8D986C-1B13-4EE9-B3C9-528D84AA6F9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23529" y="686940"/>
          <a:ext cx="11573198" cy="6040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6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02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28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63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315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4447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3822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504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6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МЯРКА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Бюджет публични средства</a:t>
                      </a:r>
                      <a:r>
                        <a:rPr lang="bg-BG" altLang="ko-KR" sz="900" b="1" baseline="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 в Евро</a:t>
                      </a:r>
                      <a:endParaRPr lang="ko-KR" altLang="en-US" sz="9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Бюджет ЕЗФРСР в</a:t>
                      </a:r>
                      <a:r>
                        <a:rPr lang="bg-BG" altLang="ko-KR" sz="900" b="1" baseline="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 Евро</a:t>
                      </a:r>
                      <a:endParaRPr lang="ko-KR" altLang="en-US" sz="9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9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Национално финансиране в Евро</a:t>
                      </a:r>
                      <a:endParaRPr lang="ko-KR" alt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73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1 - Трансфер на знания и действия за осведомяване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23 000 000.00 €</a:t>
                      </a: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20 700 000.00 €</a:t>
                      </a: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2 300 000.00 €</a:t>
                      </a: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2 - Консултантски услуги,управление на стопанството и услуги по заместване в стопанството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20 828 609.41 €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17 704 318.00 €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3 124 291.41 €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3862714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4 - Инвестиции в материални активи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1 206 409 586.06 €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989 859 065.36 €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216 550 520.70 €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829679"/>
                  </a:ext>
                </a:extLst>
              </a:tr>
              <a:tr h="34768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5 - Възстановяване на потенциала за селскостопанска продукция, претърпял щети в резултат на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природни бедствия или катастрофични събития, и въвеждане на подходящи превантивни мерки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27 589 337.00 €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23 450 936.45 €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4 138 400.55 €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8986534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6 - Развитие на стопанството и стопанската дейност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274 678 017.58 €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240 563 007.80 €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34 115 009.78 €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0735973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7 - Основни услуги и обновяване на селата в селските райони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723 125 322.35 €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614 656 524.00 €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108 468 798.35 €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3659522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8 - Инвестиции в развитието на горските площи и подобряване на жизнеспособността на горите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43 002 473.18 €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36 388 991.00 €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6 613 482.18 €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30607452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9 - Учредяване на групи и организации на производителите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9 316 503.00 €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8 384 852.00 €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931 651.00 €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768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10 - </a:t>
                      </a:r>
                      <a:r>
                        <a:rPr lang="bg-BG" sz="9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Агроекология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и климат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282 384 616.00 €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211 788 462.00 €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70 596 154.00 €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11 - Биологично земеделие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245 943 439.40 €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184 457 579.55 €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61 485 859.85 €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Мярка 12 - Плащания по „Натура-2000” и Рамковата директива  за водите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204 676 037.00 €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153 507 027.75 €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51 169 009.25 €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13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 Плащания за райони,изправени пред природни или други специфични ограничения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391 414 674.00 €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293 561 005.50 €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97 853 668.50 €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526352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14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Хуманно отношение към животните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24 802 124.00 €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21 081 805.30 €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3 720 318.70 €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335032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16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Сътрудничество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25 200 000.00 €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2 800 000.00 €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35730397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19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ВОМР (ЛИДЕР)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166 414 996.06 €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149 773 496.45 €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16 641 499.61 €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7206435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20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Техническа помощ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44 109 734.12 €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37 493 274.00 €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6 616 460.12 €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22262082"/>
                  </a:ext>
                </a:extLst>
              </a:tr>
              <a:tr h="34768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21 - Извънредно временно подпомагане за земеделските стопани и МСП, които са особено засегнати от кризата, предизвикана от COVID-19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48 361 947.06 €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41 107 655.00 €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7 254 292.06 €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4141591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Финансов инструмент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3715069"/>
                  </a:ext>
                </a:extLst>
              </a:tr>
              <a:tr h="48530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Общо ПРСР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3 764 057 416.21 €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3 069 678 000.15 €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694 379 416.06 €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1" name="Rectangle 30">
            <a:extLst>
              <a:ext uri="{FF2B5EF4-FFF2-40B4-BE49-F238E27FC236}">
                <a16:creationId xmlns:a16="http://schemas.microsoft.com/office/drawing/2014/main" xmlns="" id="{3BFEE74E-183A-4C32-9BDF-AC2573B061E0}"/>
              </a:ext>
            </a:extLst>
          </p:cNvPr>
          <p:cNvSpPr/>
          <p:nvPr/>
        </p:nvSpPr>
        <p:spPr>
          <a:xfrm>
            <a:off x="438577" y="732463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10357373" y="794976"/>
            <a:ext cx="285128" cy="33810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6760618" y="794976"/>
            <a:ext cx="285128" cy="33810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8629335" y="794975"/>
            <a:ext cx="285128" cy="33810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95401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5904" y="149010"/>
            <a:ext cx="11573197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Изплатени суми 24.06.2022 ПРСР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3B8D986C-1B13-4EE9-B3C9-528D84AA6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229448"/>
              </p:ext>
            </p:extLst>
          </p:nvPr>
        </p:nvGraphicFramePr>
        <p:xfrm>
          <a:off x="275903" y="437574"/>
          <a:ext cx="11573198" cy="6165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6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50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35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725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015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3132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9486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6721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6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МЯРКА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Изплатени суми към 24.06.2022 г. ЕЗФРСР*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 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 суми към 24.06.2022 г. Общо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1 - Трансфер на знания и действия за осведомяване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879.66 €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977.40 €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235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2 - Консултантски услуги,управление на стопанството и услуги по заместване в стопанството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8 398 989.33 €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47.44%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9 881 163.83 €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523862714"/>
                  </a:ext>
                </a:extLst>
              </a:tr>
              <a:tr h="321641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4 - Инвестиции в материални активи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362 331 353.16 €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36.60%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437 969 377.62 €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627829679"/>
                  </a:ext>
                </a:extLst>
              </a:tr>
              <a:tr h="365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5 - Възстановяване на потенциала за селскостопанска продукция, претърпял щети в резултат на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природни бедствия или катастрофични събития, и въвеждане на подходящи превантивни мерки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782 434.86 €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3.34%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920 511.58 €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489865346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6 - Развитие на стопанството и стопанската дейност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112 005 708.06 €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46.56%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127 805 494.32 €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607359736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7 - Основни услуги и обновяване на селата в селските райони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413 150 763.08 €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67.22%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486 059 718.47 €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836595226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8 - Инвестиции в развитието на горските площи и подобряване на жизнеспособността на горите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5 678 461.05 €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15.60%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6 764 963.99 €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930607452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9 - Учредяване на групи и организации на производителите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3 025 405.74 €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36.08%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3 361 561.91 €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10 - </a:t>
                      </a:r>
                      <a:r>
                        <a:rPr lang="bg-BG" sz="9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Агроекология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и климат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162 357 396.52 €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76.66%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214 925 153.01 €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821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11 - Биологично земеделие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125 976 288.38 €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68.30%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167 985 897.37 €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Мярка 12 - Плащания по „Натура-2000” и Рамковата директива  за водите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125 950 030.11 €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82.05%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167 947 520.45 €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13 - Плащания за райони,изправени пред природни или други специфични ограничения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249 528 318.73 €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85.00%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332 826 688.38 €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95526352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14 - Хуманно отношение към животните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13 214 752.06 €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62.68%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15 546 766.83 €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043350326"/>
                  </a:ext>
                </a:extLst>
              </a:tr>
              <a:tr h="2931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16 - Сътрудничество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518 369.75 €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2.06%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575 966.28 €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4135730397"/>
                  </a:ext>
                </a:extLst>
              </a:tr>
              <a:tr h="17555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19 - ВОМР (ЛИДЕР)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34 211 746.89 €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22.84%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38 013 043.66 €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467206435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20 - Техническа помощ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28 813 175.51 €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76.85%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33 897 852.70 €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922262082"/>
                  </a:ext>
                </a:extLst>
              </a:tr>
              <a:tr h="365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21 - Извънредно временно подпомагане за земеделските стопани и МСП, които са особено засегнати от кризата, предизвикана от COVID-19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35 800 167.77 €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87.09%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effectLst/>
                          <a:latin typeface="Arial" panose="020B0604020202020204" pitchFamily="34" charset="0"/>
                        </a:rPr>
                        <a:t>42 117 844.31 €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354141591"/>
                  </a:ext>
                </a:extLst>
              </a:tr>
              <a:tr h="2743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Финансов инструмент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4 250 000.00 €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25.00%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5 000 000.00 €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743715069"/>
                  </a:ext>
                </a:extLst>
              </a:tr>
              <a:tr h="24708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Общо ПРСР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i="0" u="none" strike="noStrike" dirty="0">
                          <a:effectLst/>
                          <a:latin typeface="Arial" panose="020B0604020202020204" pitchFamily="34" charset="0"/>
                        </a:rPr>
                        <a:t>    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1 685 994 240,67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€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92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%</a:t>
                      </a:r>
                      <a:endParaRPr lang="bg-BG" sz="13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2 09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600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502,10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€</a:t>
                      </a:r>
                      <a:endParaRPr lang="bg-BG" sz="13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1" name="Rectangle 30">
            <a:extLst>
              <a:ext uri="{FF2B5EF4-FFF2-40B4-BE49-F238E27FC236}">
                <a16:creationId xmlns:a16="http://schemas.microsoft.com/office/drawing/2014/main" xmlns="" id="{3BFEE74E-183A-4C32-9BDF-AC2573B061E0}"/>
              </a:ext>
            </a:extLst>
          </p:cNvPr>
          <p:cNvSpPr/>
          <p:nvPr/>
        </p:nvSpPr>
        <p:spPr>
          <a:xfrm>
            <a:off x="407323" y="497334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TextBox 4"/>
          <p:cNvSpPr txBox="1"/>
          <p:nvPr/>
        </p:nvSpPr>
        <p:spPr>
          <a:xfrm>
            <a:off x="407323" y="6569028"/>
            <a:ext cx="11521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800" dirty="0" smtClean="0"/>
              <a:t>*Отчетените средства за изпълнение на подмярка 8.1 се отнасят за предходните договори по м. 223 от ПРСР 2007-2013, а по мярка 6 и 9 се отнасят частично и за предходни договори по м. 112, 141 и 142 от ПРСР 2007-2013, с поети многогодишни ангажименти и осигурен бюджет от ПРСР 2014-2020</a:t>
            </a:r>
            <a:endParaRPr lang="bg-BG" sz="800" dirty="0"/>
          </a:p>
        </p:txBody>
      </p:sp>
    </p:spTree>
    <p:extLst>
      <p:ext uri="{BB962C8B-B14F-4D97-AF65-F5344CB8AC3E}">
        <p14:creationId xmlns:p14="http://schemas.microsoft.com/office/powerpoint/2010/main" val="369442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101385"/>
            <a:ext cx="11573197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Договорени и изплатени суми по години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374081"/>
              </p:ext>
            </p:extLst>
          </p:nvPr>
        </p:nvGraphicFramePr>
        <p:xfrm>
          <a:off x="386538" y="378961"/>
          <a:ext cx="11280376" cy="5814022"/>
        </p:xfrm>
        <a:graphic>
          <a:graphicData uri="http://schemas.openxmlformats.org/drawingml/2006/table">
            <a:tbl>
              <a:tblPr>
                <a:tableStyleId>{6E25E649-3F16-4E02-A733-19D2CDBF48F0}</a:tableStyleId>
              </a:tblPr>
              <a:tblGrid>
                <a:gridCol w="872638">
                  <a:extLst>
                    <a:ext uri="{9D8B030D-6E8A-4147-A177-3AD203B41FA5}">
                      <a16:colId xmlns:a16="http://schemas.microsoft.com/office/drawing/2014/main" xmlns="" val="851736820"/>
                    </a:ext>
                  </a:extLst>
                </a:gridCol>
                <a:gridCol w="1531374">
                  <a:extLst>
                    <a:ext uri="{9D8B030D-6E8A-4147-A177-3AD203B41FA5}">
                      <a16:colId xmlns:a16="http://schemas.microsoft.com/office/drawing/2014/main" xmlns="" val="1174345423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1473810085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523648455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2154876768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2934087162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1439511233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2823950780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4020985185"/>
                    </a:ext>
                  </a:extLst>
                </a:gridCol>
              </a:tblGrid>
              <a:tr h="1406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bg-BG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bg-BG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bg-BG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bg-BG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1341265"/>
                  </a:ext>
                </a:extLst>
              </a:tr>
              <a:tr h="28138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005785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M19.1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2 434 750.80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1 061 476.50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454 053.15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3 155 454.31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276 561.26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22805692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M19.2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6062922"/>
                  </a:ext>
                </a:extLst>
              </a:tr>
              <a:tr h="2745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M21.3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0551753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M4.1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12 816 109.36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247 487 504.</a:t>
                      </a:r>
                      <a:r>
                        <a:rPr lang="bg-BG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73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лв.</a:t>
                      </a:r>
                      <a:r>
                        <a:rPr lang="bg-BG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64 582 848.19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325 367 080.69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90 230 298.48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50 102 428.50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122 769 328.27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0873613"/>
                  </a:ext>
                </a:extLst>
              </a:tr>
              <a:tr h="36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M4.2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159 810 461.60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5 107 108.82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41 992 207.53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45 212 808.02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55 575 122.46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45 436 474.91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0331848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M5.1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2970272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M5.2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58598606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M6.1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56 864 885. 00 лв.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33 053 571.60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293 370.00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283 171.39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537 845.00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22 220 474.18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0896330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M6.3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58 674.00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58 674.00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41 247 822.00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29 923 740.00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10 854 690.00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19 115 219.13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57640313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M6.4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3860386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M7.2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295 954 804.96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500 850 837.32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43 829 978.17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3396081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M7.3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8589300"/>
                  </a:ext>
                </a:extLst>
              </a:tr>
              <a:tr h="349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M7.6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39 213 940.63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6 443 889.69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8 802 258.12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12 791 420.52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95120481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2581619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09359438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M8.4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0509101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M8.6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9491815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M9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5 497 051.63 лв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195 580.00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6242661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Общо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15 250 860.16 лв.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-   лв.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465 283 001.83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103 256 255.76 лв.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744 069 225.81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175 249 361.89 лв.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632 220 233.03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266 635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036.44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371487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5883" y="6192983"/>
            <a:ext cx="114216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* разликата </a:t>
            </a:r>
            <a:r>
              <a:rPr lang="bg-BG" sz="1000" dirty="0"/>
              <a:t>между „Размер на договорената субсидия“ и „Изплатени средства“, за инвестиционните мерки се дължи на обстоятелството, че след подписване на договора с ДФЗ, бенефициентите имат срок между 2 и 3 години за изпълнение на проекта след което подават заявка за плащане и получават субсидията.</a:t>
            </a:r>
          </a:p>
          <a:p>
            <a:r>
              <a:rPr lang="bg-BG" sz="1000" dirty="0"/>
              <a:t>По мярка 6 бенефициентите имам срок до три години за изпълнение не бизнес плана и постигане на целите по мярката, като първото плащане по одобрените договори се изплаща след сключване на административния договор.</a:t>
            </a:r>
          </a:p>
          <a:p>
            <a:endParaRPr lang="bg-BG" sz="1000" dirty="0"/>
          </a:p>
        </p:txBody>
      </p:sp>
    </p:spTree>
    <p:extLst>
      <p:ext uri="{BB962C8B-B14F-4D97-AF65-F5344CB8AC3E}">
        <p14:creationId xmlns:p14="http://schemas.microsoft.com/office/powerpoint/2010/main" val="368101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Договорени и изплатени суми по години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074947"/>
              </p:ext>
            </p:extLst>
          </p:nvPr>
        </p:nvGraphicFramePr>
        <p:xfrm>
          <a:off x="513481" y="628074"/>
          <a:ext cx="10996484" cy="6275053"/>
        </p:xfrm>
        <a:graphic>
          <a:graphicData uri="http://schemas.openxmlformats.org/drawingml/2006/table">
            <a:tbl>
              <a:tblPr>
                <a:tableStyleId>{6E25E649-3F16-4E02-A733-19D2CDBF48F0}</a:tableStyleId>
              </a:tblPr>
              <a:tblGrid>
                <a:gridCol w="872638">
                  <a:extLst>
                    <a:ext uri="{9D8B030D-6E8A-4147-A177-3AD203B41FA5}">
                      <a16:colId xmlns:a16="http://schemas.microsoft.com/office/drawing/2014/main" xmlns="" val="851736820"/>
                    </a:ext>
                  </a:extLst>
                </a:gridCol>
                <a:gridCol w="1389990">
                  <a:extLst>
                    <a:ext uri="{9D8B030D-6E8A-4147-A177-3AD203B41FA5}">
                      <a16:colId xmlns:a16="http://schemas.microsoft.com/office/drawing/2014/main" xmlns="" val="1174345423"/>
                    </a:ext>
                  </a:extLst>
                </a:gridCol>
                <a:gridCol w="1409436">
                  <a:extLst>
                    <a:ext uri="{9D8B030D-6E8A-4147-A177-3AD203B41FA5}">
                      <a16:colId xmlns:a16="http://schemas.microsoft.com/office/drawing/2014/main" xmlns="" val="1473810085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523648455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2154876768"/>
                    </a:ext>
                  </a:extLst>
                </a:gridCol>
                <a:gridCol w="1110231">
                  <a:extLst>
                    <a:ext uri="{9D8B030D-6E8A-4147-A177-3AD203B41FA5}">
                      <a16:colId xmlns:a16="http://schemas.microsoft.com/office/drawing/2014/main" xmlns="" val="2934087162"/>
                    </a:ext>
                  </a:extLst>
                </a:gridCol>
                <a:gridCol w="1141981">
                  <a:extLst>
                    <a:ext uri="{9D8B030D-6E8A-4147-A177-3AD203B41FA5}">
                      <a16:colId xmlns:a16="http://schemas.microsoft.com/office/drawing/2014/main" xmlns="" val="1439511233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2823950780"/>
                    </a:ext>
                  </a:extLst>
                </a:gridCol>
                <a:gridCol w="1268052">
                  <a:extLst>
                    <a:ext uri="{9D8B030D-6E8A-4147-A177-3AD203B41FA5}">
                      <a16:colId xmlns:a16="http://schemas.microsoft.com/office/drawing/2014/main" xmlns="" val="4020985185"/>
                    </a:ext>
                  </a:extLst>
                </a:gridCol>
              </a:tblGrid>
              <a:tr h="1406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bg-BG" sz="12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bg-BG" sz="12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1341265"/>
                  </a:ext>
                </a:extLst>
              </a:tr>
              <a:tr h="28138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Договорени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005785"/>
                  </a:ext>
                </a:extLst>
              </a:tr>
              <a:tr h="3417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M19.1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48 722.07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    -   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22805692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M19.2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3 495 865.83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29 209 219.19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327 752.38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44 178 266.00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13 121 436.59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922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085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906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597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6062922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M21.3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7 589 202.91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    -   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0551753"/>
                  </a:ext>
                </a:extLst>
              </a:tr>
              <a:tr h="2987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M4.1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4 915 003.22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113 454 </a:t>
                      </a:r>
                      <a:r>
                        <a:rPr lang="bg-BG" sz="900" b="1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259.68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       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836 880.96 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лв.</a:t>
                      </a:r>
                      <a:r>
                        <a:rPr lang="bg-BG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bg-BG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bg-BG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90 799 341.66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6 247 454.35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83 323 726.65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103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515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68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200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144.35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0873613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M4.2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132 149 870.52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48 728 133.21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14 926 701.82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65 415 551.45 </a:t>
                      </a:r>
                      <a:r>
                        <a:rPr lang="bg-BG" sz="900" b="1" strike="noStrike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43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539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524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40 569 574.01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122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161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009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786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45 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0331848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M5.1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strike="noStrike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10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936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733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15 820 562.40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800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336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54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2970272"/>
                  </a:ext>
                </a:extLst>
              </a:tr>
              <a:tr h="331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M5.2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strike="noStrike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    -   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58598606"/>
                  </a:ext>
                </a:extLst>
              </a:tr>
              <a:tr h="3692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M6.1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</a:t>
                      </a:r>
                      <a:endParaRPr lang="bg-BG" sz="900" b="1" strike="sng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algn="l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39 213 790.00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  <a:endParaRPr lang="bg-BG" sz="9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algn="l" fontAlgn="b"/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24 949 044.89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4 400 550.00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3 300 954.41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3 764 915.00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13 721 </a:t>
                      </a:r>
                      <a:r>
                        <a:rPr lang="bg-BG" sz="900" b="1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868.08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1 467 102.28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0896330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M6.3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1 584 198.00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6 711 </a:t>
                      </a:r>
                      <a:r>
                        <a:rPr lang="bg-BG" sz="900" b="1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047.43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176 022.00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573 256.09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296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328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.00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33 556 446.45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3 872 484.00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632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05 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57640313"/>
                  </a:ext>
                </a:extLst>
              </a:tr>
              <a:tr h="3417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M6.4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strike="noStrike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26 533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784.20 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лв.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  <a:p>
                      <a:pPr algn="l" fontAlgn="b"/>
                      <a:endParaRPr lang="bg-BG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strike="noStrike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487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608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67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4 539 225.53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575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227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98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935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940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99 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3860386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M7.2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216 632 261.02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277 981 152.45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35 687 448.00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  <a:endParaRPr lang="bg-BG" sz="9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  <a:p>
                      <a:pPr algn="l" fontAlgn="b"/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286 916 857.20 </a:t>
                      </a:r>
                      <a:r>
                        <a:rPr lang="bg-BG" sz="900" b="1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847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830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243 021 854.88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15 119 144.07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263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865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3396081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M7.3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    -   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8589300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M7.6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16 432 423.64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6 025 954.30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1 633 331.38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60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829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015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318 698.78 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95120481"/>
                  </a:ext>
                </a:extLst>
              </a:tr>
              <a:tr h="3026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M8.1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    -   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2581619"/>
                  </a:ext>
                </a:extLst>
              </a:tr>
              <a:tr h="359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M8.3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   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26 846 062.43 лв.</a:t>
                      </a:r>
                    </a:p>
                    <a:p>
                      <a:pPr algn="l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066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465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94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8 746 054.02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2 276 033.22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048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848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09359438"/>
                  </a:ext>
                </a:extLst>
              </a:tr>
              <a:tr h="346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M8.4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4 488 882.13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1 216 </a:t>
                      </a:r>
                      <a:r>
                        <a:rPr lang="bg-BG" sz="900" b="1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714.63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216 249.40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0509101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M8.6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621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772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19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815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524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71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9491815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M9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7 081 685.84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708 114.78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2 049 015.51 </a:t>
                      </a:r>
                      <a:r>
                        <a:rPr lang="bg-BG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endParaRPr lang="bg-BG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1 289 075.07 лв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2 919 389.42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                  -   </a:t>
                      </a:r>
                      <a:r>
                        <a:rPr lang="bg-BG" sz="9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285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870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97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6242661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Общо</a:t>
                      </a:r>
                    </a:p>
                  </a:txBody>
                  <a:tcPr marL="6903" marR="6903" marT="69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405 072 674.43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489 012 898.15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145 154 566.24 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454 648 742.56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224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986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898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453 958 824.55лв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250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052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002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93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лв</a:t>
                      </a:r>
                      <a:r>
                        <a:rPr lang="bg-BG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</a:txBody>
                  <a:tcPr marL="7428" marR="7428" marT="74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121 448 598.40 лв</a:t>
                      </a:r>
                      <a:r>
                        <a:rPr lang="bg-BG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3714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08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bg-BG" sz="3400" dirty="0"/>
              <a:t>Отчет за изпълнението на </a:t>
            </a:r>
            <a:r>
              <a:rPr lang="ru-RU" sz="3400" dirty="0"/>
              <a:t>мярка </a:t>
            </a:r>
            <a:r>
              <a:rPr lang="ru-RU" sz="3400" dirty="0" smtClean="0"/>
              <a:t>4</a:t>
            </a:r>
          </a:p>
          <a:p>
            <a:pPr algn="l"/>
            <a:r>
              <a:rPr lang="bg-BG" sz="2000" i="1" dirty="0"/>
              <a:t>Инвестиции в материални активи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7036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10417792" y="227214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4.2.2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8436592" y="227214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4.1.2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6455392" y="227214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4.2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4557319" y="227214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4.1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997554"/>
              </p:ext>
            </p:extLst>
          </p:nvPr>
        </p:nvGraphicFramePr>
        <p:xfrm>
          <a:off x="323529" y="4007705"/>
          <a:ext cx="11748405" cy="2467396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70237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1838847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015644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  <a:gridCol w="179124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3681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Брой приеми*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ru-RU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439540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8803</a:t>
                      </a:r>
                    </a:p>
                    <a:p>
                      <a:pPr algn="ctr"/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1658</a:t>
                      </a:r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501</a:t>
                      </a:r>
                    </a:p>
                    <a:p>
                      <a:pPr algn="ctr"/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5121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1 753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385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b="0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112 </a:t>
                      </a:r>
                      <a:endParaRPr lang="bg-BG" sz="1000" b="0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НЯМА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ОДОБРЕНИ КАНДИДАТИ</a:t>
                      </a:r>
                      <a:endParaRPr lang="bg-BG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73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</a:rPr>
                        <a:t>Размер на договорената субсидия (€)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bg-BG" sz="1400" b="1" dirty="0" smtClean="0">
                          <a:solidFill>
                            <a:schemeClr val="tx1"/>
                          </a:solidFill>
                        </a:rPr>
                        <a:t>сума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</a:rPr>
                        <a:t> по договор след последен анекс</a:t>
                      </a:r>
                      <a:r>
                        <a:rPr lang="bg-BG" sz="1400" b="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bg-BG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382 303 995.00 </a:t>
                      </a:r>
                      <a:r>
                        <a:rPr lang="bg-BG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  <a:p>
                      <a:pPr algn="l" fontAlgn="b"/>
                      <a:endParaRPr lang="bg-BG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233 212 010.00 </a:t>
                      </a:r>
                      <a:r>
                        <a:rPr lang="bg-BG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bg-BG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1 585 244,77.00 € </a:t>
                      </a:r>
                    </a:p>
                    <a:p>
                      <a:pPr algn="ctr" fontAlgn="b"/>
                      <a:endParaRPr lang="bg-BG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НЯМА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ОДОБРЕНИ КАНДИДАТИ</a:t>
                      </a:r>
                    </a:p>
                    <a:p>
                      <a:pPr algn="ctr"/>
                      <a:endParaRPr lang="ru-RU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73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297 760 482.30 €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140 341 262.43 € 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873 282.96 €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НЯМА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ОДОБРЕНИ КАНДИДАТИ</a:t>
                      </a:r>
                      <a:endParaRPr lang="bg-BG" sz="10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113212"/>
            <a:ext cx="11573197" cy="726590"/>
          </a:xfrm>
        </p:spPr>
        <p:txBody>
          <a:bodyPr/>
          <a:lstStyle/>
          <a:p>
            <a:r>
              <a:rPr lang="bg-BG" sz="4800" dirty="0" smtClean="0"/>
              <a:t>Текуща информация по мярка 4</a:t>
            </a:r>
            <a:endParaRPr lang="en-US" sz="4800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12499" y="810929"/>
            <a:ext cx="5231875" cy="1761885"/>
            <a:chOff x="2262691" y="5166824"/>
            <a:chExt cx="4247291" cy="165803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62691" y="5166824"/>
              <a:ext cx="4230407" cy="28963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BG06RDNP001-4.008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4.1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391164"/>
              <a:ext cx="4230407" cy="1433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1200" i="1" dirty="0"/>
                <a:t>"Инвестиции в земеделски стопанства„ - целеви прием за земеделски стопани в сектор </a:t>
              </a:r>
              <a:r>
                <a:rPr lang="bg-BG" sz="1200" b="1" i="1" dirty="0"/>
                <a:t>„Животновъдство“</a:t>
              </a:r>
            </a:p>
            <a:p>
              <a:pPr algn="just"/>
              <a:r>
                <a:rPr lang="bg-BG" sz="900" b="1" i="1" dirty="0"/>
                <a:t>Бр. подадени проекти по приема: 647</a:t>
              </a:r>
              <a:endParaRPr lang="ru-RU" sz="900" b="1" dirty="0"/>
            </a:p>
            <a:p>
              <a:pPr algn="just"/>
              <a:r>
                <a:rPr lang="ru-RU" sz="1200" dirty="0">
                  <a:cs typeface="Times New Roman" panose="02020603050405020304" pitchFamily="18" charset="0"/>
                </a:rPr>
                <a:t>Проектните предложения са обработени и оценката е приключена с Оценителен доклад, одобрен на 21.02.2022г. </a:t>
              </a:r>
              <a:r>
                <a:rPr lang="ru-RU" sz="1200" dirty="0" smtClean="0">
                  <a:cs typeface="Times New Roman" panose="02020603050405020304" pitchFamily="18" charset="0"/>
                </a:rPr>
                <a:t>Към </a:t>
              </a:r>
              <a:r>
                <a:rPr lang="ru-RU" sz="1200" dirty="0">
                  <a:cs typeface="Times New Roman" panose="02020603050405020304" pitchFamily="18" charset="0"/>
                </a:rPr>
                <a:t>настоящия момент са изпратени уведомителни писма за одобрение на 554 проекта, като сключените договори с кандидатите са </a:t>
              </a:r>
              <a:r>
                <a:rPr lang="en-US" sz="1200" dirty="0" smtClean="0">
                  <a:cs typeface="Times New Roman" panose="02020603050405020304" pitchFamily="18" charset="0"/>
                </a:rPr>
                <a:t>482 </a:t>
              </a:r>
              <a:r>
                <a:rPr lang="ru-RU" sz="1200" dirty="0" smtClean="0">
                  <a:cs typeface="Times New Roman" panose="02020603050405020304" pitchFamily="18" charset="0"/>
                </a:rPr>
                <a:t>броя </a:t>
              </a:r>
              <a:r>
                <a:rPr lang="ru-RU" sz="1200" dirty="0">
                  <a:cs typeface="Times New Roman" panose="02020603050405020304" pitchFamily="18" charset="0"/>
                </a:rPr>
                <a:t>на обща стойност на БФП в размер на </a:t>
              </a:r>
              <a:r>
                <a:rPr lang="bg-BG" sz="1200" dirty="0">
                  <a:cs typeface="Times New Roman" panose="02020603050405020304" pitchFamily="18" charset="0"/>
                </a:rPr>
                <a:t> </a:t>
              </a:r>
              <a:r>
                <a:rPr lang="bg-BG" sz="1200" dirty="0" smtClean="0">
                  <a:cs typeface="Times New Roman" panose="02020603050405020304" pitchFamily="18" charset="0"/>
                </a:rPr>
                <a:t>103 </a:t>
              </a:r>
              <a:r>
                <a:rPr lang="bg-BG" sz="1200" dirty="0">
                  <a:cs typeface="Times New Roman" panose="02020603050405020304" pitchFamily="18" charset="0"/>
                </a:rPr>
                <a:t>038 112,65 лв. </a:t>
              </a:r>
              <a:r>
                <a:rPr lang="bg-BG" sz="1200" dirty="0" smtClean="0">
                  <a:cs typeface="Times New Roman" panose="02020603050405020304" pitchFamily="18" charset="0"/>
                </a:rPr>
                <a:t> </a:t>
              </a:r>
              <a:endParaRPr lang="bg-BG" sz="12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022110" y="2729888"/>
            <a:ext cx="5577889" cy="2032520"/>
            <a:chOff x="7032103" y="4917033"/>
            <a:chExt cx="4870907" cy="192860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4917033"/>
              <a:ext cx="4802303" cy="29204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r>
                <a:rPr lang="en-US" sz="1400" b="1" dirty="0"/>
                <a:t>BG06RDNP001-4.001 </a:t>
              </a:r>
              <a:r>
                <a:rPr lang="bg-BG" sz="1400" b="1" dirty="0"/>
                <a:t>по подмярка 4.2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224809"/>
              <a:ext cx="4870907" cy="1620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"Инвестиции в преработка/маркетинг на селскостопански </a:t>
              </a:r>
              <a:r>
                <a:rPr lang="ru-RU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продукти„</a:t>
              </a:r>
            </a:p>
            <a:p>
              <a:pPr algn="just"/>
              <a:r>
                <a:rPr lang="bg-BG" altLang="ko-KR" sz="900" b="1" i="1" dirty="0"/>
                <a:t>Бр. подадени </a:t>
              </a:r>
              <a:r>
                <a:rPr lang="bg-BG" altLang="ko-KR" sz="900" b="1" i="1" dirty="0" smtClean="0"/>
                <a:t>проекти: 538 </a:t>
              </a:r>
              <a:endParaRPr lang="en-US" altLang="ko-KR" sz="900" b="1" i="1" dirty="0"/>
            </a:p>
            <a:p>
              <a:pPr algn="just"/>
              <a:r>
                <a:rPr lang="ru-RU" sz="1200" dirty="0" smtClean="0"/>
                <a:t>След </a:t>
              </a:r>
              <a:r>
                <a:rPr lang="ru-RU" sz="1200" dirty="0"/>
                <a:t>увеличение на бюджета съгласно Заповед № РД 09-767 от 29.07.2021 г.  по подмярката са разпределени за оценка допълнителни 21 </a:t>
              </a:r>
              <a:r>
                <a:rPr lang="ru-RU" sz="1200" dirty="0" smtClean="0"/>
                <a:t>проекта, получили между 66 и 69 точки. </a:t>
              </a:r>
              <a:r>
                <a:rPr lang="bg-BG" sz="1200" dirty="0" smtClean="0"/>
                <a:t>На </a:t>
              </a:r>
              <a:r>
                <a:rPr lang="bg-BG" sz="1200" dirty="0"/>
                <a:t>23.02.2022 г. е одобрен оценителен доклад. Сключени са 7 бр. административни договори с общ размер на БФП 6 945 411,95 лв. и за 1 бр. проектно предложение е изготвено Решение за отказ.</a:t>
              </a:r>
            </a:p>
            <a:p>
              <a:endParaRPr lang="bg-BG" sz="1200" strike="sngStrike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4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533940" y="4645331"/>
            <a:ext cx="5211078" cy="2046548"/>
            <a:chOff x="2279575" y="5052776"/>
            <a:chExt cx="4230407" cy="204654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79575" y="5052776"/>
              <a:ext cx="4230407" cy="307776"/>
            </a:xfrm>
            <a:prstGeom prst="rect">
              <a:avLst/>
            </a:prstGeom>
            <a:solidFill>
              <a:schemeClr val="accent6">
                <a:lumMod val="50000"/>
                <a:lumOff val="5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BG06RDNP001-4.009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4.1.2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391163"/>
              <a:ext cx="4230407" cy="1708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i="1" dirty="0"/>
                <a:t>Инвестиции в земеделски стопанства по Тематична подпрограма за развитие на малки стопанства„</a:t>
              </a:r>
            </a:p>
            <a:p>
              <a:pPr algn="just"/>
              <a:r>
                <a:rPr lang="ru-RU" sz="900" b="1" i="1" dirty="0" smtClean="0"/>
                <a:t>Бр</a:t>
              </a:r>
              <a:r>
                <a:rPr lang="ru-RU" sz="900" b="1" i="1" dirty="0"/>
                <a:t>. подадени проекти по приема: </a:t>
              </a:r>
              <a:r>
                <a:rPr lang="en-US" sz="900" b="1" i="1" dirty="0" smtClean="0"/>
                <a:t>257</a:t>
              </a:r>
              <a:endParaRPr lang="ru-RU" sz="900" b="1" i="1" dirty="0"/>
            </a:p>
            <a:p>
              <a:pPr algn="just"/>
              <a:r>
                <a:rPr lang="ru-RU" sz="1200" dirty="0">
                  <a:cs typeface="Times New Roman" panose="02020603050405020304" pitchFamily="18" charset="0"/>
                </a:rPr>
                <a:t>Публикуван е списъкът с недопуснатите  кандидати до етапа на техническа и финансова оценка, като към момента тече разглеждане на постъпилите възражения и произнасяне по тяхната основателност. Предстои обработка на  проектните предложения, преминали успешно етап  административно съответствие и допустимост, на етап техническа и финансова оценка.</a:t>
              </a:r>
            </a:p>
          </p:txBody>
        </p:sp>
      </p:grpSp>
      <p:grpSp>
        <p:nvGrpSpPr>
          <p:cNvPr id="47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533940" y="2655683"/>
            <a:ext cx="5289637" cy="1906779"/>
            <a:chOff x="2343201" y="4848271"/>
            <a:chExt cx="4294183" cy="2069068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343201" y="4848271"/>
              <a:ext cx="4230407" cy="33397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BG06RDNP001-4.012 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4.1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406977" y="5122240"/>
              <a:ext cx="4230407" cy="1795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i="1" dirty="0"/>
                <a:t>"Инвестиции в земеделски стопанства„</a:t>
              </a:r>
            </a:p>
            <a:p>
              <a:pPr algn="just"/>
              <a:r>
                <a:rPr lang="ru-RU" sz="900" b="1" i="1" dirty="0"/>
                <a:t>Бр. подадени проекти по приема: 1868</a:t>
              </a:r>
            </a:p>
            <a:p>
              <a:pPr algn="just"/>
              <a:r>
                <a:rPr lang="ru-RU" sz="1150" dirty="0">
                  <a:cs typeface="Times New Roman" panose="02020603050405020304" pitchFamily="18" charset="0"/>
                </a:rPr>
                <a:t>Назначена е комисия за административно съответствие и допустимост. Извършено е посещение на място на 680 бр. проектни предложения, включващи разходи за създаване на трайни насаждения и строително монтажни работи. В момента се извършва оценка за административно съответствие и допустимост на подадените проектни </a:t>
              </a:r>
              <a:r>
                <a:rPr lang="ru-RU" sz="1150" dirty="0" smtClean="0">
                  <a:cs typeface="Times New Roman" panose="02020603050405020304" pitchFamily="18" charset="0"/>
                </a:rPr>
                <a:t>предложения</a:t>
              </a:r>
              <a:r>
                <a:rPr lang="ru-RU" sz="1150" dirty="0">
                  <a:cs typeface="Times New Roman" panose="02020603050405020304" pitchFamily="18" charset="0"/>
                </a:rPr>
                <a:t>. </a:t>
              </a:r>
              <a:r>
                <a:rPr lang="bg-BG" sz="1150" dirty="0" err="1">
                  <a:cs typeface="Times New Roman" panose="02020603050405020304" pitchFamily="18" charset="0"/>
                </a:rPr>
                <a:t>И</a:t>
              </a:r>
              <a:r>
                <a:rPr lang="en-US" sz="1150" dirty="0" err="1">
                  <a:cs typeface="Times New Roman" panose="02020603050405020304" pitchFamily="18" charset="0"/>
                </a:rPr>
                <a:t>зпратени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bg-BG" sz="1150" dirty="0">
                  <a:cs typeface="Times New Roman" panose="02020603050405020304" pitchFamily="18" charset="0"/>
                </a:rPr>
                <a:t>са 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уведомителни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писма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по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всички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проектни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предложения</a:t>
              </a:r>
              <a:r>
                <a:rPr lang="en-US" sz="1150" dirty="0">
                  <a:cs typeface="Times New Roman" panose="02020603050405020304" pitchFamily="18" charset="0"/>
                </a:rPr>
                <a:t>, </a:t>
              </a:r>
              <a:r>
                <a:rPr lang="en-US" sz="1150" dirty="0" err="1">
                  <a:cs typeface="Times New Roman" panose="02020603050405020304" pitchFamily="18" charset="0"/>
                </a:rPr>
                <a:t>за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които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са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установени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>
                  <a:cs typeface="Times New Roman" panose="02020603050405020304" pitchFamily="18" charset="0"/>
                </a:rPr>
                <a:t>липси</a:t>
              </a:r>
              <a:r>
                <a:rPr lang="en-US" sz="1150" dirty="0">
                  <a:cs typeface="Times New Roman" panose="02020603050405020304" pitchFamily="18" charset="0"/>
                </a:rPr>
                <a:t> и/</a:t>
              </a:r>
              <a:r>
                <a:rPr lang="en-US" sz="1150" dirty="0" err="1">
                  <a:cs typeface="Times New Roman" panose="02020603050405020304" pitchFamily="18" charset="0"/>
                </a:rPr>
                <a:t>или</a:t>
              </a:r>
              <a:r>
                <a:rPr lang="en-US" sz="1150" dirty="0">
                  <a:cs typeface="Times New Roman" panose="02020603050405020304" pitchFamily="18" charset="0"/>
                </a:rPr>
                <a:t> </a:t>
              </a:r>
              <a:r>
                <a:rPr lang="en-US" sz="1150" dirty="0" err="1" smtClean="0">
                  <a:cs typeface="Times New Roman" panose="02020603050405020304" pitchFamily="18" charset="0"/>
                </a:rPr>
                <a:t>нередовности</a:t>
              </a:r>
              <a:r>
                <a:rPr lang="bg-BG" sz="1150" dirty="0" smtClean="0">
                  <a:cs typeface="Times New Roman" panose="02020603050405020304" pitchFamily="18" charset="0"/>
                </a:rPr>
                <a:t>.</a:t>
              </a:r>
              <a:endParaRPr lang="ru-RU" sz="115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5952441" y="812890"/>
            <a:ext cx="5608278" cy="1943576"/>
            <a:chOff x="6978509" y="4823060"/>
            <a:chExt cx="4314217" cy="194357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62319" y="4823060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BG06RDNP001-4.015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4.2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6978509" y="5243142"/>
              <a:ext cx="4230407" cy="152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"Инвестиции в преработка/маркетинг на селскостопански продукти„</a:t>
              </a:r>
            </a:p>
            <a:p>
              <a:pPr algn="just"/>
              <a:r>
                <a:rPr lang="ru-RU" altLang="ko-KR" sz="900" b="1" i="1" dirty="0"/>
                <a:t>Бр. подадени проекти: 523</a:t>
              </a:r>
            </a:p>
            <a:p>
              <a:pPr algn="just"/>
              <a:r>
                <a:rPr lang="ru-RU" altLang="ko-KR" sz="1200" dirty="0">
                  <a:cs typeface="Times New Roman" panose="02020603050405020304" pitchFamily="18" charset="0"/>
                </a:rPr>
                <a:t>Общият размер на БФП възлиза на 426 280 028, 74 лв.</a:t>
              </a:r>
            </a:p>
            <a:p>
              <a:pPr algn="just"/>
              <a:r>
                <a:rPr lang="ru-RU" altLang="ko-KR" sz="1200" dirty="0">
                  <a:cs typeface="Times New Roman" panose="02020603050405020304" pitchFamily="18" charset="0"/>
                </a:rPr>
                <a:t>Крайна дата за подаване на проектни предложения </a:t>
              </a:r>
              <a:r>
                <a:rPr lang="ru-RU" altLang="ko-KR" sz="1200" dirty="0" smtClean="0">
                  <a:cs typeface="Times New Roman" panose="02020603050405020304" pitchFamily="18" charset="0"/>
                </a:rPr>
                <a:t>бе </a:t>
              </a:r>
              <a:r>
                <a:rPr lang="ru-RU" altLang="ko-KR" sz="1200" dirty="0">
                  <a:cs typeface="Times New Roman" panose="02020603050405020304" pitchFamily="18" charset="0"/>
                </a:rPr>
                <a:t>удължена на 31.03.2022 г. </a:t>
              </a:r>
              <a:r>
                <a:rPr lang="ru-RU" altLang="ko-KR" sz="1200" dirty="0" smtClean="0">
                  <a:cs typeface="Times New Roman" panose="02020603050405020304" pitchFamily="18" charset="0"/>
                </a:rPr>
                <a:t>Извършени са посещения на място на всички проектни предложения, включващи СМР за установяване на фактическото съответствие с предоствените документи. Предстои обработка на етап Оценка за административно съответствие и допустимост.</a:t>
              </a:r>
              <a:endParaRPr lang="ru-RU" altLang="ko-KR" sz="12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022109" y="4506882"/>
            <a:ext cx="5577890" cy="2207494"/>
            <a:chOff x="7032102" y="5083387"/>
            <a:chExt cx="4870908" cy="20946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2" y="5083387"/>
              <a:ext cx="4802304" cy="29204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r>
                <a:rPr lang="en-US" sz="1400" b="1" dirty="0" smtClean="0"/>
                <a:t>BG06RDNP001-4.0</a:t>
              </a:r>
              <a:r>
                <a:rPr lang="bg-BG" sz="1400" b="1" dirty="0" smtClean="0"/>
                <a:t>14</a:t>
              </a:r>
              <a:r>
                <a:rPr lang="en-US" sz="1400" b="1" dirty="0" smtClean="0"/>
                <a:t> </a:t>
              </a:r>
              <a:r>
                <a:rPr lang="bg-BG" sz="1400" b="1" dirty="0"/>
                <a:t>по подмярка 4.2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381966"/>
              <a:ext cx="4870907" cy="1796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"Инвестиции в преработка/маркетинг на селскостопански </a:t>
              </a:r>
              <a:r>
                <a:rPr lang="ru-RU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продукти„</a:t>
              </a:r>
            </a:p>
            <a:p>
              <a:pPr algn="just"/>
              <a:r>
                <a:rPr lang="bg-BG" altLang="ko-KR" sz="900" b="1" i="1" dirty="0" smtClean="0"/>
                <a:t>Бр. подадени проекти: ТЕКУЩ ПРИЕМ (17.05.2022 - 17.08.2022 г.)</a:t>
              </a:r>
              <a:endParaRPr lang="en-US" altLang="ko-KR" sz="900" b="1" i="1" dirty="0" smtClean="0"/>
            </a:p>
            <a:p>
              <a:pPr algn="just"/>
              <a:r>
                <a:rPr lang="ru-RU" sz="1200" dirty="0">
                  <a:cs typeface="Times New Roman" panose="02020603050405020304" pitchFamily="18" charset="0"/>
                </a:rPr>
                <a:t>Предвиденият финансов ресурс за предоставяне на безвъзмездна помощ на допустимите кандидати по процедурата е в размер на 39 116 000 лв. Максималният размер на допустимите разходи за един проект е 586 740,00 лв., а финансовата помощ за одобрените проектни предложения е в размер до 50 на сто от общия размер на допустимите за финансово подпомагане разходи. За кандидати големи предприятия по смисъла на ЗМСП размерът на финансовата помощ е до 40 на сто от общия размер на допустимите за финансово подпомагане разходи.</a:t>
              </a:r>
              <a:endParaRPr lang="bg-BG" sz="1200" dirty="0"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978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bg-BG" sz="3400" dirty="0"/>
              <a:t>Отчет за изпълнението на </a:t>
            </a:r>
            <a:r>
              <a:rPr lang="ru-RU" sz="3400" dirty="0"/>
              <a:t>мярка </a:t>
            </a:r>
            <a:r>
              <a:rPr lang="en-US" sz="3400" dirty="0"/>
              <a:t>5</a:t>
            </a:r>
            <a:endParaRPr lang="ru-RU" sz="3400" dirty="0" smtClean="0"/>
          </a:p>
          <a:p>
            <a:pPr algn="l"/>
            <a:r>
              <a:rPr lang="ru-RU" sz="2000" i="1" dirty="0" smtClean="0"/>
              <a:t>Възстановяване на селскостопански производствен потенциал, претърпял щети в резултат на природни бедствия, и въвеждане на подходящи превантивни мерки</a:t>
            </a:r>
            <a:endParaRPr lang="ru-RU" sz="2000" i="1" dirty="0"/>
          </a:p>
        </p:txBody>
      </p:sp>
      <p:sp>
        <p:nvSpPr>
          <p:cNvPr id="9" name="Rectangle 8"/>
          <p:cNvSpPr/>
          <p:nvPr/>
        </p:nvSpPr>
        <p:spPr>
          <a:xfrm>
            <a:off x="0" y="17036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9155132" y="2124363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5.2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5527137" y="2124363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5.1</a:t>
            </a:r>
            <a:endParaRPr lang="en-US" sz="12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703315"/>
              </p:ext>
            </p:extLst>
          </p:nvPr>
        </p:nvGraphicFramePr>
        <p:xfrm>
          <a:off x="540073" y="3642472"/>
          <a:ext cx="10935313" cy="2551151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940074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3623966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337127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Брой приеми</a:t>
                      </a:r>
                      <a:endParaRPr lang="ru-RU" sz="14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3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1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effectLst/>
                        </a:rPr>
                        <a:t>70</a:t>
                      </a:r>
                    </a:p>
                    <a:p>
                      <a:pPr algn="ctr"/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3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62060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Общ брой сключени договори за подпомагане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  <a:p>
                      <a:pPr algn="ctr"/>
                      <a:endParaRPr lang="bg-BG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400" b="0" dirty="0" smtClean="0">
                          <a:latin typeface="+mn-lt"/>
                        </a:rPr>
                        <a:t>В</a:t>
                      </a:r>
                      <a:r>
                        <a:rPr lang="bg-BG" sz="1400" b="0" baseline="0" dirty="0" smtClean="0">
                          <a:latin typeface="+mn-lt"/>
                        </a:rPr>
                        <a:t> ПРОЦЕС НА ОЦЕНКА</a:t>
                      </a:r>
                      <a:endParaRPr lang="bg-BG" sz="14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/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tx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tx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13 680 998.00 </a:t>
                      </a: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latin typeface="+mn-lt"/>
                        </a:rPr>
                        <a:t>В</a:t>
                      </a:r>
                      <a:r>
                        <a:rPr lang="bg-BG" sz="1400" b="0" baseline="0" dirty="0" smtClean="0">
                          <a:latin typeface="+mn-lt"/>
                        </a:rPr>
                        <a:t> ПРОЦЕС НА ОЦЕНКА</a:t>
                      </a:r>
                      <a:endParaRPr lang="bg-BG" sz="1400" b="0" dirty="0" smtClean="0"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tx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920 514.18 €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latin typeface="+mn-lt"/>
                        </a:rPr>
                        <a:t>В</a:t>
                      </a:r>
                      <a:r>
                        <a:rPr lang="bg-BG" sz="1400" b="0" baseline="0" dirty="0" smtClean="0">
                          <a:latin typeface="+mn-lt"/>
                        </a:rPr>
                        <a:t> ПРОЦЕС НА ОЦЕНКА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3688</TotalTime>
  <Words>4176</Words>
  <Application>Microsoft Office PowerPoint</Application>
  <PresentationFormat>Custom</PresentationFormat>
  <Paragraphs>817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Snezhana Grigorova</cp:lastModifiedBy>
  <cp:revision>245</cp:revision>
  <dcterms:created xsi:type="dcterms:W3CDTF">2020-01-20T05:08:25Z</dcterms:created>
  <dcterms:modified xsi:type="dcterms:W3CDTF">2022-07-04T08:43:16Z</dcterms:modified>
</cp:coreProperties>
</file>