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2" r:id="rId5"/>
  </p:sldMasterIdLst>
  <p:notesMasterIdLst>
    <p:notesMasterId r:id="rId17"/>
  </p:notesMasterIdLst>
  <p:handoutMasterIdLst>
    <p:handoutMasterId r:id="rId18"/>
  </p:handoutMasterIdLst>
  <p:sldIdLst>
    <p:sldId id="338" r:id="rId6"/>
    <p:sldId id="332" r:id="rId7"/>
    <p:sldId id="333" r:id="rId8"/>
    <p:sldId id="334" r:id="rId9"/>
    <p:sldId id="335" r:id="rId10"/>
    <p:sldId id="336" r:id="rId11"/>
    <p:sldId id="337" r:id="rId12"/>
    <p:sldId id="330" r:id="rId13"/>
    <p:sldId id="329" r:id="rId14"/>
    <p:sldId id="331" r:id="rId15"/>
    <p:sldId id="341" r:id="rId16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GUIANO Emeric (AGRI)" initials="AE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0356B1"/>
    <a:srgbClr val="035DC1"/>
    <a:srgbClr val="8D4F11"/>
    <a:srgbClr val="024B9C"/>
    <a:srgbClr val="024EA2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92" autoAdjust="0"/>
  </p:normalViewPr>
  <p:slideViewPr>
    <p:cSldViewPr snapToGrid="0">
      <p:cViewPr varScale="1">
        <p:scale>
          <a:sx n="58" d="100"/>
          <a:sy n="58" d="100"/>
        </p:scale>
        <p:origin x="-84" y="-258"/>
      </p:cViewPr>
      <p:guideLst>
        <p:guide orient="horz" pos="209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692" y="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Постъпили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коментари по теми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8E-4961-8893-FD6F73DC58BE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D8E-4961-8893-FD6F73DC58BE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D8E-4961-8893-FD6F73DC58BE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D8E-4961-8893-FD6F73DC58BE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D8E-4961-8893-FD6F73DC58B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Sheet1!$L$11:$L$15</c:f>
              <c:strCache>
                <c:ptCount val="5"/>
                <c:pt idx="0">
                  <c:v>Общи коментари (SWOT, Интервенционна логика, Бюджет, Общи части)</c:v>
                </c:pt>
                <c:pt idx="1">
                  <c:v>Зелена архитектура (Еко схеми, Агроекология и климат)</c:v>
                </c:pt>
                <c:pt idx="2">
                  <c:v>Интервенции РСР (без зелена архитектура)</c:v>
                </c:pt>
                <c:pt idx="3">
                  <c:v>Интервенции ДП (без зелена архитектура)</c:v>
                </c:pt>
                <c:pt idx="4">
                  <c:v>Интервенции секторни</c:v>
                </c:pt>
              </c:strCache>
            </c:strRef>
          </c:cat>
          <c:val>
            <c:numRef>
              <c:f>Sheet1!$M$11:$M$15</c:f>
              <c:numCache>
                <c:formatCode>General</c:formatCode>
                <c:ptCount val="5"/>
                <c:pt idx="0">
                  <c:v>101</c:v>
                </c:pt>
                <c:pt idx="1">
                  <c:v>156</c:v>
                </c:pt>
                <c:pt idx="2">
                  <c:v>79</c:v>
                </c:pt>
                <c:pt idx="3">
                  <c:v>12</c:v>
                </c:pt>
                <c:pt idx="4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D8E-4961-8893-FD6F73DC58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60"/>
        <c:axId val="117113984"/>
        <c:axId val="117115520"/>
      </c:barChart>
      <c:catAx>
        <c:axId val="117113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115520"/>
        <c:crosses val="autoZero"/>
        <c:auto val="1"/>
        <c:lblAlgn val="ctr"/>
        <c:lblOffset val="100"/>
        <c:noMultiLvlLbl val="0"/>
      </c:catAx>
      <c:valAx>
        <c:axId val="1171155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7113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Преговорен</a:t>
            </a:r>
            <a:r>
              <a:rPr lang="bg-BG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 към 08.07.2022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9288313865057305"/>
          <c:y val="5.014797601584201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1"/>
        <c:ser>
          <c:idx val="0"/>
          <c:order val="0"/>
          <c:tx>
            <c:strRef>
              <c:f>'Sheet1 (2)'!$M$10</c:f>
              <c:strCache>
                <c:ptCount val="1"/>
                <c:pt idx="0">
                  <c:v>Обсъдени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'Sheet1 (2)'!$L$11:$L$15</c:f>
              <c:strCache>
                <c:ptCount val="5"/>
                <c:pt idx="0">
                  <c:v>Общи коментари (SWOT, Интервенционна логика, Бюджет, Общи части)</c:v>
                </c:pt>
                <c:pt idx="1">
                  <c:v>Зелена архитектура (Еко схеми, Агроекология и климат)</c:v>
                </c:pt>
                <c:pt idx="2">
                  <c:v>Интервенции РСР (без зелена архитектура)</c:v>
                </c:pt>
                <c:pt idx="3">
                  <c:v>Интервенции ДП (без зелена архитектура)</c:v>
                </c:pt>
                <c:pt idx="4">
                  <c:v>Интервенции секторни</c:v>
                </c:pt>
              </c:strCache>
            </c:strRef>
          </c:cat>
          <c:val>
            <c:numRef>
              <c:f>'Sheet1 (2)'!$M$11:$M$15</c:f>
              <c:numCache>
                <c:formatCode>General</c:formatCode>
                <c:ptCount val="5"/>
                <c:pt idx="0">
                  <c:v>6</c:v>
                </c:pt>
                <c:pt idx="1">
                  <c:v>33</c:v>
                </c:pt>
                <c:pt idx="2">
                  <c:v>60</c:v>
                </c:pt>
                <c:pt idx="3">
                  <c:v>11</c:v>
                </c:pt>
                <c:pt idx="4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CE-4F7E-911D-38A8CB853711}"/>
            </c:ext>
          </c:extLst>
        </c:ser>
        <c:ser>
          <c:idx val="1"/>
          <c:order val="1"/>
          <c:tx>
            <c:strRef>
              <c:f>'Sheet1 (2)'!$N$10</c:f>
              <c:strCache>
                <c:ptCount val="1"/>
                <c:pt idx="0">
                  <c:v>Предстоящо обсъждане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FBCE-4F7E-911D-38A8CB853711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FBCE-4F7E-911D-38A8CB853711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FBCE-4F7E-911D-38A8CB853711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FBCE-4F7E-911D-38A8CB853711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FBCE-4F7E-911D-38A8CB853711}"/>
              </c:ext>
            </c:extLst>
          </c:dPt>
          <c:dLbls>
            <c:dLbl>
              <c:idx val="3"/>
              <c:layout>
                <c:manualLayout>
                  <c:x val="6.5146568665251231E-3"/>
                  <c:y val="-3.5153797865662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FBCE-4F7E-911D-38A8CB8537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'Sheet1 (2)'!$L$11:$L$15</c:f>
              <c:strCache>
                <c:ptCount val="5"/>
                <c:pt idx="0">
                  <c:v>Общи коментари (SWOT, Интервенционна логика, Бюджет, Общи части)</c:v>
                </c:pt>
                <c:pt idx="1">
                  <c:v>Зелена архитектура (Еко схеми, Агроекология и климат)</c:v>
                </c:pt>
                <c:pt idx="2">
                  <c:v>Интервенции РСР (без зелена архитектура)</c:v>
                </c:pt>
                <c:pt idx="3">
                  <c:v>Интервенции ДП (без зелена архитектура)</c:v>
                </c:pt>
                <c:pt idx="4">
                  <c:v>Интервенции секторни</c:v>
                </c:pt>
              </c:strCache>
            </c:strRef>
          </c:cat>
          <c:val>
            <c:numRef>
              <c:f>'Sheet1 (2)'!$N$11:$N$15</c:f>
              <c:numCache>
                <c:formatCode>General</c:formatCode>
                <c:ptCount val="5"/>
                <c:pt idx="0">
                  <c:v>95</c:v>
                </c:pt>
                <c:pt idx="1">
                  <c:v>123</c:v>
                </c:pt>
                <c:pt idx="2">
                  <c:v>19</c:v>
                </c:pt>
                <c:pt idx="3">
                  <c:v>1</c:v>
                </c:pt>
                <c:pt idx="4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FBCE-4F7E-911D-38A8CB853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overlap val="100"/>
        <c:axId val="117459968"/>
        <c:axId val="117465856"/>
      </c:barChart>
      <c:catAx>
        <c:axId val="11745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465856"/>
        <c:crosses val="autoZero"/>
        <c:auto val="1"/>
        <c:lblAlgn val="ctr"/>
        <c:lblOffset val="100"/>
        <c:noMultiLvlLbl val="0"/>
      </c:catAx>
      <c:valAx>
        <c:axId val="1174658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745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041000670659579"/>
          <c:y val="0.14981143900673199"/>
          <c:w val="0.45135270312970183"/>
          <c:h val="9.05017956529207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Преговорен</a:t>
            </a:r>
            <a:r>
              <a:rPr lang="bg-BG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 със службите на ЕК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B w="0" h="38100"/>
            </a:sp3d>
          </c:spPr>
          <c:explosion val="2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B w="0" h="381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CA-42FD-88B4-9270118FE1E0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B w="0" h="381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CA-42FD-88B4-9270118FE1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'Sheet1 (2)'!$M$20:$N$20</c:f>
              <c:strCache>
                <c:ptCount val="2"/>
                <c:pt idx="0">
                  <c:v>Обсъдени </c:v>
                </c:pt>
                <c:pt idx="1">
                  <c:v>Предстоящо обсъждане</c:v>
                </c:pt>
              </c:strCache>
            </c:strRef>
          </c:cat>
          <c:val>
            <c:numRef>
              <c:f>'Sheet1 (2)'!$M$21:$N$21</c:f>
              <c:numCache>
                <c:formatCode>General</c:formatCode>
                <c:ptCount val="2"/>
                <c:pt idx="0">
                  <c:v>150</c:v>
                </c:pt>
                <c:pt idx="1">
                  <c:v>255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CA-42FD-88B4-9270118FE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5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19/07/2022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19/07/2022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198052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360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57167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273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125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3141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95885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4118277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027946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11838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310269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748079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993027" y="1748079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47855" y="1748078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302683" y="1748077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9457511" y="1748077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838199" y="3934111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993027" y="3934111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147855" y="3934110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7302683" y="3934109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457511" y="3934109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41420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635167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935609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19548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3902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4526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7000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0409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442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1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6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528" y="2795581"/>
            <a:ext cx="9401454" cy="28003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68171" y="532661"/>
            <a:ext cx="10963922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за напредъка на преговорите с ЕК по Стратегическия план за развитие на земеделието и селските райони за периода 2023 - 2027 </a:t>
            </a:r>
            <a:r>
              <a:rPr lang="ru-RU" sz="36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6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BE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BE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bg-BG" dirty="0"/>
          </a:p>
        </p:txBody>
      </p:sp>
      <p:pic>
        <p:nvPicPr>
          <p:cNvPr id="1026" name="Picture 2" descr="МЗХГ обяви конкурс за лого на преброяването на земеделските стопанства през  2020 г. | oralo.b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538" y="5432358"/>
            <a:ext cx="2379215" cy="134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le:Flag of Europe.svg - Wikimedia Commo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8" y="5432358"/>
            <a:ext cx="1686188" cy="112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lag of Bulgaria - Wikiped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601" y="5362113"/>
            <a:ext cx="1962249" cy="117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25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Основни предизвикателства</a:t>
            </a:r>
            <a:r>
              <a:rPr lang="en-US" dirty="0"/>
              <a:t>, </a:t>
            </a:r>
            <a:r>
              <a:rPr lang="bg-BG" dirty="0"/>
              <a:t>идентифицирани до момента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7867" y="1260629"/>
            <a:ext cx="1043126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предизвикателства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g-BG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идентифицирани до момента</a:t>
            </a:r>
          </a:p>
          <a:p>
            <a:endParaRPr lang="en-GB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Интервенция „Създаване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възстановяване на екологичната инфраструктура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нтервенция „Насърчаване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естественото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опрашване“ </a:t>
            </a:r>
            <a:endParaRPr lang="bg-BG" sz="2000" dirty="0" smtClean="0"/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Допълняемостта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връзка между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екосхемите, ангажиментите в областта на агроекологията и управлението на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климата</a:t>
            </a: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Подпомагане на биологично земеделие</a:t>
            </a: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на риска</a:t>
            </a:r>
            <a:endParaRPr lang="bg-BG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63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528" y="2795581"/>
            <a:ext cx="9401454" cy="28003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68171" y="532661"/>
            <a:ext cx="10963922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за напредъка на преговорите с ЕК по Стратегическия план за развитие на земеделието и селските райони за периода 2023 - 2027 </a:t>
            </a:r>
            <a:r>
              <a:rPr lang="ru-RU" sz="36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6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BE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BE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bg-BG" dirty="0"/>
          </a:p>
        </p:txBody>
      </p:sp>
      <p:pic>
        <p:nvPicPr>
          <p:cNvPr id="1026" name="Picture 2" descr="МЗХГ обяви конкурс за лого на преброяването на земеделските стопанства през  2020 г. | oralo.b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538" y="5432358"/>
            <a:ext cx="2379215" cy="134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le:Flag of Europe.svg - Wikimedia Commo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8" y="5432358"/>
            <a:ext cx="1686188" cy="112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lag of Bulgaria - Wikiped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601" y="5362113"/>
            <a:ext cx="1962249" cy="117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72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5" name="TextBox 4"/>
          <p:cNvSpPr txBox="1"/>
          <p:nvPr/>
        </p:nvSpPr>
        <p:spPr>
          <a:xfrm>
            <a:off x="1091876" y="1591175"/>
            <a:ext cx="9641227" cy="36471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Като цяло, Планът е всеобхватен, ясен и наборът от интервенции е балансиран.</a:t>
            </a:r>
            <a:endParaRPr lang="en-IE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7188" algn="l"/>
              </a:tabLst>
              <a:defRPr/>
            </a:pPr>
            <a:r>
              <a:rPr lang="bg-BG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друга страна, все още има необходимост да бъдат представени допълнителни пояснения, както и да бъдат направени подобрения.</a:t>
            </a:r>
            <a:endParaRPr lang="en-IE" sz="2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7188" algn="l"/>
              </a:tabLst>
              <a:defRPr/>
            </a:pPr>
            <a:r>
              <a:rPr lang="bg-BG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Необходимо е подобряване на съгласуваността на интервенционната логика.</a:t>
            </a:r>
            <a:endParaRPr lang="en-US" sz="2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7188" algn="l"/>
              </a:tabLst>
              <a:defRPr/>
            </a:pPr>
            <a:r>
              <a:rPr lang="bg-BG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Необходимо е целевите стойности на индикаторите за резултат да бъдат ревизирани. </a:t>
            </a:r>
            <a:endParaRPr lang="en-IE" sz="2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1877" y="550416"/>
            <a:ext cx="964122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 БЕЛЕЖКИ</a:t>
            </a:r>
            <a:endParaRPr lang="bg-BG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02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1029732" y="506027"/>
            <a:ext cx="964122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ИКОНОМИЧЕСКА УСТОЙЧИВОСТ</a:t>
            </a: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29732" y="1167148"/>
            <a:ext cx="9641226" cy="4370416"/>
          </a:xfrm>
          <a:prstGeom prst="rect">
            <a:avLst/>
          </a:prstGeom>
        </p:spPr>
        <p:txBody>
          <a:bodyPr vert="horz" lIns="91440" tIns="45720" rIns="91440" bIns="0" rtlCol="0" anchor="t" anchorCtr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57188" algn="l"/>
              </a:tabLst>
              <a:defRPr sz="2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Планът демонстрира потенциал да допринесе за постигане на икономическа устойчивост.</a:t>
            </a:r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Необходима е допълнителна обосновка относно нуждите от преразпределение.</a:t>
            </a:r>
          </a:p>
          <a:p>
            <a: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Налице са колебания относно ефективността на предложението за преразпределение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максимален размер на допустимите земеделски стопанства от 600 хектара.</a:t>
            </a:r>
          </a:p>
          <a:p>
            <a: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Подкрепата за създаване на </a:t>
            </a: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и групи на </a:t>
            </a:r>
            <a:r>
              <a:rPr lang="bg-BG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 може да бъде насочена не само към секторите </a:t>
            </a: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„Плодове </a:t>
            </a:r>
            <a:r>
              <a:rPr lang="bg-BG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зеленчуци“ и </a:t>
            </a: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„Мляко</a:t>
            </a:r>
            <a:r>
              <a:rPr lang="bg-BG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  <a:p>
            <a: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Трябва да бъде допълнително пояснено взаимодействието </a:t>
            </a:r>
            <a:r>
              <a:rPr lang="bg-BG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предложените интервенции за обвързана подкрепа и другите </a:t>
            </a: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интервенции </a:t>
            </a:r>
            <a:r>
              <a:rPr lang="bg-BG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подпомагане </a:t>
            </a: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bg-BG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 трябва да се поясни, за да се </a:t>
            </a:r>
            <a:r>
              <a:rPr lang="bg-BG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подобри техният ефект.</a:t>
            </a:r>
            <a:endParaRPr lang="en-US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14730" lvl="2" indent="-457200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fr-BE" sz="2200" dirty="0">
              <a:solidFill>
                <a:srgbClr val="0070C0"/>
              </a:solidFill>
              <a:latin typeface="+mj-lt"/>
              <a:cs typeface="Arial"/>
            </a:endParaRP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fr-BE" sz="2200" dirty="0">
              <a:solidFill>
                <a:srgbClr val="034EA2"/>
              </a:solidFill>
              <a:cs typeface="Arial"/>
            </a:endParaRP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s-ES" sz="2200" dirty="0">
              <a:solidFill>
                <a:srgbClr val="034EA2"/>
              </a:solidFill>
            </a:endParaRP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s-ES" sz="2200" dirty="0">
              <a:solidFill>
                <a:srgbClr val="034EA2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defRPr/>
            </a:pPr>
            <a:endParaRPr lang="en-US" sz="2200" dirty="0">
              <a:solidFill>
                <a:srgbClr val="034EA2"/>
              </a:solidFill>
            </a:endParaRPr>
          </a:p>
          <a:p>
            <a:pPr marL="457200" indent="-457200" algn="just">
              <a:lnSpc>
                <a:spcPct val="100000"/>
              </a:lnSpc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IE" sz="2200" dirty="0">
              <a:solidFill>
                <a:srgbClr val="034EA2"/>
              </a:solidFill>
              <a:latin typeface="Arial"/>
            </a:endParaRPr>
          </a:p>
          <a:p>
            <a:pPr marL="457200" indent="-457200" algn="just">
              <a:lnSpc>
                <a:spcPts val="2500"/>
              </a:lnSpc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IE" sz="2200" dirty="0">
              <a:solidFill>
                <a:srgbClr val="034EA2"/>
              </a:solidFill>
              <a:latin typeface="Arial"/>
            </a:endParaRPr>
          </a:p>
          <a:p>
            <a:pPr marL="457200" indent="-457200" algn="just">
              <a:lnSpc>
                <a:spcPts val="2500"/>
              </a:lnSpc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IE" sz="2200" dirty="0">
              <a:solidFill>
                <a:srgbClr val="034EA2"/>
              </a:solidFill>
              <a:latin typeface="Arial"/>
            </a:endParaRPr>
          </a:p>
          <a:p>
            <a:pPr marL="0" indent="0" algn="just">
              <a:lnSpc>
                <a:spcPts val="2500"/>
              </a:lnSpc>
              <a:spcAft>
                <a:spcPts val="1200"/>
              </a:spcAft>
              <a:defRPr/>
            </a:pPr>
            <a:endParaRPr lang="en-GB" sz="2200" b="1" dirty="0">
              <a:solidFill>
                <a:srgbClr val="034EA2"/>
              </a:solidFill>
              <a:latin typeface="Arial"/>
            </a:endParaRPr>
          </a:p>
          <a:p>
            <a:pPr marL="356870" indent="-356870" algn="just">
              <a:lnSpc>
                <a:spcPts val="2500"/>
              </a:lnSpc>
              <a:spcAft>
                <a:spcPts val="1200"/>
              </a:spcAft>
              <a:defRPr/>
            </a:pPr>
            <a:endParaRPr lang="en-GB" sz="2200" b="1" dirty="0">
              <a:solidFill>
                <a:srgbClr val="034EA2"/>
              </a:solidFill>
              <a:latin typeface="Arial"/>
              <a:cs typeface="Arial"/>
            </a:endParaRPr>
          </a:p>
          <a:p>
            <a:pPr marL="0" indent="0" algn="just">
              <a:lnSpc>
                <a:spcPts val="2500"/>
              </a:lnSpc>
              <a:spcAft>
                <a:spcPts val="1200"/>
              </a:spcAft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</a:b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  <a:t> </a:t>
            </a:r>
            <a:b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</a:b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</a:b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</a:b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</a:rPr>
              <a:t> </a:t>
            </a:r>
            <a:endParaRPr lang="en-GB" sz="2200" dirty="0">
              <a:solidFill>
                <a:srgbClr val="034EA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973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1029732" y="506027"/>
            <a:ext cx="964122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ЕКОЛОГИЧНА И КЛИМАТИЧНА УСТОЙЧИВОСТ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29731" y="1257098"/>
            <a:ext cx="9641227" cy="5145578"/>
          </a:xfrm>
          <a:prstGeom prst="rect">
            <a:avLst/>
          </a:prstGeom>
        </p:spPr>
        <p:txBody>
          <a:bodyPr vert="horz" lIns="91440" tIns="45720" rIns="91440" bIns="0" rtlCol="0" anchor="t" anchorCtr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57188" algn="l"/>
              </a:tabLst>
              <a:defRPr sz="2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Планът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разполага с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потенциал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 постигне по-висок цялостен принос. </a:t>
            </a:r>
            <a:endParaRPr lang="bg-BG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Необходимо е да се подобри съгласуваността между Плана и европейското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законодателство за околна среда и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климат, посочено в Приложение №13 от Регламента за Стратегическите планове.</a:t>
            </a:r>
            <a:endParaRPr lang="bg-BG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Приносът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Плана и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съгласуваността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му с дългосрочните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национални цели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следва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допълнително да бъдат подсилени/подобрени.</a:t>
            </a:r>
            <a:endParaRPr lang="bg-BG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Необходима е редакция на някои ДЗЕС.</a:t>
            </a:r>
            <a:endParaRPr lang="bg-BG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Някои еко-схеми и интервенции за развитие на селските райони имат потенциал да отговорят на климатичните предизвикателства.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Интервенциите,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отнасящи се до управлението на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емисии на парникови газове в животновъдството,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пестицидите и торовете,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както и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управлението на горските и естествените местообитания трябва да бъдат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допълнително подсилени.</a:t>
            </a:r>
            <a:endParaRPr lang="bg-BG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Взаимното допълване между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еко-схемите,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интервенциите свързани с агроекология и климат и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инвестиционните интервенции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следва да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 поясни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034EA2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defRPr/>
            </a:pPr>
            <a:r>
              <a:rPr lang="en-GB" sz="2400" dirty="0" smtClean="0">
                <a:solidFill>
                  <a:srgbClr val="0070C0"/>
                </a:solidFill>
              </a:rPr>
              <a:t> </a:t>
            </a:r>
            <a:endParaRPr lang="en-GB" sz="2400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US" sz="3200" dirty="0">
              <a:solidFill>
                <a:srgbClr val="034EA2"/>
              </a:solidFill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§"/>
              <a:tabLst>
                <a:tab pos="357188" algn="l"/>
              </a:tabLst>
              <a:defRPr/>
            </a:pPr>
            <a:endParaRPr lang="en-IE" sz="2400" dirty="0">
              <a:solidFill>
                <a:srgbClr val="034EA2"/>
              </a:solidFill>
              <a:latin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§"/>
              <a:tabLst>
                <a:tab pos="357188" algn="l"/>
              </a:tabLst>
              <a:defRPr/>
            </a:pPr>
            <a:endParaRPr lang="en-IE" dirty="0">
              <a:solidFill>
                <a:srgbClr val="034EA2"/>
              </a:solidFill>
              <a:latin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§"/>
              <a:tabLst>
                <a:tab pos="357188" algn="l"/>
              </a:tabLst>
              <a:defRPr/>
            </a:pP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357188" algn="l"/>
              </a:tabLst>
              <a:defRPr/>
            </a:pP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marL="357188" marR="0" lvl="0" indent="-357188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357188" algn="l"/>
              </a:tabLst>
              <a:defRPr/>
            </a:pP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357188" algn="l"/>
              </a:tabLst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8983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1029732" y="506027"/>
            <a:ext cx="964122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СОЦИАЛНА УСТОЙЧИВОСТ</a:t>
            </a: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29731" y="1567847"/>
            <a:ext cx="9641227" cy="4249996"/>
          </a:xfrm>
          <a:prstGeom prst="rect">
            <a:avLst/>
          </a:prstGeom>
        </p:spPr>
        <p:txBody>
          <a:bodyPr vert="horz" lIns="91440" tIns="45720" rIns="91440" bIns="0" rtlCol="0" anchor="t" anchorCtr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57188" algn="l"/>
              </a:tabLst>
              <a:defRPr sz="2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Планът има потенциал да допринесе ефективно към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общата цел за социална устойчивост.</a:t>
            </a:r>
            <a:endParaRPr lang="bg-BG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Необходими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са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допълнителни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стимули за диверсификация на икономическите дейности и развитие на нови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бизнес направления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(био-икономика и горски сектор).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Широколентовият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интернет не е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обхванат.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 е ясно как ще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бъде осигурено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покритието в селските райони.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Интервенциите за хуманното отношение към животните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имат ограничен обхват (включват само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преживни животни)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Интервенциите,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отнасящи се до биосигурност в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стопанствата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намаляване на антибиотиците и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пестицидите, 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трябва да </a:t>
            </a:r>
            <a:r>
              <a:rPr lang="bg-BG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бъдат насочени по-добре</a:t>
            </a:r>
            <a:r>
              <a:rPr lang="bg-BG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IE" sz="2400" dirty="0" smtClean="0">
              <a:solidFill>
                <a:srgbClr val="0070C0"/>
              </a:solidFill>
              <a:ea typeface="+mn-ea"/>
              <a:cs typeface="+mn-cs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US" sz="2400" dirty="0">
              <a:solidFill>
                <a:srgbClr val="0070C0"/>
              </a:solidFill>
              <a:ea typeface="+mn-ea"/>
              <a:cs typeface="+mn-cs"/>
            </a:endParaRP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s-ES" sz="3200" dirty="0">
              <a:solidFill>
                <a:srgbClr val="034EA2"/>
              </a:solidFill>
              <a:latin typeface="Arial"/>
              <a:cs typeface="Arial"/>
            </a:endParaRP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s-ES" sz="3200" dirty="0">
              <a:solidFill>
                <a:srgbClr val="034EA2"/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defRPr/>
            </a:pPr>
            <a:endParaRPr lang="en-US" sz="3200" dirty="0">
              <a:solidFill>
                <a:srgbClr val="034EA2"/>
              </a:solidFill>
              <a:latin typeface="Arial"/>
              <a:cs typeface="Arial"/>
            </a:endParaRPr>
          </a:p>
          <a:p>
            <a:pPr marL="457200" indent="-457200" algn="just">
              <a:lnSpc>
                <a:spcPct val="100000"/>
              </a:lnSpc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IE" sz="2400" dirty="0">
              <a:solidFill>
                <a:srgbClr val="034EA2"/>
              </a:solidFill>
              <a:latin typeface="Arial"/>
              <a:cs typeface="Arial"/>
            </a:endParaRPr>
          </a:p>
          <a:p>
            <a:pPr marL="457200" indent="-457200" algn="just">
              <a:lnSpc>
                <a:spcPts val="2500"/>
              </a:lnSpc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IE" dirty="0">
              <a:solidFill>
                <a:srgbClr val="034EA2"/>
              </a:solidFill>
              <a:latin typeface="Arial"/>
              <a:cs typeface="Arial"/>
            </a:endParaRPr>
          </a:p>
          <a:p>
            <a:pPr marL="457200" indent="-457200" algn="just">
              <a:lnSpc>
                <a:spcPts val="2500"/>
              </a:lnSpc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IE" dirty="0">
              <a:solidFill>
                <a:srgbClr val="034EA2"/>
              </a:solidFill>
              <a:latin typeface="Arial"/>
              <a:cs typeface="Arial"/>
            </a:endParaRPr>
          </a:p>
          <a:p>
            <a:pPr marL="0" indent="0" algn="just">
              <a:lnSpc>
                <a:spcPts val="2500"/>
              </a:lnSpc>
              <a:spcAft>
                <a:spcPts val="1200"/>
              </a:spcAft>
              <a:defRPr/>
            </a:pPr>
            <a:endParaRPr lang="en-GB" b="1" dirty="0">
              <a:solidFill>
                <a:srgbClr val="034EA2"/>
              </a:solidFill>
              <a:latin typeface="Arial"/>
              <a:cs typeface="Arial"/>
            </a:endParaRPr>
          </a:p>
          <a:p>
            <a:pPr marL="356870" indent="-356870" algn="just">
              <a:lnSpc>
                <a:spcPts val="2500"/>
              </a:lnSpc>
              <a:spcAft>
                <a:spcPts val="1200"/>
              </a:spcAft>
              <a:defRPr/>
            </a:pPr>
            <a:endParaRPr lang="en-GB" b="1" dirty="0">
              <a:solidFill>
                <a:srgbClr val="034EA2"/>
              </a:solidFill>
              <a:latin typeface="Arial"/>
              <a:cs typeface="Arial"/>
            </a:endParaRPr>
          </a:p>
          <a:p>
            <a:pPr marL="0" indent="0" algn="just">
              <a:lnSpc>
                <a:spcPts val="2500"/>
              </a:lnSpc>
              <a:spcAft>
                <a:spcPts val="1200"/>
              </a:spcAft>
              <a:defRPr/>
            </a:pPr>
            <a:r>
              <a:rPr lang="en-GB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  <a:t/>
            </a:r>
            <a:br>
              <a:rPr lang="en-GB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lang="en-GB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  <a:t/>
            </a:r>
            <a:br>
              <a:rPr lang="en-GB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lang="en-GB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  <a:t/>
            </a:r>
            <a:br>
              <a:rPr lang="en-GB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lang="en-GB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  <a:t/>
            </a:r>
            <a:br>
              <a:rPr lang="en-GB" sz="2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lang="en-GB" dirty="0">
                <a:solidFill>
                  <a:srgbClr val="034EA2"/>
                </a:solidFill>
                <a:latin typeface="Arial"/>
              </a:rPr>
              <a:t> </a:t>
            </a:r>
            <a:endParaRPr lang="en-GB" dirty="0">
              <a:solidFill>
                <a:srgbClr val="034EA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619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985344" y="506027"/>
            <a:ext cx="964122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МЕЖДУСЕКТОРНИ ЦЕЛИ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85345" y="2283689"/>
            <a:ext cx="9641226" cy="3075645"/>
          </a:xfrm>
          <a:prstGeom prst="rect">
            <a:avLst/>
          </a:prstGeom>
        </p:spPr>
        <p:txBody>
          <a:bodyPr vert="horz" lIns="91440" tIns="45720" rIns="91440" bIns="0" rtlCol="0" anchor="t" anchorCtr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57188" algn="l"/>
              </a:tabLst>
              <a:defRPr sz="2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Подпомагането за </a:t>
            </a:r>
            <a:r>
              <a:rPr lang="en-GB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AKIS</a:t>
            </a:r>
            <a:r>
              <a:rPr lang="bg-BG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bg-BG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интервенциите </a:t>
            </a:r>
            <a:r>
              <a:rPr lang="bg-BG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изглежда недостатъчно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</a:pPr>
            <a:endParaRPr lang="bg-BG" sz="24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bg-BG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Нужна е допълнителна информация относно стратегията за </a:t>
            </a:r>
            <a:r>
              <a:rPr lang="bg-BG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дигитализация</a:t>
            </a:r>
            <a:endParaRPr lang="bg-BG" sz="24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§"/>
              <a:tabLst>
                <a:tab pos="357188" algn="l"/>
              </a:tabLst>
              <a:defRPr/>
            </a:pPr>
            <a:endParaRPr lang="en-I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§"/>
              <a:tabLst>
                <a:tab pos="357188" algn="l"/>
              </a:tabLst>
              <a:defRPr/>
            </a:pP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357188" algn="l"/>
              </a:tabLst>
              <a:defRPr/>
            </a:pP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188" marR="0" lvl="0" indent="-357188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357188" algn="l"/>
              </a:tabLst>
              <a:defRPr/>
            </a:pP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357188" algn="l"/>
              </a:tabLst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117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985344" y="506027"/>
            <a:ext cx="964122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ЦЕЛИ НА ЗЕЛЕНАТА СДЕЛКА</a:t>
            </a: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85344" y="2012818"/>
            <a:ext cx="9641226" cy="3758293"/>
          </a:xfrm>
          <a:prstGeom prst="rect">
            <a:avLst/>
          </a:prstGeom>
        </p:spPr>
        <p:txBody>
          <a:bodyPr vert="horz" lIns="91440" tIns="45720" rIns="91440" bIns="0" rtlCol="0" anchor="t" anchorCtr="0">
            <a:no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57188" algn="l"/>
              </a:tabLst>
              <a:defRPr sz="2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bg-BG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Приложение: Предоставена е само частична информация относно </a:t>
            </a:r>
            <a:r>
              <a:rPr lang="bg-BG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съгласуваността и </a:t>
            </a:r>
            <a:r>
              <a:rPr lang="bg-BG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приноса </a:t>
            </a:r>
            <a:r>
              <a:rPr lang="bg-BG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Плана към </a:t>
            </a:r>
            <a:r>
              <a:rPr lang="bg-BG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Европейските цели до </a:t>
            </a:r>
            <a:r>
              <a:rPr lang="bg-BG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2030 г.</a:t>
            </a: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</a:pPr>
            <a:endParaRPr lang="bg-BG" sz="24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bg-BG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Необходима е допълнителна информация относно националния принос и положените усилия (във и извън Плана) за постигане на целите на „Зелената сделка“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1100"/>
              </a:spcAft>
              <a:buClrTx/>
              <a:buSzTx/>
              <a:buFontTx/>
              <a:buNone/>
              <a:tabLst>
                <a:tab pos="357188" algn="l"/>
              </a:tabLst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67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464598" y="2996591"/>
            <a:ext cx="113456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юни – встъпителна среща (</a:t>
            </a:r>
            <a:r>
              <a:rPr lang="en-GB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kick off meeting)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GB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юни (първа среща) – 33 коментара на тема зелена архитектура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юни (втора среща) – 23 коментара на тема секторни интервенции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юни (трета среща) – 15 коментара на тема Национална мрежа за ОСП, Иновации, Публична инфраструктура, Инвестиционни мерки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юни (четвърта среща) – 19 коментара, свързани с напояване и зелена архитектура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юни (пета среща) – 14 коментара относно Водено от общностите местно развитие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юни (шеста среща) – 17 коментара по интервенции в сектор „Пчеларство“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юни (седма среша) – 11 коментара относно </a:t>
            </a:r>
            <a:r>
              <a:rPr lang="en-GB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AKIS</a:t>
            </a: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интервенции за трансфер на знания и иновации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юли (осма среща) – 11 коментара на тема директни плащания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юли (девета среща) – 14 коментара относно инвестиционни интервенции (РСР)</a:t>
            </a:r>
            <a:endParaRPr lang="bg-BG" dirty="0">
              <a:solidFill>
                <a:srgbClr val="0808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2881" y="162656"/>
            <a:ext cx="8629095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bg-BG" dirty="0"/>
              <a:t>Проведени срещи, в рамките на преговорния процес за отразяване на коментарите на ЕК по СПРЗСР 2023-2027 г. 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867657"/>
              </p:ext>
            </p:extLst>
          </p:nvPr>
        </p:nvGraphicFramePr>
        <p:xfrm>
          <a:off x="588885" y="1137630"/>
          <a:ext cx="4808741" cy="1596693"/>
        </p:xfrm>
        <a:graphic>
          <a:graphicData uri="http://schemas.openxmlformats.org/drawingml/2006/table">
            <a:tbl>
              <a:tblPr/>
              <a:tblGrid>
                <a:gridCol w="686963">
                  <a:extLst>
                    <a:ext uri="{9D8B030D-6E8A-4147-A177-3AD203B41FA5}">
                      <a16:colId xmlns:a16="http://schemas.microsoft.com/office/drawing/2014/main" xmlns="" val="505245143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3678365204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1462734750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2272794309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2952695862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2968544952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3090801064"/>
                    </a:ext>
                  </a:extLst>
                </a:gridCol>
              </a:tblGrid>
              <a:tr h="228099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юни.22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2479892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Понеделник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Вторник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Сряда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Четвъртък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Петък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Събота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Неделя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9176057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l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69949238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2454395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0823933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8151425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2615405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178267"/>
              </p:ext>
            </p:extLst>
          </p:nvPr>
        </p:nvGraphicFramePr>
        <p:xfrm>
          <a:off x="6332737" y="1137630"/>
          <a:ext cx="4808741" cy="1596693"/>
        </p:xfrm>
        <a:graphic>
          <a:graphicData uri="http://schemas.openxmlformats.org/drawingml/2006/table">
            <a:tbl>
              <a:tblPr/>
              <a:tblGrid>
                <a:gridCol w="686963">
                  <a:extLst>
                    <a:ext uri="{9D8B030D-6E8A-4147-A177-3AD203B41FA5}">
                      <a16:colId xmlns:a16="http://schemas.microsoft.com/office/drawing/2014/main" xmlns="" val="975288128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1313944731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1043034028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1030032824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3837924439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2877409036"/>
                    </a:ext>
                  </a:extLst>
                </a:gridCol>
                <a:gridCol w="686963">
                  <a:extLst>
                    <a:ext uri="{9D8B030D-6E8A-4147-A177-3AD203B41FA5}">
                      <a16:colId xmlns:a16="http://schemas.microsoft.com/office/drawing/2014/main" xmlns="" val="3774766553"/>
                    </a:ext>
                  </a:extLst>
                </a:gridCol>
              </a:tblGrid>
              <a:tr h="228099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юли.22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9495152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Понеделник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Вторник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Сряда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Четвъртък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Петък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Събота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Неделя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1779430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83589793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2587329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7300359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26591002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51054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241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517370"/>
              </p:ext>
            </p:extLst>
          </p:nvPr>
        </p:nvGraphicFramePr>
        <p:xfrm>
          <a:off x="844998" y="1020932"/>
          <a:ext cx="4854466" cy="3053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0933957"/>
              </p:ext>
            </p:extLst>
          </p:nvPr>
        </p:nvGraphicFramePr>
        <p:xfrm>
          <a:off x="5921405" y="1020932"/>
          <a:ext cx="5584055" cy="3053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0704707"/>
              </p:ext>
            </p:extLst>
          </p:nvPr>
        </p:nvGraphicFramePr>
        <p:xfrm>
          <a:off x="3684233" y="4135876"/>
          <a:ext cx="4270159" cy="2522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22881" y="162656"/>
            <a:ext cx="8629095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Проведени срещи, в рамките на преговорния процес за отразяване на коментарите на ЕК по СПРЗСР 2023-2027 г. </a:t>
            </a:r>
          </a:p>
        </p:txBody>
      </p:sp>
    </p:spTree>
    <p:extLst>
      <p:ext uri="{BB962C8B-B14F-4D97-AF65-F5344CB8AC3E}">
        <p14:creationId xmlns:p14="http://schemas.microsoft.com/office/powerpoint/2010/main" val="65549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EC_Corporate_PPT_Template" id="{9E25CBC4-264C-4E5F-8DDF-C73C2B944108}" vid="{63966CC3-CC63-46CF-BE8C-07ABBDCD6229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B87D5ABF651429579392F313233BD" ma:contentTypeVersion="4" ma:contentTypeDescription="Create a new document." ma:contentTypeScope="" ma:versionID="07223708b8beac1146218ad8fc8cabc7">
  <xsd:schema xmlns:xsd="http://www.w3.org/2001/XMLSchema" xmlns:xs="http://www.w3.org/2001/XMLSchema" xmlns:p="http://schemas.microsoft.com/office/2006/metadata/properties" xmlns:ns2="b2332242-72eb-4c56-ab66-572cc47fcb14" targetNamespace="http://schemas.microsoft.com/office/2006/metadata/properties" ma:root="true" ma:fieldsID="d9cabb75f3dbed2eecd20797af06b512" ns2:_="">
    <xsd:import namespace="b2332242-72eb-4c56-ab66-572cc47fcb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332242-72eb-4c56-ab66-572cc47fcb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E93973-6F57-488A-B69F-4295B69C14A5}">
  <ds:schemaRefs>
    <ds:schemaRef ds:uri="b2332242-72eb-4c56-ab66-572cc47fcb1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916F679-1382-4EC2-BD34-7F6B83B215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74476E1-6A37-4179-8C17-9BC2F94E3903}">
  <ds:schemaRefs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b2332242-72eb-4c56-ab66-572cc47fcb14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2387</TotalTime>
  <Words>828</Words>
  <Application>Microsoft Office PowerPoint</Application>
  <PresentationFormat>Custom</PresentationFormat>
  <Paragraphs>182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MARQUES Teresa (AGRI)</dc:creator>
  <cp:lastModifiedBy>Snezhana Grigorova</cp:lastModifiedBy>
  <cp:revision>170</cp:revision>
  <cp:lastPrinted>2022-07-08T06:19:18Z</cp:lastPrinted>
  <dcterms:created xsi:type="dcterms:W3CDTF">2021-02-19T15:47:34Z</dcterms:created>
  <dcterms:modified xsi:type="dcterms:W3CDTF">2022-07-19T09:14:58Z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0x010100FF1B87D5ABF651429579392F313233BD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2022-04-05T09:21:33Z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3a74066d-2b1e-4a17-8072-adff564600ed</vt:lpwstr>
  </property>
  <property fmtid="{D5CDD505-2E9C-101B-9397-08002B2CF9AE}" pid="9" name="MSIP_Label_6bd9ddd1-4d20-43f6-abfa-fc3c07406f94_ContentBits">
    <vt:lpwstr>0</vt:lpwstr>
  </property>
</Properties>
</file>