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21"/>
  </p:notesMasterIdLst>
  <p:handoutMasterIdLst>
    <p:handoutMasterId r:id="rId22"/>
  </p:handoutMasterIdLst>
  <p:sldIdLst>
    <p:sldId id="338" r:id="rId5"/>
    <p:sldId id="329" r:id="rId6"/>
    <p:sldId id="354" r:id="rId7"/>
    <p:sldId id="355" r:id="rId8"/>
    <p:sldId id="356" r:id="rId9"/>
    <p:sldId id="357" r:id="rId10"/>
    <p:sldId id="358" r:id="rId11"/>
    <p:sldId id="353" r:id="rId12"/>
    <p:sldId id="347" r:id="rId13"/>
    <p:sldId id="331" r:id="rId14"/>
    <p:sldId id="344" r:id="rId15"/>
    <p:sldId id="361" r:id="rId16"/>
    <p:sldId id="362" r:id="rId17"/>
    <p:sldId id="359" r:id="rId18"/>
    <p:sldId id="360" r:id="rId19"/>
    <p:sldId id="341" r:id="rId20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GUIANO Emeric (AGRI)" initials="AE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0356B1"/>
    <a:srgbClr val="035DC1"/>
    <a:srgbClr val="8D4F11"/>
    <a:srgbClr val="024B9C"/>
    <a:srgbClr val="024EA2"/>
    <a:srgbClr val="004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20" autoAdjust="0"/>
    <p:restoredTop sz="93792" autoAdjust="0"/>
  </p:normalViewPr>
  <p:slideViewPr>
    <p:cSldViewPr snapToGrid="0">
      <p:cViewPr varScale="1">
        <p:scale>
          <a:sx n="108" d="100"/>
          <a:sy n="108" d="100"/>
        </p:scale>
        <p:origin x="744" y="102"/>
      </p:cViewPr>
      <p:guideLst>
        <p:guide orient="horz" pos="209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692" y="2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Постъпили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коментари по теми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bg-BG"/>
        </a:p>
      </c:txPr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D8E-4961-8893-FD6F73DC58BE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D8E-4961-8893-FD6F73DC58BE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D8E-4961-8893-FD6F73DC58BE}"/>
              </c:ext>
            </c:extLst>
          </c:dPt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D8E-4961-8893-FD6F73DC58BE}"/>
              </c:ext>
            </c:extLst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ED8E-4961-8893-FD6F73DC58B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Sheet1!$L$11:$L$15</c:f>
              <c:strCache>
                <c:ptCount val="5"/>
                <c:pt idx="0">
                  <c:v>Общи коментари (SWOT, Интервенционна логика, Бюджет, Общи части)</c:v>
                </c:pt>
                <c:pt idx="1">
                  <c:v>Зелена архитектура (Еко схеми, Агроекология и климат)</c:v>
                </c:pt>
                <c:pt idx="2">
                  <c:v>Интервенции РСР (без зелена архитектура)</c:v>
                </c:pt>
                <c:pt idx="3">
                  <c:v>Интервенции ДП (без зелена архитектура)</c:v>
                </c:pt>
                <c:pt idx="4">
                  <c:v>Интервенции секторни</c:v>
                </c:pt>
              </c:strCache>
            </c:strRef>
          </c:cat>
          <c:val>
            <c:numRef>
              <c:f>Sheet1!$M$11:$M$15</c:f>
              <c:numCache>
                <c:formatCode>General</c:formatCode>
                <c:ptCount val="5"/>
                <c:pt idx="0">
                  <c:v>101</c:v>
                </c:pt>
                <c:pt idx="1">
                  <c:v>156</c:v>
                </c:pt>
                <c:pt idx="2">
                  <c:v>79</c:v>
                </c:pt>
                <c:pt idx="3">
                  <c:v>12</c:v>
                </c:pt>
                <c:pt idx="4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D8E-4961-8893-FD6F73DC58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60"/>
        <c:axId val="123003648"/>
        <c:axId val="123005184"/>
      </c:barChart>
      <c:catAx>
        <c:axId val="123003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23005184"/>
        <c:crosses val="autoZero"/>
        <c:auto val="1"/>
        <c:lblAlgn val="ctr"/>
        <c:lblOffset val="100"/>
        <c:noMultiLvlLbl val="0"/>
      </c:catAx>
      <c:valAx>
        <c:axId val="12300518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003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bg-BG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Преговорен</a:t>
            </a:r>
            <a:r>
              <a:rPr lang="bg-BG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процес към </a:t>
            </a:r>
            <a:r>
              <a:rPr lang="bg-BG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 юли 2022 г.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9288313865057305"/>
          <c:y val="5.0147976015842019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stacked"/>
        <c:varyColors val="1"/>
        <c:ser>
          <c:idx val="0"/>
          <c:order val="0"/>
          <c:tx>
            <c:strRef>
              <c:f>'Sheet1 (2)'!$M$10</c:f>
              <c:strCache>
                <c:ptCount val="1"/>
                <c:pt idx="0">
                  <c:v>Обсъдени 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'Sheet1 (2)'!$L$11:$L$15</c:f>
              <c:strCache>
                <c:ptCount val="5"/>
                <c:pt idx="0">
                  <c:v>Общи коментари (SWOT, Интервенционна логика, Бюджет, Общи части)</c:v>
                </c:pt>
                <c:pt idx="1">
                  <c:v>Зелена архитектура (Еко схеми, Агроекология и климат)</c:v>
                </c:pt>
                <c:pt idx="2">
                  <c:v>Интервенции РСР (без зелена архитектура)</c:v>
                </c:pt>
                <c:pt idx="3">
                  <c:v>Интервенции ДП (без зелена архитектура)</c:v>
                </c:pt>
                <c:pt idx="4">
                  <c:v>Интервенции секторни</c:v>
                </c:pt>
              </c:strCache>
            </c:strRef>
          </c:cat>
          <c:val>
            <c:numRef>
              <c:f>'Sheet1 (2)'!$M$11:$M$15</c:f>
              <c:numCache>
                <c:formatCode>General</c:formatCode>
                <c:ptCount val="5"/>
                <c:pt idx="0">
                  <c:v>6</c:v>
                </c:pt>
                <c:pt idx="1">
                  <c:v>33</c:v>
                </c:pt>
                <c:pt idx="2">
                  <c:v>60</c:v>
                </c:pt>
                <c:pt idx="3">
                  <c:v>11</c:v>
                </c:pt>
                <c:pt idx="4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CE-4F7E-911D-38A8CB853711}"/>
            </c:ext>
          </c:extLst>
        </c:ser>
        <c:ser>
          <c:idx val="1"/>
          <c:order val="1"/>
          <c:tx>
            <c:strRef>
              <c:f>'Sheet1 (2)'!$N$10</c:f>
              <c:strCache>
                <c:ptCount val="1"/>
                <c:pt idx="0">
                  <c:v>Предстоящо обсъждане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FBCE-4F7E-911D-38A8CB853711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FBCE-4F7E-911D-38A8CB853711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FBCE-4F7E-911D-38A8CB853711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FBCE-4F7E-911D-38A8CB853711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FBCE-4F7E-911D-38A8CB853711}"/>
              </c:ext>
            </c:extLst>
          </c:dPt>
          <c:dLbls>
            <c:dLbl>
              <c:idx val="3"/>
              <c:layout>
                <c:manualLayout>
                  <c:x val="6.5146568665251231E-3"/>
                  <c:y val="-3.51537978656622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FBCE-4F7E-911D-38A8CB8537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'Sheet1 (2)'!$L$11:$L$15</c:f>
              <c:strCache>
                <c:ptCount val="5"/>
                <c:pt idx="0">
                  <c:v>Общи коментари (SWOT, Интервенционна логика, Бюджет, Общи части)</c:v>
                </c:pt>
                <c:pt idx="1">
                  <c:v>Зелена архитектура (Еко схеми, Агроекология и климат)</c:v>
                </c:pt>
                <c:pt idx="2">
                  <c:v>Интервенции РСР (без зелена архитектура)</c:v>
                </c:pt>
                <c:pt idx="3">
                  <c:v>Интервенции ДП (без зелена архитектура)</c:v>
                </c:pt>
                <c:pt idx="4">
                  <c:v>Интервенции секторни</c:v>
                </c:pt>
              </c:strCache>
            </c:strRef>
          </c:cat>
          <c:val>
            <c:numRef>
              <c:f>'Sheet1 (2)'!$N$11:$N$15</c:f>
              <c:numCache>
                <c:formatCode>General</c:formatCode>
                <c:ptCount val="5"/>
                <c:pt idx="0">
                  <c:v>95</c:v>
                </c:pt>
                <c:pt idx="1">
                  <c:v>123</c:v>
                </c:pt>
                <c:pt idx="2">
                  <c:v>19</c:v>
                </c:pt>
                <c:pt idx="3">
                  <c:v>1</c:v>
                </c:pt>
                <c:pt idx="4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FBCE-4F7E-911D-38A8CB8537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"/>
        <c:overlap val="100"/>
        <c:axId val="124480128"/>
        <c:axId val="124490112"/>
      </c:barChart>
      <c:catAx>
        <c:axId val="124480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24490112"/>
        <c:crosses val="autoZero"/>
        <c:auto val="1"/>
        <c:lblAlgn val="ctr"/>
        <c:lblOffset val="100"/>
        <c:noMultiLvlLbl val="0"/>
      </c:catAx>
      <c:valAx>
        <c:axId val="12449011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4480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0041000670659579"/>
          <c:y val="0.14981143900673199"/>
          <c:w val="0.45135270312970183"/>
          <c:h val="9.05017956529207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bg-BG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bg-BG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Преговорен</a:t>
            </a:r>
            <a:r>
              <a:rPr lang="bg-BG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процес със службите на ЕК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bg-BG"/>
        </a:p>
      </c:txPr>
    </c:title>
    <c:autoTitleDeleted val="0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B w="0" h="38100"/>
            </a:sp3d>
          </c:spPr>
          <c:explosion val="2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B w="0" h="38100"/>
              </a:sp3d>
            </c:spPr>
            <c:extLst>
              <c:ext xmlns:c16="http://schemas.microsoft.com/office/drawing/2014/chart" uri="{C3380CC4-5D6E-409C-BE32-E72D297353CC}">
                <c16:uniqueId val="{00000001-B0CA-42FD-88B4-9270118FE1E0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B w="0" h="38100"/>
              </a:sp3d>
            </c:spPr>
            <c:extLst>
              <c:ext xmlns:c16="http://schemas.microsoft.com/office/drawing/2014/chart" uri="{C3380CC4-5D6E-409C-BE32-E72D297353CC}">
                <c16:uniqueId val="{00000003-B0CA-42FD-88B4-9270118FE1E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'Sheet1 (2)'!$M$20:$N$20</c:f>
              <c:strCache>
                <c:ptCount val="2"/>
                <c:pt idx="0">
                  <c:v>Обсъдени </c:v>
                </c:pt>
                <c:pt idx="1">
                  <c:v>Предстоящо обсъждане</c:v>
                </c:pt>
              </c:strCache>
            </c:strRef>
          </c:cat>
          <c:val>
            <c:numRef>
              <c:f>'Sheet1 (2)'!$M$21:$N$21</c:f>
              <c:numCache>
                <c:formatCode>General</c:formatCode>
                <c:ptCount val="2"/>
                <c:pt idx="0">
                  <c:v>150</c:v>
                </c:pt>
                <c:pt idx="1">
                  <c:v>255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0CA-42FD-88B4-9270118FE1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05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bg-BG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bg-BG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7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39EFE-0303-44F6-9A16-FD3B5E015DB1}" type="datetimeFigureOut">
              <a:rPr lang="en-GB" smtClean="0"/>
              <a:t>20/07/2022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04766-77AF-4EBE-9704-229FD5F6AD6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89881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926D1-0013-4A80-B64E-9D824EE65210}" type="datetimeFigureOut">
              <a:rPr lang="en-GB" smtClean="0"/>
              <a:t>20/07/2022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F2995-AB43-4B7C-B8CD-9DC7C3692A9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07846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3364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0198052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611838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231026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gall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4" name="Straight Connector 3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838199" y="1748079"/>
            <a:ext cx="1896289" cy="1896289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993027" y="1748079"/>
            <a:ext cx="1896289" cy="1896289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5147855" y="1748078"/>
            <a:ext cx="1896289" cy="1896289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7302683" y="1748077"/>
            <a:ext cx="1896289" cy="1896289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9457511" y="1748077"/>
            <a:ext cx="1896289" cy="1896289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838199" y="3934111"/>
            <a:ext cx="1896289" cy="1896289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2993027" y="3934111"/>
            <a:ext cx="1896289" cy="1896289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3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147855" y="3934110"/>
            <a:ext cx="1896289" cy="1896289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7302683" y="3934109"/>
            <a:ext cx="1896289" cy="1896289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457511" y="3934109"/>
            <a:ext cx="1896289" cy="1896289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6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41420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0288"/>
            <a:ext cx="12192000" cy="50183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4"/>
            <a:ext cx="12192000" cy="28908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872647"/>
          </a:xfrm>
        </p:spPr>
        <p:txBody>
          <a:bodyPr anchor="t">
            <a:norm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3067468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783535"/>
            <a:ext cx="5040313" cy="528998"/>
          </a:xfrm>
        </p:spPr>
        <p:txBody>
          <a:bodyPr anchor="b" anchorCtr="0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563516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2219"/>
            <a:ext cx="12192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5289" y="1078173"/>
            <a:ext cx="12197346" cy="5783239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 wrap="none"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557903"/>
            <a:ext cx="5040313" cy="528998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93560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236271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0" y="4160826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71954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05699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/>
            </a:lvl1pPr>
            <a:lvl2pPr>
              <a:lnSpc>
                <a:spcPct val="100000"/>
              </a:lnSpc>
              <a:spcAft>
                <a:spcPts val="1800"/>
              </a:spcAft>
              <a:defRPr/>
            </a:lvl2pPr>
            <a:lvl3pPr>
              <a:lnSpc>
                <a:spcPct val="100000"/>
              </a:lnSpc>
              <a:spcAft>
                <a:spcPts val="1800"/>
              </a:spcAft>
              <a:defRPr/>
            </a:lvl3pPr>
            <a:lvl4pPr>
              <a:lnSpc>
                <a:spcPct val="100000"/>
              </a:lnSpc>
              <a:spcAft>
                <a:spcPts val="1800"/>
              </a:spcAft>
              <a:defRPr/>
            </a:lvl4pPr>
            <a:lvl5pPr>
              <a:lnSpc>
                <a:spcPct val="100000"/>
              </a:lnSpc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93902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1pPr>
              <a:spcAft>
                <a:spcPts val="1800"/>
              </a:spcAft>
              <a:defRPr/>
            </a:lvl1pPr>
            <a:lvl2pPr>
              <a:spcAft>
                <a:spcPts val="1800"/>
              </a:spcAft>
              <a:defRPr/>
            </a:lvl2pPr>
            <a:lvl3pPr>
              <a:spcAft>
                <a:spcPts val="1800"/>
              </a:spcAft>
              <a:defRPr/>
            </a:lvl3pPr>
            <a:lvl4pPr>
              <a:spcAft>
                <a:spcPts val="1800"/>
              </a:spcAft>
              <a:defRPr/>
            </a:lvl4pPr>
            <a:lvl5pPr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  <a:noFill/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4526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3pPr>
              <a:spcBef>
                <a:spcPts val="0"/>
              </a:spcBef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27000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097331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097331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4040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0360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442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5716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027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7/20/2022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712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6" name="Straight Connector 5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7314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7/20/2022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9588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4118277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202794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7/20/2022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988"/>
            <a:ext cx="1715733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14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528" y="2795581"/>
            <a:ext cx="9401454" cy="280035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4" name="TextBox 3"/>
          <p:cNvSpPr txBox="1"/>
          <p:nvPr/>
        </p:nvSpPr>
        <p:spPr>
          <a:xfrm>
            <a:off x="568171" y="532661"/>
            <a:ext cx="10963922" cy="20313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за напредъка на преговорите с ЕК по Стратегическия план за развитие на земеделието и селските райони за периода 2023 - 2027 </a:t>
            </a:r>
            <a:r>
              <a:rPr lang="ru-RU" sz="3600" b="1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sz="3600" b="1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fr-BE" sz="3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BE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bg-BG" dirty="0"/>
          </a:p>
        </p:txBody>
      </p:sp>
      <p:pic>
        <p:nvPicPr>
          <p:cNvPr id="1026" name="Picture 2" descr="МЗХГ обяви конкурс за лого на преброяването на земеделските стопанства през  2020 г. | oralo.b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5538" y="5432358"/>
            <a:ext cx="2379215" cy="134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ile:Flag of Europe.svg - Wikimedia Common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28" y="5432358"/>
            <a:ext cx="1686188" cy="1124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lag of Bulgaria - Wikipedi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601" y="5362113"/>
            <a:ext cx="1962249" cy="117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825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6" name="TextBox 5"/>
          <p:cNvSpPr txBox="1"/>
          <p:nvPr/>
        </p:nvSpPr>
        <p:spPr>
          <a:xfrm>
            <a:off x="1822881" y="162656"/>
            <a:ext cx="8629095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bg-BG" dirty="0" smtClean="0"/>
              <a:t>Развитие на селските райони</a:t>
            </a:r>
            <a:endParaRPr lang="bg-BG" dirty="0"/>
          </a:p>
        </p:txBody>
      </p:sp>
      <p:sp>
        <p:nvSpPr>
          <p:cNvPr id="3" name="TextBox 2"/>
          <p:cNvSpPr txBox="1"/>
          <p:nvPr/>
        </p:nvSpPr>
        <p:spPr>
          <a:xfrm>
            <a:off x="488272" y="905522"/>
            <a:ext cx="10857390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</a:p>
          <a:p>
            <a:r>
              <a:rPr lang="en-GB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AKIS/</a:t>
            </a:r>
            <a:r>
              <a:rPr lang="bg-BG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интервенции, свързани с трансфер на знания и иновации</a:t>
            </a:r>
          </a:p>
          <a:p>
            <a:endParaRPr lang="bg-B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Обсъдени коментари №:</a:t>
            </a:r>
          </a:p>
          <a:p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22, 81, 82, 371, 372, 373, 374, 375, 382, 383, 384, 385, 386, 387, 388, 389, 390, 400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8273" y="2664256"/>
            <a:ext cx="1085739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Интервенция „Консултантски услуги и пошиваване на консултантския капацитет“ ще бъде достъпна както за публични така и за всички частни консултантски организации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Консултантски пакети 4, 5, 6, 7, 8, 9 и 10 ще се предоставят на всички земеделски стопани (без ограничение на размера на стопанства им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Координационното звен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към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AKIS </a:t>
            </a: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ще има ангажимент да обучава екипите на всички одобрени консултантски организации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Стратегията за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AKIS e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 на доразвиване на дейностите, за да се създадат по-добри предпоставки за интерактивни иновации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Съставът на оперативни групи ще бъде по-отворен (задължително участие само на земеделски стопани, с изключение на случаите, когато проектите са в сферата на горското стопанство)</a:t>
            </a:r>
          </a:p>
        </p:txBody>
      </p:sp>
    </p:spTree>
    <p:extLst>
      <p:ext uri="{BB962C8B-B14F-4D97-AF65-F5344CB8AC3E}">
        <p14:creationId xmlns:p14="http://schemas.microsoft.com/office/powerpoint/2010/main" val="353963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6" name="TextBox 5"/>
          <p:cNvSpPr txBox="1"/>
          <p:nvPr/>
        </p:nvSpPr>
        <p:spPr>
          <a:xfrm>
            <a:off x="1822881" y="162656"/>
            <a:ext cx="8629095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bg-BG" dirty="0" smtClean="0"/>
              <a:t>Развитие на селските райони</a:t>
            </a:r>
            <a:endParaRPr lang="bg-BG" dirty="0"/>
          </a:p>
        </p:txBody>
      </p:sp>
      <p:sp>
        <p:nvSpPr>
          <p:cNvPr id="3" name="TextBox 2"/>
          <p:cNvSpPr txBox="1"/>
          <p:nvPr/>
        </p:nvSpPr>
        <p:spPr>
          <a:xfrm>
            <a:off x="488272" y="905522"/>
            <a:ext cx="10857390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</a:p>
          <a:p>
            <a:r>
              <a:rPr lang="en-GB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AKIS/</a:t>
            </a:r>
            <a:r>
              <a:rPr lang="bg-BG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интервенции, свързани с трансфер на знания и иновации</a:t>
            </a:r>
          </a:p>
          <a:p>
            <a:endParaRPr lang="bg-B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Обсъдени коментари №:</a:t>
            </a:r>
          </a:p>
          <a:p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22, 81, 82, 371, 372, 373, 374, 375, 382, 383, 384, 385, 386, 387, 388, 389, 390, 400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8272" y="2731676"/>
            <a:ext cx="1085738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Авансовите плащания ще са допустими за проекти на оперативни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Ще се подпомагат и оперативни групи, чиито проекти са свързани с производство на продукти, попадащи извън Анекс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ДФЕС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рамките на интервенция „Професионално обучение и придобиване на умения“ ще бъде предвиден принос към Резултатен индикатор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R.28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Брой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лица, които се възползват от съвети, обучение, обмен на знания или участващи в оперативни групи на Европейското партньорство за иновации (EIP), подкрепяни от ОСП, свързани с ефективността, свързана с околната среда или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климата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bg-B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Демонстрационните дейности, които се провеждат в рамките на земеделски стопанства ще получават приоритет чрез критериите за подбор на проекти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интервенция </a:t>
            </a:r>
            <a:r>
              <a:rPr lang="bg-B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„Професионално обучение и придобиване на умения“ </a:t>
            </a:r>
            <a:endParaRPr lang="bg-B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35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6" name="TextBox 5"/>
          <p:cNvSpPr txBox="1"/>
          <p:nvPr/>
        </p:nvSpPr>
        <p:spPr>
          <a:xfrm>
            <a:off x="1822881" y="162656"/>
            <a:ext cx="8629095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bg-BG" dirty="0" smtClean="0"/>
              <a:t>Секторни интервенции</a:t>
            </a:r>
            <a:endParaRPr lang="bg-BG" dirty="0"/>
          </a:p>
        </p:txBody>
      </p:sp>
      <p:sp>
        <p:nvSpPr>
          <p:cNvPr id="4" name="TextBox 3"/>
          <p:cNvSpPr txBox="1"/>
          <p:nvPr/>
        </p:nvSpPr>
        <p:spPr>
          <a:xfrm>
            <a:off x="541538" y="881978"/>
            <a:ext cx="10857390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</a:p>
          <a:p>
            <a:r>
              <a:rPr lang="bg-BG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Интервенции в секторите „Плодове и зеленчуци“, „Мляко и млечни продукти“ и „Лозаро-винарския сектор“</a:t>
            </a:r>
          </a:p>
          <a:p>
            <a:endParaRPr lang="bg-B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Обсъдени коментари №:</a:t>
            </a:r>
          </a:p>
          <a:p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32, 97, 171, 199, 200, 201, 202, 203, 204, 205, 206, 207, 208, 209, 210, 211, 212, 213, 214, 220, 221, 222, 224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0315" y="2610035"/>
            <a:ext cx="1076861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ЕК за предварително съгласуване са изпратени технически промени по фишовете на интервенциите, които не променят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 условия и изисквания за подпомагане.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Промените са свързани с предоставяне на допълнителна информация и/или изясняване на параметри, произтичащи от национални нормативни актове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Относно интервенциите в сектор „Плодове и зеленчуци“ ЕК настоява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етап планиране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 представи списък с регионите, които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отговарят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критериите за отпускане на национална финансова помощ, като в последствие при подаване на текущото годишно уведомление може списъка да бъде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променян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Регионите са определени съгласно действащите към 2021 г. признати организации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производители на плодове и зеленчуци.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5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6" name="TextBox 5"/>
          <p:cNvSpPr txBox="1"/>
          <p:nvPr/>
        </p:nvSpPr>
        <p:spPr>
          <a:xfrm>
            <a:off x="1822881" y="162656"/>
            <a:ext cx="8629095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bg-BG" dirty="0" smtClean="0"/>
              <a:t>Секторни интервенции</a:t>
            </a:r>
            <a:endParaRPr lang="bg-BG" dirty="0"/>
          </a:p>
        </p:txBody>
      </p:sp>
      <p:sp>
        <p:nvSpPr>
          <p:cNvPr id="4" name="TextBox 3"/>
          <p:cNvSpPr txBox="1"/>
          <p:nvPr/>
        </p:nvSpPr>
        <p:spPr>
          <a:xfrm>
            <a:off x="541538" y="709875"/>
            <a:ext cx="11141476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</a:p>
          <a:p>
            <a:r>
              <a:rPr lang="bg-BG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Интервенции в секторите „Плодове и зеленчуци“, „Мляко и млечни продукти“ и „Лозаро-винарския сектор“</a:t>
            </a:r>
            <a:endParaRPr lang="bg-B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Обсъдени коментари №:</a:t>
            </a:r>
          </a:p>
          <a:p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32, 97, 171, 199, 200, 201, 202, 203, 204, 205, 206, 207, 208, 209, 210, 211, 212, 213, 214, 220, 221, 222, 224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035" y="1969718"/>
            <a:ext cx="11336785" cy="407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интервенция „Преструктуриране и конверсия на лозя“ и „Събиране на реколтата на зелено“ ЕК се съгласи 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предложението 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България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новата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за определяне на пределни цени, които да се прилагат за новия програмен период, да бъде разработена и включена в  предстоящо изменение на стратегическия план през 2023 година. С това ще се гарантира, че пределните цени ще отразяват в максимална степен пазарните условия в максимално кратки срокове преди стартиране на прилагането на интервенциите.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настоява интервенция „Насърчаване на винения туризъм“ да не бъде включвана към стратегическия план към настоящия момент, а едва след като в България има призната междубраншова организация. България е представила аргументи в подкрепа на включването на интервенцията. До момента въпросите и обсажданията по интервенцията продължават и преговорите не могат да се считат за затворени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bg-B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Относно </a:t>
            </a: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интервенциите в сектор „Мляко и млечни продукти“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ще се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за подбор на заявленията, когато сумата по подадените заявления за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оперативни програми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надвишава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разполагаемите средства.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31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6" name="TextBox 5"/>
          <p:cNvSpPr txBox="1"/>
          <p:nvPr/>
        </p:nvSpPr>
        <p:spPr>
          <a:xfrm>
            <a:off x="1822881" y="162656"/>
            <a:ext cx="8629095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bg-BG" dirty="0" smtClean="0"/>
              <a:t>Секторни интервенции</a:t>
            </a:r>
            <a:endParaRPr lang="bg-BG" dirty="0"/>
          </a:p>
        </p:txBody>
      </p:sp>
      <p:sp>
        <p:nvSpPr>
          <p:cNvPr id="4" name="TextBox 3"/>
          <p:cNvSpPr txBox="1"/>
          <p:nvPr/>
        </p:nvSpPr>
        <p:spPr>
          <a:xfrm>
            <a:off x="541538" y="881978"/>
            <a:ext cx="10857390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bg-BG" dirty="0"/>
              <a:t>Тема: </a:t>
            </a:r>
          </a:p>
          <a:p>
            <a:r>
              <a:rPr lang="bg-BG" b="1" dirty="0"/>
              <a:t>Интервенции за сектор „Пчеларство“ по чл.55 от Регламента за стратегическите планове </a:t>
            </a:r>
          </a:p>
          <a:p>
            <a:endParaRPr lang="bg-BG" dirty="0"/>
          </a:p>
          <a:p>
            <a:r>
              <a:rPr lang="bg-BG" dirty="0"/>
              <a:t>Обсъдени коментари №:</a:t>
            </a:r>
          </a:p>
          <a:p>
            <a:r>
              <a:rPr lang="bg-BG" dirty="0"/>
              <a:t>172,173,177, 179, 182, 183, 185, 186, 187, 188, 190, 193, 194, 195, 196, 197, 198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0315" y="2610035"/>
            <a:ext cx="1076861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Предоставена е информация за метода на провеждане на ежегодното статистическо изследване на пчеларството в България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Преразгледан и прецизиран е начинът на изчисление на показателя </a:t>
            </a:r>
            <a:r>
              <a:rPr lang="fr-B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R.35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„Опазване на пчелните кошери“: дял на пчелните кошери подпомогнати по линия на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ОСП,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като в него е включен и броят на пчелните семейства на кандидатите по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интерве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ции по чл. 70 и 73 от Регламента за СП, които могат да кандидатстват за подпомагане и по секторните интервенции 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(без двойно отчитане);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всяка интервенция  е посочено как се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изпълняват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разпоредбите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приложение II към Споразумението на СТО за селското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стопанство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Редактирани са текстове, отнасящи се до описание на допустим разход 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(хонорар по граждански договор)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допустим за финансиране актив 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(тестер за изследване степента на опаразитеност с причинителя на вароатозата);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Изготвена 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необходимостта от финансиране на фуражни добавки за пчели. Въпреки това ЕК счита, че е същите са недопустими за всички държави членки, поради което ще бъдат изключени от подпомагане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582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2881" y="162656"/>
            <a:ext cx="8629095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bg-BG" dirty="0" smtClean="0"/>
              <a:t>Секторни интервенции</a:t>
            </a:r>
            <a:endParaRPr lang="bg-BG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2433278"/>
            <a:ext cx="11490385" cy="40626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Прецизирани са текстове съобразно технически бележки, отнасящи се до наименования на планирани единични суми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Предоставено е обяснение за разходите, които ще бъдат покрити при преместване/придвижване на пчелни семейства по интервенцията „Рационализиране на подвижното пчеларство“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Допълнена е информация за приоритетни области/</a:t>
            </a:r>
            <a:r>
              <a:rPr lang="bg-B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научни изследвания по интервенция „Сътрудничество със специализирани органи за изпълнение на изследователски програми в областта на пчеларството и пчелните продукти“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Информацията за постъпилите коментари и отговорите, обсъдени с Комисията е предоставена на представителите на неправителствените организации в сектора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Дискусия по останалите коментари, относно интервенции </a:t>
            </a:r>
            <a:r>
              <a:rPr lang="bg-BG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„Инвестиции в материални и нематериални активи</a:t>
            </a:r>
            <a:r>
              <a:rPr lang="bg-BG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“, </a:t>
            </a:r>
            <a:r>
              <a:rPr lang="bg-BG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„Рационализиране на подвижното пчеларство</a:t>
            </a:r>
            <a:r>
              <a:rPr lang="bg-BG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“, </a:t>
            </a:r>
            <a:r>
              <a:rPr lang="bg-BG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Консултантски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услуги, техническа помощ, обучение, информация и обмен на добри практики, включително чрез работа в мрежа, за пчелари и пчеларски 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</a:t>
            </a:r>
            <a:r>
              <a:rPr lang="bg-BG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bg-BG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Популяризиране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комуникация и маркетинг, включително действия за наблюдение на пазара и дейности, насочени по-специално към повишаване на осведомеността на потребителите относно качеството на пчелните 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</a:t>
            </a:r>
            <a:r>
              <a:rPr lang="bg-BG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ще бъде проведена на нарочна среща с представителите на бранша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1537" y="881978"/>
            <a:ext cx="11155881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bg-BG" dirty="0"/>
              <a:t>Тема: </a:t>
            </a:r>
          </a:p>
          <a:p>
            <a:r>
              <a:rPr lang="bg-BG" b="1" dirty="0"/>
              <a:t>Интервенции за сектор „Пчеларство“ по чл.55 от Регламента за стратегическите планове </a:t>
            </a:r>
          </a:p>
          <a:p>
            <a:r>
              <a:rPr lang="bg-BG" dirty="0"/>
              <a:t>Обсъдени коментари №:</a:t>
            </a:r>
          </a:p>
          <a:p>
            <a:r>
              <a:rPr lang="bg-BG" dirty="0"/>
              <a:t>172,173,177, 179, 182, 183, 185, 186, 187, 188, 190, 193, 194, 195, 196, 197, 198</a:t>
            </a:r>
          </a:p>
        </p:txBody>
      </p:sp>
    </p:spTree>
    <p:extLst>
      <p:ext uri="{BB962C8B-B14F-4D97-AF65-F5344CB8AC3E}">
        <p14:creationId xmlns:p14="http://schemas.microsoft.com/office/powerpoint/2010/main" val="406787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528" y="2795581"/>
            <a:ext cx="9401454" cy="280035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4" name="TextBox 3"/>
          <p:cNvSpPr txBox="1"/>
          <p:nvPr/>
        </p:nvSpPr>
        <p:spPr>
          <a:xfrm>
            <a:off x="568171" y="532661"/>
            <a:ext cx="10963922" cy="20313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за напредъка на преговорите с ЕК по Стратегическия план за развитие на земеделието и селските райони за периода 2023 - 2027 </a:t>
            </a:r>
            <a:r>
              <a:rPr lang="ru-RU" sz="3600" b="1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sz="3600" b="1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fr-BE" sz="3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BE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bg-BG" dirty="0"/>
          </a:p>
        </p:txBody>
      </p:sp>
      <p:pic>
        <p:nvPicPr>
          <p:cNvPr id="1026" name="Picture 2" descr="МЗХГ обяви конкурс за лого на преброяването на земеделските стопанства през  2020 г. | oralo.b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5538" y="5432358"/>
            <a:ext cx="2379215" cy="134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ile:Flag of Europe.svg - Wikimedia Common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28" y="5432358"/>
            <a:ext cx="1686188" cy="1124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lag of Bulgaria - Wikipedi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601" y="5362113"/>
            <a:ext cx="1962249" cy="117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372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1517370"/>
              </p:ext>
            </p:extLst>
          </p:nvPr>
        </p:nvGraphicFramePr>
        <p:xfrm>
          <a:off x="844998" y="1020932"/>
          <a:ext cx="4854466" cy="3053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6884664"/>
              </p:ext>
            </p:extLst>
          </p:nvPr>
        </p:nvGraphicFramePr>
        <p:xfrm>
          <a:off x="5921405" y="1020932"/>
          <a:ext cx="5584055" cy="3053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0707490"/>
              </p:ext>
            </p:extLst>
          </p:nvPr>
        </p:nvGraphicFramePr>
        <p:xfrm>
          <a:off x="3679794" y="4188919"/>
          <a:ext cx="4270159" cy="2522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822881" y="162656"/>
            <a:ext cx="8629095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bg-BG" dirty="0"/>
              <a:t>Проведени срещи, в рамките на преговорния процес за отразяване на коментарите на ЕК по СПРЗСР 2023-2027 г. </a:t>
            </a:r>
          </a:p>
        </p:txBody>
      </p:sp>
    </p:spTree>
    <p:extLst>
      <p:ext uri="{BB962C8B-B14F-4D97-AF65-F5344CB8AC3E}">
        <p14:creationId xmlns:p14="http://schemas.microsoft.com/office/powerpoint/2010/main" val="65549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6" name="TextBox 5"/>
          <p:cNvSpPr txBox="1"/>
          <p:nvPr/>
        </p:nvSpPr>
        <p:spPr>
          <a:xfrm>
            <a:off x="1822881" y="162656"/>
            <a:ext cx="8629095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bg-BG" dirty="0" smtClean="0"/>
              <a:t>Директни плащания</a:t>
            </a:r>
            <a:endParaRPr lang="bg-BG" dirty="0"/>
          </a:p>
        </p:txBody>
      </p:sp>
      <p:sp>
        <p:nvSpPr>
          <p:cNvPr id="4" name="TextBox 3"/>
          <p:cNvSpPr txBox="1"/>
          <p:nvPr/>
        </p:nvSpPr>
        <p:spPr>
          <a:xfrm>
            <a:off x="452761" y="718076"/>
            <a:ext cx="11330922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</a:p>
          <a:p>
            <a:r>
              <a:rPr lang="bg-BG" b="1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Необвързани директни плащания</a:t>
            </a:r>
          </a:p>
          <a:p>
            <a:endParaRPr lang="bg-B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Обсъдени коментари №: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8, 28, 29,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108,109,136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137, 138, 139, 404 и 405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2761" y="2321846"/>
            <a:ext cx="1133092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Коментарите относно по-справедливото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насочване на директните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плащания ще бъдат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затворени заедно.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Пълният анализ 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структурата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стопанствата ще бъде допълнен със статистическа информация за влиянието на всички инструменти върху подпомагане на доходите.</a:t>
            </a: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общия случай ще се приспадат заплатите от селскостопанска дейност, декларирани от земеделския стопанин преди налагане на таван на плащането за основното подпомагане на доходите.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Коефициентът от 2.5 за максималния размер на приспаднати заплати, преди налагане на таван, има за цел да се избегне декларирането на прекомерно висок размер на заплатите и е съпоставим с максималния осигурителен доход в страната, за който се внасят осигуровки за 1 лице.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Методологията ще бъде описана в националното законодателство.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Преразгледана е методиката за изчисление на резутата от налагане на тавана на базата на статистически данни за брой работници, които могат за обработват площите. По този начин резултатът от налагане на тавана е по-близък до реалния, което е важно с оглед на това, че ще бъде добавен към преразпределителното плащане.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43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6" name="TextBox 5"/>
          <p:cNvSpPr txBox="1"/>
          <p:nvPr/>
        </p:nvSpPr>
        <p:spPr>
          <a:xfrm>
            <a:off x="1822881" y="162656"/>
            <a:ext cx="8629095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bg-BG" dirty="0" smtClean="0"/>
              <a:t>Директни плащания</a:t>
            </a:r>
            <a:endParaRPr lang="bg-BG" dirty="0"/>
          </a:p>
        </p:txBody>
      </p:sp>
      <p:sp>
        <p:nvSpPr>
          <p:cNvPr id="4" name="TextBox 3"/>
          <p:cNvSpPr txBox="1"/>
          <p:nvPr/>
        </p:nvSpPr>
        <p:spPr>
          <a:xfrm>
            <a:off x="541537" y="881978"/>
            <a:ext cx="11207639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</a:p>
          <a:p>
            <a:r>
              <a:rPr lang="bg-BG" b="1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Необвързани директни плащания</a:t>
            </a:r>
          </a:p>
          <a:p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Обсъдени коментари №: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8, 28, 29, 108,109,136, 137, 138, 139, 404 и 405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1537" y="2472012"/>
            <a:ext cx="1120763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bg-B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Планираните ставки по основното подпомагане на доходите за устойчивост са изведени на основата на идентифицираната потребност от подпомагане на доходите в резултат на по-ниската доходност в селското стопанство, в сравнение със средното равнище на икономиката.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Максималните единични суми по години ще послужат като буфер при риск от загуба на неизползвани средства.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Минимални единични суми не се планират, като при включване на повече площи в интервенцията, ще се приложи разпоредбата на чл.102 от Регламент 2021/2115 за намаляване на единичната сума.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първите две години на прилагане на стратегическия план се предлага вариацията на максималната планирана единична сума да е 20%, а за останалите години до края на периода- 15%. 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32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6" name="TextBox 5"/>
          <p:cNvSpPr txBox="1"/>
          <p:nvPr/>
        </p:nvSpPr>
        <p:spPr>
          <a:xfrm>
            <a:off x="1822881" y="162656"/>
            <a:ext cx="8629095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bg-BG" dirty="0" smtClean="0"/>
              <a:t>Директни плащания</a:t>
            </a:r>
            <a:endParaRPr lang="bg-BG" dirty="0"/>
          </a:p>
        </p:txBody>
      </p:sp>
      <p:sp>
        <p:nvSpPr>
          <p:cNvPr id="4" name="TextBox 3"/>
          <p:cNvSpPr txBox="1"/>
          <p:nvPr/>
        </p:nvSpPr>
        <p:spPr>
          <a:xfrm>
            <a:off x="541538" y="881978"/>
            <a:ext cx="10857390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</a:p>
          <a:p>
            <a:r>
              <a:rPr lang="bg-BG" b="1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Необвързани директни плащания</a:t>
            </a:r>
          </a:p>
          <a:p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Обсъдени коментари №: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8, 28, 29, 108,109,136, 137, 138, 139, 404 и 405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0315" y="2610035"/>
            <a:ext cx="1076861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единичната сума предвидена за допълнителното преразпределително подпомагане на доходите ще се приложи чл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102(2) от Регламент (ЕС)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2021/2115, който дава възможност за интервенциите в директните плащания да се определят максимални или минимални планирани единични суми с опция за вариация.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Максималните единични суми по години ще послужат като буфер при риск от загуба на неизползвани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определяне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планираната единична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ще се добави и сумата,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която ще се генерира от налагане на таван на плащания по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основното подпомагане на доходите за устойчивост.</a:t>
            </a:r>
          </a:p>
        </p:txBody>
      </p:sp>
    </p:spTree>
    <p:extLst>
      <p:ext uri="{BB962C8B-B14F-4D97-AF65-F5344CB8AC3E}">
        <p14:creationId xmlns:p14="http://schemas.microsoft.com/office/powerpoint/2010/main" val="413279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6" name="TextBox 5"/>
          <p:cNvSpPr txBox="1"/>
          <p:nvPr/>
        </p:nvSpPr>
        <p:spPr>
          <a:xfrm>
            <a:off x="1822881" y="162656"/>
            <a:ext cx="8629095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bg-BG" dirty="0"/>
              <a:t>Директни плащания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1538" y="881978"/>
            <a:ext cx="10857390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</a:p>
          <a:p>
            <a:r>
              <a:rPr lang="bg-BG" b="1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Необвързани директни плащания</a:t>
            </a:r>
          </a:p>
          <a:p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Обсъдени коментари №: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8, 28, 29, 108,109,136, 137, 138, 139, 404 и 405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0315" y="2610035"/>
            <a:ext cx="1076861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допълнителното подпомагане на доходите на младите земеделски стопани,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случай на правен субект, изискването за новосъздадено стопанство е управителят на дружеството да бъде едноличен собственик на капитала на дружеството-кандидат и този кандидат да отговаря на условието за период на създаване на стопанството: не повече от 5 години преди кандидатстване по схемата. За създаване на стопанството се счита: датата на регистрация на кандидата за първи път като земеделски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стопанин.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Подкрепата за оставащия 5-годишен период (ако има такъв) ще бъде изплатена по новите правила, при новите условия на заявяване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Планираният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на единичната сума е еднакъв.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Увеличава се ежегодно планираният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по интервенцията, който е изчислен на прогнозна база от привличането на повече кандидати в схемата, които респективно увеличават площта по схемата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единичната сума в размер на 25 % е на прогнозна база и е съобразено с финансовата гъвкавост на ставката, с цел предотвратяване на загуба на средства, в случай на участие на брой бенефициери по интервенцията, различен от планирания, които респективно могат да променят броя на хектарите, ползващи се от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подпомагане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01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6" name="TextBox 5"/>
          <p:cNvSpPr txBox="1"/>
          <p:nvPr/>
        </p:nvSpPr>
        <p:spPr>
          <a:xfrm>
            <a:off x="1822881" y="162656"/>
            <a:ext cx="8629095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bg-BG" dirty="0"/>
              <a:t>Директни плащания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1538" y="881978"/>
            <a:ext cx="1085739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</a:p>
          <a:p>
            <a:r>
              <a:rPr lang="bg-BG" b="1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Преходна национална помощ </a:t>
            </a:r>
            <a:r>
              <a:rPr lang="bg-BG" b="1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тютюн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Обсъдени коментари №: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8, 28, 29, 108,109,136, 137, 138, 139, 404 и 405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0315" y="2610035"/>
            <a:ext cx="10768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прилагането на преходната национална помощ за тютюн е изпратено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писмено запитване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ЕК относно методологията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която смятаме да приложим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3319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5538" y="5663953"/>
            <a:ext cx="2379215" cy="1047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bg-BG" dirty="0"/>
          </a:p>
        </p:txBody>
      </p:sp>
      <p:sp>
        <p:nvSpPr>
          <p:cNvPr id="6" name="TextBox 5"/>
          <p:cNvSpPr txBox="1"/>
          <p:nvPr/>
        </p:nvSpPr>
        <p:spPr>
          <a:xfrm>
            <a:off x="1822881" y="162656"/>
            <a:ext cx="8629095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bg-BG" dirty="0" smtClean="0"/>
              <a:t>Развитие на селските райони</a:t>
            </a:r>
            <a:endParaRPr lang="bg-BG" dirty="0"/>
          </a:p>
        </p:txBody>
      </p:sp>
      <p:sp>
        <p:nvSpPr>
          <p:cNvPr id="3" name="TextBox 2"/>
          <p:cNvSpPr txBox="1"/>
          <p:nvPr/>
        </p:nvSpPr>
        <p:spPr>
          <a:xfrm>
            <a:off x="324370" y="707115"/>
            <a:ext cx="11097004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</a:p>
          <a:p>
            <a:r>
              <a:rPr lang="bg-BG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Водено от общностите местно развитие (ВОМР) и публична инфраструктура в селските райони</a:t>
            </a:r>
          </a:p>
          <a:p>
            <a:endParaRPr lang="bg-B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Обсъдени коментари №:</a:t>
            </a:r>
          </a:p>
          <a:p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73, 92.1, 96, 119, 332, 334, 355, 356, 357, 358, 359, 360, 361, 362, 363, 364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4371" y="2248596"/>
            <a:ext cx="1126090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подхода ВОМР от ЕК са изпратени общо 14 коментара, които най-общо са свързани с предоставяне на допълнителна информация на ЕК и в текста на интервенцията по ВОМР от СПРЗСР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Два </a:t>
            </a: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коментарите са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затворени на проведената с ЕК среща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един от коментарите УО на ПРСР е предоставил на ЕК допълнителни разяснения относно структурата на прилагане на ВОМР през периода 2023 – 2027 г. и планираните облекчения в процеса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три от коментарите се чака информация от ЕК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останалите коментари УО на ПРСР ще добави съответната необходима информация в интервенцията по ВОМР  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Обсъден е предложеният подход за подбор на проекти, в т.ч. гарантирани бюджети за общините на територията на селските райони на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страната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Представен подхода за приоритизиране на селските райони на страната и установените потребности в тях </a:t>
            </a:r>
          </a:p>
        </p:txBody>
      </p:sp>
    </p:spTree>
    <p:extLst>
      <p:ext uri="{BB962C8B-B14F-4D97-AF65-F5344CB8AC3E}">
        <p14:creationId xmlns:p14="http://schemas.microsoft.com/office/powerpoint/2010/main" val="383671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22881" y="162656"/>
            <a:ext cx="8629095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bg-BG" dirty="0" smtClean="0"/>
              <a:t>Развитие на селските райони</a:t>
            </a:r>
            <a:endParaRPr lang="bg-BG" dirty="0"/>
          </a:p>
        </p:txBody>
      </p:sp>
      <p:sp>
        <p:nvSpPr>
          <p:cNvPr id="4" name="TextBox 3"/>
          <p:cNvSpPr txBox="1"/>
          <p:nvPr/>
        </p:nvSpPr>
        <p:spPr>
          <a:xfrm>
            <a:off x="239697" y="686668"/>
            <a:ext cx="11496583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</a:p>
          <a:p>
            <a:pPr algn="just"/>
            <a:r>
              <a:rPr lang="bg-BG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bg-BG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нтервенции по чл. 73 и чл. </a:t>
            </a:r>
            <a:r>
              <a:rPr lang="bg-BG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74 от </a:t>
            </a:r>
            <a:r>
              <a:rPr lang="bg-BG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Регламент (ЕС</a:t>
            </a:r>
            <a:r>
              <a:rPr lang="bg-BG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bg-BG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2021/2115, свързани с производство и преработка на селскостопански продукти </a:t>
            </a:r>
          </a:p>
          <a:p>
            <a:endParaRPr lang="bg-B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Обсъдени коментари №:</a:t>
            </a:r>
          </a:p>
          <a:p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88, 90, 108, 109, 225, 226, 296, 297, 298, 299, 300, 301, 302, 304, 305, 306, 307, 309, 310, 311, 312, 313, 314, 315, 316, 317, 319, 320, 321, 322, 323, 324, 325, 326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9697" y="2775431"/>
            <a:ext cx="11574351" cy="37856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интервенциите, за които е приложимо са включени текстове свързани с бъдещото европейско законодателство в областта на държавните помощи</a:t>
            </a:r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Направено е разграничение за типа инвестиции в трите интервенции за напояване в рамките на земеделските стопанства и извън тях - за изграждане на нови и ремонт/реконструкция на съществуващи</a:t>
            </a:r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част от интервенциите са прецизирани резултатните индикатори и специфични цели</a:t>
            </a:r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интервенцията за неземеделски дейности са включени конкретни текстове, свързани с биоикономиката</a:t>
            </a:r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Добавени са текстове, свързани с производството на енергия от ВЕИ за собствено потребление</a:t>
            </a:r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 са по-подробно допустимите инвестиции в отделните интервенции, както и принципите за приоритизиране</a:t>
            </a:r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таблица 12 на всички интервенции са коригирани  планираните единични суми</a:t>
            </a:r>
            <a:endParaRPr lang="bg-B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55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1B87D5ABF651429579392F313233BD" ma:contentTypeVersion="4" ma:contentTypeDescription="Create a new document." ma:contentTypeScope="" ma:versionID="07223708b8beac1146218ad8fc8cabc7">
  <xsd:schema xmlns:xsd="http://www.w3.org/2001/XMLSchema" xmlns:xs="http://www.w3.org/2001/XMLSchema" xmlns:p="http://schemas.microsoft.com/office/2006/metadata/properties" xmlns:ns2="b2332242-72eb-4c56-ab66-572cc47fcb14" targetNamespace="http://schemas.microsoft.com/office/2006/metadata/properties" ma:root="true" ma:fieldsID="d9cabb75f3dbed2eecd20797af06b512" ns2:_="">
    <xsd:import namespace="b2332242-72eb-4c56-ab66-572cc47fcb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332242-72eb-4c56-ab66-572cc47fcb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6E93973-6F57-488A-B69F-4295B69C14A5}">
  <ds:schemaRefs>
    <ds:schemaRef ds:uri="b2332242-72eb-4c56-ab66-572cc47fcb1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916F679-1382-4EC2-BD34-7F6B83B215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74476E1-6A37-4179-8C17-9BC2F94E3903}">
  <ds:schemaRefs>
    <ds:schemaRef ds:uri="b2332242-72eb-4c56-ab66-572cc47fcb14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2645</TotalTime>
  <Words>2457</Words>
  <Application>Microsoft Office PowerPoint</Application>
  <PresentationFormat>Widescreen</PresentationFormat>
  <Paragraphs>141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MARQUES Teresa (AGRI)</dc:creator>
  <cp:lastModifiedBy>Milen M. Krastev</cp:lastModifiedBy>
  <cp:revision>186</cp:revision>
  <cp:lastPrinted>2022-07-08T06:19:18Z</cp:lastPrinted>
  <dcterms:created xsi:type="dcterms:W3CDTF">2021-02-19T15:47:34Z</dcterms:created>
  <dcterms:modified xsi:type="dcterms:W3CDTF">2022-07-20T14:08:33Z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0x010100FF1B87D5ABF651429579392F313233BD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2022-04-05T09:21:33Z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3a74066d-2b1e-4a17-8072-adff564600ed</vt:lpwstr>
  </property>
  <property fmtid="{D5CDD505-2E9C-101B-9397-08002B2CF9AE}" pid="9" name="MSIP_Label_6bd9ddd1-4d20-43f6-abfa-fc3c07406f94_ContentBits">
    <vt:lpwstr>0</vt:lpwstr>
  </property>
</Properties>
</file>