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6"/>
  </p:notesMasterIdLst>
  <p:handoutMasterIdLst>
    <p:handoutMasterId r:id="rId17"/>
  </p:handoutMasterIdLst>
  <p:sldIdLst>
    <p:sldId id="320" r:id="rId2"/>
    <p:sldId id="310" r:id="rId3"/>
    <p:sldId id="325" r:id="rId4"/>
    <p:sldId id="323" r:id="rId5"/>
    <p:sldId id="324" r:id="rId6"/>
    <p:sldId id="318" r:id="rId7"/>
    <p:sldId id="319" r:id="rId8"/>
    <p:sldId id="321" r:id="rId9"/>
    <p:sldId id="322" r:id="rId10"/>
    <p:sldId id="326" r:id="rId11"/>
    <p:sldId id="327" r:id="rId12"/>
    <p:sldId id="328" r:id="rId13"/>
    <p:sldId id="329" r:id="rId14"/>
    <p:sldId id="317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C4032"/>
    <a:srgbClr val="FA7540"/>
    <a:srgbClr val="33CCFF"/>
    <a:srgbClr val="63E951"/>
    <a:srgbClr val="31D71B"/>
    <a:srgbClr val="DC9224"/>
    <a:srgbClr val="2EC42E"/>
    <a:srgbClr val="0066FF"/>
    <a:srgbClr val="639BDF"/>
    <a:srgbClr val="6180D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015" autoAdjust="0"/>
    <p:restoredTop sz="95288" autoAdjust="0"/>
  </p:normalViewPr>
  <p:slideViewPr>
    <p:cSldViewPr snapToGrid="0">
      <p:cViewPr>
        <p:scale>
          <a:sx n="116" d="100"/>
          <a:sy n="116" d="100"/>
        </p:scale>
        <p:origin x="-144" y="-60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65" d="100"/>
          <a:sy n="65" d="100"/>
        </p:scale>
        <p:origin x="2796" y="6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0E08F2E-5F06-4CE2-A139-452A1382A6F0}" type="datetimeFigureOut">
              <a:rPr lang="en-US"/>
              <a:t>1/10/2022</a:t>
            </a:fld>
            <a:endParaRPr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828588A-5C4E-401A-AECC-B6F63A9DE965}" type="slidenum">
              <a:rPr/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05997978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A4C5DC6-1594-414D-9341-ABA08739246C}" type="datetimeFigureOut">
              <a:rPr lang="en-US"/>
              <a:t>1/10/2022</a:t>
            </a:fld>
            <a:endParaRPr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/>
              <a:t>Click to edit Master text styles</a:t>
            </a:r>
          </a:p>
          <a:p>
            <a:pPr lvl="1"/>
            <a:r>
              <a:rPr/>
              <a:t>Second level</a:t>
            </a:r>
          </a:p>
          <a:p>
            <a:pPr lvl="2"/>
            <a:r>
              <a:rPr/>
              <a:t>Third level</a:t>
            </a:r>
          </a:p>
          <a:p>
            <a:pPr lvl="3"/>
            <a:r>
              <a:rPr/>
              <a:t>Fourth level</a:t>
            </a:r>
          </a:p>
          <a:p>
            <a:pPr lvl="4"/>
            <a:r>
              <a:rPr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7542409-6A04-4DC6-AC3A-D3758287A8F2}" type="slidenum">
              <a:rPr/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5411505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542409-6A04-4DC6-AC3A-D3758287A8F2}" type="slidenum">
              <a:rPr lang="bg-BG" smtClean="0"/>
              <a:t>1</a:t>
            </a:fld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30964455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BB97A9-D631-408C-A8D8-0FA4F1A321F1}" type="slidenum">
              <a:rPr lang="en-US" smtClean="0">
                <a:solidFill>
                  <a:prstClr val="black"/>
                </a:solidFill>
                <a:latin typeface="Calibri"/>
              </a:rPr>
              <a:pPr/>
              <a:t>10</a:t>
            </a:fld>
            <a:endParaRPr lang="en-US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35728553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BB97A9-D631-408C-A8D8-0FA4F1A321F1}" type="slidenum">
              <a:rPr lang="en-US" smtClean="0">
                <a:solidFill>
                  <a:prstClr val="black"/>
                </a:solidFill>
                <a:latin typeface="Calibri"/>
              </a:rPr>
              <a:pPr/>
              <a:t>11</a:t>
            </a:fld>
            <a:endParaRPr lang="en-US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35728553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BB97A9-D631-408C-A8D8-0FA4F1A321F1}" type="slidenum">
              <a:rPr lang="en-US" smtClean="0">
                <a:solidFill>
                  <a:prstClr val="black"/>
                </a:solidFill>
                <a:latin typeface="Calibri"/>
              </a:rPr>
              <a:pPr/>
              <a:t>12</a:t>
            </a:fld>
            <a:endParaRPr lang="en-US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35728553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BB97A9-D631-408C-A8D8-0FA4F1A321F1}" type="slidenum">
              <a:rPr lang="en-US" smtClean="0">
                <a:solidFill>
                  <a:prstClr val="black"/>
                </a:solidFill>
                <a:latin typeface="Calibri"/>
              </a:rPr>
              <a:pPr/>
              <a:t>13</a:t>
            </a:fld>
            <a:endParaRPr lang="en-US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3572855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BB97A9-D631-408C-A8D8-0FA4F1A321F1}" type="slidenum">
              <a:rPr lang="en-US" smtClean="0">
                <a:solidFill>
                  <a:prstClr val="black"/>
                </a:solidFill>
                <a:latin typeface="Calibri"/>
              </a:rPr>
              <a:pPr/>
              <a:t>2</a:t>
            </a:fld>
            <a:endParaRPr lang="en-US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7818470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BB97A9-D631-408C-A8D8-0FA4F1A321F1}" type="slidenum">
              <a:rPr lang="en-US" smtClean="0">
                <a:solidFill>
                  <a:prstClr val="black"/>
                </a:solidFill>
                <a:latin typeface="Calibri"/>
              </a:rPr>
              <a:pPr/>
              <a:t>3</a:t>
            </a:fld>
            <a:endParaRPr lang="en-US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78184700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BB97A9-D631-408C-A8D8-0FA4F1A321F1}" type="slidenum">
              <a:rPr lang="en-US" smtClean="0">
                <a:solidFill>
                  <a:prstClr val="black"/>
                </a:solidFill>
                <a:latin typeface="Calibri"/>
              </a:rPr>
              <a:pPr/>
              <a:t>4</a:t>
            </a:fld>
            <a:endParaRPr lang="en-US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66447204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BB97A9-D631-408C-A8D8-0FA4F1A321F1}" type="slidenum">
              <a:rPr lang="en-US" smtClean="0">
                <a:solidFill>
                  <a:prstClr val="black"/>
                </a:solidFill>
                <a:latin typeface="Calibri"/>
              </a:rPr>
              <a:pPr/>
              <a:t>5</a:t>
            </a:fld>
            <a:endParaRPr lang="en-US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28662283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BB97A9-D631-408C-A8D8-0FA4F1A321F1}" type="slidenum">
              <a:rPr lang="en-US" smtClean="0">
                <a:solidFill>
                  <a:prstClr val="black"/>
                </a:solidFill>
                <a:latin typeface="Calibri"/>
              </a:rPr>
              <a:pPr/>
              <a:t>6</a:t>
            </a:fld>
            <a:endParaRPr lang="en-US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4616227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BB97A9-D631-408C-A8D8-0FA4F1A321F1}" type="slidenum">
              <a:rPr lang="en-US" smtClean="0">
                <a:solidFill>
                  <a:prstClr val="black"/>
                </a:solidFill>
                <a:latin typeface="Calibri"/>
              </a:rPr>
              <a:pPr/>
              <a:t>7</a:t>
            </a:fld>
            <a:endParaRPr lang="en-US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13976824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BB97A9-D631-408C-A8D8-0FA4F1A321F1}" type="slidenum">
              <a:rPr lang="en-US" smtClean="0">
                <a:solidFill>
                  <a:prstClr val="black"/>
                </a:solidFill>
                <a:latin typeface="Calibri"/>
              </a:rPr>
              <a:pPr/>
              <a:t>8</a:t>
            </a:fld>
            <a:endParaRPr lang="en-US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2955946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BB97A9-D631-408C-A8D8-0FA4F1A321F1}" type="slidenum">
              <a:rPr lang="en-US" smtClean="0">
                <a:solidFill>
                  <a:prstClr val="black"/>
                </a:solidFill>
                <a:latin typeface="Calibri"/>
              </a:rPr>
              <a:pPr/>
              <a:t>9</a:t>
            </a:fld>
            <a:endParaRPr lang="en-US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3572855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947B80-F924-4E2B-8D93-003F4A2DDAD6}" type="datetimeFigureOut">
              <a:rPr lang="bg-BG" smtClean="0">
                <a:solidFill>
                  <a:prstClr val="black">
                    <a:tint val="75000"/>
                  </a:prstClr>
                </a:solidFill>
              </a:rPr>
              <a:pPr/>
              <a:t>10.1.2022 г.</a:t>
            </a:fld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533A41-0A78-4148-8314-2FB8BC94CBCF}" type="slidenum">
              <a:rPr lang="bg-BG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69424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947B80-F924-4E2B-8D93-003F4A2DDAD6}" type="datetimeFigureOut">
              <a:rPr lang="bg-BG" smtClean="0">
                <a:solidFill>
                  <a:prstClr val="black">
                    <a:tint val="75000"/>
                  </a:prstClr>
                </a:solidFill>
              </a:rPr>
              <a:pPr/>
              <a:t>10.1.2022 г.</a:t>
            </a:fld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533A41-0A78-4148-8314-2FB8BC94CBCF}" type="slidenum">
              <a:rPr lang="bg-BG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47594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947B80-F924-4E2B-8D93-003F4A2DDAD6}" type="datetimeFigureOut">
              <a:rPr lang="bg-BG" smtClean="0">
                <a:solidFill>
                  <a:prstClr val="black">
                    <a:tint val="75000"/>
                  </a:prstClr>
                </a:solidFill>
              </a:rPr>
              <a:pPr/>
              <a:t>10.1.2022 г.</a:t>
            </a:fld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533A41-0A78-4148-8314-2FB8BC94CBCF}" type="slidenum">
              <a:rPr lang="bg-BG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06781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947B80-F924-4E2B-8D93-003F4A2DDAD6}" type="datetimeFigureOut">
              <a:rPr lang="bg-BG" smtClean="0">
                <a:solidFill>
                  <a:prstClr val="black">
                    <a:tint val="75000"/>
                  </a:prstClr>
                </a:solidFill>
              </a:rPr>
              <a:pPr/>
              <a:t>10.1.2022 г.</a:t>
            </a:fld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533A41-0A78-4148-8314-2FB8BC94CBCF}" type="slidenum">
              <a:rPr lang="bg-BG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35385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947B80-F924-4E2B-8D93-003F4A2DDAD6}" type="datetimeFigureOut">
              <a:rPr lang="bg-BG" smtClean="0">
                <a:solidFill>
                  <a:prstClr val="black">
                    <a:tint val="75000"/>
                  </a:prstClr>
                </a:solidFill>
              </a:rPr>
              <a:pPr/>
              <a:t>10.1.2022 г.</a:t>
            </a:fld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533A41-0A78-4148-8314-2FB8BC94CBCF}" type="slidenum">
              <a:rPr lang="bg-BG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9622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947B80-F924-4E2B-8D93-003F4A2DDAD6}" type="datetimeFigureOut">
              <a:rPr lang="bg-BG" smtClean="0">
                <a:solidFill>
                  <a:prstClr val="black">
                    <a:tint val="75000"/>
                  </a:prstClr>
                </a:solidFill>
              </a:rPr>
              <a:pPr/>
              <a:t>10.1.2022 г.</a:t>
            </a:fld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533A41-0A78-4148-8314-2FB8BC94CBCF}" type="slidenum">
              <a:rPr lang="bg-BG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48416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947B80-F924-4E2B-8D93-003F4A2DDAD6}" type="datetimeFigureOut">
              <a:rPr lang="bg-BG" smtClean="0">
                <a:solidFill>
                  <a:prstClr val="black">
                    <a:tint val="75000"/>
                  </a:prstClr>
                </a:solidFill>
              </a:rPr>
              <a:pPr/>
              <a:t>10.1.2022 г.</a:t>
            </a:fld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533A41-0A78-4148-8314-2FB8BC94CBCF}" type="slidenum">
              <a:rPr lang="bg-BG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22511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947B80-F924-4E2B-8D93-003F4A2DDAD6}" type="datetimeFigureOut">
              <a:rPr lang="bg-BG" smtClean="0">
                <a:solidFill>
                  <a:prstClr val="black">
                    <a:tint val="75000"/>
                  </a:prstClr>
                </a:solidFill>
              </a:rPr>
              <a:pPr/>
              <a:t>10.1.2022 г.</a:t>
            </a:fld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533A41-0A78-4148-8314-2FB8BC94CBCF}" type="slidenum">
              <a:rPr lang="bg-BG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21548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947B80-F924-4E2B-8D93-003F4A2DDAD6}" type="datetimeFigureOut">
              <a:rPr lang="bg-BG" smtClean="0">
                <a:solidFill>
                  <a:prstClr val="black">
                    <a:tint val="75000"/>
                  </a:prstClr>
                </a:solidFill>
              </a:rPr>
              <a:pPr/>
              <a:t>10.1.2022 г.</a:t>
            </a:fld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533A41-0A78-4148-8314-2FB8BC94CBCF}" type="slidenum">
              <a:rPr lang="bg-BG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0484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947B80-F924-4E2B-8D93-003F4A2DDAD6}" type="datetimeFigureOut">
              <a:rPr lang="bg-BG" smtClean="0">
                <a:solidFill>
                  <a:prstClr val="black">
                    <a:tint val="75000"/>
                  </a:prstClr>
                </a:solidFill>
              </a:rPr>
              <a:pPr/>
              <a:t>10.1.2022 г.</a:t>
            </a:fld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533A41-0A78-4148-8314-2FB8BC94CBCF}" type="slidenum">
              <a:rPr lang="bg-BG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78728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bg-B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947B80-F924-4E2B-8D93-003F4A2DDAD6}" type="datetimeFigureOut">
              <a:rPr lang="bg-BG" smtClean="0">
                <a:solidFill>
                  <a:prstClr val="black">
                    <a:tint val="75000"/>
                  </a:prstClr>
                </a:solidFill>
              </a:rPr>
              <a:pPr/>
              <a:t>10.1.2022 г.</a:t>
            </a:fld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533A41-0A78-4148-8314-2FB8BC94CBCF}" type="slidenum">
              <a:rPr lang="bg-BG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76845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947B80-F924-4E2B-8D93-003F4A2DDAD6}" type="datetimeFigureOut">
              <a:rPr lang="bg-BG" smtClean="0">
                <a:solidFill>
                  <a:prstClr val="black">
                    <a:tint val="75000"/>
                  </a:prstClr>
                </a:solidFill>
              </a:rPr>
              <a:pPr/>
              <a:t>10.1.2022 г.</a:t>
            </a:fld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533A41-0A78-4148-8314-2FB8BC94CBCF}" type="slidenum">
              <a:rPr lang="bg-BG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7648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bg-BG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12192000" cy="2224585"/>
          </a:xfrm>
          <a:prstGeom prst="rect">
            <a:avLst/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2" name="Rectangle 1"/>
          <p:cNvSpPr/>
          <p:nvPr/>
        </p:nvSpPr>
        <p:spPr>
          <a:xfrm>
            <a:off x="961712" y="515900"/>
            <a:ext cx="10452523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bg-BG" sz="4400" b="1" cap="all" spc="0" dirty="0" smtClean="0">
                <a:ln w="0"/>
                <a:solidFill>
                  <a:schemeClr val="bg1"/>
                </a:solidFill>
                <a:effectLst>
                  <a:reflection blurRad="12700" stA="50000" endPos="50000" dist="5000" dir="5400000" sy="-100000" rotWithShape="0"/>
                </a:effectLst>
                <a:latin typeface="Garamond" panose="02020404030301010803" pitchFamily="18" charset="0"/>
              </a:rPr>
              <a:t>Програма за развитие на селските райони 2014-2020</a:t>
            </a:r>
            <a:endParaRPr lang="en-US" sz="4400" b="1" cap="all" spc="0" dirty="0">
              <a:ln w="0"/>
              <a:solidFill>
                <a:schemeClr val="bg1"/>
              </a:solidFill>
              <a:effectLst>
                <a:reflection blurRad="12700" stA="50000" endPos="50000" dist="5000" dir="5400000" sy="-100000" rotWithShape="0"/>
              </a:effectLst>
              <a:latin typeface="Garamond" panose="02020404030301010803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0" y="3265138"/>
            <a:ext cx="12192000" cy="138499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bg-BG" sz="2800" b="1" cap="all" dirty="0" smtClean="0">
                <a:ln w="0"/>
                <a:effectLst>
                  <a:reflection blurRad="12700" stA="50000" endPos="50000" dist="5000" dir="5400000" sy="-100000" rotWithShape="0"/>
                </a:effectLst>
                <a:latin typeface="Garamond" panose="02020404030301010803" pitchFamily="18" charset="0"/>
              </a:rPr>
              <a:t>НАПРЕДЪК В ПРИЛАГАНЕТО </a:t>
            </a:r>
          </a:p>
          <a:p>
            <a:pPr algn="ctr"/>
            <a:r>
              <a:rPr lang="bg-BG" sz="2800" b="1" cap="all" dirty="0" smtClean="0">
                <a:ln w="0"/>
                <a:effectLst>
                  <a:reflection blurRad="12700" stA="50000" endPos="50000" dist="5000" dir="5400000" sy="-100000" rotWithShape="0"/>
                </a:effectLst>
                <a:latin typeface="Garamond" panose="02020404030301010803" pitchFamily="18" charset="0"/>
              </a:rPr>
              <a:t>НА мерки от прср 2014-2020, ОБЕКТ НА ДОГОВОРИРАНЕ В РАМКИТЕ НА УПРАВЛЯВАЩИЯТ ОРГАН</a:t>
            </a:r>
            <a:endParaRPr lang="en-US" sz="2800" b="1" cap="all" spc="0" dirty="0">
              <a:ln w="0"/>
              <a:effectLst>
                <a:reflection blurRad="12700" stA="50000" endPos="50000" dist="5000" dir="5400000" sy="-100000" rotWithShape="0"/>
              </a:effectLst>
              <a:latin typeface="Garamond" panose="02020404030301010803" pitchFamily="18" charset="0"/>
            </a:endParaRPr>
          </a:p>
        </p:txBody>
      </p:sp>
      <p:pic>
        <p:nvPicPr>
          <p:cNvPr id="4" name="Picture 2" descr="Резултат с изображение за една посока много възможности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767" y="5146068"/>
            <a:ext cx="2869324" cy="16680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Резултат с изображение за mzh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6264" y="5258848"/>
            <a:ext cx="2540332" cy="14585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6" descr="Резултат с изображение за европейски съюз знаме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89296" y="5328249"/>
            <a:ext cx="1718384" cy="14241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9" name="Straight Connector 8"/>
          <p:cNvCxnSpPr/>
          <p:nvPr/>
        </p:nvCxnSpPr>
        <p:spPr>
          <a:xfrm>
            <a:off x="-204952" y="2246714"/>
            <a:ext cx="12517821" cy="23648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387584" y="2372832"/>
            <a:ext cx="1113700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1600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anose="02020404030301010803" pitchFamily="18" charset="0"/>
              </a:rPr>
              <a:t>Европейският земеделски фонд за развитие на селските райони: Европа инвестира в селските райони</a:t>
            </a:r>
            <a:endParaRPr lang="bg-BG" sz="1600" dirty="0"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ramond" panose="020204040303010108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6551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73686"/>
            <a:ext cx="12192000" cy="786123"/>
          </a:xfrm>
          <a:solidFill>
            <a:schemeClr val="accent1">
              <a:lumMod val="60000"/>
              <a:lumOff val="40000"/>
            </a:schemeClr>
          </a:solidFill>
        </p:spPr>
        <p:txBody>
          <a:bodyPr vert="horz" lIns="91440" tIns="45720" rIns="91440" bIns="45720" rtlCol="0" anchor="ctr"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sz="1600" b="1" dirty="0" err="1">
                <a:latin typeface="Garamond" panose="02020404030301010803" pitchFamily="18" charset="0"/>
              </a:rPr>
              <a:t>Подмярка</a:t>
            </a:r>
            <a:r>
              <a:rPr lang="ru-RU" sz="1600" b="1" dirty="0">
                <a:latin typeface="Garamond" panose="02020404030301010803" pitchFamily="18" charset="0"/>
              </a:rPr>
              <a:t> </a:t>
            </a:r>
            <a:r>
              <a:rPr lang="ru-RU" sz="1600" b="1" dirty="0" smtClean="0">
                <a:latin typeface="Garamond" panose="02020404030301010803" pitchFamily="18" charset="0"/>
              </a:rPr>
              <a:t>19.1. </a:t>
            </a:r>
            <a:r>
              <a:rPr lang="ru-RU" sz="1600" b="1" dirty="0">
                <a:latin typeface="Garamond" panose="02020404030301010803" pitchFamily="18" charset="0"/>
              </a:rPr>
              <a:t>„</a:t>
            </a:r>
            <a:r>
              <a:rPr lang="ru-RU" sz="1600" b="1" dirty="0" err="1" smtClean="0">
                <a:latin typeface="Garamond" panose="02020404030301010803" pitchFamily="18" charset="0"/>
              </a:rPr>
              <a:t>Помощ</a:t>
            </a:r>
            <a:r>
              <a:rPr lang="ru-RU" sz="1600" b="1" dirty="0" smtClean="0">
                <a:latin typeface="Garamond" panose="02020404030301010803" pitchFamily="18" charset="0"/>
              </a:rPr>
              <a:t> за </a:t>
            </a:r>
            <a:r>
              <a:rPr lang="ru-RU" sz="1600" b="1" dirty="0" err="1" smtClean="0">
                <a:latin typeface="Garamond" panose="02020404030301010803" pitchFamily="18" charset="0"/>
              </a:rPr>
              <a:t>подготвителни</a:t>
            </a:r>
            <a:r>
              <a:rPr lang="ru-RU" sz="1600" b="1" dirty="0">
                <a:latin typeface="Garamond" panose="02020404030301010803" pitchFamily="18" charset="0"/>
              </a:rPr>
              <a:t> </a:t>
            </a:r>
            <a:r>
              <a:rPr lang="ru-RU" sz="1600" b="1" dirty="0" err="1">
                <a:latin typeface="Garamond" panose="02020404030301010803" pitchFamily="18" charset="0"/>
              </a:rPr>
              <a:t>дейности</a:t>
            </a:r>
            <a:r>
              <a:rPr lang="ru-RU" sz="1600" b="1" dirty="0" smtClean="0">
                <a:latin typeface="Garamond" panose="02020404030301010803" pitchFamily="18" charset="0"/>
              </a:rPr>
              <a:t>“ в </a:t>
            </a:r>
            <a:r>
              <a:rPr lang="ru-RU" sz="1600" b="1" dirty="0" err="1">
                <a:latin typeface="Garamond" panose="02020404030301010803" pitchFamily="18" charset="0"/>
              </a:rPr>
              <a:t>частта</a:t>
            </a:r>
            <a:r>
              <a:rPr lang="ru-RU" sz="1600" b="1" dirty="0">
                <a:latin typeface="Garamond" panose="02020404030301010803" pitchFamily="18" charset="0"/>
              </a:rPr>
              <a:t> на </a:t>
            </a:r>
            <a:r>
              <a:rPr lang="ru-RU" sz="1600" b="1" dirty="0" err="1">
                <a:latin typeface="Garamond" panose="02020404030301010803" pitchFamily="18" charset="0"/>
              </a:rPr>
              <a:t>малките</a:t>
            </a:r>
            <a:r>
              <a:rPr lang="ru-RU" sz="1600" b="1" dirty="0">
                <a:latin typeface="Garamond" panose="02020404030301010803" pitchFamily="18" charset="0"/>
              </a:rPr>
              <a:t> </a:t>
            </a:r>
            <a:r>
              <a:rPr lang="ru-RU" sz="1600" b="1" dirty="0" err="1">
                <a:latin typeface="Garamond" panose="02020404030301010803" pitchFamily="18" charset="0"/>
              </a:rPr>
              <a:t>пилотни</a:t>
            </a:r>
            <a:r>
              <a:rPr lang="ru-RU" sz="1600" b="1" dirty="0">
                <a:latin typeface="Garamond" panose="02020404030301010803" pitchFamily="18" charset="0"/>
              </a:rPr>
              <a:t> </a:t>
            </a:r>
            <a:r>
              <a:rPr lang="ru-RU" sz="1600" b="1" dirty="0" err="1" smtClean="0">
                <a:latin typeface="Garamond" panose="02020404030301010803" pitchFamily="18" charset="0"/>
              </a:rPr>
              <a:t>проекти</a:t>
            </a:r>
            <a:r>
              <a:rPr lang="ru-RU" sz="1600" b="1" dirty="0" smtClean="0">
                <a:latin typeface="Garamond" panose="02020404030301010803" pitchFamily="18" charset="0"/>
              </a:rPr>
              <a:t> от </a:t>
            </a:r>
            <a:br>
              <a:rPr lang="ru-RU" sz="1600" b="1" dirty="0" smtClean="0">
                <a:latin typeface="Garamond" panose="02020404030301010803" pitchFamily="18" charset="0"/>
              </a:rPr>
            </a:br>
            <a:r>
              <a:rPr lang="ru-RU" sz="1600" b="1" dirty="0" err="1" smtClean="0">
                <a:latin typeface="Garamond" panose="02020404030301010803" pitchFamily="18" charset="0"/>
              </a:rPr>
              <a:t>мярка</a:t>
            </a:r>
            <a:r>
              <a:rPr lang="ru-RU" sz="1600" b="1" dirty="0" smtClean="0">
                <a:latin typeface="Garamond" panose="02020404030301010803" pitchFamily="18" charset="0"/>
              </a:rPr>
              <a:t> 19 „</a:t>
            </a:r>
            <a:r>
              <a:rPr lang="ru-RU" sz="1600" b="1" dirty="0" err="1" smtClean="0">
                <a:latin typeface="Garamond" panose="02020404030301010803" pitchFamily="18" charset="0"/>
              </a:rPr>
              <a:t>Водено</a:t>
            </a:r>
            <a:r>
              <a:rPr lang="ru-RU" sz="1600" b="1" dirty="0" smtClean="0">
                <a:latin typeface="Garamond" panose="02020404030301010803" pitchFamily="18" charset="0"/>
              </a:rPr>
              <a:t> от </a:t>
            </a:r>
            <a:r>
              <a:rPr lang="ru-RU" sz="1600" b="1" dirty="0" err="1" smtClean="0">
                <a:latin typeface="Garamond" panose="02020404030301010803" pitchFamily="18" charset="0"/>
              </a:rPr>
              <a:t>общностите</a:t>
            </a:r>
            <a:r>
              <a:rPr lang="ru-RU" sz="1600" b="1" dirty="0" smtClean="0">
                <a:latin typeface="Garamond" panose="02020404030301010803" pitchFamily="18" charset="0"/>
              </a:rPr>
              <a:t> </a:t>
            </a:r>
            <a:r>
              <a:rPr lang="ru-RU" sz="1600" b="1" dirty="0" err="1" smtClean="0">
                <a:latin typeface="Garamond" panose="02020404030301010803" pitchFamily="18" charset="0"/>
              </a:rPr>
              <a:t>местно</a:t>
            </a:r>
            <a:r>
              <a:rPr lang="ru-RU" sz="1600" b="1" dirty="0" smtClean="0">
                <a:latin typeface="Garamond" panose="02020404030301010803" pitchFamily="18" charset="0"/>
              </a:rPr>
              <a:t> развитие“</a:t>
            </a:r>
            <a:r>
              <a:rPr lang="en-US" sz="1600" b="1" dirty="0" smtClean="0">
                <a:latin typeface="Garamond" panose="02020404030301010803" pitchFamily="18" charset="0"/>
              </a:rPr>
              <a:t> </a:t>
            </a:r>
            <a:r>
              <a:rPr lang="ru-RU" sz="1600" b="1" dirty="0">
                <a:latin typeface="Garamond" panose="02020404030301010803" pitchFamily="18" charset="0"/>
              </a:rPr>
              <a:t>от ПРСР 2014-2020 г. </a:t>
            </a:r>
            <a:endParaRPr lang="bg-BG" sz="1600" b="1" dirty="0">
              <a:latin typeface="Garamond" panose="02020404030301010803" pitchFamily="18" charset="0"/>
            </a:endParaRPr>
          </a:p>
        </p:txBody>
      </p:sp>
      <p:pic>
        <p:nvPicPr>
          <p:cNvPr id="1026" name="Picture 2" descr="C:\Users\mmkrastev.MZG\Desktop\лого–мзх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17957" y="73686"/>
            <a:ext cx="1286009" cy="786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ounded Rectangle 8"/>
          <p:cNvSpPr/>
          <p:nvPr/>
        </p:nvSpPr>
        <p:spPr>
          <a:xfrm>
            <a:off x="1" y="905143"/>
            <a:ext cx="12192000" cy="145222"/>
          </a:xfrm>
          <a:prstGeom prst="round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7" name="TextBox 6"/>
          <p:cNvSpPr txBox="1"/>
          <p:nvPr/>
        </p:nvSpPr>
        <p:spPr>
          <a:xfrm>
            <a:off x="349625" y="1802593"/>
            <a:ext cx="10820399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bg-BG" sz="2000" b="1" dirty="0" smtClean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1. Период на прием: </a:t>
            </a:r>
          </a:p>
          <a:p>
            <a:pPr algn="just"/>
            <a:r>
              <a:rPr lang="bg-BG" sz="2000" dirty="0" smtClean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01.06.2020 – 31.07.2020 г.</a:t>
            </a:r>
          </a:p>
          <a:p>
            <a:pPr algn="just"/>
            <a:endParaRPr lang="bg-BG" sz="2000" b="1" dirty="0" smtClean="0">
              <a:latin typeface="Garamond" panose="02020404030301010803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just"/>
            <a:r>
              <a:rPr lang="bg-BG" sz="2000" b="1" dirty="0" smtClean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2. Бюджет по процедура: </a:t>
            </a:r>
          </a:p>
          <a:p>
            <a:pPr algn="just"/>
            <a:r>
              <a:rPr lang="bg-BG" sz="2000" dirty="0" smtClean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1 266 466,56 лв.</a:t>
            </a:r>
          </a:p>
          <a:p>
            <a:pPr algn="just"/>
            <a:endParaRPr lang="bg-BG" sz="2000" b="1" dirty="0" smtClean="0">
              <a:latin typeface="Garamond" panose="02020404030301010803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just"/>
            <a:r>
              <a:rPr lang="bg-BG" sz="2000" b="1" dirty="0" smtClean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3. Постъпили проектни предложения, подлежащи на обработка</a:t>
            </a:r>
            <a:r>
              <a:rPr lang="bg-BG" sz="2000" dirty="0" smtClean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: </a:t>
            </a:r>
          </a:p>
          <a:p>
            <a:pPr algn="just"/>
            <a:r>
              <a:rPr lang="bg-BG" sz="2000" dirty="0" smtClean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7 проектни предложения със заявена БФП в размер на 198 881,99 лв.</a:t>
            </a:r>
          </a:p>
          <a:p>
            <a:pPr algn="just"/>
            <a:endParaRPr lang="bg-BG" sz="2000" b="1" dirty="0" smtClean="0">
              <a:latin typeface="Garamond" panose="02020404030301010803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just"/>
            <a:r>
              <a:rPr lang="bg-BG" sz="2000" b="1" dirty="0" smtClean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4. Статус на обработка на проектни предложения:</a:t>
            </a:r>
          </a:p>
          <a:p>
            <a:pPr algn="just"/>
            <a:r>
              <a:rPr lang="bg-BG" sz="2000" dirty="0" smtClean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6 проектни предложения са одобрени като общата стойност на одобрената БФП е в размер на 164 568,09 лв. Едно проектно предложение е отхвърлено на етап ОАСД. С кандидатите по одобрените проектни предложения са сключени административни договори и проектите се изпълняват.</a:t>
            </a:r>
          </a:p>
        </p:txBody>
      </p:sp>
    </p:spTree>
    <p:extLst>
      <p:ext uri="{BB962C8B-B14F-4D97-AF65-F5344CB8AC3E}">
        <p14:creationId xmlns:p14="http://schemas.microsoft.com/office/powerpoint/2010/main" val="364698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73686"/>
            <a:ext cx="12192000" cy="786123"/>
          </a:xfrm>
          <a:solidFill>
            <a:schemeClr val="accent1">
              <a:lumMod val="60000"/>
              <a:lumOff val="40000"/>
            </a:schemeClr>
          </a:solidFill>
        </p:spPr>
        <p:txBody>
          <a:bodyPr vert="horz" lIns="91440" tIns="45720" rIns="91440" bIns="45720" rtlCol="0" anchor="ctr"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sz="1600" b="1" dirty="0" err="1">
                <a:latin typeface="Garamond" panose="02020404030301010803" pitchFamily="18" charset="0"/>
              </a:rPr>
              <a:t>Подмярка</a:t>
            </a:r>
            <a:r>
              <a:rPr lang="ru-RU" sz="1600" b="1" dirty="0">
                <a:latin typeface="Garamond" panose="02020404030301010803" pitchFamily="18" charset="0"/>
              </a:rPr>
              <a:t> </a:t>
            </a:r>
            <a:r>
              <a:rPr lang="ru-RU" sz="1600" b="1" dirty="0" smtClean="0">
                <a:latin typeface="Garamond" panose="02020404030301010803" pitchFamily="18" charset="0"/>
              </a:rPr>
              <a:t>19.1. </a:t>
            </a:r>
            <a:r>
              <a:rPr lang="ru-RU" sz="1600" b="1" dirty="0">
                <a:latin typeface="Garamond" panose="02020404030301010803" pitchFamily="18" charset="0"/>
              </a:rPr>
              <a:t>„</a:t>
            </a:r>
            <a:r>
              <a:rPr lang="ru-RU" sz="1600" b="1" dirty="0" err="1" smtClean="0">
                <a:latin typeface="Garamond" panose="02020404030301010803" pitchFamily="18" charset="0"/>
              </a:rPr>
              <a:t>Помощ</a:t>
            </a:r>
            <a:r>
              <a:rPr lang="ru-RU" sz="1600" b="1" dirty="0" smtClean="0">
                <a:latin typeface="Garamond" panose="02020404030301010803" pitchFamily="18" charset="0"/>
              </a:rPr>
              <a:t> за </a:t>
            </a:r>
            <a:r>
              <a:rPr lang="ru-RU" sz="1600" b="1" dirty="0" err="1" smtClean="0">
                <a:latin typeface="Garamond" panose="02020404030301010803" pitchFamily="18" charset="0"/>
              </a:rPr>
              <a:t>подготвителни</a:t>
            </a:r>
            <a:r>
              <a:rPr lang="ru-RU" sz="1600" b="1" dirty="0">
                <a:latin typeface="Garamond" panose="02020404030301010803" pitchFamily="18" charset="0"/>
              </a:rPr>
              <a:t> </a:t>
            </a:r>
            <a:r>
              <a:rPr lang="ru-RU" sz="1600" b="1" dirty="0" err="1">
                <a:latin typeface="Garamond" panose="02020404030301010803" pitchFamily="18" charset="0"/>
              </a:rPr>
              <a:t>дейности</a:t>
            </a:r>
            <a:r>
              <a:rPr lang="ru-RU" sz="1600" b="1" dirty="0" smtClean="0">
                <a:latin typeface="Garamond" panose="02020404030301010803" pitchFamily="18" charset="0"/>
              </a:rPr>
              <a:t>“ в </a:t>
            </a:r>
            <a:r>
              <a:rPr lang="ru-RU" sz="1600" b="1" dirty="0" err="1">
                <a:latin typeface="Garamond" panose="02020404030301010803" pitchFamily="18" charset="0"/>
              </a:rPr>
              <a:t>частта</a:t>
            </a:r>
            <a:r>
              <a:rPr lang="ru-RU" sz="1600" b="1" dirty="0">
                <a:latin typeface="Garamond" panose="02020404030301010803" pitchFamily="18" charset="0"/>
              </a:rPr>
              <a:t> на </a:t>
            </a:r>
            <a:r>
              <a:rPr lang="ru-RU" sz="1600" b="1" dirty="0" err="1">
                <a:latin typeface="Garamond" panose="02020404030301010803" pitchFamily="18" charset="0"/>
              </a:rPr>
              <a:t>малките</a:t>
            </a:r>
            <a:r>
              <a:rPr lang="ru-RU" sz="1600" b="1" dirty="0">
                <a:latin typeface="Garamond" panose="02020404030301010803" pitchFamily="18" charset="0"/>
              </a:rPr>
              <a:t> </a:t>
            </a:r>
            <a:r>
              <a:rPr lang="ru-RU" sz="1600" b="1" dirty="0" err="1">
                <a:latin typeface="Garamond" panose="02020404030301010803" pitchFamily="18" charset="0"/>
              </a:rPr>
              <a:t>пилотни</a:t>
            </a:r>
            <a:r>
              <a:rPr lang="ru-RU" sz="1600" b="1" dirty="0">
                <a:latin typeface="Garamond" panose="02020404030301010803" pitchFamily="18" charset="0"/>
              </a:rPr>
              <a:t> </a:t>
            </a:r>
            <a:r>
              <a:rPr lang="ru-RU" sz="1600" b="1" dirty="0" err="1" smtClean="0">
                <a:latin typeface="Garamond" panose="02020404030301010803" pitchFamily="18" charset="0"/>
              </a:rPr>
              <a:t>проекти</a:t>
            </a:r>
            <a:r>
              <a:rPr lang="ru-RU" sz="1600" b="1" dirty="0" smtClean="0">
                <a:latin typeface="Garamond" panose="02020404030301010803" pitchFamily="18" charset="0"/>
              </a:rPr>
              <a:t> от </a:t>
            </a:r>
            <a:br>
              <a:rPr lang="ru-RU" sz="1600" b="1" dirty="0" smtClean="0">
                <a:latin typeface="Garamond" panose="02020404030301010803" pitchFamily="18" charset="0"/>
              </a:rPr>
            </a:br>
            <a:r>
              <a:rPr lang="ru-RU" sz="1600" b="1" dirty="0" err="1" smtClean="0">
                <a:latin typeface="Garamond" panose="02020404030301010803" pitchFamily="18" charset="0"/>
              </a:rPr>
              <a:t>мярка</a:t>
            </a:r>
            <a:r>
              <a:rPr lang="ru-RU" sz="1600" b="1" dirty="0" smtClean="0">
                <a:latin typeface="Garamond" panose="02020404030301010803" pitchFamily="18" charset="0"/>
              </a:rPr>
              <a:t> 19 „</a:t>
            </a:r>
            <a:r>
              <a:rPr lang="ru-RU" sz="1600" b="1" dirty="0" err="1" smtClean="0">
                <a:latin typeface="Garamond" panose="02020404030301010803" pitchFamily="18" charset="0"/>
              </a:rPr>
              <a:t>Водено</a:t>
            </a:r>
            <a:r>
              <a:rPr lang="ru-RU" sz="1600" b="1" dirty="0" smtClean="0">
                <a:latin typeface="Garamond" panose="02020404030301010803" pitchFamily="18" charset="0"/>
              </a:rPr>
              <a:t> от </a:t>
            </a:r>
            <a:r>
              <a:rPr lang="ru-RU" sz="1600" b="1" dirty="0" err="1" smtClean="0">
                <a:latin typeface="Garamond" panose="02020404030301010803" pitchFamily="18" charset="0"/>
              </a:rPr>
              <a:t>общностите</a:t>
            </a:r>
            <a:r>
              <a:rPr lang="ru-RU" sz="1600" b="1" dirty="0" smtClean="0">
                <a:latin typeface="Garamond" panose="02020404030301010803" pitchFamily="18" charset="0"/>
              </a:rPr>
              <a:t> </a:t>
            </a:r>
            <a:r>
              <a:rPr lang="ru-RU" sz="1600" b="1" dirty="0" err="1" smtClean="0">
                <a:latin typeface="Garamond" panose="02020404030301010803" pitchFamily="18" charset="0"/>
              </a:rPr>
              <a:t>местно</a:t>
            </a:r>
            <a:r>
              <a:rPr lang="ru-RU" sz="1600" b="1" dirty="0" smtClean="0">
                <a:latin typeface="Garamond" panose="02020404030301010803" pitchFamily="18" charset="0"/>
              </a:rPr>
              <a:t> развитие“</a:t>
            </a:r>
            <a:r>
              <a:rPr lang="en-US" sz="1600" b="1" dirty="0" smtClean="0">
                <a:latin typeface="Garamond" panose="02020404030301010803" pitchFamily="18" charset="0"/>
              </a:rPr>
              <a:t> </a:t>
            </a:r>
            <a:r>
              <a:rPr lang="ru-RU" sz="1600" b="1" dirty="0">
                <a:latin typeface="Garamond" panose="02020404030301010803" pitchFamily="18" charset="0"/>
              </a:rPr>
              <a:t>от ПРСР 2014-2020 г. </a:t>
            </a:r>
            <a:endParaRPr lang="bg-BG" sz="1600" b="1" dirty="0">
              <a:latin typeface="Garamond" panose="02020404030301010803" pitchFamily="18" charset="0"/>
            </a:endParaRPr>
          </a:p>
        </p:txBody>
      </p:sp>
      <p:pic>
        <p:nvPicPr>
          <p:cNvPr id="1026" name="Picture 2" descr="C:\Users\mmkrastev.MZG\Desktop\лого–мзх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17957" y="73686"/>
            <a:ext cx="1286009" cy="786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ounded Rectangle 8"/>
          <p:cNvSpPr/>
          <p:nvPr/>
        </p:nvSpPr>
        <p:spPr>
          <a:xfrm>
            <a:off x="1" y="905143"/>
            <a:ext cx="12192000" cy="145222"/>
          </a:xfrm>
          <a:prstGeom prst="round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7" name="TextBox 6"/>
          <p:cNvSpPr txBox="1"/>
          <p:nvPr/>
        </p:nvSpPr>
        <p:spPr>
          <a:xfrm>
            <a:off x="349625" y="1802593"/>
            <a:ext cx="10820399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bg-BG" sz="2000" b="1" dirty="0" smtClean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1. Период на прием: </a:t>
            </a:r>
          </a:p>
          <a:p>
            <a:pPr algn="just"/>
            <a:r>
              <a:rPr lang="bg-BG" sz="2000" dirty="0" smtClean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02.11.2020 – 02.04.2021 г.</a:t>
            </a:r>
          </a:p>
          <a:p>
            <a:pPr algn="just"/>
            <a:endParaRPr lang="bg-BG" sz="2000" b="1" dirty="0" smtClean="0">
              <a:latin typeface="Garamond" panose="02020404030301010803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just"/>
            <a:r>
              <a:rPr lang="bg-BG" sz="2000" b="1" dirty="0" smtClean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2. Бюджет по процедура: </a:t>
            </a:r>
          </a:p>
          <a:p>
            <a:pPr algn="just"/>
            <a:r>
              <a:rPr lang="bg-BG" sz="2000" dirty="0" smtClean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4 225 494,68 лв.</a:t>
            </a:r>
          </a:p>
          <a:p>
            <a:pPr algn="just"/>
            <a:endParaRPr lang="bg-BG" sz="2000" b="1" dirty="0" smtClean="0">
              <a:latin typeface="Garamond" panose="02020404030301010803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just"/>
            <a:r>
              <a:rPr lang="bg-BG" sz="2000" b="1" dirty="0" smtClean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3. Постъпили проектни предложения, подлежащи на обработка</a:t>
            </a:r>
            <a:r>
              <a:rPr lang="bg-BG" sz="2000" dirty="0" smtClean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: </a:t>
            </a:r>
          </a:p>
          <a:p>
            <a:pPr algn="just"/>
            <a:r>
              <a:rPr lang="bg-BG" sz="2000" dirty="0" smtClean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24 проектни предложения със заявена БФП в размер на </a:t>
            </a:r>
            <a:r>
              <a:rPr lang="bg-BG" sz="2000" dirty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4 225 494,68 лв.</a:t>
            </a:r>
          </a:p>
          <a:p>
            <a:pPr algn="just"/>
            <a:endParaRPr lang="bg-BG" sz="2000" b="1" dirty="0" smtClean="0">
              <a:latin typeface="Garamond" panose="02020404030301010803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just"/>
            <a:r>
              <a:rPr lang="bg-BG" sz="2000" b="1" dirty="0" smtClean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4. Статус на обработка на проектни предложения:</a:t>
            </a:r>
          </a:p>
          <a:p>
            <a:pPr algn="just"/>
            <a:r>
              <a:rPr lang="bg-BG" sz="2000" dirty="0" smtClean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23 проектни предложения се оценяват на етап ОАСД, а едно е оттеглено от кандидата. За</a:t>
            </a:r>
            <a:r>
              <a:rPr lang="ru-RU" sz="2000" dirty="0" smtClean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2000" dirty="0" err="1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проектните</a:t>
            </a:r>
            <a:r>
              <a:rPr lang="ru-RU" sz="2000" dirty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предложения, </a:t>
            </a:r>
            <a:r>
              <a:rPr lang="ru-RU" sz="2000" dirty="0" err="1" smtClean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включващи</a:t>
            </a:r>
            <a:r>
              <a:rPr lang="ru-RU" sz="2000" dirty="0" smtClean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2000" dirty="0" err="1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строително-монтажни</a:t>
            </a:r>
            <a:r>
              <a:rPr lang="ru-RU" sz="2000" dirty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2000" dirty="0" err="1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работи</a:t>
            </a:r>
            <a:r>
              <a:rPr lang="ru-RU" sz="2000" dirty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ru-RU" sz="2000" dirty="0" smtClean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в момента се </a:t>
            </a:r>
            <a:r>
              <a:rPr lang="ru-RU" sz="2000" dirty="0" err="1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извършват</a:t>
            </a:r>
            <a:r>
              <a:rPr lang="ru-RU" sz="2000" dirty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посещения на </a:t>
            </a:r>
            <a:r>
              <a:rPr lang="ru-RU" sz="2000" dirty="0" err="1" smtClean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място</a:t>
            </a:r>
            <a:r>
              <a:rPr lang="ru-RU" sz="2000" dirty="0" smtClean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  <a:endParaRPr lang="bg-BG" sz="2000" dirty="0" smtClean="0">
              <a:latin typeface="Garamond" panose="02020404030301010803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05326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73686"/>
            <a:ext cx="12192000" cy="786123"/>
          </a:xfrm>
          <a:solidFill>
            <a:schemeClr val="accent1">
              <a:lumMod val="60000"/>
              <a:lumOff val="40000"/>
            </a:schemeClr>
          </a:solidFill>
        </p:spPr>
        <p:txBody>
          <a:bodyPr vert="horz" lIns="91440" tIns="45720" rIns="91440" bIns="45720" rtlCol="0" anchor="ctr"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sz="1600" b="1" dirty="0" err="1">
                <a:latin typeface="Garamond" panose="02020404030301010803" pitchFamily="18" charset="0"/>
              </a:rPr>
              <a:t>Подмярка</a:t>
            </a:r>
            <a:r>
              <a:rPr lang="ru-RU" sz="1600" b="1" dirty="0">
                <a:latin typeface="Garamond" panose="02020404030301010803" pitchFamily="18" charset="0"/>
              </a:rPr>
              <a:t> </a:t>
            </a:r>
            <a:r>
              <a:rPr lang="ru-RU" sz="1600" b="1" dirty="0" smtClean="0">
                <a:latin typeface="Garamond" panose="02020404030301010803" pitchFamily="18" charset="0"/>
              </a:rPr>
              <a:t>19.3</a:t>
            </a:r>
            <a:r>
              <a:rPr lang="ru-RU" sz="1600" b="1" dirty="0">
                <a:latin typeface="Garamond" panose="02020404030301010803" pitchFamily="18" charset="0"/>
              </a:rPr>
              <a:t>. </a:t>
            </a:r>
            <a:r>
              <a:rPr lang="ru-RU" sz="1600" b="1" dirty="0" smtClean="0">
                <a:latin typeface="Garamond" panose="02020404030301010803" pitchFamily="18" charset="0"/>
              </a:rPr>
              <a:t>„</a:t>
            </a:r>
            <a:r>
              <a:rPr lang="ru-RU" sz="1600" b="1" dirty="0">
                <a:latin typeface="Garamond" panose="02020404030301010803" pitchFamily="18" charset="0"/>
              </a:rPr>
              <a:t>Подготовка и </a:t>
            </a:r>
            <a:r>
              <a:rPr lang="ru-RU" sz="1600" b="1" dirty="0" err="1">
                <a:latin typeface="Garamond" panose="02020404030301010803" pitchFamily="18" charset="0"/>
              </a:rPr>
              <a:t>изпълнение</a:t>
            </a:r>
            <a:r>
              <a:rPr lang="ru-RU" sz="1600" b="1" dirty="0">
                <a:latin typeface="Garamond" panose="02020404030301010803" pitchFamily="18" charset="0"/>
              </a:rPr>
              <a:t> на </a:t>
            </a:r>
            <a:r>
              <a:rPr lang="ru-RU" sz="1600" b="1" dirty="0" err="1">
                <a:latin typeface="Garamond" panose="02020404030301010803" pitchFamily="18" charset="0"/>
              </a:rPr>
              <a:t>дейности</a:t>
            </a:r>
            <a:r>
              <a:rPr lang="ru-RU" sz="1600" b="1" dirty="0">
                <a:latin typeface="Garamond" panose="02020404030301010803" pitchFamily="18" charset="0"/>
              </a:rPr>
              <a:t> за </a:t>
            </a:r>
            <a:r>
              <a:rPr lang="ru-RU" sz="1600" b="1" dirty="0" err="1">
                <a:latin typeface="Garamond" panose="02020404030301010803" pitchFamily="18" charset="0"/>
              </a:rPr>
              <a:t>сътрудничество</a:t>
            </a:r>
            <a:r>
              <a:rPr lang="ru-RU" sz="1600" b="1" dirty="0">
                <a:latin typeface="Garamond" panose="02020404030301010803" pitchFamily="18" charset="0"/>
              </a:rPr>
              <a:t> на </a:t>
            </a:r>
            <a:r>
              <a:rPr lang="ru-RU" sz="1600" b="1" dirty="0" err="1" smtClean="0">
                <a:latin typeface="Garamond" panose="02020404030301010803" pitchFamily="18" charset="0"/>
              </a:rPr>
              <a:t>местни</a:t>
            </a:r>
            <a:r>
              <a:rPr lang="ru-RU" sz="1600" b="1" dirty="0" smtClean="0">
                <a:latin typeface="Garamond" panose="02020404030301010803" pitchFamily="18" charset="0"/>
              </a:rPr>
              <a:t/>
            </a:r>
            <a:br>
              <a:rPr lang="ru-RU" sz="1600" b="1" dirty="0" smtClean="0">
                <a:latin typeface="Garamond" panose="02020404030301010803" pitchFamily="18" charset="0"/>
              </a:rPr>
            </a:br>
            <a:r>
              <a:rPr lang="ru-RU" sz="1600" b="1" dirty="0" err="1" smtClean="0">
                <a:latin typeface="Garamond" panose="02020404030301010803" pitchFamily="18" charset="0"/>
              </a:rPr>
              <a:t>инициативни</a:t>
            </a:r>
            <a:r>
              <a:rPr lang="ru-RU" sz="1600" b="1" dirty="0" smtClean="0">
                <a:latin typeface="Garamond" panose="02020404030301010803" pitchFamily="18" charset="0"/>
              </a:rPr>
              <a:t> </a:t>
            </a:r>
            <a:r>
              <a:rPr lang="ru-RU" sz="1600" b="1" dirty="0" err="1" smtClean="0">
                <a:latin typeface="Garamond" panose="02020404030301010803" pitchFamily="18" charset="0"/>
              </a:rPr>
              <a:t>групи</a:t>
            </a:r>
            <a:r>
              <a:rPr lang="ru-RU" sz="1600" b="1" dirty="0" smtClean="0">
                <a:latin typeface="Garamond" panose="02020404030301010803" pitchFamily="18" charset="0"/>
              </a:rPr>
              <a:t>“ от </a:t>
            </a:r>
            <a:r>
              <a:rPr lang="ru-RU" sz="1600" b="1" dirty="0" err="1" smtClean="0">
                <a:latin typeface="Garamond" panose="02020404030301010803" pitchFamily="18" charset="0"/>
              </a:rPr>
              <a:t>мярка</a:t>
            </a:r>
            <a:r>
              <a:rPr lang="ru-RU" sz="1600" b="1" dirty="0" smtClean="0">
                <a:latin typeface="Garamond" panose="02020404030301010803" pitchFamily="18" charset="0"/>
              </a:rPr>
              <a:t> 19 „</a:t>
            </a:r>
            <a:r>
              <a:rPr lang="ru-RU" sz="1600" b="1" dirty="0" err="1" smtClean="0">
                <a:latin typeface="Garamond" panose="02020404030301010803" pitchFamily="18" charset="0"/>
              </a:rPr>
              <a:t>Водено</a:t>
            </a:r>
            <a:r>
              <a:rPr lang="ru-RU" sz="1600" b="1" dirty="0" smtClean="0">
                <a:latin typeface="Garamond" panose="02020404030301010803" pitchFamily="18" charset="0"/>
              </a:rPr>
              <a:t> от </a:t>
            </a:r>
            <a:r>
              <a:rPr lang="ru-RU" sz="1600" b="1" dirty="0" err="1" smtClean="0">
                <a:latin typeface="Garamond" panose="02020404030301010803" pitchFamily="18" charset="0"/>
              </a:rPr>
              <a:t>общностите</a:t>
            </a:r>
            <a:r>
              <a:rPr lang="ru-RU" sz="1600" b="1" dirty="0" smtClean="0">
                <a:latin typeface="Garamond" panose="02020404030301010803" pitchFamily="18" charset="0"/>
              </a:rPr>
              <a:t> </a:t>
            </a:r>
            <a:r>
              <a:rPr lang="ru-RU" sz="1600" b="1" dirty="0" err="1" smtClean="0">
                <a:latin typeface="Garamond" panose="02020404030301010803" pitchFamily="18" charset="0"/>
              </a:rPr>
              <a:t>местно</a:t>
            </a:r>
            <a:r>
              <a:rPr lang="ru-RU" sz="1600" b="1" dirty="0" smtClean="0">
                <a:latin typeface="Garamond" panose="02020404030301010803" pitchFamily="18" charset="0"/>
              </a:rPr>
              <a:t> развитие“</a:t>
            </a:r>
            <a:r>
              <a:rPr lang="en-US" sz="1600" b="1" dirty="0" smtClean="0">
                <a:latin typeface="Garamond" panose="02020404030301010803" pitchFamily="18" charset="0"/>
              </a:rPr>
              <a:t> </a:t>
            </a:r>
            <a:r>
              <a:rPr lang="ru-RU" sz="1600" b="1" dirty="0">
                <a:latin typeface="Garamond" panose="02020404030301010803" pitchFamily="18" charset="0"/>
              </a:rPr>
              <a:t>от ПРСР 2014-2020 г. </a:t>
            </a:r>
            <a:endParaRPr lang="bg-BG" sz="1600" b="1" dirty="0">
              <a:latin typeface="Garamond" panose="02020404030301010803" pitchFamily="18" charset="0"/>
            </a:endParaRPr>
          </a:p>
        </p:txBody>
      </p:sp>
      <p:pic>
        <p:nvPicPr>
          <p:cNvPr id="1026" name="Picture 2" descr="C:\Users\mmkrastev.MZG\Desktop\лого–мзх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17957" y="73686"/>
            <a:ext cx="1286009" cy="786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ounded Rectangle 8"/>
          <p:cNvSpPr/>
          <p:nvPr/>
        </p:nvSpPr>
        <p:spPr>
          <a:xfrm>
            <a:off x="1" y="905143"/>
            <a:ext cx="12192000" cy="145222"/>
          </a:xfrm>
          <a:prstGeom prst="round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7" name="TextBox 6"/>
          <p:cNvSpPr txBox="1"/>
          <p:nvPr/>
        </p:nvSpPr>
        <p:spPr>
          <a:xfrm>
            <a:off x="349625" y="1802593"/>
            <a:ext cx="11204289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bg-BG" sz="2000" b="1" dirty="0" smtClean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1. Период на прием: </a:t>
            </a:r>
          </a:p>
          <a:p>
            <a:pPr algn="just"/>
            <a:r>
              <a:rPr lang="bg-BG" sz="2000" dirty="0" smtClean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01.06.2020 – 31.12.2021 г.</a:t>
            </a:r>
          </a:p>
          <a:p>
            <a:pPr algn="just"/>
            <a:endParaRPr lang="bg-BG" sz="2000" b="1" dirty="0" smtClean="0">
              <a:latin typeface="Garamond" panose="02020404030301010803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just"/>
            <a:r>
              <a:rPr lang="bg-BG" sz="2000" b="1" dirty="0" smtClean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2. Бюджет по процедура: </a:t>
            </a:r>
          </a:p>
          <a:p>
            <a:pPr algn="just"/>
            <a:r>
              <a:rPr lang="bg-BG" sz="2000" dirty="0" smtClean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933 700 лв. за проекти за подготвителни дейности; 7 823 200 лв. за проекти за сътрудничество</a:t>
            </a:r>
          </a:p>
          <a:p>
            <a:pPr algn="just"/>
            <a:endParaRPr lang="bg-BG" sz="2000" b="1" dirty="0" smtClean="0">
              <a:latin typeface="Garamond" panose="02020404030301010803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just"/>
            <a:r>
              <a:rPr lang="bg-BG" sz="2000" b="1" dirty="0" smtClean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3. Постъпили проектни предложения, подлежащи на обработка</a:t>
            </a:r>
            <a:r>
              <a:rPr lang="bg-BG" sz="2000" dirty="0" smtClean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: </a:t>
            </a:r>
          </a:p>
          <a:p>
            <a:pPr algn="just"/>
            <a:r>
              <a:rPr lang="bg-BG" sz="2000" dirty="0" smtClean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6 проектни предложения за подготвителни дейности със заявена БФП в размер на 259 828,18 </a:t>
            </a:r>
            <a:r>
              <a:rPr lang="bg-BG" sz="2000" dirty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лв</a:t>
            </a:r>
            <a:r>
              <a:rPr lang="bg-BG" sz="2000" dirty="0" smtClean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.;</a:t>
            </a:r>
          </a:p>
          <a:p>
            <a:pPr algn="just"/>
            <a:r>
              <a:rPr lang="bg-BG" sz="2000" dirty="0" smtClean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13 проектни предложения за </a:t>
            </a:r>
            <a:r>
              <a:rPr lang="bg-BG" sz="2000" dirty="0" err="1" smtClean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вътрешнотериториално</a:t>
            </a:r>
            <a:r>
              <a:rPr lang="bg-BG" sz="2000" dirty="0" smtClean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и транснационално сътрудничество със заявена БФП в размер на 3 640 184,57 лв.</a:t>
            </a:r>
            <a:endParaRPr lang="bg-BG" sz="2000" dirty="0">
              <a:latin typeface="Garamond" panose="02020404030301010803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just"/>
            <a:endParaRPr lang="bg-BG" sz="2000" b="1" dirty="0" smtClean="0">
              <a:latin typeface="Garamond" panose="02020404030301010803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just"/>
            <a:r>
              <a:rPr lang="bg-BG" sz="2000" b="1" dirty="0" smtClean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4. Статус на обработка на проектни предложения:</a:t>
            </a:r>
          </a:p>
          <a:p>
            <a:pPr algn="just"/>
            <a:r>
              <a:rPr lang="bg-BG" sz="2000" dirty="0" smtClean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6 проектни предложения за подготвителни дейности са одобрени и са сключени административни договори с обща стойност на БФП в размер 240 236,89 лв. 11 проектни предложения за сътрудничество са одобрени с обща стойност на БФП 2 380 896,43 лв., едно е оттеглено от кандидата, а също едно проектно предложение с одобрена БФП от 568 038,99 лв. е в оценка на етап ТФО.</a:t>
            </a:r>
          </a:p>
        </p:txBody>
      </p:sp>
    </p:spTree>
    <p:extLst>
      <p:ext uri="{BB962C8B-B14F-4D97-AF65-F5344CB8AC3E}">
        <p14:creationId xmlns:p14="http://schemas.microsoft.com/office/powerpoint/2010/main" val="29164085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73686"/>
            <a:ext cx="12192000" cy="786123"/>
          </a:xfrm>
          <a:solidFill>
            <a:schemeClr val="accent1">
              <a:lumMod val="60000"/>
              <a:lumOff val="40000"/>
            </a:schemeClr>
          </a:solidFill>
        </p:spPr>
        <p:txBody>
          <a:bodyPr vert="horz" lIns="91440" tIns="45720" rIns="91440" bIns="45720" rtlCol="0" anchor="ctr"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sz="1600" b="1" dirty="0" err="1">
                <a:latin typeface="Garamond" panose="02020404030301010803" pitchFamily="18" charset="0"/>
              </a:rPr>
              <a:t>Подмярка</a:t>
            </a:r>
            <a:r>
              <a:rPr lang="ru-RU" sz="1600" b="1" dirty="0">
                <a:latin typeface="Garamond" panose="02020404030301010803" pitchFamily="18" charset="0"/>
              </a:rPr>
              <a:t> </a:t>
            </a:r>
            <a:r>
              <a:rPr lang="ru-RU" sz="1600" b="1" dirty="0" smtClean="0">
                <a:latin typeface="Garamond" panose="02020404030301010803" pitchFamily="18" charset="0"/>
              </a:rPr>
              <a:t>19.4. „</a:t>
            </a:r>
            <a:r>
              <a:rPr lang="ru-RU" sz="1600" b="1" dirty="0" err="1" smtClean="0">
                <a:latin typeface="Garamond" panose="02020404030301010803" pitchFamily="18" charset="0"/>
              </a:rPr>
              <a:t>Текущи</a:t>
            </a:r>
            <a:r>
              <a:rPr lang="ru-RU" sz="1600" b="1" dirty="0" smtClean="0">
                <a:latin typeface="Garamond" panose="02020404030301010803" pitchFamily="18" charset="0"/>
              </a:rPr>
              <a:t> </a:t>
            </a:r>
            <a:r>
              <a:rPr lang="ru-RU" sz="1600" b="1" dirty="0" err="1" smtClean="0">
                <a:latin typeface="Garamond" panose="02020404030301010803" pitchFamily="18" charset="0"/>
              </a:rPr>
              <a:t>разходи</a:t>
            </a:r>
            <a:r>
              <a:rPr lang="ru-RU" sz="1600" b="1" dirty="0" smtClean="0">
                <a:latin typeface="Garamond" panose="02020404030301010803" pitchFamily="18" charset="0"/>
              </a:rPr>
              <a:t> и </a:t>
            </a:r>
            <a:r>
              <a:rPr lang="ru-RU" sz="1600" b="1" dirty="0" err="1" smtClean="0">
                <a:latin typeface="Garamond" panose="02020404030301010803" pitchFamily="18" charset="0"/>
              </a:rPr>
              <a:t>популяризиране</a:t>
            </a:r>
            <a:r>
              <a:rPr lang="ru-RU" sz="1600" b="1" dirty="0" smtClean="0">
                <a:latin typeface="Garamond" panose="02020404030301010803" pitchFamily="18" charset="0"/>
              </a:rPr>
              <a:t> на стратегии за ВОМР“ от </a:t>
            </a:r>
            <a:r>
              <a:rPr lang="ru-RU" sz="1600" b="1" dirty="0" err="1" smtClean="0">
                <a:latin typeface="Garamond" panose="02020404030301010803" pitchFamily="18" charset="0"/>
              </a:rPr>
              <a:t>мярка</a:t>
            </a:r>
            <a:r>
              <a:rPr lang="ru-RU" sz="1600" b="1" dirty="0" smtClean="0">
                <a:latin typeface="Garamond" panose="02020404030301010803" pitchFamily="18" charset="0"/>
              </a:rPr>
              <a:t> </a:t>
            </a:r>
            <a:br>
              <a:rPr lang="ru-RU" sz="1600" b="1" dirty="0" smtClean="0">
                <a:latin typeface="Garamond" panose="02020404030301010803" pitchFamily="18" charset="0"/>
              </a:rPr>
            </a:br>
            <a:r>
              <a:rPr lang="ru-RU" sz="1600" b="1" dirty="0" smtClean="0">
                <a:latin typeface="Garamond" panose="02020404030301010803" pitchFamily="18" charset="0"/>
              </a:rPr>
              <a:t>19 „</a:t>
            </a:r>
            <a:r>
              <a:rPr lang="ru-RU" sz="1600" b="1" dirty="0" err="1" smtClean="0">
                <a:latin typeface="Garamond" panose="02020404030301010803" pitchFamily="18" charset="0"/>
              </a:rPr>
              <a:t>Водено</a:t>
            </a:r>
            <a:r>
              <a:rPr lang="ru-RU" sz="1600" b="1" dirty="0" smtClean="0">
                <a:latin typeface="Garamond" panose="02020404030301010803" pitchFamily="18" charset="0"/>
              </a:rPr>
              <a:t> от </a:t>
            </a:r>
            <a:r>
              <a:rPr lang="ru-RU" sz="1600" b="1" dirty="0" err="1" smtClean="0">
                <a:latin typeface="Garamond" panose="02020404030301010803" pitchFamily="18" charset="0"/>
              </a:rPr>
              <a:t>общностите</a:t>
            </a:r>
            <a:r>
              <a:rPr lang="ru-RU" sz="1600" b="1" dirty="0" smtClean="0">
                <a:latin typeface="Garamond" panose="02020404030301010803" pitchFamily="18" charset="0"/>
              </a:rPr>
              <a:t> </a:t>
            </a:r>
            <a:r>
              <a:rPr lang="ru-RU" sz="1600" b="1" dirty="0" err="1" smtClean="0">
                <a:latin typeface="Garamond" panose="02020404030301010803" pitchFamily="18" charset="0"/>
              </a:rPr>
              <a:t>местно</a:t>
            </a:r>
            <a:r>
              <a:rPr lang="ru-RU" sz="1600" b="1" dirty="0" smtClean="0">
                <a:latin typeface="Garamond" panose="02020404030301010803" pitchFamily="18" charset="0"/>
              </a:rPr>
              <a:t> развитие“</a:t>
            </a:r>
            <a:r>
              <a:rPr lang="en-US" sz="1600" b="1" dirty="0" smtClean="0">
                <a:latin typeface="Garamond" panose="02020404030301010803" pitchFamily="18" charset="0"/>
              </a:rPr>
              <a:t> </a:t>
            </a:r>
            <a:r>
              <a:rPr lang="ru-RU" sz="1600" b="1" dirty="0">
                <a:latin typeface="Garamond" panose="02020404030301010803" pitchFamily="18" charset="0"/>
              </a:rPr>
              <a:t>от ПРСР 2014-2020 г. </a:t>
            </a:r>
            <a:endParaRPr lang="bg-BG" sz="1600" b="1" dirty="0">
              <a:latin typeface="Garamond" panose="02020404030301010803" pitchFamily="18" charset="0"/>
            </a:endParaRPr>
          </a:p>
        </p:txBody>
      </p:sp>
      <p:pic>
        <p:nvPicPr>
          <p:cNvPr id="1026" name="Picture 2" descr="C:\Users\mmkrastev.MZG\Desktop\лого–мзх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17957" y="73686"/>
            <a:ext cx="1286009" cy="786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ounded Rectangle 8"/>
          <p:cNvSpPr/>
          <p:nvPr/>
        </p:nvSpPr>
        <p:spPr>
          <a:xfrm>
            <a:off x="1" y="905143"/>
            <a:ext cx="12192000" cy="145222"/>
          </a:xfrm>
          <a:prstGeom prst="round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7" name="TextBox 6"/>
          <p:cNvSpPr txBox="1"/>
          <p:nvPr/>
        </p:nvSpPr>
        <p:spPr>
          <a:xfrm>
            <a:off x="349625" y="1802593"/>
            <a:ext cx="11204289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bg-BG" sz="2000" b="1" dirty="0" smtClean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1. Период на прием: </a:t>
            </a:r>
          </a:p>
          <a:p>
            <a:pPr algn="just"/>
            <a:r>
              <a:rPr lang="bg-BG" sz="2000" dirty="0" smtClean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Средствата са договорени със сключването на споразумения за изпълнение на стратегии за ВОМР на МИГ през 2016 (първа покана) и 2018 г. (втора покана)</a:t>
            </a:r>
          </a:p>
          <a:p>
            <a:pPr algn="just"/>
            <a:endParaRPr lang="bg-BG" sz="2000" b="1" dirty="0" smtClean="0">
              <a:latin typeface="Garamond" panose="02020404030301010803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just"/>
            <a:r>
              <a:rPr lang="bg-BG" sz="2000" b="1" dirty="0" smtClean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2. Бюджет по процедура: </a:t>
            </a:r>
          </a:p>
          <a:p>
            <a:pPr algn="just"/>
            <a:r>
              <a:rPr lang="ru-RU" sz="2000" dirty="0" smtClean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59 </a:t>
            </a:r>
            <a:r>
              <a:rPr lang="ru-RU" sz="2000" dirty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416 079 </a:t>
            </a:r>
            <a:r>
              <a:rPr lang="ru-RU" sz="2000" dirty="0" err="1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лв</a:t>
            </a:r>
            <a:r>
              <a:rPr lang="ru-RU" sz="2000" dirty="0" smtClean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. </a:t>
            </a:r>
            <a:endParaRPr lang="bg-BG" sz="2000" dirty="0" smtClean="0">
              <a:latin typeface="Garamond" panose="02020404030301010803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just"/>
            <a:endParaRPr lang="bg-BG" sz="2000" b="1" dirty="0" smtClean="0">
              <a:latin typeface="Garamond" panose="02020404030301010803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just"/>
            <a:r>
              <a:rPr lang="bg-BG" sz="2000" b="1" dirty="0" smtClean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3. Напредък в изпълнението на </a:t>
            </a:r>
            <a:r>
              <a:rPr lang="bg-BG" sz="2000" b="1" dirty="0" err="1" smtClean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подмярката</a:t>
            </a:r>
            <a:r>
              <a:rPr lang="bg-BG" sz="2000" b="1" dirty="0" smtClean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през 2020 и 2021 г.</a:t>
            </a:r>
            <a:r>
              <a:rPr lang="bg-BG" sz="2000" dirty="0" smtClean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: </a:t>
            </a:r>
          </a:p>
          <a:p>
            <a:pPr algn="just"/>
            <a:r>
              <a:rPr lang="ru-RU" sz="2000" dirty="0" err="1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През</a:t>
            </a:r>
            <a:r>
              <a:rPr lang="ru-RU" sz="2000" dirty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2000" b="1" dirty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2020 г.</a:t>
            </a:r>
            <a:r>
              <a:rPr lang="ru-RU" sz="2000" dirty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2000" dirty="0" err="1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са</a:t>
            </a:r>
            <a:r>
              <a:rPr lang="ru-RU" sz="2000" dirty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2000" dirty="0" err="1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одобрени</a:t>
            </a:r>
            <a:r>
              <a:rPr lang="ru-RU" sz="2000" dirty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заявления за </a:t>
            </a:r>
            <a:r>
              <a:rPr lang="ru-RU" sz="2000" dirty="0" err="1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планирани</a:t>
            </a:r>
            <a:r>
              <a:rPr lang="ru-RU" sz="2000" dirty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2000" dirty="0" err="1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дейности</a:t>
            </a:r>
            <a:r>
              <a:rPr lang="ru-RU" sz="2000" dirty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и </a:t>
            </a:r>
            <a:r>
              <a:rPr lang="ru-RU" sz="2000" dirty="0" err="1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разходи</a:t>
            </a:r>
            <a:r>
              <a:rPr lang="ru-RU" sz="2000" dirty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(</a:t>
            </a:r>
            <a:r>
              <a:rPr lang="ru-RU" sz="2000" dirty="0" err="1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бюджети</a:t>
            </a:r>
            <a:r>
              <a:rPr lang="ru-RU" sz="2000" dirty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) за </a:t>
            </a:r>
            <a:r>
              <a:rPr lang="ru-RU" sz="2000" dirty="0" err="1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годината</a:t>
            </a:r>
            <a:r>
              <a:rPr lang="ru-RU" sz="2000" dirty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на обща </a:t>
            </a:r>
            <a:r>
              <a:rPr lang="ru-RU" sz="2000" dirty="0" err="1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стойност</a:t>
            </a:r>
            <a:r>
              <a:rPr lang="ru-RU" sz="2000" dirty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2000" b="1" dirty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14 205 704,91 </a:t>
            </a:r>
            <a:r>
              <a:rPr lang="ru-RU" sz="2000" b="1" dirty="0" err="1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лв</a:t>
            </a:r>
            <a:r>
              <a:rPr lang="ru-RU" sz="2000" b="1" dirty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., </a:t>
            </a:r>
            <a:r>
              <a:rPr lang="ru-RU" sz="2000" dirty="0" err="1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като</a:t>
            </a:r>
            <a:r>
              <a:rPr lang="ru-RU" sz="2000" dirty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2000" dirty="0" err="1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през</a:t>
            </a:r>
            <a:r>
              <a:rPr lang="ru-RU" sz="2000" dirty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2000" dirty="0" err="1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годината</a:t>
            </a:r>
            <a:r>
              <a:rPr lang="ru-RU" sz="2000" dirty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2000" dirty="0" err="1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са</a:t>
            </a:r>
            <a:r>
              <a:rPr lang="ru-RU" sz="2000" dirty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2000" dirty="0" err="1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извършени</a:t>
            </a:r>
            <a:r>
              <a:rPr lang="ru-RU" sz="2000" dirty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13 </a:t>
            </a:r>
            <a:r>
              <a:rPr lang="ru-RU" sz="2000" dirty="0" err="1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бр</a:t>
            </a:r>
            <a:r>
              <a:rPr lang="ru-RU" sz="2000" dirty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. изменения на </a:t>
            </a:r>
            <a:r>
              <a:rPr lang="ru-RU" sz="2000" dirty="0" err="1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одобрени</a:t>
            </a:r>
            <a:r>
              <a:rPr lang="ru-RU" sz="2000" dirty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2000" dirty="0" err="1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бюджети</a:t>
            </a:r>
            <a:r>
              <a:rPr lang="ru-RU" sz="2000" dirty="0" smtClean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  <a:p>
            <a:pPr algn="just"/>
            <a:r>
              <a:rPr lang="ru-RU" sz="2000" dirty="0" err="1" smtClean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През</a:t>
            </a:r>
            <a:r>
              <a:rPr lang="ru-RU" sz="2000" dirty="0" smtClean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2000" b="1" dirty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2021 г. </a:t>
            </a:r>
            <a:r>
              <a:rPr lang="ru-RU" sz="2000" dirty="0" err="1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са</a:t>
            </a:r>
            <a:r>
              <a:rPr lang="ru-RU" sz="2000" dirty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2000" dirty="0" err="1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одобрени</a:t>
            </a:r>
            <a:r>
              <a:rPr lang="ru-RU" sz="2000" dirty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заявления за </a:t>
            </a:r>
            <a:r>
              <a:rPr lang="ru-RU" sz="2000" dirty="0" err="1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планирани</a:t>
            </a:r>
            <a:r>
              <a:rPr lang="ru-RU" sz="2000" dirty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2000" dirty="0" err="1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дейности</a:t>
            </a:r>
            <a:r>
              <a:rPr lang="ru-RU" sz="2000" dirty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и </a:t>
            </a:r>
            <a:r>
              <a:rPr lang="ru-RU" sz="2000" dirty="0" err="1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разходи</a:t>
            </a:r>
            <a:r>
              <a:rPr lang="ru-RU" sz="2000" dirty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(</a:t>
            </a:r>
            <a:r>
              <a:rPr lang="ru-RU" sz="2000" dirty="0" err="1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бюджети</a:t>
            </a:r>
            <a:r>
              <a:rPr lang="ru-RU" sz="2000" dirty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) за </a:t>
            </a:r>
            <a:r>
              <a:rPr lang="ru-RU" sz="2000" dirty="0" err="1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годината</a:t>
            </a:r>
            <a:r>
              <a:rPr lang="ru-RU" sz="2000" dirty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на обща </a:t>
            </a:r>
            <a:r>
              <a:rPr lang="ru-RU" sz="2000" dirty="0" err="1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стойност</a:t>
            </a:r>
            <a:r>
              <a:rPr lang="ru-RU" sz="2000" dirty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2000" b="1" dirty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13 608 690,68 </a:t>
            </a:r>
            <a:r>
              <a:rPr lang="ru-RU" sz="2000" b="1" dirty="0" err="1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лв</a:t>
            </a:r>
            <a:r>
              <a:rPr lang="ru-RU" sz="2000" b="1" dirty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., </a:t>
            </a:r>
            <a:r>
              <a:rPr lang="ru-RU" sz="2000" dirty="0" err="1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като</a:t>
            </a:r>
            <a:r>
              <a:rPr lang="ru-RU" sz="2000" dirty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2000" dirty="0" err="1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през</a:t>
            </a:r>
            <a:r>
              <a:rPr lang="ru-RU" sz="2000" dirty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2000" dirty="0" err="1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годината</a:t>
            </a:r>
            <a:r>
              <a:rPr lang="ru-RU" sz="2000" dirty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до </a:t>
            </a:r>
            <a:r>
              <a:rPr lang="ru-RU" sz="2000" dirty="0" err="1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настоящия</a:t>
            </a:r>
            <a:r>
              <a:rPr lang="ru-RU" sz="2000" dirty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момент </a:t>
            </a:r>
            <a:r>
              <a:rPr lang="ru-RU" sz="2000" dirty="0" err="1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са</a:t>
            </a:r>
            <a:r>
              <a:rPr lang="ru-RU" sz="2000" dirty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2000" dirty="0" err="1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извършени</a:t>
            </a:r>
            <a:r>
              <a:rPr lang="ru-RU" sz="2000" dirty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20 </a:t>
            </a:r>
            <a:r>
              <a:rPr lang="ru-RU" sz="2000" dirty="0" err="1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бр</a:t>
            </a:r>
            <a:r>
              <a:rPr lang="ru-RU" sz="2000" dirty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. изменения на </a:t>
            </a:r>
            <a:r>
              <a:rPr lang="ru-RU" sz="2000" dirty="0" err="1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одобрени</a:t>
            </a:r>
            <a:r>
              <a:rPr lang="ru-RU" sz="2000" dirty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2000" dirty="0" err="1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бюджети</a:t>
            </a:r>
            <a:r>
              <a:rPr lang="ru-RU" sz="2000" dirty="0" smtClean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  <a:p>
            <a:pPr algn="just"/>
            <a:r>
              <a:rPr lang="ru-RU" sz="2000" dirty="0" err="1" smtClean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Към</a:t>
            </a:r>
            <a:r>
              <a:rPr lang="ru-RU" sz="2000" dirty="0" smtClean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2000" dirty="0" err="1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настоящия</a:t>
            </a:r>
            <a:r>
              <a:rPr lang="ru-RU" sz="2000" dirty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момент </a:t>
            </a:r>
            <a:r>
              <a:rPr lang="ru-RU" sz="2000" dirty="0" err="1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са</a:t>
            </a:r>
            <a:r>
              <a:rPr lang="ru-RU" sz="2000" dirty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2000" dirty="0" err="1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подадени</a:t>
            </a:r>
            <a:r>
              <a:rPr lang="ru-RU" sz="2000" dirty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64 </a:t>
            </a:r>
            <a:r>
              <a:rPr lang="ru-RU" sz="2000" dirty="0" err="1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броя</a:t>
            </a:r>
            <a:r>
              <a:rPr lang="ru-RU" sz="2000" dirty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заявления за </a:t>
            </a:r>
            <a:r>
              <a:rPr lang="ru-RU" sz="2000" dirty="0" err="1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планирани</a:t>
            </a:r>
            <a:r>
              <a:rPr lang="ru-RU" sz="2000" dirty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2000" dirty="0" err="1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дейности</a:t>
            </a:r>
            <a:r>
              <a:rPr lang="ru-RU" sz="2000" dirty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и </a:t>
            </a:r>
            <a:r>
              <a:rPr lang="ru-RU" sz="2000" dirty="0" err="1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разходи</a:t>
            </a:r>
            <a:r>
              <a:rPr lang="ru-RU" sz="2000" dirty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за 2022 г., </a:t>
            </a:r>
            <a:r>
              <a:rPr lang="ru-RU" sz="2000" dirty="0" err="1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които</a:t>
            </a:r>
            <a:r>
              <a:rPr lang="ru-RU" sz="2000" dirty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2000" dirty="0" err="1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са</a:t>
            </a:r>
            <a:r>
              <a:rPr lang="ru-RU" sz="2000" dirty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в </a:t>
            </a:r>
            <a:r>
              <a:rPr lang="ru-RU" sz="2000" dirty="0" err="1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етап</a:t>
            </a:r>
            <a:r>
              <a:rPr lang="ru-RU" sz="2000" dirty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на </a:t>
            </a:r>
            <a:r>
              <a:rPr lang="ru-RU" sz="2000" dirty="0" err="1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разглеждане</a:t>
            </a:r>
            <a:r>
              <a:rPr lang="ru-RU" sz="2000" dirty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2000" dirty="0" smtClean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и оценка на АСД. </a:t>
            </a:r>
            <a:r>
              <a:rPr lang="ru-RU" sz="2000" dirty="0" err="1" smtClean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Предстои</a:t>
            </a:r>
            <a:r>
              <a:rPr lang="ru-RU" sz="2000" dirty="0" smtClean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одобрение на </a:t>
            </a:r>
            <a:r>
              <a:rPr lang="ru-RU" sz="2000" dirty="0" err="1" smtClean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планираните</a:t>
            </a:r>
            <a:r>
              <a:rPr lang="ru-RU" sz="2000" dirty="0" smtClean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2000" dirty="0" err="1" smtClean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дейности</a:t>
            </a:r>
            <a:r>
              <a:rPr lang="ru-RU" sz="2000" dirty="0" smtClean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и </a:t>
            </a:r>
            <a:r>
              <a:rPr lang="ru-RU" sz="2000" dirty="0" err="1" smtClean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разходи</a:t>
            </a:r>
            <a:r>
              <a:rPr lang="ru-RU" sz="2000" dirty="0" smtClean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от </a:t>
            </a:r>
            <a:r>
              <a:rPr lang="ru-RU" sz="2000" dirty="0" err="1" smtClean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комисия</a:t>
            </a:r>
            <a:r>
              <a:rPr lang="ru-RU" sz="2000" dirty="0" smtClean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  <a:endParaRPr lang="bg-BG" sz="2000" dirty="0" smtClean="0">
              <a:latin typeface="Garamond" panose="02020404030301010803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331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12192000" cy="2224585"/>
          </a:xfrm>
          <a:prstGeom prst="rect">
            <a:avLst/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2" name="Rectangle 1"/>
          <p:cNvSpPr/>
          <p:nvPr/>
        </p:nvSpPr>
        <p:spPr>
          <a:xfrm>
            <a:off x="961712" y="515900"/>
            <a:ext cx="10452523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bg-BG" sz="4400" b="1" cap="all" spc="0" dirty="0" smtClean="0">
                <a:ln w="0"/>
                <a:solidFill>
                  <a:schemeClr val="bg1"/>
                </a:solidFill>
                <a:effectLst>
                  <a:reflection blurRad="12700" stA="50000" endPos="50000" dist="5000" dir="5400000" sy="-100000" rotWithShape="0"/>
                </a:effectLst>
                <a:latin typeface="Garamond" panose="02020404030301010803" pitchFamily="18" charset="0"/>
              </a:rPr>
              <a:t>Програма за развитие на селските райони 2014-2020</a:t>
            </a:r>
            <a:endParaRPr lang="en-US" sz="4400" b="1" cap="all" spc="0" dirty="0">
              <a:ln w="0"/>
              <a:solidFill>
                <a:schemeClr val="bg1"/>
              </a:solidFill>
              <a:effectLst>
                <a:reflection blurRad="12700" stA="50000" endPos="50000" dist="5000" dir="5400000" sy="-100000" rotWithShape="0"/>
              </a:effectLst>
              <a:latin typeface="Garamond" panose="02020404030301010803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0" y="3265138"/>
            <a:ext cx="12192000" cy="138499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bg-BG" sz="2800" b="1" cap="all" dirty="0" smtClean="0">
                <a:ln w="0"/>
                <a:effectLst>
                  <a:reflection blurRad="12700" stA="50000" endPos="50000" dist="5000" dir="5400000" sy="-100000" rotWithShape="0"/>
                </a:effectLst>
                <a:latin typeface="Garamond" panose="02020404030301010803" pitchFamily="18" charset="0"/>
              </a:rPr>
              <a:t>НАПРЕДЪК В ПРИЛАГАНЕТО </a:t>
            </a:r>
          </a:p>
          <a:p>
            <a:pPr algn="ctr"/>
            <a:r>
              <a:rPr lang="bg-BG" sz="2800" b="1" cap="all" dirty="0" smtClean="0">
                <a:ln w="0"/>
                <a:effectLst>
                  <a:reflection blurRad="12700" stA="50000" endPos="50000" dist="5000" dir="5400000" sy="-100000" rotWithShape="0"/>
                </a:effectLst>
                <a:latin typeface="Garamond" panose="02020404030301010803" pitchFamily="18" charset="0"/>
              </a:rPr>
              <a:t>НА мерки от прср 2014-2020, ОБЕКТ НА ДОГОВОРИРАНЕ В РАМКИТЕ НА УПРАВЛЯВАЩИЯТ ОРГАН</a:t>
            </a:r>
            <a:endParaRPr lang="en-US" sz="2800" b="1" cap="all" spc="0" dirty="0">
              <a:ln w="0"/>
              <a:effectLst>
                <a:reflection blurRad="12700" stA="50000" endPos="50000" dist="5000" dir="5400000" sy="-100000" rotWithShape="0"/>
              </a:effectLst>
              <a:latin typeface="Garamond" panose="02020404030301010803" pitchFamily="18" charset="0"/>
            </a:endParaRPr>
          </a:p>
        </p:txBody>
      </p:sp>
      <p:pic>
        <p:nvPicPr>
          <p:cNvPr id="4" name="Picture 2" descr="Резултат с изображение за една посока много възможности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767" y="5146068"/>
            <a:ext cx="2869324" cy="16680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Резултат с изображение за mzh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6264" y="5258848"/>
            <a:ext cx="2540332" cy="14585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6" descr="Резултат с изображение за европейски съюз знаме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89296" y="5328249"/>
            <a:ext cx="1718384" cy="14241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9" name="Straight Connector 8"/>
          <p:cNvCxnSpPr/>
          <p:nvPr/>
        </p:nvCxnSpPr>
        <p:spPr>
          <a:xfrm>
            <a:off x="-204952" y="2246714"/>
            <a:ext cx="12517821" cy="23648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387584" y="2372832"/>
            <a:ext cx="1113700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1600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anose="02020404030301010803" pitchFamily="18" charset="0"/>
              </a:rPr>
              <a:t>Европейският земеделски фонд за развитие на селските райони: Европа инвестира в селските райони</a:t>
            </a:r>
            <a:endParaRPr lang="bg-BG" sz="1600" dirty="0"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ramond" panose="020204040303010108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1854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73686"/>
            <a:ext cx="12192000" cy="786123"/>
          </a:xfrm>
          <a:solidFill>
            <a:schemeClr val="accent1">
              <a:lumMod val="60000"/>
              <a:lumOff val="40000"/>
            </a:schemeClr>
          </a:solidFill>
        </p:spPr>
        <p:txBody>
          <a:bodyPr vert="horz" lIns="91440" tIns="45720" rIns="91440" bIns="45720" rtlCol="0" anchor="ctr"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sz="1600" b="1" dirty="0">
                <a:latin typeface="Garamond" panose="02020404030301010803" pitchFamily="18" charset="0"/>
              </a:rPr>
              <a:t>П</a:t>
            </a:r>
            <a:r>
              <a:rPr lang="ru-RU" sz="1600" b="1" dirty="0" smtClean="0">
                <a:latin typeface="Garamond" panose="02020404030301010803" pitchFamily="18" charset="0"/>
              </a:rPr>
              <a:t>одмярка </a:t>
            </a:r>
            <a:r>
              <a:rPr lang="ru-RU" sz="1600" b="1" dirty="0">
                <a:latin typeface="Garamond" panose="02020404030301010803" pitchFamily="18" charset="0"/>
              </a:rPr>
              <a:t>1.1. „Професионално обучение и придобиване на умения“ от </a:t>
            </a:r>
            <a:r>
              <a:rPr lang="ru-RU" sz="1600" b="1" dirty="0" smtClean="0">
                <a:latin typeface="Garamond" panose="02020404030301010803" pitchFamily="18" charset="0"/>
              </a:rPr>
              <a:t/>
            </a:r>
            <a:br>
              <a:rPr lang="ru-RU" sz="1600" b="1" dirty="0" smtClean="0">
                <a:latin typeface="Garamond" panose="02020404030301010803" pitchFamily="18" charset="0"/>
              </a:rPr>
            </a:br>
            <a:r>
              <a:rPr lang="ru-RU" sz="1600" b="1" dirty="0" smtClean="0">
                <a:latin typeface="Garamond" panose="02020404030301010803" pitchFamily="18" charset="0"/>
              </a:rPr>
              <a:t>мярка </a:t>
            </a:r>
            <a:r>
              <a:rPr lang="ru-RU" sz="1600" b="1" dirty="0">
                <a:latin typeface="Garamond" panose="02020404030301010803" pitchFamily="18" charset="0"/>
              </a:rPr>
              <a:t>1 „Трансфер на знания и действия за </a:t>
            </a:r>
            <a:r>
              <a:rPr lang="ru-RU" sz="1600" b="1" dirty="0" smtClean="0">
                <a:latin typeface="Garamond" panose="02020404030301010803" pitchFamily="18" charset="0"/>
              </a:rPr>
              <a:t>осведомяване</a:t>
            </a:r>
            <a:r>
              <a:rPr lang="en-US" sz="1600" b="1" dirty="0" smtClean="0">
                <a:latin typeface="Garamond" panose="02020404030301010803" pitchFamily="18" charset="0"/>
              </a:rPr>
              <a:t>”</a:t>
            </a:r>
            <a:r>
              <a:rPr lang="ru-RU" sz="1600" b="1" dirty="0" smtClean="0">
                <a:latin typeface="Garamond" panose="02020404030301010803" pitchFamily="18" charset="0"/>
              </a:rPr>
              <a:t> </a:t>
            </a:r>
            <a:r>
              <a:rPr lang="ru-RU" sz="1600" b="1" dirty="0">
                <a:latin typeface="Garamond" panose="02020404030301010803" pitchFamily="18" charset="0"/>
              </a:rPr>
              <a:t>от </a:t>
            </a:r>
            <a:r>
              <a:rPr lang="ru-RU" sz="1600" b="1" dirty="0" smtClean="0">
                <a:latin typeface="Garamond" panose="02020404030301010803" pitchFamily="18" charset="0"/>
              </a:rPr>
              <a:t>ПРСР за </a:t>
            </a:r>
            <a:r>
              <a:rPr lang="ru-RU" sz="1600" b="1" dirty="0">
                <a:latin typeface="Garamond" panose="02020404030301010803" pitchFamily="18" charset="0"/>
              </a:rPr>
              <a:t>периода 2014-2020 г. </a:t>
            </a:r>
            <a:endParaRPr lang="bg-BG" sz="1600" b="1" cap="all" dirty="0">
              <a:ln w="0"/>
              <a:effectLst>
                <a:reflection blurRad="12700" stA="50000" endPos="50000" dist="5000" dir="5400000" sy="-100000" rotWithShape="0"/>
              </a:effectLst>
              <a:latin typeface="Garamond" panose="02020404030301010803" pitchFamily="18" charset="0"/>
            </a:endParaRPr>
          </a:p>
        </p:txBody>
      </p:sp>
      <p:pic>
        <p:nvPicPr>
          <p:cNvPr id="1026" name="Picture 2" descr="C:\Users\mmkrastev.MZG\Desktop\лого–мзх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17957" y="73686"/>
            <a:ext cx="1286009" cy="786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ounded Rectangle 8"/>
          <p:cNvSpPr/>
          <p:nvPr/>
        </p:nvSpPr>
        <p:spPr>
          <a:xfrm>
            <a:off x="1" y="905143"/>
            <a:ext cx="12192000" cy="145222"/>
          </a:xfrm>
          <a:prstGeom prst="round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7" name="TextBox 6"/>
          <p:cNvSpPr txBox="1"/>
          <p:nvPr/>
        </p:nvSpPr>
        <p:spPr>
          <a:xfrm>
            <a:off x="804005" y="1297626"/>
            <a:ext cx="10820399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bg-BG" b="1" dirty="0" smtClean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1. Период на прием: </a:t>
            </a:r>
          </a:p>
          <a:p>
            <a:pPr algn="just"/>
            <a:r>
              <a:rPr lang="bg-BG" dirty="0" smtClean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16.12.2019 – 16.03.2020 г.</a:t>
            </a:r>
          </a:p>
          <a:p>
            <a:pPr algn="just"/>
            <a:endParaRPr lang="bg-BG" b="1" dirty="0" smtClean="0">
              <a:latin typeface="Garamond" panose="02020404030301010803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just"/>
            <a:r>
              <a:rPr lang="bg-BG" b="1" dirty="0" smtClean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2. Бюджет по процедура: </a:t>
            </a:r>
          </a:p>
          <a:p>
            <a:pPr algn="just"/>
            <a:r>
              <a:rPr lang="bg-BG" dirty="0" smtClean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16 440 400 лв.</a:t>
            </a:r>
          </a:p>
          <a:p>
            <a:pPr algn="just"/>
            <a:endParaRPr lang="bg-BG" b="1" dirty="0" smtClean="0">
              <a:latin typeface="Garamond" panose="02020404030301010803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just"/>
            <a:r>
              <a:rPr lang="bg-BG" b="1" dirty="0" smtClean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3. Постъпили проектни предложения, подлежащи на обработка</a:t>
            </a:r>
            <a:r>
              <a:rPr lang="bg-BG" dirty="0" smtClean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: </a:t>
            </a:r>
          </a:p>
          <a:p>
            <a:pPr algn="just"/>
            <a:r>
              <a:rPr lang="bg-BG" dirty="0" smtClean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77 проектни предложения със заявена безвъзмездна финансова помощ (БФП) в размер на 37 554 816 лв.</a:t>
            </a:r>
          </a:p>
          <a:p>
            <a:pPr algn="just"/>
            <a:endParaRPr lang="bg-BG" b="1" dirty="0" smtClean="0">
              <a:latin typeface="Garamond" panose="02020404030301010803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just"/>
            <a:r>
              <a:rPr lang="bg-BG" b="1" dirty="0" smtClean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4. Одобрени проектни предложения: </a:t>
            </a:r>
          </a:p>
          <a:p>
            <a:pPr algn="just"/>
            <a:r>
              <a:rPr lang="bg-BG" dirty="0" smtClean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47 проектни предложения с общ размер на одобрената БФП – 12 404 357 лв.</a:t>
            </a:r>
          </a:p>
          <a:p>
            <a:endParaRPr lang="bg-BG" b="1" dirty="0" smtClean="0">
              <a:latin typeface="Garamond" panose="02020404030301010803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r>
              <a:rPr lang="en-US" b="1" dirty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5. </a:t>
            </a:r>
            <a:r>
              <a:rPr lang="bg-BG" b="1" dirty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Сключени административни договори с бенефициенти:</a:t>
            </a:r>
          </a:p>
          <a:p>
            <a:r>
              <a:rPr lang="bg-BG" dirty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41 </a:t>
            </a:r>
            <a:r>
              <a:rPr lang="bg-BG" dirty="0" smtClean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проекта </a:t>
            </a:r>
            <a:r>
              <a:rPr lang="bg-BG" dirty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с общ размер на договорената БФП — 12 156 377 лв.</a:t>
            </a:r>
          </a:p>
          <a:p>
            <a:r>
              <a:rPr lang="bg-BG" dirty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Един бенефициент е </a:t>
            </a:r>
            <a:r>
              <a:rPr lang="bg-BG" dirty="0" smtClean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прекратил </a:t>
            </a:r>
            <a:r>
              <a:rPr lang="bg-BG" dirty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едностранно административния </a:t>
            </a:r>
            <a:r>
              <a:rPr lang="bg-BG" dirty="0" smtClean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си договор </a:t>
            </a:r>
            <a:r>
              <a:rPr lang="bg-BG" dirty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за БФП.</a:t>
            </a:r>
          </a:p>
          <a:p>
            <a:pPr algn="just"/>
            <a:endParaRPr lang="bg-BG" b="1" dirty="0">
              <a:latin typeface="Garamond" panose="02020404030301010803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just"/>
            <a:r>
              <a:rPr lang="bg-BG" b="1" dirty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6. Статус на административните договори :</a:t>
            </a:r>
          </a:p>
          <a:p>
            <a:r>
              <a:rPr lang="ru-RU" dirty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40 </a:t>
            </a:r>
            <a:r>
              <a:rPr lang="ru-RU" dirty="0" smtClean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от </a:t>
            </a:r>
            <a:r>
              <a:rPr lang="bg-BG" dirty="0" smtClean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сключените</a:t>
            </a:r>
            <a:r>
              <a:rPr lang="ru-RU" dirty="0" smtClean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договори по проектните </a:t>
            </a:r>
            <a:r>
              <a:rPr lang="ru-RU" dirty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предложения са в процес на изпълнение. </a:t>
            </a:r>
            <a:endParaRPr lang="bg-BG" dirty="0">
              <a:latin typeface="Garamond" panose="02020404030301010803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4140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905143"/>
          </a:xfrm>
          <a:solidFill>
            <a:schemeClr val="accent1">
              <a:lumMod val="60000"/>
              <a:lumOff val="40000"/>
            </a:schemeClr>
          </a:solidFill>
        </p:spPr>
        <p:txBody>
          <a:bodyPr vert="horz" lIns="91440" tIns="45720" rIns="91440" bIns="45720" rtlCol="0" anchor="ctr">
            <a:no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bg-BG" sz="1400" b="1" dirty="0" smtClean="0">
                <a:solidFill>
                  <a:srgbClr val="333333"/>
                </a:solidFill>
                <a:latin typeface="Roboto"/>
              </a:rPr>
              <a:t>Подмярка 2.2 „Създаване на консултантски услуги“ по Тематичната подпрограма от мярка 2 </a:t>
            </a:r>
            <a:br>
              <a:rPr lang="bg-BG" sz="1400" b="1" dirty="0" smtClean="0">
                <a:solidFill>
                  <a:srgbClr val="333333"/>
                </a:solidFill>
                <a:latin typeface="Roboto"/>
              </a:rPr>
            </a:br>
            <a:r>
              <a:rPr lang="bg-BG" sz="1400" b="1" dirty="0" smtClean="0">
                <a:solidFill>
                  <a:srgbClr val="333333"/>
                </a:solidFill>
                <a:latin typeface="Roboto"/>
              </a:rPr>
              <a:t>"Консултантски </a:t>
            </a:r>
            <a:r>
              <a:rPr lang="bg-BG" sz="1400" b="1" dirty="0" err="1" smtClean="0">
                <a:solidFill>
                  <a:srgbClr val="333333"/>
                </a:solidFill>
                <a:latin typeface="Roboto"/>
              </a:rPr>
              <a:t>услуги,управление</a:t>
            </a:r>
            <a:r>
              <a:rPr lang="bg-BG" sz="1400" b="1" dirty="0" smtClean="0">
                <a:solidFill>
                  <a:srgbClr val="333333"/>
                </a:solidFill>
                <a:latin typeface="Roboto"/>
              </a:rPr>
              <a:t> на стопанството и услуги по заместване в стопанството" </a:t>
            </a:r>
            <a:br>
              <a:rPr lang="bg-BG" sz="1400" b="1" dirty="0" smtClean="0">
                <a:solidFill>
                  <a:srgbClr val="333333"/>
                </a:solidFill>
                <a:latin typeface="Roboto"/>
              </a:rPr>
            </a:br>
            <a:r>
              <a:rPr lang="bg-BG" sz="1400" b="1" dirty="0" smtClean="0">
                <a:solidFill>
                  <a:srgbClr val="333333"/>
                </a:solidFill>
                <a:latin typeface="Roboto"/>
              </a:rPr>
              <a:t>от Програма за развитие на селските райони за </a:t>
            </a:r>
            <a:r>
              <a:rPr lang="ru-RU" sz="1400" b="1" dirty="0" smtClean="0">
                <a:solidFill>
                  <a:srgbClr val="333333"/>
                </a:solidFill>
                <a:latin typeface="Roboto"/>
              </a:rPr>
              <a:t>периода </a:t>
            </a:r>
            <a:r>
              <a:rPr lang="ru-RU" sz="1400" b="1" dirty="0">
                <a:solidFill>
                  <a:srgbClr val="333333"/>
                </a:solidFill>
                <a:latin typeface="Roboto"/>
              </a:rPr>
              <a:t>2014-2020 г</a:t>
            </a:r>
            <a:r>
              <a:rPr lang="ru-RU" sz="1400" b="1" dirty="0" smtClean="0">
                <a:solidFill>
                  <a:srgbClr val="333333"/>
                </a:solidFill>
                <a:latin typeface="Roboto"/>
              </a:rPr>
              <a:t>.</a:t>
            </a:r>
            <a:endParaRPr lang="bg-BG" sz="1400" b="1" cap="all" dirty="0">
              <a:ln w="0"/>
              <a:effectLst>
                <a:reflection blurRad="12700" stA="50000" endPos="50000" dist="5000" dir="5400000" sy="-100000" rotWithShape="0"/>
              </a:effectLst>
              <a:latin typeface="Garamond" panose="02020404030301010803" pitchFamily="18" charset="0"/>
            </a:endParaRPr>
          </a:p>
        </p:txBody>
      </p:sp>
      <p:pic>
        <p:nvPicPr>
          <p:cNvPr id="1026" name="Picture 2" descr="C:\Users\mmkrastev.MZG\Desktop\лого–мзх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47053" y="73686"/>
            <a:ext cx="1286009" cy="786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ounded Rectangle 8"/>
          <p:cNvSpPr/>
          <p:nvPr/>
        </p:nvSpPr>
        <p:spPr>
          <a:xfrm>
            <a:off x="1" y="905143"/>
            <a:ext cx="12192000" cy="145222"/>
          </a:xfrm>
          <a:prstGeom prst="round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7" name="TextBox 6"/>
          <p:cNvSpPr txBox="1"/>
          <p:nvPr/>
        </p:nvSpPr>
        <p:spPr>
          <a:xfrm>
            <a:off x="464373" y="1558497"/>
            <a:ext cx="10820399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bg-BG" sz="2000" b="1" dirty="0" smtClean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1</a:t>
            </a:r>
            <a:r>
              <a:rPr lang="bg-BG" sz="2000" b="1" dirty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. Период на прием: </a:t>
            </a:r>
          </a:p>
          <a:p>
            <a:pPr algn="just"/>
            <a:r>
              <a:rPr lang="en-GB" sz="2000" dirty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08.02.2021 </a:t>
            </a:r>
            <a:r>
              <a:rPr lang="bg-BG" sz="2000" dirty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г. – 10.05.2021 г.</a:t>
            </a:r>
          </a:p>
          <a:p>
            <a:pPr algn="just"/>
            <a:endParaRPr lang="bg-BG" sz="2000" b="1" dirty="0">
              <a:latin typeface="Garamond" panose="02020404030301010803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just"/>
            <a:r>
              <a:rPr lang="bg-BG" sz="2000" b="1" dirty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2. Бюджет по процедура: </a:t>
            </a:r>
          </a:p>
          <a:p>
            <a:pPr algn="just"/>
            <a:r>
              <a:rPr lang="bg-BG" sz="2000" dirty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11 734 800 лв. </a:t>
            </a:r>
            <a:endParaRPr lang="bg-BG" sz="2000" dirty="0" smtClean="0">
              <a:latin typeface="Garamond" panose="02020404030301010803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just"/>
            <a:endParaRPr lang="bg-BG" sz="2000" b="1" dirty="0">
              <a:latin typeface="Garamond" panose="02020404030301010803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just"/>
            <a:r>
              <a:rPr lang="bg-BG" sz="2000" b="1" dirty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3. Постъпили проектни предложения, подлежащи на обработка</a:t>
            </a:r>
            <a:r>
              <a:rPr lang="bg-BG" sz="2000" dirty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: </a:t>
            </a:r>
          </a:p>
          <a:p>
            <a:pPr algn="just"/>
            <a:r>
              <a:rPr lang="bg-BG" sz="2000" dirty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Едно проектно предложение, представено от НССЗ на стойност 11 439 805.34 лв., в което е предвидено  създаването на 28 мобилни общински офиса </a:t>
            </a:r>
          </a:p>
          <a:p>
            <a:pPr algn="just"/>
            <a:endParaRPr lang="bg-BG" sz="2000" b="1" dirty="0">
              <a:latin typeface="Garamond" panose="02020404030301010803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just"/>
            <a:r>
              <a:rPr lang="bg-BG" sz="2000" b="1" dirty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4. Статус на обработка на проектни предложения:</a:t>
            </a:r>
          </a:p>
          <a:p>
            <a:pPr algn="just"/>
            <a:r>
              <a:rPr lang="bg-BG" sz="2000" dirty="0" smtClean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Проектното предложение е одобрено съгласно оценителен доклад № РСР 01-29/15.10.2021 г. Одобрени са разходи в размер на 11 361 862.74 лв. и БФП в максимален размер на 10 412 042.38 лв. Към настоящия момент е в ход </a:t>
            </a:r>
            <a:r>
              <a:rPr lang="bg-BG" sz="2000" dirty="0" err="1" smtClean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съгласувателна</a:t>
            </a:r>
            <a:r>
              <a:rPr lang="bg-BG" sz="2000" dirty="0" smtClean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процедура на проект на административен договор за предоставяне на БФП, като в кратки срокове предстои неговото сключване</a:t>
            </a:r>
            <a:r>
              <a:rPr lang="ru-RU" sz="2000" dirty="0" smtClean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  <a:endParaRPr lang="bg-BG" sz="2000" b="1" dirty="0">
              <a:latin typeface="Garamond" panose="02020404030301010803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5715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73686"/>
            <a:ext cx="12192000" cy="786123"/>
          </a:xfrm>
          <a:solidFill>
            <a:schemeClr val="accent1">
              <a:lumMod val="60000"/>
              <a:lumOff val="40000"/>
            </a:schemeClr>
          </a:solidFill>
        </p:spPr>
        <p:txBody>
          <a:bodyPr vert="horz" lIns="91440" tIns="45720" rIns="91440" bIns="45720" rtlCol="0" anchor="ctr"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sz="1600" b="1" dirty="0">
                <a:latin typeface="Garamond" panose="02020404030301010803" pitchFamily="18" charset="0"/>
              </a:rPr>
              <a:t>Подмярка </a:t>
            </a:r>
            <a:r>
              <a:rPr lang="bg-BG" sz="1600" b="1" dirty="0">
                <a:latin typeface="Garamond" panose="02020404030301010803" pitchFamily="18" charset="0"/>
              </a:rPr>
              <a:t>4.3 </a:t>
            </a:r>
            <a:r>
              <a:rPr lang="ru-RU" sz="1600" b="1" dirty="0">
                <a:latin typeface="Garamond" panose="02020404030301010803" pitchFamily="18" charset="0"/>
              </a:rPr>
              <a:t> Проектни предложения от "Напоителни системи" ЕАД за възстановяване </a:t>
            </a:r>
            <a:br>
              <a:rPr lang="ru-RU" sz="1600" b="1" dirty="0">
                <a:latin typeface="Garamond" panose="02020404030301010803" pitchFamily="18" charset="0"/>
              </a:rPr>
            </a:br>
            <a:r>
              <a:rPr lang="ru-RU" sz="1600" b="1" dirty="0">
                <a:latin typeface="Garamond" panose="02020404030301010803" pitchFamily="18" charset="0"/>
              </a:rPr>
              <a:t>на съществуващи хидромелиоративни съоръжения за напояване</a:t>
            </a:r>
            <a:endParaRPr lang="bg-BG" sz="1600" b="1" dirty="0">
              <a:latin typeface="Garamond" panose="02020404030301010803" pitchFamily="18" charset="0"/>
            </a:endParaRPr>
          </a:p>
        </p:txBody>
      </p:sp>
      <p:pic>
        <p:nvPicPr>
          <p:cNvPr id="1026" name="Picture 2" descr="C:\Users\mmkrastev.MZG\Desktop\лого–мзх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17957" y="73686"/>
            <a:ext cx="1286009" cy="786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ounded Rectangle 8"/>
          <p:cNvSpPr/>
          <p:nvPr/>
        </p:nvSpPr>
        <p:spPr>
          <a:xfrm>
            <a:off x="1" y="905143"/>
            <a:ext cx="12192000" cy="145222"/>
          </a:xfrm>
          <a:prstGeom prst="round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7" name="TextBox 6"/>
          <p:cNvSpPr txBox="1"/>
          <p:nvPr/>
        </p:nvSpPr>
        <p:spPr>
          <a:xfrm>
            <a:off x="349625" y="1802593"/>
            <a:ext cx="11438963" cy="43088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bg-BG" b="1" dirty="0" smtClean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1. Период на прием: </a:t>
            </a:r>
          </a:p>
          <a:p>
            <a:pPr algn="just"/>
            <a:r>
              <a:rPr lang="bg-BG" dirty="0" smtClean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02.04.2020 – 03.07.2020 г.</a:t>
            </a:r>
          </a:p>
          <a:p>
            <a:pPr algn="just"/>
            <a:endParaRPr lang="bg-BG" sz="800" b="1" dirty="0" smtClean="0">
              <a:latin typeface="Garamond" panose="02020404030301010803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just"/>
            <a:r>
              <a:rPr lang="bg-BG" b="1" dirty="0" smtClean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2. Бюджет по процедура: </a:t>
            </a:r>
          </a:p>
          <a:p>
            <a:pPr algn="just"/>
            <a:r>
              <a:rPr lang="ru-RU" dirty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107 180 </a:t>
            </a:r>
            <a:r>
              <a:rPr lang="en-US" dirty="0" smtClean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675</a:t>
            </a:r>
            <a:r>
              <a:rPr lang="ru-RU" dirty="0" smtClean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dirty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лв., </a:t>
            </a:r>
            <a:r>
              <a:rPr lang="ru-RU" dirty="0" smtClean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след увеличение със </a:t>
            </a:r>
            <a:r>
              <a:rPr lang="ru-RU" dirty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заповеди от 01.07.2021 г. и от 15.10.2021 г</a:t>
            </a:r>
            <a:r>
              <a:rPr lang="ru-RU" dirty="0" smtClean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  <a:p>
            <a:pPr algn="just"/>
            <a:endParaRPr lang="bg-BG" sz="800" b="1" dirty="0" smtClean="0">
              <a:latin typeface="Garamond" panose="02020404030301010803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just"/>
            <a:r>
              <a:rPr lang="bg-BG" b="1" dirty="0" smtClean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3. Постъпили проектни предложения, подлежащи на обработка</a:t>
            </a:r>
            <a:r>
              <a:rPr lang="bg-BG" dirty="0" smtClean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: </a:t>
            </a:r>
          </a:p>
          <a:p>
            <a:pPr algn="just"/>
            <a:r>
              <a:rPr lang="bg-BG" dirty="0" smtClean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26 проектни предложения със заявен БФП в размер на 114 762 928 лв.</a:t>
            </a:r>
          </a:p>
          <a:p>
            <a:pPr algn="just"/>
            <a:endParaRPr lang="bg-BG" sz="800" b="1" dirty="0" smtClean="0">
              <a:latin typeface="Garamond" panose="02020404030301010803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just"/>
            <a:r>
              <a:rPr lang="bg-BG" b="1" dirty="0" smtClean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4. </a:t>
            </a:r>
            <a:r>
              <a:rPr lang="ru-RU" b="1" dirty="0" smtClean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Статус </a:t>
            </a:r>
            <a:r>
              <a:rPr lang="ru-RU" b="1" dirty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на обработка на </a:t>
            </a:r>
            <a:r>
              <a:rPr lang="ru-RU" b="1" dirty="0" err="1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проектни</a:t>
            </a:r>
            <a:r>
              <a:rPr lang="ru-RU" b="1" dirty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предложения:</a:t>
            </a:r>
          </a:p>
          <a:p>
            <a:pPr algn="just"/>
            <a:r>
              <a:rPr lang="ru-RU" dirty="0" err="1" smtClean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Завършен</a:t>
            </a:r>
            <a:r>
              <a:rPr lang="ru-RU" dirty="0" smtClean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dirty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е </a:t>
            </a:r>
            <a:r>
              <a:rPr lang="ru-RU" dirty="0" err="1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етап</a:t>
            </a:r>
            <a:r>
              <a:rPr lang="ru-RU" dirty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„Оценка на </a:t>
            </a:r>
            <a:r>
              <a:rPr lang="ru-RU" dirty="0" err="1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административното</a:t>
            </a:r>
            <a:r>
              <a:rPr lang="ru-RU" dirty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dirty="0" err="1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съответствие</a:t>
            </a:r>
            <a:r>
              <a:rPr lang="ru-RU" dirty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и </a:t>
            </a:r>
            <a:r>
              <a:rPr lang="ru-RU" dirty="0" err="1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допустимост</a:t>
            </a:r>
            <a:r>
              <a:rPr lang="ru-RU" dirty="0" smtClean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“ (ОАСД)</a:t>
            </a:r>
            <a:r>
              <a:rPr lang="en-US" dirty="0" smtClean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bg-BG" dirty="0" smtClean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з</a:t>
            </a:r>
            <a:r>
              <a:rPr lang="ru-RU" dirty="0" err="1" smtClean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авършен</a:t>
            </a:r>
            <a:r>
              <a:rPr lang="ru-RU" dirty="0" smtClean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dirty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е </a:t>
            </a:r>
            <a:r>
              <a:rPr lang="ru-RU" dirty="0" err="1" smtClean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също</a:t>
            </a:r>
            <a:r>
              <a:rPr lang="ru-RU" dirty="0" smtClean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dirty="0" err="1" smtClean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така</a:t>
            </a:r>
            <a:r>
              <a:rPr lang="ru-RU" dirty="0" smtClean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и </a:t>
            </a:r>
            <a:r>
              <a:rPr lang="ru-RU" dirty="0" err="1" smtClean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етап</a:t>
            </a:r>
            <a:r>
              <a:rPr lang="ru-RU" dirty="0" smtClean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„</a:t>
            </a:r>
            <a:r>
              <a:rPr lang="ru-RU" dirty="0" err="1" smtClean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Техническа</a:t>
            </a:r>
            <a:r>
              <a:rPr lang="ru-RU" dirty="0" smtClean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и </a:t>
            </a:r>
            <a:r>
              <a:rPr lang="ru-RU" dirty="0" err="1" smtClean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финансова</a:t>
            </a:r>
            <a:r>
              <a:rPr lang="ru-RU" dirty="0" smtClean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оценка“ (ТФО).</a:t>
            </a:r>
          </a:p>
          <a:p>
            <a:pPr algn="just"/>
            <a:endParaRPr lang="ru-RU" sz="800" dirty="0">
              <a:latin typeface="Garamond" panose="02020404030301010803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just"/>
            <a:r>
              <a:rPr lang="ru-RU" b="1" dirty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5. </a:t>
            </a:r>
            <a:r>
              <a:rPr lang="ru-RU" b="1" dirty="0" err="1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Одобрени</a:t>
            </a:r>
            <a:r>
              <a:rPr lang="ru-RU" b="1" dirty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заявления:</a:t>
            </a:r>
          </a:p>
          <a:p>
            <a:pPr algn="just"/>
            <a:r>
              <a:rPr lang="ru-RU" dirty="0" smtClean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24 </a:t>
            </a:r>
            <a:r>
              <a:rPr lang="ru-RU" dirty="0" err="1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проектни</a:t>
            </a:r>
            <a:r>
              <a:rPr lang="ru-RU" dirty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предложения с одобрена БФП в размер на 107 179 </a:t>
            </a:r>
            <a:r>
              <a:rPr lang="ru-RU" dirty="0" smtClean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037 </a:t>
            </a:r>
            <a:r>
              <a:rPr lang="ru-RU" dirty="0" err="1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лв</a:t>
            </a:r>
            <a:r>
              <a:rPr lang="ru-RU" dirty="0" smtClean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  <a:p>
            <a:pPr algn="just"/>
            <a:endParaRPr lang="ru-RU" sz="800" dirty="0">
              <a:latin typeface="Garamond" panose="02020404030301010803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just"/>
            <a:r>
              <a:rPr lang="ru-RU" b="1" dirty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6. </a:t>
            </a:r>
            <a:r>
              <a:rPr lang="ru-RU" b="1" dirty="0" err="1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Сключени</a:t>
            </a:r>
            <a:r>
              <a:rPr lang="ru-RU" b="1" dirty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договори по </a:t>
            </a:r>
            <a:r>
              <a:rPr lang="ru-RU" b="1" dirty="0" err="1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одобрени</a:t>
            </a:r>
            <a:r>
              <a:rPr lang="ru-RU" b="1" dirty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заявления:</a:t>
            </a:r>
          </a:p>
          <a:p>
            <a:pPr algn="just"/>
            <a:r>
              <a:rPr lang="ru-RU" dirty="0" err="1" smtClean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Административните</a:t>
            </a:r>
            <a:r>
              <a:rPr lang="ru-RU" dirty="0" smtClean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dirty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договори са в </a:t>
            </a:r>
            <a:r>
              <a:rPr lang="ru-RU" dirty="0" err="1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процес</a:t>
            </a:r>
            <a:r>
              <a:rPr lang="ru-RU" dirty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на </a:t>
            </a:r>
            <a:r>
              <a:rPr lang="ru-RU" dirty="0" err="1" smtClean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сключване</a:t>
            </a:r>
            <a:r>
              <a:rPr lang="ru-RU" dirty="0" smtClean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  <a:endParaRPr lang="ru-RU" dirty="0">
              <a:latin typeface="Garamond" panose="02020404030301010803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5545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73686"/>
            <a:ext cx="12192000" cy="786123"/>
          </a:xfrm>
          <a:solidFill>
            <a:schemeClr val="accent1">
              <a:lumMod val="60000"/>
              <a:lumOff val="40000"/>
            </a:schemeClr>
          </a:solidFill>
        </p:spPr>
        <p:txBody>
          <a:bodyPr vert="horz" lIns="91440" tIns="45720" rIns="91440" bIns="45720" rtlCol="0" anchor="ctr"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sz="1600" b="1" dirty="0">
                <a:latin typeface="Garamond" panose="02020404030301010803" pitchFamily="18" charset="0"/>
              </a:rPr>
              <a:t>Подмярка </a:t>
            </a:r>
            <a:r>
              <a:rPr lang="bg-BG" sz="1600" b="1" dirty="0">
                <a:latin typeface="Garamond" panose="02020404030301010803" pitchFamily="18" charset="0"/>
              </a:rPr>
              <a:t>4.3 </a:t>
            </a:r>
            <a:r>
              <a:rPr lang="ru-RU" sz="1600" b="1" dirty="0">
                <a:latin typeface="Garamond" panose="02020404030301010803" pitchFamily="18" charset="0"/>
              </a:rPr>
              <a:t> Проектни предложения от сдружения за напояване и други юридически лица </a:t>
            </a:r>
            <a:br>
              <a:rPr lang="ru-RU" sz="1600" b="1" dirty="0">
                <a:latin typeface="Garamond" panose="02020404030301010803" pitchFamily="18" charset="0"/>
              </a:rPr>
            </a:br>
            <a:r>
              <a:rPr lang="ru-RU" sz="1600" b="1" dirty="0">
                <a:latin typeface="Garamond" panose="02020404030301010803" pitchFamily="18" charset="0"/>
              </a:rPr>
              <a:t>за възстановяване на съществуващи хидромелиоративни съоръжения за напояване</a:t>
            </a:r>
            <a:endParaRPr lang="bg-BG" sz="1600" b="1" dirty="0">
              <a:latin typeface="Garamond" panose="02020404030301010803" pitchFamily="18" charset="0"/>
            </a:endParaRPr>
          </a:p>
        </p:txBody>
      </p:sp>
      <p:pic>
        <p:nvPicPr>
          <p:cNvPr id="1026" name="Picture 2" descr="C:\Users\mmkrastev.MZG\Desktop\лого–мзх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17957" y="73686"/>
            <a:ext cx="1286009" cy="786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ounded Rectangle 8"/>
          <p:cNvSpPr/>
          <p:nvPr/>
        </p:nvSpPr>
        <p:spPr>
          <a:xfrm>
            <a:off x="1" y="905143"/>
            <a:ext cx="12192000" cy="145222"/>
          </a:xfrm>
          <a:prstGeom prst="round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7" name="TextBox 6"/>
          <p:cNvSpPr txBox="1"/>
          <p:nvPr/>
        </p:nvSpPr>
        <p:spPr>
          <a:xfrm>
            <a:off x="349625" y="1802593"/>
            <a:ext cx="11438963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bg-BG" sz="2000" b="1" dirty="0" smtClean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1. Период на прием: </a:t>
            </a:r>
          </a:p>
          <a:p>
            <a:pPr algn="just"/>
            <a:r>
              <a:rPr lang="bg-BG" sz="2000" dirty="0" smtClean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02.04.2020 – 03.07.2020 г.</a:t>
            </a:r>
          </a:p>
          <a:p>
            <a:pPr algn="just"/>
            <a:endParaRPr lang="bg-BG" sz="2000" b="1" dirty="0" smtClean="0">
              <a:latin typeface="Garamond" panose="02020404030301010803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just"/>
            <a:r>
              <a:rPr lang="bg-BG" sz="2000" b="1" dirty="0" smtClean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2. Бюджет по процедура: </a:t>
            </a:r>
          </a:p>
          <a:p>
            <a:pPr algn="just"/>
            <a:r>
              <a:rPr lang="bg-BG" sz="2000" dirty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9 870 </a:t>
            </a:r>
            <a:r>
              <a:rPr lang="bg-BG" sz="2000" dirty="0" smtClean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113 лв.</a:t>
            </a:r>
            <a:endParaRPr lang="bg-BG" sz="2000" b="1" dirty="0" smtClean="0">
              <a:latin typeface="Garamond" panose="02020404030301010803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just"/>
            <a:endParaRPr lang="bg-BG" sz="2000" b="1" dirty="0" smtClean="0">
              <a:latin typeface="Garamond" panose="02020404030301010803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just"/>
            <a:r>
              <a:rPr lang="bg-BG" sz="2000" b="1" dirty="0" smtClean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3. Постъпили проектни предложения, подлежащи на обработка</a:t>
            </a:r>
            <a:r>
              <a:rPr lang="bg-BG" sz="2000" dirty="0" smtClean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: </a:t>
            </a:r>
          </a:p>
          <a:p>
            <a:pPr algn="just"/>
            <a:r>
              <a:rPr lang="bg-BG" sz="2000" dirty="0" smtClean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6 проектни предложения със заявен БФП в размер </a:t>
            </a:r>
            <a:r>
              <a:rPr lang="bg-BG" sz="2000" dirty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на 12 075 </a:t>
            </a:r>
            <a:r>
              <a:rPr lang="bg-BG" sz="2000" dirty="0" smtClean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465 </a:t>
            </a:r>
            <a:r>
              <a:rPr lang="bg-BG" sz="2000" dirty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лв.</a:t>
            </a:r>
            <a:endParaRPr lang="bg-BG" sz="2000" b="1" dirty="0" smtClean="0">
              <a:latin typeface="Garamond" panose="02020404030301010803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just"/>
            <a:endParaRPr lang="bg-BG" sz="2000" b="1" dirty="0" smtClean="0">
              <a:latin typeface="Garamond" panose="02020404030301010803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just"/>
            <a:r>
              <a:rPr lang="bg-BG" sz="2000" b="1" dirty="0" smtClean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4. Статус на обработка на проектни предложения:</a:t>
            </a:r>
            <a:endParaRPr lang="bg-BG" sz="2000" b="1" dirty="0">
              <a:latin typeface="Garamond" panose="02020404030301010803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just"/>
            <a:r>
              <a:rPr lang="bg-BG" sz="2000" dirty="0" smtClean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Завършен е етап ОАСД. На етап ОАСД са одобрени 3 проектни предложения. На етап ТФО не се допускат 3 проектни предложения, по които са подадени възражения. Възраженията са в процес на разглеждане.</a:t>
            </a:r>
            <a:endParaRPr lang="bg-BG" sz="2000" b="1" dirty="0" smtClean="0">
              <a:latin typeface="Garamond" panose="02020404030301010803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4898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73686"/>
            <a:ext cx="12192000" cy="786123"/>
          </a:xfrm>
          <a:solidFill>
            <a:schemeClr val="accent1">
              <a:lumMod val="60000"/>
              <a:lumOff val="40000"/>
            </a:schemeClr>
          </a:solidFill>
        </p:spPr>
        <p:txBody>
          <a:bodyPr vert="horz" lIns="91440" tIns="45720" rIns="91440" bIns="45720" rtlCol="0" anchor="ctr"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sz="1600" b="1" dirty="0">
                <a:latin typeface="Garamond" panose="02020404030301010803" pitchFamily="18" charset="0"/>
              </a:rPr>
              <a:t>Подмярка 16.1. „</a:t>
            </a:r>
            <a:r>
              <a:rPr lang="bg-BG" sz="1600" b="1" dirty="0">
                <a:latin typeface="Garamond" panose="02020404030301010803" pitchFamily="18" charset="0"/>
              </a:rPr>
              <a:t>Подкрепа за сформиране и функциониране на оперативни групи в </a:t>
            </a:r>
            <a:r>
              <a:rPr lang="bg-BG" sz="1600" b="1" dirty="0" smtClean="0">
                <a:latin typeface="Garamond" panose="02020404030301010803" pitchFamily="18" charset="0"/>
              </a:rPr>
              <a:t/>
            </a:r>
            <a:br>
              <a:rPr lang="bg-BG" sz="1600" b="1" dirty="0" smtClean="0">
                <a:latin typeface="Garamond" panose="02020404030301010803" pitchFamily="18" charset="0"/>
              </a:rPr>
            </a:br>
            <a:r>
              <a:rPr lang="bg-BG" sz="1600" b="1" dirty="0" smtClean="0">
                <a:latin typeface="Garamond" panose="02020404030301010803" pitchFamily="18" charset="0"/>
              </a:rPr>
              <a:t>рамките </a:t>
            </a:r>
            <a:r>
              <a:rPr lang="bg-BG" sz="1600" b="1" dirty="0">
                <a:latin typeface="Garamond" panose="02020404030301010803" pitchFamily="18" charset="0"/>
              </a:rPr>
              <a:t>на ЕПИ</a:t>
            </a:r>
            <a:r>
              <a:rPr lang="ru-RU" sz="1600" b="1" dirty="0">
                <a:latin typeface="Garamond" panose="02020404030301010803" pitchFamily="18" charset="0"/>
              </a:rPr>
              <a:t>“ </a:t>
            </a:r>
            <a:r>
              <a:rPr lang="ru-RU" sz="1600" b="1" dirty="0" smtClean="0">
                <a:latin typeface="Garamond" panose="02020404030301010803" pitchFamily="18" charset="0"/>
              </a:rPr>
              <a:t>от </a:t>
            </a:r>
            <a:r>
              <a:rPr lang="ru-RU" sz="1600" b="1" dirty="0">
                <a:latin typeface="Garamond" panose="02020404030301010803" pitchFamily="18" charset="0"/>
              </a:rPr>
              <a:t>мярка 16 „Сътрудничество“</a:t>
            </a:r>
            <a:r>
              <a:rPr lang="en-US" sz="1600" b="1" dirty="0">
                <a:latin typeface="Garamond" panose="02020404030301010803" pitchFamily="18" charset="0"/>
              </a:rPr>
              <a:t> </a:t>
            </a:r>
            <a:r>
              <a:rPr lang="ru-RU" sz="1600" b="1" dirty="0">
                <a:latin typeface="Garamond" panose="02020404030301010803" pitchFamily="18" charset="0"/>
              </a:rPr>
              <a:t>от ПРСР за периода 2014-2020 г. </a:t>
            </a:r>
            <a:endParaRPr lang="bg-BG" sz="1600" b="1" dirty="0">
              <a:latin typeface="Garamond" panose="02020404030301010803" pitchFamily="18" charset="0"/>
            </a:endParaRPr>
          </a:p>
        </p:txBody>
      </p:sp>
      <p:pic>
        <p:nvPicPr>
          <p:cNvPr id="1026" name="Picture 2" descr="C:\Users\mmkrastev.MZG\Desktop\лого–мзх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71747" y="73686"/>
            <a:ext cx="1286009" cy="786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ounded Rectangle 8"/>
          <p:cNvSpPr/>
          <p:nvPr/>
        </p:nvSpPr>
        <p:spPr>
          <a:xfrm>
            <a:off x="1" y="905143"/>
            <a:ext cx="12192000" cy="145222"/>
          </a:xfrm>
          <a:prstGeom prst="round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7" name="TextBox 6"/>
          <p:cNvSpPr txBox="1"/>
          <p:nvPr/>
        </p:nvSpPr>
        <p:spPr>
          <a:xfrm>
            <a:off x="403413" y="1793629"/>
            <a:ext cx="10820399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bg-BG" sz="2000" b="1" dirty="0" smtClean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1. Период на прием: </a:t>
            </a:r>
          </a:p>
          <a:p>
            <a:pPr algn="just"/>
            <a:r>
              <a:rPr lang="bg-BG" sz="2000" dirty="0" smtClean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16.1</a:t>
            </a:r>
            <a:r>
              <a:rPr lang="en-US" sz="2000" dirty="0" smtClean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0</a:t>
            </a:r>
            <a:r>
              <a:rPr lang="bg-BG" sz="2000" dirty="0" smtClean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.2019 – 1</a:t>
            </a:r>
            <a:r>
              <a:rPr lang="en-US" sz="2000" dirty="0" smtClean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7</a:t>
            </a:r>
            <a:r>
              <a:rPr lang="bg-BG" sz="2000" dirty="0" smtClean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.0</a:t>
            </a:r>
            <a:r>
              <a:rPr lang="en-US" sz="2000" dirty="0" smtClean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2</a:t>
            </a:r>
            <a:r>
              <a:rPr lang="bg-BG" sz="2000" dirty="0" smtClean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.2020 г.</a:t>
            </a:r>
          </a:p>
          <a:p>
            <a:pPr algn="just"/>
            <a:endParaRPr lang="bg-BG" sz="2000" b="1" dirty="0" smtClean="0">
              <a:latin typeface="Garamond" panose="02020404030301010803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just"/>
            <a:r>
              <a:rPr lang="bg-BG" sz="2000" b="1" dirty="0" smtClean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2. Бюджет по процедура: </a:t>
            </a:r>
          </a:p>
          <a:p>
            <a:pPr algn="just"/>
            <a:r>
              <a:rPr lang="en-US" sz="2000" dirty="0" smtClean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39 116 000 </a:t>
            </a:r>
            <a:r>
              <a:rPr lang="bg-BG" sz="2000" dirty="0" smtClean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лв.</a:t>
            </a:r>
          </a:p>
          <a:p>
            <a:pPr algn="just"/>
            <a:endParaRPr lang="bg-BG" sz="2000" b="1" dirty="0" smtClean="0">
              <a:latin typeface="Garamond" panose="02020404030301010803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just"/>
            <a:r>
              <a:rPr lang="bg-BG" sz="2000" b="1" dirty="0" smtClean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3. Постъпили проектни предложения, подлежащи на обработка</a:t>
            </a:r>
            <a:r>
              <a:rPr lang="bg-BG" sz="2000" dirty="0" smtClean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: </a:t>
            </a:r>
          </a:p>
          <a:p>
            <a:pPr algn="just"/>
            <a:r>
              <a:rPr lang="bg-BG" sz="2000" dirty="0" smtClean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48 проектни предложения със заявена БФП в размер на 34 456 481 лв.</a:t>
            </a:r>
          </a:p>
          <a:p>
            <a:pPr algn="just"/>
            <a:endParaRPr lang="bg-BG" sz="2000" b="1" dirty="0" smtClean="0">
              <a:latin typeface="Garamond" panose="02020404030301010803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just"/>
            <a:r>
              <a:rPr lang="bg-BG" sz="2000" b="1" dirty="0" smtClean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4. Одобрени проектни предложения: </a:t>
            </a:r>
          </a:p>
          <a:p>
            <a:pPr algn="just"/>
            <a:r>
              <a:rPr lang="bg-BG" sz="2000" dirty="0" smtClean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26 проектни предложения с общ размер на одобрената БФП – 15 650 562 лв.</a:t>
            </a:r>
          </a:p>
          <a:p>
            <a:pPr algn="just"/>
            <a:endParaRPr lang="bg-BG" sz="2000" b="1" dirty="0" smtClean="0">
              <a:latin typeface="Garamond" panose="02020404030301010803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just"/>
            <a:r>
              <a:rPr lang="bg-BG" sz="2000" b="1" dirty="0" smtClean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5. Статус на одобрени проектни предложения:</a:t>
            </a:r>
          </a:p>
          <a:p>
            <a:pPr algn="just"/>
            <a:r>
              <a:rPr lang="ru-RU" sz="2000" dirty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19 </a:t>
            </a:r>
            <a:r>
              <a:rPr lang="bg-BG" sz="2000" dirty="0" smtClean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сключени</a:t>
            </a:r>
            <a:r>
              <a:rPr lang="ru-RU" sz="2000" dirty="0" smtClean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2000" dirty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договора, с договорена БФП в размер на 11 315 </a:t>
            </a:r>
            <a:r>
              <a:rPr lang="ru-RU" sz="2000" dirty="0" smtClean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954  </a:t>
            </a:r>
            <a:r>
              <a:rPr lang="ru-RU" sz="2000" dirty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лв.</a:t>
            </a:r>
            <a:endParaRPr lang="bg-BG" sz="2000" dirty="0">
              <a:latin typeface="Garamond" panose="02020404030301010803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0252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73686"/>
            <a:ext cx="12192000" cy="786123"/>
          </a:xfrm>
          <a:solidFill>
            <a:schemeClr val="accent1">
              <a:lumMod val="60000"/>
              <a:lumOff val="40000"/>
            </a:schemeClr>
          </a:solidFill>
        </p:spPr>
        <p:txBody>
          <a:bodyPr vert="horz" lIns="91440" tIns="45720" rIns="91440" bIns="45720" rtlCol="0" anchor="ctr"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sz="1600" b="1" dirty="0">
                <a:latin typeface="Garamond" panose="02020404030301010803" pitchFamily="18" charset="0"/>
              </a:rPr>
              <a:t>Подмярка 16.1. „</a:t>
            </a:r>
            <a:r>
              <a:rPr lang="bg-BG" sz="1600" b="1" dirty="0">
                <a:latin typeface="Garamond" panose="02020404030301010803" pitchFamily="18" charset="0"/>
              </a:rPr>
              <a:t>Подкрепа за сформиране и функциониране на оперативни групи в </a:t>
            </a:r>
            <a:br>
              <a:rPr lang="bg-BG" sz="1600" b="1" dirty="0">
                <a:latin typeface="Garamond" panose="02020404030301010803" pitchFamily="18" charset="0"/>
              </a:rPr>
            </a:br>
            <a:r>
              <a:rPr lang="bg-BG" sz="1600" b="1" dirty="0">
                <a:latin typeface="Garamond" panose="02020404030301010803" pitchFamily="18" charset="0"/>
              </a:rPr>
              <a:t>рамките на ЕПИ</a:t>
            </a:r>
            <a:r>
              <a:rPr lang="ru-RU" sz="1600" b="1" dirty="0">
                <a:latin typeface="Garamond" panose="02020404030301010803" pitchFamily="18" charset="0"/>
              </a:rPr>
              <a:t>“ от мярка 16 „Сътрудничество“</a:t>
            </a:r>
            <a:r>
              <a:rPr lang="en-US" sz="1600" b="1" dirty="0">
                <a:latin typeface="Garamond" panose="02020404030301010803" pitchFamily="18" charset="0"/>
              </a:rPr>
              <a:t> </a:t>
            </a:r>
            <a:r>
              <a:rPr lang="ru-RU" sz="1600" b="1" dirty="0">
                <a:latin typeface="Garamond" panose="02020404030301010803" pitchFamily="18" charset="0"/>
              </a:rPr>
              <a:t>от ПРСР за периода 2014-2020 г. </a:t>
            </a:r>
            <a:endParaRPr lang="bg-BG" sz="1600" b="1" dirty="0">
              <a:latin typeface="Garamond" panose="02020404030301010803" pitchFamily="18" charset="0"/>
            </a:endParaRPr>
          </a:p>
        </p:txBody>
      </p:sp>
      <p:pic>
        <p:nvPicPr>
          <p:cNvPr id="1026" name="Picture 2" descr="C:\Users\mmkrastev.MZG\Desktop\лого–мзх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17957" y="73686"/>
            <a:ext cx="1286009" cy="786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ounded Rectangle 8"/>
          <p:cNvSpPr/>
          <p:nvPr/>
        </p:nvSpPr>
        <p:spPr>
          <a:xfrm>
            <a:off x="1" y="905143"/>
            <a:ext cx="12192000" cy="145222"/>
          </a:xfrm>
          <a:prstGeom prst="round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7" name="TextBox 6"/>
          <p:cNvSpPr txBox="1"/>
          <p:nvPr/>
        </p:nvSpPr>
        <p:spPr>
          <a:xfrm>
            <a:off x="349625" y="1802593"/>
            <a:ext cx="10820399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bg-BG" sz="2000" b="1" dirty="0" smtClean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1. Период на прием: </a:t>
            </a:r>
          </a:p>
          <a:p>
            <a:pPr algn="just"/>
            <a:r>
              <a:rPr lang="bg-BG" sz="2000" dirty="0" smtClean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16.1</a:t>
            </a:r>
            <a:r>
              <a:rPr lang="en-US" sz="2000" dirty="0" smtClean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0</a:t>
            </a:r>
            <a:r>
              <a:rPr lang="bg-BG" sz="2000" dirty="0" smtClean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.2020 – 15.01.2021 г.</a:t>
            </a:r>
          </a:p>
          <a:p>
            <a:pPr algn="just"/>
            <a:endParaRPr lang="bg-BG" sz="2000" b="1" dirty="0" smtClean="0">
              <a:latin typeface="Garamond" panose="02020404030301010803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just"/>
            <a:r>
              <a:rPr lang="bg-BG" sz="2000" b="1" dirty="0" smtClean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2. Бюджет по процедура: </a:t>
            </a:r>
          </a:p>
          <a:p>
            <a:pPr algn="just"/>
            <a:r>
              <a:rPr lang="bg-BG" sz="2000" dirty="0" smtClean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20 601 045 лв.</a:t>
            </a:r>
          </a:p>
          <a:p>
            <a:pPr algn="just"/>
            <a:endParaRPr lang="bg-BG" sz="2000" b="1" dirty="0" smtClean="0">
              <a:latin typeface="Garamond" panose="02020404030301010803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just"/>
            <a:r>
              <a:rPr lang="bg-BG" sz="2000" b="1" dirty="0" smtClean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3. Постъпили проектни предложения, подлежащи на обработка</a:t>
            </a:r>
            <a:r>
              <a:rPr lang="bg-BG" sz="2000" dirty="0" smtClean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: </a:t>
            </a:r>
          </a:p>
          <a:p>
            <a:pPr algn="just"/>
            <a:r>
              <a:rPr lang="bg-BG" sz="2000" dirty="0" smtClean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34 проектни предложения със заявена БФП в размер на 26 402 827 лв.</a:t>
            </a:r>
          </a:p>
          <a:p>
            <a:pPr algn="just"/>
            <a:endParaRPr lang="bg-BG" sz="2000" b="1" dirty="0" smtClean="0">
              <a:latin typeface="Garamond" panose="02020404030301010803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just"/>
            <a:r>
              <a:rPr lang="bg-BG" sz="2000" b="1" dirty="0" smtClean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4. Статус на обработка на проектни предложения:</a:t>
            </a:r>
          </a:p>
          <a:p>
            <a:pPr algn="just"/>
            <a:r>
              <a:rPr lang="bg-BG" sz="2000" dirty="0" smtClean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Извършен е преглед на всички проектни предложения на етап ОАСД. Към момента е в ход кореспонденция с кандидатите, с цел предоставяне на допълнителна информация и документи, свързани с проектните предложения - с оглед приключването на етап ОАСД.</a:t>
            </a:r>
            <a:endParaRPr lang="bg-BG" sz="2000" dirty="0">
              <a:latin typeface="Garamond" panose="02020404030301010803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9859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73686"/>
            <a:ext cx="12192000" cy="786123"/>
          </a:xfrm>
          <a:solidFill>
            <a:schemeClr val="accent1">
              <a:lumMod val="60000"/>
              <a:lumOff val="40000"/>
            </a:schemeClr>
          </a:solidFill>
        </p:spPr>
        <p:txBody>
          <a:bodyPr vert="horz" lIns="91440" tIns="45720" rIns="91440" bIns="45720" rtlCol="0" anchor="ctr"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sz="1600" b="1" dirty="0">
                <a:latin typeface="Garamond" panose="02020404030301010803" pitchFamily="18" charset="0"/>
              </a:rPr>
              <a:t>Подмярка 16.4. „Подкрепа за хоризонтално и вертикално сътрудничество между </a:t>
            </a:r>
            <a:r>
              <a:rPr lang="ru-RU" sz="1600" b="1" dirty="0" smtClean="0">
                <a:latin typeface="Garamond" panose="02020404030301010803" pitchFamily="18" charset="0"/>
              </a:rPr>
              <a:t/>
            </a:r>
            <a:br>
              <a:rPr lang="ru-RU" sz="1600" b="1" dirty="0" smtClean="0">
                <a:latin typeface="Garamond" panose="02020404030301010803" pitchFamily="18" charset="0"/>
              </a:rPr>
            </a:br>
            <a:r>
              <a:rPr lang="ru-RU" sz="1600" b="1" dirty="0" smtClean="0">
                <a:latin typeface="Garamond" panose="02020404030301010803" pitchFamily="18" charset="0"/>
              </a:rPr>
              <a:t>участниците </a:t>
            </a:r>
            <a:r>
              <a:rPr lang="ru-RU" sz="1600" b="1" dirty="0">
                <a:latin typeface="Garamond" panose="02020404030301010803" pitchFamily="18" charset="0"/>
              </a:rPr>
              <a:t>във </a:t>
            </a:r>
            <a:r>
              <a:rPr lang="ru-RU" sz="1600" b="1" dirty="0" smtClean="0">
                <a:latin typeface="Garamond" panose="02020404030301010803" pitchFamily="18" charset="0"/>
              </a:rPr>
              <a:t>веригата </a:t>
            </a:r>
            <a:r>
              <a:rPr lang="ru-RU" sz="1600" b="1" dirty="0">
                <a:latin typeface="Garamond" panose="02020404030301010803" pitchFamily="18" charset="0"/>
              </a:rPr>
              <a:t>на доставки “ от мярка 16 „Сътрудничество“</a:t>
            </a:r>
            <a:r>
              <a:rPr lang="en-US" sz="1600" b="1" dirty="0">
                <a:latin typeface="Garamond" panose="02020404030301010803" pitchFamily="18" charset="0"/>
              </a:rPr>
              <a:t> </a:t>
            </a:r>
            <a:r>
              <a:rPr lang="ru-RU" sz="1600" b="1" dirty="0">
                <a:latin typeface="Garamond" panose="02020404030301010803" pitchFamily="18" charset="0"/>
              </a:rPr>
              <a:t>от ПРСР 2014-2020 г. </a:t>
            </a:r>
            <a:endParaRPr lang="bg-BG" sz="1600" b="1" dirty="0">
              <a:latin typeface="Garamond" panose="02020404030301010803" pitchFamily="18" charset="0"/>
            </a:endParaRPr>
          </a:p>
        </p:txBody>
      </p:sp>
      <p:pic>
        <p:nvPicPr>
          <p:cNvPr id="1026" name="Picture 2" descr="C:\Users\mmkrastev.MZG\Desktop\лого–мзх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17957" y="73686"/>
            <a:ext cx="1286009" cy="786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ounded Rectangle 8"/>
          <p:cNvSpPr/>
          <p:nvPr/>
        </p:nvSpPr>
        <p:spPr>
          <a:xfrm>
            <a:off x="1" y="905143"/>
            <a:ext cx="12192000" cy="145222"/>
          </a:xfrm>
          <a:prstGeom prst="round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7" name="TextBox 6"/>
          <p:cNvSpPr txBox="1"/>
          <p:nvPr/>
        </p:nvSpPr>
        <p:spPr>
          <a:xfrm>
            <a:off x="349625" y="1802593"/>
            <a:ext cx="10820399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bg-BG" sz="2000" b="1" dirty="0" smtClean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1. Период на прием: </a:t>
            </a:r>
          </a:p>
          <a:p>
            <a:pPr algn="just"/>
            <a:r>
              <a:rPr lang="bg-BG" sz="2000" dirty="0" smtClean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13.07.2020 – 14.09.2020 г.</a:t>
            </a:r>
          </a:p>
          <a:p>
            <a:pPr algn="just"/>
            <a:endParaRPr lang="bg-BG" sz="2000" b="1" dirty="0" smtClean="0">
              <a:latin typeface="Garamond" panose="02020404030301010803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just"/>
            <a:r>
              <a:rPr lang="bg-BG" sz="2000" b="1" dirty="0" smtClean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2. Бюджет по процедура: </a:t>
            </a:r>
          </a:p>
          <a:p>
            <a:pPr algn="just"/>
            <a:r>
              <a:rPr lang="bg-BG" sz="2000" dirty="0" smtClean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15 646 400 лв.</a:t>
            </a:r>
          </a:p>
          <a:p>
            <a:pPr algn="just"/>
            <a:endParaRPr lang="bg-BG" sz="2000" b="1" dirty="0" smtClean="0">
              <a:latin typeface="Garamond" panose="02020404030301010803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just"/>
            <a:r>
              <a:rPr lang="bg-BG" sz="2000" b="1" dirty="0" smtClean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3. Постъпили проектни предложения, подлежащи на обработка</a:t>
            </a:r>
            <a:r>
              <a:rPr lang="bg-BG" sz="2000" dirty="0" smtClean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: </a:t>
            </a:r>
          </a:p>
          <a:p>
            <a:pPr algn="just"/>
            <a:r>
              <a:rPr lang="bg-BG" sz="2000" dirty="0" smtClean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2 проектни предложения със заявена БФП в размер на 301 881 лв.</a:t>
            </a:r>
          </a:p>
          <a:p>
            <a:pPr algn="just"/>
            <a:endParaRPr lang="bg-BG" sz="2000" b="1" dirty="0" smtClean="0">
              <a:latin typeface="Garamond" panose="02020404030301010803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just"/>
            <a:r>
              <a:rPr lang="bg-BG" sz="2000" b="1" dirty="0" smtClean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4. Статус на обработка на проектни предложения:</a:t>
            </a:r>
          </a:p>
          <a:p>
            <a:pPr algn="just"/>
            <a:r>
              <a:rPr lang="bg-BG" sz="2000" dirty="0" smtClean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След приключване на етап ОАСД, няма допуснати проектни предложения на етап ТФО. </a:t>
            </a:r>
            <a:endParaRPr lang="bg-BG" sz="2000" dirty="0">
              <a:latin typeface="Garamond" panose="02020404030301010803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08945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73686"/>
            <a:ext cx="12192000" cy="786123"/>
          </a:xfrm>
          <a:solidFill>
            <a:schemeClr val="accent1">
              <a:lumMod val="60000"/>
              <a:lumOff val="40000"/>
            </a:schemeClr>
          </a:solidFill>
        </p:spPr>
        <p:txBody>
          <a:bodyPr vert="horz" lIns="91440" tIns="45720" rIns="91440" bIns="45720" rtlCol="0" anchor="ctr"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sz="1600" b="1" dirty="0">
                <a:latin typeface="Garamond" panose="02020404030301010803" pitchFamily="18" charset="0"/>
              </a:rPr>
              <a:t>Подмярка 16.4. „Подкрепа за хоризонтално и вертикално сътрудничество между участниците </a:t>
            </a:r>
            <a:r>
              <a:rPr lang="ru-RU" sz="1600" b="1" dirty="0" smtClean="0">
                <a:latin typeface="Garamond" panose="02020404030301010803" pitchFamily="18" charset="0"/>
              </a:rPr>
              <a:t/>
            </a:r>
            <a:br>
              <a:rPr lang="ru-RU" sz="1600" b="1" dirty="0" smtClean="0">
                <a:latin typeface="Garamond" panose="02020404030301010803" pitchFamily="18" charset="0"/>
              </a:rPr>
            </a:br>
            <a:r>
              <a:rPr lang="ru-RU" sz="1600" b="1" dirty="0" smtClean="0">
                <a:latin typeface="Garamond" panose="02020404030301010803" pitchFamily="18" charset="0"/>
              </a:rPr>
              <a:t>във веригата </a:t>
            </a:r>
            <a:r>
              <a:rPr lang="ru-RU" sz="1600" b="1" dirty="0">
                <a:latin typeface="Garamond" panose="02020404030301010803" pitchFamily="18" charset="0"/>
              </a:rPr>
              <a:t>на доставки “ от мярка 16 „Сътрудничество“</a:t>
            </a:r>
            <a:r>
              <a:rPr lang="en-US" sz="1600" b="1" dirty="0">
                <a:latin typeface="Garamond" panose="02020404030301010803" pitchFamily="18" charset="0"/>
              </a:rPr>
              <a:t> </a:t>
            </a:r>
            <a:r>
              <a:rPr lang="ru-RU" sz="1600" b="1" dirty="0">
                <a:latin typeface="Garamond" panose="02020404030301010803" pitchFamily="18" charset="0"/>
              </a:rPr>
              <a:t>от ПРСР 2014-2020 г. </a:t>
            </a:r>
            <a:endParaRPr lang="bg-BG" sz="1600" b="1" dirty="0">
              <a:latin typeface="Garamond" panose="02020404030301010803" pitchFamily="18" charset="0"/>
            </a:endParaRPr>
          </a:p>
        </p:txBody>
      </p:sp>
      <p:pic>
        <p:nvPicPr>
          <p:cNvPr id="1026" name="Picture 2" descr="C:\Users\mmkrastev.MZG\Desktop\лого–мзх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17957" y="73686"/>
            <a:ext cx="1286009" cy="786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ounded Rectangle 8"/>
          <p:cNvSpPr/>
          <p:nvPr/>
        </p:nvSpPr>
        <p:spPr>
          <a:xfrm>
            <a:off x="1" y="905143"/>
            <a:ext cx="12192000" cy="145222"/>
          </a:xfrm>
          <a:prstGeom prst="round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7" name="TextBox 6"/>
          <p:cNvSpPr txBox="1"/>
          <p:nvPr/>
        </p:nvSpPr>
        <p:spPr>
          <a:xfrm>
            <a:off x="349625" y="1802593"/>
            <a:ext cx="10820399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bg-BG" sz="2000" b="1" dirty="0" smtClean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1. Период на прием: </a:t>
            </a:r>
          </a:p>
          <a:p>
            <a:pPr algn="just"/>
            <a:r>
              <a:rPr lang="bg-BG" sz="2000" dirty="0" smtClean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02.11.2020 – 01.02.2021 г.</a:t>
            </a:r>
          </a:p>
          <a:p>
            <a:pPr algn="just"/>
            <a:endParaRPr lang="bg-BG" sz="2000" b="1" dirty="0" smtClean="0">
              <a:latin typeface="Garamond" panose="02020404030301010803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just"/>
            <a:r>
              <a:rPr lang="bg-BG" sz="2000" b="1" dirty="0" smtClean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2. Бюджет по процедура: </a:t>
            </a:r>
          </a:p>
          <a:p>
            <a:pPr algn="just"/>
            <a:r>
              <a:rPr lang="bg-BG" sz="2000" dirty="0" smtClean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13 690 600 лв.</a:t>
            </a:r>
          </a:p>
          <a:p>
            <a:pPr algn="just"/>
            <a:endParaRPr lang="bg-BG" sz="2000" b="1" dirty="0" smtClean="0">
              <a:latin typeface="Garamond" panose="02020404030301010803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just"/>
            <a:r>
              <a:rPr lang="bg-BG" sz="2000" b="1" dirty="0" smtClean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3. Постъпили проектни предложения, подлежащи на обработка</a:t>
            </a:r>
            <a:r>
              <a:rPr lang="bg-BG" sz="2000" dirty="0" smtClean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: </a:t>
            </a:r>
          </a:p>
          <a:p>
            <a:pPr algn="just"/>
            <a:r>
              <a:rPr lang="bg-BG" sz="2000" dirty="0" smtClean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11 проектни предложения със заявена БФП в размер на 2 582 824 лв.</a:t>
            </a:r>
          </a:p>
          <a:p>
            <a:pPr algn="just"/>
            <a:endParaRPr lang="bg-BG" sz="2000" b="1" dirty="0" smtClean="0">
              <a:latin typeface="Garamond" panose="02020404030301010803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just"/>
            <a:r>
              <a:rPr lang="bg-BG" sz="2000" b="1" dirty="0" smtClean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4. Статус на обработка на проектни предложения:</a:t>
            </a:r>
          </a:p>
          <a:p>
            <a:pPr algn="just"/>
            <a:r>
              <a:rPr lang="bg-BG" sz="2000" dirty="0" smtClean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След приключен етап ОАСД, първоначално до следващият етап се допускат 6 проектни предложения, с обща стойност на одобрената субсидия 1 100 721 лв. По отхвърлените 5 бр. са постъпили 3 възражения, които към момента са в процес на разглеждане.</a:t>
            </a:r>
            <a:endParaRPr lang="bg-BG" sz="2000" dirty="0">
              <a:latin typeface="Garamond" panose="02020404030301010803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1457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Foundry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Ecology">
      <a:dk1>
        <a:srgbClr val="4D3E2F"/>
      </a:dk1>
      <a:lt1>
        <a:sysClr val="window" lastClr="FFFFFF"/>
      </a:lt1>
      <a:dk2>
        <a:srgbClr val="000000"/>
      </a:dk2>
      <a:lt2>
        <a:srgbClr val="DDDDDD"/>
      </a:lt2>
      <a:accent1>
        <a:srgbClr val="8BAA00"/>
      </a:accent1>
      <a:accent2>
        <a:srgbClr val="2A6CB2"/>
      </a:accent2>
      <a:accent3>
        <a:srgbClr val="795837"/>
      </a:accent3>
      <a:accent4>
        <a:srgbClr val="D18316"/>
      </a:accent4>
      <a:accent5>
        <a:srgbClr val="79B4F0"/>
      </a:accent5>
      <a:accent6>
        <a:srgbClr val="CDC80F"/>
      </a:accent6>
      <a:hlink>
        <a:srgbClr val="2A6CB2"/>
      </a:hlink>
      <a:folHlink>
        <a:srgbClr val="808080"/>
      </a:folHlink>
    </a:clrScheme>
    <a:fontScheme name="Corbel">
      <a:majorFont>
        <a:latin typeface="Corbel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Ecology">
      <a:dk1>
        <a:srgbClr val="4D3E2F"/>
      </a:dk1>
      <a:lt1>
        <a:sysClr val="window" lastClr="FFFFFF"/>
      </a:lt1>
      <a:dk2>
        <a:srgbClr val="000000"/>
      </a:dk2>
      <a:lt2>
        <a:srgbClr val="DDDDDD"/>
      </a:lt2>
      <a:accent1>
        <a:srgbClr val="8BAA00"/>
      </a:accent1>
      <a:accent2>
        <a:srgbClr val="2A6CB2"/>
      </a:accent2>
      <a:accent3>
        <a:srgbClr val="795837"/>
      </a:accent3>
      <a:accent4>
        <a:srgbClr val="D18316"/>
      </a:accent4>
      <a:accent5>
        <a:srgbClr val="79B4F0"/>
      </a:accent5>
      <a:accent6>
        <a:srgbClr val="CDC80F"/>
      </a:accent6>
      <a:hlink>
        <a:srgbClr val="2A6CB2"/>
      </a:hlink>
      <a:folHlink>
        <a:srgbClr val="808080"/>
      </a:folHlink>
    </a:clrScheme>
    <a:fontScheme name="Corbel">
      <a:majorFont>
        <a:latin typeface="Corbel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3721</TotalTime>
  <Words>1550</Words>
  <Application>Microsoft Office PowerPoint</Application>
  <PresentationFormat>По избор</PresentationFormat>
  <Paragraphs>181</Paragraphs>
  <Slides>14</Slides>
  <Notes>13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Заглавия на слайдовете</vt:lpstr>
      </vt:variant>
      <vt:variant>
        <vt:i4>14</vt:i4>
      </vt:variant>
    </vt:vector>
  </HeadingPairs>
  <TitlesOfParts>
    <vt:vector size="15" baseType="lpstr">
      <vt:lpstr>Office Theme</vt:lpstr>
      <vt:lpstr>Презентация на PowerPoint</vt:lpstr>
      <vt:lpstr>Подмярка 1.1. „Професионално обучение и придобиване на умения“ от  мярка 1 „Трансфер на знания и действия за осведомяване” от ПРСР за периода 2014-2020 г. </vt:lpstr>
      <vt:lpstr>Подмярка 2.2 „Създаване на консултантски услуги“ по Тематичната подпрограма от мярка 2  "Консултантски услуги,управление на стопанството и услуги по заместване в стопанството"  от Програма за развитие на селските райони за периода 2014-2020 г.</vt:lpstr>
      <vt:lpstr>Подмярка 4.3  Проектни предложения от "Напоителни системи" ЕАД за възстановяване  на съществуващи хидромелиоративни съоръжения за напояване</vt:lpstr>
      <vt:lpstr>Подмярка 4.3  Проектни предложения от сдружения за напояване и други юридически лица  за възстановяване на съществуващи хидромелиоративни съоръжения за напояване</vt:lpstr>
      <vt:lpstr>Подмярка 16.1. „Подкрепа за сформиране и функциониране на оперативни групи в  рамките на ЕПИ“ от мярка 16 „Сътрудничество“ от ПРСР за периода 2014-2020 г. </vt:lpstr>
      <vt:lpstr>Подмярка 16.1. „Подкрепа за сформиране и функциониране на оперативни групи в  рамките на ЕПИ“ от мярка 16 „Сътрудничество“ от ПРСР за периода 2014-2020 г. </vt:lpstr>
      <vt:lpstr>Подмярка 16.4. „Подкрепа за хоризонтално и вертикално сътрудничество между  участниците във веригата на доставки “ от мярка 16 „Сътрудничество“ от ПРСР 2014-2020 г. </vt:lpstr>
      <vt:lpstr>Подмярка 16.4. „Подкрепа за хоризонтално и вертикално сътрудничество между участниците  във веригата на доставки “ от мярка 16 „Сътрудничество“ от ПРСР 2014-2020 г. </vt:lpstr>
      <vt:lpstr>Подмярка 19.1. „Помощ за подготвителни дейности“ в частта на малките пилотни проекти от  мярка 19 „Водено от общностите местно развитие“ от ПРСР 2014-2020 г. </vt:lpstr>
      <vt:lpstr>Подмярка 19.1. „Помощ за подготвителни дейности“ в частта на малките пилотни проекти от  мярка 19 „Водено от общностите местно развитие“ от ПРСР 2014-2020 г. </vt:lpstr>
      <vt:lpstr>Подмярка 19.3. „Подготовка и изпълнение на дейности за сътрудничество на местни инициативни групи“ от мярка 19 „Водено от общностите местно развитие“ от ПРСР 2014-2020 г. </vt:lpstr>
      <vt:lpstr>Подмярка 19.4. „Текущи разходи и популяризиране на стратегии за ВОМР“ от мярка  19 „Водено от общностите местно развитие“ от ПРСР 2014-2020 г. </vt:lpstr>
      <vt:lpstr>Презентация на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 Layout</dc:title>
  <dc:creator>Emiliya Manolova</dc:creator>
  <cp:lastModifiedBy>PC</cp:lastModifiedBy>
  <cp:revision>208</cp:revision>
  <dcterms:created xsi:type="dcterms:W3CDTF">2014-04-17T22:24:41Z</dcterms:created>
  <dcterms:modified xsi:type="dcterms:W3CDTF">2022-01-10T12:54:38Z</dcterms:modified>
</cp:coreProperties>
</file>