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heme/themeOverride1.xml" ContentType="application/vnd.openxmlformats-officedocument.themeOverr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  <Override PartName="/ppt/charts/colors5.xml" ContentType="application/vnd.ms-office.chartcolorstyle+xml"/>
  <Override PartName="/ppt/charts/style5.xml" ContentType="application/vnd.ms-office.chartstyle+xml"/>
  <Override PartName="/ppt/charts/colors6.xml" ContentType="application/vnd.ms-office.chartcolorstyle+xml"/>
  <Override PartName="/ppt/charts/style6.xml" ContentType="application/vnd.ms-office.chartstyle+xml"/>
  <Override PartName="/ppt/charts/colors7.xml" ContentType="application/vnd.ms-office.chartcolorstyle+xml"/>
  <Override PartName="/ppt/charts/style7.xml" ContentType="application/vnd.ms-office.chartstyle+xml"/>
  <Override PartName="/ppt/charts/colors8.xml" ContentType="application/vnd.ms-office.chartcolorstyle+xml"/>
  <Override PartName="/ppt/charts/style8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82" r:id="rId2"/>
    <p:sldId id="283" r:id="rId3"/>
    <p:sldId id="322" r:id="rId4"/>
    <p:sldId id="323" r:id="rId5"/>
    <p:sldId id="324" r:id="rId6"/>
    <p:sldId id="325" r:id="rId7"/>
    <p:sldId id="326" r:id="rId8"/>
    <p:sldId id="327" r:id="rId9"/>
    <p:sldId id="328" r:id="rId10"/>
    <p:sldId id="333" r:id="rId11"/>
    <p:sldId id="334" r:id="rId12"/>
    <p:sldId id="312" r:id="rId13"/>
    <p:sldId id="311" r:id="rId14"/>
    <p:sldId id="313" r:id="rId15"/>
    <p:sldId id="330" r:id="rId16"/>
    <p:sldId id="315" r:id="rId17"/>
    <p:sldId id="329" r:id="rId18"/>
    <p:sldId id="314" r:id="rId19"/>
    <p:sldId id="331" r:id="rId20"/>
    <p:sldId id="316" r:id="rId21"/>
    <p:sldId id="332" r:id="rId22"/>
    <p:sldId id="317" r:id="rId23"/>
    <p:sldId id="318" r:id="rId24"/>
    <p:sldId id="319" r:id="rId25"/>
    <p:sldId id="297" r:id="rId26"/>
    <p:sldId id="320" r:id="rId27"/>
    <p:sldId id="296" r:id="rId28"/>
  </p:sldIdLst>
  <p:sldSz cx="12192000" cy="6858000"/>
  <p:notesSz cx="6858000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6E25E649-3F16-4E02-A733-19D2CDBF48F0}"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979" autoAdjust="0"/>
    <p:restoredTop sz="94631" autoAdjust="0"/>
  </p:normalViewPr>
  <p:slideViewPr>
    <p:cSldViewPr snapToGrid="0">
      <p:cViewPr>
        <p:scale>
          <a:sx n="125" d="100"/>
          <a:sy n="125" d="100"/>
        </p:scale>
        <p:origin x="-150" y="-2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2886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file:///C:\Users\az\Desktop\PRSR_22.10.2021.xls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oleObject" Target="file:///C:\Users\az\Desktop\PRSR_22.10.2021.xls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oleObject" Target="file:///D:\PRSR_22.10.2021.xls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oleObject" Target="file:///D:\PRSR_22.10.2021.xls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oleObject" Target="file:///D:\PRSR_22.10.2021.xls" TargetMode="External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________________Microsoft_Excel1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________________Microsoft_Excel2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___________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cap="none" spc="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bg-BG" sz="2400" b="1">
                <a:solidFill>
                  <a:schemeClr val="tx1"/>
                </a:solidFill>
              </a:rPr>
              <a:t>Процент на усвояване на ПРСР</a:t>
            </a:r>
          </a:p>
        </c:rich>
      </c:tx>
      <c:layout>
        <c:manualLayout>
          <c:xMode val="edge"/>
          <c:yMode val="edge"/>
          <c:x val="0.35586609611226178"/>
          <c:y val="1.3015184381778741E-2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0555555555555555E-2"/>
          <c:y val="0.21747703412073491"/>
          <c:w val="0.93888888888888888"/>
          <c:h val="0.75474518810148727"/>
        </c:manualLayout>
      </c:layout>
      <c:pie3DChart>
        <c:varyColors val="1"/>
        <c:ser>
          <c:idx val="0"/>
          <c:order val="0"/>
          <c:dPt>
            <c:idx val="0"/>
            <c:bubble3D val="0"/>
            <c:explosion val="7"/>
            <c:spPr>
              <a:gradFill rotWithShape="1">
                <a:gsLst>
                  <a:gs pos="0">
                    <a:schemeClr val="accent1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1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1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3A9-49F6-8C94-A481CDD82F33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2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2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3A9-49F6-8C94-A481CDD82F3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inEnd"/>
            <c:showLegendKey val="0"/>
            <c:showVal val="1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>
                  <a:solidFill>
                    <a:schemeClr val="tx1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Uswoqwaen!$B$1:$C$1</c:f>
              <c:strCache>
                <c:ptCount val="2"/>
                <c:pt idx="0">
                  <c:v>Изплатени средства към 22.10.21</c:v>
                </c:pt>
                <c:pt idx="1">
                  <c:v>Оставащи за разплащане</c:v>
                </c:pt>
              </c:strCache>
            </c:strRef>
          </c:cat>
          <c:val>
            <c:numRef>
              <c:f>Uswoqwaen!$B$2:$C$2</c:f>
              <c:numCache>
                <c:formatCode>_-* #\ ##0.00\ [$€-1]_-;\-* #\ ##0.00\ [$€-1]_-;_-* "-"??\ [$€-1]_-;_-@_-</c:formatCode>
                <c:ptCount val="2"/>
                <c:pt idx="0">
                  <c:v>1498415992.6219451</c:v>
                </c:pt>
                <c:pt idx="1">
                  <c:v>945175310.92697453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3A9-49F6-8C94-A481CDD82F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cap="all" spc="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bg-BG"/>
              <a:t>Процент на усвояване по мерки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3.9747129265091864E-2"/>
          <c:y val="0.1202742782152231"/>
          <c:w val="0.94464648950131236"/>
          <c:h val="0.70748833479148443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Лист1!$D$21</c:f>
              <c:strCache>
                <c:ptCount val="1"/>
                <c:pt idx="0">
                  <c:v> Изплатени суми към 22.10.2021 г. ЕЗФРСР </c:v>
                </c:pt>
              </c:strCache>
            </c:strRef>
          </c:tx>
          <c:spPr>
            <a:solidFill>
              <a:schemeClr val="accent6">
                <a:tint val="77000"/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Лист1!$A$22:$A$37</c:f>
              <c:strCache>
                <c:ptCount val="16"/>
                <c:pt idx="0">
                  <c:v>Мярка 2</c:v>
                </c:pt>
                <c:pt idx="1">
                  <c:v>Мярка 4</c:v>
                </c:pt>
                <c:pt idx="2">
                  <c:v>Мярка 6</c:v>
                </c:pt>
                <c:pt idx="3">
                  <c:v>Мярка 7</c:v>
                </c:pt>
                <c:pt idx="4">
                  <c:v>Мярка 8</c:v>
                </c:pt>
                <c:pt idx="5">
                  <c:v>Мярка 9</c:v>
                </c:pt>
                <c:pt idx="6">
                  <c:v>Мярка 10</c:v>
                </c:pt>
                <c:pt idx="7">
                  <c:v>Мярка 11</c:v>
                </c:pt>
                <c:pt idx="8">
                  <c:v>Мярка 12</c:v>
                </c:pt>
                <c:pt idx="9">
                  <c:v>Мярка 13</c:v>
                </c:pt>
                <c:pt idx="10">
                  <c:v>Мярка 14</c:v>
                </c:pt>
                <c:pt idx="11">
                  <c:v>Мярка 19</c:v>
                </c:pt>
                <c:pt idx="12">
                  <c:v>Мярка 20</c:v>
                </c:pt>
                <c:pt idx="13">
                  <c:v>Мярка 21 </c:v>
                </c:pt>
                <c:pt idx="14">
                  <c:v>Тематична подпрограма</c:v>
                </c:pt>
                <c:pt idx="15">
                  <c:v>Финансов инструмент</c:v>
                </c:pt>
              </c:strCache>
            </c:strRef>
          </c:cat>
          <c:val>
            <c:numRef>
              <c:f>Лист1!$D$22:$D$37</c:f>
              <c:numCache>
                <c:formatCode>0.0%</c:formatCode>
                <c:ptCount val="16"/>
                <c:pt idx="0">
                  <c:v>8.761938395516973E-2</c:v>
                </c:pt>
                <c:pt idx="1">
                  <c:v>0.5257871506393228</c:v>
                </c:pt>
                <c:pt idx="2">
                  <c:v>0.34408478228108991</c:v>
                </c:pt>
                <c:pt idx="3">
                  <c:v>0.65761492752334805</c:v>
                </c:pt>
                <c:pt idx="4">
                  <c:v>0.10132247807068129</c:v>
                </c:pt>
                <c:pt idx="5">
                  <c:v>0.23523196268222693</c:v>
                </c:pt>
                <c:pt idx="6">
                  <c:v>0.86834175562113125</c:v>
                </c:pt>
                <c:pt idx="7">
                  <c:v>0.78885772171143564</c:v>
                </c:pt>
                <c:pt idx="8">
                  <c:v>1.0049063311513824</c:v>
                </c:pt>
                <c:pt idx="9">
                  <c:v>0.9941813122684543</c:v>
                </c:pt>
                <c:pt idx="10">
                  <c:v>0.61688451121227716</c:v>
                </c:pt>
                <c:pt idx="11">
                  <c:v>0.20169418986146184</c:v>
                </c:pt>
                <c:pt idx="12">
                  <c:v>0.64959977212582143</c:v>
                </c:pt>
                <c:pt idx="13">
                  <c:v>0.86979952344420741</c:v>
                </c:pt>
                <c:pt idx="14">
                  <c:v>0.65976063092455584</c:v>
                </c:pt>
                <c:pt idx="15">
                  <c:v>0.25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D75-4BAC-9CA6-A583EEE19A24}"/>
            </c:ext>
          </c:extLst>
        </c:ser>
        <c:ser>
          <c:idx val="1"/>
          <c:order val="1"/>
          <c:tx>
            <c:strRef>
              <c:f>Лист1!$E$21</c:f>
              <c:strCache>
                <c:ptCount val="1"/>
                <c:pt idx="0">
                  <c:v> Оставащи за разплащане </c:v>
                </c:pt>
              </c:strCache>
            </c:strRef>
          </c:tx>
          <c:spPr>
            <a:solidFill>
              <a:schemeClr val="accent6">
                <a:shade val="76000"/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Лист1!$A$22:$A$37</c:f>
              <c:strCache>
                <c:ptCount val="16"/>
                <c:pt idx="0">
                  <c:v>Мярка 2</c:v>
                </c:pt>
                <c:pt idx="1">
                  <c:v>Мярка 4</c:v>
                </c:pt>
                <c:pt idx="2">
                  <c:v>Мярка 6</c:v>
                </c:pt>
                <c:pt idx="3">
                  <c:v>Мярка 7</c:v>
                </c:pt>
                <c:pt idx="4">
                  <c:v>Мярка 8</c:v>
                </c:pt>
                <c:pt idx="5">
                  <c:v>Мярка 9</c:v>
                </c:pt>
                <c:pt idx="6">
                  <c:v>Мярка 10</c:v>
                </c:pt>
                <c:pt idx="7">
                  <c:v>Мярка 11</c:v>
                </c:pt>
                <c:pt idx="8">
                  <c:v>Мярка 12</c:v>
                </c:pt>
                <c:pt idx="9">
                  <c:v>Мярка 13</c:v>
                </c:pt>
                <c:pt idx="10">
                  <c:v>Мярка 14</c:v>
                </c:pt>
                <c:pt idx="11">
                  <c:v>Мярка 19</c:v>
                </c:pt>
                <c:pt idx="12">
                  <c:v>Мярка 20</c:v>
                </c:pt>
                <c:pt idx="13">
                  <c:v>Мярка 21 </c:v>
                </c:pt>
                <c:pt idx="14">
                  <c:v>Тематична подпрограма</c:v>
                </c:pt>
                <c:pt idx="15">
                  <c:v>Финансов инструмент</c:v>
                </c:pt>
              </c:strCache>
            </c:strRef>
          </c:cat>
          <c:val>
            <c:numRef>
              <c:f>Лист1!$E$22:$E$37</c:f>
              <c:numCache>
                <c:formatCode>0.0%</c:formatCode>
                <c:ptCount val="16"/>
                <c:pt idx="0">
                  <c:v>0.91238061604483023</c:v>
                </c:pt>
                <c:pt idx="1">
                  <c:v>0.4742128493606772</c:v>
                </c:pt>
                <c:pt idx="2">
                  <c:v>0.65591521771891004</c:v>
                </c:pt>
                <c:pt idx="3">
                  <c:v>0.34238507247665195</c:v>
                </c:pt>
                <c:pt idx="4">
                  <c:v>0.89867752192931871</c:v>
                </c:pt>
                <c:pt idx="5">
                  <c:v>0.7647680373177731</c:v>
                </c:pt>
                <c:pt idx="6">
                  <c:v>0.13165824437886875</c:v>
                </c:pt>
                <c:pt idx="7">
                  <c:v>0.21114227828856436</c:v>
                </c:pt>
                <c:pt idx="8">
                  <c:v>-4.9063311513823926E-3</c:v>
                </c:pt>
                <c:pt idx="9">
                  <c:v>5.818687731545702E-3</c:v>
                </c:pt>
                <c:pt idx="10">
                  <c:v>0.38311548878772284</c:v>
                </c:pt>
                <c:pt idx="11">
                  <c:v>0.79830581013853819</c:v>
                </c:pt>
                <c:pt idx="12">
                  <c:v>0.35040022787417857</c:v>
                </c:pt>
                <c:pt idx="13">
                  <c:v>0.13020047655579259</c:v>
                </c:pt>
                <c:pt idx="14">
                  <c:v>0.34023936907544416</c:v>
                </c:pt>
                <c:pt idx="15">
                  <c:v>0.75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D75-4BAC-9CA6-A583EEE19A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01881344"/>
        <c:axId val="87699968"/>
      </c:barChart>
      <c:catAx>
        <c:axId val="101881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  <a:headEnd type="none" w="sm" len="sm"/>
            <a:tailEnd type="none" w="sm" len="sm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87699968"/>
        <c:crosses val="autoZero"/>
        <c:auto val="1"/>
        <c:lblAlgn val="ctr"/>
        <c:lblOffset val="100"/>
        <c:noMultiLvlLbl val="0"/>
      </c:catAx>
      <c:valAx>
        <c:axId val="87699968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0">
                    <a:schemeClr val="tx1">
                      <a:lumMod val="5000"/>
                      <a:lumOff val="95000"/>
                    </a:schemeClr>
                  </a:gs>
                  <a:gs pos="100000">
                    <a:schemeClr val="tx1">
                      <a:lumMod val="15000"/>
                      <a:lumOff val="85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018813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bg-BG"/>
              <a:t>Изплатени суми към 22.10.2021 г. ЕЗФРСР ИСАК базирани мерки </a:t>
            </a:r>
          </a:p>
          <a:p>
            <a:pPr>
              <a:defRPr sz="2200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bg-BG"/>
              <a:t>(в милиони евро)</a:t>
            </a:r>
          </a:p>
        </c:rich>
      </c:tx>
      <c:layout>
        <c:manualLayout>
          <c:xMode val="edge"/>
          <c:yMode val="edge"/>
          <c:x val="0.12904575859315295"/>
          <c:y val="1.4198785229238509E-2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5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12986007988792889"/>
          <c:w val="1"/>
          <c:h val="0.86811772307619783"/>
        </c:manualLayout>
      </c:layout>
      <c:pie3DChart>
        <c:varyColors val="1"/>
        <c:ser>
          <c:idx val="0"/>
          <c:order val="0"/>
          <c:tx>
            <c:strRef>
              <c:f>Лист2!$B$38</c:f>
              <c:strCache>
                <c:ptCount val="1"/>
                <c:pt idx="0">
                  <c:v>Изплатени суми към 22.10.2021 г. ЕЗФРСР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alpha val="90000"/>
                </a:schemeClr>
              </a:solidFill>
              <a:ln w="19050">
                <a:solidFill>
                  <a:schemeClr val="accent1">
                    <a:lumMod val="75000"/>
                  </a:schemeClr>
                </a:solidFill>
              </a:ln>
              <a:effectLst>
                <a:innerShdw blurRad="114300">
                  <a:schemeClr val="accent1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1"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00E-46FC-A5A7-070F0E4DD4E6}"/>
              </c:ext>
            </c:extLst>
          </c:dPt>
          <c:dPt>
            <c:idx val="1"/>
            <c:bubble3D val="0"/>
            <c:spPr>
              <a:solidFill>
                <a:schemeClr val="accent2">
                  <a:alpha val="90000"/>
                </a:schemeClr>
              </a:solidFill>
              <a:ln w="19050">
                <a:solidFill>
                  <a:schemeClr val="accent2">
                    <a:lumMod val="75000"/>
                  </a:schemeClr>
                </a:solidFill>
              </a:ln>
              <a:effectLst>
                <a:innerShdw blurRad="114300">
                  <a:schemeClr val="accent2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2"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00E-46FC-A5A7-070F0E4DD4E6}"/>
              </c:ext>
            </c:extLst>
          </c:dPt>
          <c:dPt>
            <c:idx val="2"/>
            <c:bubble3D val="0"/>
            <c:spPr>
              <a:solidFill>
                <a:schemeClr val="accent3">
                  <a:alpha val="90000"/>
                </a:schemeClr>
              </a:solidFill>
              <a:ln w="19050">
                <a:solidFill>
                  <a:schemeClr val="accent3">
                    <a:lumMod val="75000"/>
                  </a:schemeClr>
                </a:solidFill>
              </a:ln>
              <a:effectLst>
                <a:innerShdw blurRad="114300">
                  <a:schemeClr val="accent3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3"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00E-46FC-A5A7-070F0E4DD4E6}"/>
              </c:ext>
            </c:extLst>
          </c:dPt>
          <c:dPt>
            <c:idx val="3"/>
            <c:bubble3D val="0"/>
            <c:spPr>
              <a:solidFill>
                <a:schemeClr val="accent4">
                  <a:alpha val="90000"/>
                </a:schemeClr>
              </a:solidFill>
              <a:ln w="19050">
                <a:solidFill>
                  <a:schemeClr val="accent4">
                    <a:lumMod val="75000"/>
                  </a:schemeClr>
                </a:solidFill>
              </a:ln>
              <a:effectLst>
                <a:innerShdw blurRad="114300">
                  <a:schemeClr val="accent4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4"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00E-46FC-A5A7-070F0E4DD4E6}"/>
              </c:ext>
            </c:extLst>
          </c:dPt>
          <c:dPt>
            <c:idx val="4"/>
            <c:bubble3D val="0"/>
            <c:spPr>
              <a:solidFill>
                <a:schemeClr val="accent5">
                  <a:alpha val="90000"/>
                </a:schemeClr>
              </a:solidFill>
              <a:ln w="19050">
                <a:solidFill>
                  <a:schemeClr val="accent5">
                    <a:lumMod val="75000"/>
                  </a:schemeClr>
                </a:solidFill>
              </a:ln>
              <a:effectLst>
                <a:innerShdw blurRad="114300">
                  <a:schemeClr val="accent5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5"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E00E-46FC-A5A7-070F0E4DD4E6}"/>
              </c:ext>
            </c:extLst>
          </c:dPt>
          <c:dPt>
            <c:idx val="5"/>
            <c:bubble3D val="0"/>
            <c:spPr>
              <a:solidFill>
                <a:schemeClr val="accent6">
                  <a:alpha val="90000"/>
                </a:schemeClr>
              </a:solidFill>
              <a:ln w="19050">
                <a:solidFill>
                  <a:schemeClr val="accent6">
                    <a:lumMod val="75000"/>
                  </a:schemeClr>
                </a:solidFill>
              </a:ln>
              <a:effectLst>
                <a:innerShdw blurRad="114300">
                  <a:schemeClr val="accent6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6"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E00E-46FC-A5A7-070F0E4DD4E6}"/>
              </c:ext>
            </c:extLst>
          </c:dPt>
          <c:dLbls>
            <c:dLbl>
              <c:idx val="0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1"/>
                  </a:solidFill>
                  <a:round/>
                </a:ln>
                <a:effectLst>
                  <a:outerShdw blurRad="50800" dist="38100" dir="2700000" algn="tl" rotWithShape="0">
                    <a:schemeClr val="accent1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inEnd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2"/>
                  </a:solidFill>
                  <a:round/>
                </a:ln>
                <a:effectLst>
                  <a:outerShdw blurRad="50800" dist="38100" dir="2700000" algn="tl" rotWithShape="0">
                    <a:schemeClr val="accent2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inEnd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7.5324025503775621E-2"/>
                  <c:y val="-8.5645617453184553E-2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3"/>
                  </a:solidFill>
                  <a:round/>
                </a:ln>
                <a:effectLst>
                  <a:outerShdw blurRad="50800" dist="38100" dir="2700000" algn="tl" rotWithShape="0">
                    <a:schemeClr val="accent3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E00E-46FC-A5A7-070F0E4DD4E6}"/>
                </c:ext>
              </c:extLst>
            </c:dLbl>
            <c:dLbl>
              <c:idx val="3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4"/>
                  </a:solidFill>
                  <a:round/>
                </a:ln>
                <a:effectLst>
                  <a:outerShdw blurRad="50800" dist="38100" dir="2700000" algn="tl" rotWithShape="0">
                    <a:schemeClr val="accent4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inEnd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5"/>
                  </a:solidFill>
                  <a:round/>
                </a:ln>
                <a:effectLst>
                  <a:outerShdw blurRad="50800" dist="38100" dir="2700000" algn="tl" rotWithShape="0">
                    <a:schemeClr val="accent5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inEnd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6"/>
                  </a:solidFill>
                  <a:round/>
                </a:ln>
                <a:effectLst>
                  <a:outerShdw blurRad="50800" dist="38100" dir="2700000" algn="tl" rotWithShape="0">
                    <a:schemeClr val="accent6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inEnd"/>
              <c:showLegendKey val="0"/>
              <c:showVal val="1"/>
              <c:showCatName val="1"/>
              <c:showSerName val="0"/>
              <c:showPercent val="1"/>
              <c:showBubbleSize val="0"/>
            </c:dLbl>
            <c:spPr>
              <a:solidFill>
                <a:srgbClr val="FFFFFF">
                  <a:alpha val="90000"/>
                </a:srgbClr>
              </a:solidFill>
              <a:ln w="12700" cap="flat" cmpd="sng" algn="ctr">
                <a:solidFill>
                  <a:srgbClr val="25C6E3"/>
                </a:solidFill>
                <a:round/>
              </a:ln>
              <a:effectLst>
                <a:outerShdw blurRad="50800" dist="38100" dir="2700000" algn="tl" rotWithShape="0">
                  <a:srgbClr val="25C6E3">
                    <a:lumMod val="75000"/>
                    <a:alpha val="40000"/>
                  </a:srgbClr>
                </a:outerShdw>
              </a:effectLst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inEnd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1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Лист2!$A$39:$A$44</c:f>
              <c:strCache>
                <c:ptCount val="6"/>
                <c:pt idx="0">
                  <c:v>Мярка 10</c:v>
                </c:pt>
                <c:pt idx="1">
                  <c:v>Мярка 11</c:v>
                </c:pt>
                <c:pt idx="2">
                  <c:v>Мярка 21 </c:v>
                </c:pt>
                <c:pt idx="3">
                  <c:v>Мярка 12</c:v>
                </c:pt>
                <c:pt idx="4">
                  <c:v>Мярка 13</c:v>
                </c:pt>
                <c:pt idx="5">
                  <c:v>Мярка 14</c:v>
                </c:pt>
              </c:strCache>
            </c:strRef>
          </c:cat>
          <c:val>
            <c:numRef>
              <c:f>Лист2!$B$39:$B$44</c:f>
              <c:numCache>
                <c:formatCode>_-* #\ ##0.00\ [$€-1]_-;\-* #\ ##0.00\ [$€-1]_-;_-* "-"??\ [$€-1]_-;_-@_-</c:formatCode>
                <c:ptCount val="6"/>
                <c:pt idx="0">
                  <c:v>145.45592922077921</c:v>
                </c:pt>
                <c:pt idx="1">
                  <c:v>113.35497307495652</c:v>
                </c:pt>
                <c:pt idx="2">
                  <c:v>32.502298522343814</c:v>
                </c:pt>
                <c:pt idx="3">
                  <c:v>105.27100066980263</c:v>
                </c:pt>
                <c:pt idx="4">
                  <c:v>212.02507770733203</c:v>
                </c:pt>
                <c:pt idx="5">
                  <c:v>8.7840073218120445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E00E-46FC-A5A7-070F0E4DD4E6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Изплатени суми към 22.10.2021 г. ЕЗФРСР не ИСАК базирани мерки</a:t>
            </a:r>
          </a:p>
          <a:p>
            <a:pPr>
              <a:defRPr sz="2200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bg-BG" dirty="0"/>
              <a:t>(в милиони евро)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view3D>
      <c:rotX val="5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8233215804053412E-3"/>
          <c:y val="0.25947043087944144"/>
          <c:w val="0.89001145682244331"/>
          <c:h val="0.73640591231278429"/>
        </c:manualLayout>
      </c:layout>
      <c:pie3DChart>
        <c:varyColors val="1"/>
        <c:ser>
          <c:idx val="0"/>
          <c:order val="0"/>
          <c:tx>
            <c:strRef>
              <c:f>Лист2!$B$23</c:f>
              <c:strCache>
                <c:ptCount val="1"/>
                <c:pt idx="0">
                  <c:v>Изплатени суми към 22.10.2021 г. ЕЗФРСР</c:v>
                </c:pt>
              </c:strCache>
            </c:strRef>
          </c:tx>
          <c:explosion val="1"/>
          <c:dPt>
            <c:idx val="0"/>
            <c:bubble3D val="0"/>
            <c:spPr>
              <a:solidFill>
                <a:schemeClr val="accent1">
                  <a:alpha val="90000"/>
                </a:schemeClr>
              </a:solidFill>
              <a:ln w="19050">
                <a:solidFill>
                  <a:schemeClr val="accent1">
                    <a:lumMod val="75000"/>
                  </a:schemeClr>
                </a:solidFill>
              </a:ln>
              <a:effectLst>
                <a:innerShdw blurRad="114300">
                  <a:schemeClr val="accent1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1"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918-4FF2-AE4F-D95B7D4C1854}"/>
              </c:ext>
            </c:extLst>
          </c:dPt>
          <c:dPt>
            <c:idx val="1"/>
            <c:bubble3D val="0"/>
            <c:spPr>
              <a:solidFill>
                <a:schemeClr val="accent2">
                  <a:alpha val="90000"/>
                </a:schemeClr>
              </a:solidFill>
              <a:ln w="19050">
                <a:solidFill>
                  <a:schemeClr val="accent2">
                    <a:lumMod val="75000"/>
                  </a:schemeClr>
                </a:solidFill>
              </a:ln>
              <a:effectLst>
                <a:innerShdw blurRad="114300">
                  <a:schemeClr val="accent2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2"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918-4FF2-AE4F-D95B7D4C1854}"/>
              </c:ext>
            </c:extLst>
          </c:dPt>
          <c:dPt>
            <c:idx val="2"/>
            <c:bubble3D val="0"/>
            <c:spPr>
              <a:solidFill>
                <a:schemeClr val="accent3">
                  <a:alpha val="90000"/>
                </a:schemeClr>
              </a:solidFill>
              <a:ln w="19050">
                <a:solidFill>
                  <a:schemeClr val="accent3">
                    <a:lumMod val="75000"/>
                  </a:schemeClr>
                </a:solidFill>
              </a:ln>
              <a:effectLst>
                <a:innerShdw blurRad="114300">
                  <a:schemeClr val="accent3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3"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918-4FF2-AE4F-D95B7D4C1854}"/>
              </c:ext>
            </c:extLst>
          </c:dPt>
          <c:dPt>
            <c:idx val="3"/>
            <c:bubble3D val="0"/>
            <c:spPr>
              <a:solidFill>
                <a:schemeClr val="accent4">
                  <a:alpha val="90000"/>
                </a:schemeClr>
              </a:solidFill>
              <a:ln w="19050">
                <a:solidFill>
                  <a:schemeClr val="accent4">
                    <a:lumMod val="75000"/>
                  </a:schemeClr>
                </a:solidFill>
              </a:ln>
              <a:effectLst>
                <a:innerShdw blurRad="114300">
                  <a:schemeClr val="accent4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4"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918-4FF2-AE4F-D95B7D4C1854}"/>
              </c:ext>
            </c:extLst>
          </c:dPt>
          <c:dPt>
            <c:idx val="4"/>
            <c:bubble3D val="0"/>
            <c:spPr>
              <a:solidFill>
                <a:schemeClr val="accent5">
                  <a:alpha val="90000"/>
                </a:schemeClr>
              </a:solidFill>
              <a:ln w="19050">
                <a:solidFill>
                  <a:schemeClr val="accent5">
                    <a:lumMod val="75000"/>
                  </a:schemeClr>
                </a:solidFill>
              </a:ln>
              <a:effectLst>
                <a:innerShdw blurRad="114300">
                  <a:schemeClr val="accent5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5"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A918-4FF2-AE4F-D95B7D4C1854}"/>
              </c:ext>
            </c:extLst>
          </c:dPt>
          <c:dPt>
            <c:idx val="5"/>
            <c:bubble3D val="0"/>
            <c:spPr>
              <a:solidFill>
                <a:schemeClr val="accent6">
                  <a:alpha val="90000"/>
                </a:schemeClr>
              </a:solidFill>
              <a:ln w="19050">
                <a:solidFill>
                  <a:schemeClr val="accent6">
                    <a:lumMod val="75000"/>
                  </a:schemeClr>
                </a:solidFill>
              </a:ln>
              <a:effectLst>
                <a:innerShdw blurRad="114300">
                  <a:schemeClr val="accent6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6"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A918-4FF2-AE4F-D95B7D4C1854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  <a:alpha val="90000"/>
                </a:schemeClr>
              </a:solidFill>
              <a:ln w="19050">
                <a:solidFill>
                  <a:schemeClr val="accent1">
                    <a:lumMod val="60000"/>
                    <a:lumMod val="75000"/>
                  </a:schemeClr>
                </a:solidFill>
              </a:ln>
              <a:effectLst>
                <a:innerShdw blurRad="114300">
                  <a:schemeClr val="accent1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1">
                    <a:lumMod val="60000"/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A918-4FF2-AE4F-D95B7D4C1854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  <a:alpha val="90000"/>
                </a:schemeClr>
              </a:solidFill>
              <a:ln w="19050">
                <a:solidFill>
                  <a:schemeClr val="accent2">
                    <a:lumMod val="60000"/>
                    <a:lumMod val="75000"/>
                  </a:schemeClr>
                </a:solidFill>
              </a:ln>
              <a:effectLst>
                <a:innerShdw blurRad="114300">
                  <a:schemeClr val="accent2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2">
                    <a:lumMod val="60000"/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A918-4FF2-AE4F-D95B7D4C1854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  <a:alpha val="90000"/>
                </a:schemeClr>
              </a:solidFill>
              <a:ln w="19050">
                <a:solidFill>
                  <a:schemeClr val="accent3">
                    <a:lumMod val="60000"/>
                    <a:lumMod val="75000"/>
                  </a:schemeClr>
                </a:solidFill>
              </a:ln>
              <a:effectLst>
                <a:innerShdw blurRad="114300">
                  <a:schemeClr val="accent3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3">
                    <a:lumMod val="60000"/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A918-4FF2-AE4F-D95B7D4C1854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  <a:alpha val="90000"/>
                </a:schemeClr>
              </a:solidFill>
              <a:ln w="19050">
                <a:solidFill>
                  <a:schemeClr val="accent4">
                    <a:lumMod val="60000"/>
                    <a:lumMod val="75000"/>
                  </a:schemeClr>
                </a:solidFill>
              </a:ln>
              <a:effectLst>
                <a:innerShdw blurRad="114300">
                  <a:schemeClr val="accent4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4">
                    <a:lumMod val="60000"/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A918-4FF2-AE4F-D95B7D4C1854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  <a:alpha val="90000"/>
                </a:schemeClr>
              </a:solidFill>
              <a:ln w="19050">
                <a:solidFill>
                  <a:schemeClr val="accent5">
                    <a:lumMod val="60000"/>
                    <a:lumMod val="75000"/>
                  </a:schemeClr>
                </a:solidFill>
              </a:ln>
              <a:effectLst>
                <a:innerShdw blurRad="114300">
                  <a:schemeClr val="accent5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5">
                    <a:lumMod val="60000"/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5-A918-4FF2-AE4F-D95B7D4C1854}"/>
              </c:ext>
            </c:extLst>
          </c:dPt>
          <c:dLbls>
            <c:dLbl>
              <c:idx val="0"/>
              <c:layout>
                <c:manualLayout>
                  <c:x val="0.15280882533918652"/>
                  <c:y val="3.0267878886273199E-2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1"/>
                  </a:solidFill>
                  <a:round/>
                </a:ln>
                <a:effectLst>
                  <a:outerShdw blurRad="50800" dist="38100" dir="2700000" algn="tl" rotWithShape="0">
                    <a:schemeClr val="accent1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A918-4FF2-AE4F-D95B7D4C1854}"/>
                </c:ext>
              </c:extLst>
            </c:dLbl>
            <c:dLbl>
              <c:idx val="1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2"/>
                  </a:solidFill>
                  <a:round/>
                </a:ln>
                <a:effectLst>
                  <a:outerShdw blurRad="50800" dist="38100" dir="2700000" algn="tl" rotWithShape="0">
                    <a:schemeClr val="accent2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3"/>
                  </a:solidFill>
                  <a:round/>
                </a:ln>
                <a:effectLst>
                  <a:outerShdw blurRad="50800" dist="38100" dir="2700000" algn="tl" rotWithShape="0">
                    <a:schemeClr val="accent3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3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4"/>
                  </a:solidFill>
                  <a:round/>
                </a:ln>
                <a:effectLst>
                  <a:outerShdw blurRad="50800" dist="38100" dir="2700000" algn="tl" rotWithShape="0">
                    <a:schemeClr val="accent4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7.6180932157916673E-2"/>
                  <c:y val="9.426917769299456E-2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5"/>
                  </a:solidFill>
                  <a:round/>
                </a:ln>
                <a:effectLst>
                  <a:outerShdw blurRad="50800" dist="38100" dir="2700000" algn="tl" rotWithShape="0">
                    <a:schemeClr val="accent5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A918-4FF2-AE4F-D95B7D4C1854}"/>
                </c:ext>
              </c:extLst>
            </c:dLbl>
            <c:dLbl>
              <c:idx val="5"/>
              <c:layout>
                <c:manualLayout>
                  <c:x val="-6.6474747100304973E-2"/>
                  <c:y val="2.0817111778553454E-2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6"/>
                  </a:solidFill>
                  <a:round/>
                </a:ln>
                <a:effectLst>
                  <a:outerShdw blurRad="50800" dist="38100" dir="2700000" algn="tl" rotWithShape="0">
                    <a:schemeClr val="accent6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A918-4FF2-AE4F-D95B7D4C1854}"/>
                </c:ext>
              </c:extLst>
            </c:dLbl>
            <c:dLbl>
              <c:idx val="6"/>
              <c:layout>
                <c:manualLayout>
                  <c:x val="-7.278961981682916E-2"/>
                  <c:y val="-4.1807289552723434E-2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1">
                      <a:lumMod val="6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1">
                      <a:lumMod val="6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A918-4FF2-AE4F-D95B7D4C1854}"/>
                </c:ext>
              </c:extLst>
            </c:dLbl>
            <c:dLbl>
              <c:idx val="7"/>
              <c:layout>
                <c:manualLayout>
                  <c:x val="-3.5665844082619177E-2"/>
                  <c:y val="-8.6595340530887244E-2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2">
                      <a:lumMod val="6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2">
                      <a:lumMod val="6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A918-4FF2-AE4F-D95B7D4C1854}"/>
                </c:ext>
              </c:extLst>
            </c:dLbl>
            <c:dLbl>
              <c:idx val="8"/>
              <c:layout>
                <c:manualLayout>
                  <c:x val="1.6937451732942733E-2"/>
                  <c:y val="-0.11370614497930026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3">
                      <a:lumMod val="6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3">
                      <a:lumMod val="6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A918-4FF2-AE4F-D95B7D4C1854}"/>
                </c:ext>
              </c:extLst>
            </c:dLbl>
            <c:dLbl>
              <c:idx val="9"/>
              <c:layout>
                <c:manualLayout>
                  <c:x val="0.13130872165388574"/>
                  <c:y val="-0.12240512642253691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4">
                      <a:lumMod val="6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4">
                      <a:lumMod val="6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3-A918-4FF2-AE4F-D95B7D4C1854}"/>
                </c:ext>
              </c:extLst>
            </c:dLbl>
            <c:dLbl>
              <c:idx val="10"/>
              <c:layout>
                <c:manualLayout>
                  <c:x val="0.12811493657568226"/>
                  <c:y val="-1.9104635116486728E-2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5">
                      <a:lumMod val="6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5">
                      <a:lumMod val="6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5-A918-4FF2-AE4F-D95B7D4C1854}"/>
                </c:ext>
              </c:extLst>
            </c:dLbl>
            <c:spPr>
              <a:solidFill>
                <a:srgbClr val="FFFFFF">
                  <a:alpha val="90000"/>
                </a:srgbClr>
              </a:solidFill>
              <a:ln w="12700" cap="flat" cmpd="sng" algn="ctr">
                <a:solidFill>
                  <a:srgbClr val="25C6E3"/>
                </a:solidFill>
                <a:round/>
              </a:ln>
              <a:effectLst>
                <a:outerShdw blurRad="50800" dist="38100" dir="2700000" algn="tl" rotWithShape="0">
                  <a:srgbClr val="25C6E3">
                    <a:lumMod val="75000"/>
                    <a:alpha val="40000"/>
                  </a:srgbClr>
                </a:outerShdw>
              </a:effectLst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330" b="0" i="0" u="none" strike="noStrike" kern="1200" baseline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inEnd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1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Лист2!$A$24:$A$34</c:f>
              <c:strCache>
                <c:ptCount val="11"/>
                <c:pt idx="0">
                  <c:v>Мярка 2</c:v>
                </c:pt>
                <c:pt idx="1">
                  <c:v>Мярка 4</c:v>
                </c:pt>
                <c:pt idx="2">
                  <c:v>Мярка 6</c:v>
                </c:pt>
                <c:pt idx="3">
                  <c:v>Мярка 7</c:v>
                </c:pt>
                <c:pt idx="4">
                  <c:v>Мярка 8</c:v>
                </c:pt>
                <c:pt idx="5">
                  <c:v>Мярка 9</c:v>
                </c:pt>
                <c:pt idx="6">
                  <c:v>Финансов инструмент</c:v>
                </c:pt>
                <c:pt idx="7">
                  <c:v>Мярка 19</c:v>
                </c:pt>
                <c:pt idx="8">
                  <c:v>Мярка 20</c:v>
                </c:pt>
                <c:pt idx="9">
                  <c:v>Мярка 21 </c:v>
                </c:pt>
                <c:pt idx="10">
                  <c:v>Тематична подпрограма по ПРСР 2014</c:v>
                </c:pt>
              </c:strCache>
            </c:strRef>
          </c:cat>
          <c:val>
            <c:numRef>
              <c:f>Лист2!$B$24:$B$34</c:f>
              <c:numCache>
                <c:formatCode>_-* #\ ##0.00\ [$€-1]_-;\-* #\ ##0.00\ [$€-1]_-;_-* "-"??\ [$€-1]_-;_-@_-</c:formatCode>
                <c:ptCount val="11"/>
                <c:pt idx="0">
                  <c:v>1.4070160752633194</c:v>
                </c:pt>
                <c:pt idx="1">
                  <c:v>337.1616539114429</c:v>
                </c:pt>
                <c:pt idx="2">
                  <c:v>60.239599304632378</c:v>
                </c:pt>
                <c:pt idx="3">
                  <c:v>370.10997148992749</c:v>
                </c:pt>
                <c:pt idx="4">
                  <c:v>3.687022742611719</c:v>
                </c:pt>
                <c:pt idx="5">
                  <c:v>1.9723851927599958</c:v>
                </c:pt>
                <c:pt idx="6">
                  <c:v>4.25</c:v>
                </c:pt>
                <c:pt idx="7">
                  <c:v>23.86765319562328</c:v>
                </c:pt>
                <c:pt idx="8">
                  <c:v>24.355622246650988</c:v>
                </c:pt>
                <c:pt idx="9">
                  <c:v>3.2531202065650886</c:v>
                </c:pt>
                <c:pt idx="10">
                  <c:v>50.718661739441664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6-A918-4FF2-AE4F-D95B7D4C1854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bg-BG"/>
              <a:t>Изплатени средства по подмерки ЕЗФРСР</a:t>
            </a:r>
          </a:p>
          <a:p>
            <a:pPr>
              <a:defRPr sz="2128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bg-BG"/>
              <a:t>(в млн. евро)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Uswoqwaen!$B$24</c:f>
              <c:strCache>
                <c:ptCount val="1"/>
                <c:pt idx="0">
                  <c:v>Изплатени средства по подмерки ЕЗФРСР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-1.0416666666666667E-3"/>
                  <c:y val="4.4097442791508472E-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EC80-40FA-8725-4AEEF06C8FBE}"/>
                </c:ext>
              </c:extLst>
            </c:dLbl>
            <c:dLbl>
              <c:idx val="1"/>
              <c:layout>
                <c:manualLayout>
                  <c:x val="-2.0833333333333428E-3"/>
                  <c:y val="4.4097442791508472E-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EC80-40FA-8725-4AEEF06C8FBE}"/>
                </c:ext>
              </c:extLst>
            </c:dLbl>
            <c:dLbl>
              <c:idx val="2"/>
              <c:layout>
                <c:manualLayout>
                  <c:x val="-3.1250000000000002E-3"/>
                  <c:y val="-1.435198179964977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EC80-40FA-8725-4AEEF06C8FBE}"/>
                </c:ext>
              </c:extLst>
            </c:dLbl>
            <c:dLbl>
              <c:idx val="3"/>
              <c:layout>
                <c:manualLayout>
                  <c:x val="-4.1666666666666666E-3"/>
                  <c:y val="9.821837467314709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EC80-40FA-8725-4AEEF06C8FBE}"/>
                </c:ext>
              </c:extLst>
            </c:dLbl>
            <c:dLbl>
              <c:idx val="4"/>
              <c:layout>
                <c:manualLayout>
                  <c:x val="-3.819400322405998E-17"/>
                  <c:y val="2.317147035795009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EC80-40FA-8725-4AEEF06C8FBE}"/>
                </c:ext>
              </c:extLst>
            </c:dLbl>
            <c:dLbl>
              <c:idx val="5"/>
              <c:layout>
                <c:manualLayout>
                  <c:x val="0"/>
                  <c:y val="-1.11481585439720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EC80-40FA-8725-4AEEF06C8FBE}"/>
                </c:ext>
              </c:extLst>
            </c:dLbl>
            <c:dLbl>
              <c:idx val="13"/>
              <c:layout>
                <c:manualLayout>
                  <c:x val="-2.083333333333486E-3"/>
                  <c:y val="1.244183126264939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EC80-40FA-8725-4AEEF06C8FBE}"/>
                </c:ext>
              </c:extLst>
            </c:dLbl>
            <c:dLbl>
              <c:idx val="14"/>
              <c:layout>
                <c:manualLayout>
                  <c:x val="-6.2500000000000767E-3"/>
                  <c:y val="6.298326217665430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EC80-40FA-8725-4AEEF06C8FB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Uswoqwaen!$A$25:$A$45</c:f>
              <c:strCache>
                <c:ptCount val="21"/>
                <c:pt idx="0">
                  <c:v>4.1</c:v>
                </c:pt>
                <c:pt idx="1">
                  <c:v>4.2</c:v>
                </c:pt>
                <c:pt idx="2">
                  <c:v>6.1</c:v>
                </c:pt>
                <c:pt idx="3">
                  <c:v>6.3</c:v>
                </c:pt>
                <c:pt idx="4">
                  <c:v>7.2</c:v>
                </c:pt>
                <c:pt idx="5">
                  <c:v>7.6</c:v>
                </c:pt>
                <c:pt idx="6">
                  <c:v>8.1</c:v>
                </c:pt>
                <c:pt idx="7">
                  <c:v>8.3</c:v>
                </c:pt>
                <c:pt idx="8">
                  <c:v>8.4</c:v>
                </c:pt>
                <c:pt idx="9">
                  <c:v>9</c:v>
                </c:pt>
                <c:pt idx="10">
                  <c:v>19.1</c:v>
                </c:pt>
                <c:pt idx="11">
                  <c:v>19.2</c:v>
                </c:pt>
                <c:pt idx="12">
                  <c:v>19.3</c:v>
                </c:pt>
                <c:pt idx="13">
                  <c:v>19.4</c:v>
                </c:pt>
                <c:pt idx="14">
                  <c:v>20</c:v>
                </c:pt>
                <c:pt idx="15">
                  <c:v>21.3</c:v>
                </c:pt>
                <c:pt idx="16">
                  <c:v>2.1.1</c:v>
                </c:pt>
                <c:pt idx="17">
                  <c:v>2.1.2</c:v>
                </c:pt>
                <c:pt idx="18">
                  <c:v>4.1.2</c:v>
                </c:pt>
                <c:pt idx="19">
                  <c:v>6.4.1</c:v>
                </c:pt>
                <c:pt idx="20">
                  <c:v>Фин. инструмент</c:v>
                </c:pt>
              </c:strCache>
            </c:strRef>
          </c:cat>
          <c:val>
            <c:numRef>
              <c:f>Uswoqwaen!$B$25:$B$45</c:f>
              <c:numCache>
                <c:formatCode>0.00</c:formatCode>
                <c:ptCount val="21"/>
                <c:pt idx="0">
                  <c:v>234.03254190612537</c:v>
                </c:pt>
                <c:pt idx="1">
                  <c:v>103.04899405358421</c:v>
                </c:pt>
                <c:pt idx="2">
                  <c:v>58.782699667655187</c:v>
                </c:pt>
                <c:pt idx="3">
                  <c:v>44.093324731567641</c:v>
                </c:pt>
                <c:pt idx="4">
                  <c:v>351.27984173228356</c:v>
                </c:pt>
                <c:pt idx="5">
                  <c:v>18.830129757643935</c:v>
                </c:pt>
                <c:pt idx="6">
                  <c:v>0.44434563861335513</c:v>
                </c:pt>
                <c:pt idx="7">
                  <c:v>3.1026984763268226</c:v>
                </c:pt>
                <c:pt idx="8">
                  <c:v>0.13997862767154107</c:v>
                </c:pt>
                <c:pt idx="9">
                  <c:v>1.9723851927599958</c:v>
                </c:pt>
                <c:pt idx="10">
                  <c:v>1.8106720370181</c:v>
                </c:pt>
                <c:pt idx="11">
                  <c:v>4.2502986910727074</c:v>
                </c:pt>
                <c:pt idx="12">
                  <c:v>0.43111338071377436</c:v>
                </c:pt>
                <c:pt idx="13">
                  <c:v>17.375569086818697</c:v>
                </c:pt>
                <c:pt idx="14">
                  <c:v>24.355622246650988</c:v>
                </c:pt>
                <c:pt idx="15">
                  <c:v>3.2531202065650886</c:v>
                </c:pt>
                <c:pt idx="16">
                  <c:v>1.4070160752633194</c:v>
                </c:pt>
                <c:pt idx="17">
                  <c:v>6.6253370078740161</c:v>
                </c:pt>
                <c:pt idx="18">
                  <c:v>8.0117951733306061E-2</c:v>
                </c:pt>
                <c:pt idx="19">
                  <c:v>1.456899636977196</c:v>
                </c:pt>
                <c:pt idx="20">
                  <c:v>4.25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EC80-40FA-8725-4AEEF06C8FBE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130158080"/>
        <c:axId val="89477056"/>
      </c:barChart>
      <c:catAx>
        <c:axId val="130158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89477056"/>
        <c:crosses val="autoZero"/>
        <c:auto val="1"/>
        <c:lblAlgn val="ctr"/>
        <c:lblOffset val="100"/>
        <c:noMultiLvlLbl val="0"/>
      </c:catAx>
      <c:valAx>
        <c:axId val="894770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30158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0302325397973003"/>
          <c:y val="9.2415505754088481E-2"/>
          <c:w val="0.84589509532793161"/>
          <c:h val="0.7949640218049666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Индикативен бюджет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2263234950620356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C535-4ACF-9543-96477E47A329}"/>
                </c:ext>
              </c:extLst>
            </c:dLbl>
            <c:dLbl>
              <c:idx val="1"/>
              <c:layout>
                <c:manualLayout>
                  <c:x val="2.127583457270903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5-C535-4ACF-9543-96477E47A329}"/>
                </c:ext>
              </c:extLst>
            </c:dLbl>
            <c:dLbl>
              <c:idx val="2"/>
              <c:layout>
                <c:manualLayout>
                  <c:x val="-9.8396707311302553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C535-4ACF-9543-96477E47A329}"/>
                </c:ext>
              </c:extLst>
            </c:dLbl>
            <c:dLbl>
              <c:idx val="4"/>
              <c:layout>
                <c:manualLayout>
                  <c:x val="6.6752973541548668E-4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C535-4ACF-9543-96477E47A329}"/>
                </c:ext>
              </c:extLst>
            </c:dLbl>
            <c:dLbl>
              <c:idx val="6"/>
              <c:layout>
                <c:manualLayout>
                  <c:x val="-1.4860074470212678E-3"/>
                  <c:y val="3.978588302887734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C535-4ACF-9543-96477E47A329}"/>
                </c:ext>
              </c:extLst>
            </c:dLbl>
            <c:dLbl>
              <c:idx val="7"/>
              <c:layout>
                <c:manualLayout>
                  <c:x val="7.5425454653738318E-3"/>
                  <c:y val="-3.646997147224835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C535-4ACF-9543-96477E47A329}"/>
                </c:ext>
              </c:extLst>
            </c:dLbl>
            <c:dLbl>
              <c:idx val="8"/>
              <c:layout>
                <c:manualLayout>
                  <c:x val="-5.3677176666000253E-3"/>
                  <c:y val="-1.8234985736124175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2-C535-4ACF-9543-96477E47A329}"/>
                </c:ext>
              </c:extLst>
            </c:dLbl>
            <c:numFmt formatCode="#,##0\€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00B0F0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4.1</c:v>
                </c:pt>
                <c:pt idx="1">
                  <c:v>4.1.2</c:v>
                </c:pt>
                <c:pt idx="2">
                  <c:v>4.2</c:v>
                </c:pt>
                <c:pt idx="3">
                  <c:v>4.2.2</c:v>
                </c:pt>
                <c:pt idx="4">
                  <c:v>5.1</c:v>
                </c:pt>
                <c:pt idx="5">
                  <c:v>5.2</c:v>
                </c:pt>
                <c:pt idx="6">
                  <c:v>6.1</c:v>
                </c:pt>
                <c:pt idx="7">
                  <c:v>6.3</c:v>
                </c:pt>
                <c:pt idx="8">
                  <c:v>6.4.1</c:v>
                </c:pt>
              </c:strCache>
            </c:strRef>
          </c:cat>
          <c:val>
            <c:numRef>
              <c:f>Sheet1!$B$2:$B$10</c:f>
              <c:numCache>
                <c:formatCode>_-* #\ ##0.00\ [$€-1]_-;\-* #\ ##0.00\ [$€-1]_-;_-* "-"??\ [$€-1]_-;_-@_-</c:formatCode>
                <c:ptCount val="9"/>
                <c:pt idx="0">
                  <c:v>416877453.70098799</c:v>
                </c:pt>
                <c:pt idx="1">
                  <c:v>5399999.9976000004</c:v>
                </c:pt>
                <c:pt idx="2">
                  <c:v>309629411.76999998</c:v>
                </c:pt>
                <c:pt idx="3">
                  <c:v>200000</c:v>
                </c:pt>
                <c:pt idx="4">
                  <c:v>27489337</c:v>
                </c:pt>
                <c:pt idx="5">
                  <c:v>100000</c:v>
                </c:pt>
                <c:pt idx="6">
                  <c:v>83113021.111111104</c:v>
                </c:pt>
                <c:pt idx="7">
                  <c:v>63945294.117647097</c:v>
                </c:pt>
                <c:pt idx="8">
                  <c:v>48762154.117647059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535-4ACF-9543-96477E47A32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Договорени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2263234950620356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C535-4ACF-9543-96477E47A329}"/>
                </c:ext>
              </c:extLst>
            </c:dLbl>
            <c:dLbl>
              <c:idx val="2"/>
              <c:layout>
                <c:manualLayout>
                  <c:x val="-2.4381056048071212E-2"/>
                  <c:y val="-7.2939942944496699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C535-4ACF-9543-96477E47A329}"/>
                </c:ext>
              </c:extLst>
            </c:dLbl>
            <c:dLbl>
              <c:idx val="6"/>
              <c:layout>
                <c:manualLayout>
                  <c:x val="8.3085044609253374E-3"/>
                  <c:y val="3.978588302887698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C535-4ACF-9543-96477E47A329}"/>
                </c:ext>
              </c:extLst>
            </c:dLbl>
            <c:dLbl>
              <c:idx val="7"/>
              <c:layout>
                <c:manualLayout>
                  <c:x val="5.3318412828784153E-4"/>
                  <c:y val="-1.989294151443867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C535-4ACF-9543-96477E47A329}"/>
                </c:ext>
              </c:extLst>
            </c:dLbl>
            <c:dLbl>
              <c:idx val="8"/>
              <c:layout>
                <c:manualLayout>
                  <c:x val="-5.6715219372638771E-4"/>
                  <c:y val="-1.989294151443867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3-C535-4ACF-9543-96477E47A329}"/>
                </c:ext>
              </c:extLst>
            </c:dLbl>
            <c:numFmt formatCode="#,##0\€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4.1</c:v>
                </c:pt>
                <c:pt idx="1">
                  <c:v>4.1.2</c:v>
                </c:pt>
                <c:pt idx="2">
                  <c:v>4.2</c:v>
                </c:pt>
                <c:pt idx="3">
                  <c:v>4.2.2</c:v>
                </c:pt>
                <c:pt idx="4">
                  <c:v>5.1</c:v>
                </c:pt>
                <c:pt idx="5">
                  <c:v>5.2</c:v>
                </c:pt>
                <c:pt idx="6">
                  <c:v>6.1</c:v>
                </c:pt>
                <c:pt idx="7">
                  <c:v>6.3</c:v>
                </c:pt>
                <c:pt idx="8">
                  <c:v>6.4.1</c:v>
                </c:pt>
              </c:strCache>
            </c:strRef>
          </c:cat>
          <c:val>
            <c:numRef>
              <c:f>Sheet1!$C$2:$C$10</c:f>
              <c:numCache>
                <c:formatCode>_-* #\ ##0.00\ [$€-1]_-;\-* #\ ##0.00\ [$€-1]_-;_-* "-"??\ [$€-1]_-;_-@_-</c:formatCode>
                <c:ptCount val="9"/>
                <c:pt idx="0">
                  <c:v>337113677.10000002</c:v>
                </c:pt>
                <c:pt idx="1">
                  <c:v>1643644.22</c:v>
                </c:pt>
                <c:pt idx="2">
                  <c:v>231988649.69999999</c:v>
                </c:pt>
                <c:pt idx="3">
                  <c:v>0</c:v>
                </c:pt>
                <c:pt idx="4">
                  <c:v>3648519.94</c:v>
                </c:pt>
                <c:pt idx="5">
                  <c:v>0</c:v>
                </c:pt>
                <c:pt idx="6">
                  <c:v>54550000</c:v>
                </c:pt>
                <c:pt idx="7">
                  <c:v>51060000</c:v>
                </c:pt>
                <c:pt idx="8">
                  <c:v>29705322.440000001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535-4ACF-9543-96477E47A32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Платени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9.8396707311301668E-3"/>
                  <c:y val="-1.458798858889934E-16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C535-4ACF-9543-96477E47A329}"/>
                </c:ext>
              </c:extLst>
            </c:dLbl>
            <c:dLbl>
              <c:idx val="2"/>
              <c:layout>
                <c:manualLayout>
                  <c:x val="-9.8396707311301668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C535-4ACF-9543-96477E47A329}"/>
                </c:ext>
              </c:extLst>
            </c:dLbl>
            <c:dLbl>
              <c:idx val="6"/>
              <c:layout>
                <c:manualLayout>
                  <c:x val="-6.0140650690735107E-3"/>
                  <c:y val="1.989294151443867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C535-4ACF-9543-96477E47A329}"/>
                </c:ext>
              </c:extLst>
            </c:dLbl>
            <c:dLbl>
              <c:idx val="7"/>
              <c:layout>
                <c:manualLayout>
                  <c:x val="-1.028278223645745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C535-4ACF-9543-96477E47A329}"/>
                </c:ext>
              </c:extLst>
            </c:dLbl>
            <c:dLbl>
              <c:idx val="8"/>
              <c:layout>
                <c:manualLayout>
                  <c:x val="-4.0589929880754119E-4"/>
                  <c:y val="-1.989294151443867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4-C535-4ACF-9543-96477E47A329}"/>
                </c:ext>
              </c:extLst>
            </c:dLbl>
            <c:numFmt formatCode="#,##0\€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4.1</c:v>
                </c:pt>
                <c:pt idx="1">
                  <c:v>4.1.2</c:v>
                </c:pt>
                <c:pt idx="2">
                  <c:v>4.2</c:v>
                </c:pt>
                <c:pt idx="3">
                  <c:v>4.2.2</c:v>
                </c:pt>
                <c:pt idx="4">
                  <c:v>5.1</c:v>
                </c:pt>
                <c:pt idx="5">
                  <c:v>5.2</c:v>
                </c:pt>
                <c:pt idx="6">
                  <c:v>6.1</c:v>
                </c:pt>
                <c:pt idx="7">
                  <c:v>6.3</c:v>
                </c:pt>
                <c:pt idx="8">
                  <c:v>6.4.1</c:v>
                </c:pt>
              </c:strCache>
            </c:strRef>
          </c:cat>
          <c:val>
            <c:numRef>
              <c:f>Sheet1!$D$2:$D$10</c:f>
              <c:numCache>
                <c:formatCode>_-* #\ ##0.00\ [$€-1]_-;\-* #\ ##0.00\ [$€-1]_-;_-* "-"??\ [$€-1]_-;_-@_-</c:formatCode>
                <c:ptCount val="9"/>
                <c:pt idx="0">
                  <c:v>282943534.62</c:v>
                </c:pt>
                <c:pt idx="1">
                  <c:v>94256.4</c:v>
                </c:pt>
                <c:pt idx="2">
                  <c:v>122399706.12999998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46217579.799999997</c:v>
                </c:pt>
                <c:pt idx="7">
                  <c:v>42930997.650000006</c:v>
                </c:pt>
                <c:pt idx="8">
                  <c:v>1713999.56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535-4ACF-9543-96477E47A329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30185728"/>
        <c:axId val="89478784"/>
      </c:barChart>
      <c:catAx>
        <c:axId val="1301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89478784"/>
        <c:crosses val="autoZero"/>
        <c:auto val="1"/>
        <c:lblAlgn val="ctr"/>
        <c:lblOffset val="0"/>
        <c:noMultiLvlLbl val="0"/>
      </c:catAx>
      <c:valAx>
        <c:axId val="89478784"/>
        <c:scaling>
          <c:orientation val="minMax"/>
          <c:min val="1"/>
        </c:scaling>
        <c:delete val="1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\€" sourceLinked="0"/>
        <c:majorTickMark val="none"/>
        <c:minorTickMark val="none"/>
        <c:tickLblPos val="low"/>
        <c:crossAx val="1301857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152812970715705"/>
          <c:y val="0.10014843133929434"/>
          <c:w val="0.7516201105549164"/>
          <c:h val="0.7705452281898850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индикативен бюджет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3.500139904131705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8C06-4980-98E2-107CBDA85C20}"/>
                </c:ext>
              </c:extLst>
            </c:dLbl>
            <c:dLbl>
              <c:idx val="1"/>
              <c:layout>
                <c:manualLayout>
                  <c:x val="-5.2737836423319439E-4"/>
                  <c:y val="-1.4897988518212817E-16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8C06-4980-98E2-107CBDA85C20}"/>
                </c:ext>
              </c:extLst>
            </c:dLbl>
            <c:dLbl>
              <c:idx val="2"/>
              <c:layout>
                <c:manualLayout>
                  <c:x val="3.0968179517488342E-3"/>
                  <c:y val="7.3253591495354725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8C06-4980-98E2-107CBDA85C20}"/>
                </c:ext>
              </c:extLst>
            </c:dLbl>
            <c:dLbl>
              <c:idx val="3"/>
              <c:layout>
                <c:manualLayout>
                  <c:x val="-8.4333575164375237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4497-4627-AEEE-BCBEE0F0584F}"/>
                </c:ext>
              </c:extLst>
            </c:dLbl>
            <c:dLbl>
              <c:idx val="4"/>
              <c:layout>
                <c:manualLayout>
                  <c:x val="1.6107511934778528E-3"/>
                  <c:y val="-7.3253591495354725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8C06-4980-98E2-107CBDA85C20}"/>
                </c:ext>
              </c:extLst>
            </c:dLbl>
            <c:dLbl>
              <c:idx val="5"/>
              <c:layout>
                <c:manualLayout>
                  <c:x val="1.6821862040087072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2-8C06-4980-98E2-107CBDA85C20}"/>
                </c:ext>
              </c:extLst>
            </c:dLbl>
            <c:dLbl>
              <c:idx val="6"/>
              <c:layout>
                <c:manualLayout>
                  <c:x val="-1.2394087309297148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4497-4627-AEEE-BCBEE0F0584F}"/>
                </c:ext>
              </c:extLst>
            </c:dLbl>
            <c:dLbl>
              <c:idx val="7"/>
              <c:layout>
                <c:manualLayout>
                  <c:x val="2.0544248535299309E-2"/>
                  <c:y val="-1.8313397873838681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8C06-4980-98E2-107CBDA85C20}"/>
                </c:ext>
              </c:extLst>
            </c:dLbl>
            <c:numFmt formatCode="#,##0\€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00B0F0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7.2</c:v>
                </c:pt>
                <c:pt idx="1">
                  <c:v>7.3</c:v>
                </c:pt>
                <c:pt idx="2">
                  <c:v>7.6</c:v>
                </c:pt>
                <c:pt idx="3">
                  <c:v>8.1</c:v>
                </c:pt>
                <c:pt idx="4">
                  <c:v>8.3</c:v>
                </c:pt>
                <c:pt idx="5">
                  <c:v>8.4</c:v>
                </c:pt>
                <c:pt idx="6">
                  <c:v>8.6</c:v>
                </c:pt>
                <c:pt idx="7">
                  <c:v>9</c:v>
                </c:pt>
              </c:strCache>
            </c:strRef>
          </c:cat>
          <c:val>
            <c:numRef>
              <c:f>Sheet1!$B$2:$B$9</c:f>
              <c:numCache>
                <c:formatCode>#,##0</c:formatCode>
                <c:ptCount val="8"/>
                <c:pt idx="0">
                  <c:v>559295322.35294116</c:v>
                </c:pt>
                <c:pt idx="1">
                  <c:v>42000000</c:v>
                </c:pt>
                <c:pt idx="2">
                  <c:v>60830000</c:v>
                </c:pt>
                <c:pt idx="3">
                  <c:v>1631112</c:v>
                </c:pt>
                <c:pt idx="4">
                  <c:v>20474302.352941178</c:v>
                </c:pt>
                <c:pt idx="5">
                  <c:v>2397058.823529412</c:v>
                </c:pt>
                <c:pt idx="6">
                  <c:v>18500000</c:v>
                </c:pt>
                <c:pt idx="7">
                  <c:v>9316503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C06-4980-98E2-107CBDA85C2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договорени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9.4147480418299697E-4"/>
                  <c:y val="-1.4650718299070945E-16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8C06-4980-98E2-107CBDA85C20}"/>
                </c:ext>
              </c:extLst>
            </c:dLbl>
            <c:dLbl>
              <c:idx val="1"/>
              <c:layout>
                <c:manualLayout>
                  <c:x val="-3.9014171206289301E-4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497-4627-AEEE-BCBEE0F0584F}"/>
                </c:ext>
              </c:extLst>
            </c:dLbl>
            <c:dLbl>
              <c:idx val="2"/>
              <c:layout>
                <c:manualLayout>
                  <c:x val="1.3003279259183188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8C06-4980-98E2-107CBDA85C20}"/>
                </c:ext>
              </c:extLst>
            </c:dLbl>
            <c:dLbl>
              <c:idx val="4"/>
              <c:layout>
                <c:manualLayout>
                  <c:x val="-9.44752892620364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8C06-4980-98E2-107CBDA85C20}"/>
                </c:ext>
              </c:extLst>
            </c:dLbl>
            <c:dLbl>
              <c:idx val="6"/>
              <c:layout>
                <c:manualLayout>
                  <c:x val="-1.9567963712472341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4497-4627-AEEE-BCBEE0F0584F}"/>
                </c:ext>
              </c:extLst>
            </c:dLbl>
            <c:dLbl>
              <c:idx val="7"/>
              <c:layout>
                <c:manualLayout>
                  <c:x val="1.2316246557519285E-2"/>
                  <c:y val="-1.8313397873838681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8C06-4980-98E2-107CBDA85C20}"/>
                </c:ext>
              </c:extLst>
            </c:dLbl>
            <c:numFmt formatCode="#,##0\€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7.2</c:v>
                </c:pt>
                <c:pt idx="1">
                  <c:v>7.3</c:v>
                </c:pt>
                <c:pt idx="2">
                  <c:v>7.6</c:v>
                </c:pt>
                <c:pt idx="3">
                  <c:v>8.1</c:v>
                </c:pt>
                <c:pt idx="4">
                  <c:v>8.3</c:v>
                </c:pt>
                <c:pt idx="5">
                  <c:v>8.4</c:v>
                </c:pt>
                <c:pt idx="6">
                  <c:v>8.6</c:v>
                </c:pt>
                <c:pt idx="7">
                  <c:v>9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 formatCode="#,##0">
                  <c:v>543534270.92999995</c:v>
                </c:pt>
                <c:pt idx="2" formatCode="#,##0">
                  <c:v>25227157.260000002</c:v>
                </c:pt>
                <c:pt idx="4" formatCode="#,##0">
                  <c:v>17432606.960000001</c:v>
                </c:pt>
                <c:pt idx="5" formatCode="#,##0">
                  <c:v>2352321.4500000002</c:v>
                </c:pt>
                <c:pt idx="6" formatCode="#,##0">
                  <c:v>8686882.8000000007</c:v>
                </c:pt>
                <c:pt idx="7" formatCode="#,##0">
                  <c:v>7972023.5199999996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C06-4980-98E2-107CBDA85C2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платени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2487955951857369E-5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8C06-4980-98E2-107CBDA85C20}"/>
                </c:ext>
              </c:extLst>
            </c:dLbl>
            <c:dLbl>
              <c:idx val="1"/>
              <c:layout>
                <c:manualLayout>
                  <c:x val="-6.2403540809988466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4497-4627-AEEE-BCBEE0F0584F}"/>
                </c:ext>
              </c:extLst>
            </c:dLbl>
            <c:dLbl>
              <c:idx val="2"/>
              <c:layout>
                <c:manualLayout>
                  <c:x val="-4.9229863853962716E-4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8C06-4980-98E2-107CBDA85C20}"/>
                </c:ext>
              </c:extLst>
            </c:dLbl>
            <c:dLbl>
              <c:idx val="4"/>
              <c:layout>
                <c:manualLayout>
                  <c:x val="7.8176555501744144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8C06-4980-98E2-107CBDA85C20}"/>
                </c:ext>
              </c:extLst>
            </c:dLbl>
            <c:numFmt formatCode="#,##0\€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7.2</c:v>
                </c:pt>
                <c:pt idx="1">
                  <c:v>7.3</c:v>
                </c:pt>
                <c:pt idx="2">
                  <c:v>7.6</c:v>
                </c:pt>
                <c:pt idx="3">
                  <c:v>8.1</c:v>
                </c:pt>
                <c:pt idx="4">
                  <c:v>8.3</c:v>
                </c:pt>
                <c:pt idx="5">
                  <c:v>8.4</c:v>
                </c:pt>
                <c:pt idx="6">
                  <c:v>8.6</c:v>
                </c:pt>
                <c:pt idx="7">
                  <c:v>9</c:v>
                </c:pt>
              </c:strCache>
            </c:strRef>
          </c:cat>
          <c:val>
            <c:numRef>
              <c:f>Sheet1!$D$2:$D$9</c:f>
              <c:numCache>
                <c:formatCode>#,##0</c:formatCode>
                <c:ptCount val="8"/>
                <c:pt idx="0">
                  <c:v>413281654.29000002</c:v>
                </c:pt>
                <c:pt idx="1">
                  <c:v>0</c:v>
                </c:pt>
                <c:pt idx="2">
                  <c:v>22153093.110000011</c:v>
                </c:pt>
                <c:pt idx="4">
                  <c:v>3650233.5</c:v>
                </c:pt>
                <c:pt idx="5">
                  <c:v>164680.72</c:v>
                </c:pt>
                <c:pt idx="7">
                  <c:v>2034798.7599999998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8C06-4980-98E2-107CBDA85C20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34393344"/>
        <c:axId val="89480512"/>
      </c:barChart>
      <c:catAx>
        <c:axId val="1343933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89480512"/>
        <c:crosses val="autoZero"/>
        <c:auto val="1"/>
        <c:lblAlgn val="ctr"/>
        <c:lblOffset val="100"/>
        <c:noMultiLvlLbl val="0"/>
      </c:catAx>
      <c:valAx>
        <c:axId val="89480512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crossAx val="1343933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Договорени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Sheet1!$A$2:$A$18</c:f>
              <c:strCache>
                <c:ptCount val="17"/>
                <c:pt idx="0">
                  <c:v>4.1</c:v>
                </c:pt>
                <c:pt idx="1">
                  <c:v>4.1.2</c:v>
                </c:pt>
                <c:pt idx="2">
                  <c:v>4.2</c:v>
                </c:pt>
                <c:pt idx="3">
                  <c:v>4.2.2</c:v>
                </c:pt>
                <c:pt idx="4">
                  <c:v>5.1</c:v>
                </c:pt>
                <c:pt idx="5">
                  <c:v>5.2</c:v>
                </c:pt>
                <c:pt idx="6">
                  <c:v>6.1</c:v>
                </c:pt>
                <c:pt idx="7">
                  <c:v>6.3</c:v>
                </c:pt>
                <c:pt idx="8">
                  <c:v>6.4.1</c:v>
                </c:pt>
                <c:pt idx="9">
                  <c:v>7.2</c:v>
                </c:pt>
                <c:pt idx="10">
                  <c:v>7.3</c:v>
                </c:pt>
                <c:pt idx="11">
                  <c:v>7.6</c:v>
                </c:pt>
                <c:pt idx="12">
                  <c:v>8.1</c:v>
                </c:pt>
                <c:pt idx="13">
                  <c:v>8.3</c:v>
                </c:pt>
                <c:pt idx="14">
                  <c:v>8.4</c:v>
                </c:pt>
                <c:pt idx="15">
                  <c:v>8.6</c:v>
                </c:pt>
                <c:pt idx="16">
                  <c:v>9</c:v>
                </c:pt>
              </c:strCache>
            </c:strRef>
          </c:cat>
          <c:val>
            <c:numRef>
              <c:f>Sheet1!$B$2:$B$18</c:f>
              <c:numCache>
                <c:formatCode>0%</c:formatCode>
                <c:ptCount val="17"/>
                <c:pt idx="0">
                  <c:v>0.80866373104888567</c:v>
                </c:pt>
                <c:pt idx="1">
                  <c:v>0.30437855939453862</c:v>
                </c:pt>
                <c:pt idx="2">
                  <c:v>0.74924616616307305</c:v>
                </c:pt>
                <c:pt idx="3">
                  <c:v>0</c:v>
                </c:pt>
                <c:pt idx="4">
                  <c:v>0.13272491584646076</c:v>
                </c:pt>
                <c:pt idx="5">
                  <c:v>0</c:v>
                </c:pt>
                <c:pt idx="6">
                  <c:v>0.65633518395479662</c:v>
                </c:pt>
                <c:pt idx="7">
                  <c:v>0.79849503711812442</c:v>
                </c:pt>
                <c:pt idx="8">
                  <c:v>0.60918806762168087</c:v>
                </c:pt>
                <c:pt idx="9">
                  <c:v>0.97181980468451823</c:v>
                </c:pt>
                <c:pt idx="10">
                  <c:v>0</c:v>
                </c:pt>
                <c:pt idx="11">
                  <c:v>0.41471572020384684</c:v>
                </c:pt>
                <c:pt idx="12">
                  <c:v>0</c:v>
                </c:pt>
                <c:pt idx="13">
                  <c:v>0.85143838649504799</c:v>
                </c:pt>
                <c:pt idx="14">
                  <c:v>0.98133655582822077</c:v>
                </c:pt>
                <c:pt idx="15">
                  <c:v>0.46956123243243247</c:v>
                </c:pt>
                <c:pt idx="16">
                  <c:v>0.85568839724518952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7EF-4BB2-9429-02447D2C291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Платени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Sheet1!$A$2:$A$18</c:f>
              <c:strCache>
                <c:ptCount val="17"/>
                <c:pt idx="0">
                  <c:v>4.1</c:v>
                </c:pt>
                <c:pt idx="1">
                  <c:v>4.1.2</c:v>
                </c:pt>
                <c:pt idx="2">
                  <c:v>4.2</c:v>
                </c:pt>
                <c:pt idx="3">
                  <c:v>4.2.2</c:v>
                </c:pt>
                <c:pt idx="4">
                  <c:v>5.1</c:v>
                </c:pt>
                <c:pt idx="5">
                  <c:v>5.2</c:v>
                </c:pt>
                <c:pt idx="6">
                  <c:v>6.1</c:v>
                </c:pt>
                <c:pt idx="7">
                  <c:v>6.3</c:v>
                </c:pt>
                <c:pt idx="8">
                  <c:v>6.4.1</c:v>
                </c:pt>
                <c:pt idx="9">
                  <c:v>7.2</c:v>
                </c:pt>
                <c:pt idx="10">
                  <c:v>7.3</c:v>
                </c:pt>
                <c:pt idx="11">
                  <c:v>7.6</c:v>
                </c:pt>
                <c:pt idx="12">
                  <c:v>8.1</c:v>
                </c:pt>
                <c:pt idx="13">
                  <c:v>8.3</c:v>
                </c:pt>
                <c:pt idx="14">
                  <c:v>8.4</c:v>
                </c:pt>
                <c:pt idx="15">
                  <c:v>8.6</c:v>
                </c:pt>
                <c:pt idx="16">
                  <c:v>9</c:v>
                </c:pt>
              </c:strCache>
            </c:strRef>
          </c:cat>
          <c:val>
            <c:numRef>
              <c:f>Sheet1!$C$2:$C$18</c:f>
              <c:numCache>
                <c:formatCode>0%</c:formatCode>
                <c:ptCount val="17"/>
                <c:pt idx="0">
                  <c:v>0.67872112561632025</c:v>
                </c:pt>
                <c:pt idx="1">
                  <c:v>1.7454888896646616E-2</c:v>
                </c:pt>
                <c:pt idx="2">
                  <c:v>0.3953103338287558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0.55608109514167714</c:v>
                </c:pt>
                <c:pt idx="7">
                  <c:v>0.67137071214365185</c:v>
                </c:pt>
                <c:pt idx="8">
                  <c:v>3.5150201852540849E-2</c:v>
                </c:pt>
                <c:pt idx="9">
                  <c:v>0.73893279234186093</c:v>
                </c:pt>
                <c:pt idx="10">
                  <c:v>0</c:v>
                </c:pt>
                <c:pt idx="11">
                  <c:v>0.36418038977478234</c:v>
                </c:pt>
                <c:pt idx="12">
                  <c:v>0</c:v>
                </c:pt>
                <c:pt idx="13">
                  <c:v>0.17828365709738755</c:v>
                </c:pt>
                <c:pt idx="14">
                  <c:v>6.8701159263803671E-2</c:v>
                </c:pt>
                <c:pt idx="15">
                  <c:v>0</c:v>
                </c:pt>
                <c:pt idx="16">
                  <c:v>0.21840799707787351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7EF-4BB2-9429-02447D2C291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130186240"/>
        <c:axId val="100345536"/>
      </c:barChart>
      <c:catAx>
        <c:axId val="1301862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00345536"/>
        <c:crosses val="autoZero"/>
        <c:auto val="1"/>
        <c:lblAlgn val="ctr"/>
        <c:lblOffset val="100"/>
        <c:noMultiLvlLbl val="0"/>
      </c:catAx>
      <c:valAx>
        <c:axId val="100345536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301862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5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/>
    <cs:fillRef idx="2">
      <cs:styleClr val="auto"/>
    </cs:fillRef>
    <cs:effectRef idx="1"/>
    <cs:fontRef idx="minor">
      <a:schemeClr val="dk1"/>
    </cs:fontRef>
    <cs:spPr/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0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  <a:headEnd type="none" w="sm" len="sm"/>
        <a:tailEnd type="none" w="sm" len="sm"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46000">
            <a:schemeClr val="phClr"/>
          </a:gs>
          <a:gs pos="100000">
            <a:schemeClr val="phClr">
              <a:lumMod val="20000"/>
              <a:lumOff val="80000"/>
              <a:alpha val="0"/>
            </a:schemeClr>
          </a:gs>
        </a:gsLst>
        <a:path path="circle">
          <a:fillToRect l="50000" t="-80000" r="50000" b="180000"/>
        </a:path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0">
              <a:schemeClr val="tx1">
                <a:lumMod val="5000"/>
                <a:lumOff val="95000"/>
              </a:schemeClr>
            </a:gs>
            <a:gs pos="100000">
              <a:schemeClr val="tx1">
                <a:lumMod val="15000"/>
                <a:lumOff val="8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0">
              <a:schemeClr val="tx1">
                <a:lumMod val="5000"/>
                <a:lumOff val="95000"/>
              </a:schemeClr>
            </a:gs>
            <a:gs pos="100000">
              <a:schemeClr val="tx1">
                <a:lumMod val="15000"/>
                <a:lumOff val="8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63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330" b="0" i="0" u="none" strike="noStrike" kern="1200" baseline="0">
      <a:effectLst/>
    </cs:defRPr>
    <cs:bodyPr rot="0" spcFirstLastPara="1" vertOverflow="clip" horzOverflow="clip" vert="horz" wrap="square" lIns="38100" tIns="19050" rIns="38100" bIns="19050" anchor="ctr" anchorCtr="1">
      <a:spAutoFit/>
    </cs:bodyPr>
  </cs:dataLabel>
  <cs:dataLabelCallout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330" b="0" i="0" u="none" strike="noStrike" kern="1200" baseline="0">
      <a:effectLst/>
    </cs:defRPr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>
          <a:alpha val="70000"/>
        </a:schemeClr>
      </a:solidFill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tx1"/>
    </cs:fontRef>
    <cs:spPr>
      <a:solidFill>
        <a:schemeClr val="phClr">
          <a:alpha val="90000"/>
        </a:schemeClr>
      </a:solidFill>
      <a:ln w="19050">
        <a:solidFill>
          <a:schemeClr val="phClr">
            <a:lumMod val="75000"/>
          </a:schemeClr>
        </a:solidFill>
      </a:ln>
      <a:effectLst>
        <a:innerShdw blurRad="114300">
          <a:schemeClr val="phClr">
            <a:lumMod val="75000"/>
          </a:schemeClr>
        </a:innerShdw>
      </a:effectLst>
      <a:scene3d>
        <a:camera prst="orthographicFront"/>
        <a:lightRig rig="threePt" dir="t"/>
      </a:scene3d>
      <a:sp3d contourW="19050" prstMaterial="flat">
        <a:contourClr>
          <a:schemeClr val="accent4">
            <a:lumMod val="75000"/>
          </a:schemeClr>
        </a:contourClr>
      </a:sp3d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63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330" b="0" i="0" u="none" strike="noStrike" kern="1200" baseline="0">
      <a:effectLst/>
    </cs:defRPr>
    <cs:bodyPr rot="0" spcFirstLastPara="1" vertOverflow="clip" horzOverflow="clip" vert="horz" wrap="square" lIns="38100" tIns="19050" rIns="38100" bIns="19050" anchor="ctr" anchorCtr="1">
      <a:spAutoFit/>
    </cs:bodyPr>
  </cs:dataLabel>
  <cs:dataLabelCallout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330" b="0" i="0" u="none" strike="noStrike" kern="1200" baseline="0">
      <a:effectLst/>
    </cs:defRPr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>
          <a:alpha val="70000"/>
        </a:schemeClr>
      </a:solidFill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tx1"/>
    </cs:fontRef>
    <cs:spPr>
      <a:solidFill>
        <a:schemeClr val="phClr">
          <a:alpha val="90000"/>
        </a:schemeClr>
      </a:solidFill>
      <a:ln w="19050">
        <a:solidFill>
          <a:schemeClr val="phClr">
            <a:lumMod val="75000"/>
          </a:schemeClr>
        </a:solidFill>
      </a:ln>
      <a:effectLst>
        <a:innerShdw blurRad="114300">
          <a:schemeClr val="phClr">
            <a:lumMod val="75000"/>
          </a:schemeClr>
        </a:innerShdw>
      </a:effectLst>
      <a:scene3d>
        <a:camera prst="orthographicFront"/>
        <a:lightRig rig="threePt" dir="t"/>
      </a:scene3d>
      <a:sp3d contourW="19050" prstMaterial="flat">
        <a:contourClr>
          <a:schemeClr val="accent4">
            <a:lumMod val="75000"/>
          </a:schemeClr>
        </a:contourClr>
      </a:sp3d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20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20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B76F666D-E0C2-435B-BAA8-9287F9E5D38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19FEBCAF-CB3F-4928-91AA-D61472F880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1077DB-935E-4A0A-947A-D283B9F9F452}" type="datetimeFigureOut">
              <a:rPr lang="en-ZA" smtClean="0"/>
              <a:pPr/>
              <a:t>2022/01/10</a:t>
            </a:fld>
            <a:endParaRPr lang="en-ZA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69256698-63C6-4CCC-81CB-EA5604C30F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71800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2467FDA-05D7-4760-A373-5D6AEAAF427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9428584"/>
            <a:ext cx="2971800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2C0B10-7CAE-41E4-AB02-7E8B1FF2B898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6875375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9EC30E-1A71-4188-9BE7-E2A64929A436}" type="datetimeFigureOut">
              <a:rPr lang="en-ZA" smtClean="0"/>
              <a:pPr/>
              <a:t>2022/01/10</a:t>
            </a:fld>
            <a:endParaRPr lang="en-Z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2438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77194"/>
            <a:ext cx="548640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71800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28584"/>
            <a:ext cx="2971800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30193B-564F-4854-8A52-728F3FB19C85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603816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FC626A5-4FF6-42BD-858A-AE4B2C23A6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ZA" dirty="0"/>
              <a:t>Click to edit page title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xmlns="" id="{10727B06-56A8-44A2-B6C2-9ED183D107F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dirty="0"/>
              <a:t>Subtitle</a:t>
            </a:r>
            <a:endParaRPr lang="en-ZA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A47F3D0-41FC-4430-9F9E-1F78A18D65FE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xmlns="" id="{2ED798F6-1F12-46CE-9AFD-CC66555A191D}"/>
              </a:ext>
            </a:extLst>
          </p:cNvPr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r>
              <a:rPr lang="en-ZA" dirty="0"/>
              <a:t>Add a footer</a:t>
            </a:r>
          </a:p>
        </p:txBody>
      </p:sp>
    </p:spTree>
    <p:extLst>
      <p:ext uri="{BB962C8B-B14F-4D97-AF65-F5344CB8AC3E}">
        <p14:creationId xmlns:p14="http://schemas.microsoft.com/office/powerpoint/2010/main" val="1505855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DD31C544-1372-4B34-8149-B6058B8CC577}"/>
              </a:ext>
            </a:extLst>
          </p:cNvPr>
          <p:cNvSpPr/>
          <p:nvPr userDrawn="1"/>
        </p:nvSpPr>
        <p:spPr>
          <a:xfrm>
            <a:off x="11793520" y="0"/>
            <a:ext cx="35276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7B2598CA-3443-4098-80E7-1F16DC9A13CC}"/>
              </a:ext>
            </a:extLst>
          </p:cNvPr>
          <p:cNvSpPr/>
          <p:nvPr userDrawn="1"/>
        </p:nvSpPr>
        <p:spPr>
          <a:xfrm rot="5400000">
            <a:off x="8740140" y="3406142"/>
            <a:ext cx="6857999" cy="45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xmlns="" id="{BE421EAA-68E8-4AED-BA2F-01A6AC66859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0655455" cy="6858000"/>
          </a:xfrm>
          <a:custGeom>
            <a:avLst/>
            <a:gdLst>
              <a:gd name="connsiteX0" fmla="*/ 8526285 w 10655455"/>
              <a:gd name="connsiteY0" fmla="*/ 6283111 h 6858000"/>
              <a:gd name="connsiteX1" fmla="*/ 10157124 w 10655455"/>
              <a:gd name="connsiteY1" fmla="*/ 6283111 h 6858000"/>
              <a:gd name="connsiteX2" fmla="*/ 10407209 w 10655455"/>
              <a:gd name="connsiteY2" fmla="*/ 6430504 h 6858000"/>
              <a:gd name="connsiteX3" fmla="*/ 10606716 w 10655455"/>
              <a:gd name="connsiteY3" fmla="*/ 6774068 h 6858000"/>
              <a:gd name="connsiteX4" fmla="*/ 10655455 w 10655455"/>
              <a:gd name="connsiteY4" fmla="*/ 6858000 h 6858000"/>
              <a:gd name="connsiteX5" fmla="*/ 8025501 w 10655455"/>
              <a:gd name="connsiteY5" fmla="*/ 6858000 h 6858000"/>
              <a:gd name="connsiteX6" fmla="*/ 8129453 w 10655455"/>
              <a:gd name="connsiteY6" fmla="*/ 6678214 h 6858000"/>
              <a:gd name="connsiteX7" fmla="*/ 8272677 w 10655455"/>
              <a:gd name="connsiteY7" fmla="*/ 6430504 h 6858000"/>
              <a:gd name="connsiteX8" fmla="*/ 8526285 w 10655455"/>
              <a:gd name="connsiteY8" fmla="*/ 6283111 h 6858000"/>
              <a:gd name="connsiteX9" fmla="*/ 8508611 w 10655455"/>
              <a:gd name="connsiteY9" fmla="*/ 4776272 h 6858000"/>
              <a:gd name="connsiteX10" fmla="*/ 9153763 w 10655455"/>
              <a:gd name="connsiteY10" fmla="*/ 4776272 h 6858000"/>
              <a:gd name="connsiteX11" fmla="*/ 9252696 w 10655455"/>
              <a:gd name="connsiteY11" fmla="*/ 4834580 h 6858000"/>
              <a:gd name="connsiteX12" fmla="*/ 9575969 w 10655455"/>
              <a:gd name="connsiteY12" fmla="*/ 5391278 h 6858000"/>
              <a:gd name="connsiteX13" fmla="*/ 9575969 w 10655455"/>
              <a:gd name="connsiteY13" fmla="*/ 5505116 h 6858000"/>
              <a:gd name="connsiteX14" fmla="*/ 9252696 w 10655455"/>
              <a:gd name="connsiteY14" fmla="*/ 6061815 h 6858000"/>
              <a:gd name="connsiteX15" fmla="*/ 9153763 w 10655455"/>
              <a:gd name="connsiteY15" fmla="*/ 6120122 h 6858000"/>
              <a:gd name="connsiteX16" fmla="*/ 8508611 w 10655455"/>
              <a:gd name="connsiteY16" fmla="*/ 6120122 h 6858000"/>
              <a:gd name="connsiteX17" fmla="*/ 8408284 w 10655455"/>
              <a:gd name="connsiteY17" fmla="*/ 6061815 h 6858000"/>
              <a:gd name="connsiteX18" fmla="*/ 8086404 w 10655455"/>
              <a:gd name="connsiteY18" fmla="*/ 5505116 h 6858000"/>
              <a:gd name="connsiteX19" fmla="*/ 8086404 w 10655455"/>
              <a:gd name="connsiteY19" fmla="*/ 5391278 h 6858000"/>
              <a:gd name="connsiteX20" fmla="*/ 8408284 w 10655455"/>
              <a:gd name="connsiteY20" fmla="*/ 4834580 h 6858000"/>
              <a:gd name="connsiteX21" fmla="*/ 8508611 w 10655455"/>
              <a:gd name="connsiteY21" fmla="*/ 4776272 h 6858000"/>
              <a:gd name="connsiteX22" fmla="*/ 8438383 w 10655455"/>
              <a:gd name="connsiteY22" fmla="*/ 4182594 h 6858000"/>
              <a:gd name="connsiteX23" fmla="*/ 8671249 w 10655455"/>
              <a:gd name="connsiteY23" fmla="*/ 4182594 h 6858000"/>
              <a:gd name="connsiteX24" fmla="*/ 8706958 w 10655455"/>
              <a:gd name="connsiteY24" fmla="*/ 4203640 h 6858000"/>
              <a:gd name="connsiteX25" fmla="*/ 8823642 w 10655455"/>
              <a:gd name="connsiteY25" fmla="*/ 4404579 h 6858000"/>
              <a:gd name="connsiteX26" fmla="*/ 8823642 w 10655455"/>
              <a:gd name="connsiteY26" fmla="*/ 4445668 h 6858000"/>
              <a:gd name="connsiteX27" fmla="*/ 8706958 w 10655455"/>
              <a:gd name="connsiteY27" fmla="*/ 4646606 h 6858000"/>
              <a:gd name="connsiteX28" fmla="*/ 8671249 w 10655455"/>
              <a:gd name="connsiteY28" fmla="*/ 4667652 h 6858000"/>
              <a:gd name="connsiteX29" fmla="*/ 8438383 w 10655455"/>
              <a:gd name="connsiteY29" fmla="*/ 4667652 h 6858000"/>
              <a:gd name="connsiteX30" fmla="*/ 8402170 w 10655455"/>
              <a:gd name="connsiteY30" fmla="*/ 4646606 h 6858000"/>
              <a:gd name="connsiteX31" fmla="*/ 8285989 w 10655455"/>
              <a:gd name="connsiteY31" fmla="*/ 4445668 h 6858000"/>
              <a:gd name="connsiteX32" fmla="*/ 8285989 w 10655455"/>
              <a:gd name="connsiteY32" fmla="*/ 4404579 h 6858000"/>
              <a:gd name="connsiteX33" fmla="*/ 8402170 w 10655455"/>
              <a:gd name="connsiteY33" fmla="*/ 4203640 h 6858000"/>
              <a:gd name="connsiteX34" fmla="*/ 8438383 w 10655455"/>
              <a:gd name="connsiteY34" fmla="*/ 4182594 h 6858000"/>
              <a:gd name="connsiteX35" fmla="*/ 7678681 w 10655455"/>
              <a:gd name="connsiteY35" fmla="*/ 3459104 h 6858000"/>
              <a:gd name="connsiteX36" fmla="*/ 8119685 w 10655455"/>
              <a:gd name="connsiteY36" fmla="*/ 3459104 h 6858000"/>
              <a:gd name="connsiteX37" fmla="*/ 8187313 w 10655455"/>
              <a:gd name="connsiteY37" fmla="*/ 3498961 h 6858000"/>
              <a:gd name="connsiteX38" fmla="*/ 8408292 w 10655455"/>
              <a:gd name="connsiteY38" fmla="*/ 3879501 h 6858000"/>
              <a:gd name="connsiteX39" fmla="*/ 8408292 w 10655455"/>
              <a:gd name="connsiteY39" fmla="*/ 3957318 h 6858000"/>
              <a:gd name="connsiteX40" fmla="*/ 8187313 w 10655455"/>
              <a:gd name="connsiteY40" fmla="*/ 4337857 h 6858000"/>
              <a:gd name="connsiteX41" fmla="*/ 8119685 w 10655455"/>
              <a:gd name="connsiteY41" fmla="*/ 4377714 h 6858000"/>
              <a:gd name="connsiteX42" fmla="*/ 7678681 w 10655455"/>
              <a:gd name="connsiteY42" fmla="*/ 4377714 h 6858000"/>
              <a:gd name="connsiteX43" fmla="*/ 7610101 w 10655455"/>
              <a:gd name="connsiteY43" fmla="*/ 4337857 h 6858000"/>
              <a:gd name="connsiteX44" fmla="*/ 7390076 w 10655455"/>
              <a:gd name="connsiteY44" fmla="*/ 3957318 h 6858000"/>
              <a:gd name="connsiteX45" fmla="*/ 7390076 w 10655455"/>
              <a:gd name="connsiteY45" fmla="*/ 3879501 h 6858000"/>
              <a:gd name="connsiteX46" fmla="*/ 7610101 w 10655455"/>
              <a:gd name="connsiteY46" fmla="*/ 3498961 h 6858000"/>
              <a:gd name="connsiteX47" fmla="*/ 7678681 w 10655455"/>
              <a:gd name="connsiteY47" fmla="*/ 3459104 h 6858000"/>
              <a:gd name="connsiteX48" fmla="*/ 9108816 w 10655455"/>
              <a:gd name="connsiteY48" fmla="*/ 2082751 h 6858000"/>
              <a:gd name="connsiteX49" fmla="*/ 9876937 w 10655455"/>
              <a:gd name="connsiteY49" fmla="*/ 2082751 h 6858000"/>
              <a:gd name="connsiteX50" fmla="*/ 9994727 w 10655455"/>
              <a:gd name="connsiteY50" fmla="*/ 2152172 h 6858000"/>
              <a:gd name="connsiteX51" fmla="*/ 10379617 w 10655455"/>
              <a:gd name="connsiteY51" fmla="*/ 2814978 h 6858000"/>
              <a:gd name="connsiteX52" fmla="*/ 10379617 w 10655455"/>
              <a:gd name="connsiteY52" fmla="*/ 2950515 h 6858000"/>
              <a:gd name="connsiteX53" fmla="*/ 9994727 w 10655455"/>
              <a:gd name="connsiteY53" fmla="*/ 3613321 h 6858000"/>
              <a:gd name="connsiteX54" fmla="*/ 9876937 w 10655455"/>
              <a:gd name="connsiteY54" fmla="*/ 3682742 h 6858000"/>
              <a:gd name="connsiteX55" fmla="*/ 9108816 w 10655455"/>
              <a:gd name="connsiteY55" fmla="*/ 3682742 h 6858000"/>
              <a:gd name="connsiteX56" fmla="*/ 8989367 w 10655455"/>
              <a:gd name="connsiteY56" fmla="*/ 3613321 h 6858000"/>
              <a:gd name="connsiteX57" fmla="*/ 8606137 w 10655455"/>
              <a:gd name="connsiteY57" fmla="*/ 2950515 h 6858000"/>
              <a:gd name="connsiteX58" fmla="*/ 8606137 w 10655455"/>
              <a:gd name="connsiteY58" fmla="*/ 2814978 h 6858000"/>
              <a:gd name="connsiteX59" fmla="*/ 8989367 w 10655455"/>
              <a:gd name="connsiteY59" fmla="*/ 2152172 h 6858000"/>
              <a:gd name="connsiteX60" fmla="*/ 9108816 w 10655455"/>
              <a:gd name="connsiteY60" fmla="*/ 2082751 h 6858000"/>
              <a:gd name="connsiteX61" fmla="*/ 1321854 w 10655455"/>
              <a:gd name="connsiteY61" fmla="*/ 2071857 h 6858000"/>
              <a:gd name="connsiteX62" fmla="*/ 5365317 w 10655455"/>
              <a:gd name="connsiteY62" fmla="*/ 2071857 h 6858000"/>
              <a:gd name="connsiteX63" fmla="*/ 5985373 w 10655455"/>
              <a:gd name="connsiteY63" fmla="*/ 2437296 h 6858000"/>
              <a:gd name="connsiteX64" fmla="*/ 8011470 w 10655455"/>
              <a:gd name="connsiteY64" fmla="*/ 5926372 h 6858000"/>
              <a:gd name="connsiteX65" fmla="*/ 8011470 w 10655455"/>
              <a:gd name="connsiteY65" fmla="*/ 6639850 h 6858000"/>
              <a:gd name="connsiteX66" fmla="*/ 7904625 w 10655455"/>
              <a:gd name="connsiteY66" fmla="*/ 6823844 h 6858000"/>
              <a:gd name="connsiteX67" fmla="*/ 7884791 w 10655455"/>
              <a:gd name="connsiteY67" fmla="*/ 6858000 h 6858000"/>
              <a:gd name="connsiteX68" fmla="*/ 0 w 10655455"/>
              <a:gd name="connsiteY68" fmla="*/ 6858000 h 6858000"/>
              <a:gd name="connsiteX69" fmla="*/ 0 w 10655455"/>
              <a:gd name="connsiteY69" fmla="*/ 3635967 h 6858000"/>
              <a:gd name="connsiteX70" fmla="*/ 27177 w 10655455"/>
              <a:gd name="connsiteY70" fmla="*/ 3588964 h 6858000"/>
              <a:gd name="connsiteX71" fmla="*/ 693065 w 10655455"/>
              <a:gd name="connsiteY71" fmla="*/ 2437296 h 6858000"/>
              <a:gd name="connsiteX72" fmla="*/ 1321854 w 10655455"/>
              <a:gd name="connsiteY72" fmla="*/ 2071857 h 6858000"/>
              <a:gd name="connsiteX73" fmla="*/ 6786399 w 10655455"/>
              <a:gd name="connsiteY73" fmla="*/ 753840 h 6858000"/>
              <a:gd name="connsiteX74" fmla="*/ 8025968 w 10655455"/>
              <a:gd name="connsiteY74" fmla="*/ 753840 h 6858000"/>
              <a:gd name="connsiteX75" fmla="*/ 8216053 w 10655455"/>
              <a:gd name="connsiteY75" fmla="*/ 865869 h 6858000"/>
              <a:gd name="connsiteX76" fmla="*/ 8837177 w 10655455"/>
              <a:gd name="connsiteY76" fmla="*/ 1935484 h 6858000"/>
              <a:gd name="connsiteX77" fmla="*/ 8837177 w 10655455"/>
              <a:gd name="connsiteY77" fmla="*/ 2154207 h 6858000"/>
              <a:gd name="connsiteX78" fmla="*/ 8216053 w 10655455"/>
              <a:gd name="connsiteY78" fmla="*/ 3223823 h 6858000"/>
              <a:gd name="connsiteX79" fmla="*/ 8025968 w 10655455"/>
              <a:gd name="connsiteY79" fmla="*/ 3335852 h 6858000"/>
              <a:gd name="connsiteX80" fmla="*/ 6786399 w 10655455"/>
              <a:gd name="connsiteY80" fmla="*/ 3335852 h 6858000"/>
              <a:gd name="connsiteX81" fmla="*/ 6593637 w 10655455"/>
              <a:gd name="connsiteY81" fmla="*/ 3223823 h 6858000"/>
              <a:gd name="connsiteX82" fmla="*/ 5975192 w 10655455"/>
              <a:gd name="connsiteY82" fmla="*/ 2154207 h 6858000"/>
              <a:gd name="connsiteX83" fmla="*/ 5975192 w 10655455"/>
              <a:gd name="connsiteY83" fmla="*/ 1935484 h 6858000"/>
              <a:gd name="connsiteX84" fmla="*/ 6593637 w 10655455"/>
              <a:gd name="connsiteY84" fmla="*/ 865869 h 6858000"/>
              <a:gd name="connsiteX85" fmla="*/ 6786399 w 10655455"/>
              <a:gd name="connsiteY85" fmla="*/ 753840 h 6858000"/>
              <a:gd name="connsiteX86" fmla="*/ 0 w 10655455"/>
              <a:gd name="connsiteY86" fmla="*/ 0 h 6858000"/>
              <a:gd name="connsiteX87" fmla="*/ 6966294 w 10655455"/>
              <a:gd name="connsiteY87" fmla="*/ 0 h 6858000"/>
              <a:gd name="connsiteX88" fmla="*/ 6852387 w 10655455"/>
              <a:gd name="connsiteY88" fmla="*/ 196155 h 6858000"/>
              <a:gd name="connsiteX89" fmla="*/ 6043321 w 10655455"/>
              <a:gd name="connsiteY89" fmla="*/ 1589421 h 6858000"/>
              <a:gd name="connsiteX90" fmla="*/ 5423265 w 10655455"/>
              <a:gd name="connsiteY90" fmla="*/ 1954861 h 6858000"/>
              <a:gd name="connsiteX91" fmla="*/ 1379802 w 10655455"/>
              <a:gd name="connsiteY91" fmla="*/ 1954861 h 6858000"/>
              <a:gd name="connsiteX92" fmla="*/ 751013 w 10655455"/>
              <a:gd name="connsiteY92" fmla="*/ 1589421 h 6858000"/>
              <a:gd name="connsiteX93" fmla="*/ 1951 w 10655455"/>
              <a:gd name="connsiteY93" fmla="*/ 293901 h 6858000"/>
              <a:gd name="connsiteX94" fmla="*/ 0 w 10655455"/>
              <a:gd name="connsiteY94" fmla="*/ 29052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10655455" h="6858000">
                <a:moveTo>
                  <a:pt x="8526285" y="6283111"/>
                </a:moveTo>
                <a:cubicBezTo>
                  <a:pt x="8526285" y="6283111"/>
                  <a:pt x="8526285" y="6283111"/>
                  <a:pt x="10157124" y="6283111"/>
                </a:cubicBezTo>
                <a:cubicBezTo>
                  <a:pt x="10259271" y="6283111"/>
                  <a:pt x="10357896" y="6339261"/>
                  <a:pt x="10407209" y="6430504"/>
                </a:cubicBezTo>
                <a:cubicBezTo>
                  <a:pt x="10407209" y="6430504"/>
                  <a:pt x="10407209" y="6430504"/>
                  <a:pt x="10606716" y="6774068"/>
                </a:cubicBezTo>
                <a:lnTo>
                  <a:pt x="10655455" y="6858000"/>
                </a:lnTo>
                <a:lnTo>
                  <a:pt x="8025501" y="6858000"/>
                </a:lnTo>
                <a:lnTo>
                  <a:pt x="8129453" y="6678214"/>
                </a:lnTo>
                <a:cubicBezTo>
                  <a:pt x="8174148" y="6600912"/>
                  <a:pt x="8221824" y="6518457"/>
                  <a:pt x="8272677" y="6430504"/>
                </a:cubicBezTo>
                <a:cubicBezTo>
                  <a:pt x="8325512" y="6339261"/>
                  <a:pt x="8420615" y="6283111"/>
                  <a:pt x="8526285" y="6283111"/>
                </a:cubicBezTo>
                <a:close/>
                <a:moveTo>
                  <a:pt x="8508611" y="4776272"/>
                </a:moveTo>
                <a:cubicBezTo>
                  <a:pt x="8508611" y="4776272"/>
                  <a:pt x="8508611" y="4776272"/>
                  <a:pt x="9153763" y="4776272"/>
                </a:cubicBezTo>
                <a:cubicBezTo>
                  <a:pt x="9194173" y="4776272"/>
                  <a:pt x="9233188" y="4798484"/>
                  <a:pt x="9252696" y="4834580"/>
                </a:cubicBezTo>
                <a:cubicBezTo>
                  <a:pt x="9252696" y="4834580"/>
                  <a:pt x="9252696" y="4834580"/>
                  <a:pt x="9575969" y="5391278"/>
                </a:cubicBezTo>
                <a:cubicBezTo>
                  <a:pt x="9596871" y="5425985"/>
                  <a:pt x="9596871" y="5470409"/>
                  <a:pt x="9575969" y="5505116"/>
                </a:cubicBezTo>
                <a:cubicBezTo>
                  <a:pt x="9575969" y="5505116"/>
                  <a:pt x="9575969" y="5505116"/>
                  <a:pt x="9252696" y="6061815"/>
                </a:cubicBezTo>
                <a:cubicBezTo>
                  <a:pt x="9233188" y="6097909"/>
                  <a:pt x="9194173" y="6120122"/>
                  <a:pt x="9153763" y="6120122"/>
                </a:cubicBezTo>
                <a:cubicBezTo>
                  <a:pt x="9153763" y="6120122"/>
                  <a:pt x="9153763" y="6120122"/>
                  <a:pt x="8508611" y="6120122"/>
                </a:cubicBezTo>
                <a:cubicBezTo>
                  <a:pt x="8466808" y="6120122"/>
                  <a:pt x="8429186" y="6097909"/>
                  <a:pt x="8408284" y="6061815"/>
                </a:cubicBezTo>
                <a:cubicBezTo>
                  <a:pt x="8408284" y="6061815"/>
                  <a:pt x="8408284" y="6061815"/>
                  <a:pt x="8086404" y="5505116"/>
                </a:cubicBezTo>
                <a:cubicBezTo>
                  <a:pt x="8065503" y="5470409"/>
                  <a:pt x="8065503" y="5425985"/>
                  <a:pt x="8086404" y="5391278"/>
                </a:cubicBezTo>
                <a:cubicBezTo>
                  <a:pt x="8086404" y="5391278"/>
                  <a:pt x="8086404" y="5391278"/>
                  <a:pt x="8408284" y="4834580"/>
                </a:cubicBezTo>
                <a:cubicBezTo>
                  <a:pt x="8429186" y="4798484"/>
                  <a:pt x="8466808" y="4776272"/>
                  <a:pt x="8508611" y="4776272"/>
                </a:cubicBezTo>
                <a:close/>
                <a:moveTo>
                  <a:pt x="8438383" y="4182594"/>
                </a:moveTo>
                <a:cubicBezTo>
                  <a:pt x="8438383" y="4182594"/>
                  <a:pt x="8438383" y="4182594"/>
                  <a:pt x="8671249" y="4182594"/>
                </a:cubicBezTo>
                <a:cubicBezTo>
                  <a:pt x="8685834" y="4182594"/>
                  <a:pt x="8699916" y="4190612"/>
                  <a:pt x="8706958" y="4203640"/>
                </a:cubicBezTo>
                <a:cubicBezTo>
                  <a:pt x="8706958" y="4203640"/>
                  <a:pt x="8706958" y="4203640"/>
                  <a:pt x="8823642" y="4404579"/>
                </a:cubicBezTo>
                <a:cubicBezTo>
                  <a:pt x="8831187" y="4417106"/>
                  <a:pt x="8831187" y="4433141"/>
                  <a:pt x="8823642" y="4445668"/>
                </a:cubicBezTo>
                <a:cubicBezTo>
                  <a:pt x="8823642" y="4445668"/>
                  <a:pt x="8823642" y="4445668"/>
                  <a:pt x="8706958" y="4646606"/>
                </a:cubicBezTo>
                <a:cubicBezTo>
                  <a:pt x="8699916" y="4659635"/>
                  <a:pt x="8685834" y="4667652"/>
                  <a:pt x="8671249" y="4667652"/>
                </a:cubicBezTo>
                <a:cubicBezTo>
                  <a:pt x="8671249" y="4667652"/>
                  <a:pt x="8671249" y="4667652"/>
                  <a:pt x="8438383" y="4667652"/>
                </a:cubicBezTo>
                <a:cubicBezTo>
                  <a:pt x="8423295" y="4667652"/>
                  <a:pt x="8409715" y="4659635"/>
                  <a:pt x="8402170" y="4646606"/>
                </a:cubicBezTo>
                <a:cubicBezTo>
                  <a:pt x="8402170" y="4646606"/>
                  <a:pt x="8402170" y="4646606"/>
                  <a:pt x="8285989" y="4445668"/>
                </a:cubicBezTo>
                <a:cubicBezTo>
                  <a:pt x="8278445" y="4433141"/>
                  <a:pt x="8278445" y="4417106"/>
                  <a:pt x="8285989" y="4404579"/>
                </a:cubicBezTo>
                <a:cubicBezTo>
                  <a:pt x="8285989" y="4404579"/>
                  <a:pt x="8285989" y="4404579"/>
                  <a:pt x="8402170" y="4203640"/>
                </a:cubicBezTo>
                <a:cubicBezTo>
                  <a:pt x="8409715" y="4190612"/>
                  <a:pt x="8423295" y="4182594"/>
                  <a:pt x="8438383" y="4182594"/>
                </a:cubicBezTo>
                <a:close/>
                <a:moveTo>
                  <a:pt x="7678681" y="3459104"/>
                </a:moveTo>
                <a:cubicBezTo>
                  <a:pt x="7678681" y="3459104"/>
                  <a:pt x="7678681" y="3459104"/>
                  <a:pt x="8119685" y="3459104"/>
                </a:cubicBezTo>
                <a:cubicBezTo>
                  <a:pt x="8147308" y="3459104"/>
                  <a:pt x="8173978" y="3474287"/>
                  <a:pt x="8187313" y="3498961"/>
                </a:cubicBezTo>
                <a:cubicBezTo>
                  <a:pt x="8187313" y="3498961"/>
                  <a:pt x="8187313" y="3498961"/>
                  <a:pt x="8408292" y="3879501"/>
                </a:cubicBezTo>
                <a:cubicBezTo>
                  <a:pt x="8422579" y="3903225"/>
                  <a:pt x="8422579" y="3933593"/>
                  <a:pt x="8408292" y="3957318"/>
                </a:cubicBezTo>
                <a:cubicBezTo>
                  <a:pt x="8408292" y="3957318"/>
                  <a:pt x="8408292" y="3957318"/>
                  <a:pt x="8187313" y="4337857"/>
                </a:cubicBezTo>
                <a:cubicBezTo>
                  <a:pt x="8173978" y="4362531"/>
                  <a:pt x="8147308" y="4377714"/>
                  <a:pt x="8119685" y="4377714"/>
                </a:cubicBezTo>
                <a:cubicBezTo>
                  <a:pt x="8119685" y="4377714"/>
                  <a:pt x="8119685" y="4377714"/>
                  <a:pt x="7678681" y="4377714"/>
                </a:cubicBezTo>
                <a:cubicBezTo>
                  <a:pt x="7650106" y="4377714"/>
                  <a:pt x="7624388" y="4362531"/>
                  <a:pt x="7610101" y="4337857"/>
                </a:cubicBezTo>
                <a:cubicBezTo>
                  <a:pt x="7610101" y="4337857"/>
                  <a:pt x="7610101" y="4337857"/>
                  <a:pt x="7390076" y="3957318"/>
                </a:cubicBezTo>
                <a:cubicBezTo>
                  <a:pt x="7375787" y="3933593"/>
                  <a:pt x="7375787" y="3903225"/>
                  <a:pt x="7390076" y="3879501"/>
                </a:cubicBezTo>
                <a:cubicBezTo>
                  <a:pt x="7390076" y="3879501"/>
                  <a:pt x="7390076" y="3879501"/>
                  <a:pt x="7610101" y="3498961"/>
                </a:cubicBezTo>
                <a:cubicBezTo>
                  <a:pt x="7624388" y="3474287"/>
                  <a:pt x="7650106" y="3459104"/>
                  <a:pt x="7678681" y="3459104"/>
                </a:cubicBezTo>
                <a:close/>
                <a:moveTo>
                  <a:pt x="9108816" y="2082751"/>
                </a:moveTo>
                <a:cubicBezTo>
                  <a:pt x="9108816" y="2082751"/>
                  <a:pt x="9108816" y="2082751"/>
                  <a:pt x="9876937" y="2082751"/>
                </a:cubicBezTo>
                <a:cubicBezTo>
                  <a:pt x="9925048" y="2082751"/>
                  <a:pt x="9971500" y="2109197"/>
                  <a:pt x="9994727" y="2152172"/>
                </a:cubicBezTo>
                <a:cubicBezTo>
                  <a:pt x="9994727" y="2152172"/>
                  <a:pt x="9994727" y="2152172"/>
                  <a:pt x="10379617" y="2814978"/>
                </a:cubicBezTo>
                <a:cubicBezTo>
                  <a:pt x="10404502" y="2856301"/>
                  <a:pt x="10404502" y="2909193"/>
                  <a:pt x="10379617" y="2950515"/>
                </a:cubicBezTo>
                <a:cubicBezTo>
                  <a:pt x="10379617" y="2950515"/>
                  <a:pt x="10379617" y="2950515"/>
                  <a:pt x="9994727" y="3613321"/>
                </a:cubicBezTo>
                <a:cubicBezTo>
                  <a:pt x="9971500" y="3656296"/>
                  <a:pt x="9925048" y="3682742"/>
                  <a:pt x="9876937" y="3682742"/>
                </a:cubicBezTo>
                <a:cubicBezTo>
                  <a:pt x="9876937" y="3682742"/>
                  <a:pt x="9876937" y="3682742"/>
                  <a:pt x="9108816" y="3682742"/>
                </a:cubicBezTo>
                <a:cubicBezTo>
                  <a:pt x="9059045" y="3682742"/>
                  <a:pt x="9014252" y="3656296"/>
                  <a:pt x="8989367" y="3613321"/>
                </a:cubicBezTo>
                <a:cubicBezTo>
                  <a:pt x="8989367" y="3613321"/>
                  <a:pt x="8989367" y="3613321"/>
                  <a:pt x="8606137" y="2950515"/>
                </a:cubicBezTo>
                <a:cubicBezTo>
                  <a:pt x="8581251" y="2909193"/>
                  <a:pt x="8581251" y="2856301"/>
                  <a:pt x="8606137" y="2814978"/>
                </a:cubicBezTo>
                <a:cubicBezTo>
                  <a:pt x="8606137" y="2814978"/>
                  <a:pt x="8606137" y="2814978"/>
                  <a:pt x="8989367" y="2152172"/>
                </a:cubicBezTo>
                <a:cubicBezTo>
                  <a:pt x="9014252" y="2109197"/>
                  <a:pt x="9059045" y="2082751"/>
                  <a:pt x="9108816" y="2082751"/>
                </a:cubicBezTo>
                <a:close/>
                <a:moveTo>
                  <a:pt x="1321854" y="2071857"/>
                </a:moveTo>
                <a:cubicBezTo>
                  <a:pt x="1321854" y="2071857"/>
                  <a:pt x="1321854" y="2071857"/>
                  <a:pt x="5365317" y="2071857"/>
                </a:cubicBezTo>
                <a:cubicBezTo>
                  <a:pt x="5618580" y="2071857"/>
                  <a:pt x="5863108" y="2211072"/>
                  <a:pt x="5985373" y="2437296"/>
                </a:cubicBezTo>
                <a:cubicBezTo>
                  <a:pt x="5985373" y="2437296"/>
                  <a:pt x="5985373" y="2437296"/>
                  <a:pt x="8011470" y="5926372"/>
                </a:cubicBezTo>
                <a:cubicBezTo>
                  <a:pt x="8142468" y="6143896"/>
                  <a:pt x="8142468" y="6422327"/>
                  <a:pt x="8011470" y="6639850"/>
                </a:cubicBezTo>
                <a:cubicBezTo>
                  <a:pt x="8011470" y="6639850"/>
                  <a:pt x="8011470" y="6639850"/>
                  <a:pt x="7904625" y="6823844"/>
                </a:cubicBezTo>
                <a:lnTo>
                  <a:pt x="7884791" y="6858000"/>
                </a:lnTo>
                <a:lnTo>
                  <a:pt x="0" y="6858000"/>
                </a:lnTo>
                <a:lnTo>
                  <a:pt x="0" y="3635967"/>
                </a:lnTo>
                <a:lnTo>
                  <a:pt x="27177" y="3588964"/>
                </a:lnTo>
                <a:cubicBezTo>
                  <a:pt x="220245" y="3255048"/>
                  <a:pt x="440895" y="2873431"/>
                  <a:pt x="693065" y="2437296"/>
                </a:cubicBezTo>
                <a:cubicBezTo>
                  <a:pt x="824063" y="2211072"/>
                  <a:pt x="1059859" y="2071857"/>
                  <a:pt x="1321854" y="2071857"/>
                </a:cubicBezTo>
                <a:close/>
                <a:moveTo>
                  <a:pt x="6786399" y="753840"/>
                </a:moveTo>
                <a:cubicBezTo>
                  <a:pt x="6786399" y="753840"/>
                  <a:pt x="6786399" y="753840"/>
                  <a:pt x="8025968" y="753840"/>
                </a:cubicBezTo>
                <a:cubicBezTo>
                  <a:pt x="8103608" y="753840"/>
                  <a:pt x="8178571" y="796518"/>
                  <a:pt x="8216053" y="865869"/>
                </a:cubicBezTo>
                <a:cubicBezTo>
                  <a:pt x="8216053" y="865869"/>
                  <a:pt x="8216053" y="865869"/>
                  <a:pt x="8837177" y="1935484"/>
                </a:cubicBezTo>
                <a:cubicBezTo>
                  <a:pt x="8877335" y="2002169"/>
                  <a:pt x="8877335" y="2087523"/>
                  <a:pt x="8837177" y="2154207"/>
                </a:cubicBezTo>
                <a:cubicBezTo>
                  <a:pt x="8837177" y="2154207"/>
                  <a:pt x="8837177" y="2154207"/>
                  <a:pt x="8216053" y="3223823"/>
                </a:cubicBezTo>
                <a:cubicBezTo>
                  <a:pt x="8178571" y="3293174"/>
                  <a:pt x="8103608" y="3335852"/>
                  <a:pt x="8025968" y="3335852"/>
                </a:cubicBezTo>
                <a:cubicBezTo>
                  <a:pt x="8025968" y="3335852"/>
                  <a:pt x="8025968" y="3335852"/>
                  <a:pt x="6786399" y="3335852"/>
                </a:cubicBezTo>
                <a:cubicBezTo>
                  <a:pt x="6706082" y="3335852"/>
                  <a:pt x="6633796" y="3293174"/>
                  <a:pt x="6593637" y="3223823"/>
                </a:cubicBezTo>
                <a:cubicBezTo>
                  <a:pt x="6593637" y="3223823"/>
                  <a:pt x="6593637" y="3223823"/>
                  <a:pt x="5975192" y="2154207"/>
                </a:cubicBezTo>
                <a:cubicBezTo>
                  <a:pt x="5935033" y="2087523"/>
                  <a:pt x="5935033" y="2002169"/>
                  <a:pt x="5975192" y="1935484"/>
                </a:cubicBezTo>
                <a:cubicBezTo>
                  <a:pt x="5975192" y="1935484"/>
                  <a:pt x="5975192" y="1935484"/>
                  <a:pt x="6593637" y="865869"/>
                </a:cubicBezTo>
                <a:cubicBezTo>
                  <a:pt x="6633796" y="796518"/>
                  <a:pt x="6706082" y="753840"/>
                  <a:pt x="6786399" y="753840"/>
                </a:cubicBezTo>
                <a:close/>
                <a:moveTo>
                  <a:pt x="0" y="0"/>
                </a:moveTo>
                <a:lnTo>
                  <a:pt x="6966294" y="0"/>
                </a:lnTo>
                <a:lnTo>
                  <a:pt x="6852387" y="196155"/>
                </a:lnTo>
                <a:cubicBezTo>
                  <a:pt x="6627011" y="584267"/>
                  <a:pt x="6359899" y="1044253"/>
                  <a:pt x="6043321" y="1589421"/>
                </a:cubicBezTo>
                <a:cubicBezTo>
                  <a:pt x="5921057" y="1815646"/>
                  <a:pt x="5676528" y="1954861"/>
                  <a:pt x="5423265" y="1954861"/>
                </a:cubicBezTo>
                <a:cubicBezTo>
                  <a:pt x="5423265" y="1954861"/>
                  <a:pt x="5423265" y="1954861"/>
                  <a:pt x="1379802" y="1954861"/>
                </a:cubicBezTo>
                <a:cubicBezTo>
                  <a:pt x="1117807" y="1954861"/>
                  <a:pt x="882012" y="1815646"/>
                  <a:pt x="751013" y="1589421"/>
                </a:cubicBezTo>
                <a:cubicBezTo>
                  <a:pt x="751013" y="1589421"/>
                  <a:pt x="751013" y="1589421"/>
                  <a:pt x="1951" y="293901"/>
                </a:cubicBezTo>
                <a:lnTo>
                  <a:pt x="0" y="29052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2160000" anchor="t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Insert or Drag &amp; Drop Photo</a:t>
            </a:r>
            <a:endParaRPr lang="en-ZA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425293" y="2834640"/>
            <a:ext cx="4459766" cy="2720356"/>
          </a:xfrm>
          <a:prstGeom prst="roundRect">
            <a:avLst>
              <a:gd name="adj" fmla="val 2139"/>
            </a:avLst>
          </a:prstGeom>
          <a:gradFill>
            <a:gsLst>
              <a:gs pos="100000">
                <a:schemeClr val="tx1">
                  <a:lumMod val="95000"/>
                  <a:lumOff val="5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10800000" scaled="0"/>
          </a:gradFill>
          <a:ln>
            <a:solidFill>
              <a:schemeClr val="bg1">
                <a:lumMod val="50000"/>
              </a:schemeClr>
            </a:solidFill>
          </a:ln>
        </p:spPr>
        <p:txBody>
          <a:bodyPr lIns="180000" tIns="288000" rIns="180000" bIns="180000" anchor="t"/>
          <a:lstStyle>
            <a:lvl1pPr algn="l">
              <a:lnSpc>
                <a:spcPts val="4000"/>
              </a:lnSpc>
              <a:defRPr sz="5000" b="1" spc="-3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Thank You</a:t>
            </a:r>
            <a:endParaRPr lang="en-ZA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xmlns="" id="{D907C852-B0E0-4C2E-88CE-B543605961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034849" y="3859066"/>
            <a:ext cx="3521514" cy="288000"/>
          </a:xfr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dirty="0"/>
              <a:t>Full Name</a:t>
            </a:r>
            <a:endParaRPr lang="en-ZA" dirty="0"/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xmlns="" id="{D84C0BEF-F601-4B10-8AEE-4859FE996B3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34849" y="4220189"/>
            <a:ext cx="3521514" cy="288000"/>
          </a:xfr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dirty="0"/>
              <a:t>Phone Number</a:t>
            </a:r>
            <a:endParaRPr lang="en-ZA" dirty="0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xmlns="" id="{83A6EF9B-EF2F-4949-9CC4-C16BF8DC85A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034849" y="4581312"/>
            <a:ext cx="3521514" cy="288000"/>
          </a:xfr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dirty="0"/>
              <a:t>Email or Social Media Handle</a:t>
            </a:r>
            <a:endParaRPr lang="en-ZA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xmlns="" id="{BE8CA170-9CA9-448E-B07A-E01AB84F7FD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034849" y="4942435"/>
            <a:ext cx="3521514" cy="288000"/>
          </a:xfr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dirty="0"/>
              <a:t>Company Website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632891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CFF4C50-933F-41F9-AD11-BD02410AA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ZA" dirty="0"/>
              <a:t>Click to edit page title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xmlns="" id="{F94EB5D3-F8CB-4E76-8D7E-FF441818EEC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dirty="0"/>
              <a:t>Subtitle</a:t>
            </a:r>
            <a:endParaRPr lang="en-Z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512000"/>
            <a:ext cx="3600000" cy="467925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6D4BCA97-F31B-451D-82F8-6E000DF2118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ZA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817AAC4-A657-4D75-A527-0307AFF2B17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9B51A1E-902D-48AF-9020-955120F399B6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AFA90A43-BEC4-4B20-96E2-797B03FB82F2}"/>
              </a:ext>
            </a:extLst>
          </p:cNvPr>
          <p:cNvSpPr>
            <a:spLocks noGrp="1"/>
          </p:cNvSpPr>
          <p:nvPr>
            <p:ph idx="33"/>
          </p:nvPr>
        </p:nvSpPr>
        <p:spPr>
          <a:xfrm>
            <a:off x="4302000" y="1512000"/>
            <a:ext cx="3600000" cy="467925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xmlns="" id="{8A2C2023-6C37-4611-ACAF-5F2060202836}"/>
              </a:ext>
            </a:extLst>
          </p:cNvPr>
          <p:cNvSpPr>
            <a:spLocks noGrp="1"/>
          </p:cNvSpPr>
          <p:nvPr>
            <p:ph idx="34"/>
          </p:nvPr>
        </p:nvSpPr>
        <p:spPr>
          <a:xfrm>
            <a:off x="8172000" y="1512000"/>
            <a:ext cx="3600000" cy="467925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6543880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CFF4C50-933F-41F9-AD11-BD02410AA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ZA" dirty="0"/>
              <a:t>Click to edit page title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xmlns="" id="{9D7ACCB5-9A86-4F46-89E2-B79F48C9EC1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dirty="0"/>
              <a:t>Subtitle</a:t>
            </a:r>
            <a:endParaRPr lang="en-Z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512000"/>
            <a:ext cx="2160000" cy="467925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1F5B3657-F2AE-455A-BF81-1A0C2ACECD2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726412" y="1512000"/>
            <a:ext cx="2160588" cy="4679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xmlns="" id="{6A983D98-E0AB-429A-9EC2-B50D4216D6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21412" y="1512000"/>
            <a:ext cx="2160588" cy="4679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 dirty="0"/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xmlns="" id="{755213BF-EF6D-45DC-A01B-DE6C2F23A6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316412" y="1507535"/>
            <a:ext cx="2160588" cy="4679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 dirty="0"/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xmlns="" id="{77D6BBBA-F4A3-45D4-91BC-A405FFDC7C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611412" y="1507535"/>
            <a:ext cx="2160588" cy="468371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2D09234E-176D-4BBF-9391-7B6F018C51A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ZA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09ABD5E-B8F1-4246-B167-09138760AD7D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974837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xmlns="" id="{206C51E8-C5C0-4672-B456-F44C69B074DB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431800" y="5530292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xmlns="" id="{9DE9AE8C-7574-4D45-B521-6B18054DA7C5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537134" y="1312995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accent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xmlns="" id="{EF240172-5930-4717-A0CD-A151075277D6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683871" y="300388"/>
            <a:ext cx="1838651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xmlns="" id="{7B4A83CE-8643-4697-94A9-C9F587F46E23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449746" y="5304339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xmlns="" id="{B0A765A5-BBCE-405E-A4B3-80A660118E84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1007557" y="354617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48293" y="3271757"/>
            <a:ext cx="4459766" cy="3146839"/>
          </a:xfrm>
          <a:prstGeom prst="roundRect">
            <a:avLst>
              <a:gd name="adj" fmla="val 2139"/>
            </a:avLst>
          </a:prstGeom>
          <a:gradFill>
            <a:gsLst>
              <a:gs pos="100000">
                <a:schemeClr val="tx1">
                  <a:lumMod val="95000"/>
                  <a:lumOff val="5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10800000" scaled="0"/>
          </a:gradFill>
          <a:ln>
            <a:solidFill>
              <a:schemeClr val="bg1">
                <a:lumMod val="50000"/>
              </a:schemeClr>
            </a:solidFill>
          </a:ln>
        </p:spPr>
        <p:txBody>
          <a:bodyPr lIns="180000" tIns="288000" rIns="180000" bIns="180000" anchor="t"/>
          <a:lstStyle>
            <a:lvl1pPr algn="l">
              <a:lnSpc>
                <a:spcPts val="4000"/>
              </a:lnSpc>
              <a:defRPr sz="5000" b="1" spc="-3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Click to edit presentation title</a:t>
            </a:r>
            <a:endParaRPr lang="en-Z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30300" y="5250494"/>
            <a:ext cx="4000500" cy="997905"/>
          </a:xfrm>
          <a:noFill/>
        </p:spPr>
        <p:txBody>
          <a:bodyPr lIns="0" tIns="0" rIns="0" bIns="0"/>
          <a:lstStyle>
            <a:lvl1pPr marL="0" indent="0" algn="l">
              <a:buNone/>
              <a:defRPr sz="21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0836569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>
            <a:extLst>
              <a:ext uri="{FF2B5EF4-FFF2-40B4-BE49-F238E27FC236}">
                <a16:creationId xmlns:a16="http://schemas.microsoft.com/office/drawing/2014/main" xmlns="" id="{12B8F0DB-CC25-4CE9-A68E-CAA2FD986AF3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431800" y="5530292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xmlns="" id="{8A058973-2DC9-4087-9D57-F1D779F56CC2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537134" y="1312995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accent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xmlns="" id="{B641062D-3CD4-49D1-A621-331E29333406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683871" y="300388"/>
            <a:ext cx="1838651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xmlns="" id="{9F2C1E7C-A088-4772-84B3-15309BEADF7D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449746" y="5304339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xmlns="" id="{CA52278A-6924-4F97-A196-AE30D3DACB7A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1007557" y="354617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866117" y="1816509"/>
            <a:ext cx="4459766" cy="3146839"/>
          </a:xfrm>
          <a:prstGeom prst="roundRect">
            <a:avLst>
              <a:gd name="adj" fmla="val 2139"/>
            </a:avLst>
          </a:prstGeom>
          <a:gradFill>
            <a:gsLst>
              <a:gs pos="100000">
                <a:schemeClr val="tx1">
                  <a:lumMod val="95000"/>
                  <a:lumOff val="5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10800000" scaled="0"/>
          </a:gradFill>
          <a:ln>
            <a:solidFill>
              <a:schemeClr val="bg1">
                <a:lumMod val="50000"/>
              </a:schemeClr>
            </a:solidFill>
          </a:ln>
        </p:spPr>
        <p:txBody>
          <a:bodyPr lIns="180000" tIns="288000" rIns="180000" bIns="180000" anchor="t"/>
          <a:lstStyle>
            <a:lvl1pPr algn="l">
              <a:lnSpc>
                <a:spcPts val="4000"/>
              </a:lnSpc>
              <a:defRPr sz="5000" b="1" spc="-3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Click to edit divider slide title</a:t>
            </a:r>
            <a:endParaRPr lang="en-Z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48124" y="3795246"/>
            <a:ext cx="4000500" cy="997905"/>
          </a:xfrm>
          <a:noFill/>
        </p:spPr>
        <p:txBody>
          <a:bodyPr lIns="0" tIns="0" rIns="0" bIns="0"/>
          <a:lstStyle>
            <a:lvl1pPr marL="0" indent="0" algn="l">
              <a:buNone/>
              <a:defRPr sz="21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ZA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734B1E83-6080-4D35-A216-8E5C39902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ZA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0DE95353-8EE1-49C9-ADAC-E76BD49D2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51A1E-902D-48AF-9020-955120F399B6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6031296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>
            <a:extLst>
              <a:ext uri="{FF2B5EF4-FFF2-40B4-BE49-F238E27FC236}">
                <a16:creationId xmlns:a16="http://schemas.microsoft.com/office/drawing/2014/main" xmlns="" id="{8663BD7B-5136-47ED-BE0A-C6C2F5622BDC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431800" y="5530292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xmlns="" id="{6ABA22C7-C35B-4EC0-B7CE-54F9EEFCB71D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537134" y="1312995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accent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xmlns="" id="{6DAE4BC9-9CFF-4522-8216-651498F7A167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683871" y="300388"/>
            <a:ext cx="1838651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xmlns="" id="{8E822AA0-FB3E-4051-AA1F-F51204BA02A9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449746" y="5304339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xmlns="" id="{3445288A-D169-4374-BCFD-917DD04B2B1E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1007557" y="354617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5CFF4C50-933F-41F9-AD11-BD02410AA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ZA" dirty="0"/>
              <a:t>Click to edit page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E8FE0EB3-0FF4-4285-B9D3-90A5751B7BB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ZA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C8DE0AAD-6FBD-416B-A91A-21F2B737919E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7345016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>
            <a:extLst>
              <a:ext uri="{FF2B5EF4-FFF2-40B4-BE49-F238E27FC236}">
                <a16:creationId xmlns:a16="http://schemas.microsoft.com/office/drawing/2014/main" xmlns="" id="{B4B833F7-7F09-42C1-81DA-97CA9530D528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431800" y="5530292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xmlns="" id="{F4AA9899-9E92-41B5-AFEF-5F6EAB9782D5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537134" y="1312995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accent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xmlns="" id="{8950958A-6460-4594-BEAB-C7444EC61299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683871" y="300388"/>
            <a:ext cx="1838651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xmlns="" id="{A7E15F2A-61A0-4C11-8E47-4DF7051E91D1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449746" y="5304339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xmlns="" id="{B5FF0CC8-80F5-42C4-80EF-E32459238B71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1007557" y="354617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ZA" dirty="0"/>
              <a:t>Click to edit page title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ZA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F64CFC6C-1D8B-46C9-B0F7-A8BD88D8AB46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xmlns="" id="{2CD5709C-84DE-45F3-AE9B-8B6FD7134A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9886" y="1511250"/>
            <a:ext cx="5460114" cy="46657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xmlns="" id="{36BB18B1-3B7F-4B18-A1C5-BB7DA443C6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6816" y="1511250"/>
            <a:ext cx="5460114" cy="46657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15521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>
            <a:extLst>
              <a:ext uri="{FF2B5EF4-FFF2-40B4-BE49-F238E27FC236}">
                <a16:creationId xmlns:a16="http://schemas.microsoft.com/office/drawing/2014/main" xmlns="" id="{B4B833F7-7F09-42C1-81DA-97CA9530D528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431800" y="5530292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xmlns="" id="{F4AA9899-9E92-41B5-AFEF-5F6EAB9782D5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537134" y="1312995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accent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xmlns="" id="{8950958A-6460-4594-BEAB-C7444EC61299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683871" y="300388"/>
            <a:ext cx="1838651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xmlns="" id="{A7E15F2A-61A0-4C11-8E47-4DF7051E91D1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449746" y="5304339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xmlns="" id="{B5FF0CC8-80F5-42C4-80EF-E32459238B71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1007557" y="354617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ZA" dirty="0"/>
              <a:t>Click to edit page title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ZA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F64CFC6C-1D8B-46C9-B0F7-A8BD88D8AB46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xmlns="" id="{3419BDFB-8FC0-4B89-A29A-8EAC95E9AB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1800" y="1511250"/>
            <a:ext cx="548493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xmlns="" id="{8E6C2CC0-9AB0-46E9-977A-EF923DCE7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39334" y="1518287"/>
            <a:ext cx="542066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Content Placeholder 5">
            <a:extLst>
              <a:ext uri="{FF2B5EF4-FFF2-40B4-BE49-F238E27FC236}">
                <a16:creationId xmlns:a16="http://schemas.microsoft.com/office/drawing/2014/main" xmlns="" id="{28DF954C-A51E-4242-B83E-A826008F5C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39334" y="2486989"/>
            <a:ext cx="5432666" cy="370267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xmlns="" id="{600E416E-6162-484A-BA4D-640FA83078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1800" y="2486989"/>
            <a:ext cx="5491215" cy="370267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16020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>
            <a:extLst>
              <a:ext uri="{FF2B5EF4-FFF2-40B4-BE49-F238E27FC236}">
                <a16:creationId xmlns:a16="http://schemas.microsoft.com/office/drawing/2014/main" xmlns="" id="{B4B833F7-7F09-42C1-81DA-97CA9530D528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431800" y="5530292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xmlns="" id="{F4AA9899-9E92-41B5-AFEF-5F6EAB9782D5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537134" y="1312995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accent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xmlns="" id="{8950958A-6460-4594-BEAB-C7444EC61299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683871" y="300388"/>
            <a:ext cx="1838651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xmlns="" id="{A7E15F2A-61A0-4C11-8E47-4DF7051E91D1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449746" y="5304339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xmlns="" id="{B5FF0CC8-80F5-42C4-80EF-E32459238B71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1007557" y="354617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1999"/>
            <a:ext cx="3932237" cy="1600199"/>
          </a:xfrm>
        </p:spPr>
        <p:txBody>
          <a:bodyPr vert="horz" lIns="0" tIns="0" rIns="0" bIns="0" rtlCol="0" anchor="b">
            <a:noAutofit/>
          </a:bodyPr>
          <a:lstStyle>
            <a:lvl1pPr>
              <a:defRPr lang="en-ZA" dirty="0"/>
            </a:lvl1pPr>
          </a:lstStyle>
          <a:p>
            <a:pPr marL="0" lvl="0"/>
            <a:r>
              <a:rPr lang="en-ZA" dirty="0"/>
              <a:t>Click to edit page title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ZA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F64CFC6C-1D8B-46C9-B0F7-A8BD88D8AB46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xmlns="" id="{C49FB4A2-B750-422F-96D2-A7C2642957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34062" y="21343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xmlns="" id="{A8B59DDF-F2BC-491E-92E0-9D2C1398EC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431999"/>
            <a:ext cx="6544468" cy="551388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12294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>
            <a:extLst>
              <a:ext uri="{FF2B5EF4-FFF2-40B4-BE49-F238E27FC236}">
                <a16:creationId xmlns:a16="http://schemas.microsoft.com/office/drawing/2014/main" xmlns="" id="{B4B833F7-7F09-42C1-81DA-97CA9530D528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431800" y="5530292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xmlns="" id="{F4AA9899-9E92-41B5-AFEF-5F6EAB9782D5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537134" y="1312995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accent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xmlns="" id="{8950958A-6460-4594-BEAB-C7444EC61299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683871" y="300388"/>
            <a:ext cx="1838651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xmlns="" id="{A7E15F2A-61A0-4C11-8E47-4DF7051E91D1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449746" y="5304339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xmlns="" id="{B5FF0CC8-80F5-42C4-80EF-E32459238B71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1007557" y="354617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1999"/>
            <a:ext cx="3932237" cy="1600199"/>
          </a:xfrm>
        </p:spPr>
        <p:txBody>
          <a:bodyPr vert="horz" lIns="0" tIns="0" rIns="0" bIns="0" rtlCol="0" anchor="b">
            <a:noAutofit/>
          </a:bodyPr>
          <a:lstStyle>
            <a:lvl1pPr>
              <a:defRPr lang="en-ZA" dirty="0"/>
            </a:lvl1pPr>
          </a:lstStyle>
          <a:p>
            <a:pPr marL="0" lvl="0"/>
            <a:r>
              <a:rPr lang="en-ZA" dirty="0"/>
              <a:t>Click to edit page title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ZA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F64CFC6C-1D8B-46C9-B0F7-A8BD88D8AB46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xmlns="" id="{C49FB4A2-B750-422F-96D2-A7C2642957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34062" y="21343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xmlns="" id="{0110E46C-B434-49FA-AA0E-D64E5786D2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431999"/>
            <a:ext cx="6544468" cy="5513889"/>
          </a:xfrm>
          <a:prstGeom prst="roundRect">
            <a:avLst>
              <a:gd name="adj" fmla="val 5554"/>
            </a:avLst>
          </a:prstGeom>
        </p:spPr>
        <p:txBody>
          <a:bodyPr vert="horz" wrap="square" lIns="0" tIns="0" rIns="0" bIns="0" rtlCol="0" anchor="ctr">
            <a:noAutofit/>
          </a:bodyPr>
          <a:lstStyle>
            <a:lvl1pPr>
              <a:def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184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xmlns="" id="{9A70B137-2503-4803-9F56-620A586FA49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0655455" cy="6858000"/>
          </a:xfrm>
          <a:custGeom>
            <a:avLst/>
            <a:gdLst>
              <a:gd name="connsiteX0" fmla="*/ 8526285 w 10655455"/>
              <a:gd name="connsiteY0" fmla="*/ 6283111 h 6858000"/>
              <a:gd name="connsiteX1" fmla="*/ 10157124 w 10655455"/>
              <a:gd name="connsiteY1" fmla="*/ 6283111 h 6858000"/>
              <a:gd name="connsiteX2" fmla="*/ 10407209 w 10655455"/>
              <a:gd name="connsiteY2" fmla="*/ 6430504 h 6858000"/>
              <a:gd name="connsiteX3" fmla="*/ 10606716 w 10655455"/>
              <a:gd name="connsiteY3" fmla="*/ 6774068 h 6858000"/>
              <a:gd name="connsiteX4" fmla="*/ 10655455 w 10655455"/>
              <a:gd name="connsiteY4" fmla="*/ 6858000 h 6858000"/>
              <a:gd name="connsiteX5" fmla="*/ 8025501 w 10655455"/>
              <a:gd name="connsiteY5" fmla="*/ 6858000 h 6858000"/>
              <a:gd name="connsiteX6" fmla="*/ 8129453 w 10655455"/>
              <a:gd name="connsiteY6" fmla="*/ 6678214 h 6858000"/>
              <a:gd name="connsiteX7" fmla="*/ 8272677 w 10655455"/>
              <a:gd name="connsiteY7" fmla="*/ 6430504 h 6858000"/>
              <a:gd name="connsiteX8" fmla="*/ 8526285 w 10655455"/>
              <a:gd name="connsiteY8" fmla="*/ 6283111 h 6858000"/>
              <a:gd name="connsiteX9" fmla="*/ 8508611 w 10655455"/>
              <a:gd name="connsiteY9" fmla="*/ 4776272 h 6858000"/>
              <a:gd name="connsiteX10" fmla="*/ 9153763 w 10655455"/>
              <a:gd name="connsiteY10" fmla="*/ 4776272 h 6858000"/>
              <a:gd name="connsiteX11" fmla="*/ 9252696 w 10655455"/>
              <a:gd name="connsiteY11" fmla="*/ 4834580 h 6858000"/>
              <a:gd name="connsiteX12" fmla="*/ 9575969 w 10655455"/>
              <a:gd name="connsiteY12" fmla="*/ 5391278 h 6858000"/>
              <a:gd name="connsiteX13" fmla="*/ 9575969 w 10655455"/>
              <a:gd name="connsiteY13" fmla="*/ 5505116 h 6858000"/>
              <a:gd name="connsiteX14" fmla="*/ 9252696 w 10655455"/>
              <a:gd name="connsiteY14" fmla="*/ 6061815 h 6858000"/>
              <a:gd name="connsiteX15" fmla="*/ 9153763 w 10655455"/>
              <a:gd name="connsiteY15" fmla="*/ 6120122 h 6858000"/>
              <a:gd name="connsiteX16" fmla="*/ 8508611 w 10655455"/>
              <a:gd name="connsiteY16" fmla="*/ 6120122 h 6858000"/>
              <a:gd name="connsiteX17" fmla="*/ 8408284 w 10655455"/>
              <a:gd name="connsiteY17" fmla="*/ 6061815 h 6858000"/>
              <a:gd name="connsiteX18" fmla="*/ 8086404 w 10655455"/>
              <a:gd name="connsiteY18" fmla="*/ 5505116 h 6858000"/>
              <a:gd name="connsiteX19" fmla="*/ 8086404 w 10655455"/>
              <a:gd name="connsiteY19" fmla="*/ 5391278 h 6858000"/>
              <a:gd name="connsiteX20" fmla="*/ 8408284 w 10655455"/>
              <a:gd name="connsiteY20" fmla="*/ 4834580 h 6858000"/>
              <a:gd name="connsiteX21" fmla="*/ 8508611 w 10655455"/>
              <a:gd name="connsiteY21" fmla="*/ 4776272 h 6858000"/>
              <a:gd name="connsiteX22" fmla="*/ 8438383 w 10655455"/>
              <a:gd name="connsiteY22" fmla="*/ 4182594 h 6858000"/>
              <a:gd name="connsiteX23" fmla="*/ 8671249 w 10655455"/>
              <a:gd name="connsiteY23" fmla="*/ 4182594 h 6858000"/>
              <a:gd name="connsiteX24" fmla="*/ 8706958 w 10655455"/>
              <a:gd name="connsiteY24" fmla="*/ 4203640 h 6858000"/>
              <a:gd name="connsiteX25" fmla="*/ 8823642 w 10655455"/>
              <a:gd name="connsiteY25" fmla="*/ 4404579 h 6858000"/>
              <a:gd name="connsiteX26" fmla="*/ 8823642 w 10655455"/>
              <a:gd name="connsiteY26" fmla="*/ 4445668 h 6858000"/>
              <a:gd name="connsiteX27" fmla="*/ 8706958 w 10655455"/>
              <a:gd name="connsiteY27" fmla="*/ 4646606 h 6858000"/>
              <a:gd name="connsiteX28" fmla="*/ 8671249 w 10655455"/>
              <a:gd name="connsiteY28" fmla="*/ 4667652 h 6858000"/>
              <a:gd name="connsiteX29" fmla="*/ 8438383 w 10655455"/>
              <a:gd name="connsiteY29" fmla="*/ 4667652 h 6858000"/>
              <a:gd name="connsiteX30" fmla="*/ 8402170 w 10655455"/>
              <a:gd name="connsiteY30" fmla="*/ 4646606 h 6858000"/>
              <a:gd name="connsiteX31" fmla="*/ 8285989 w 10655455"/>
              <a:gd name="connsiteY31" fmla="*/ 4445668 h 6858000"/>
              <a:gd name="connsiteX32" fmla="*/ 8285989 w 10655455"/>
              <a:gd name="connsiteY32" fmla="*/ 4404579 h 6858000"/>
              <a:gd name="connsiteX33" fmla="*/ 8402170 w 10655455"/>
              <a:gd name="connsiteY33" fmla="*/ 4203640 h 6858000"/>
              <a:gd name="connsiteX34" fmla="*/ 8438383 w 10655455"/>
              <a:gd name="connsiteY34" fmla="*/ 4182594 h 6858000"/>
              <a:gd name="connsiteX35" fmla="*/ 7678681 w 10655455"/>
              <a:gd name="connsiteY35" fmla="*/ 3459104 h 6858000"/>
              <a:gd name="connsiteX36" fmla="*/ 8119685 w 10655455"/>
              <a:gd name="connsiteY36" fmla="*/ 3459104 h 6858000"/>
              <a:gd name="connsiteX37" fmla="*/ 8187313 w 10655455"/>
              <a:gd name="connsiteY37" fmla="*/ 3498961 h 6858000"/>
              <a:gd name="connsiteX38" fmla="*/ 8408292 w 10655455"/>
              <a:gd name="connsiteY38" fmla="*/ 3879501 h 6858000"/>
              <a:gd name="connsiteX39" fmla="*/ 8408292 w 10655455"/>
              <a:gd name="connsiteY39" fmla="*/ 3957318 h 6858000"/>
              <a:gd name="connsiteX40" fmla="*/ 8187313 w 10655455"/>
              <a:gd name="connsiteY40" fmla="*/ 4337857 h 6858000"/>
              <a:gd name="connsiteX41" fmla="*/ 8119685 w 10655455"/>
              <a:gd name="connsiteY41" fmla="*/ 4377714 h 6858000"/>
              <a:gd name="connsiteX42" fmla="*/ 7678681 w 10655455"/>
              <a:gd name="connsiteY42" fmla="*/ 4377714 h 6858000"/>
              <a:gd name="connsiteX43" fmla="*/ 7610101 w 10655455"/>
              <a:gd name="connsiteY43" fmla="*/ 4337857 h 6858000"/>
              <a:gd name="connsiteX44" fmla="*/ 7390076 w 10655455"/>
              <a:gd name="connsiteY44" fmla="*/ 3957318 h 6858000"/>
              <a:gd name="connsiteX45" fmla="*/ 7390076 w 10655455"/>
              <a:gd name="connsiteY45" fmla="*/ 3879501 h 6858000"/>
              <a:gd name="connsiteX46" fmla="*/ 7610101 w 10655455"/>
              <a:gd name="connsiteY46" fmla="*/ 3498961 h 6858000"/>
              <a:gd name="connsiteX47" fmla="*/ 7678681 w 10655455"/>
              <a:gd name="connsiteY47" fmla="*/ 3459104 h 6858000"/>
              <a:gd name="connsiteX48" fmla="*/ 9108816 w 10655455"/>
              <a:gd name="connsiteY48" fmla="*/ 2082751 h 6858000"/>
              <a:gd name="connsiteX49" fmla="*/ 9876937 w 10655455"/>
              <a:gd name="connsiteY49" fmla="*/ 2082751 h 6858000"/>
              <a:gd name="connsiteX50" fmla="*/ 9994727 w 10655455"/>
              <a:gd name="connsiteY50" fmla="*/ 2152172 h 6858000"/>
              <a:gd name="connsiteX51" fmla="*/ 10379617 w 10655455"/>
              <a:gd name="connsiteY51" fmla="*/ 2814978 h 6858000"/>
              <a:gd name="connsiteX52" fmla="*/ 10379617 w 10655455"/>
              <a:gd name="connsiteY52" fmla="*/ 2950515 h 6858000"/>
              <a:gd name="connsiteX53" fmla="*/ 9994727 w 10655455"/>
              <a:gd name="connsiteY53" fmla="*/ 3613321 h 6858000"/>
              <a:gd name="connsiteX54" fmla="*/ 9876937 w 10655455"/>
              <a:gd name="connsiteY54" fmla="*/ 3682742 h 6858000"/>
              <a:gd name="connsiteX55" fmla="*/ 9108816 w 10655455"/>
              <a:gd name="connsiteY55" fmla="*/ 3682742 h 6858000"/>
              <a:gd name="connsiteX56" fmla="*/ 8989367 w 10655455"/>
              <a:gd name="connsiteY56" fmla="*/ 3613321 h 6858000"/>
              <a:gd name="connsiteX57" fmla="*/ 8606137 w 10655455"/>
              <a:gd name="connsiteY57" fmla="*/ 2950515 h 6858000"/>
              <a:gd name="connsiteX58" fmla="*/ 8606137 w 10655455"/>
              <a:gd name="connsiteY58" fmla="*/ 2814978 h 6858000"/>
              <a:gd name="connsiteX59" fmla="*/ 8989367 w 10655455"/>
              <a:gd name="connsiteY59" fmla="*/ 2152172 h 6858000"/>
              <a:gd name="connsiteX60" fmla="*/ 9108816 w 10655455"/>
              <a:gd name="connsiteY60" fmla="*/ 2082751 h 6858000"/>
              <a:gd name="connsiteX61" fmla="*/ 1321854 w 10655455"/>
              <a:gd name="connsiteY61" fmla="*/ 2071857 h 6858000"/>
              <a:gd name="connsiteX62" fmla="*/ 5365317 w 10655455"/>
              <a:gd name="connsiteY62" fmla="*/ 2071857 h 6858000"/>
              <a:gd name="connsiteX63" fmla="*/ 5985373 w 10655455"/>
              <a:gd name="connsiteY63" fmla="*/ 2437296 h 6858000"/>
              <a:gd name="connsiteX64" fmla="*/ 8011470 w 10655455"/>
              <a:gd name="connsiteY64" fmla="*/ 5926372 h 6858000"/>
              <a:gd name="connsiteX65" fmla="*/ 8011470 w 10655455"/>
              <a:gd name="connsiteY65" fmla="*/ 6639850 h 6858000"/>
              <a:gd name="connsiteX66" fmla="*/ 7904625 w 10655455"/>
              <a:gd name="connsiteY66" fmla="*/ 6823844 h 6858000"/>
              <a:gd name="connsiteX67" fmla="*/ 7884791 w 10655455"/>
              <a:gd name="connsiteY67" fmla="*/ 6858000 h 6858000"/>
              <a:gd name="connsiteX68" fmla="*/ 0 w 10655455"/>
              <a:gd name="connsiteY68" fmla="*/ 6858000 h 6858000"/>
              <a:gd name="connsiteX69" fmla="*/ 0 w 10655455"/>
              <a:gd name="connsiteY69" fmla="*/ 3635967 h 6858000"/>
              <a:gd name="connsiteX70" fmla="*/ 27177 w 10655455"/>
              <a:gd name="connsiteY70" fmla="*/ 3588964 h 6858000"/>
              <a:gd name="connsiteX71" fmla="*/ 693065 w 10655455"/>
              <a:gd name="connsiteY71" fmla="*/ 2437296 h 6858000"/>
              <a:gd name="connsiteX72" fmla="*/ 1321854 w 10655455"/>
              <a:gd name="connsiteY72" fmla="*/ 2071857 h 6858000"/>
              <a:gd name="connsiteX73" fmla="*/ 6786399 w 10655455"/>
              <a:gd name="connsiteY73" fmla="*/ 753840 h 6858000"/>
              <a:gd name="connsiteX74" fmla="*/ 8025968 w 10655455"/>
              <a:gd name="connsiteY74" fmla="*/ 753840 h 6858000"/>
              <a:gd name="connsiteX75" fmla="*/ 8216053 w 10655455"/>
              <a:gd name="connsiteY75" fmla="*/ 865869 h 6858000"/>
              <a:gd name="connsiteX76" fmla="*/ 8837177 w 10655455"/>
              <a:gd name="connsiteY76" fmla="*/ 1935484 h 6858000"/>
              <a:gd name="connsiteX77" fmla="*/ 8837177 w 10655455"/>
              <a:gd name="connsiteY77" fmla="*/ 2154207 h 6858000"/>
              <a:gd name="connsiteX78" fmla="*/ 8216053 w 10655455"/>
              <a:gd name="connsiteY78" fmla="*/ 3223823 h 6858000"/>
              <a:gd name="connsiteX79" fmla="*/ 8025968 w 10655455"/>
              <a:gd name="connsiteY79" fmla="*/ 3335852 h 6858000"/>
              <a:gd name="connsiteX80" fmla="*/ 6786399 w 10655455"/>
              <a:gd name="connsiteY80" fmla="*/ 3335852 h 6858000"/>
              <a:gd name="connsiteX81" fmla="*/ 6593637 w 10655455"/>
              <a:gd name="connsiteY81" fmla="*/ 3223823 h 6858000"/>
              <a:gd name="connsiteX82" fmla="*/ 5975192 w 10655455"/>
              <a:gd name="connsiteY82" fmla="*/ 2154207 h 6858000"/>
              <a:gd name="connsiteX83" fmla="*/ 5975192 w 10655455"/>
              <a:gd name="connsiteY83" fmla="*/ 1935484 h 6858000"/>
              <a:gd name="connsiteX84" fmla="*/ 6593637 w 10655455"/>
              <a:gd name="connsiteY84" fmla="*/ 865869 h 6858000"/>
              <a:gd name="connsiteX85" fmla="*/ 6786399 w 10655455"/>
              <a:gd name="connsiteY85" fmla="*/ 753840 h 6858000"/>
              <a:gd name="connsiteX86" fmla="*/ 0 w 10655455"/>
              <a:gd name="connsiteY86" fmla="*/ 0 h 6858000"/>
              <a:gd name="connsiteX87" fmla="*/ 6966294 w 10655455"/>
              <a:gd name="connsiteY87" fmla="*/ 0 h 6858000"/>
              <a:gd name="connsiteX88" fmla="*/ 6852387 w 10655455"/>
              <a:gd name="connsiteY88" fmla="*/ 196155 h 6858000"/>
              <a:gd name="connsiteX89" fmla="*/ 6043321 w 10655455"/>
              <a:gd name="connsiteY89" fmla="*/ 1589421 h 6858000"/>
              <a:gd name="connsiteX90" fmla="*/ 5423265 w 10655455"/>
              <a:gd name="connsiteY90" fmla="*/ 1954861 h 6858000"/>
              <a:gd name="connsiteX91" fmla="*/ 1379802 w 10655455"/>
              <a:gd name="connsiteY91" fmla="*/ 1954861 h 6858000"/>
              <a:gd name="connsiteX92" fmla="*/ 751013 w 10655455"/>
              <a:gd name="connsiteY92" fmla="*/ 1589421 h 6858000"/>
              <a:gd name="connsiteX93" fmla="*/ 1951 w 10655455"/>
              <a:gd name="connsiteY93" fmla="*/ 293901 h 6858000"/>
              <a:gd name="connsiteX94" fmla="*/ 0 w 10655455"/>
              <a:gd name="connsiteY94" fmla="*/ 29052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10655455" h="6858000">
                <a:moveTo>
                  <a:pt x="8526285" y="6283111"/>
                </a:moveTo>
                <a:cubicBezTo>
                  <a:pt x="8526285" y="6283111"/>
                  <a:pt x="8526285" y="6283111"/>
                  <a:pt x="10157124" y="6283111"/>
                </a:cubicBezTo>
                <a:cubicBezTo>
                  <a:pt x="10259271" y="6283111"/>
                  <a:pt x="10357896" y="6339261"/>
                  <a:pt x="10407209" y="6430504"/>
                </a:cubicBezTo>
                <a:cubicBezTo>
                  <a:pt x="10407209" y="6430504"/>
                  <a:pt x="10407209" y="6430504"/>
                  <a:pt x="10606716" y="6774068"/>
                </a:cubicBezTo>
                <a:lnTo>
                  <a:pt x="10655455" y="6858000"/>
                </a:lnTo>
                <a:lnTo>
                  <a:pt x="8025501" y="6858000"/>
                </a:lnTo>
                <a:lnTo>
                  <a:pt x="8129453" y="6678214"/>
                </a:lnTo>
                <a:cubicBezTo>
                  <a:pt x="8174148" y="6600912"/>
                  <a:pt x="8221824" y="6518457"/>
                  <a:pt x="8272677" y="6430504"/>
                </a:cubicBezTo>
                <a:cubicBezTo>
                  <a:pt x="8325512" y="6339261"/>
                  <a:pt x="8420615" y="6283111"/>
                  <a:pt x="8526285" y="6283111"/>
                </a:cubicBezTo>
                <a:close/>
                <a:moveTo>
                  <a:pt x="8508611" y="4776272"/>
                </a:moveTo>
                <a:cubicBezTo>
                  <a:pt x="8508611" y="4776272"/>
                  <a:pt x="8508611" y="4776272"/>
                  <a:pt x="9153763" y="4776272"/>
                </a:cubicBezTo>
                <a:cubicBezTo>
                  <a:pt x="9194173" y="4776272"/>
                  <a:pt x="9233188" y="4798484"/>
                  <a:pt x="9252696" y="4834580"/>
                </a:cubicBezTo>
                <a:cubicBezTo>
                  <a:pt x="9252696" y="4834580"/>
                  <a:pt x="9252696" y="4834580"/>
                  <a:pt x="9575969" y="5391278"/>
                </a:cubicBezTo>
                <a:cubicBezTo>
                  <a:pt x="9596871" y="5425985"/>
                  <a:pt x="9596871" y="5470409"/>
                  <a:pt x="9575969" y="5505116"/>
                </a:cubicBezTo>
                <a:cubicBezTo>
                  <a:pt x="9575969" y="5505116"/>
                  <a:pt x="9575969" y="5505116"/>
                  <a:pt x="9252696" y="6061815"/>
                </a:cubicBezTo>
                <a:cubicBezTo>
                  <a:pt x="9233188" y="6097909"/>
                  <a:pt x="9194173" y="6120122"/>
                  <a:pt x="9153763" y="6120122"/>
                </a:cubicBezTo>
                <a:cubicBezTo>
                  <a:pt x="9153763" y="6120122"/>
                  <a:pt x="9153763" y="6120122"/>
                  <a:pt x="8508611" y="6120122"/>
                </a:cubicBezTo>
                <a:cubicBezTo>
                  <a:pt x="8466808" y="6120122"/>
                  <a:pt x="8429186" y="6097909"/>
                  <a:pt x="8408284" y="6061815"/>
                </a:cubicBezTo>
                <a:cubicBezTo>
                  <a:pt x="8408284" y="6061815"/>
                  <a:pt x="8408284" y="6061815"/>
                  <a:pt x="8086404" y="5505116"/>
                </a:cubicBezTo>
                <a:cubicBezTo>
                  <a:pt x="8065503" y="5470409"/>
                  <a:pt x="8065503" y="5425985"/>
                  <a:pt x="8086404" y="5391278"/>
                </a:cubicBezTo>
                <a:cubicBezTo>
                  <a:pt x="8086404" y="5391278"/>
                  <a:pt x="8086404" y="5391278"/>
                  <a:pt x="8408284" y="4834580"/>
                </a:cubicBezTo>
                <a:cubicBezTo>
                  <a:pt x="8429186" y="4798484"/>
                  <a:pt x="8466808" y="4776272"/>
                  <a:pt x="8508611" y="4776272"/>
                </a:cubicBezTo>
                <a:close/>
                <a:moveTo>
                  <a:pt x="8438383" y="4182594"/>
                </a:moveTo>
                <a:cubicBezTo>
                  <a:pt x="8438383" y="4182594"/>
                  <a:pt x="8438383" y="4182594"/>
                  <a:pt x="8671249" y="4182594"/>
                </a:cubicBezTo>
                <a:cubicBezTo>
                  <a:pt x="8685834" y="4182594"/>
                  <a:pt x="8699916" y="4190612"/>
                  <a:pt x="8706958" y="4203640"/>
                </a:cubicBezTo>
                <a:cubicBezTo>
                  <a:pt x="8706958" y="4203640"/>
                  <a:pt x="8706958" y="4203640"/>
                  <a:pt x="8823642" y="4404579"/>
                </a:cubicBezTo>
                <a:cubicBezTo>
                  <a:pt x="8831187" y="4417106"/>
                  <a:pt x="8831187" y="4433141"/>
                  <a:pt x="8823642" y="4445668"/>
                </a:cubicBezTo>
                <a:cubicBezTo>
                  <a:pt x="8823642" y="4445668"/>
                  <a:pt x="8823642" y="4445668"/>
                  <a:pt x="8706958" y="4646606"/>
                </a:cubicBezTo>
                <a:cubicBezTo>
                  <a:pt x="8699916" y="4659635"/>
                  <a:pt x="8685834" y="4667652"/>
                  <a:pt x="8671249" y="4667652"/>
                </a:cubicBezTo>
                <a:cubicBezTo>
                  <a:pt x="8671249" y="4667652"/>
                  <a:pt x="8671249" y="4667652"/>
                  <a:pt x="8438383" y="4667652"/>
                </a:cubicBezTo>
                <a:cubicBezTo>
                  <a:pt x="8423295" y="4667652"/>
                  <a:pt x="8409715" y="4659635"/>
                  <a:pt x="8402170" y="4646606"/>
                </a:cubicBezTo>
                <a:cubicBezTo>
                  <a:pt x="8402170" y="4646606"/>
                  <a:pt x="8402170" y="4646606"/>
                  <a:pt x="8285989" y="4445668"/>
                </a:cubicBezTo>
                <a:cubicBezTo>
                  <a:pt x="8278445" y="4433141"/>
                  <a:pt x="8278445" y="4417106"/>
                  <a:pt x="8285989" y="4404579"/>
                </a:cubicBezTo>
                <a:cubicBezTo>
                  <a:pt x="8285989" y="4404579"/>
                  <a:pt x="8285989" y="4404579"/>
                  <a:pt x="8402170" y="4203640"/>
                </a:cubicBezTo>
                <a:cubicBezTo>
                  <a:pt x="8409715" y="4190612"/>
                  <a:pt x="8423295" y="4182594"/>
                  <a:pt x="8438383" y="4182594"/>
                </a:cubicBezTo>
                <a:close/>
                <a:moveTo>
                  <a:pt x="7678681" y="3459104"/>
                </a:moveTo>
                <a:cubicBezTo>
                  <a:pt x="7678681" y="3459104"/>
                  <a:pt x="7678681" y="3459104"/>
                  <a:pt x="8119685" y="3459104"/>
                </a:cubicBezTo>
                <a:cubicBezTo>
                  <a:pt x="8147308" y="3459104"/>
                  <a:pt x="8173978" y="3474287"/>
                  <a:pt x="8187313" y="3498961"/>
                </a:cubicBezTo>
                <a:cubicBezTo>
                  <a:pt x="8187313" y="3498961"/>
                  <a:pt x="8187313" y="3498961"/>
                  <a:pt x="8408292" y="3879501"/>
                </a:cubicBezTo>
                <a:cubicBezTo>
                  <a:pt x="8422579" y="3903225"/>
                  <a:pt x="8422579" y="3933593"/>
                  <a:pt x="8408292" y="3957318"/>
                </a:cubicBezTo>
                <a:cubicBezTo>
                  <a:pt x="8408292" y="3957318"/>
                  <a:pt x="8408292" y="3957318"/>
                  <a:pt x="8187313" y="4337857"/>
                </a:cubicBezTo>
                <a:cubicBezTo>
                  <a:pt x="8173978" y="4362531"/>
                  <a:pt x="8147308" y="4377714"/>
                  <a:pt x="8119685" y="4377714"/>
                </a:cubicBezTo>
                <a:cubicBezTo>
                  <a:pt x="8119685" y="4377714"/>
                  <a:pt x="8119685" y="4377714"/>
                  <a:pt x="7678681" y="4377714"/>
                </a:cubicBezTo>
                <a:cubicBezTo>
                  <a:pt x="7650106" y="4377714"/>
                  <a:pt x="7624388" y="4362531"/>
                  <a:pt x="7610101" y="4337857"/>
                </a:cubicBezTo>
                <a:cubicBezTo>
                  <a:pt x="7610101" y="4337857"/>
                  <a:pt x="7610101" y="4337857"/>
                  <a:pt x="7390076" y="3957318"/>
                </a:cubicBezTo>
                <a:cubicBezTo>
                  <a:pt x="7375787" y="3933593"/>
                  <a:pt x="7375787" y="3903225"/>
                  <a:pt x="7390076" y="3879501"/>
                </a:cubicBezTo>
                <a:cubicBezTo>
                  <a:pt x="7390076" y="3879501"/>
                  <a:pt x="7390076" y="3879501"/>
                  <a:pt x="7610101" y="3498961"/>
                </a:cubicBezTo>
                <a:cubicBezTo>
                  <a:pt x="7624388" y="3474287"/>
                  <a:pt x="7650106" y="3459104"/>
                  <a:pt x="7678681" y="3459104"/>
                </a:cubicBezTo>
                <a:close/>
                <a:moveTo>
                  <a:pt x="9108816" y="2082751"/>
                </a:moveTo>
                <a:cubicBezTo>
                  <a:pt x="9108816" y="2082751"/>
                  <a:pt x="9108816" y="2082751"/>
                  <a:pt x="9876937" y="2082751"/>
                </a:cubicBezTo>
                <a:cubicBezTo>
                  <a:pt x="9925048" y="2082751"/>
                  <a:pt x="9971500" y="2109197"/>
                  <a:pt x="9994727" y="2152172"/>
                </a:cubicBezTo>
                <a:cubicBezTo>
                  <a:pt x="9994727" y="2152172"/>
                  <a:pt x="9994727" y="2152172"/>
                  <a:pt x="10379617" y="2814978"/>
                </a:cubicBezTo>
                <a:cubicBezTo>
                  <a:pt x="10404502" y="2856301"/>
                  <a:pt x="10404502" y="2909193"/>
                  <a:pt x="10379617" y="2950515"/>
                </a:cubicBezTo>
                <a:cubicBezTo>
                  <a:pt x="10379617" y="2950515"/>
                  <a:pt x="10379617" y="2950515"/>
                  <a:pt x="9994727" y="3613321"/>
                </a:cubicBezTo>
                <a:cubicBezTo>
                  <a:pt x="9971500" y="3656296"/>
                  <a:pt x="9925048" y="3682742"/>
                  <a:pt x="9876937" y="3682742"/>
                </a:cubicBezTo>
                <a:cubicBezTo>
                  <a:pt x="9876937" y="3682742"/>
                  <a:pt x="9876937" y="3682742"/>
                  <a:pt x="9108816" y="3682742"/>
                </a:cubicBezTo>
                <a:cubicBezTo>
                  <a:pt x="9059045" y="3682742"/>
                  <a:pt x="9014252" y="3656296"/>
                  <a:pt x="8989367" y="3613321"/>
                </a:cubicBezTo>
                <a:cubicBezTo>
                  <a:pt x="8989367" y="3613321"/>
                  <a:pt x="8989367" y="3613321"/>
                  <a:pt x="8606137" y="2950515"/>
                </a:cubicBezTo>
                <a:cubicBezTo>
                  <a:pt x="8581251" y="2909193"/>
                  <a:pt x="8581251" y="2856301"/>
                  <a:pt x="8606137" y="2814978"/>
                </a:cubicBezTo>
                <a:cubicBezTo>
                  <a:pt x="8606137" y="2814978"/>
                  <a:pt x="8606137" y="2814978"/>
                  <a:pt x="8989367" y="2152172"/>
                </a:cubicBezTo>
                <a:cubicBezTo>
                  <a:pt x="9014252" y="2109197"/>
                  <a:pt x="9059045" y="2082751"/>
                  <a:pt x="9108816" y="2082751"/>
                </a:cubicBezTo>
                <a:close/>
                <a:moveTo>
                  <a:pt x="1321854" y="2071857"/>
                </a:moveTo>
                <a:cubicBezTo>
                  <a:pt x="1321854" y="2071857"/>
                  <a:pt x="1321854" y="2071857"/>
                  <a:pt x="5365317" y="2071857"/>
                </a:cubicBezTo>
                <a:cubicBezTo>
                  <a:pt x="5618580" y="2071857"/>
                  <a:pt x="5863108" y="2211072"/>
                  <a:pt x="5985373" y="2437296"/>
                </a:cubicBezTo>
                <a:cubicBezTo>
                  <a:pt x="5985373" y="2437296"/>
                  <a:pt x="5985373" y="2437296"/>
                  <a:pt x="8011470" y="5926372"/>
                </a:cubicBezTo>
                <a:cubicBezTo>
                  <a:pt x="8142468" y="6143896"/>
                  <a:pt x="8142468" y="6422327"/>
                  <a:pt x="8011470" y="6639850"/>
                </a:cubicBezTo>
                <a:cubicBezTo>
                  <a:pt x="8011470" y="6639850"/>
                  <a:pt x="8011470" y="6639850"/>
                  <a:pt x="7904625" y="6823844"/>
                </a:cubicBezTo>
                <a:lnTo>
                  <a:pt x="7884791" y="6858000"/>
                </a:lnTo>
                <a:lnTo>
                  <a:pt x="0" y="6858000"/>
                </a:lnTo>
                <a:lnTo>
                  <a:pt x="0" y="3635967"/>
                </a:lnTo>
                <a:lnTo>
                  <a:pt x="27177" y="3588964"/>
                </a:lnTo>
                <a:cubicBezTo>
                  <a:pt x="220245" y="3255048"/>
                  <a:pt x="440895" y="2873431"/>
                  <a:pt x="693065" y="2437296"/>
                </a:cubicBezTo>
                <a:cubicBezTo>
                  <a:pt x="824063" y="2211072"/>
                  <a:pt x="1059859" y="2071857"/>
                  <a:pt x="1321854" y="2071857"/>
                </a:cubicBezTo>
                <a:close/>
                <a:moveTo>
                  <a:pt x="6786399" y="753840"/>
                </a:moveTo>
                <a:cubicBezTo>
                  <a:pt x="6786399" y="753840"/>
                  <a:pt x="6786399" y="753840"/>
                  <a:pt x="8025968" y="753840"/>
                </a:cubicBezTo>
                <a:cubicBezTo>
                  <a:pt x="8103608" y="753840"/>
                  <a:pt x="8178571" y="796518"/>
                  <a:pt x="8216053" y="865869"/>
                </a:cubicBezTo>
                <a:cubicBezTo>
                  <a:pt x="8216053" y="865869"/>
                  <a:pt x="8216053" y="865869"/>
                  <a:pt x="8837177" y="1935484"/>
                </a:cubicBezTo>
                <a:cubicBezTo>
                  <a:pt x="8877335" y="2002169"/>
                  <a:pt x="8877335" y="2087523"/>
                  <a:pt x="8837177" y="2154207"/>
                </a:cubicBezTo>
                <a:cubicBezTo>
                  <a:pt x="8837177" y="2154207"/>
                  <a:pt x="8837177" y="2154207"/>
                  <a:pt x="8216053" y="3223823"/>
                </a:cubicBezTo>
                <a:cubicBezTo>
                  <a:pt x="8178571" y="3293174"/>
                  <a:pt x="8103608" y="3335852"/>
                  <a:pt x="8025968" y="3335852"/>
                </a:cubicBezTo>
                <a:cubicBezTo>
                  <a:pt x="8025968" y="3335852"/>
                  <a:pt x="8025968" y="3335852"/>
                  <a:pt x="6786399" y="3335852"/>
                </a:cubicBezTo>
                <a:cubicBezTo>
                  <a:pt x="6706082" y="3335852"/>
                  <a:pt x="6633796" y="3293174"/>
                  <a:pt x="6593637" y="3223823"/>
                </a:cubicBezTo>
                <a:cubicBezTo>
                  <a:pt x="6593637" y="3223823"/>
                  <a:pt x="6593637" y="3223823"/>
                  <a:pt x="5975192" y="2154207"/>
                </a:cubicBezTo>
                <a:cubicBezTo>
                  <a:pt x="5935033" y="2087523"/>
                  <a:pt x="5935033" y="2002169"/>
                  <a:pt x="5975192" y="1935484"/>
                </a:cubicBezTo>
                <a:cubicBezTo>
                  <a:pt x="5975192" y="1935484"/>
                  <a:pt x="5975192" y="1935484"/>
                  <a:pt x="6593637" y="865869"/>
                </a:cubicBezTo>
                <a:cubicBezTo>
                  <a:pt x="6633796" y="796518"/>
                  <a:pt x="6706082" y="753840"/>
                  <a:pt x="6786399" y="753840"/>
                </a:cubicBezTo>
                <a:close/>
                <a:moveTo>
                  <a:pt x="0" y="0"/>
                </a:moveTo>
                <a:lnTo>
                  <a:pt x="6966294" y="0"/>
                </a:lnTo>
                <a:lnTo>
                  <a:pt x="6852387" y="196155"/>
                </a:lnTo>
                <a:cubicBezTo>
                  <a:pt x="6627011" y="584267"/>
                  <a:pt x="6359899" y="1044253"/>
                  <a:pt x="6043321" y="1589421"/>
                </a:cubicBezTo>
                <a:cubicBezTo>
                  <a:pt x="5921057" y="1815646"/>
                  <a:pt x="5676528" y="1954861"/>
                  <a:pt x="5423265" y="1954861"/>
                </a:cubicBezTo>
                <a:cubicBezTo>
                  <a:pt x="5423265" y="1954861"/>
                  <a:pt x="5423265" y="1954861"/>
                  <a:pt x="1379802" y="1954861"/>
                </a:cubicBezTo>
                <a:cubicBezTo>
                  <a:pt x="1117807" y="1954861"/>
                  <a:pt x="882012" y="1815646"/>
                  <a:pt x="751013" y="1589421"/>
                </a:cubicBezTo>
                <a:cubicBezTo>
                  <a:pt x="751013" y="1589421"/>
                  <a:pt x="751013" y="1589421"/>
                  <a:pt x="1951" y="293901"/>
                </a:cubicBezTo>
                <a:lnTo>
                  <a:pt x="0" y="29052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2160000" anchor="t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Insert or Drag &amp; Drop Photo</a:t>
            </a:r>
            <a:endParaRPr lang="en-ZA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48293" y="3271757"/>
            <a:ext cx="4459766" cy="3146839"/>
          </a:xfrm>
          <a:prstGeom prst="roundRect">
            <a:avLst>
              <a:gd name="adj" fmla="val 2139"/>
            </a:avLst>
          </a:prstGeom>
          <a:gradFill>
            <a:gsLst>
              <a:gs pos="100000">
                <a:schemeClr val="tx1">
                  <a:lumMod val="95000"/>
                  <a:lumOff val="5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10800000" scaled="0"/>
          </a:gradFill>
          <a:ln>
            <a:solidFill>
              <a:schemeClr val="bg1">
                <a:lumMod val="50000"/>
              </a:schemeClr>
            </a:solidFill>
          </a:ln>
        </p:spPr>
        <p:txBody>
          <a:bodyPr lIns="180000" tIns="288000" rIns="180000" bIns="180000" anchor="t"/>
          <a:lstStyle>
            <a:lvl1pPr algn="l">
              <a:lnSpc>
                <a:spcPts val="4000"/>
              </a:lnSpc>
              <a:defRPr sz="5000" b="1" spc="-3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Click to edit presentation title</a:t>
            </a:r>
            <a:endParaRPr lang="en-Z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30300" y="5250494"/>
            <a:ext cx="4000500" cy="997905"/>
          </a:xfrm>
          <a:noFill/>
        </p:spPr>
        <p:txBody>
          <a:bodyPr lIns="0" tIns="0" rIns="0" bIns="0"/>
          <a:lstStyle>
            <a:lvl1pPr marL="0" indent="0" algn="l">
              <a:buNone/>
              <a:defRPr sz="21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3340384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>
            <a:extLst>
              <a:ext uri="{FF2B5EF4-FFF2-40B4-BE49-F238E27FC236}">
                <a16:creationId xmlns:a16="http://schemas.microsoft.com/office/drawing/2014/main" xmlns="" id="{B0FE1C0F-474B-4310-A4A5-1EB4321DE50B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431800" y="5530292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xmlns="" id="{673FA99E-5E31-474E-8818-615B453CD89C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537134" y="1312995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accent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xmlns="" id="{BA0EE7FC-884E-43B5-B6D6-9156FBE9AB59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683871" y="300388"/>
            <a:ext cx="1838651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xmlns="" id="{858C6DC6-901F-4F3E-97A4-1B55324C068B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449746" y="5304339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xmlns="" id="{1041B359-9F78-4782-9C50-0B1DED37AD2C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1007557" y="354617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16D0504D-4610-4E9E-A2DB-8B701F044BB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ZA" dirty="0"/>
              <a:t>Add a footer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A95CDFA7-DEA3-4BBE-8D70-0AF654A1E6FF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11727656" y="6277243"/>
            <a:ext cx="464344" cy="400188"/>
          </a:xfrm>
        </p:spPr>
        <p:txBody>
          <a:bodyPr/>
          <a:lstStyle/>
          <a:p>
            <a:fld id="{19B51A1E-902D-48AF-9020-955120F399B6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xmlns="" id="{790C5B8B-2AF3-42F3-B4F8-A806BB98A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1342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>
            <a:extLst>
              <a:ext uri="{FF2B5EF4-FFF2-40B4-BE49-F238E27FC236}">
                <a16:creationId xmlns:a16="http://schemas.microsoft.com/office/drawing/2014/main" xmlns="" id="{B0FE1C0F-474B-4310-A4A5-1EB4321DE50B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431800" y="5530292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xmlns="" id="{673FA99E-5E31-474E-8818-615B453CD89C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537134" y="1312995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accent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xmlns="" id="{BA0EE7FC-884E-43B5-B6D6-9156FBE9AB59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683871" y="300388"/>
            <a:ext cx="1838651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xmlns="" id="{858C6DC6-901F-4F3E-97A4-1B55324C068B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449746" y="5304339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xmlns="" id="{1041B359-9F78-4782-9C50-0B1DED37AD2C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1007557" y="354617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16D0504D-4610-4E9E-A2DB-8B701F044BB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ZA" dirty="0"/>
              <a:t>Add a footer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A95CDFA7-DEA3-4BBE-8D70-0AF654A1E6FF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11727656" y="6277243"/>
            <a:ext cx="464344" cy="400188"/>
          </a:xfrm>
        </p:spPr>
        <p:txBody>
          <a:bodyPr/>
          <a:lstStyle/>
          <a:p>
            <a:fld id="{19B51A1E-902D-48AF-9020-955120F399B6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139767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xmlns="" id="{7CE129D0-CB7B-444C-AF89-B1CB663E367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418374"/>
            <a:ext cx="8687356" cy="6439627"/>
          </a:xfrm>
          <a:custGeom>
            <a:avLst/>
            <a:gdLst>
              <a:gd name="connsiteX0" fmla="*/ 0 w 8687356"/>
              <a:gd name="connsiteY0" fmla="*/ 5592682 h 6439627"/>
              <a:gd name="connsiteX1" fmla="*/ 186296 w 8687356"/>
              <a:gd name="connsiteY1" fmla="*/ 5593149 h 6439627"/>
              <a:gd name="connsiteX2" fmla="*/ 1348900 w 8687356"/>
              <a:gd name="connsiteY2" fmla="*/ 5596063 h 6439627"/>
              <a:gd name="connsiteX3" fmla="*/ 1800991 w 8687356"/>
              <a:gd name="connsiteY3" fmla="*/ 5851702 h 6439627"/>
              <a:gd name="connsiteX4" fmla="*/ 2106366 w 8687356"/>
              <a:gd name="connsiteY4" fmla="*/ 6380627 h 6439627"/>
              <a:gd name="connsiteX5" fmla="*/ 2140430 w 8687356"/>
              <a:gd name="connsiteY5" fmla="*/ 6439627 h 6439627"/>
              <a:gd name="connsiteX6" fmla="*/ 0 w 8687356"/>
              <a:gd name="connsiteY6" fmla="*/ 6439627 h 6439627"/>
              <a:gd name="connsiteX7" fmla="*/ 693821 w 8687356"/>
              <a:gd name="connsiteY7" fmla="*/ 3646328 h 6439627"/>
              <a:gd name="connsiteX8" fmla="*/ 1586357 w 8687356"/>
              <a:gd name="connsiteY8" fmla="*/ 3648566 h 6439627"/>
              <a:gd name="connsiteX9" fmla="*/ 1724950 w 8687356"/>
              <a:gd name="connsiteY9" fmla="*/ 3726935 h 6439627"/>
              <a:gd name="connsiteX10" fmla="*/ 2172189 w 8687356"/>
              <a:gd name="connsiteY10" fmla="*/ 4501577 h 6439627"/>
              <a:gd name="connsiteX11" fmla="*/ 2171729 w 8687356"/>
              <a:gd name="connsiteY11" fmla="*/ 4662459 h 6439627"/>
              <a:gd name="connsiteX12" fmla="*/ 1726432 w 8687356"/>
              <a:gd name="connsiteY12" fmla="*/ 5434863 h 6439627"/>
              <a:gd name="connsiteX13" fmla="*/ 1589746 w 8687356"/>
              <a:gd name="connsiteY13" fmla="*/ 5513779 h 6439627"/>
              <a:gd name="connsiteX14" fmla="*/ 698177 w 8687356"/>
              <a:gd name="connsiteY14" fmla="*/ 5513215 h 6439627"/>
              <a:gd name="connsiteX15" fmla="*/ 558617 w 8687356"/>
              <a:gd name="connsiteY15" fmla="*/ 5433172 h 6439627"/>
              <a:gd name="connsiteX16" fmla="*/ 111378 w 8687356"/>
              <a:gd name="connsiteY16" fmla="*/ 4658531 h 6439627"/>
              <a:gd name="connsiteX17" fmla="*/ 112805 w 8687356"/>
              <a:gd name="connsiteY17" fmla="*/ 4499321 h 6439627"/>
              <a:gd name="connsiteX18" fmla="*/ 557135 w 8687356"/>
              <a:gd name="connsiteY18" fmla="*/ 3725244 h 6439627"/>
              <a:gd name="connsiteX19" fmla="*/ 693821 w 8687356"/>
              <a:gd name="connsiteY19" fmla="*/ 3646328 h 6439627"/>
              <a:gd name="connsiteX20" fmla="*/ 1975378 w 8687356"/>
              <a:gd name="connsiteY20" fmla="*/ 3263784 h 6439627"/>
              <a:gd name="connsiteX21" fmla="*/ 2292917 w 8687356"/>
              <a:gd name="connsiteY21" fmla="*/ 3264581 h 6439627"/>
              <a:gd name="connsiteX22" fmla="*/ 2342225 w 8687356"/>
              <a:gd name="connsiteY22" fmla="*/ 3292462 h 6439627"/>
              <a:gd name="connsiteX23" fmla="*/ 2501341 w 8687356"/>
              <a:gd name="connsiteY23" fmla="*/ 3568059 h 6439627"/>
              <a:gd name="connsiteX24" fmla="*/ 2501177 w 8687356"/>
              <a:gd name="connsiteY24" fmla="*/ 3625297 h 6439627"/>
              <a:gd name="connsiteX25" fmla="*/ 2342753 w 8687356"/>
              <a:gd name="connsiteY25" fmla="*/ 3900096 h 6439627"/>
              <a:gd name="connsiteX26" fmla="*/ 2294123 w 8687356"/>
              <a:gd name="connsiteY26" fmla="*/ 3928173 h 6439627"/>
              <a:gd name="connsiteX27" fmla="*/ 1976927 w 8687356"/>
              <a:gd name="connsiteY27" fmla="*/ 3927972 h 6439627"/>
              <a:gd name="connsiteX28" fmla="*/ 1927275 w 8687356"/>
              <a:gd name="connsiteY28" fmla="*/ 3899495 h 6439627"/>
              <a:gd name="connsiteX29" fmla="*/ 1768160 w 8687356"/>
              <a:gd name="connsiteY29" fmla="*/ 3623899 h 6439627"/>
              <a:gd name="connsiteX30" fmla="*/ 1768668 w 8687356"/>
              <a:gd name="connsiteY30" fmla="*/ 3567256 h 6439627"/>
              <a:gd name="connsiteX31" fmla="*/ 1926748 w 8687356"/>
              <a:gd name="connsiteY31" fmla="*/ 3291861 h 6439627"/>
              <a:gd name="connsiteX32" fmla="*/ 1975378 w 8687356"/>
              <a:gd name="connsiteY32" fmla="*/ 3263784 h 6439627"/>
              <a:gd name="connsiteX33" fmla="*/ 2130702 w 8687356"/>
              <a:gd name="connsiteY33" fmla="*/ 2828022 h 6439627"/>
              <a:gd name="connsiteX34" fmla="*/ 2298374 w 8687356"/>
              <a:gd name="connsiteY34" fmla="*/ 2828442 h 6439627"/>
              <a:gd name="connsiteX35" fmla="*/ 2324410 w 8687356"/>
              <a:gd name="connsiteY35" fmla="*/ 2843165 h 6439627"/>
              <a:gd name="connsiteX36" fmla="*/ 2408429 w 8687356"/>
              <a:gd name="connsiteY36" fmla="*/ 2988689 h 6439627"/>
              <a:gd name="connsiteX37" fmla="*/ 2408342 w 8687356"/>
              <a:gd name="connsiteY37" fmla="*/ 3018913 h 6439627"/>
              <a:gd name="connsiteX38" fmla="*/ 2324689 w 8687356"/>
              <a:gd name="connsiteY38" fmla="*/ 3164017 h 6439627"/>
              <a:gd name="connsiteX39" fmla="*/ 2299011 w 8687356"/>
              <a:gd name="connsiteY39" fmla="*/ 3178842 h 6439627"/>
              <a:gd name="connsiteX40" fmla="*/ 2131520 w 8687356"/>
              <a:gd name="connsiteY40" fmla="*/ 3178736 h 6439627"/>
              <a:gd name="connsiteX41" fmla="*/ 2105302 w 8687356"/>
              <a:gd name="connsiteY41" fmla="*/ 3163699 h 6439627"/>
              <a:gd name="connsiteX42" fmla="*/ 2021284 w 8687356"/>
              <a:gd name="connsiteY42" fmla="*/ 3018175 h 6439627"/>
              <a:gd name="connsiteX43" fmla="*/ 2021552 w 8687356"/>
              <a:gd name="connsiteY43" fmla="*/ 2988265 h 6439627"/>
              <a:gd name="connsiteX44" fmla="*/ 2105024 w 8687356"/>
              <a:gd name="connsiteY44" fmla="*/ 2842847 h 6439627"/>
              <a:gd name="connsiteX45" fmla="*/ 2130702 w 8687356"/>
              <a:gd name="connsiteY45" fmla="*/ 2828022 h 6439627"/>
              <a:gd name="connsiteX46" fmla="*/ 3794942 w 8687356"/>
              <a:gd name="connsiteY46" fmla="*/ 2543905 h 6439627"/>
              <a:gd name="connsiteX47" fmla="*/ 6706383 w 8687356"/>
              <a:gd name="connsiteY47" fmla="*/ 2551204 h 6439627"/>
              <a:gd name="connsiteX48" fmla="*/ 7158474 w 8687356"/>
              <a:gd name="connsiteY48" fmla="*/ 2806842 h 6439627"/>
              <a:gd name="connsiteX49" fmla="*/ 8617364 w 8687356"/>
              <a:gd name="connsiteY49" fmla="*/ 5333715 h 6439627"/>
              <a:gd name="connsiteX50" fmla="*/ 8615859 w 8687356"/>
              <a:gd name="connsiteY50" fmla="*/ 5858514 h 6439627"/>
              <a:gd name="connsiteX51" fmla="*/ 8311811 w 8687356"/>
              <a:gd name="connsiteY51" fmla="*/ 6385912 h 6439627"/>
              <a:gd name="connsiteX52" fmla="*/ 8280844 w 8687356"/>
              <a:gd name="connsiteY52" fmla="*/ 6439627 h 6439627"/>
              <a:gd name="connsiteX53" fmla="*/ 2237916 w 8687356"/>
              <a:gd name="connsiteY53" fmla="*/ 6439627 h 6439627"/>
              <a:gd name="connsiteX54" fmla="*/ 2151815 w 8687356"/>
              <a:gd name="connsiteY54" fmla="*/ 6290497 h 6439627"/>
              <a:gd name="connsiteX55" fmla="*/ 1895013 w 8687356"/>
              <a:gd name="connsiteY55" fmla="*/ 5845703 h 6439627"/>
              <a:gd name="connsiteX56" fmla="*/ 1899669 w 8687356"/>
              <a:gd name="connsiteY56" fmla="*/ 5326361 h 6439627"/>
              <a:gd name="connsiteX57" fmla="*/ 3349069 w 8687356"/>
              <a:gd name="connsiteY57" fmla="*/ 2801330 h 6439627"/>
              <a:gd name="connsiteX58" fmla="*/ 3794942 w 8687356"/>
              <a:gd name="connsiteY58" fmla="*/ 2543905 h 6439627"/>
              <a:gd name="connsiteX59" fmla="*/ 634940 w 8687356"/>
              <a:gd name="connsiteY59" fmla="*/ 2395105 h 6439627"/>
              <a:gd name="connsiteX60" fmla="*/ 1188015 w 8687356"/>
              <a:gd name="connsiteY60" fmla="*/ 2396492 h 6439627"/>
              <a:gd name="connsiteX61" fmla="*/ 1273897 w 8687356"/>
              <a:gd name="connsiteY61" fmla="*/ 2445054 h 6439627"/>
              <a:gd name="connsiteX62" fmla="*/ 1551037 w 8687356"/>
              <a:gd name="connsiteY62" fmla="*/ 2925075 h 6439627"/>
              <a:gd name="connsiteX63" fmla="*/ 1550752 w 8687356"/>
              <a:gd name="connsiteY63" fmla="*/ 3024769 h 6439627"/>
              <a:gd name="connsiteX64" fmla="*/ 1274816 w 8687356"/>
              <a:gd name="connsiteY64" fmla="*/ 3503403 h 6439627"/>
              <a:gd name="connsiteX65" fmla="*/ 1190116 w 8687356"/>
              <a:gd name="connsiteY65" fmla="*/ 3552304 h 6439627"/>
              <a:gd name="connsiteX66" fmla="*/ 637639 w 8687356"/>
              <a:gd name="connsiteY66" fmla="*/ 3551955 h 6439627"/>
              <a:gd name="connsiteX67" fmla="*/ 551158 w 8687356"/>
              <a:gd name="connsiteY67" fmla="*/ 3502355 h 6439627"/>
              <a:gd name="connsiteX68" fmla="*/ 274018 w 8687356"/>
              <a:gd name="connsiteY68" fmla="*/ 3022335 h 6439627"/>
              <a:gd name="connsiteX69" fmla="*/ 274903 w 8687356"/>
              <a:gd name="connsiteY69" fmla="*/ 2923678 h 6439627"/>
              <a:gd name="connsiteX70" fmla="*/ 550240 w 8687356"/>
              <a:gd name="connsiteY70" fmla="*/ 2444007 h 6439627"/>
              <a:gd name="connsiteX71" fmla="*/ 634940 w 8687356"/>
              <a:gd name="connsiteY71" fmla="*/ 2395105 h 6439627"/>
              <a:gd name="connsiteX72" fmla="*/ 2521339 w 8687356"/>
              <a:gd name="connsiteY72" fmla="*/ 1975621 h 6439627"/>
              <a:gd name="connsiteX73" fmla="*/ 2985874 w 8687356"/>
              <a:gd name="connsiteY73" fmla="*/ 1976785 h 6439627"/>
              <a:gd name="connsiteX74" fmla="*/ 3058007 w 8687356"/>
              <a:gd name="connsiteY74" fmla="*/ 2017574 h 6439627"/>
              <a:gd name="connsiteX75" fmla="*/ 3290779 w 8687356"/>
              <a:gd name="connsiteY75" fmla="*/ 2420748 h 6439627"/>
              <a:gd name="connsiteX76" fmla="*/ 3290540 w 8687356"/>
              <a:gd name="connsiteY76" fmla="*/ 2504482 h 6439627"/>
              <a:gd name="connsiteX77" fmla="*/ 3058778 w 8687356"/>
              <a:gd name="connsiteY77" fmla="*/ 2906492 h 6439627"/>
              <a:gd name="connsiteX78" fmla="*/ 2987637 w 8687356"/>
              <a:gd name="connsiteY78" fmla="*/ 2947565 h 6439627"/>
              <a:gd name="connsiteX79" fmla="*/ 2523606 w 8687356"/>
              <a:gd name="connsiteY79" fmla="*/ 2947271 h 6439627"/>
              <a:gd name="connsiteX80" fmla="*/ 2450970 w 8687356"/>
              <a:gd name="connsiteY80" fmla="*/ 2905612 h 6439627"/>
              <a:gd name="connsiteX81" fmla="*/ 2218197 w 8687356"/>
              <a:gd name="connsiteY81" fmla="*/ 2502438 h 6439627"/>
              <a:gd name="connsiteX82" fmla="*/ 2218941 w 8687356"/>
              <a:gd name="connsiteY82" fmla="*/ 2419574 h 6439627"/>
              <a:gd name="connsiteX83" fmla="*/ 2450199 w 8687356"/>
              <a:gd name="connsiteY83" fmla="*/ 2016694 h 6439627"/>
              <a:gd name="connsiteX84" fmla="*/ 2521339 w 8687356"/>
              <a:gd name="connsiteY84" fmla="*/ 1975621 h 6439627"/>
              <a:gd name="connsiteX85" fmla="*/ 3564142 w 8687356"/>
              <a:gd name="connsiteY85" fmla="*/ 34 h 6439627"/>
              <a:gd name="connsiteX86" fmla="*/ 4738405 w 8687356"/>
              <a:gd name="connsiteY86" fmla="*/ 2977 h 6439627"/>
              <a:gd name="connsiteX87" fmla="*/ 4920745 w 8687356"/>
              <a:gd name="connsiteY87" fmla="*/ 106084 h 6439627"/>
              <a:gd name="connsiteX88" fmla="*/ 5509155 w 8687356"/>
              <a:gd name="connsiteY88" fmla="*/ 1125240 h 6439627"/>
              <a:gd name="connsiteX89" fmla="*/ 5508549 w 8687356"/>
              <a:gd name="connsiteY89" fmla="*/ 1336906 h 6439627"/>
              <a:gd name="connsiteX90" fmla="*/ 4922696 w 8687356"/>
              <a:gd name="connsiteY90" fmla="*/ 2353119 h 6439627"/>
              <a:gd name="connsiteX91" fmla="*/ 4742864 w 8687356"/>
              <a:gd name="connsiteY91" fmla="*/ 2456945 h 6439627"/>
              <a:gd name="connsiteX92" fmla="*/ 3569871 w 8687356"/>
              <a:gd name="connsiteY92" fmla="*/ 2456203 h 6439627"/>
              <a:gd name="connsiteX93" fmla="*/ 3386259 w 8687356"/>
              <a:gd name="connsiteY93" fmla="*/ 2350896 h 6439627"/>
              <a:gd name="connsiteX94" fmla="*/ 2797848 w 8687356"/>
              <a:gd name="connsiteY94" fmla="*/ 1331739 h 6439627"/>
              <a:gd name="connsiteX95" fmla="*/ 2799727 w 8687356"/>
              <a:gd name="connsiteY95" fmla="*/ 1122274 h 6439627"/>
              <a:gd name="connsiteX96" fmla="*/ 3384310 w 8687356"/>
              <a:gd name="connsiteY96" fmla="*/ 103860 h 6439627"/>
              <a:gd name="connsiteX97" fmla="*/ 3564142 w 8687356"/>
              <a:gd name="connsiteY97" fmla="*/ 34 h 6439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8687356" h="6439627">
                <a:moveTo>
                  <a:pt x="0" y="5592682"/>
                </a:moveTo>
                <a:lnTo>
                  <a:pt x="186296" y="5593149"/>
                </a:lnTo>
                <a:cubicBezTo>
                  <a:pt x="510155" y="5593961"/>
                  <a:pt x="893987" y="5594923"/>
                  <a:pt x="1348900" y="5596063"/>
                </a:cubicBezTo>
                <a:cubicBezTo>
                  <a:pt x="1534387" y="5590847"/>
                  <a:pt x="1709614" y="5693431"/>
                  <a:pt x="1800991" y="5851702"/>
                </a:cubicBezTo>
                <a:cubicBezTo>
                  <a:pt x="1800991" y="5851702"/>
                  <a:pt x="1800991" y="5851702"/>
                  <a:pt x="2106366" y="6380627"/>
                </a:cubicBezTo>
                <a:lnTo>
                  <a:pt x="2140430" y="6439627"/>
                </a:lnTo>
                <a:lnTo>
                  <a:pt x="0" y="6439627"/>
                </a:lnTo>
                <a:close/>
                <a:moveTo>
                  <a:pt x="693821" y="3646328"/>
                </a:moveTo>
                <a:cubicBezTo>
                  <a:pt x="693821" y="3646328"/>
                  <a:pt x="693821" y="3646328"/>
                  <a:pt x="1586357" y="3648566"/>
                </a:cubicBezTo>
                <a:cubicBezTo>
                  <a:pt x="1643220" y="3646968"/>
                  <a:pt x="1696937" y="3678416"/>
                  <a:pt x="1724950" y="3726935"/>
                </a:cubicBezTo>
                <a:cubicBezTo>
                  <a:pt x="1724950" y="3726935"/>
                  <a:pt x="1724950" y="3726935"/>
                  <a:pt x="2172189" y="4501577"/>
                </a:cubicBezTo>
                <a:cubicBezTo>
                  <a:pt x="2201168" y="4551769"/>
                  <a:pt x="2200578" y="4612341"/>
                  <a:pt x="2171729" y="4662459"/>
                </a:cubicBezTo>
                <a:cubicBezTo>
                  <a:pt x="2171729" y="4662459"/>
                  <a:pt x="2171729" y="4662459"/>
                  <a:pt x="1726432" y="5434863"/>
                </a:cubicBezTo>
                <a:cubicBezTo>
                  <a:pt x="1699249" y="5484020"/>
                  <a:pt x="1645909" y="5514815"/>
                  <a:pt x="1589746" y="5513779"/>
                </a:cubicBezTo>
                <a:cubicBezTo>
                  <a:pt x="1589746" y="5513779"/>
                  <a:pt x="1589746" y="5513779"/>
                  <a:pt x="698177" y="5513215"/>
                </a:cubicBezTo>
                <a:cubicBezTo>
                  <a:pt x="640348" y="5513140"/>
                  <a:pt x="587596" y="5483366"/>
                  <a:pt x="558617" y="5433172"/>
                </a:cubicBezTo>
                <a:cubicBezTo>
                  <a:pt x="558617" y="5433172"/>
                  <a:pt x="558617" y="5433172"/>
                  <a:pt x="111378" y="4658531"/>
                </a:cubicBezTo>
                <a:cubicBezTo>
                  <a:pt x="83365" y="4610012"/>
                  <a:pt x="82990" y="4547767"/>
                  <a:pt x="112805" y="4499321"/>
                </a:cubicBezTo>
                <a:cubicBezTo>
                  <a:pt x="112805" y="4499321"/>
                  <a:pt x="112805" y="4499321"/>
                  <a:pt x="557135" y="3725244"/>
                </a:cubicBezTo>
                <a:cubicBezTo>
                  <a:pt x="584319" y="3676088"/>
                  <a:pt x="637659" y="3645292"/>
                  <a:pt x="693821" y="3646328"/>
                </a:cubicBezTo>
                <a:close/>
                <a:moveTo>
                  <a:pt x="1975378" y="3263784"/>
                </a:moveTo>
                <a:cubicBezTo>
                  <a:pt x="1975378" y="3263784"/>
                  <a:pt x="1975378" y="3263784"/>
                  <a:pt x="2292917" y="3264581"/>
                </a:cubicBezTo>
                <a:cubicBezTo>
                  <a:pt x="2313148" y="3264012"/>
                  <a:pt x="2332259" y="3275200"/>
                  <a:pt x="2342225" y="3292462"/>
                </a:cubicBezTo>
                <a:cubicBezTo>
                  <a:pt x="2342225" y="3292462"/>
                  <a:pt x="2342225" y="3292462"/>
                  <a:pt x="2501341" y="3568059"/>
                </a:cubicBezTo>
                <a:cubicBezTo>
                  <a:pt x="2511651" y="3585916"/>
                  <a:pt x="2511441" y="3607466"/>
                  <a:pt x="2501177" y="3625297"/>
                </a:cubicBezTo>
                <a:cubicBezTo>
                  <a:pt x="2501177" y="3625297"/>
                  <a:pt x="2501177" y="3625297"/>
                  <a:pt x="2342753" y="3900096"/>
                </a:cubicBezTo>
                <a:cubicBezTo>
                  <a:pt x="2333082" y="3917585"/>
                  <a:pt x="2314104" y="3928542"/>
                  <a:pt x="2294123" y="3928173"/>
                </a:cubicBezTo>
                <a:cubicBezTo>
                  <a:pt x="2294123" y="3928173"/>
                  <a:pt x="2294123" y="3928173"/>
                  <a:pt x="1976927" y="3927972"/>
                </a:cubicBezTo>
                <a:cubicBezTo>
                  <a:pt x="1956353" y="3927946"/>
                  <a:pt x="1937585" y="3917353"/>
                  <a:pt x="1927275" y="3899495"/>
                </a:cubicBezTo>
                <a:cubicBezTo>
                  <a:pt x="1927275" y="3899495"/>
                  <a:pt x="1927275" y="3899495"/>
                  <a:pt x="1768160" y="3623899"/>
                </a:cubicBezTo>
                <a:cubicBezTo>
                  <a:pt x="1758193" y="3606636"/>
                  <a:pt x="1758060" y="3584492"/>
                  <a:pt x="1768668" y="3567256"/>
                </a:cubicBezTo>
                <a:cubicBezTo>
                  <a:pt x="1768668" y="3567256"/>
                  <a:pt x="1768668" y="3567256"/>
                  <a:pt x="1926748" y="3291861"/>
                </a:cubicBezTo>
                <a:cubicBezTo>
                  <a:pt x="1936419" y="3274372"/>
                  <a:pt x="1955397" y="3263416"/>
                  <a:pt x="1975378" y="3263784"/>
                </a:cubicBezTo>
                <a:close/>
                <a:moveTo>
                  <a:pt x="2130702" y="2828022"/>
                </a:moveTo>
                <a:cubicBezTo>
                  <a:pt x="2130702" y="2828022"/>
                  <a:pt x="2130702" y="2828022"/>
                  <a:pt x="2298374" y="2828442"/>
                </a:cubicBezTo>
                <a:cubicBezTo>
                  <a:pt x="2309057" y="2828143"/>
                  <a:pt x="2319148" y="2834050"/>
                  <a:pt x="2324410" y="2843165"/>
                </a:cubicBezTo>
                <a:cubicBezTo>
                  <a:pt x="2324410" y="2843165"/>
                  <a:pt x="2324410" y="2843165"/>
                  <a:pt x="2408429" y="2988689"/>
                </a:cubicBezTo>
                <a:cubicBezTo>
                  <a:pt x="2413873" y="2998119"/>
                  <a:pt x="2413762" y="3009498"/>
                  <a:pt x="2408342" y="3018913"/>
                </a:cubicBezTo>
                <a:cubicBezTo>
                  <a:pt x="2408342" y="3018913"/>
                  <a:pt x="2408342" y="3018913"/>
                  <a:pt x="2324689" y="3164017"/>
                </a:cubicBezTo>
                <a:cubicBezTo>
                  <a:pt x="2319583" y="3173251"/>
                  <a:pt x="2309561" y="3179037"/>
                  <a:pt x="2299011" y="3178842"/>
                </a:cubicBezTo>
                <a:cubicBezTo>
                  <a:pt x="2299011" y="3178842"/>
                  <a:pt x="2299011" y="3178842"/>
                  <a:pt x="2131520" y="3178736"/>
                </a:cubicBezTo>
                <a:cubicBezTo>
                  <a:pt x="2120657" y="3178722"/>
                  <a:pt x="2110746" y="3173129"/>
                  <a:pt x="2105302" y="3163699"/>
                </a:cubicBezTo>
                <a:cubicBezTo>
                  <a:pt x="2105302" y="3163699"/>
                  <a:pt x="2105302" y="3163699"/>
                  <a:pt x="2021284" y="3018175"/>
                </a:cubicBezTo>
                <a:cubicBezTo>
                  <a:pt x="2016021" y="3009060"/>
                  <a:pt x="2015951" y="2997367"/>
                  <a:pt x="2021552" y="2988265"/>
                </a:cubicBezTo>
                <a:cubicBezTo>
                  <a:pt x="2021552" y="2988265"/>
                  <a:pt x="2021552" y="2988265"/>
                  <a:pt x="2105024" y="2842847"/>
                </a:cubicBezTo>
                <a:cubicBezTo>
                  <a:pt x="2110131" y="2833613"/>
                  <a:pt x="2120152" y="2827827"/>
                  <a:pt x="2130702" y="2828022"/>
                </a:cubicBezTo>
                <a:close/>
                <a:moveTo>
                  <a:pt x="3794942" y="2543905"/>
                </a:moveTo>
                <a:cubicBezTo>
                  <a:pt x="3794942" y="2543905"/>
                  <a:pt x="3794942" y="2543905"/>
                  <a:pt x="6706383" y="2551204"/>
                </a:cubicBezTo>
                <a:cubicBezTo>
                  <a:pt x="6891871" y="2545988"/>
                  <a:pt x="7067096" y="2648572"/>
                  <a:pt x="7158474" y="2806842"/>
                </a:cubicBezTo>
                <a:cubicBezTo>
                  <a:pt x="7158474" y="2806842"/>
                  <a:pt x="7158474" y="2806842"/>
                  <a:pt x="8617364" y="5333715"/>
                </a:cubicBezTo>
                <a:cubicBezTo>
                  <a:pt x="8711893" y="5497443"/>
                  <a:pt x="8709969" y="5695027"/>
                  <a:pt x="8615859" y="5858514"/>
                </a:cubicBezTo>
                <a:cubicBezTo>
                  <a:pt x="8615859" y="5858514"/>
                  <a:pt x="8615859" y="5858514"/>
                  <a:pt x="8311811" y="6385912"/>
                </a:cubicBezTo>
                <a:lnTo>
                  <a:pt x="8280844" y="6439627"/>
                </a:lnTo>
                <a:lnTo>
                  <a:pt x="2237916" y="6439627"/>
                </a:lnTo>
                <a:lnTo>
                  <a:pt x="2151815" y="6290497"/>
                </a:lnTo>
                <a:cubicBezTo>
                  <a:pt x="2071676" y="6151692"/>
                  <a:pt x="1986194" y="6003633"/>
                  <a:pt x="1895013" y="5845703"/>
                </a:cubicBezTo>
                <a:cubicBezTo>
                  <a:pt x="1803636" y="5687432"/>
                  <a:pt x="1802408" y="5484390"/>
                  <a:pt x="1899669" y="5326361"/>
                </a:cubicBezTo>
                <a:cubicBezTo>
                  <a:pt x="1899669" y="5326361"/>
                  <a:pt x="1899669" y="5326361"/>
                  <a:pt x="3349069" y="2801330"/>
                </a:cubicBezTo>
                <a:cubicBezTo>
                  <a:pt x="3437742" y="2640982"/>
                  <a:pt x="3611741" y="2540524"/>
                  <a:pt x="3794942" y="2543905"/>
                </a:cubicBezTo>
                <a:close/>
                <a:moveTo>
                  <a:pt x="634940" y="2395105"/>
                </a:moveTo>
                <a:cubicBezTo>
                  <a:pt x="634940" y="2395105"/>
                  <a:pt x="634940" y="2395105"/>
                  <a:pt x="1188015" y="2396492"/>
                </a:cubicBezTo>
                <a:cubicBezTo>
                  <a:pt x="1223252" y="2395501"/>
                  <a:pt x="1256539" y="2414988"/>
                  <a:pt x="1273897" y="2445054"/>
                </a:cubicBezTo>
                <a:cubicBezTo>
                  <a:pt x="1273897" y="2445054"/>
                  <a:pt x="1273897" y="2445054"/>
                  <a:pt x="1551037" y="2925075"/>
                </a:cubicBezTo>
                <a:cubicBezTo>
                  <a:pt x="1568994" y="2956177"/>
                  <a:pt x="1568629" y="2993712"/>
                  <a:pt x="1550752" y="3024769"/>
                </a:cubicBezTo>
                <a:cubicBezTo>
                  <a:pt x="1550752" y="3024769"/>
                  <a:pt x="1550752" y="3024769"/>
                  <a:pt x="1274816" y="3503403"/>
                </a:cubicBezTo>
                <a:cubicBezTo>
                  <a:pt x="1257971" y="3533863"/>
                  <a:pt x="1224917" y="3552947"/>
                  <a:pt x="1190116" y="3552304"/>
                </a:cubicBezTo>
                <a:cubicBezTo>
                  <a:pt x="1190116" y="3552304"/>
                  <a:pt x="1190116" y="3552304"/>
                  <a:pt x="637639" y="3551955"/>
                </a:cubicBezTo>
                <a:cubicBezTo>
                  <a:pt x="601804" y="3551909"/>
                  <a:pt x="569115" y="3533458"/>
                  <a:pt x="551158" y="3502355"/>
                </a:cubicBezTo>
                <a:cubicBezTo>
                  <a:pt x="551158" y="3502355"/>
                  <a:pt x="551158" y="3502355"/>
                  <a:pt x="274018" y="3022335"/>
                </a:cubicBezTo>
                <a:cubicBezTo>
                  <a:pt x="256660" y="2992269"/>
                  <a:pt x="256426" y="2953698"/>
                  <a:pt x="274903" y="2923678"/>
                </a:cubicBezTo>
                <a:cubicBezTo>
                  <a:pt x="274903" y="2923678"/>
                  <a:pt x="274903" y="2923678"/>
                  <a:pt x="550240" y="2444007"/>
                </a:cubicBezTo>
                <a:cubicBezTo>
                  <a:pt x="567085" y="2413547"/>
                  <a:pt x="600139" y="2394463"/>
                  <a:pt x="634940" y="2395105"/>
                </a:cubicBezTo>
                <a:close/>
                <a:moveTo>
                  <a:pt x="2521339" y="1975621"/>
                </a:moveTo>
                <a:cubicBezTo>
                  <a:pt x="2521339" y="1975621"/>
                  <a:pt x="2521339" y="1975621"/>
                  <a:pt x="2985874" y="1976785"/>
                </a:cubicBezTo>
                <a:cubicBezTo>
                  <a:pt x="3015469" y="1975952"/>
                  <a:pt x="3043427" y="1992321"/>
                  <a:pt x="3058007" y="2017574"/>
                </a:cubicBezTo>
                <a:cubicBezTo>
                  <a:pt x="3058007" y="2017574"/>
                  <a:pt x="3058007" y="2017574"/>
                  <a:pt x="3290779" y="2420748"/>
                </a:cubicBezTo>
                <a:cubicBezTo>
                  <a:pt x="3305862" y="2446871"/>
                  <a:pt x="3305555" y="2478396"/>
                  <a:pt x="3290540" y="2504482"/>
                </a:cubicBezTo>
                <a:cubicBezTo>
                  <a:pt x="3290540" y="2504482"/>
                  <a:pt x="3290540" y="2504482"/>
                  <a:pt x="3058778" y="2906492"/>
                </a:cubicBezTo>
                <a:cubicBezTo>
                  <a:pt x="3044630" y="2932076"/>
                  <a:pt x="3016868" y="2948104"/>
                  <a:pt x="2987637" y="2947565"/>
                </a:cubicBezTo>
                <a:cubicBezTo>
                  <a:pt x="2987637" y="2947565"/>
                  <a:pt x="2987637" y="2947565"/>
                  <a:pt x="2523606" y="2947271"/>
                </a:cubicBezTo>
                <a:cubicBezTo>
                  <a:pt x="2493508" y="2947232"/>
                  <a:pt x="2466052" y="2931735"/>
                  <a:pt x="2450970" y="2905612"/>
                </a:cubicBezTo>
                <a:cubicBezTo>
                  <a:pt x="2450970" y="2905612"/>
                  <a:pt x="2450970" y="2905612"/>
                  <a:pt x="2218197" y="2502438"/>
                </a:cubicBezTo>
                <a:cubicBezTo>
                  <a:pt x="2203617" y="2477185"/>
                  <a:pt x="2203422" y="2444788"/>
                  <a:pt x="2218941" y="2419574"/>
                </a:cubicBezTo>
                <a:cubicBezTo>
                  <a:pt x="2218941" y="2419574"/>
                  <a:pt x="2218941" y="2419574"/>
                  <a:pt x="2450199" y="2016694"/>
                </a:cubicBezTo>
                <a:cubicBezTo>
                  <a:pt x="2464347" y="1991110"/>
                  <a:pt x="2492109" y="1975081"/>
                  <a:pt x="2521339" y="1975621"/>
                </a:cubicBezTo>
                <a:close/>
                <a:moveTo>
                  <a:pt x="3564142" y="34"/>
                </a:moveTo>
                <a:cubicBezTo>
                  <a:pt x="3564142" y="34"/>
                  <a:pt x="3564142" y="34"/>
                  <a:pt x="4738405" y="2977"/>
                </a:cubicBezTo>
                <a:cubicBezTo>
                  <a:pt x="4813218" y="874"/>
                  <a:pt x="4883890" y="42249"/>
                  <a:pt x="4920745" y="106084"/>
                </a:cubicBezTo>
                <a:cubicBezTo>
                  <a:pt x="4920745" y="106084"/>
                  <a:pt x="4920745" y="106084"/>
                  <a:pt x="5509155" y="1125240"/>
                </a:cubicBezTo>
                <a:cubicBezTo>
                  <a:pt x="5547281" y="1191277"/>
                  <a:pt x="5546507" y="1270967"/>
                  <a:pt x="5508549" y="1336906"/>
                </a:cubicBezTo>
                <a:cubicBezTo>
                  <a:pt x="5508549" y="1336906"/>
                  <a:pt x="5508549" y="1336906"/>
                  <a:pt x="4922696" y="2353119"/>
                </a:cubicBezTo>
                <a:cubicBezTo>
                  <a:pt x="4886932" y="2417792"/>
                  <a:pt x="4816753" y="2458309"/>
                  <a:pt x="4742864" y="2456945"/>
                </a:cubicBezTo>
                <a:cubicBezTo>
                  <a:pt x="4742864" y="2456945"/>
                  <a:pt x="4742864" y="2456945"/>
                  <a:pt x="3569871" y="2456203"/>
                </a:cubicBezTo>
                <a:cubicBezTo>
                  <a:pt x="3493788" y="2456106"/>
                  <a:pt x="3424385" y="2416932"/>
                  <a:pt x="3386259" y="2350896"/>
                </a:cubicBezTo>
                <a:cubicBezTo>
                  <a:pt x="3386259" y="2350896"/>
                  <a:pt x="3386259" y="2350896"/>
                  <a:pt x="2797848" y="1331739"/>
                </a:cubicBezTo>
                <a:cubicBezTo>
                  <a:pt x="2760993" y="1267904"/>
                  <a:pt x="2760499" y="1186012"/>
                  <a:pt x="2799727" y="1122274"/>
                </a:cubicBezTo>
                <a:cubicBezTo>
                  <a:pt x="2799727" y="1122274"/>
                  <a:pt x="2799727" y="1122274"/>
                  <a:pt x="3384310" y="103860"/>
                </a:cubicBezTo>
                <a:cubicBezTo>
                  <a:pt x="3420073" y="39188"/>
                  <a:pt x="3490251" y="-1330"/>
                  <a:pt x="3564142" y="3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Insert or Drag &amp; Drop Photo</a:t>
            </a:r>
            <a:endParaRPr lang="en-ZA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425293" y="2408157"/>
            <a:ext cx="4459766" cy="3146839"/>
          </a:xfrm>
          <a:prstGeom prst="roundRect">
            <a:avLst>
              <a:gd name="adj" fmla="val 2139"/>
            </a:avLst>
          </a:prstGeom>
          <a:gradFill>
            <a:gsLst>
              <a:gs pos="100000">
                <a:schemeClr val="tx1">
                  <a:lumMod val="95000"/>
                  <a:lumOff val="5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10800000" scaled="0"/>
          </a:gradFill>
          <a:ln>
            <a:solidFill>
              <a:schemeClr val="bg1">
                <a:lumMod val="50000"/>
              </a:schemeClr>
            </a:solidFill>
          </a:ln>
        </p:spPr>
        <p:txBody>
          <a:bodyPr lIns="180000" tIns="288000" rIns="180000" bIns="180000" anchor="t"/>
          <a:lstStyle>
            <a:lvl1pPr algn="l">
              <a:lnSpc>
                <a:spcPts val="4000"/>
              </a:lnSpc>
              <a:defRPr sz="5000" b="1" spc="-3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Click to edit divider slide title</a:t>
            </a:r>
            <a:endParaRPr lang="en-Z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07300" y="4386894"/>
            <a:ext cx="4000500" cy="997905"/>
          </a:xfrm>
          <a:noFill/>
        </p:spPr>
        <p:txBody>
          <a:bodyPr lIns="0" tIns="0" rIns="0" bIns="0"/>
          <a:lstStyle>
            <a:lvl1pPr marL="0" indent="0" algn="l">
              <a:buNone/>
              <a:defRPr sz="21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ZA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734B1E83-6080-4D35-A216-8E5C39902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ZA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0DE95353-8EE1-49C9-ADAC-E76BD49D2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51A1E-902D-48AF-9020-955120F399B6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545171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xmlns="" id="{7B7C90C9-77F3-4C3C-97F8-425EF81FB7A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-1" y="0"/>
            <a:ext cx="11795125" cy="6858000"/>
          </a:xfrm>
          <a:custGeom>
            <a:avLst/>
            <a:gdLst>
              <a:gd name="connsiteX0" fmla="*/ 4729712 w 11795125"/>
              <a:gd name="connsiteY0" fmla="*/ 4417922 h 6858000"/>
              <a:gd name="connsiteX1" fmla="*/ 7234278 w 11795125"/>
              <a:gd name="connsiteY1" fmla="*/ 4419507 h 6858000"/>
              <a:gd name="connsiteX2" fmla="*/ 7626325 w 11795125"/>
              <a:gd name="connsiteY2" fmla="*/ 4644358 h 6858000"/>
              <a:gd name="connsiteX3" fmla="*/ 8882694 w 11795125"/>
              <a:gd name="connsiteY3" fmla="*/ 6820455 h 6858000"/>
              <a:gd name="connsiteX4" fmla="*/ 8898077 w 11795125"/>
              <a:gd name="connsiteY4" fmla="*/ 6858000 h 6858000"/>
              <a:gd name="connsiteX5" fmla="*/ 3070863 w 11795125"/>
              <a:gd name="connsiteY5" fmla="*/ 6858000 h 6858000"/>
              <a:gd name="connsiteX6" fmla="*/ 3094823 w 11795125"/>
              <a:gd name="connsiteY6" fmla="*/ 6809422 h 6858000"/>
              <a:gd name="connsiteX7" fmla="*/ 4345735 w 11795125"/>
              <a:gd name="connsiteY7" fmla="*/ 4639611 h 6858000"/>
              <a:gd name="connsiteX8" fmla="*/ 4729712 w 11795125"/>
              <a:gd name="connsiteY8" fmla="*/ 4417922 h 6858000"/>
              <a:gd name="connsiteX9" fmla="*/ 2031302 w 11795125"/>
              <a:gd name="connsiteY9" fmla="*/ 2039301 h 6858000"/>
              <a:gd name="connsiteX10" fmla="*/ 2747265 w 11795125"/>
              <a:gd name="connsiteY10" fmla="*/ 2039754 h 6858000"/>
              <a:gd name="connsiteX11" fmla="*/ 2859337 w 11795125"/>
              <a:gd name="connsiteY11" fmla="*/ 2104031 h 6858000"/>
              <a:gd name="connsiteX12" fmla="*/ 3218486 w 11795125"/>
              <a:gd name="connsiteY12" fmla="*/ 2726096 h 6858000"/>
              <a:gd name="connsiteX13" fmla="*/ 3217340 w 11795125"/>
              <a:gd name="connsiteY13" fmla="*/ 2853948 h 6858000"/>
              <a:gd name="connsiteX14" fmla="*/ 2860527 w 11795125"/>
              <a:gd name="connsiteY14" fmla="*/ 3475560 h 6858000"/>
              <a:gd name="connsiteX15" fmla="*/ 2750762 w 11795125"/>
              <a:gd name="connsiteY15" fmla="*/ 3538933 h 6858000"/>
              <a:gd name="connsiteX16" fmla="*/ 2034023 w 11795125"/>
              <a:gd name="connsiteY16" fmla="*/ 3537136 h 6858000"/>
              <a:gd name="connsiteX17" fmla="*/ 1922728 w 11795125"/>
              <a:gd name="connsiteY17" fmla="*/ 3474202 h 6858000"/>
              <a:gd name="connsiteX18" fmla="*/ 1563578 w 11795125"/>
              <a:gd name="connsiteY18" fmla="*/ 2852137 h 6858000"/>
              <a:gd name="connsiteX19" fmla="*/ 1563948 w 11795125"/>
              <a:gd name="connsiteY19" fmla="*/ 2722942 h 6858000"/>
              <a:gd name="connsiteX20" fmla="*/ 1921537 w 11795125"/>
              <a:gd name="connsiteY20" fmla="*/ 2102674 h 6858000"/>
              <a:gd name="connsiteX21" fmla="*/ 2031302 w 11795125"/>
              <a:gd name="connsiteY21" fmla="*/ 2039301 h 6858000"/>
              <a:gd name="connsiteX22" fmla="*/ 9343478 w 11795125"/>
              <a:gd name="connsiteY22" fmla="*/ 1795745 h 6858000"/>
              <a:gd name="connsiteX23" fmla="*/ 11620502 w 11795125"/>
              <a:gd name="connsiteY23" fmla="*/ 1797185 h 6858000"/>
              <a:gd name="connsiteX24" fmla="*/ 11795125 w 11795125"/>
              <a:gd name="connsiteY24" fmla="*/ 1797296 h 6858000"/>
              <a:gd name="connsiteX25" fmla="*/ 11795125 w 11795125"/>
              <a:gd name="connsiteY25" fmla="*/ 6858000 h 6858000"/>
              <a:gd name="connsiteX26" fmla="*/ 8996698 w 11795125"/>
              <a:gd name="connsiteY26" fmla="*/ 6858000 h 6858000"/>
              <a:gd name="connsiteX27" fmla="*/ 8963663 w 11795125"/>
              <a:gd name="connsiteY27" fmla="*/ 6815289 h 6858000"/>
              <a:gd name="connsiteX28" fmla="*/ 7707295 w 11795125"/>
              <a:gd name="connsiteY28" fmla="*/ 4639193 h 6858000"/>
              <a:gd name="connsiteX29" fmla="*/ 7708590 w 11795125"/>
              <a:gd name="connsiteY29" fmla="*/ 4187244 h 6858000"/>
              <a:gd name="connsiteX30" fmla="*/ 8959501 w 11795125"/>
              <a:gd name="connsiteY30" fmla="*/ 2017434 h 6858000"/>
              <a:gd name="connsiteX31" fmla="*/ 9343478 w 11795125"/>
              <a:gd name="connsiteY31" fmla="*/ 1795745 h 6858000"/>
              <a:gd name="connsiteX32" fmla="*/ 3102644 w 11795125"/>
              <a:gd name="connsiteY32" fmla="*/ 1739841 h 6858000"/>
              <a:gd name="connsiteX33" fmla="*/ 3385876 w 11795125"/>
              <a:gd name="connsiteY33" fmla="*/ 1740020 h 6858000"/>
              <a:gd name="connsiteX34" fmla="*/ 3430211 w 11795125"/>
              <a:gd name="connsiteY34" fmla="*/ 1765448 h 6858000"/>
              <a:gd name="connsiteX35" fmla="*/ 3572289 w 11795125"/>
              <a:gd name="connsiteY35" fmla="*/ 2011533 h 6858000"/>
              <a:gd name="connsiteX36" fmla="*/ 3571836 w 11795125"/>
              <a:gd name="connsiteY36" fmla="*/ 2062111 h 6858000"/>
              <a:gd name="connsiteX37" fmla="*/ 3430681 w 11795125"/>
              <a:gd name="connsiteY37" fmla="*/ 2308019 h 6858000"/>
              <a:gd name="connsiteX38" fmla="*/ 3387260 w 11795125"/>
              <a:gd name="connsiteY38" fmla="*/ 2333088 h 6858000"/>
              <a:gd name="connsiteX39" fmla="*/ 3103720 w 11795125"/>
              <a:gd name="connsiteY39" fmla="*/ 2332378 h 6858000"/>
              <a:gd name="connsiteX40" fmla="*/ 3059693 w 11795125"/>
              <a:gd name="connsiteY40" fmla="*/ 2307481 h 6858000"/>
              <a:gd name="connsiteX41" fmla="*/ 2917615 w 11795125"/>
              <a:gd name="connsiteY41" fmla="*/ 2061395 h 6858000"/>
              <a:gd name="connsiteX42" fmla="*/ 2917761 w 11795125"/>
              <a:gd name="connsiteY42" fmla="*/ 2010286 h 6858000"/>
              <a:gd name="connsiteX43" fmla="*/ 3059222 w 11795125"/>
              <a:gd name="connsiteY43" fmla="*/ 1764910 h 6858000"/>
              <a:gd name="connsiteX44" fmla="*/ 3102644 w 11795125"/>
              <a:gd name="connsiteY44" fmla="*/ 1739841 h 6858000"/>
              <a:gd name="connsiteX45" fmla="*/ 3522963 w 11795125"/>
              <a:gd name="connsiteY45" fmla="*/ 1598675 h 6858000"/>
              <a:gd name="connsiteX46" fmla="*/ 3625194 w 11795125"/>
              <a:gd name="connsiteY46" fmla="*/ 1598740 h 6858000"/>
              <a:gd name="connsiteX47" fmla="*/ 3641197 w 11795125"/>
              <a:gd name="connsiteY47" fmla="*/ 1607918 h 6858000"/>
              <a:gd name="connsiteX48" fmla="*/ 3692479 w 11795125"/>
              <a:gd name="connsiteY48" fmla="*/ 1696742 h 6858000"/>
              <a:gd name="connsiteX49" fmla="*/ 3692315 w 11795125"/>
              <a:gd name="connsiteY49" fmla="*/ 1714998 h 6858000"/>
              <a:gd name="connsiteX50" fmla="*/ 3641367 w 11795125"/>
              <a:gd name="connsiteY50" fmla="*/ 1803757 h 6858000"/>
              <a:gd name="connsiteX51" fmla="*/ 3625694 w 11795125"/>
              <a:gd name="connsiteY51" fmla="*/ 1812806 h 6858000"/>
              <a:gd name="connsiteX52" fmla="*/ 3523352 w 11795125"/>
              <a:gd name="connsiteY52" fmla="*/ 1812549 h 6858000"/>
              <a:gd name="connsiteX53" fmla="*/ 3507459 w 11795125"/>
              <a:gd name="connsiteY53" fmla="*/ 1803563 h 6858000"/>
              <a:gd name="connsiteX54" fmla="*/ 3456177 w 11795125"/>
              <a:gd name="connsiteY54" fmla="*/ 1714739 h 6858000"/>
              <a:gd name="connsiteX55" fmla="*/ 3456230 w 11795125"/>
              <a:gd name="connsiteY55" fmla="*/ 1696292 h 6858000"/>
              <a:gd name="connsiteX56" fmla="*/ 3507290 w 11795125"/>
              <a:gd name="connsiteY56" fmla="*/ 1607724 h 6858000"/>
              <a:gd name="connsiteX57" fmla="*/ 3522963 w 11795125"/>
              <a:gd name="connsiteY57" fmla="*/ 1598675 h 6858000"/>
              <a:gd name="connsiteX58" fmla="*/ 4199803 w 11795125"/>
              <a:gd name="connsiteY58" fmla="*/ 1370724 h 6858000"/>
              <a:gd name="connsiteX59" fmla="*/ 4537019 w 11795125"/>
              <a:gd name="connsiteY59" fmla="*/ 1370938 h 6858000"/>
              <a:gd name="connsiteX60" fmla="*/ 4589804 w 11795125"/>
              <a:gd name="connsiteY60" fmla="*/ 1401211 h 6858000"/>
              <a:gd name="connsiteX61" fmla="*/ 4758963 w 11795125"/>
              <a:gd name="connsiteY61" fmla="*/ 1694203 h 6858000"/>
              <a:gd name="connsiteX62" fmla="*/ 4758423 w 11795125"/>
              <a:gd name="connsiteY62" fmla="*/ 1754421 h 6858000"/>
              <a:gd name="connsiteX63" fmla="*/ 4590365 w 11795125"/>
              <a:gd name="connsiteY63" fmla="*/ 2047199 h 6858000"/>
              <a:gd name="connsiteX64" fmla="*/ 4538665 w 11795125"/>
              <a:gd name="connsiteY64" fmla="*/ 2077046 h 6858000"/>
              <a:gd name="connsiteX65" fmla="*/ 4201084 w 11795125"/>
              <a:gd name="connsiteY65" fmla="*/ 2076201 h 6858000"/>
              <a:gd name="connsiteX66" fmla="*/ 4148664 w 11795125"/>
              <a:gd name="connsiteY66" fmla="*/ 2046559 h 6858000"/>
              <a:gd name="connsiteX67" fmla="*/ 3979505 w 11795125"/>
              <a:gd name="connsiteY67" fmla="*/ 1753567 h 6858000"/>
              <a:gd name="connsiteX68" fmla="*/ 3979680 w 11795125"/>
              <a:gd name="connsiteY68" fmla="*/ 1692718 h 6858000"/>
              <a:gd name="connsiteX69" fmla="*/ 4148104 w 11795125"/>
              <a:gd name="connsiteY69" fmla="*/ 1400573 h 6858000"/>
              <a:gd name="connsiteX70" fmla="*/ 4199803 w 11795125"/>
              <a:gd name="connsiteY70" fmla="*/ 1370724 h 6858000"/>
              <a:gd name="connsiteX71" fmla="*/ 3525946 w 11795125"/>
              <a:gd name="connsiteY71" fmla="*/ 1141304 h 6858000"/>
              <a:gd name="connsiteX72" fmla="*/ 3719554 w 11795125"/>
              <a:gd name="connsiteY72" fmla="*/ 1141427 h 6858000"/>
              <a:gd name="connsiteX73" fmla="*/ 3749860 w 11795125"/>
              <a:gd name="connsiteY73" fmla="*/ 1158808 h 6858000"/>
              <a:gd name="connsiteX74" fmla="*/ 3846980 w 11795125"/>
              <a:gd name="connsiteY74" fmla="*/ 1327024 h 6858000"/>
              <a:gd name="connsiteX75" fmla="*/ 3846670 w 11795125"/>
              <a:gd name="connsiteY75" fmla="*/ 1361598 h 6858000"/>
              <a:gd name="connsiteX76" fmla="*/ 3750182 w 11795125"/>
              <a:gd name="connsiteY76" fmla="*/ 1529691 h 6858000"/>
              <a:gd name="connsiteX77" fmla="*/ 3720499 w 11795125"/>
              <a:gd name="connsiteY77" fmla="*/ 1546828 h 6858000"/>
              <a:gd name="connsiteX78" fmla="*/ 3526682 w 11795125"/>
              <a:gd name="connsiteY78" fmla="*/ 1546343 h 6858000"/>
              <a:gd name="connsiteX79" fmla="*/ 3496586 w 11795125"/>
              <a:gd name="connsiteY79" fmla="*/ 1529324 h 6858000"/>
              <a:gd name="connsiteX80" fmla="*/ 3399466 w 11795125"/>
              <a:gd name="connsiteY80" fmla="*/ 1361108 h 6858000"/>
              <a:gd name="connsiteX81" fmla="*/ 3399566 w 11795125"/>
              <a:gd name="connsiteY81" fmla="*/ 1326172 h 6858000"/>
              <a:gd name="connsiteX82" fmla="*/ 3496264 w 11795125"/>
              <a:gd name="connsiteY82" fmla="*/ 1158441 h 6858000"/>
              <a:gd name="connsiteX83" fmla="*/ 3525946 w 11795125"/>
              <a:gd name="connsiteY83" fmla="*/ 1141304 h 6858000"/>
              <a:gd name="connsiteX84" fmla="*/ 3955878 w 11795125"/>
              <a:gd name="connsiteY84" fmla="*/ 173494 h 6858000"/>
              <a:gd name="connsiteX85" fmla="*/ 4500068 w 11795125"/>
              <a:gd name="connsiteY85" fmla="*/ 173838 h 6858000"/>
              <a:gd name="connsiteX86" fmla="*/ 4585252 w 11795125"/>
              <a:gd name="connsiteY86" fmla="*/ 222694 h 6858000"/>
              <a:gd name="connsiteX87" fmla="*/ 4858234 w 11795125"/>
              <a:gd name="connsiteY87" fmla="*/ 695514 h 6858000"/>
              <a:gd name="connsiteX88" fmla="*/ 4857363 w 11795125"/>
              <a:gd name="connsiteY88" fmla="*/ 792690 h 6858000"/>
              <a:gd name="connsiteX89" fmla="*/ 4586156 w 11795125"/>
              <a:gd name="connsiteY89" fmla="*/ 1265167 h 6858000"/>
              <a:gd name="connsiteX90" fmla="*/ 4502727 w 11795125"/>
              <a:gd name="connsiteY90" fmla="*/ 1313334 h 6858000"/>
              <a:gd name="connsiteX91" fmla="*/ 3957947 w 11795125"/>
              <a:gd name="connsiteY91" fmla="*/ 1311968 h 6858000"/>
              <a:gd name="connsiteX92" fmla="*/ 3873354 w 11795125"/>
              <a:gd name="connsiteY92" fmla="*/ 1264134 h 6858000"/>
              <a:gd name="connsiteX93" fmla="*/ 3600372 w 11795125"/>
              <a:gd name="connsiteY93" fmla="*/ 791315 h 6858000"/>
              <a:gd name="connsiteX94" fmla="*/ 3600653 w 11795125"/>
              <a:gd name="connsiteY94" fmla="*/ 693116 h 6858000"/>
              <a:gd name="connsiteX95" fmla="*/ 3872449 w 11795125"/>
              <a:gd name="connsiteY95" fmla="*/ 221662 h 6858000"/>
              <a:gd name="connsiteX96" fmla="*/ 3955878 w 11795125"/>
              <a:gd name="connsiteY96" fmla="*/ 173494 h 6858000"/>
              <a:gd name="connsiteX97" fmla="*/ 3852283 w 11795125"/>
              <a:gd name="connsiteY97" fmla="*/ 0 h 6858000"/>
              <a:gd name="connsiteX98" fmla="*/ 6130031 w 11795125"/>
              <a:gd name="connsiteY98" fmla="*/ 0 h 6858000"/>
              <a:gd name="connsiteX99" fmla="*/ 6102465 w 11795125"/>
              <a:gd name="connsiteY99" fmla="*/ 36730 h 6858000"/>
              <a:gd name="connsiteX100" fmla="*/ 5879948 w 11795125"/>
              <a:gd name="connsiteY100" fmla="*/ 127724 h 6858000"/>
              <a:gd name="connsiteX101" fmla="*/ 4102884 w 11795125"/>
              <a:gd name="connsiteY101" fmla="*/ 123270 h 6858000"/>
              <a:gd name="connsiteX102" fmla="*/ 3877665 w 11795125"/>
              <a:gd name="connsiteY102" fmla="*/ 32818 h 6858000"/>
              <a:gd name="connsiteX103" fmla="*/ 0 w 11795125"/>
              <a:gd name="connsiteY103" fmla="*/ 0 h 6858000"/>
              <a:gd name="connsiteX104" fmla="*/ 3781476 w 11795125"/>
              <a:gd name="connsiteY104" fmla="*/ 0 h 6858000"/>
              <a:gd name="connsiteX105" fmla="*/ 3800985 w 11795125"/>
              <a:gd name="connsiteY105" fmla="*/ 47617 h 6858000"/>
              <a:gd name="connsiteX106" fmla="*/ 3766711 w 11795125"/>
              <a:gd name="connsiteY106" fmla="*/ 287889 h 6858000"/>
              <a:gd name="connsiteX107" fmla="*/ 2882037 w 11795125"/>
              <a:gd name="connsiteY107" fmla="*/ 1829098 h 6858000"/>
              <a:gd name="connsiteX108" fmla="*/ 2609888 w 11795125"/>
              <a:gd name="connsiteY108" fmla="*/ 1986223 h 6858000"/>
              <a:gd name="connsiteX109" fmla="*/ 832823 w 11795125"/>
              <a:gd name="connsiteY109" fmla="*/ 1981768 h 6858000"/>
              <a:gd name="connsiteX110" fmla="*/ 556879 w 11795125"/>
              <a:gd name="connsiteY110" fmla="*/ 1825733 h 6858000"/>
              <a:gd name="connsiteX111" fmla="*/ 79254 w 11795125"/>
              <a:gd name="connsiteY111" fmla="*/ 998462 h 6858000"/>
              <a:gd name="connsiteX112" fmla="*/ 0 w 11795125"/>
              <a:gd name="connsiteY112" fmla="*/ 86119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11795125" h="6858000">
                <a:moveTo>
                  <a:pt x="4729712" y="4417922"/>
                </a:moveTo>
                <a:cubicBezTo>
                  <a:pt x="4729712" y="4417922"/>
                  <a:pt x="4729712" y="4417922"/>
                  <a:pt x="7234278" y="4419507"/>
                </a:cubicBezTo>
                <a:cubicBezTo>
                  <a:pt x="7396730" y="4419716"/>
                  <a:pt x="7544918" y="4503359"/>
                  <a:pt x="7626325" y="4644358"/>
                </a:cubicBezTo>
                <a:cubicBezTo>
                  <a:pt x="7626325" y="4644358"/>
                  <a:pt x="7626325" y="4644358"/>
                  <a:pt x="8882694" y="6820455"/>
                </a:cubicBezTo>
                <a:lnTo>
                  <a:pt x="8898077" y="6858000"/>
                </a:lnTo>
                <a:lnTo>
                  <a:pt x="3070863" y="6858000"/>
                </a:lnTo>
                <a:lnTo>
                  <a:pt x="3094823" y="6809422"/>
                </a:lnTo>
                <a:cubicBezTo>
                  <a:pt x="3094823" y="6809422"/>
                  <a:pt x="3094823" y="6809422"/>
                  <a:pt x="4345735" y="4639611"/>
                </a:cubicBezTo>
                <a:cubicBezTo>
                  <a:pt x="4422097" y="4501523"/>
                  <a:pt x="4571941" y="4415010"/>
                  <a:pt x="4729712" y="4417922"/>
                </a:cubicBezTo>
                <a:close/>
                <a:moveTo>
                  <a:pt x="2031302" y="2039301"/>
                </a:moveTo>
                <a:cubicBezTo>
                  <a:pt x="2031302" y="2039301"/>
                  <a:pt x="2031302" y="2039301"/>
                  <a:pt x="2747265" y="2039754"/>
                </a:cubicBezTo>
                <a:cubicBezTo>
                  <a:pt x="2793703" y="2039814"/>
                  <a:pt x="2836066" y="2063724"/>
                  <a:pt x="2859337" y="2104031"/>
                </a:cubicBezTo>
                <a:cubicBezTo>
                  <a:pt x="2859337" y="2104031"/>
                  <a:pt x="2859337" y="2104031"/>
                  <a:pt x="3218486" y="2726096"/>
                </a:cubicBezTo>
                <a:cubicBezTo>
                  <a:pt x="3240981" y="2765058"/>
                  <a:pt x="3241283" y="2815045"/>
                  <a:pt x="3217340" y="2853948"/>
                </a:cubicBezTo>
                <a:cubicBezTo>
                  <a:pt x="3217340" y="2853948"/>
                  <a:pt x="3217340" y="2853948"/>
                  <a:pt x="2860527" y="3475560"/>
                </a:cubicBezTo>
                <a:cubicBezTo>
                  <a:pt x="2838697" y="3515034"/>
                  <a:pt x="2795862" y="3539765"/>
                  <a:pt x="2750762" y="3538933"/>
                </a:cubicBezTo>
                <a:cubicBezTo>
                  <a:pt x="2750762" y="3538933"/>
                  <a:pt x="2750762" y="3538933"/>
                  <a:pt x="2034023" y="3537136"/>
                </a:cubicBezTo>
                <a:cubicBezTo>
                  <a:pt x="1988359" y="3538420"/>
                  <a:pt x="1945223" y="3513165"/>
                  <a:pt x="1922728" y="3474202"/>
                </a:cubicBezTo>
                <a:cubicBezTo>
                  <a:pt x="1922728" y="3474202"/>
                  <a:pt x="1922728" y="3474202"/>
                  <a:pt x="1563578" y="2852137"/>
                </a:cubicBezTo>
                <a:cubicBezTo>
                  <a:pt x="1540307" y="2811831"/>
                  <a:pt x="1540780" y="2763190"/>
                  <a:pt x="1563948" y="2722942"/>
                </a:cubicBezTo>
                <a:cubicBezTo>
                  <a:pt x="1563948" y="2722942"/>
                  <a:pt x="1563948" y="2722942"/>
                  <a:pt x="1921537" y="2102674"/>
                </a:cubicBezTo>
                <a:cubicBezTo>
                  <a:pt x="1943366" y="2063199"/>
                  <a:pt x="1986202" y="2038468"/>
                  <a:pt x="2031302" y="2039301"/>
                </a:cubicBezTo>
                <a:close/>
                <a:moveTo>
                  <a:pt x="9343478" y="1795745"/>
                </a:moveTo>
                <a:cubicBezTo>
                  <a:pt x="9343478" y="1795745"/>
                  <a:pt x="9343478" y="1795745"/>
                  <a:pt x="11620502" y="1797185"/>
                </a:cubicBezTo>
                <a:lnTo>
                  <a:pt x="11795125" y="1797296"/>
                </a:lnTo>
                <a:lnTo>
                  <a:pt x="11795125" y="6858000"/>
                </a:lnTo>
                <a:lnTo>
                  <a:pt x="8996698" y="6858000"/>
                </a:lnTo>
                <a:lnTo>
                  <a:pt x="8963663" y="6815289"/>
                </a:lnTo>
                <a:cubicBezTo>
                  <a:pt x="8963663" y="6815289"/>
                  <a:pt x="8963663" y="6815289"/>
                  <a:pt x="7707295" y="4639193"/>
                </a:cubicBezTo>
                <a:cubicBezTo>
                  <a:pt x="7625888" y="4498193"/>
                  <a:pt x="7627546" y="4328036"/>
                  <a:pt x="7708590" y="4187244"/>
                </a:cubicBezTo>
                <a:cubicBezTo>
                  <a:pt x="7708590" y="4187244"/>
                  <a:pt x="7708590" y="4187244"/>
                  <a:pt x="8959501" y="2017434"/>
                </a:cubicBezTo>
                <a:cubicBezTo>
                  <a:pt x="9035863" y="1879345"/>
                  <a:pt x="9185707" y="1792833"/>
                  <a:pt x="9343478" y="1795745"/>
                </a:cubicBezTo>
                <a:close/>
                <a:moveTo>
                  <a:pt x="3102644" y="1739841"/>
                </a:moveTo>
                <a:cubicBezTo>
                  <a:pt x="3102644" y="1739841"/>
                  <a:pt x="3102644" y="1739841"/>
                  <a:pt x="3385876" y="1740020"/>
                </a:cubicBezTo>
                <a:cubicBezTo>
                  <a:pt x="3404247" y="1740043"/>
                  <a:pt x="3421005" y="1749503"/>
                  <a:pt x="3430211" y="1765448"/>
                </a:cubicBezTo>
                <a:cubicBezTo>
                  <a:pt x="3430211" y="1765448"/>
                  <a:pt x="3430211" y="1765448"/>
                  <a:pt x="3572289" y="2011533"/>
                </a:cubicBezTo>
                <a:cubicBezTo>
                  <a:pt x="3581188" y="2026948"/>
                  <a:pt x="3581308" y="2046721"/>
                  <a:pt x="3571836" y="2062111"/>
                </a:cubicBezTo>
                <a:cubicBezTo>
                  <a:pt x="3571836" y="2062111"/>
                  <a:pt x="3571836" y="2062111"/>
                  <a:pt x="3430681" y="2308019"/>
                </a:cubicBezTo>
                <a:cubicBezTo>
                  <a:pt x="3422046" y="2323634"/>
                  <a:pt x="3405101" y="2333418"/>
                  <a:pt x="3387260" y="2333088"/>
                </a:cubicBezTo>
                <a:cubicBezTo>
                  <a:pt x="3387260" y="2333088"/>
                  <a:pt x="3387260" y="2333088"/>
                  <a:pt x="3103720" y="2332378"/>
                </a:cubicBezTo>
                <a:cubicBezTo>
                  <a:pt x="3085656" y="2332886"/>
                  <a:pt x="3068592" y="2322895"/>
                  <a:pt x="3059693" y="2307481"/>
                </a:cubicBezTo>
                <a:cubicBezTo>
                  <a:pt x="3059693" y="2307481"/>
                  <a:pt x="3059693" y="2307481"/>
                  <a:pt x="2917615" y="2061395"/>
                </a:cubicBezTo>
                <a:cubicBezTo>
                  <a:pt x="2908409" y="2045450"/>
                  <a:pt x="2908596" y="2026208"/>
                  <a:pt x="2917761" y="2010286"/>
                </a:cubicBezTo>
                <a:cubicBezTo>
                  <a:pt x="2917761" y="2010286"/>
                  <a:pt x="2917761" y="2010286"/>
                  <a:pt x="3059222" y="1764910"/>
                </a:cubicBezTo>
                <a:cubicBezTo>
                  <a:pt x="3067857" y="1749295"/>
                  <a:pt x="3084803" y="1739511"/>
                  <a:pt x="3102644" y="1739841"/>
                </a:cubicBezTo>
                <a:close/>
                <a:moveTo>
                  <a:pt x="3522963" y="1598675"/>
                </a:moveTo>
                <a:cubicBezTo>
                  <a:pt x="3522963" y="1598675"/>
                  <a:pt x="3522963" y="1598675"/>
                  <a:pt x="3625194" y="1598740"/>
                </a:cubicBezTo>
                <a:cubicBezTo>
                  <a:pt x="3631826" y="1598748"/>
                  <a:pt x="3637874" y="1602162"/>
                  <a:pt x="3641197" y="1607918"/>
                </a:cubicBezTo>
                <a:cubicBezTo>
                  <a:pt x="3641197" y="1607918"/>
                  <a:pt x="3641197" y="1607918"/>
                  <a:pt x="3692479" y="1696742"/>
                </a:cubicBezTo>
                <a:cubicBezTo>
                  <a:pt x="3695691" y="1702305"/>
                  <a:pt x="3695735" y="1709443"/>
                  <a:pt x="3692315" y="1714998"/>
                </a:cubicBezTo>
                <a:cubicBezTo>
                  <a:pt x="3692315" y="1714998"/>
                  <a:pt x="3692315" y="1714998"/>
                  <a:pt x="3641367" y="1803757"/>
                </a:cubicBezTo>
                <a:cubicBezTo>
                  <a:pt x="3638250" y="1809393"/>
                  <a:pt x="3632134" y="1812924"/>
                  <a:pt x="3625694" y="1812806"/>
                </a:cubicBezTo>
                <a:cubicBezTo>
                  <a:pt x="3625694" y="1812806"/>
                  <a:pt x="3625694" y="1812806"/>
                  <a:pt x="3523352" y="1812549"/>
                </a:cubicBezTo>
                <a:cubicBezTo>
                  <a:pt x="3516832" y="1812733"/>
                  <a:pt x="3510671" y="1809127"/>
                  <a:pt x="3507459" y="1803563"/>
                </a:cubicBezTo>
                <a:cubicBezTo>
                  <a:pt x="3507459" y="1803563"/>
                  <a:pt x="3507459" y="1803563"/>
                  <a:pt x="3456177" y="1714739"/>
                </a:cubicBezTo>
                <a:cubicBezTo>
                  <a:pt x="3452854" y="1708984"/>
                  <a:pt x="3452922" y="1702038"/>
                  <a:pt x="3456230" y="1696292"/>
                </a:cubicBezTo>
                <a:cubicBezTo>
                  <a:pt x="3456230" y="1696292"/>
                  <a:pt x="3456230" y="1696292"/>
                  <a:pt x="3507290" y="1607724"/>
                </a:cubicBezTo>
                <a:cubicBezTo>
                  <a:pt x="3510406" y="1602087"/>
                  <a:pt x="3516523" y="1598556"/>
                  <a:pt x="3522963" y="1598675"/>
                </a:cubicBezTo>
                <a:close/>
                <a:moveTo>
                  <a:pt x="4199803" y="1370724"/>
                </a:moveTo>
                <a:cubicBezTo>
                  <a:pt x="4199803" y="1370724"/>
                  <a:pt x="4199803" y="1370724"/>
                  <a:pt x="4537019" y="1370938"/>
                </a:cubicBezTo>
                <a:cubicBezTo>
                  <a:pt x="4558892" y="1370965"/>
                  <a:pt x="4578843" y="1382227"/>
                  <a:pt x="4589804" y="1401211"/>
                </a:cubicBezTo>
                <a:cubicBezTo>
                  <a:pt x="4589804" y="1401211"/>
                  <a:pt x="4589804" y="1401211"/>
                  <a:pt x="4758963" y="1694203"/>
                </a:cubicBezTo>
                <a:cubicBezTo>
                  <a:pt x="4769558" y="1712554"/>
                  <a:pt x="4769700" y="1736097"/>
                  <a:pt x="4758423" y="1754421"/>
                </a:cubicBezTo>
                <a:cubicBezTo>
                  <a:pt x="4758423" y="1754421"/>
                  <a:pt x="4758423" y="1754421"/>
                  <a:pt x="4590365" y="2047199"/>
                </a:cubicBezTo>
                <a:cubicBezTo>
                  <a:pt x="4580083" y="2065790"/>
                  <a:pt x="4559908" y="2077438"/>
                  <a:pt x="4538665" y="2077046"/>
                </a:cubicBezTo>
                <a:cubicBezTo>
                  <a:pt x="4538665" y="2077046"/>
                  <a:pt x="4538665" y="2077046"/>
                  <a:pt x="4201084" y="2076201"/>
                </a:cubicBezTo>
                <a:cubicBezTo>
                  <a:pt x="4179577" y="2076805"/>
                  <a:pt x="4159259" y="2064910"/>
                  <a:pt x="4148664" y="2046559"/>
                </a:cubicBezTo>
                <a:cubicBezTo>
                  <a:pt x="4148664" y="2046559"/>
                  <a:pt x="4148664" y="2046559"/>
                  <a:pt x="3979505" y="1753567"/>
                </a:cubicBezTo>
                <a:cubicBezTo>
                  <a:pt x="3968545" y="1734583"/>
                  <a:pt x="3968768" y="1711673"/>
                  <a:pt x="3979680" y="1692718"/>
                </a:cubicBezTo>
                <a:cubicBezTo>
                  <a:pt x="3979680" y="1692718"/>
                  <a:pt x="3979680" y="1692718"/>
                  <a:pt x="4148104" y="1400573"/>
                </a:cubicBezTo>
                <a:cubicBezTo>
                  <a:pt x="4158385" y="1381980"/>
                  <a:pt x="4178560" y="1370332"/>
                  <a:pt x="4199803" y="1370724"/>
                </a:cubicBezTo>
                <a:close/>
                <a:moveTo>
                  <a:pt x="3525946" y="1141304"/>
                </a:moveTo>
                <a:cubicBezTo>
                  <a:pt x="3525946" y="1141304"/>
                  <a:pt x="3525946" y="1141304"/>
                  <a:pt x="3719554" y="1141427"/>
                </a:cubicBezTo>
                <a:cubicBezTo>
                  <a:pt x="3732112" y="1141443"/>
                  <a:pt x="3743567" y="1147909"/>
                  <a:pt x="3749860" y="1158808"/>
                </a:cubicBezTo>
                <a:cubicBezTo>
                  <a:pt x="3749860" y="1158808"/>
                  <a:pt x="3749860" y="1158808"/>
                  <a:pt x="3846980" y="1327024"/>
                </a:cubicBezTo>
                <a:cubicBezTo>
                  <a:pt x="3853063" y="1337561"/>
                  <a:pt x="3853144" y="1351077"/>
                  <a:pt x="3846670" y="1361598"/>
                </a:cubicBezTo>
                <a:cubicBezTo>
                  <a:pt x="3846670" y="1361598"/>
                  <a:pt x="3846670" y="1361598"/>
                  <a:pt x="3750182" y="1529691"/>
                </a:cubicBezTo>
                <a:cubicBezTo>
                  <a:pt x="3744279" y="1540366"/>
                  <a:pt x="3732695" y="1547054"/>
                  <a:pt x="3720499" y="1546828"/>
                </a:cubicBezTo>
                <a:cubicBezTo>
                  <a:pt x="3720499" y="1546828"/>
                  <a:pt x="3720499" y="1546828"/>
                  <a:pt x="3526682" y="1546343"/>
                </a:cubicBezTo>
                <a:cubicBezTo>
                  <a:pt x="3514334" y="1546689"/>
                  <a:pt x="3502669" y="1539861"/>
                  <a:pt x="3496586" y="1529324"/>
                </a:cubicBezTo>
                <a:cubicBezTo>
                  <a:pt x="3496586" y="1529324"/>
                  <a:pt x="3496586" y="1529324"/>
                  <a:pt x="3399466" y="1361108"/>
                </a:cubicBezTo>
                <a:cubicBezTo>
                  <a:pt x="3393173" y="1350208"/>
                  <a:pt x="3393302" y="1337055"/>
                  <a:pt x="3399566" y="1326172"/>
                </a:cubicBezTo>
                <a:cubicBezTo>
                  <a:pt x="3399566" y="1326172"/>
                  <a:pt x="3399566" y="1326172"/>
                  <a:pt x="3496264" y="1158441"/>
                </a:cubicBezTo>
                <a:cubicBezTo>
                  <a:pt x="3502167" y="1147767"/>
                  <a:pt x="3513750" y="1141079"/>
                  <a:pt x="3525946" y="1141304"/>
                </a:cubicBezTo>
                <a:close/>
                <a:moveTo>
                  <a:pt x="3955878" y="173494"/>
                </a:moveTo>
                <a:cubicBezTo>
                  <a:pt x="3955878" y="173494"/>
                  <a:pt x="3955878" y="173494"/>
                  <a:pt x="4500068" y="173838"/>
                </a:cubicBezTo>
                <a:cubicBezTo>
                  <a:pt x="4535365" y="173884"/>
                  <a:pt x="4567564" y="192057"/>
                  <a:pt x="4585252" y="222694"/>
                </a:cubicBezTo>
                <a:cubicBezTo>
                  <a:pt x="4585252" y="222694"/>
                  <a:pt x="4585252" y="222694"/>
                  <a:pt x="4858234" y="695514"/>
                </a:cubicBezTo>
                <a:cubicBezTo>
                  <a:pt x="4875332" y="725128"/>
                  <a:pt x="4875562" y="763121"/>
                  <a:pt x="4857363" y="792690"/>
                </a:cubicBezTo>
                <a:cubicBezTo>
                  <a:pt x="4857363" y="792690"/>
                  <a:pt x="4857363" y="792690"/>
                  <a:pt x="4586156" y="1265167"/>
                </a:cubicBezTo>
                <a:cubicBezTo>
                  <a:pt x="4569564" y="1295169"/>
                  <a:pt x="4537006" y="1313967"/>
                  <a:pt x="4502727" y="1313334"/>
                </a:cubicBezTo>
                <a:cubicBezTo>
                  <a:pt x="4502727" y="1313334"/>
                  <a:pt x="4502727" y="1313334"/>
                  <a:pt x="3957947" y="1311968"/>
                </a:cubicBezTo>
                <a:cubicBezTo>
                  <a:pt x="3923239" y="1312944"/>
                  <a:pt x="3890452" y="1293749"/>
                  <a:pt x="3873354" y="1264134"/>
                </a:cubicBezTo>
                <a:cubicBezTo>
                  <a:pt x="3873354" y="1264134"/>
                  <a:pt x="3873354" y="1264134"/>
                  <a:pt x="3600372" y="791315"/>
                </a:cubicBezTo>
                <a:cubicBezTo>
                  <a:pt x="3582684" y="760678"/>
                  <a:pt x="3583043" y="723707"/>
                  <a:pt x="3600653" y="693116"/>
                </a:cubicBezTo>
                <a:cubicBezTo>
                  <a:pt x="3600653" y="693116"/>
                  <a:pt x="3600653" y="693116"/>
                  <a:pt x="3872449" y="221662"/>
                </a:cubicBezTo>
                <a:cubicBezTo>
                  <a:pt x="3889041" y="191658"/>
                  <a:pt x="3921599" y="172861"/>
                  <a:pt x="3955878" y="173494"/>
                </a:cubicBezTo>
                <a:close/>
                <a:moveTo>
                  <a:pt x="3852283" y="0"/>
                </a:moveTo>
                <a:lnTo>
                  <a:pt x="6130031" y="0"/>
                </a:lnTo>
                <a:lnTo>
                  <a:pt x="6102465" y="36730"/>
                </a:lnTo>
                <a:cubicBezTo>
                  <a:pt x="6044520" y="95168"/>
                  <a:pt x="5963814" y="129272"/>
                  <a:pt x="5879948" y="127724"/>
                </a:cubicBezTo>
                <a:cubicBezTo>
                  <a:pt x="5879948" y="127724"/>
                  <a:pt x="5879948" y="127724"/>
                  <a:pt x="4102884" y="123270"/>
                </a:cubicBezTo>
                <a:cubicBezTo>
                  <a:pt x="4017972" y="125657"/>
                  <a:pt x="3936583" y="91034"/>
                  <a:pt x="3877665" y="32818"/>
                </a:cubicBezTo>
                <a:close/>
                <a:moveTo>
                  <a:pt x="0" y="0"/>
                </a:moveTo>
                <a:lnTo>
                  <a:pt x="3781476" y="0"/>
                </a:lnTo>
                <a:lnTo>
                  <a:pt x="3800985" y="47617"/>
                </a:lnTo>
                <a:cubicBezTo>
                  <a:pt x="3821943" y="127749"/>
                  <a:pt x="3811234" y="215546"/>
                  <a:pt x="3766711" y="287889"/>
                </a:cubicBezTo>
                <a:cubicBezTo>
                  <a:pt x="3766711" y="287889"/>
                  <a:pt x="3766711" y="287889"/>
                  <a:pt x="2882037" y="1829098"/>
                </a:cubicBezTo>
                <a:cubicBezTo>
                  <a:pt x="2827913" y="1926970"/>
                  <a:pt x="2721708" y="1988287"/>
                  <a:pt x="2609888" y="1986223"/>
                </a:cubicBezTo>
                <a:cubicBezTo>
                  <a:pt x="2609888" y="1986223"/>
                  <a:pt x="2609888" y="1986223"/>
                  <a:pt x="832823" y="1981768"/>
                </a:cubicBezTo>
                <a:cubicBezTo>
                  <a:pt x="719607" y="1984952"/>
                  <a:pt x="612654" y="1922338"/>
                  <a:pt x="556879" y="1825733"/>
                </a:cubicBezTo>
                <a:cubicBezTo>
                  <a:pt x="556879" y="1825733"/>
                  <a:pt x="556879" y="1825733"/>
                  <a:pt x="79254" y="998462"/>
                </a:cubicBezTo>
                <a:lnTo>
                  <a:pt x="0" y="86119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864000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Insert or Drag &amp; Drop Photo</a:t>
            </a:r>
            <a:endParaRPr lang="en-ZA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866117" y="1816509"/>
            <a:ext cx="4459766" cy="3146839"/>
          </a:xfrm>
          <a:prstGeom prst="roundRect">
            <a:avLst>
              <a:gd name="adj" fmla="val 2139"/>
            </a:avLst>
          </a:prstGeom>
          <a:gradFill>
            <a:gsLst>
              <a:gs pos="100000">
                <a:schemeClr val="tx1">
                  <a:lumMod val="95000"/>
                  <a:lumOff val="5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10800000" scaled="0"/>
          </a:gradFill>
          <a:ln>
            <a:solidFill>
              <a:schemeClr val="bg1">
                <a:lumMod val="50000"/>
              </a:schemeClr>
            </a:solidFill>
          </a:ln>
        </p:spPr>
        <p:txBody>
          <a:bodyPr lIns="180000" tIns="288000" rIns="180000" bIns="180000" anchor="t"/>
          <a:lstStyle>
            <a:lvl1pPr algn="l">
              <a:lnSpc>
                <a:spcPts val="4000"/>
              </a:lnSpc>
              <a:defRPr sz="5000" b="1" spc="-3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Click to edit divider slide title</a:t>
            </a:r>
            <a:endParaRPr lang="en-Z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48124" y="3795246"/>
            <a:ext cx="4000500" cy="997905"/>
          </a:xfrm>
          <a:noFill/>
        </p:spPr>
        <p:txBody>
          <a:bodyPr lIns="0" tIns="0" rIns="0" bIns="0"/>
          <a:lstStyle>
            <a:lvl1pPr marL="0" indent="0" algn="l">
              <a:buNone/>
              <a:defRPr sz="21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ZA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734B1E83-6080-4D35-A216-8E5C39902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ZA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0DE95353-8EE1-49C9-ADAC-E76BD49D2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51A1E-902D-48AF-9020-955120F399B6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62273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hot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xmlns="" id="{A7D77123-FDC4-48FD-9EFB-8A84F60690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481149" y="1684742"/>
            <a:ext cx="4904790" cy="4333769"/>
          </a:xfrm>
          <a:custGeom>
            <a:avLst/>
            <a:gdLst>
              <a:gd name="connsiteX0" fmla="*/ 1412122 w 4904790"/>
              <a:gd name="connsiteY0" fmla="*/ 0 h 4333769"/>
              <a:gd name="connsiteX1" fmla="*/ 3492669 w 4904790"/>
              <a:gd name="connsiteY1" fmla="*/ 0 h 4333769"/>
              <a:gd name="connsiteX2" fmla="*/ 3811717 w 4904790"/>
              <a:gd name="connsiteY2" fmla="*/ 188036 h 4333769"/>
              <a:gd name="connsiteX3" fmla="*/ 4854237 w 4904790"/>
              <a:gd name="connsiteY3" fmla="*/ 1983326 h 4333769"/>
              <a:gd name="connsiteX4" fmla="*/ 4854237 w 4904790"/>
              <a:gd name="connsiteY4" fmla="*/ 2350443 h 4333769"/>
              <a:gd name="connsiteX5" fmla="*/ 3811717 w 4904790"/>
              <a:gd name="connsiteY5" fmla="*/ 4145734 h 4333769"/>
              <a:gd name="connsiteX6" fmla="*/ 3492669 w 4904790"/>
              <a:gd name="connsiteY6" fmla="*/ 4333769 h 4333769"/>
              <a:gd name="connsiteX7" fmla="*/ 1412122 w 4904790"/>
              <a:gd name="connsiteY7" fmla="*/ 4333769 h 4333769"/>
              <a:gd name="connsiteX8" fmla="*/ 1088581 w 4904790"/>
              <a:gd name="connsiteY8" fmla="*/ 4145734 h 4333769"/>
              <a:gd name="connsiteX9" fmla="*/ 50554 w 4904790"/>
              <a:gd name="connsiteY9" fmla="*/ 2350443 h 4333769"/>
              <a:gd name="connsiteX10" fmla="*/ 50554 w 4904790"/>
              <a:gd name="connsiteY10" fmla="*/ 1983326 h 4333769"/>
              <a:gd name="connsiteX11" fmla="*/ 1088581 w 4904790"/>
              <a:gd name="connsiteY11" fmla="*/ 188036 h 4333769"/>
              <a:gd name="connsiteX12" fmla="*/ 1412122 w 4904790"/>
              <a:gd name="connsiteY12" fmla="*/ 0 h 4333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04790" h="4333769">
                <a:moveTo>
                  <a:pt x="1412122" y="0"/>
                </a:moveTo>
                <a:cubicBezTo>
                  <a:pt x="1412122" y="0"/>
                  <a:pt x="1412122" y="0"/>
                  <a:pt x="3492669" y="0"/>
                </a:cubicBezTo>
                <a:cubicBezTo>
                  <a:pt x="3622985" y="0"/>
                  <a:pt x="3748806" y="71633"/>
                  <a:pt x="3811717" y="188036"/>
                </a:cubicBezTo>
                <a:cubicBezTo>
                  <a:pt x="3811717" y="188036"/>
                  <a:pt x="3811717" y="188036"/>
                  <a:pt x="4854237" y="1983326"/>
                </a:cubicBezTo>
                <a:cubicBezTo>
                  <a:pt x="4921642" y="2095252"/>
                  <a:pt x="4921642" y="2238517"/>
                  <a:pt x="4854237" y="2350443"/>
                </a:cubicBezTo>
                <a:cubicBezTo>
                  <a:pt x="4854237" y="2350443"/>
                  <a:pt x="4854237" y="2350443"/>
                  <a:pt x="3811717" y="4145734"/>
                </a:cubicBezTo>
                <a:cubicBezTo>
                  <a:pt x="3748806" y="4262137"/>
                  <a:pt x="3622985" y="4333769"/>
                  <a:pt x="3492669" y="4333769"/>
                </a:cubicBezTo>
                <a:cubicBezTo>
                  <a:pt x="3492669" y="4333769"/>
                  <a:pt x="3492669" y="4333769"/>
                  <a:pt x="1412122" y="4333769"/>
                </a:cubicBezTo>
                <a:cubicBezTo>
                  <a:pt x="1277313" y="4333769"/>
                  <a:pt x="1155985" y="4262137"/>
                  <a:pt x="1088581" y="4145734"/>
                </a:cubicBezTo>
                <a:cubicBezTo>
                  <a:pt x="1088581" y="4145734"/>
                  <a:pt x="1088581" y="4145734"/>
                  <a:pt x="50554" y="2350443"/>
                </a:cubicBezTo>
                <a:cubicBezTo>
                  <a:pt x="-16851" y="2238517"/>
                  <a:pt x="-16851" y="2095252"/>
                  <a:pt x="50554" y="1983326"/>
                </a:cubicBezTo>
                <a:cubicBezTo>
                  <a:pt x="50554" y="1983326"/>
                  <a:pt x="50554" y="1983326"/>
                  <a:pt x="1088581" y="188036"/>
                </a:cubicBezTo>
                <a:cubicBezTo>
                  <a:pt x="1155985" y="71633"/>
                  <a:pt x="1277313" y="0"/>
                  <a:pt x="141212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ZA" dirty="0"/>
              <a:t>Insert or Drag &amp; Drop your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5472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Click to edit page title</a:t>
            </a:r>
            <a:endParaRPr lang="en-ZA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xmlns="" id="{3FAEED1D-0E66-4F74-9455-675F5CB7EAD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1" y="1008000"/>
            <a:ext cx="5472000" cy="360000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dirty="0"/>
              <a:t>Subtitle</a:t>
            </a:r>
            <a:endParaRPr lang="en-Z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22238F2-C6EC-476F-8371-119AECBA56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000" y="1511566"/>
            <a:ext cx="5472000" cy="4680434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ZA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0505ED12-A431-4761-87A4-F05164BE0221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350103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xmlns="" id="{C64B33BB-8F3A-42CE-BBDA-D08AA3266737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6282692" y="432000"/>
            <a:ext cx="5511800" cy="5760000"/>
          </a:xfrm>
          <a:custGeom>
            <a:avLst/>
            <a:gdLst>
              <a:gd name="connsiteX0" fmla="*/ 193823 w 5511800"/>
              <a:gd name="connsiteY0" fmla="*/ 0 h 5760000"/>
              <a:gd name="connsiteX1" fmla="*/ 5511800 w 5511800"/>
              <a:gd name="connsiteY1" fmla="*/ 0 h 5760000"/>
              <a:gd name="connsiteX2" fmla="*/ 5511800 w 5511800"/>
              <a:gd name="connsiteY2" fmla="*/ 5760000 h 5760000"/>
              <a:gd name="connsiteX3" fmla="*/ 193823 w 5511800"/>
              <a:gd name="connsiteY3" fmla="*/ 5760000 h 5760000"/>
              <a:gd name="connsiteX4" fmla="*/ 3937 w 5511800"/>
              <a:gd name="connsiteY4" fmla="*/ 5605239 h 5760000"/>
              <a:gd name="connsiteX5" fmla="*/ 0 w 5511800"/>
              <a:gd name="connsiteY5" fmla="*/ 5566186 h 5760000"/>
              <a:gd name="connsiteX6" fmla="*/ 0 w 5511800"/>
              <a:gd name="connsiteY6" fmla="*/ 193814 h 5760000"/>
              <a:gd name="connsiteX7" fmla="*/ 3937 w 5511800"/>
              <a:gd name="connsiteY7" fmla="*/ 154762 h 5760000"/>
              <a:gd name="connsiteX8" fmla="*/ 193823 w 5511800"/>
              <a:gd name="connsiteY8" fmla="*/ 0 h 57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11800" h="5760000">
                <a:moveTo>
                  <a:pt x="193823" y="0"/>
                </a:moveTo>
                <a:lnTo>
                  <a:pt x="5511800" y="0"/>
                </a:lnTo>
                <a:lnTo>
                  <a:pt x="5511800" y="5760000"/>
                </a:lnTo>
                <a:lnTo>
                  <a:pt x="193823" y="5760000"/>
                </a:lnTo>
                <a:cubicBezTo>
                  <a:pt x="100158" y="5760000"/>
                  <a:pt x="22011" y="5693561"/>
                  <a:pt x="3937" y="5605239"/>
                </a:cubicBezTo>
                <a:lnTo>
                  <a:pt x="0" y="5566186"/>
                </a:lnTo>
                <a:lnTo>
                  <a:pt x="0" y="193814"/>
                </a:lnTo>
                <a:lnTo>
                  <a:pt x="3937" y="154762"/>
                </a:lnTo>
                <a:cubicBezTo>
                  <a:pt x="22011" y="66440"/>
                  <a:pt x="100158" y="0"/>
                  <a:pt x="193823" y="0"/>
                </a:cubicBezTo>
                <a:close/>
              </a:path>
            </a:pathLst>
          </a:custGeom>
        </p:spPr>
        <p:txBody>
          <a:bodyPr wrap="square" tIns="0" anchor="ctr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ZA" dirty="0"/>
              <a:t>Insert or Drag &amp; Drop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5472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Click to edit page title</a:t>
            </a:r>
            <a:endParaRPr lang="en-ZA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xmlns="" id="{3FAEED1D-0E66-4F74-9455-675F5CB7EAD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1" y="1008000"/>
            <a:ext cx="5472000" cy="360000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dirty="0"/>
              <a:t>Subtitle</a:t>
            </a:r>
            <a:endParaRPr lang="en-Z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22238F2-C6EC-476F-8371-119AECBA56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000" y="1511566"/>
            <a:ext cx="5472000" cy="4680434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ZA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0505ED12-A431-4761-87A4-F05164BE0221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416292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hot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xmlns="" id="{A7D77123-FDC4-48FD-9EFB-8A84F60690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812170" y="2376298"/>
            <a:ext cx="2405261" cy="2125239"/>
          </a:xfrm>
          <a:custGeom>
            <a:avLst/>
            <a:gdLst>
              <a:gd name="connsiteX0" fmla="*/ 1412122 w 4904790"/>
              <a:gd name="connsiteY0" fmla="*/ 0 h 4333769"/>
              <a:gd name="connsiteX1" fmla="*/ 3492669 w 4904790"/>
              <a:gd name="connsiteY1" fmla="*/ 0 h 4333769"/>
              <a:gd name="connsiteX2" fmla="*/ 3811717 w 4904790"/>
              <a:gd name="connsiteY2" fmla="*/ 188036 h 4333769"/>
              <a:gd name="connsiteX3" fmla="*/ 4854237 w 4904790"/>
              <a:gd name="connsiteY3" fmla="*/ 1983326 h 4333769"/>
              <a:gd name="connsiteX4" fmla="*/ 4854237 w 4904790"/>
              <a:gd name="connsiteY4" fmla="*/ 2350443 h 4333769"/>
              <a:gd name="connsiteX5" fmla="*/ 3811717 w 4904790"/>
              <a:gd name="connsiteY5" fmla="*/ 4145734 h 4333769"/>
              <a:gd name="connsiteX6" fmla="*/ 3492669 w 4904790"/>
              <a:gd name="connsiteY6" fmla="*/ 4333769 h 4333769"/>
              <a:gd name="connsiteX7" fmla="*/ 1412122 w 4904790"/>
              <a:gd name="connsiteY7" fmla="*/ 4333769 h 4333769"/>
              <a:gd name="connsiteX8" fmla="*/ 1088581 w 4904790"/>
              <a:gd name="connsiteY8" fmla="*/ 4145734 h 4333769"/>
              <a:gd name="connsiteX9" fmla="*/ 50554 w 4904790"/>
              <a:gd name="connsiteY9" fmla="*/ 2350443 h 4333769"/>
              <a:gd name="connsiteX10" fmla="*/ 50554 w 4904790"/>
              <a:gd name="connsiteY10" fmla="*/ 1983326 h 4333769"/>
              <a:gd name="connsiteX11" fmla="*/ 1088581 w 4904790"/>
              <a:gd name="connsiteY11" fmla="*/ 188036 h 4333769"/>
              <a:gd name="connsiteX12" fmla="*/ 1412122 w 4904790"/>
              <a:gd name="connsiteY12" fmla="*/ 0 h 4333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04790" h="4333769">
                <a:moveTo>
                  <a:pt x="1412122" y="0"/>
                </a:moveTo>
                <a:cubicBezTo>
                  <a:pt x="1412122" y="0"/>
                  <a:pt x="1412122" y="0"/>
                  <a:pt x="3492669" y="0"/>
                </a:cubicBezTo>
                <a:cubicBezTo>
                  <a:pt x="3622985" y="0"/>
                  <a:pt x="3748806" y="71633"/>
                  <a:pt x="3811717" y="188036"/>
                </a:cubicBezTo>
                <a:cubicBezTo>
                  <a:pt x="3811717" y="188036"/>
                  <a:pt x="3811717" y="188036"/>
                  <a:pt x="4854237" y="1983326"/>
                </a:cubicBezTo>
                <a:cubicBezTo>
                  <a:pt x="4921642" y="2095252"/>
                  <a:pt x="4921642" y="2238517"/>
                  <a:pt x="4854237" y="2350443"/>
                </a:cubicBezTo>
                <a:cubicBezTo>
                  <a:pt x="4854237" y="2350443"/>
                  <a:pt x="4854237" y="2350443"/>
                  <a:pt x="3811717" y="4145734"/>
                </a:cubicBezTo>
                <a:cubicBezTo>
                  <a:pt x="3748806" y="4262137"/>
                  <a:pt x="3622985" y="4333769"/>
                  <a:pt x="3492669" y="4333769"/>
                </a:cubicBezTo>
                <a:cubicBezTo>
                  <a:pt x="3492669" y="4333769"/>
                  <a:pt x="3492669" y="4333769"/>
                  <a:pt x="1412122" y="4333769"/>
                </a:cubicBezTo>
                <a:cubicBezTo>
                  <a:pt x="1277313" y="4333769"/>
                  <a:pt x="1155985" y="4262137"/>
                  <a:pt x="1088581" y="4145734"/>
                </a:cubicBezTo>
                <a:cubicBezTo>
                  <a:pt x="1088581" y="4145734"/>
                  <a:pt x="1088581" y="4145734"/>
                  <a:pt x="50554" y="2350443"/>
                </a:cubicBezTo>
                <a:cubicBezTo>
                  <a:pt x="-16851" y="2238517"/>
                  <a:pt x="-16851" y="2095252"/>
                  <a:pt x="50554" y="1983326"/>
                </a:cubicBezTo>
                <a:cubicBezTo>
                  <a:pt x="50554" y="1983326"/>
                  <a:pt x="50554" y="1983326"/>
                  <a:pt x="1088581" y="188036"/>
                </a:cubicBezTo>
                <a:cubicBezTo>
                  <a:pt x="1155985" y="71633"/>
                  <a:pt x="1277313" y="0"/>
                  <a:pt x="141212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ZA" dirty="0"/>
              <a:t>Insert or Drag &amp; Drop your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5472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Click to edit page title</a:t>
            </a:r>
            <a:endParaRPr lang="en-ZA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xmlns="" id="{3FAEED1D-0E66-4F74-9455-675F5CB7EAD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1" y="1008000"/>
            <a:ext cx="5472000" cy="360000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dirty="0"/>
              <a:t>Subtitle</a:t>
            </a:r>
            <a:endParaRPr lang="en-Z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22238F2-C6EC-476F-8371-119AECBA56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000" y="1511566"/>
            <a:ext cx="5472000" cy="4680434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ZA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0505ED12-A431-4761-87A4-F05164BE0221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xmlns="" id="{01317B12-44C8-4227-9EB8-973D2226E63F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8812420" y="1176148"/>
            <a:ext cx="2405261" cy="2125239"/>
          </a:xfrm>
          <a:custGeom>
            <a:avLst/>
            <a:gdLst>
              <a:gd name="connsiteX0" fmla="*/ 1412122 w 4904790"/>
              <a:gd name="connsiteY0" fmla="*/ 0 h 4333769"/>
              <a:gd name="connsiteX1" fmla="*/ 3492669 w 4904790"/>
              <a:gd name="connsiteY1" fmla="*/ 0 h 4333769"/>
              <a:gd name="connsiteX2" fmla="*/ 3811717 w 4904790"/>
              <a:gd name="connsiteY2" fmla="*/ 188036 h 4333769"/>
              <a:gd name="connsiteX3" fmla="*/ 4854237 w 4904790"/>
              <a:gd name="connsiteY3" fmla="*/ 1983326 h 4333769"/>
              <a:gd name="connsiteX4" fmla="*/ 4854237 w 4904790"/>
              <a:gd name="connsiteY4" fmla="*/ 2350443 h 4333769"/>
              <a:gd name="connsiteX5" fmla="*/ 3811717 w 4904790"/>
              <a:gd name="connsiteY5" fmla="*/ 4145734 h 4333769"/>
              <a:gd name="connsiteX6" fmla="*/ 3492669 w 4904790"/>
              <a:gd name="connsiteY6" fmla="*/ 4333769 h 4333769"/>
              <a:gd name="connsiteX7" fmla="*/ 1412122 w 4904790"/>
              <a:gd name="connsiteY7" fmla="*/ 4333769 h 4333769"/>
              <a:gd name="connsiteX8" fmla="*/ 1088581 w 4904790"/>
              <a:gd name="connsiteY8" fmla="*/ 4145734 h 4333769"/>
              <a:gd name="connsiteX9" fmla="*/ 50554 w 4904790"/>
              <a:gd name="connsiteY9" fmla="*/ 2350443 h 4333769"/>
              <a:gd name="connsiteX10" fmla="*/ 50554 w 4904790"/>
              <a:gd name="connsiteY10" fmla="*/ 1983326 h 4333769"/>
              <a:gd name="connsiteX11" fmla="*/ 1088581 w 4904790"/>
              <a:gd name="connsiteY11" fmla="*/ 188036 h 4333769"/>
              <a:gd name="connsiteX12" fmla="*/ 1412122 w 4904790"/>
              <a:gd name="connsiteY12" fmla="*/ 0 h 4333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04790" h="4333769">
                <a:moveTo>
                  <a:pt x="1412122" y="0"/>
                </a:moveTo>
                <a:cubicBezTo>
                  <a:pt x="1412122" y="0"/>
                  <a:pt x="1412122" y="0"/>
                  <a:pt x="3492669" y="0"/>
                </a:cubicBezTo>
                <a:cubicBezTo>
                  <a:pt x="3622985" y="0"/>
                  <a:pt x="3748806" y="71633"/>
                  <a:pt x="3811717" y="188036"/>
                </a:cubicBezTo>
                <a:cubicBezTo>
                  <a:pt x="3811717" y="188036"/>
                  <a:pt x="3811717" y="188036"/>
                  <a:pt x="4854237" y="1983326"/>
                </a:cubicBezTo>
                <a:cubicBezTo>
                  <a:pt x="4921642" y="2095252"/>
                  <a:pt x="4921642" y="2238517"/>
                  <a:pt x="4854237" y="2350443"/>
                </a:cubicBezTo>
                <a:cubicBezTo>
                  <a:pt x="4854237" y="2350443"/>
                  <a:pt x="4854237" y="2350443"/>
                  <a:pt x="3811717" y="4145734"/>
                </a:cubicBezTo>
                <a:cubicBezTo>
                  <a:pt x="3748806" y="4262137"/>
                  <a:pt x="3622985" y="4333769"/>
                  <a:pt x="3492669" y="4333769"/>
                </a:cubicBezTo>
                <a:cubicBezTo>
                  <a:pt x="3492669" y="4333769"/>
                  <a:pt x="3492669" y="4333769"/>
                  <a:pt x="1412122" y="4333769"/>
                </a:cubicBezTo>
                <a:cubicBezTo>
                  <a:pt x="1277313" y="4333769"/>
                  <a:pt x="1155985" y="4262137"/>
                  <a:pt x="1088581" y="4145734"/>
                </a:cubicBezTo>
                <a:cubicBezTo>
                  <a:pt x="1088581" y="4145734"/>
                  <a:pt x="1088581" y="4145734"/>
                  <a:pt x="50554" y="2350443"/>
                </a:cubicBezTo>
                <a:cubicBezTo>
                  <a:pt x="-16851" y="2238517"/>
                  <a:pt x="-16851" y="2095252"/>
                  <a:pt x="50554" y="1983326"/>
                </a:cubicBezTo>
                <a:cubicBezTo>
                  <a:pt x="50554" y="1983326"/>
                  <a:pt x="50554" y="1983326"/>
                  <a:pt x="1088581" y="188036"/>
                </a:cubicBezTo>
                <a:cubicBezTo>
                  <a:pt x="1155985" y="71633"/>
                  <a:pt x="1277313" y="0"/>
                  <a:pt x="141212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ZA" dirty="0"/>
              <a:t>Insert or Drag &amp; Drop your photo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xmlns="" id="{1AD2255F-36DA-4BDE-B54D-F94F14B68B6C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8812419" y="3552739"/>
            <a:ext cx="2405261" cy="2125239"/>
          </a:xfrm>
          <a:custGeom>
            <a:avLst/>
            <a:gdLst>
              <a:gd name="connsiteX0" fmla="*/ 1412122 w 4904790"/>
              <a:gd name="connsiteY0" fmla="*/ 0 h 4333769"/>
              <a:gd name="connsiteX1" fmla="*/ 3492669 w 4904790"/>
              <a:gd name="connsiteY1" fmla="*/ 0 h 4333769"/>
              <a:gd name="connsiteX2" fmla="*/ 3811717 w 4904790"/>
              <a:gd name="connsiteY2" fmla="*/ 188036 h 4333769"/>
              <a:gd name="connsiteX3" fmla="*/ 4854237 w 4904790"/>
              <a:gd name="connsiteY3" fmla="*/ 1983326 h 4333769"/>
              <a:gd name="connsiteX4" fmla="*/ 4854237 w 4904790"/>
              <a:gd name="connsiteY4" fmla="*/ 2350443 h 4333769"/>
              <a:gd name="connsiteX5" fmla="*/ 3811717 w 4904790"/>
              <a:gd name="connsiteY5" fmla="*/ 4145734 h 4333769"/>
              <a:gd name="connsiteX6" fmla="*/ 3492669 w 4904790"/>
              <a:gd name="connsiteY6" fmla="*/ 4333769 h 4333769"/>
              <a:gd name="connsiteX7" fmla="*/ 1412122 w 4904790"/>
              <a:gd name="connsiteY7" fmla="*/ 4333769 h 4333769"/>
              <a:gd name="connsiteX8" fmla="*/ 1088581 w 4904790"/>
              <a:gd name="connsiteY8" fmla="*/ 4145734 h 4333769"/>
              <a:gd name="connsiteX9" fmla="*/ 50554 w 4904790"/>
              <a:gd name="connsiteY9" fmla="*/ 2350443 h 4333769"/>
              <a:gd name="connsiteX10" fmla="*/ 50554 w 4904790"/>
              <a:gd name="connsiteY10" fmla="*/ 1983326 h 4333769"/>
              <a:gd name="connsiteX11" fmla="*/ 1088581 w 4904790"/>
              <a:gd name="connsiteY11" fmla="*/ 188036 h 4333769"/>
              <a:gd name="connsiteX12" fmla="*/ 1412122 w 4904790"/>
              <a:gd name="connsiteY12" fmla="*/ 0 h 4333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04790" h="4333769">
                <a:moveTo>
                  <a:pt x="1412122" y="0"/>
                </a:moveTo>
                <a:cubicBezTo>
                  <a:pt x="1412122" y="0"/>
                  <a:pt x="1412122" y="0"/>
                  <a:pt x="3492669" y="0"/>
                </a:cubicBezTo>
                <a:cubicBezTo>
                  <a:pt x="3622985" y="0"/>
                  <a:pt x="3748806" y="71633"/>
                  <a:pt x="3811717" y="188036"/>
                </a:cubicBezTo>
                <a:cubicBezTo>
                  <a:pt x="3811717" y="188036"/>
                  <a:pt x="3811717" y="188036"/>
                  <a:pt x="4854237" y="1983326"/>
                </a:cubicBezTo>
                <a:cubicBezTo>
                  <a:pt x="4921642" y="2095252"/>
                  <a:pt x="4921642" y="2238517"/>
                  <a:pt x="4854237" y="2350443"/>
                </a:cubicBezTo>
                <a:cubicBezTo>
                  <a:pt x="4854237" y="2350443"/>
                  <a:pt x="4854237" y="2350443"/>
                  <a:pt x="3811717" y="4145734"/>
                </a:cubicBezTo>
                <a:cubicBezTo>
                  <a:pt x="3748806" y="4262137"/>
                  <a:pt x="3622985" y="4333769"/>
                  <a:pt x="3492669" y="4333769"/>
                </a:cubicBezTo>
                <a:cubicBezTo>
                  <a:pt x="3492669" y="4333769"/>
                  <a:pt x="3492669" y="4333769"/>
                  <a:pt x="1412122" y="4333769"/>
                </a:cubicBezTo>
                <a:cubicBezTo>
                  <a:pt x="1277313" y="4333769"/>
                  <a:pt x="1155985" y="4262137"/>
                  <a:pt x="1088581" y="4145734"/>
                </a:cubicBezTo>
                <a:cubicBezTo>
                  <a:pt x="1088581" y="4145734"/>
                  <a:pt x="1088581" y="4145734"/>
                  <a:pt x="50554" y="2350443"/>
                </a:cubicBezTo>
                <a:cubicBezTo>
                  <a:pt x="-16851" y="2238517"/>
                  <a:pt x="-16851" y="2095252"/>
                  <a:pt x="50554" y="1983326"/>
                </a:cubicBezTo>
                <a:cubicBezTo>
                  <a:pt x="50554" y="1983326"/>
                  <a:pt x="50554" y="1983326"/>
                  <a:pt x="1088581" y="188036"/>
                </a:cubicBezTo>
                <a:cubicBezTo>
                  <a:pt x="1155985" y="71633"/>
                  <a:pt x="1277313" y="0"/>
                  <a:pt x="141212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ZA" dirty="0"/>
              <a:t>Insert or Drag &amp; Drop your photo</a:t>
            </a:r>
          </a:p>
        </p:txBody>
      </p:sp>
    </p:spTree>
    <p:extLst>
      <p:ext uri="{BB962C8B-B14F-4D97-AF65-F5344CB8AC3E}">
        <p14:creationId xmlns:p14="http://schemas.microsoft.com/office/powerpoint/2010/main" val="28295565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>
            <a:extLst>
              <a:ext uri="{FF2B5EF4-FFF2-40B4-BE49-F238E27FC236}">
                <a16:creationId xmlns:a16="http://schemas.microsoft.com/office/drawing/2014/main" xmlns="" id="{CD92D281-07CD-478F-9BF5-BA7D43439A3D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431800" y="5530292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xmlns="" id="{B2C53265-8805-42B3-82B4-151EFBC42731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537134" y="1312995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accent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xmlns="" id="{D0111EB4-98AF-4EB7-878B-31FD32A95141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683871" y="300388"/>
            <a:ext cx="1838651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xmlns="" id="{33809002-30A9-49C0-BE36-B14DD1E4D872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449746" y="5304339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xmlns="" id="{FFD5C582-B212-4ADA-AB1B-0481AA39C3A9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1007557" y="354617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3F288DD7-6DAF-436D-B04A-EBCCAA3691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ZA" dirty="0"/>
              <a:t>Click to edit page title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xmlns="" id="{E4633398-8EC3-417B-BEA6-101D8F22467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dirty="0"/>
              <a:t>Subtitle</a:t>
            </a:r>
            <a:endParaRPr lang="en-ZA" dirty="0"/>
          </a:p>
        </p:txBody>
      </p:sp>
      <p:sp>
        <p:nvSpPr>
          <p:cNvPr id="3" name="Comparison Left Placeholder 1">
            <a:extLst>
              <a:ext uri="{FF2B5EF4-FFF2-40B4-BE49-F238E27FC236}">
                <a16:creationId xmlns:a16="http://schemas.microsoft.com/office/drawing/2014/main" xmlns="" id="{9322B50D-6A7D-41C6-BA57-613BC231DF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515834"/>
            <a:ext cx="5472000" cy="3600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9FD584DA-F775-47B8-A1D7-6556AD5FCB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2000" y="2023668"/>
            <a:ext cx="5472000" cy="4168332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 dirty="0"/>
          </a:p>
        </p:txBody>
      </p:sp>
      <p:sp>
        <p:nvSpPr>
          <p:cNvPr id="12" name="Comparison Left Placeholder 2">
            <a:extLst>
              <a:ext uri="{FF2B5EF4-FFF2-40B4-BE49-F238E27FC236}">
                <a16:creationId xmlns:a16="http://schemas.microsoft.com/office/drawing/2014/main" xmlns="" id="{78A963F8-6F6E-440E-B3B3-DDE13C083A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00000" y="1516359"/>
            <a:ext cx="5472000" cy="358775"/>
          </a:xfrm>
        </p:spPr>
        <p:txBody>
          <a:bodyPr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xmlns="" id="{DF0A5256-B267-47DA-858A-0F3867CB613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887" y="2020359"/>
            <a:ext cx="5472113" cy="417089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46B8F99-FAB0-4B33-87ED-9FF46D11A90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ZA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8733E7E-50D2-4F6C-9DF2-CF4C98C4B847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509955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xmlns="" id="{890ED7CE-A9D2-4D19-B978-56BFB74E657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1771313" cy="619125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ZA" dirty="0"/>
              <a:t>Insert or Drag &amp; Drop your photo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ZA" dirty="0"/>
              <a:t>Add a footer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B3D119C-DBF5-4B4F-BE38-7BD7B5C8A5D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9B51A1E-902D-48AF-9020-955120F399B6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BBC3BEE7-44AC-45BC-B4E7-93E3454EB8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0687" y="5066452"/>
            <a:ext cx="4459766" cy="539345"/>
          </a:xfrm>
          <a:prstGeom prst="roundRect">
            <a:avLst>
              <a:gd name="adj" fmla="val 10086"/>
            </a:avLst>
          </a:prstGeom>
          <a:gradFill>
            <a:gsLst>
              <a:gs pos="100000">
                <a:schemeClr val="tx1">
                  <a:lumMod val="95000"/>
                  <a:lumOff val="5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10800000" scaled="0"/>
          </a:gradFill>
          <a:ln>
            <a:solidFill>
              <a:schemeClr val="bg1">
                <a:lumMod val="50000"/>
              </a:schemeClr>
            </a:solidFill>
          </a:ln>
        </p:spPr>
        <p:txBody>
          <a:bodyPr lIns="180000" tIns="108000" rIns="180000" bIns="0" anchor="t"/>
          <a:lstStyle>
            <a:lvl1pPr algn="l">
              <a:lnSpc>
                <a:spcPct val="100000"/>
              </a:lnSpc>
              <a:defRPr sz="1800" b="0" spc="0">
                <a:solidFill>
                  <a:schemeClr val="bg1">
                    <a:lumMod val="95000"/>
                  </a:schemeClr>
                </a:solidFill>
                <a:latin typeface="+mn-lt"/>
              </a:defRPr>
            </a:lvl1pPr>
          </a:lstStyle>
          <a:p>
            <a:r>
              <a:rPr lang="en-ZA" dirty="0"/>
              <a:t>Enter your caption</a:t>
            </a:r>
          </a:p>
        </p:txBody>
      </p:sp>
    </p:spTree>
    <p:extLst>
      <p:ext uri="{BB962C8B-B14F-4D97-AF65-F5344CB8AC3E}">
        <p14:creationId xmlns:p14="http://schemas.microsoft.com/office/powerpoint/2010/main" val="1987784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70E81F30-8FC8-4841-8404-4DC79218B945}"/>
              </a:ext>
            </a:extLst>
          </p:cNvPr>
          <p:cNvSpPr/>
          <p:nvPr/>
        </p:nvSpPr>
        <p:spPr>
          <a:xfrm>
            <a:off x="11793520" y="0"/>
            <a:ext cx="35276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xmlns="" id="{83D29F65-481C-4C80-BB65-121E5AED26B5}"/>
              </a:ext>
            </a:extLst>
          </p:cNvPr>
          <p:cNvSpPr/>
          <p:nvPr/>
        </p:nvSpPr>
        <p:spPr>
          <a:xfrm>
            <a:off x="11844618" y="6249961"/>
            <a:ext cx="230420" cy="460402"/>
          </a:xfrm>
          <a:prstGeom prst="roundRect">
            <a:avLst>
              <a:gd name="adj" fmla="val 7366"/>
            </a:avLst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4BC39664-EB8B-4A32-915A-D4308F792772}"/>
              </a:ext>
            </a:extLst>
          </p:cNvPr>
          <p:cNvSpPr/>
          <p:nvPr/>
        </p:nvSpPr>
        <p:spPr>
          <a:xfrm rot="5400000">
            <a:off x="8740140" y="3406142"/>
            <a:ext cx="6857999" cy="45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AC6C03AE-289A-4BCC-971C-3400028C8764}"/>
              </a:ext>
            </a:extLst>
          </p:cNvPr>
          <p:cNvSpPr/>
          <p:nvPr/>
        </p:nvSpPr>
        <p:spPr>
          <a:xfrm rot="5400000">
            <a:off x="8694713" y="3406143"/>
            <a:ext cx="6857999" cy="4572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alpha val="0"/>
                </a:schemeClr>
              </a:gs>
              <a:gs pos="100000">
                <a:schemeClr val="bg1">
                  <a:lumMod val="65000"/>
                </a:schemeClr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090F41A2-6535-4CA6-81E4-026A5B56D9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28000" cy="43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/>
              <a:t>Click to edit page title</a:t>
            </a:r>
            <a:endParaRPr lang="en-ZA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13AB95C-7DD4-4796-80E4-1B7466A2A0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512000"/>
            <a:ext cx="11328000" cy="46792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ZA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8879C91-B77F-4273-9A27-A3535FB889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2000" y="6361483"/>
            <a:ext cx="5484930" cy="201532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ZA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ECA3099-A94F-4C3E-BC29-780EDD38F7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27656" y="6277243"/>
            <a:ext cx="464344" cy="400188"/>
          </a:xfrm>
          <a:prstGeom prst="roundRect">
            <a:avLst>
              <a:gd name="adj" fmla="val 9526"/>
            </a:avLst>
          </a:prstGeom>
          <a:gradFill>
            <a:gsLst>
              <a:gs pos="20000">
                <a:schemeClr val="tx1">
                  <a:lumMod val="75000"/>
                  <a:lumOff val="25000"/>
                </a:schemeClr>
              </a:gs>
              <a:gs pos="82000">
                <a:schemeClr val="tx1"/>
              </a:gs>
            </a:gsLst>
            <a:lin ang="3000000" scaled="0"/>
          </a:gradFill>
          <a:ln w="6350">
            <a:solidFill>
              <a:schemeClr val="accent1"/>
            </a:solidFill>
          </a:ln>
        </p:spPr>
        <p:txBody>
          <a:bodyPr vert="horz" lIns="0" tIns="0" rIns="0" bIns="0" rtlCol="0" anchor="ctr"/>
          <a:lstStyle>
            <a:lvl1pPr algn="ctr">
              <a:defRPr sz="1200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19B51A1E-902D-48AF-9020-955120F399B6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94616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49" r:id="rId2"/>
    <p:sldLayoutId id="2147483662" r:id="rId3"/>
    <p:sldLayoutId id="2147483663" r:id="rId4"/>
    <p:sldLayoutId id="2147483658" r:id="rId5"/>
    <p:sldLayoutId id="2147483665" r:id="rId6"/>
    <p:sldLayoutId id="2147483666" r:id="rId7"/>
    <p:sldLayoutId id="2147483659" r:id="rId8"/>
    <p:sldLayoutId id="2147483660" r:id="rId9"/>
    <p:sldLayoutId id="2147483664" r:id="rId10"/>
    <p:sldLayoutId id="2147483656" r:id="rId11"/>
    <p:sldLayoutId id="2147483657" r:id="rId12"/>
    <p:sldLayoutId id="2147483667" r:id="rId13"/>
    <p:sldLayoutId id="2147483668" r:id="rId14"/>
    <p:sldLayoutId id="2147483650" r:id="rId15"/>
    <p:sldLayoutId id="2147483652" r:id="rId16"/>
    <p:sldLayoutId id="2147483669" r:id="rId17"/>
    <p:sldLayoutId id="2147483671" r:id="rId18"/>
    <p:sldLayoutId id="2147483672" r:id="rId19"/>
    <p:sldLayoutId id="2147483670" r:id="rId20"/>
    <p:sldLayoutId id="2147483655" r:id="rId2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66700" indent="-2667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2925" indent="-2762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096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763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430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.xml"/><Relationship Id="rId4" Type="http://schemas.openxmlformats.org/officeDocument/2006/relationships/chart" Target="../charts/char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sv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6.svg"/><Relationship Id="rId3" Type="http://schemas.openxmlformats.org/officeDocument/2006/relationships/image" Target="../media/image5.jpg"/><Relationship Id="rId7" Type="http://schemas.openxmlformats.org/officeDocument/2006/relationships/image" Target="../media/image48.svg"/><Relationship Id="rId12" Type="http://schemas.openxmlformats.org/officeDocument/2006/relationships/image" Target="../media/image9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39.svg"/><Relationship Id="rId4" Type="http://schemas.openxmlformats.org/officeDocument/2006/relationships/image" Target="../media/image6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.sv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TextBox 24" descr="Slide accent to title box">
            <a:extLst>
              <a:ext uri="{FF2B5EF4-FFF2-40B4-BE49-F238E27FC236}">
                <a16:creationId xmlns:a16="http://schemas.microsoft.com/office/drawing/2014/main" xmlns="" id="{7EF238CB-AB58-4787-8F9C-A1C16929A2F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 txBox="1">
            <a:spLocks/>
          </p:cNvSpPr>
          <p:nvPr/>
        </p:nvSpPr>
        <p:spPr>
          <a:xfrm flipH="1">
            <a:off x="-4762" y="4567618"/>
            <a:ext cx="1481849" cy="1504179"/>
          </a:xfrm>
          <a:custGeom>
            <a:avLst/>
            <a:gdLst>
              <a:gd name="connsiteX0" fmla="*/ 1494549 w 1494549"/>
              <a:gd name="connsiteY0" fmla="*/ 0 h 2200275"/>
              <a:gd name="connsiteX1" fmla="*/ 100333 w 1494549"/>
              <a:gd name="connsiteY1" fmla="*/ 0 h 2200275"/>
              <a:gd name="connsiteX2" fmla="*/ 0 w 1494549"/>
              <a:gd name="connsiteY2" fmla="*/ 100333 h 2200275"/>
              <a:gd name="connsiteX3" fmla="*/ 0 w 1494549"/>
              <a:gd name="connsiteY3" fmla="*/ 2099942 h 2200275"/>
              <a:gd name="connsiteX4" fmla="*/ 100333 w 1494549"/>
              <a:gd name="connsiteY4" fmla="*/ 2200275 h 2200275"/>
              <a:gd name="connsiteX5" fmla="*/ 1494549 w 1494549"/>
              <a:gd name="connsiteY5" fmla="*/ 2200275 h 220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94549" h="2200275">
                <a:moveTo>
                  <a:pt x="1494549" y="0"/>
                </a:moveTo>
                <a:lnTo>
                  <a:pt x="100333" y="0"/>
                </a:lnTo>
                <a:cubicBezTo>
                  <a:pt x="44921" y="0"/>
                  <a:pt x="0" y="44921"/>
                  <a:pt x="0" y="100333"/>
                </a:cubicBezTo>
                <a:lnTo>
                  <a:pt x="0" y="2099942"/>
                </a:lnTo>
                <a:cubicBezTo>
                  <a:pt x="0" y="2155354"/>
                  <a:pt x="44921" y="2200275"/>
                  <a:pt x="100333" y="2200275"/>
                </a:cubicBezTo>
                <a:lnTo>
                  <a:pt x="1494549" y="2200275"/>
                </a:lnTo>
                <a:close/>
              </a:path>
            </a:pathLst>
          </a:custGeom>
          <a:gradFill>
            <a:gsLst>
              <a:gs pos="100000">
                <a:schemeClr val="tx1">
                  <a:lumMod val="75000"/>
                  <a:lumOff val="25000"/>
                </a:schemeClr>
              </a:gs>
              <a:gs pos="0">
                <a:schemeClr val="tx1"/>
              </a:gs>
            </a:gsLst>
            <a:lin ang="0" scaled="0"/>
          </a:gradFill>
          <a:ln w="3175">
            <a:solidFill>
              <a:schemeClr val="tx1">
                <a:lumMod val="85000"/>
                <a:lumOff val="15000"/>
              </a:schemeClr>
            </a:solidFill>
          </a:ln>
        </p:spPr>
        <p:txBody>
          <a:bodyPr vert="horz" wrap="square" lIns="180000" tIns="288000" rIns="180000" bIns="180000" rtlCol="0" anchor="t">
            <a:noAutofit/>
          </a:bodyPr>
          <a:lstStyle>
            <a:lvl1pPr algn="l" defTabSz="914400" rtl="0" eaLnBrk="1" latinLnBrk="0" hangingPunct="1">
              <a:lnSpc>
                <a:spcPts val="4000"/>
              </a:lnSpc>
              <a:spcBef>
                <a:spcPct val="0"/>
              </a:spcBef>
              <a:buNone/>
              <a:defRPr sz="5000" b="1" kern="1200" spc="-30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ZA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200B3D2B-613A-41BE-987D-E6A1324B45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00837" y="4133850"/>
            <a:ext cx="9168399" cy="1495420"/>
          </a:xfrm>
          <a:gradFill>
            <a:gsLst>
              <a:gs pos="100000">
                <a:schemeClr val="tx1">
                  <a:lumMod val="95000"/>
                  <a:lumOff val="5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</a:gradFill>
          <a:ln>
            <a:solidFill>
              <a:schemeClr val="bg1">
                <a:lumMod val="50000"/>
              </a:schemeClr>
            </a:solidFill>
          </a:ln>
        </p:spPr>
        <p:txBody>
          <a:bodyPr/>
          <a:lstStyle/>
          <a:p>
            <a:pPr algn="ctr"/>
            <a:r>
              <a:rPr lang="bg-BG" sz="5400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bg-BG" sz="5400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bg-BG" sz="5400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Isosceles Triangle 19" descr="Slide shadow to title box">
            <a:extLst>
              <a:ext uri="{FF2B5EF4-FFF2-40B4-BE49-F238E27FC236}">
                <a16:creationId xmlns:a16="http://schemas.microsoft.com/office/drawing/2014/main" xmlns="" id="{545D50A1-D634-4325-B06C-5450FDF7B81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10800000" flipH="1">
            <a:off x="1000837" y="5629270"/>
            <a:ext cx="476249" cy="424971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477087" y="5264295"/>
            <a:ext cx="6766312" cy="304166"/>
          </a:xfrm>
        </p:spPr>
        <p:txBody>
          <a:bodyPr/>
          <a:lstStyle/>
          <a:p>
            <a:r>
              <a:rPr lang="bg-BG" sz="1400" dirty="0" smtClean="0"/>
              <a:t>ДЪРЖАВЕН ФОНД  „ЗЕМЕДЕЛИЕ“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66251" y="4159441"/>
            <a:ext cx="88029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200" dirty="0" smtClean="0">
                <a:solidFill>
                  <a:schemeClr val="bg1"/>
                </a:solidFill>
              </a:rPr>
              <a:t>Напредък в изпълнението на ПРСР 2014-2020 г.</a:t>
            </a:r>
            <a:endParaRPr lang="bg-BG" sz="3200" dirty="0">
              <a:solidFill>
                <a:schemeClr val="bg1"/>
              </a:solidFill>
            </a:endParaRPr>
          </a:p>
        </p:txBody>
      </p:sp>
      <p:sp>
        <p:nvSpPr>
          <p:cNvPr id="8" name="Subtitle 1"/>
          <p:cNvSpPr txBox="1">
            <a:spLocks/>
          </p:cNvSpPr>
          <p:nvPr/>
        </p:nvSpPr>
        <p:spPr>
          <a:xfrm>
            <a:off x="1477087" y="4858737"/>
            <a:ext cx="6766312" cy="304166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1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sz="1400" dirty="0" smtClean="0"/>
              <a:t>17-ТО ЗАСЕДАНИЕ НА КОМИТЕТА ЗА НАБЛЮДЕНИЕ</a:t>
            </a:r>
          </a:p>
        </p:txBody>
      </p:sp>
    </p:spTree>
    <p:extLst>
      <p:ext uri="{BB962C8B-B14F-4D97-AF65-F5344CB8AC3E}">
        <p14:creationId xmlns:p14="http://schemas.microsoft.com/office/powerpoint/2010/main" val="389996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Контейнер на съдържание 5" descr="Стълбовидна диаграма показва анализа на разходите, като оста y показва разходите във валута, а оста x показва съответната категория, за която е изразходвана сумата.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42770891"/>
              </p:ext>
            </p:extLst>
          </p:nvPr>
        </p:nvGraphicFramePr>
        <p:xfrm>
          <a:off x="835271" y="99753"/>
          <a:ext cx="4835768" cy="63841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719724701"/>
              </p:ext>
            </p:extLst>
          </p:nvPr>
        </p:nvGraphicFramePr>
        <p:xfrm>
          <a:off x="4995008" y="158261"/>
          <a:ext cx="5124938" cy="63568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Rectangle 10"/>
          <p:cNvSpPr/>
          <p:nvPr/>
        </p:nvSpPr>
        <p:spPr>
          <a:xfrm>
            <a:off x="3576772" y="0"/>
            <a:ext cx="41065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3200" dirty="0" smtClean="0">
                <a:latin typeface="+mj-lt"/>
              </a:rPr>
              <a:t>Напредък договаряне</a:t>
            </a:r>
            <a:endParaRPr lang="bg-BG" sz="3200" dirty="0">
              <a:latin typeface="+mj-lt"/>
            </a:endParaRPr>
          </a:p>
        </p:txBody>
      </p:sp>
      <p:sp>
        <p:nvSpPr>
          <p:cNvPr id="12" name="Slide Number Placeholder 1">
            <a:extLst>
              <a:ext uri="{FF2B5EF4-FFF2-40B4-BE49-F238E27FC236}">
                <a16:creationId xmlns:a16="http://schemas.microsoft.com/office/drawing/2014/main" xmlns="" id="{5E0A2811-986E-4EBF-9612-8E79971C972D}"/>
              </a:ext>
            </a:extLst>
          </p:cNvPr>
          <p:cNvSpPr txBox="1">
            <a:spLocks/>
          </p:cNvSpPr>
          <p:nvPr/>
        </p:nvSpPr>
        <p:spPr>
          <a:xfrm>
            <a:off x="11726863" y="6283901"/>
            <a:ext cx="465137" cy="400050"/>
          </a:xfrm>
          <a:prstGeom prst="roundRect">
            <a:avLst>
              <a:gd name="adj" fmla="val 9526"/>
            </a:avLst>
          </a:prstGeom>
          <a:gradFill>
            <a:gsLst>
              <a:gs pos="20000">
                <a:schemeClr val="tx1">
                  <a:lumMod val="75000"/>
                  <a:lumOff val="25000"/>
                </a:schemeClr>
              </a:gs>
              <a:gs pos="82000">
                <a:schemeClr val="tx1"/>
              </a:gs>
            </a:gsLst>
            <a:lin ang="3000000" scaled="0"/>
          </a:gradFill>
          <a:ln w="6350">
            <a:solidFill>
              <a:schemeClr val="accent1"/>
            </a:solidFill>
          </a:ln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i="1" kern="120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dirty="0" smtClean="0"/>
              <a:t>10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7648645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1014429972"/>
              </p:ext>
            </p:extLst>
          </p:nvPr>
        </p:nvGraphicFramePr>
        <p:xfrm>
          <a:off x="2032000" y="719666"/>
          <a:ext cx="8325338" cy="5733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xmlns="" id="{5E0A2811-986E-4EBF-9612-8E79971C972D}"/>
              </a:ext>
            </a:extLst>
          </p:cNvPr>
          <p:cNvSpPr txBox="1">
            <a:spLocks/>
          </p:cNvSpPr>
          <p:nvPr/>
        </p:nvSpPr>
        <p:spPr>
          <a:xfrm>
            <a:off x="11726863" y="6283901"/>
            <a:ext cx="465137" cy="400050"/>
          </a:xfrm>
          <a:prstGeom prst="roundRect">
            <a:avLst>
              <a:gd name="adj" fmla="val 9526"/>
            </a:avLst>
          </a:prstGeom>
          <a:gradFill>
            <a:gsLst>
              <a:gs pos="20000">
                <a:schemeClr val="tx1">
                  <a:lumMod val="75000"/>
                  <a:lumOff val="25000"/>
                </a:schemeClr>
              </a:gs>
              <a:gs pos="82000">
                <a:schemeClr val="tx1"/>
              </a:gs>
            </a:gsLst>
            <a:lin ang="3000000" scaled="0"/>
          </a:gradFill>
          <a:ln w="6350">
            <a:solidFill>
              <a:schemeClr val="accent1"/>
            </a:solidFill>
          </a:ln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i="1" kern="120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dirty="0" smtClean="0"/>
              <a:t>11</a:t>
            </a:r>
            <a:endParaRPr lang="en-ZA" dirty="0"/>
          </a:p>
        </p:txBody>
      </p:sp>
      <p:sp>
        <p:nvSpPr>
          <p:cNvPr id="8" name="Rectangle 7"/>
          <p:cNvSpPr/>
          <p:nvPr/>
        </p:nvSpPr>
        <p:spPr>
          <a:xfrm>
            <a:off x="3576772" y="0"/>
            <a:ext cx="48022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3200" dirty="0" smtClean="0">
                <a:latin typeface="+mj-lt"/>
              </a:rPr>
              <a:t>Напредък договаряне</a:t>
            </a:r>
            <a:r>
              <a:rPr lang="en-US" sz="3200" dirty="0" smtClean="0">
                <a:latin typeface="+mj-lt"/>
              </a:rPr>
              <a:t> </a:t>
            </a:r>
            <a:r>
              <a:rPr lang="bg-BG" sz="3200" dirty="0" smtClean="0">
                <a:latin typeface="+mj-lt"/>
              </a:rPr>
              <a:t>в %</a:t>
            </a:r>
            <a:endParaRPr lang="bg-BG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862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9802" y="931985"/>
            <a:ext cx="61546" cy="59260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" name="TextBox 4"/>
          <p:cNvSpPr txBox="1"/>
          <p:nvPr/>
        </p:nvSpPr>
        <p:spPr>
          <a:xfrm>
            <a:off x="0" y="90450"/>
            <a:ext cx="6480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000" dirty="0" smtClean="0">
                <a:latin typeface="Century Gothic" panose="020B0502020202020204" pitchFamily="34" charset="0"/>
              </a:rPr>
              <a:t>01</a:t>
            </a:r>
            <a:endParaRPr lang="bg-BG" sz="3000" dirty="0">
              <a:latin typeface="Century Gothic" panose="020B0502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62595" y="1937874"/>
            <a:ext cx="1909615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400" b="1" dirty="0" err="1"/>
              <a:t>Подмярка</a:t>
            </a:r>
            <a:r>
              <a:rPr lang="bg-BG" sz="1400" b="1" dirty="0"/>
              <a:t> </a:t>
            </a:r>
            <a:r>
              <a:rPr lang="bg-BG" sz="1400" b="1" dirty="0" smtClean="0"/>
              <a:t>4.1</a:t>
            </a:r>
          </a:p>
          <a:p>
            <a:pPr algn="ctr"/>
            <a:endParaRPr lang="bg-BG" sz="1400" b="1" dirty="0" smtClean="0"/>
          </a:p>
          <a:p>
            <a:pPr algn="ctr"/>
            <a:r>
              <a:rPr lang="bg-BG" dirty="0" smtClean="0"/>
              <a:t> </a:t>
            </a:r>
            <a:r>
              <a:rPr lang="bg-BG" sz="1200" i="1" dirty="0"/>
              <a:t>"Инвестиции в земеделски стопанства"</a:t>
            </a:r>
          </a:p>
        </p:txBody>
      </p:sp>
      <p:sp>
        <p:nvSpPr>
          <p:cNvPr id="9" name="Rectangle 8"/>
          <p:cNvSpPr/>
          <p:nvPr/>
        </p:nvSpPr>
        <p:spPr>
          <a:xfrm>
            <a:off x="5664409" y="1937874"/>
            <a:ext cx="1876019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400" b="1" dirty="0" err="1"/>
              <a:t>Подмярка</a:t>
            </a:r>
            <a:r>
              <a:rPr lang="bg-BG" sz="1400" b="1" dirty="0"/>
              <a:t> 4.2 </a:t>
            </a:r>
            <a:endParaRPr lang="bg-BG" sz="1400" b="1" dirty="0" smtClean="0"/>
          </a:p>
          <a:p>
            <a:pPr algn="ctr"/>
            <a:endParaRPr lang="bg-BG" sz="1400" b="1" dirty="0" smtClean="0"/>
          </a:p>
          <a:p>
            <a:pPr algn="ctr"/>
            <a:r>
              <a:rPr lang="bg-BG" sz="1200" i="1" dirty="0" smtClean="0"/>
              <a:t>"</a:t>
            </a:r>
            <a:r>
              <a:rPr lang="bg-BG" sz="1200" i="1" dirty="0"/>
              <a:t>Инвестиции в преработка/маркетинг на селскостопански продукти"</a:t>
            </a:r>
          </a:p>
        </p:txBody>
      </p:sp>
      <p:sp>
        <p:nvSpPr>
          <p:cNvPr id="10" name="Rectangle 9"/>
          <p:cNvSpPr/>
          <p:nvPr/>
        </p:nvSpPr>
        <p:spPr>
          <a:xfrm>
            <a:off x="7540428" y="1937874"/>
            <a:ext cx="184371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400" b="1" dirty="0" err="1"/>
              <a:t>Подмярка</a:t>
            </a:r>
            <a:r>
              <a:rPr lang="bg-BG" sz="1400" b="1" dirty="0"/>
              <a:t> </a:t>
            </a:r>
            <a:r>
              <a:rPr lang="bg-BG" sz="1400" b="1" dirty="0" smtClean="0"/>
              <a:t>4.1.2</a:t>
            </a:r>
          </a:p>
          <a:p>
            <a:pPr algn="ctr"/>
            <a:endParaRPr lang="bg-BG" sz="1400" b="1" dirty="0" smtClean="0"/>
          </a:p>
          <a:p>
            <a:pPr algn="ctr"/>
            <a:r>
              <a:rPr lang="bg-BG" sz="1200" b="1" i="1" dirty="0" smtClean="0"/>
              <a:t> </a:t>
            </a:r>
            <a:r>
              <a:rPr lang="bg-BG" sz="1200" i="1" dirty="0"/>
              <a:t>"Инвестиции в земеделски стопанства по Тематична подпрограма за развитие на малки стопанства"</a:t>
            </a:r>
          </a:p>
        </p:txBody>
      </p:sp>
      <p:sp>
        <p:nvSpPr>
          <p:cNvPr id="11" name="Rectangle 10"/>
          <p:cNvSpPr/>
          <p:nvPr/>
        </p:nvSpPr>
        <p:spPr>
          <a:xfrm>
            <a:off x="9341006" y="1925590"/>
            <a:ext cx="171135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400" b="1" dirty="0" err="1"/>
              <a:t>Подмярка</a:t>
            </a:r>
            <a:r>
              <a:rPr lang="bg-BG" sz="1400" b="1" dirty="0"/>
              <a:t> 4.2.2 </a:t>
            </a:r>
            <a:endParaRPr lang="bg-BG" sz="1400" b="1" dirty="0" smtClean="0"/>
          </a:p>
          <a:p>
            <a:pPr algn="ctr"/>
            <a:endParaRPr lang="bg-BG" sz="1400" b="1" dirty="0" smtClean="0"/>
          </a:p>
          <a:p>
            <a:pPr algn="ctr"/>
            <a:r>
              <a:rPr lang="bg-BG" sz="1200" dirty="0" smtClean="0"/>
              <a:t>"</a:t>
            </a:r>
            <a:r>
              <a:rPr lang="bg-BG" sz="1200" i="1" dirty="0"/>
              <a:t>Инвестиции в преработка/маркетинг на селскостопански продукти от Тематична подпрограма</a:t>
            </a:r>
            <a:r>
              <a:rPr lang="bg-BG" sz="1200" dirty="0"/>
              <a:t>" </a:t>
            </a:r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5628705"/>
              </p:ext>
            </p:extLst>
          </p:nvPr>
        </p:nvGraphicFramePr>
        <p:xfrm>
          <a:off x="508541" y="3500582"/>
          <a:ext cx="10543822" cy="2889769"/>
        </p:xfrm>
        <a:graphic>
          <a:graphicData uri="http://schemas.openxmlformats.org/drawingml/2006/table">
            <a:tbl>
              <a:tblPr bandRow="1">
                <a:tableStyleId>{69012ECD-51FC-41F1-AA8D-1B2483CD663E}</a:tableStyleId>
              </a:tblPr>
              <a:tblGrid>
                <a:gridCol w="3293497">
                  <a:extLst>
                    <a:ext uri="{9D8B030D-6E8A-4147-A177-3AD203B41FA5}">
                      <a16:colId xmlns:a16="http://schemas.microsoft.com/office/drawing/2014/main" xmlns="" val="62373848"/>
                    </a:ext>
                  </a:extLst>
                </a:gridCol>
                <a:gridCol w="1996440">
                  <a:extLst>
                    <a:ext uri="{9D8B030D-6E8A-4147-A177-3AD203B41FA5}">
                      <a16:colId xmlns:a16="http://schemas.microsoft.com/office/drawing/2014/main" xmlns="" val="1044504265"/>
                    </a:ext>
                  </a:extLst>
                </a:gridCol>
                <a:gridCol w="1837325">
                  <a:extLst>
                    <a:ext uri="{9D8B030D-6E8A-4147-A177-3AD203B41FA5}">
                      <a16:colId xmlns:a16="http://schemas.microsoft.com/office/drawing/2014/main" xmlns="" val="2916129237"/>
                    </a:ext>
                  </a:extLst>
                </a:gridCol>
                <a:gridCol w="1808977">
                  <a:extLst>
                    <a:ext uri="{9D8B030D-6E8A-4147-A177-3AD203B41FA5}">
                      <a16:colId xmlns:a16="http://schemas.microsoft.com/office/drawing/2014/main" xmlns="" val="1493684519"/>
                    </a:ext>
                  </a:extLst>
                </a:gridCol>
                <a:gridCol w="1607583">
                  <a:extLst>
                    <a:ext uri="{9D8B030D-6E8A-4147-A177-3AD203B41FA5}">
                      <a16:colId xmlns:a16="http://schemas.microsoft.com/office/drawing/2014/main" xmlns="" val="945830317"/>
                    </a:ext>
                  </a:extLst>
                </a:gridCol>
              </a:tblGrid>
              <a:tr h="434109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/>
                        <a:t>Брой приеми*</a:t>
                      </a:r>
                      <a:endParaRPr lang="ru-RU" sz="1400" b="0" dirty="0" smtClean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400" dirty="0" smtClean="0"/>
                        <a:t>4</a:t>
                      </a:r>
                      <a:endParaRPr lang="bg-BG" sz="1400" b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400" dirty="0" smtClean="0"/>
                        <a:t>2</a:t>
                      </a:r>
                      <a:endParaRPr lang="bg-BG" sz="1400" b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400" b="0" dirty="0" smtClean="0">
                          <a:latin typeface="+mn-lt"/>
                        </a:rPr>
                        <a:t>2</a:t>
                      </a:r>
                      <a:endParaRPr lang="bg-BG" sz="1400" b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400" b="0" dirty="0" smtClean="0">
                          <a:latin typeface="+mn-lt"/>
                        </a:rPr>
                        <a:t>1</a:t>
                      </a:r>
                      <a:endParaRPr lang="bg-BG" sz="1400" b="1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50319588"/>
                  </a:ext>
                </a:extLst>
              </a:tr>
              <a:tr h="532037">
                <a:tc>
                  <a:txBody>
                    <a:bodyPr/>
                    <a:lstStyle/>
                    <a:p>
                      <a:pPr algn="l" fontAlgn="ctr"/>
                      <a:r>
                        <a:rPr lang="bg-BG" sz="1400" u="none" strike="noStrike" dirty="0" smtClean="0">
                          <a:effectLst/>
                        </a:rPr>
                        <a:t>Брой постъпили проектни предложения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u="none" strike="noStrike" dirty="0" smtClean="0">
                          <a:effectLst/>
                        </a:rPr>
                        <a:t>8803</a:t>
                      </a:r>
                    </a:p>
                    <a:p>
                      <a:pPr algn="ctr"/>
                      <a:endParaRPr lang="bg-BG" sz="1400" b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u="none" strike="noStrike" dirty="0" smtClean="0">
                          <a:effectLst/>
                        </a:rPr>
                        <a:t>1135</a:t>
                      </a:r>
                    </a:p>
                    <a:p>
                      <a:pPr algn="ctr"/>
                      <a:endParaRPr lang="bg-BG" sz="1400" b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u="none" strike="noStrike" dirty="0" smtClean="0">
                          <a:effectLst/>
                        </a:rPr>
                        <a:t>412</a:t>
                      </a:r>
                    </a:p>
                    <a:p>
                      <a:pPr algn="ctr"/>
                      <a:endParaRPr lang="bg-BG" sz="1400" b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400" dirty="0" smtClean="0"/>
                        <a:t>5</a:t>
                      </a:r>
                      <a:endParaRPr lang="bg-BG" sz="1400" b="1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69464549"/>
                  </a:ext>
                </a:extLst>
              </a:tr>
              <a:tr h="436713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</a:rPr>
                        <a:t>Стойност на заявената финансова помощ (</a:t>
                      </a:r>
                      <a:r>
                        <a:rPr lang="bg-BG" sz="1400" dirty="0" smtClean="0"/>
                        <a:t>€</a:t>
                      </a:r>
                      <a:r>
                        <a:rPr lang="ru-RU" sz="1400" u="none" strike="noStrike" dirty="0" smtClean="0">
                          <a:effectLst/>
                        </a:rPr>
                        <a:t>)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</a:rPr>
                        <a:t>1 799 046 777,24 </a:t>
                      </a:r>
                      <a:r>
                        <a:rPr lang="bg-BG" sz="1400" dirty="0" smtClean="0"/>
                        <a:t>€</a:t>
                      </a:r>
                      <a:endParaRPr lang="ru-RU" sz="1400" u="none" strike="noStrike" dirty="0" smtClean="0">
                        <a:effectLst/>
                      </a:endParaRPr>
                    </a:p>
                    <a:p>
                      <a:pPr algn="ctr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</a:rPr>
                        <a:t>743 873 653,80 </a:t>
                      </a:r>
                      <a:r>
                        <a:rPr lang="bg-BG" sz="1400" dirty="0" smtClean="0"/>
                        <a:t>€</a:t>
                      </a:r>
                      <a:endParaRPr lang="ru-RU" sz="1400" u="none" strike="noStrike" dirty="0" smtClean="0">
                        <a:effectLst/>
                      </a:endParaRPr>
                    </a:p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5 763 </a:t>
                      </a:r>
                      <a:r>
                        <a:rPr lang="bg-BG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854,39 </a:t>
                      </a:r>
                      <a:r>
                        <a:rPr lang="bg-BG" sz="1400" dirty="0" smtClean="0"/>
                        <a:t>€</a:t>
                      </a:r>
                      <a:endParaRPr lang="bg-BG" sz="140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</a:rPr>
                        <a:t>196 136,16 </a:t>
                      </a:r>
                      <a:r>
                        <a:rPr lang="bg-BG" sz="1400" dirty="0" smtClean="0"/>
                        <a:t>€</a:t>
                      </a:r>
                      <a:endParaRPr lang="ru-RU" sz="1400" u="none" strike="noStrike" dirty="0" smtClean="0">
                        <a:effectLst/>
                      </a:endParaRP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798201009"/>
                  </a:ext>
                </a:extLst>
              </a:tr>
              <a:tr h="532037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/>
                        <a:t>Общ брой сключени договори за подпомагане</a:t>
                      </a:r>
                      <a:endParaRPr lang="bg-BG" sz="1400" b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u="none" strike="noStrike" dirty="0" smtClean="0">
                          <a:effectLst/>
                        </a:rPr>
                        <a:t>1288</a:t>
                      </a:r>
                    </a:p>
                    <a:p>
                      <a:pPr algn="ctr"/>
                      <a:endParaRPr lang="bg-BG" sz="1400" b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u="none" strike="noStrike" dirty="0" smtClean="0">
                          <a:effectLst/>
                        </a:rPr>
                        <a:t>379</a:t>
                      </a:r>
                    </a:p>
                    <a:p>
                      <a:pPr algn="ctr"/>
                      <a:endParaRPr lang="bg-BG" sz="1400" b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400" b="0" dirty="0" smtClean="0">
                          <a:latin typeface="+mn-lt"/>
                        </a:rPr>
                        <a:t>116</a:t>
                      </a:r>
                      <a:endParaRPr lang="bg-BG" sz="1400" b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400" b="0" dirty="0" smtClean="0">
                          <a:latin typeface="+mn-lt"/>
                        </a:rPr>
                        <a:t>0</a:t>
                      </a:r>
                      <a:endParaRPr lang="bg-BG" sz="1400" b="1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96372353"/>
                  </a:ext>
                </a:extLst>
              </a:tr>
              <a:tr h="436713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dirty="0" smtClean="0"/>
                        <a:t>Размер на договорената субсидия (€)</a:t>
                      </a:r>
                      <a:endParaRPr lang="bg-BG" sz="1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u="none" strike="noStrike" dirty="0" smtClean="0">
                          <a:effectLst/>
                        </a:rPr>
                        <a:t>337 113 677,1 </a:t>
                      </a:r>
                      <a:r>
                        <a:rPr lang="bg-BG" sz="1400" dirty="0" smtClean="0"/>
                        <a:t>€</a:t>
                      </a:r>
                      <a:endParaRPr lang="bg-BG" sz="1400" u="none" strike="noStrike" dirty="0" smtClean="0">
                        <a:effectLst/>
                      </a:endParaRPr>
                    </a:p>
                    <a:p>
                      <a:pPr algn="ctr" fontAlgn="b"/>
                      <a:r>
                        <a:rPr lang="bg-BG" sz="1400" u="none" strike="noStrike" dirty="0" smtClean="0">
                          <a:effectLst/>
                        </a:rPr>
                        <a:t> 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u="none" strike="noStrike" dirty="0">
                          <a:effectLst/>
                        </a:rPr>
                        <a:t>      </a:t>
                      </a:r>
                      <a:r>
                        <a:rPr lang="bg-BG" sz="1400" u="none" strike="noStrike" dirty="0" smtClean="0">
                          <a:effectLst/>
                        </a:rPr>
                        <a:t>231 988 649,7 </a:t>
                      </a:r>
                      <a:r>
                        <a:rPr lang="bg-BG" sz="1400" dirty="0" smtClean="0"/>
                        <a:t>€</a:t>
                      </a:r>
                      <a:endParaRPr lang="bg-BG" sz="1400" u="none" strike="noStrike" dirty="0" smtClean="0">
                        <a:effectLst/>
                      </a:endParaRPr>
                    </a:p>
                    <a:p>
                      <a:pPr algn="ctr" fontAlgn="b"/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1 643 644,22 </a:t>
                      </a:r>
                      <a:r>
                        <a:rPr lang="bg-BG" sz="1400" dirty="0" smtClean="0"/>
                        <a:t>€</a:t>
                      </a:r>
                      <a:endParaRPr lang="bg-BG" sz="140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954995297"/>
                  </a:ext>
                </a:extLst>
              </a:tr>
              <a:tr h="436713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dirty="0" smtClean="0">
                          <a:solidFill>
                            <a:schemeClr val="tx1"/>
                          </a:solidFill>
                        </a:rPr>
                        <a:t>Изплатени средства (€)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283 305 </a:t>
                      </a:r>
                      <a:r>
                        <a:rPr lang="bg-BG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103,57 </a:t>
                      </a:r>
                      <a:r>
                        <a:rPr lang="bg-BG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€ 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123 295 </a:t>
                      </a:r>
                      <a:r>
                        <a:rPr lang="bg-BG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965,72 </a:t>
                      </a:r>
                      <a:r>
                        <a:rPr lang="bg-BG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€ 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94 </a:t>
                      </a:r>
                      <a:r>
                        <a:rPr lang="bg-BG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256,41 </a:t>
                      </a:r>
                      <a:r>
                        <a:rPr lang="bg-BG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€ 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 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51048465"/>
                  </a:ext>
                </a:extLst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508541" y="6502400"/>
            <a:ext cx="34540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000" dirty="0" smtClean="0"/>
              <a:t>* Не са включени данни за текущия прием по </a:t>
            </a:r>
            <a:r>
              <a:rPr lang="bg-BG" sz="1000" dirty="0" err="1" smtClean="0"/>
              <a:t>подмярка</a:t>
            </a:r>
            <a:r>
              <a:rPr lang="bg-BG" sz="1000" dirty="0" smtClean="0"/>
              <a:t> 4.2</a:t>
            </a:r>
            <a:endParaRPr lang="bg-BG" sz="1000" dirty="0"/>
          </a:p>
        </p:txBody>
      </p:sp>
      <p:sp>
        <p:nvSpPr>
          <p:cNvPr id="24" name="Slide Number Placeholder 1">
            <a:extLst>
              <a:ext uri="{FF2B5EF4-FFF2-40B4-BE49-F238E27FC236}">
                <a16:creationId xmlns:a16="http://schemas.microsoft.com/office/drawing/2014/main" xmlns="" id="{5E0A2811-986E-4EBF-9612-8E79971C972D}"/>
              </a:ext>
            </a:extLst>
          </p:cNvPr>
          <p:cNvSpPr txBox="1">
            <a:spLocks/>
          </p:cNvSpPr>
          <p:nvPr/>
        </p:nvSpPr>
        <p:spPr>
          <a:xfrm>
            <a:off x="11726863" y="6276975"/>
            <a:ext cx="465137" cy="400050"/>
          </a:xfrm>
          <a:prstGeom prst="roundRect">
            <a:avLst>
              <a:gd name="adj" fmla="val 9526"/>
            </a:avLst>
          </a:prstGeom>
          <a:gradFill>
            <a:gsLst>
              <a:gs pos="20000">
                <a:schemeClr val="tx1">
                  <a:lumMod val="75000"/>
                  <a:lumOff val="25000"/>
                </a:schemeClr>
              </a:gs>
              <a:gs pos="82000">
                <a:schemeClr val="tx1"/>
              </a:gs>
            </a:gsLst>
            <a:lin ang="3000000" scaled="0"/>
          </a:gradFill>
          <a:ln w="6350">
            <a:solidFill>
              <a:schemeClr val="accent1"/>
            </a:solidFill>
          </a:ln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i="1" kern="120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dirty="0" smtClean="0"/>
              <a:t>12</a:t>
            </a:r>
            <a:endParaRPr lang="en-ZA" dirty="0"/>
          </a:p>
        </p:txBody>
      </p:sp>
      <p:sp>
        <p:nvSpPr>
          <p:cNvPr id="12" name="Rectangle 11"/>
          <p:cNvSpPr/>
          <p:nvPr/>
        </p:nvSpPr>
        <p:spPr>
          <a:xfrm>
            <a:off x="371117" y="948691"/>
            <a:ext cx="62231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3200" dirty="0" smtClean="0">
                <a:latin typeface="+mj-lt"/>
              </a:rPr>
              <a:t>Отчет за изпълнението на </a:t>
            </a:r>
            <a:r>
              <a:rPr lang="ru-RU" sz="3200" dirty="0" smtClean="0">
                <a:latin typeface="+mj-lt"/>
              </a:rPr>
              <a:t>мярка 4</a:t>
            </a:r>
            <a:endParaRPr lang="bg-BG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47732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78439" y="715934"/>
            <a:ext cx="58212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+mj-lt"/>
              </a:rPr>
              <a:t>Текуща информация по мярка 4</a:t>
            </a:r>
            <a:endParaRPr lang="bg-BG" sz="3200" dirty="0">
              <a:latin typeface="+mj-lt"/>
            </a:endParaRPr>
          </a:p>
        </p:txBody>
      </p:sp>
      <p:grpSp>
        <p:nvGrpSpPr>
          <p:cNvPr id="9" name="Графика с контролни точки">
            <a:extLst>
              <a:ext uri="{FF2B5EF4-FFF2-40B4-BE49-F238E27FC236}">
                <a16:creationId xmlns:a16="http://schemas.microsoft.com/office/drawing/2014/main" xmlns="" id="{913EAD05-5455-4B5E-8508-9C62E1EF0D52}"/>
              </a:ext>
            </a:extLst>
          </p:cNvPr>
          <p:cNvGrpSpPr/>
          <p:nvPr/>
        </p:nvGrpSpPr>
        <p:grpSpPr>
          <a:xfrm>
            <a:off x="740071" y="4047351"/>
            <a:ext cx="348613" cy="363643"/>
            <a:chOff x="3764706" y="2101552"/>
            <a:chExt cx="464817" cy="464817"/>
          </a:xfrm>
          <a:solidFill>
            <a:schemeClr val="accent1"/>
          </a:solidFill>
        </p:grpSpPr>
        <p:sp>
          <p:nvSpPr>
            <p:cNvPr id="10" name="Елипса 230">
              <a:extLst>
                <a:ext uri="{FF2B5EF4-FFF2-40B4-BE49-F238E27FC236}">
                  <a16:creationId xmlns:a16="http://schemas.microsoft.com/office/drawing/2014/main" xmlns="" id="{D04A7E40-AE17-466D-B8F1-754FA6B9907D}"/>
                </a:ext>
              </a:extLst>
            </p:cNvPr>
            <p:cNvSpPr/>
            <p:nvPr/>
          </p:nvSpPr>
          <p:spPr>
            <a:xfrm>
              <a:off x="3764706" y="2101552"/>
              <a:ext cx="464817" cy="46481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bg-BG" dirty="0">
                <a:latin typeface="Trebuchet MS" panose="020B0603020202020204" pitchFamily="34" charset="0"/>
              </a:endParaRPr>
            </a:p>
          </p:txBody>
        </p:sp>
        <p:pic>
          <p:nvPicPr>
            <p:cNvPr id="11" name="Графика 232">
              <a:extLst>
                <a:ext uri="{FF2B5EF4-FFF2-40B4-BE49-F238E27FC236}">
                  <a16:creationId xmlns:a16="http://schemas.microsoft.com/office/drawing/2014/main" xmlns="" id="{D5835B93-0E07-4B9D-86E8-710FE29E453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3918732" y="2154698"/>
              <a:ext cx="235505" cy="315487"/>
            </a:xfrm>
            <a:prstGeom prst="rect">
              <a:avLst/>
            </a:prstGeom>
            <a:grpFill/>
          </p:spPr>
        </p:pic>
      </p:grpSp>
      <p:sp>
        <p:nvSpPr>
          <p:cNvPr id="12" name="Text Placeholder 4"/>
          <p:cNvSpPr txBox="1">
            <a:spLocks/>
          </p:cNvSpPr>
          <p:nvPr/>
        </p:nvSpPr>
        <p:spPr>
          <a:xfrm>
            <a:off x="431801" y="1785640"/>
            <a:ext cx="5239828" cy="1151876"/>
          </a:xfrm>
          <a:prstGeom prst="rect">
            <a:avLst/>
          </a:prstGeom>
        </p:spPr>
        <p:txBody>
          <a:bodyPr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lang="bg-BG" dirty="0"/>
          </a:p>
        </p:txBody>
      </p:sp>
      <p:sp>
        <p:nvSpPr>
          <p:cNvPr id="14" name="Rectangle 13"/>
          <p:cNvSpPr/>
          <p:nvPr/>
        </p:nvSpPr>
        <p:spPr>
          <a:xfrm>
            <a:off x="219802" y="931985"/>
            <a:ext cx="61546" cy="59260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5" name="TextBox 14"/>
          <p:cNvSpPr txBox="1"/>
          <p:nvPr/>
        </p:nvSpPr>
        <p:spPr>
          <a:xfrm>
            <a:off x="0" y="90450"/>
            <a:ext cx="6480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000" dirty="0" smtClean="0">
                <a:latin typeface="Century Gothic" panose="020B0502020202020204" pitchFamily="34" charset="0"/>
              </a:rPr>
              <a:t>01</a:t>
            </a:r>
            <a:endParaRPr lang="bg-BG" sz="3000" dirty="0">
              <a:latin typeface="Century Gothic" panose="020B0502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28316" y="1277238"/>
            <a:ext cx="35157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dirty="0"/>
              <a:t>Инвестиции в материални </a:t>
            </a:r>
            <a:r>
              <a:rPr lang="bg-BG" dirty="0" smtClean="0"/>
              <a:t>активи</a:t>
            </a:r>
            <a:endParaRPr lang="bg-BG" dirty="0"/>
          </a:p>
        </p:txBody>
      </p:sp>
      <p:pic>
        <p:nvPicPr>
          <p:cNvPr id="29" name="Picture Placeholder 28"/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2371" y="3051422"/>
            <a:ext cx="4412713" cy="3678592"/>
          </a:xfrm>
        </p:spPr>
      </p:pic>
      <p:sp>
        <p:nvSpPr>
          <p:cNvPr id="26" name="Content Placeholder 25"/>
          <p:cNvSpPr>
            <a:spLocks noGrp="1"/>
          </p:cNvSpPr>
          <p:nvPr>
            <p:ph sz="half" idx="1"/>
          </p:nvPr>
        </p:nvSpPr>
        <p:spPr>
          <a:xfrm>
            <a:off x="883029" y="4106487"/>
            <a:ext cx="4697160" cy="2642516"/>
          </a:xfrm>
        </p:spPr>
        <p:txBody>
          <a:bodyPr/>
          <a:lstStyle/>
          <a:p>
            <a:pPr marL="0" indent="0" algn="just">
              <a:buNone/>
            </a:pPr>
            <a:r>
              <a:rPr lang="bg-BG" sz="1400" b="1" dirty="0"/>
              <a:t> </a:t>
            </a:r>
            <a:r>
              <a:rPr lang="bg-BG" sz="1400" b="1" dirty="0" smtClean="0"/>
              <a:t>           BG06RDNP001-4.015 по подмярка 4.2</a:t>
            </a:r>
            <a:endParaRPr lang="en-US" sz="1400" b="1" dirty="0"/>
          </a:p>
          <a:p>
            <a:pPr marL="0" indent="0" algn="just">
              <a:buNone/>
            </a:pPr>
            <a:r>
              <a:rPr lang="bg-BG" sz="1400" dirty="0">
                <a:cs typeface="Times New Roman" panose="02020603050405020304" pitchFamily="18" charset="0"/>
              </a:rPr>
              <a:t>Прием </a:t>
            </a:r>
            <a:r>
              <a:rPr lang="ru-RU" sz="1400" dirty="0" smtClean="0">
                <a:cs typeface="Times New Roman" panose="02020603050405020304" pitchFamily="18" charset="0"/>
              </a:rPr>
              <a:t>по </a:t>
            </a:r>
            <a:r>
              <a:rPr lang="ru-RU" sz="1400" dirty="0">
                <a:cs typeface="Times New Roman" panose="02020603050405020304" pitchFamily="18" charset="0"/>
              </a:rPr>
              <a:t>подмярка 4.2. „Инвестиции в преработка/маркетинг на селскостопански продукти“ </a:t>
            </a:r>
            <a:endParaRPr lang="bg-BG" sz="1400" dirty="0"/>
          </a:p>
          <a:p>
            <a:pPr algn="just"/>
            <a:r>
              <a:rPr lang="ru-RU" sz="1400" dirty="0">
                <a:cs typeface="Times New Roman" panose="02020603050405020304" pitchFamily="18" charset="0"/>
              </a:rPr>
              <a:t>Процедурата има за цел подобряването на цялостната дейност, икономическата ефективност и конкурентоспособността на предприятия от хранително-преработвателната </a:t>
            </a:r>
            <a:r>
              <a:rPr lang="ru-RU" sz="1400" dirty="0" smtClean="0">
                <a:cs typeface="Times New Roman" panose="02020603050405020304" pitchFamily="18" charset="0"/>
              </a:rPr>
              <a:t>промишленост</a:t>
            </a:r>
            <a:endParaRPr lang="ru-RU" sz="1400" dirty="0">
              <a:cs typeface="Times New Roman" panose="02020603050405020304" pitchFamily="18" charset="0"/>
            </a:endParaRPr>
          </a:p>
          <a:p>
            <a:pPr algn="just"/>
            <a:r>
              <a:rPr lang="ru-RU" sz="1400" dirty="0">
                <a:cs typeface="Times New Roman" panose="02020603050405020304" pitchFamily="18" charset="0"/>
              </a:rPr>
              <a:t>Общият размер на БФП възлиза на 387 164 028,74 лв</a:t>
            </a:r>
            <a:r>
              <a:rPr lang="en-US" sz="1400" dirty="0" smtClean="0">
                <a:cs typeface="Times New Roman" panose="02020603050405020304" pitchFamily="18" charset="0"/>
              </a:rPr>
              <a:t>.</a:t>
            </a:r>
            <a:endParaRPr lang="ru-RU" sz="1400" dirty="0">
              <a:cs typeface="Times New Roman" panose="02020603050405020304" pitchFamily="18" charset="0"/>
            </a:endParaRPr>
          </a:p>
          <a:p>
            <a:pPr algn="just"/>
            <a:r>
              <a:rPr lang="ru-RU" sz="1400" dirty="0" smtClean="0">
                <a:cs typeface="Times New Roman" panose="02020603050405020304" pitchFamily="18" charset="0"/>
              </a:rPr>
              <a:t>Крайна дата </a:t>
            </a:r>
            <a:r>
              <a:rPr lang="ru-RU" sz="1400" dirty="0">
                <a:cs typeface="Times New Roman" panose="02020603050405020304" pitchFamily="18" charset="0"/>
              </a:rPr>
              <a:t>за подаване на проектни предложения е 25.02.2022 г. </a:t>
            </a:r>
            <a:endParaRPr lang="bg-BG" sz="1400" dirty="0"/>
          </a:p>
        </p:txBody>
      </p:sp>
      <p:sp>
        <p:nvSpPr>
          <p:cNvPr id="30" name="Slide Number Placeholder 1">
            <a:extLst>
              <a:ext uri="{FF2B5EF4-FFF2-40B4-BE49-F238E27FC236}">
                <a16:creationId xmlns:a16="http://schemas.microsoft.com/office/drawing/2014/main" xmlns="" id="{5E0A2811-986E-4EBF-9612-8E79971C972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726863" y="6276975"/>
            <a:ext cx="465137" cy="400050"/>
          </a:xfrm>
        </p:spPr>
        <p:txBody>
          <a:bodyPr/>
          <a:lstStyle/>
          <a:p>
            <a:r>
              <a:rPr lang="bg-BG" dirty="0" smtClean="0"/>
              <a:t>13</a:t>
            </a:r>
            <a:endParaRPr lang="en-ZA" dirty="0"/>
          </a:p>
        </p:txBody>
      </p:sp>
      <p:sp>
        <p:nvSpPr>
          <p:cNvPr id="31" name="Freeform 30" descr="Hollow image accent">
            <a:extLst>
              <a:ext uri="{FF2B5EF4-FFF2-40B4-BE49-F238E27FC236}">
                <a16:creationId xmlns:a16="http://schemas.microsoft.com/office/drawing/2014/main" xmlns="" id="{764DA446-807B-4C83-BB5A-59E3FABC93F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spect="1"/>
          </p:cNvSpPr>
          <p:nvPr/>
        </p:nvSpPr>
        <p:spPr bwMode="auto">
          <a:xfrm>
            <a:off x="6342540" y="5158488"/>
            <a:ext cx="1838651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17" name="Content Placeholder 25"/>
          <p:cNvSpPr txBox="1">
            <a:spLocks/>
          </p:cNvSpPr>
          <p:nvPr/>
        </p:nvSpPr>
        <p:spPr>
          <a:xfrm>
            <a:off x="869173" y="3050771"/>
            <a:ext cx="4697160" cy="9393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bg-BG" sz="1400" b="1" dirty="0" smtClean="0"/>
              <a:t>            </a:t>
            </a:r>
            <a:r>
              <a:rPr lang="en-US" sz="1400" b="1" dirty="0"/>
              <a:t>BG06RDNP001-4.012 </a:t>
            </a:r>
            <a:r>
              <a:rPr lang="bg-BG" sz="1400" b="1" dirty="0" smtClean="0"/>
              <a:t> по подмярка 4.1</a:t>
            </a:r>
            <a:endParaRPr lang="en-US" sz="1400" b="1" dirty="0" smtClean="0"/>
          </a:p>
          <a:p>
            <a:pPr marL="0" indent="0" algn="just">
              <a:buNone/>
            </a:pPr>
            <a:r>
              <a:rPr lang="bg-BG" sz="1400" dirty="0" smtClean="0">
                <a:cs typeface="Times New Roman" panose="02020603050405020304" pitchFamily="18" charset="0"/>
              </a:rPr>
              <a:t>Назначена е комисия за административно съответствие и допустимост. В момента се извършват посещения на място за подлежащите на оценка проектни предложения.</a:t>
            </a:r>
            <a:endParaRPr lang="bg-BG" sz="1400" dirty="0" smtClean="0"/>
          </a:p>
        </p:txBody>
      </p:sp>
      <p:grpSp>
        <p:nvGrpSpPr>
          <p:cNvPr id="18" name="Графика с контролни точки">
            <a:extLst>
              <a:ext uri="{FF2B5EF4-FFF2-40B4-BE49-F238E27FC236}">
                <a16:creationId xmlns:a16="http://schemas.microsoft.com/office/drawing/2014/main" xmlns="" id="{913EAD05-5455-4B5E-8508-9C62E1EF0D52}"/>
              </a:ext>
            </a:extLst>
          </p:cNvPr>
          <p:cNvGrpSpPr/>
          <p:nvPr/>
        </p:nvGrpSpPr>
        <p:grpSpPr>
          <a:xfrm>
            <a:off x="734530" y="2994407"/>
            <a:ext cx="348613" cy="363643"/>
            <a:chOff x="3764706" y="2101552"/>
            <a:chExt cx="464817" cy="464817"/>
          </a:xfrm>
          <a:solidFill>
            <a:schemeClr val="accent1"/>
          </a:solidFill>
        </p:grpSpPr>
        <p:sp>
          <p:nvSpPr>
            <p:cNvPr id="19" name="Елипса 230">
              <a:extLst>
                <a:ext uri="{FF2B5EF4-FFF2-40B4-BE49-F238E27FC236}">
                  <a16:creationId xmlns:a16="http://schemas.microsoft.com/office/drawing/2014/main" xmlns="" id="{D04A7E40-AE17-466D-B8F1-754FA6B9907D}"/>
                </a:ext>
              </a:extLst>
            </p:cNvPr>
            <p:cNvSpPr/>
            <p:nvPr/>
          </p:nvSpPr>
          <p:spPr>
            <a:xfrm>
              <a:off x="3764706" y="2101552"/>
              <a:ext cx="464817" cy="46481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bg-BG" dirty="0">
                <a:latin typeface="Trebuchet MS" panose="020B0603020202020204" pitchFamily="34" charset="0"/>
              </a:endParaRPr>
            </a:p>
          </p:txBody>
        </p:sp>
        <p:pic>
          <p:nvPicPr>
            <p:cNvPr id="20" name="Графика 232">
              <a:extLst>
                <a:ext uri="{FF2B5EF4-FFF2-40B4-BE49-F238E27FC236}">
                  <a16:creationId xmlns:a16="http://schemas.microsoft.com/office/drawing/2014/main" xmlns="" id="{D5835B93-0E07-4B9D-86E8-710FE29E453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3918732" y="2154698"/>
              <a:ext cx="235505" cy="315487"/>
            </a:xfrm>
            <a:prstGeom prst="rect">
              <a:avLst/>
            </a:prstGeom>
            <a:grpFill/>
          </p:spPr>
        </p:pic>
      </p:grpSp>
      <p:sp>
        <p:nvSpPr>
          <p:cNvPr id="21" name="Content Placeholder 25"/>
          <p:cNvSpPr txBox="1">
            <a:spLocks/>
          </p:cNvSpPr>
          <p:nvPr/>
        </p:nvSpPr>
        <p:spPr>
          <a:xfrm>
            <a:off x="847005" y="1972888"/>
            <a:ext cx="4747460" cy="9393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bg-BG" sz="1400" b="1" dirty="0" smtClean="0"/>
              <a:t>            </a:t>
            </a:r>
            <a:r>
              <a:rPr lang="ru-RU" sz="1400" b="1" dirty="0" smtClean="0"/>
              <a:t>BG06RDNP001-4.008 по подмярка 4.1 </a:t>
            </a:r>
          </a:p>
          <a:p>
            <a:pPr marL="0" indent="0" algn="just">
              <a:buNone/>
            </a:pPr>
            <a:r>
              <a:rPr lang="bg-BG" sz="1400" dirty="0" smtClean="0">
                <a:cs typeface="Times New Roman" panose="02020603050405020304" pitchFamily="18" charset="0"/>
              </a:rPr>
              <a:t>Изпратени са над 500 уведомителни писма за установени липси и </a:t>
            </a:r>
            <a:r>
              <a:rPr lang="bg-BG" sz="1400" dirty="0" err="1" smtClean="0">
                <a:cs typeface="Times New Roman" panose="02020603050405020304" pitchFamily="18" charset="0"/>
              </a:rPr>
              <a:t>нередовности</a:t>
            </a:r>
            <a:r>
              <a:rPr lang="bg-BG" sz="1400" dirty="0" smtClean="0">
                <a:cs typeface="Times New Roman" panose="02020603050405020304" pitchFamily="18" charset="0"/>
              </a:rPr>
              <a:t>, предстои окончателна оценка за административно съответствие и допустимост</a:t>
            </a:r>
            <a:endParaRPr lang="bg-BG" sz="1400" dirty="0" smtClean="0"/>
          </a:p>
        </p:txBody>
      </p:sp>
      <p:grpSp>
        <p:nvGrpSpPr>
          <p:cNvPr id="22" name="Графика с контролни точки">
            <a:extLst>
              <a:ext uri="{FF2B5EF4-FFF2-40B4-BE49-F238E27FC236}">
                <a16:creationId xmlns:a16="http://schemas.microsoft.com/office/drawing/2014/main" xmlns="" id="{913EAD05-5455-4B5E-8508-9C62E1EF0D52}"/>
              </a:ext>
            </a:extLst>
          </p:cNvPr>
          <p:cNvGrpSpPr/>
          <p:nvPr/>
        </p:nvGrpSpPr>
        <p:grpSpPr>
          <a:xfrm>
            <a:off x="720677" y="1891585"/>
            <a:ext cx="348613" cy="363643"/>
            <a:chOff x="3764706" y="2101552"/>
            <a:chExt cx="464817" cy="464817"/>
          </a:xfrm>
          <a:solidFill>
            <a:schemeClr val="accent1"/>
          </a:solidFill>
        </p:grpSpPr>
        <p:sp>
          <p:nvSpPr>
            <p:cNvPr id="23" name="Елипса 230">
              <a:extLst>
                <a:ext uri="{FF2B5EF4-FFF2-40B4-BE49-F238E27FC236}">
                  <a16:creationId xmlns:a16="http://schemas.microsoft.com/office/drawing/2014/main" xmlns="" id="{D04A7E40-AE17-466D-B8F1-754FA6B9907D}"/>
                </a:ext>
              </a:extLst>
            </p:cNvPr>
            <p:cNvSpPr/>
            <p:nvPr/>
          </p:nvSpPr>
          <p:spPr>
            <a:xfrm>
              <a:off x="3764706" y="2101552"/>
              <a:ext cx="464817" cy="46481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bg-BG" dirty="0">
                <a:latin typeface="Trebuchet MS" panose="020B0603020202020204" pitchFamily="34" charset="0"/>
              </a:endParaRPr>
            </a:p>
          </p:txBody>
        </p:sp>
        <p:pic>
          <p:nvPicPr>
            <p:cNvPr id="24" name="Графика 232">
              <a:extLst>
                <a:ext uri="{FF2B5EF4-FFF2-40B4-BE49-F238E27FC236}">
                  <a16:creationId xmlns:a16="http://schemas.microsoft.com/office/drawing/2014/main" xmlns="" id="{D5835B93-0E07-4B9D-86E8-710FE29E453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3918732" y="2154698"/>
              <a:ext cx="235505" cy="315487"/>
            </a:xfrm>
            <a:prstGeom prst="rect">
              <a:avLst/>
            </a:prstGeom>
            <a:grpFill/>
          </p:spPr>
        </p:pic>
      </p:grpSp>
      <p:sp>
        <p:nvSpPr>
          <p:cNvPr id="25" name="Text Placeholder 4"/>
          <p:cNvSpPr txBox="1">
            <a:spLocks/>
          </p:cNvSpPr>
          <p:nvPr/>
        </p:nvSpPr>
        <p:spPr>
          <a:xfrm>
            <a:off x="584201" y="1938040"/>
            <a:ext cx="5239828" cy="1151876"/>
          </a:xfrm>
          <a:prstGeom prst="rect">
            <a:avLst/>
          </a:prstGeom>
        </p:spPr>
        <p:txBody>
          <a:bodyPr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lang="bg-BG" dirty="0"/>
          </a:p>
        </p:txBody>
      </p:sp>
      <p:sp>
        <p:nvSpPr>
          <p:cNvPr id="27" name="Text Placeholder 4"/>
          <p:cNvSpPr txBox="1">
            <a:spLocks/>
          </p:cNvSpPr>
          <p:nvPr/>
        </p:nvSpPr>
        <p:spPr>
          <a:xfrm>
            <a:off x="6372630" y="4758826"/>
            <a:ext cx="5239828" cy="1151876"/>
          </a:xfrm>
          <a:prstGeom prst="rect">
            <a:avLst/>
          </a:prstGeom>
        </p:spPr>
        <p:txBody>
          <a:bodyPr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lang="bg-BG" dirty="0"/>
          </a:p>
        </p:txBody>
      </p:sp>
      <p:sp>
        <p:nvSpPr>
          <p:cNvPr id="28" name="Content Placeholder 25"/>
          <p:cNvSpPr txBox="1">
            <a:spLocks/>
          </p:cNvSpPr>
          <p:nvPr/>
        </p:nvSpPr>
        <p:spPr>
          <a:xfrm>
            <a:off x="6361114" y="1975660"/>
            <a:ext cx="4747460" cy="9393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bg-BG" sz="1400" b="1" dirty="0" smtClean="0"/>
              <a:t>            </a:t>
            </a:r>
            <a:r>
              <a:rPr lang="en-US" sz="1400" b="1" dirty="0"/>
              <a:t>BG06RDNP001-4.007 </a:t>
            </a:r>
            <a:r>
              <a:rPr lang="ru-RU" sz="1400" b="1" dirty="0"/>
              <a:t>по подмярка 4.2.2 </a:t>
            </a:r>
            <a:endParaRPr lang="bg-BG" sz="1400" dirty="0"/>
          </a:p>
          <a:p>
            <a:pPr marL="0" indent="0" algn="just">
              <a:buNone/>
            </a:pPr>
            <a:r>
              <a:rPr lang="bg-BG" sz="1400" dirty="0" smtClean="0"/>
              <a:t>Постъпилите 5 проектни предложения са минали оценка за административно съответствие и допустимост и не са допуснати до техническа и финансова оценка. Предстои издаване на решения за отказ от финансиране.</a:t>
            </a:r>
            <a:endParaRPr lang="ru-RU" sz="1400" dirty="0" smtClean="0"/>
          </a:p>
        </p:txBody>
      </p:sp>
      <p:grpSp>
        <p:nvGrpSpPr>
          <p:cNvPr id="32" name="Графика с контролни точки">
            <a:extLst>
              <a:ext uri="{FF2B5EF4-FFF2-40B4-BE49-F238E27FC236}">
                <a16:creationId xmlns:a16="http://schemas.microsoft.com/office/drawing/2014/main" xmlns="" id="{913EAD05-5455-4B5E-8508-9C62E1EF0D52}"/>
              </a:ext>
            </a:extLst>
          </p:cNvPr>
          <p:cNvGrpSpPr/>
          <p:nvPr/>
        </p:nvGrpSpPr>
        <p:grpSpPr>
          <a:xfrm>
            <a:off x="6198763" y="1899898"/>
            <a:ext cx="348613" cy="363643"/>
            <a:chOff x="3764706" y="2101552"/>
            <a:chExt cx="464817" cy="464817"/>
          </a:xfrm>
          <a:solidFill>
            <a:schemeClr val="accent1"/>
          </a:solidFill>
        </p:grpSpPr>
        <p:sp>
          <p:nvSpPr>
            <p:cNvPr id="33" name="Елипса 230">
              <a:extLst>
                <a:ext uri="{FF2B5EF4-FFF2-40B4-BE49-F238E27FC236}">
                  <a16:creationId xmlns:a16="http://schemas.microsoft.com/office/drawing/2014/main" xmlns="" id="{D04A7E40-AE17-466D-B8F1-754FA6B9907D}"/>
                </a:ext>
              </a:extLst>
            </p:cNvPr>
            <p:cNvSpPr/>
            <p:nvPr/>
          </p:nvSpPr>
          <p:spPr>
            <a:xfrm>
              <a:off x="3764706" y="2101552"/>
              <a:ext cx="464817" cy="46481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bg-BG" dirty="0">
                <a:latin typeface="Trebuchet MS" panose="020B0603020202020204" pitchFamily="34" charset="0"/>
              </a:endParaRPr>
            </a:p>
          </p:txBody>
        </p:sp>
        <p:pic>
          <p:nvPicPr>
            <p:cNvPr id="34" name="Графика 232">
              <a:extLst>
                <a:ext uri="{FF2B5EF4-FFF2-40B4-BE49-F238E27FC236}">
                  <a16:creationId xmlns:a16="http://schemas.microsoft.com/office/drawing/2014/main" xmlns="" id="{D5835B93-0E07-4B9D-86E8-710FE29E453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3918732" y="2154698"/>
              <a:ext cx="235505" cy="315487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4022290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9802" y="931985"/>
            <a:ext cx="61546" cy="59260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" name="TextBox 4"/>
          <p:cNvSpPr txBox="1"/>
          <p:nvPr/>
        </p:nvSpPr>
        <p:spPr>
          <a:xfrm>
            <a:off x="0" y="90450"/>
            <a:ext cx="6480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000" dirty="0" smtClean="0">
                <a:latin typeface="Century Gothic" panose="020B0502020202020204" pitchFamily="34" charset="0"/>
              </a:rPr>
              <a:t>01</a:t>
            </a:r>
            <a:endParaRPr lang="bg-BG" sz="3000" dirty="0">
              <a:latin typeface="Century Gothic" panose="020B0502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756922" y="1679958"/>
            <a:ext cx="3066278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400" b="1" dirty="0" err="1"/>
              <a:t>Подмярка</a:t>
            </a:r>
            <a:r>
              <a:rPr lang="bg-BG" sz="1400" b="1" dirty="0"/>
              <a:t> 5</a:t>
            </a:r>
            <a:r>
              <a:rPr lang="bg-BG" sz="1400" b="1" dirty="0" smtClean="0"/>
              <a:t>.1</a:t>
            </a:r>
          </a:p>
          <a:p>
            <a:pPr algn="ctr"/>
            <a:endParaRPr lang="bg-BG" sz="1400" b="1" dirty="0" smtClean="0"/>
          </a:p>
          <a:p>
            <a:pPr algn="ctr"/>
            <a:r>
              <a:rPr lang="bg-BG" dirty="0" smtClean="0"/>
              <a:t> </a:t>
            </a:r>
            <a:r>
              <a:rPr lang="bg-BG" sz="1200" i="1" dirty="0" smtClean="0"/>
              <a:t>"</a:t>
            </a:r>
            <a:r>
              <a:rPr lang="ru-RU" sz="1200" i="1" dirty="0"/>
              <a:t>Подкрепа за инвестиции в превантивни мерки, насочени към ограничаване на последствията от вероятни природни бедствия</a:t>
            </a:r>
            <a:r>
              <a:rPr lang="bg-BG" sz="1200" i="1" dirty="0" smtClean="0"/>
              <a:t>"</a:t>
            </a:r>
            <a:endParaRPr lang="bg-BG" sz="1200" i="1" dirty="0"/>
          </a:p>
        </p:txBody>
      </p:sp>
      <p:sp>
        <p:nvSpPr>
          <p:cNvPr id="10" name="Rectangle 9"/>
          <p:cNvSpPr/>
          <p:nvPr/>
        </p:nvSpPr>
        <p:spPr>
          <a:xfrm>
            <a:off x="7915564" y="1675870"/>
            <a:ext cx="340821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400" b="1" dirty="0" err="1"/>
              <a:t>Подмярка</a:t>
            </a:r>
            <a:r>
              <a:rPr lang="bg-BG" sz="1400" b="1" dirty="0"/>
              <a:t> 5</a:t>
            </a:r>
            <a:r>
              <a:rPr lang="bg-BG" sz="1400" b="1" dirty="0" smtClean="0"/>
              <a:t>.2</a:t>
            </a:r>
          </a:p>
          <a:p>
            <a:pPr algn="ctr"/>
            <a:endParaRPr lang="bg-BG" sz="1400" b="1" dirty="0" smtClean="0"/>
          </a:p>
          <a:p>
            <a:pPr algn="ctr"/>
            <a:r>
              <a:rPr lang="bg-BG" sz="1200" b="1" i="1" dirty="0" smtClean="0"/>
              <a:t> </a:t>
            </a:r>
            <a:r>
              <a:rPr lang="bg-BG" sz="1200" i="1" dirty="0" smtClean="0"/>
              <a:t>"</a:t>
            </a:r>
            <a:r>
              <a:rPr lang="ru-RU" sz="1200" i="1" dirty="0"/>
              <a:t>Инвестиции за възстановяване на потенциала на земеделските земи и на селскостопанския производствен потенциал, нарушени от природни бедствия, неблагоприятни климатични явления и катастрофични събития</a:t>
            </a:r>
            <a:r>
              <a:rPr lang="bg-BG" sz="1200" i="1" dirty="0" smtClean="0"/>
              <a:t>"</a:t>
            </a:r>
            <a:endParaRPr lang="bg-BG" sz="1200" i="1" dirty="0"/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8023320"/>
              </p:ext>
            </p:extLst>
          </p:nvPr>
        </p:nvGraphicFramePr>
        <p:xfrm>
          <a:off x="540073" y="3642472"/>
          <a:ext cx="10935313" cy="2808322"/>
        </p:xfrm>
        <a:graphic>
          <a:graphicData uri="http://schemas.openxmlformats.org/drawingml/2006/table">
            <a:tbl>
              <a:tblPr bandRow="1">
                <a:tableStyleId>{69012ECD-51FC-41F1-AA8D-1B2483CD663E}</a:tableStyleId>
              </a:tblPr>
              <a:tblGrid>
                <a:gridCol w="3940074">
                  <a:extLst>
                    <a:ext uri="{9D8B030D-6E8A-4147-A177-3AD203B41FA5}">
                      <a16:colId xmlns:a16="http://schemas.microsoft.com/office/drawing/2014/main" xmlns="" val="62373848"/>
                    </a:ext>
                  </a:extLst>
                </a:gridCol>
                <a:gridCol w="3623966">
                  <a:extLst>
                    <a:ext uri="{9D8B030D-6E8A-4147-A177-3AD203B41FA5}">
                      <a16:colId xmlns:a16="http://schemas.microsoft.com/office/drawing/2014/main" xmlns="" val="1044504265"/>
                    </a:ext>
                  </a:extLst>
                </a:gridCol>
                <a:gridCol w="3371273">
                  <a:extLst>
                    <a:ext uri="{9D8B030D-6E8A-4147-A177-3AD203B41FA5}">
                      <a16:colId xmlns:a16="http://schemas.microsoft.com/office/drawing/2014/main" xmlns="" val="945830317"/>
                    </a:ext>
                  </a:extLst>
                </a:gridCol>
              </a:tblGrid>
              <a:tr h="434109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/>
                        <a:t>Брой приеми</a:t>
                      </a:r>
                      <a:endParaRPr lang="ru-RU" sz="1400" b="0" dirty="0" smtClean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400" b="0" dirty="0" smtClean="0">
                          <a:latin typeface="+mn-lt"/>
                        </a:rPr>
                        <a:t>3</a:t>
                      </a:r>
                      <a:endParaRPr lang="bg-BG" sz="1400" b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400" b="0" dirty="0" smtClean="0">
                          <a:latin typeface="+mn-lt"/>
                        </a:rPr>
                        <a:t>1</a:t>
                      </a:r>
                      <a:endParaRPr lang="bg-BG" sz="1400" b="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50319588"/>
                  </a:ext>
                </a:extLst>
              </a:tr>
              <a:tr h="532037">
                <a:tc>
                  <a:txBody>
                    <a:bodyPr/>
                    <a:lstStyle/>
                    <a:p>
                      <a:pPr algn="l" fontAlgn="ctr"/>
                      <a:r>
                        <a:rPr lang="bg-BG" sz="1400" u="none" strike="noStrike" dirty="0" smtClean="0">
                          <a:effectLst/>
                        </a:rPr>
                        <a:t>Брой постъпили проектни предложения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u="none" strike="noStrike" dirty="0" smtClean="0">
                          <a:effectLst/>
                        </a:rPr>
                        <a:t>69</a:t>
                      </a:r>
                    </a:p>
                    <a:p>
                      <a:pPr algn="ctr"/>
                      <a:endParaRPr lang="bg-BG" sz="1400" b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400" b="0" dirty="0" smtClean="0">
                          <a:latin typeface="+mn-lt"/>
                        </a:rPr>
                        <a:t>3</a:t>
                      </a:r>
                      <a:endParaRPr lang="bg-BG" sz="1400" b="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69464549"/>
                  </a:ext>
                </a:extLst>
              </a:tr>
              <a:tr h="436713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</a:rPr>
                        <a:t>Стойност на заявената финансова помощ (</a:t>
                      </a:r>
                      <a:r>
                        <a:rPr lang="bg-BG" sz="1400" dirty="0" smtClean="0"/>
                        <a:t>€</a:t>
                      </a:r>
                      <a:r>
                        <a:rPr lang="ru-RU" sz="1400" u="none" strike="noStrike" dirty="0" smtClean="0">
                          <a:effectLst/>
                        </a:rPr>
                        <a:t>)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</a:rPr>
                        <a:t> 18 279 066,86 </a:t>
                      </a:r>
                      <a:r>
                        <a:rPr lang="bg-BG" sz="1400" dirty="0" smtClean="0"/>
                        <a:t>€</a:t>
                      </a:r>
                      <a:endParaRPr lang="ru-RU" sz="1400" u="none" strike="noStrike" dirty="0" smtClean="0">
                        <a:effectLst/>
                      </a:endParaRPr>
                    </a:p>
                    <a:p>
                      <a:pPr algn="ctr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973 310,134 </a:t>
                      </a:r>
                      <a:r>
                        <a:rPr lang="bg-BG" sz="1400" dirty="0" smtClean="0"/>
                        <a:t>€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798201009"/>
                  </a:ext>
                </a:extLst>
              </a:tr>
              <a:tr h="532037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/>
                        <a:t>Общ брой сключени договори за подпомагане</a:t>
                      </a:r>
                      <a:endParaRPr lang="bg-BG" sz="1400" b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u="none" strike="noStrike" dirty="0" smtClean="0">
                          <a:effectLst/>
                        </a:rPr>
                        <a:t>20</a:t>
                      </a:r>
                    </a:p>
                    <a:p>
                      <a:pPr algn="ctr"/>
                      <a:endParaRPr lang="bg-BG" sz="1400" b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400" b="0" dirty="0" smtClean="0">
                          <a:latin typeface="+mn-lt"/>
                        </a:rPr>
                        <a:t>В</a:t>
                      </a:r>
                      <a:r>
                        <a:rPr lang="bg-BG" sz="1400" b="0" baseline="0" dirty="0" smtClean="0">
                          <a:latin typeface="+mn-lt"/>
                        </a:rPr>
                        <a:t> процес на оценка</a:t>
                      </a:r>
                      <a:endParaRPr lang="bg-BG" sz="1400" b="1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96372353"/>
                  </a:ext>
                </a:extLst>
              </a:tr>
              <a:tr h="436713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dirty="0" smtClean="0"/>
                        <a:t>Размер на договорената субсидия (€)</a:t>
                      </a:r>
                      <a:endParaRPr lang="bg-BG" sz="1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u="none" strike="noStrike" dirty="0" smtClean="0">
                          <a:effectLst/>
                        </a:rPr>
                        <a:t> 3 648 519,94 </a:t>
                      </a:r>
                      <a:r>
                        <a:rPr lang="bg-BG" sz="1400" dirty="0" smtClean="0"/>
                        <a:t>€</a:t>
                      </a:r>
                      <a:endParaRPr lang="bg-BG" sz="1400" u="none" strike="noStrike" dirty="0" smtClean="0">
                        <a:effectLst/>
                      </a:endParaRPr>
                    </a:p>
                    <a:p>
                      <a:pPr algn="ctr" fontAlgn="b"/>
                      <a:r>
                        <a:rPr lang="bg-BG" sz="1400" u="none" strike="noStrike" dirty="0" smtClean="0">
                          <a:effectLst/>
                        </a:rPr>
                        <a:t> 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dirty="0" smtClean="0">
                          <a:latin typeface="+mn-lt"/>
                        </a:rPr>
                        <a:t>В</a:t>
                      </a:r>
                      <a:r>
                        <a:rPr lang="bg-BG" sz="1400" b="0" baseline="0" dirty="0" smtClean="0">
                          <a:latin typeface="+mn-lt"/>
                        </a:rPr>
                        <a:t> процес на оценка</a:t>
                      </a:r>
                      <a:endParaRPr lang="ru-RU" sz="140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954995297"/>
                  </a:ext>
                </a:extLst>
              </a:tr>
              <a:tr h="436713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dirty="0" smtClean="0">
                          <a:solidFill>
                            <a:schemeClr val="tx1"/>
                          </a:solidFill>
                        </a:rPr>
                        <a:t>Изплатени средства (€)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  <a:p>
                      <a:pPr algn="ctr" fontAlgn="b"/>
                      <a:endParaRPr lang="bg-BG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dirty="0" smtClean="0">
                          <a:latin typeface="+mn-lt"/>
                        </a:rPr>
                        <a:t>В</a:t>
                      </a:r>
                      <a:r>
                        <a:rPr lang="bg-BG" sz="1400" b="0" baseline="0" dirty="0" smtClean="0">
                          <a:latin typeface="+mn-lt"/>
                        </a:rPr>
                        <a:t> процес на оценка</a:t>
                      </a:r>
                      <a:endParaRPr lang="bg-BG" sz="1400" b="1" dirty="0" smtClean="0">
                        <a:latin typeface="+mn-lt"/>
                      </a:endParaRP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51048465"/>
                  </a:ext>
                </a:extLst>
              </a:tr>
            </a:tbl>
          </a:graphicData>
        </a:graphic>
      </p:graphicFrame>
      <p:sp>
        <p:nvSpPr>
          <p:cNvPr id="12" name="Slide Number Placeholder 1">
            <a:extLst>
              <a:ext uri="{FF2B5EF4-FFF2-40B4-BE49-F238E27FC236}">
                <a16:creationId xmlns:a16="http://schemas.microsoft.com/office/drawing/2014/main" xmlns="" id="{5E0A2811-986E-4EBF-9612-8E79971C972D}"/>
              </a:ext>
            </a:extLst>
          </p:cNvPr>
          <p:cNvSpPr txBox="1">
            <a:spLocks/>
          </p:cNvSpPr>
          <p:nvPr/>
        </p:nvSpPr>
        <p:spPr>
          <a:xfrm>
            <a:off x="11726863" y="6276975"/>
            <a:ext cx="465137" cy="400050"/>
          </a:xfrm>
          <a:prstGeom prst="roundRect">
            <a:avLst>
              <a:gd name="adj" fmla="val 9526"/>
            </a:avLst>
          </a:prstGeom>
          <a:gradFill>
            <a:gsLst>
              <a:gs pos="20000">
                <a:schemeClr val="tx1">
                  <a:lumMod val="75000"/>
                  <a:lumOff val="25000"/>
                </a:schemeClr>
              </a:gs>
              <a:gs pos="82000">
                <a:schemeClr val="tx1"/>
              </a:gs>
            </a:gsLst>
            <a:lin ang="3000000" scaled="0"/>
          </a:gradFill>
          <a:ln w="6350">
            <a:solidFill>
              <a:schemeClr val="accent1"/>
            </a:solidFill>
          </a:ln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i="1" kern="120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dirty="0" smtClean="0"/>
              <a:t>14</a:t>
            </a:r>
            <a:endParaRPr lang="en-ZA" dirty="0"/>
          </a:p>
        </p:txBody>
      </p:sp>
      <p:sp>
        <p:nvSpPr>
          <p:cNvPr id="8" name="Rectangle 7"/>
          <p:cNvSpPr/>
          <p:nvPr/>
        </p:nvSpPr>
        <p:spPr>
          <a:xfrm>
            <a:off x="371117" y="948691"/>
            <a:ext cx="62295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3200" dirty="0" smtClean="0">
                <a:latin typeface="+mj-lt"/>
              </a:rPr>
              <a:t>Отчет за изпълнението на </a:t>
            </a:r>
            <a:r>
              <a:rPr lang="ru-RU" sz="3200" dirty="0" smtClean="0">
                <a:latin typeface="+mj-lt"/>
              </a:rPr>
              <a:t>мярка </a:t>
            </a:r>
            <a:r>
              <a:rPr lang="ru-RU" sz="3200" dirty="0">
                <a:latin typeface="+mj-lt"/>
              </a:rPr>
              <a:t>5</a:t>
            </a:r>
            <a:endParaRPr lang="bg-BG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6191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 descr="Hollow image accent">
            <a:extLst>
              <a:ext uri="{FF2B5EF4-FFF2-40B4-BE49-F238E27FC236}">
                <a16:creationId xmlns:a16="http://schemas.microsoft.com/office/drawing/2014/main" xmlns="" id="{764DA446-807B-4C83-BB5A-59E3FABC93F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spect="1"/>
          </p:cNvSpPr>
          <p:nvPr/>
        </p:nvSpPr>
        <p:spPr bwMode="auto">
          <a:xfrm>
            <a:off x="1130460" y="5075360"/>
            <a:ext cx="1838651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tx2">
                <a:lumMod val="20000"/>
                <a:lumOff val="80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4" name="Rectangle 3"/>
          <p:cNvSpPr/>
          <p:nvPr/>
        </p:nvSpPr>
        <p:spPr>
          <a:xfrm>
            <a:off x="778439" y="715934"/>
            <a:ext cx="58212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+mj-lt"/>
              </a:rPr>
              <a:t>Текуща информация по мярка 5</a:t>
            </a:r>
            <a:endParaRPr lang="bg-BG" sz="3200" dirty="0"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28316" y="1277238"/>
            <a:ext cx="69690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Възстановяване на селскостопански производствен потенциал, претърпял щети в резултат на природни бедствия, и въвеждане на подходящи превантивни мерки</a:t>
            </a:r>
            <a:endParaRPr lang="bg-BG" dirty="0"/>
          </a:p>
        </p:txBody>
      </p:sp>
      <p:sp>
        <p:nvSpPr>
          <p:cNvPr id="7" name="Rectangle 6"/>
          <p:cNvSpPr/>
          <p:nvPr/>
        </p:nvSpPr>
        <p:spPr>
          <a:xfrm>
            <a:off x="219802" y="931985"/>
            <a:ext cx="61546" cy="59260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8" name="TextBox 7"/>
          <p:cNvSpPr txBox="1"/>
          <p:nvPr/>
        </p:nvSpPr>
        <p:spPr>
          <a:xfrm>
            <a:off x="0" y="90450"/>
            <a:ext cx="6480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000" dirty="0" smtClean="0">
                <a:latin typeface="Century Gothic" panose="020B0502020202020204" pitchFamily="34" charset="0"/>
              </a:rPr>
              <a:t>01</a:t>
            </a:r>
            <a:endParaRPr lang="bg-BG" sz="3000" dirty="0">
              <a:latin typeface="Century Gothic" panose="020B0502020202020204" pitchFamily="34" charset="0"/>
            </a:endParaRPr>
          </a:p>
        </p:txBody>
      </p:sp>
      <p:sp>
        <p:nvSpPr>
          <p:cNvPr id="9" name="Content Placeholder 25"/>
          <p:cNvSpPr txBox="1">
            <a:spLocks/>
          </p:cNvSpPr>
          <p:nvPr/>
        </p:nvSpPr>
        <p:spPr>
          <a:xfrm>
            <a:off x="797129" y="2754284"/>
            <a:ext cx="4747460" cy="9393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bg-BG" sz="1400" b="1" dirty="0" smtClean="0"/>
              <a:t>            </a:t>
            </a:r>
            <a:r>
              <a:rPr lang="en-US" sz="1400" b="1" dirty="0"/>
              <a:t>BG06RDNP001-5.001 </a:t>
            </a:r>
            <a:r>
              <a:rPr lang="ru-RU" sz="1400" b="1" dirty="0"/>
              <a:t>по подмярка 5.1</a:t>
            </a:r>
            <a:endParaRPr lang="ru-RU" sz="1400" b="1" dirty="0" smtClean="0"/>
          </a:p>
          <a:p>
            <a:pPr marL="0" indent="0" algn="just">
              <a:buNone/>
            </a:pPr>
            <a:r>
              <a:rPr lang="bg-BG" sz="1400" dirty="0" smtClean="0">
                <a:cs typeface="Times New Roman" panose="02020603050405020304" pitchFamily="18" charset="0"/>
              </a:rPr>
              <a:t>Предстои финализиране на оценката за административно съответствие и допустимост на кандидатите по приема, които са публични субекти.</a:t>
            </a:r>
            <a:endParaRPr lang="bg-BG" sz="1400" dirty="0" smtClean="0"/>
          </a:p>
        </p:txBody>
      </p:sp>
      <p:sp>
        <p:nvSpPr>
          <p:cNvPr id="10" name="Content Placeholder 25"/>
          <p:cNvSpPr txBox="1">
            <a:spLocks/>
          </p:cNvSpPr>
          <p:nvPr/>
        </p:nvSpPr>
        <p:spPr>
          <a:xfrm>
            <a:off x="6909754" y="2715492"/>
            <a:ext cx="4747460" cy="9393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bg-BG" sz="1400" b="1" dirty="0" smtClean="0"/>
              <a:t>            </a:t>
            </a:r>
            <a:r>
              <a:rPr lang="en-US" sz="1400" b="1" dirty="0"/>
              <a:t>BG06RDNP001-5.003 </a:t>
            </a:r>
            <a:r>
              <a:rPr lang="ru-RU" sz="1400" b="1" dirty="0"/>
              <a:t>по подмярка 5.1 </a:t>
            </a:r>
            <a:r>
              <a:rPr lang="ru-RU" sz="1400" b="1" dirty="0" smtClean="0"/>
              <a:t>частни</a:t>
            </a:r>
          </a:p>
          <a:p>
            <a:pPr marL="0" indent="0" algn="just">
              <a:buNone/>
            </a:pPr>
            <a:r>
              <a:rPr lang="bg-BG" sz="1400" dirty="0">
                <a:cs typeface="Times New Roman" panose="02020603050405020304" pitchFamily="18" charset="0"/>
              </a:rPr>
              <a:t>Предстои финализиране на оценката за административно съответствие и допустимост </a:t>
            </a:r>
            <a:r>
              <a:rPr lang="bg-BG" sz="1400" dirty="0" smtClean="0">
                <a:cs typeface="Times New Roman" panose="02020603050405020304" pitchFamily="18" charset="0"/>
              </a:rPr>
              <a:t>на подлежащите на оценка кандидати.</a:t>
            </a:r>
            <a:endParaRPr lang="bg-BG" sz="1400" dirty="0" smtClean="0"/>
          </a:p>
        </p:txBody>
      </p:sp>
      <p:sp>
        <p:nvSpPr>
          <p:cNvPr id="11" name="Content Placeholder 25"/>
          <p:cNvSpPr txBox="1">
            <a:spLocks/>
          </p:cNvSpPr>
          <p:nvPr/>
        </p:nvSpPr>
        <p:spPr>
          <a:xfrm>
            <a:off x="813754" y="4549833"/>
            <a:ext cx="4747460" cy="12441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bg-BG" sz="1400" b="1" dirty="0" smtClean="0"/>
              <a:t>            </a:t>
            </a:r>
            <a:r>
              <a:rPr lang="en-US" sz="1400" b="1" dirty="0"/>
              <a:t>BG06RDNP001-5.003 </a:t>
            </a:r>
            <a:r>
              <a:rPr lang="ru-RU" sz="1400" b="1" dirty="0"/>
              <a:t>по подмярка 5.1 </a:t>
            </a:r>
            <a:r>
              <a:rPr lang="ru-RU" sz="1400" b="1" dirty="0" smtClean="0"/>
              <a:t>публични</a:t>
            </a:r>
          </a:p>
          <a:p>
            <a:pPr marL="0" indent="0" algn="just">
              <a:buNone/>
            </a:pPr>
            <a:r>
              <a:rPr lang="bg-BG" sz="1400" dirty="0" smtClean="0">
                <a:cs typeface="Times New Roman" panose="02020603050405020304" pitchFamily="18" charset="0"/>
              </a:rPr>
              <a:t>Изпратени са уведомителни писма за отстраняване на </a:t>
            </a:r>
            <a:r>
              <a:rPr lang="bg-BG" sz="1400" dirty="0" err="1" smtClean="0">
                <a:cs typeface="Times New Roman" panose="02020603050405020304" pitchFamily="18" charset="0"/>
              </a:rPr>
              <a:t>нередовности</a:t>
            </a:r>
            <a:r>
              <a:rPr lang="bg-BG" sz="1400" dirty="0" smtClean="0">
                <a:cs typeface="Times New Roman" panose="02020603050405020304" pitchFamily="18" charset="0"/>
              </a:rPr>
              <a:t> за всички постъпили проектни предложения.. Предстои </a:t>
            </a:r>
            <a:r>
              <a:rPr lang="ru-RU" sz="1400" dirty="0" smtClean="0">
                <a:cs typeface="Times New Roman" panose="02020603050405020304" pitchFamily="18" charset="0"/>
              </a:rPr>
              <a:t>приключване на оценката на етап административно съответствие и допустимост.</a:t>
            </a:r>
            <a:endParaRPr lang="bg-BG" sz="1400" dirty="0" smtClean="0"/>
          </a:p>
        </p:txBody>
      </p:sp>
      <p:sp>
        <p:nvSpPr>
          <p:cNvPr id="12" name="Content Placeholder 25"/>
          <p:cNvSpPr txBox="1">
            <a:spLocks/>
          </p:cNvSpPr>
          <p:nvPr/>
        </p:nvSpPr>
        <p:spPr>
          <a:xfrm>
            <a:off x="6906982" y="4558149"/>
            <a:ext cx="4747460" cy="9393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bg-BG" sz="1400" b="1" dirty="0" smtClean="0"/>
              <a:t>            </a:t>
            </a:r>
            <a:r>
              <a:rPr lang="en-US" sz="1400" b="1" dirty="0"/>
              <a:t>BG06RDNP001-5.002 </a:t>
            </a:r>
            <a:r>
              <a:rPr lang="ru-RU" sz="1400" b="1" dirty="0"/>
              <a:t>по подмярка </a:t>
            </a:r>
            <a:r>
              <a:rPr lang="ru-RU" sz="1400" b="1" dirty="0" smtClean="0"/>
              <a:t>5.2</a:t>
            </a:r>
          </a:p>
          <a:p>
            <a:pPr marL="0" indent="0" algn="just">
              <a:buNone/>
            </a:pPr>
            <a:r>
              <a:rPr lang="bg-BG" sz="1400" dirty="0" smtClean="0">
                <a:cs typeface="Times New Roman" panose="02020603050405020304" pitchFamily="18" charset="0"/>
              </a:rPr>
              <a:t>Извършва се проверка за съответствие с критериите за подбор и допустимост.</a:t>
            </a:r>
            <a:endParaRPr lang="bg-BG" sz="1400" dirty="0" smtClean="0"/>
          </a:p>
        </p:txBody>
      </p:sp>
      <p:sp>
        <p:nvSpPr>
          <p:cNvPr id="14" name="Slide Number Placeholder 1">
            <a:extLst>
              <a:ext uri="{FF2B5EF4-FFF2-40B4-BE49-F238E27FC236}">
                <a16:creationId xmlns:a16="http://schemas.microsoft.com/office/drawing/2014/main" xmlns="" id="{5E0A2811-986E-4EBF-9612-8E79971C972D}"/>
              </a:ext>
            </a:extLst>
          </p:cNvPr>
          <p:cNvSpPr txBox="1">
            <a:spLocks/>
          </p:cNvSpPr>
          <p:nvPr/>
        </p:nvSpPr>
        <p:spPr>
          <a:xfrm>
            <a:off x="11726863" y="6283901"/>
            <a:ext cx="465137" cy="400050"/>
          </a:xfrm>
          <a:prstGeom prst="roundRect">
            <a:avLst>
              <a:gd name="adj" fmla="val 9526"/>
            </a:avLst>
          </a:prstGeom>
          <a:gradFill>
            <a:gsLst>
              <a:gs pos="20000">
                <a:schemeClr val="tx1">
                  <a:lumMod val="75000"/>
                  <a:lumOff val="25000"/>
                </a:schemeClr>
              </a:gs>
              <a:gs pos="82000">
                <a:schemeClr val="tx1"/>
              </a:gs>
            </a:gsLst>
            <a:lin ang="3000000" scaled="0"/>
          </a:gradFill>
          <a:ln w="6350">
            <a:solidFill>
              <a:schemeClr val="accent1"/>
            </a:solidFill>
          </a:ln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i="1" kern="120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dirty="0" smtClean="0"/>
              <a:t>15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23628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9802" y="931985"/>
            <a:ext cx="61546" cy="59260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" name="TextBox 4"/>
          <p:cNvSpPr txBox="1"/>
          <p:nvPr/>
        </p:nvSpPr>
        <p:spPr>
          <a:xfrm>
            <a:off x="0" y="90450"/>
            <a:ext cx="6480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000" dirty="0" smtClean="0">
                <a:latin typeface="Century Gothic" panose="020B0502020202020204" pitchFamily="34" charset="0"/>
              </a:rPr>
              <a:t>01</a:t>
            </a:r>
            <a:endParaRPr lang="bg-BG" sz="3000" dirty="0">
              <a:latin typeface="Century Gothic" panose="020B0502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798504" y="1991335"/>
            <a:ext cx="190961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400" b="1" dirty="0" err="1"/>
              <a:t>Подмярка</a:t>
            </a:r>
            <a:r>
              <a:rPr lang="bg-BG" sz="1400" b="1" dirty="0"/>
              <a:t> </a:t>
            </a:r>
            <a:r>
              <a:rPr lang="bg-BG" sz="1400" b="1" dirty="0" smtClean="0"/>
              <a:t>6.1</a:t>
            </a:r>
          </a:p>
          <a:p>
            <a:pPr algn="ctr"/>
            <a:endParaRPr lang="bg-BG" sz="1400" b="1" dirty="0" smtClean="0"/>
          </a:p>
          <a:p>
            <a:pPr algn="ctr"/>
            <a:r>
              <a:rPr lang="bg-BG" dirty="0" smtClean="0"/>
              <a:t> </a:t>
            </a:r>
            <a:r>
              <a:rPr lang="bg-BG" sz="1200" i="1" dirty="0" smtClean="0"/>
              <a:t>"</a:t>
            </a:r>
            <a:r>
              <a:rPr lang="ru-RU" sz="1200" i="1" dirty="0"/>
              <a:t>Стартова помощ за млади земеделски производители</a:t>
            </a:r>
            <a:r>
              <a:rPr lang="bg-BG" sz="1200" i="1" dirty="0" smtClean="0"/>
              <a:t>"</a:t>
            </a:r>
            <a:endParaRPr lang="bg-BG" sz="1200" i="1" dirty="0"/>
          </a:p>
        </p:txBody>
      </p:sp>
      <p:sp>
        <p:nvSpPr>
          <p:cNvPr id="9" name="Rectangle 8"/>
          <p:cNvSpPr/>
          <p:nvPr/>
        </p:nvSpPr>
        <p:spPr>
          <a:xfrm>
            <a:off x="7077573" y="1991335"/>
            <a:ext cx="18760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400" b="1" dirty="0" err="1"/>
              <a:t>Подмярка</a:t>
            </a:r>
            <a:r>
              <a:rPr lang="bg-BG" sz="1400" b="1" dirty="0"/>
              <a:t> </a:t>
            </a:r>
            <a:r>
              <a:rPr lang="bg-BG" sz="1400" b="1" dirty="0" smtClean="0"/>
              <a:t>6.3</a:t>
            </a:r>
          </a:p>
          <a:p>
            <a:pPr algn="ctr"/>
            <a:endParaRPr lang="bg-BG" sz="1400" b="1" dirty="0" smtClean="0"/>
          </a:p>
          <a:p>
            <a:pPr algn="ctr"/>
            <a:r>
              <a:rPr lang="bg-BG" sz="1200" i="1" dirty="0" smtClean="0"/>
              <a:t>"</a:t>
            </a:r>
            <a:r>
              <a:rPr lang="ru-RU" sz="1200" i="1" dirty="0"/>
              <a:t>Стартова помощ за развитието на малки стопанства</a:t>
            </a:r>
            <a:r>
              <a:rPr lang="bg-BG" sz="1200" i="1" dirty="0" smtClean="0"/>
              <a:t>"</a:t>
            </a:r>
            <a:endParaRPr lang="bg-BG" sz="1200" i="1" dirty="0"/>
          </a:p>
        </p:txBody>
      </p:sp>
      <p:sp>
        <p:nvSpPr>
          <p:cNvPr id="10" name="Rectangle 9"/>
          <p:cNvSpPr/>
          <p:nvPr/>
        </p:nvSpPr>
        <p:spPr>
          <a:xfrm>
            <a:off x="9323046" y="1991335"/>
            <a:ext cx="184371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400" b="1" dirty="0" err="1"/>
              <a:t>Подмярка</a:t>
            </a:r>
            <a:r>
              <a:rPr lang="bg-BG" sz="1400" b="1" dirty="0"/>
              <a:t> </a:t>
            </a:r>
            <a:r>
              <a:rPr lang="bg-BG" sz="1400" b="1" dirty="0" smtClean="0"/>
              <a:t>6.4.1</a:t>
            </a:r>
          </a:p>
          <a:p>
            <a:pPr algn="ctr"/>
            <a:endParaRPr lang="bg-BG" sz="1400" b="1" dirty="0" smtClean="0"/>
          </a:p>
          <a:p>
            <a:pPr algn="ctr"/>
            <a:r>
              <a:rPr lang="bg-BG" sz="1200" b="1" i="1" dirty="0" smtClean="0"/>
              <a:t> </a:t>
            </a:r>
            <a:r>
              <a:rPr lang="bg-BG" sz="1200" i="1" dirty="0" smtClean="0"/>
              <a:t>"</a:t>
            </a:r>
            <a:r>
              <a:rPr lang="ru-RU" sz="1200" i="1" dirty="0"/>
              <a:t>Инвестициионна подкрепа за неземеделски дейности</a:t>
            </a:r>
            <a:r>
              <a:rPr lang="bg-BG" sz="1200" i="1" dirty="0" smtClean="0"/>
              <a:t>"</a:t>
            </a:r>
            <a:endParaRPr lang="bg-BG" sz="1200" i="1" dirty="0"/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9435791"/>
              </p:ext>
            </p:extLst>
          </p:nvPr>
        </p:nvGraphicFramePr>
        <p:xfrm>
          <a:off x="508541" y="3491346"/>
          <a:ext cx="10926077" cy="2808322"/>
        </p:xfrm>
        <a:graphic>
          <a:graphicData uri="http://schemas.openxmlformats.org/drawingml/2006/table">
            <a:tbl>
              <a:tblPr bandRow="1">
                <a:tableStyleId>{69012ECD-51FC-41F1-AA8D-1B2483CD663E}</a:tableStyleId>
              </a:tblPr>
              <a:tblGrid>
                <a:gridCol w="4026862">
                  <a:extLst>
                    <a:ext uri="{9D8B030D-6E8A-4147-A177-3AD203B41FA5}">
                      <a16:colId xmlns:a16="http://schemas.microsoft.com/office/drawing/2014/main" xmlns="" val="62373848"/>
                    </a:ext>
                  </a:extLst>
                </a:gridCol>
                <a:gridCol w="2440989">
                  <a:extLst>
                    <a:ext uri="{9D8B030D-6E8A-4147-A177-3AD203B41FA5}">
                      <a16:colId xmlns:a16="http://schemas.microsoft.com/office/drawing/2014/main" xmlns="" val="1044504265"/>
                    </a:ext>
                  </a:extLst>
                </a:gridCol>
                <a:gridCol w="2246443">
                  <a:extLst>
                    <a:ext uri="{9D8B030D-6E8A-4147-A177-3AD203B41FA5}">
                      <a16:colId xmlns:a16="http://schemas.microsoft.com/office/drawing/2014/main" xmlns="" val="2916129237"/>
                    </a:ext>
                  </a:extLst>
                </a:gridCol>
                <a:gridCol w="2211783">
                  <a:extLst>
                    <a:ext uri="{9D8B030D-6E8A-4147-A177-3AD203B41FA5}">
                      <a16:colId xmlns:a16="http://schemas.microsoft.com/office/drawing/2014/main" xmlns="" val="1493684519"/>
                    </a:ext>
                  </a:extLst>
                </a:gridCol>
              </a:tblGrid>
              <a:tr h="434109"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/>
                        <a:t>Брой приеми</a:t>
                      </a:r>
                      <a:endParaRPr lang="ru-RU" sz="1200" b="0" dirty="0" smtClean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400" b="0" dirty="0" smtClean="0">
                          <a:latin typeface="+mn-lt"/>
                        </a:rPr>
                        <a:t>2</a:t>
                      </a:r>
                      <a:endParaRPr lang="bg-BG" sz="1400" b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400" b="0" dirty="0" smtClean="0">
                          <a:latin typeface="+mn-lt"/>
                        </a:rPr>
                        <a:t>3</a:t>
                      </a:r>
                      <a:endParaRPr lang="bg-BG" sz="1400" b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400" b="0" dirty="0" smtClean="0">
                          <a:latin typeface="+mn-lt"/>
                        </a:rPr>
                        <a:t>3</a:t>
                      </a:r>
                      <a:endParaRPr lang="bg-BG" sz="1400" b="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50319588"/>
                  </a:ext>
                </a:extLst>
              </a:tr>
              <a:tr h="532037"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u="none" strike="noStrike" dirty="0" smtClean="0">
                          <a:effectLst/>
                        </a:rPr>
                        <a:t>Брой постъпили проектни предложения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400" b="0" dirty="0" smtClean="0">
                          <a:latin typeface="+mn-lt"/>
                        </a:rPr>
                        <a:t>4 323</a:t>
                      </a:r>
                    </a:p>
                    <a:p>
                      <a:pPr algn="ctr"/>
                      <a:endParaRPr lang="bg-BG" sz="1400" b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400" b="0" dirty="0" smtClean="0">
                          <a:latin typeface="+mn-lt"/>
                        </a:rPr>
                        <a:t>6 471</a:t>
                      </a:r>
                    </a:p>
                    <a:p>
                      <a:pPr algn="ctr"/>
                      <a:endParaRPr lang="bg-BG" sz="1400" b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400" b="0" dirty="0" smtClean="0">
                          <a:latin typeface="+mn-lt"/>
                        </a:rPr>
                        <a:t> 770</a:t>
                      </a:r>
                      <a:endParaRPr lang="bg-BG" sz="1400" b="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69464549"/>
                  </a:ext>
                </a:extLst>
              </a:tr>
              <a:tr h="436713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</a:rPr>
                        <a:t>Стойност на заявената финансова помощ (</a:t>
                      </a:r>
                      <a:r>
                        <a:rPr lang="bg-BG" sz="1200" dirty="0" smtClean="0"/>
                        <a:t>€</a:t>
                      </a:r>
                      <a:r>
                        <a:rPr lang="ru-RU" sz="1200" u="none" strike="noStrike" dirty="0" smtClean="0">
                          <a:effectLst/>
                        </a:rPr>
                        <a:t>)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108 075 000 </a:t>
                      </a:r>
                      <a:r>
                        <a:rPr lang="bg-BG" sz="1400" dirty="0" smtClean="0"/>
                        <a:t>€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ctr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97 065 000,00 </a:t>
                      </a:r>
                      <a:r>
                        <a:rPr lang="bg-BG" sz="1400" dirty="0" smtClean="0"/>
                        <a:t>€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bg-BG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108 100 525,37 </a:t>
                      </a:r>
                      <a:r>
                        <a:rPr lang="bg-BG" sz="1400" dirty="0" smtClean="0"/>
                        <a:t>€</a:t>
                      </a:r>
                      <a:endParaRPr lang="bg-BG" sz="14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xmlns="" val="798201009"/>
                  </a:ext>
                </a:extLst>
              </a:tr>
              <a:tr h="532037"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/>
                        <a:t>Общ брой сключени договори за подпомагане</a:t>
                      </a:r>
                      <a:endParaRPr lang="bg-BG" sz="1200" b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400" b="0" dirty="0" smtClean="0">
                          <a:latin typeface="+mn-lt"/>
                        </a:rPr>
                        <a:t>2 182</a:t>
                      </a:r>
                    </a:p>
                    <a:p>
                      <a:pPr algn="ctr"/>
                      <a:endParaRPr lang="bg-BG" sz="1400" b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400" b="0" dirty="0" smtClean="0">
                          <a:latin typeface="+mn-lt"/>
                        </a:rPr>
                        <a:t>3404</a:t>
                      </a:r>
                    </a:p>
                    <a:p>
                      <a:pPr algn="ctr"/>
                      <a:endParaRPr lang="bg-BG" sz="1400" b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400" b="0" dirty="0" smtClean="0">
                          <a:latin typeface="+mn-lt"/>
                        </a:rPr>
                        <a:t>228</a:t>
                      </a:r>
                    </a:p>
                    <a:p>
                      <a:pPr algn="ctr"/>
                      <a:endParaRPr lang="bg-BG" sz="1400" b="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96372353"/>
                  </a:ext>
                </a:extLst>
              </a:tr>
              <a:tr h="436713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200" dirty="0" smtClean="0"/>
                        <a:t>Размер на договорената субсидия (€)</a:t>
                      </a:r>
                      <a:endParaRPr lang="bg-BG" sz="12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54 550 000 </a:t>
                      </a:r>
                      <a:r>
                        <a:rPr lang="bg-BG" sz="1400" dirty="0" smtClean="0"/>
                        <a:t>€</a:t>
                      </a:r>
                      <a:endParaRPr lang="bg-BG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51 060 000,00 </a:t>
                      </a:r>
                      <a:r>
                        <a:rPr lang="bg-BG" sz="1400" dirty="0" smtClean="0"/>
                        <a:t>€</a:t>
                      </a:r>
                      <a:endParaRPr lang="bg-BG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ctr" fontAlgn="b"/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29 705 322,44 </a:t>
                      </a:r>
                      <a:r>
                        <a:rPr lang="bg-BG" sz="1400" dirty="0" smtClean="0"/>
                        <a:t>€</a:t>
                      </a:r>
                      <a:endParaRPr lang="bg-BG" sz="140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xmlns="" val="954995297"/>
                  </a:ext>
                </a:extLst>
              </a:tr>
              <a:tr h="436713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200" b="0" dirty="0" smtClean="0">
                          <a:solidFill>
                            <a:schemeClr val="tx1"/>
                          </a:solidFill>
                        </a:rPr>
                        <a:t>Изплатени средства (€)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48 362 866,36 €</a:t>
                      </a:r>
                      <a:endParaRPr lang="bg-BG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44 500 595,63 € </a:t>
                      </a:r>
                      <a:endParaRPr lang="bg-BG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bg-BG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 </a:t>
                      </a:r>
                      <a:r>
                        <a:rPr lang="bg-BG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713 </a:t>
                      </a:r>
                      <a:r>
                        <a:rPr lang="bg-BG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999,57 </a:t>
                      </a:r>
                      <a:r>
                        <a:rPr lang="bg-BG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€ 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51048465"/>
                  </a:ext>
                </a:extLst>
              </a:tr>
            </a:tbl>
          </a:graphicData>
        </a:graphic>
      </p:graphicFrame>
      <p:sp>
        <p:nvSpPr>
          <p:cNvPr id="8" name="Slide Number Placeholder 1">
            <a:extLst>
              <a:ext uri="{FF2B5EF4-FFF2-40B4-BE49-F238E27FC236}">
                <a16:creationId xmlns:a16="http://schemas.microsoft.com/office/drawing/2014/main" xmlns="" id="{5E0A2811-986E-4EBF-9612-8E79971C972D}"/>
              </a:ext>
            </a:extLst>
          </p:cNvPr>
          <p:cNvSpPr txBox="1">
            <a:spLocks/>
          </p:cNvSpPr>
          <p:nvPr/>
        </p:nvSpPr>
        <p:spPr>
          <a:xfrm>
            <a:off x="11726863" y="6276975"/>
            <a:ext cx="465137" cy="400050"/>
          </a:xfrm>
          <a:prstGeom prst="roundRect">
            <a:avLst>
              <a:gd name="adj" fmla="val 9526"/>
            </a:avLst>
          </a:prstGeom>
          <a:gradFill>
            <a:gsLst>
              <a:gs pos="20000">
                <a:schemeClr val="tx1">
                  <a:lumMod val="75000"/>
                  <a:lumOff val="25000"/>
                </a:schemeClr>
              </a:gs>
              <a:gs pos="82000">
                <a:schemeClr val="tx1"/>
              </a:gs>
            </a:gsLst>
            <a:lin ang="3000000" scaled="0"/>
          </a:gradFill>
          <a:ln w="6350">
            <a:solidFill>
              <a:schemeClr val="accent1"/>
            </a:solidFill>
          </a:ln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i="1" kern="120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dirty="0" smtClean="0"/>
              <a:t>16</a:t>
            </a:r>
            <a:endParaRPr lang="en-ZA" dirty="0"/>
          </a:p>
        </p:txBody>
      </p:sp>
      <p:sp>
        <p:nvSpPr>
          <p:cNvPr id="11" name="Rectangle 10"/>
          <p:cNvSpPr/>
          <p:nvPr/>
        </p:nvSpPr>
        <p:spPr>
          <a:xfrm>
            <a:off x="371117" y="948691"/>
            <a:ext cx="62471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3200" dirty="0" smtClean="0">
                <a:latin typeface="+mj-lt"/>
              </a:rPr>
              <a:t>Отчет за изпълнението на </a:t>
            </a:r>
            <a:r>
              <a:rPr lang="ru-RU" sz="3200" dirty="0" smtClean="0">
                <a:latin typeface="+mj-lt"/>
              </a:rPr>
              <a:t>мярка </a:t>
            </a:r>
            <a:r>
              <a:rPr lang="ru-RU" sz="3200" dirty="0">
                <a:latin typeface="+mj-lt"/>
              </a:rPr>
              <a:t>6</a:t>
            </a:r>
            <a:endParaRPr lang="bg-BG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6249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633" y="2678847"/>
            <a:ext cx="5527964" cy="4179153"/>
          </a:xfrm>
        </p:spPr>
      </p:pic>
      <p:sp>
        <p:nvSpPr>
          <p:cNvPr id="10" name="Rectangle 9"/>
          <p:cNvSpPr/>
          <p:nvPr/>
        </p:nvSpPr>
        <p:spPr>
          <a:xfrm>
            <a:off x="778439" y="715934"/>
            <a:ext cx="5821209" cy="584775"/>
          </a:xfrm>
          <a:prstGeom prst="rect">
            <a:avLst/>
          </a:prstGeom>
          <a:solidFill>
            <a:schemeClr val="bg2"/>
          </a:solidFill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+mj-lt"/>
              </a:rPr>
              <a:t>Текуща информация по мярка </a:t>
            </a:r>
            <a:r>
              <a:rPr lang="ru-RU" sz="3200" dirty="0">
                <a:latin typeface="+mj-lt"/>
              </a:rPr>
              <a:t>6</a:t>
            </a:r>
            <a:endParaRPr lang="bg-BG" sz="3200" dirty="0"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28316" y="1277238"/>
            <a:ext cx="6969022" cy="369332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ru-RU" dirty="0"/>
              <a:t>Развитие на стопанства и предприятия</a:t>
            </a:r>
            <a:endParaRPr lang="bg-BG" dirty="0"/>
          </a:p>
        </p:txBody>
      </p:sp>
      <p:sp>
        <p:nvSpPr>
          <p:cNvPr id="12" name="Rectangle 11"/>
          <p:cNvSpPr/>
          <p:nvPr/>
        </p:nvSpPr>
        <p:spPr>
          <a:xfrm>
            <a:off x="219802" y="931985"/>
            <a:ext cx="61546" cy="59260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3" name="TextBox 12"/>
          <p:cNvSpPr txBox="1"/>
          <p:nvPr/>
        </p:nvSpPr>
        <p:spPr>
          <a:xfrm>
            <a:off x="0" y="90450"/>
            <a:ext cx="6480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000" dirty="0" smtClean="0">
                <a:latin typeface="Century Gothic" panose="020B0502020202020204" pitchFamily="34" charset="0"/>
              </a:rPr>
              <a:t>01</a:t>
            </a:r>
            <a:endParaRPr lang="bg-BG" sz="3000" dirty="0">
              <a:latin typeface="Century Gothic" panose="020B0502020202020204" pitchFamily="34" charset="0"/>
            </a:endParaRPr>
          </a:p>
        </p:txBody>
      </p:sp>
      <p:sp>
        <p:nvSpPr>
          <p:cNvPr id="14" name="Content Placeholder 25"/>
          <p:cNvSpPr txBox="1">
            <a:spLocks/>
          </p:cNvSpPr>
          <p:nvPr/>
        </p:nvSpPr>
        <p:spPr>
          <a:xfrm>
            <a:off x="5768139" y="1981200"/>
            <a:ext cx="4747460" cy="939339"/>
          </a:xfrm>
          <a:prstGeom prst="rect">
            <a:avLst/>
          </a:prstGeom>
          <a:solidFill>
            <a:schemeClr val="bg2"/>
          </a:solidFill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bg-BG" sz="1400" b="1" dirty="0" smtClean="0"/>
              <a:t>            </a:t>
            </a:r>
            <a:r>
              <a:rPr lang="en-US" sz="1400" b="1" dirty="0"/>
              <a:t>BG06RDNP001-6.008 </a:t>
            </a:r>
            <a:r>
              <a:rPr lang="bg-BG" sz="1400" b="1" dirty="0"/>
              <a:t>по подмярка </a:t>
            </a:r>
            <a:r>
              <a:rPr lang="bg-BG" sz="1400" b="1" dirty="0" smtClean="0"/>
              <a:t>6.3</a:t>
            </a:r>
          </a:p>
          <a:p>
            <a:pPr marL="0" indent="0" algn="just">
              <a:buNone/>
            </a:pPr>
            <a:r>
              <a:rPr lang="bg-BG" sz="1400" dirty="0" smtClean="0">
                <a:cs typeface="Times New Roman" panose="02020603050405020304" pitchFamily="18" charset="0"/>
              </a:rPr>
              <a:t>Разпределени за оценка са 197 броя с приключила оценка за административно съответствие и допустимост</a:t>
            </a:r>
            <a:endParaRPr lang="bg-BG" sz="1400" dirty="0" smtClean="0"/>
          </a:p>
        </p:txBody>
      </p:sp>
      <p:sp>
        <p:nvSpPr>
          <p:cNvPr id="15" name="Content Placeholder 25"/>
          <p:cNvSpPr txBox="1">
            <a:spLocks/>
          </p:cNvSpPr>
          <p:nvPr/>
        </p:nvSpPr>
        <p:spPr>
          <a:xfrm>
            <a:off x="5779223" y="3355570"/>
            <a:ext cx="4747460" cy="939339"/>
          </a:xfrm>
          <a:prstGeom prst="rect">
            <a:avLst/>
          </a:prstGeom>
          <a:solidFill>
            <a:schemeClr val="bg2"/>
          </a:solidFill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bg-BG" sz="1400" b="1" dirty="0" smtClean="0"/>
              <a:t>            </a:t>
            </a:r>
            <a:r>
              <a:rPr lang="en-US" sz="1400" b="1" dirty="0" smtClean="0"/>
              <a:t>BG06RDNP001-6.003</a:t>
            </a:r>
            <a:r>
              <a:rPr lang="bg-BG" sz="1400" b="1" dirty="0" smtClean="0"/>
              <a:t> по подмярка 6.4.1 Услуги</a:t>
            </a:r>
          </a:p>
          <a:p>
            <a:pPr marL="0" indent="0" algn="just">
              <a:buNone/>
            </a:pPr>
            <a:r>
              <a:rPr lang="bg-BG" sz="1400" dirty="0" smtClean="0">
                <a:cs typeface="Times New Roman" panose="02020603050405020304" pitchFamily="18" charset="0"/>
              </a:rPr>
              <a:t>След увеличение на бюджета по подмярката са разпределени за оценка допълнителни 156 проекта, които се обработват на етап административно съответствие и допустимост</a:t>
            </a:r>
            <a:endParaRPr lang="bg-BG" sz="1400" dirty="0" smtClean="0"/>
          </a:p>
        </p:txBody>
      </p:sp>
      <p:sp>
        <p:nvSpPr>
          <p:cNvPr id="16" name="Content Placeholder 25"/>
          <p:cNvSpPr txBox="1">
            <a:spLocks/>
          </p:cNvSpPr>
          <p:nvPr/>
        </p:nvSpPr>
        <p:spPr>
          <a:xfrm>
            <a:off x="5773681" y="4854634"/>
            <a:ext cx="4747460" cy="939339"/>
          </a:xfrm>
          <a:prstGeom prst="rect">
            <a:avLst/>
          </a:prstGeom>
          <a:solidFill>
            <a:schemeClr val="bg2"/>
          </a:solidFill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bg-BG" sz="1400" b="1" dirty="0" smtClean="0"/>
              <a:t>            </a:t>
            </a:r>
            <a:r>
              <a:rPr lang="en-US" sz="1400" b="1" dirty="0" smtClean="0"/>
              <a:t>BG06RDNP001-6.00</a:t>
            </a:r>
            <a:r>
              <a:rPr lang="bg-BG" sz="1400" b="1" dirty="0" smtClean="0"/>
              <a:t>4 по подмярка 6.4.1 Производство</a:t>
            </a:r>
          </a:p>
          <a:p>
            <a:pPr marL="0" indent="0" algn="just">
              <a:buNone/>
            </a:pPr>
            <a:r>
              <a:rPr lang="bg-BG" sz="1400" dirty="0" smtClean="0">
                <a:cs typeface="Times New Roman" panose="02020603050405020304" pitchFamily="18" charset="0"/>
              </a:rPr>
              <a:t>След увеличение на бюджета по подмярката са разпределени за оценка допълнителни 68 проекта, които се обработват на етап административно съответствие и допустимост</a:t>
            </a:r>
            <a:endParaRPr lang="bg-BG" sz="1400" dirty="0" smtClean="0"/>
          </a:p>
        </p:txBody>
      </p:sp>
      <p:sp>
        <p:nvSpPr>
          <p:cNvPr id="17" name="Slide Number Placeholder 1">
            <a:extLst>
              <a:ext uri="{FF2B5EF4-FFF2-40B4-BE49-F238E27FC236}">
                <a16:creationId xmlns:a16="http://schemas.microsoft.com/office/drawing/2014/main" xmlns="" id="{5E0A2811-986E-4EBF-9612-8E79971C972D}"/>
              </a:ext>
            </a:extLst>
          </p:cNvPr>
          <p:cNvSpPr txBox="1">
            <a:spLocks/>
          </p:cNvSpPr>
          <p:nvPr/>
        </p:nvSpPr>
        <p:spPr>
          <a:xfrm>
            <a:off x="11726863" y="6283901"/>
            <a:ext cx="465137" cy="400050"/>
          </a:xfrm>
          <a:prstGeom prst="roundRect">
            <a:avLst>
              <a:gd name="adj" fmla="val 9526"/>
            </a:avLst>
          </a:prstGeom>
          <a:gradFill>
            <a:gsLst>
              <a:gs pos="20000">
                <a:schemeClr val="tx1">
                  <a:lumMod val="75000"/>
                  <a:lumOff val="25000"/>
                </a:schemeClr>
              </a:gs>
              <a:gs pos="82000">
                <a:schemeClr val="tx1"/>
              </a:gs>
            </a:gsLst>
            <a:lin ang="3000000" scaled="0"/>
          </a:gradFill>
          <a:ln w="6350">
            <a:solidFill>
              <a:schemeClr val="accent1"/>
            </a:solidFill>
          </a:ln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i="1" kern="120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dirty="0" smtClean="0"/>
              <a:t>17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34516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9802" y="931985"/>
            <a:ext cx="61546" cy="59260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" name="TextBox 4"/>
          <p:cNvSpPr txBox="1"/>
          <p:nvPr/>
        </p:nvSpPr>
        <p:spPr>
          <a:xfrm>
            <a:off x="0" y="90450"/>
            <a:ext cx="6480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000" dirty="0" smtClean="0">
                <a:latin typeface="Century Gothic" panose="020B0502020202020204" pitchFamily="34" charset="0"/>
              </a:rPr>
              <a:t>01</a:t>
            </a:r>
            <a:endParaRPr lang="bg-BG" sz="3000" dirty="0">
              <a:latin typeface="Century Gothic" panose="020B0502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30255" y="1575791"/>
            <a:ext cx="2477864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400" b="1" dirty="0" err="1"/>
              <a:t>Подмярка</a:t>
            </a:r>
            <a:r>
              <a:rPr lang="bg-BG" sz="1400" b="1" dirty="0"/>
              <a:t> </a:t>
            </a:r>
            <a:r>
              <a:rPr lang="bg-BG" sz="1400" b="1" dirty="0" smtClean="0"/>
              <a:t>7.2</a:t>
            </a:r>
          </a:p>
          <a:p>
            <a:pPr algn="ctr"/>
            <a:endParaRPr lang="bg-BG" sz="1400" b="1" dirty="0" smtClean="0"/>
          </a:p>
          <a:p>
            <a:pPr algn="ctr"/>
            <a:r>
              <a:rPr lang="bg-BG" dirty="0" smtClean="0"/>
              <a:t> </a:t>
            </a:r>
            <a:r>
              <a:rPr lang="bg-BG" sz="1200" i="1" dirty="0" smtClean="0"/>
              <a:t>"</a:t>
            </a:r>
            <a:r>
              <a:rPr lang="ru-RU" sz="1200" i="1" dirty="0"/>
              <a:t>Инвестиции в създаването, подобряването или разширяването на всички видове малка по мащаби инфраструктура</a:t>
            </a:r>
            <a:r>
              <a:rPr lang="bg-BG" sz="1200" i="1" dirty="0" smtClean="0"/>
              <a:t>"</a:t>
            </a:r>
            <a:endParaRPr lang="bg-BG" sz="1200" i="1" dirty="0"/>
          </a:p>
        </p:txBody>
      </p:sp>
      <p:sp>
        <p:nvSpPr>
          <p:cNvPr id="9" name="Rectangle 8"/>
          <p:cNvSpPr/>
          <p:nvPr/>
        </p:nvSpPr>
        <p:spPr>
          <a:xfrm>
            <a:off x="6708119" y="1575791"/>
            <a:ext cx="267602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400" b="1" dirty="0" err="1"/>
              <a:t>Подмярка</a:t>
            </a:r>
            <a:r>
              <a:rPr lang="bg-BG" sz="1400" b="1" dirty="0"/>
              <a:t> </a:t>
            </a:r>
            <a:r>
              <a:rPr lang="bg-BG" sz="1400" b="1" dirty="0" smtClean="0"/>
              <a:t>7.3</a:t>
            </a:r>
          </a:p>
          <a:p>
            <a:pPr algn="ctr"/>
            <a:endParaRPr lang="bg-BG" sz="1400" b="1" dirty="0" smtClean="0"/>
          </a:p>
          <a:p>
            <a:pPr algn="ctr"/>
            <a:r>
              <a:rPr lang="bg-BG" sz="1200" i="1" dirty="0" smtClean="0"/>
              <a:t>"</a:t>
            </a:r>
            <a:r>
              <a:rPr lang="ru-RU" sz="1200" i="1" dirty="0"/>
              <a:t>Широколентова инфраструктура, включително нейното създаване, подобрение и разширяване, пасивна широколентова инфраструктура и мерки за достъп до решения чрез широколентова инфраструктура и електронно правителство</a:t>
            </a:r>
            <a:r>
              <a:rPr lang="bg-BG" sz="1200" i="1" dirty="0" smtClean="0"/>
              <a:t>"</a:t>
            </a:r>
            <a:endParaRPr lang="bg-BG" sz="1200" i="1" dirty="0"/>
          </a:p>
        </p:txBody>
      </p:sp>
      <p:sp>
        <p:nvSpPr>
          <p:cNvPr id="10" name="Rectangle 9"/>
          <p:cNvSpPr/>
          <p:nvPr/>
        </p:nvSpPr>
        <p:spPr>
          <a:xfrm>
            <a:off x="9230682" y="1575791"/>
            <a:ext cx="220393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400" b="1" dirty="0" err="1"/>
              <a:t>Подмярка</a:t>
            </a:r>
            <a:r>
              <a:rPr lang="bg-BG" sz="1400" b="1" dirty="0"/>
              <a:t> </a:t>
            </a:r>
            <a:r>
              <a:rPr lang="bg-BG" sz="1400" b="1" dirty="0" smtClean="0"/>
              <a:t>7.6</a:t>
            </a:r>
          </a:p>
          <a:p>
            <a:pPr algn="ctr"/>
            <a:endParaRPr lang="bg-BG" sz="1400" b="1" dirty="0" smtClean="0"/>
          </a:p>
          <a:p>
            <a:pPr algn="ctr"/>
            <a:r>
              <a:rPr lang="bg-BG" sz="1200" b="1" i="1" dirty="0" smtClean="0"/>
              <a:t> </a:t>
            </a:r>
            <a:r>
              <a:rPr lang="bg-BG" sz="1200" i="1" dirty="0" smtClean="0"/>
              <a:t>"</a:t>
            </a:r>
            <a:r>
              <a:rPr lang="ru-RU" sz="1200" i="1" dirty="0"/>
              <a:t>Проучвания и инвестиции, свързани с поддържане, възстановяване и на културното и природното наследство на селата</a:t>
            </a:r>
            <a:r>
              <a:rPr lang="bg-BG" sz="1200" i="1" dirty="0" smtClean="0"/>
              <a:t>"</a:t>
            </a:r>
            <a:endParaRPr lang="bg-BG" sz="1200" i="1" dirty="0"/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388562"/>
              </p:ext>
            </p:extLst>
          </p:nvPr>
        </p:nvGraphicFramePr>
        <p:xfrm>
          <a:off x="508541" y="3482110"/>
          <a:ext cx="10926077" cy="2899006"/>
        </p:xfrm>
        <a:graphic>
          <a:graphicData uri="http://schemas.openxmlformats.org/drawingml/2006/table">
            <a:tbl>
              <a:tblPr bandRow="1">
                <a:tableStyleId>{69012ECD-51FC-41F1-AA8D-1B2483CD663E}</a:tableStyleId>
              </a:tblPr>
              <a:tblGrid>
                <a:gridCol w="3703241">
                  <a:extLst>
                    <a:ext uri="{9D8B030D-6E8A-4147-A177-3AD203B41FA5}">
                      <a16:colId xmlns:a16="http://schemas.microsoft.com/office/drawing/2014/main" xmlns="" val="62373848"/>
                    </a:ext>
                  </a:extLst>
                </a:gridCol>
                <a:gridCol w="2576945">
                  <a:extLst>
                    <a:ext uri="{9D8B030D-6E8A-4147-A177-3AD203B41FA5}">
                      <a16:colId xmlns:a16="http://schemas.microsoft.com/office/drawing/2014/main" xmlns="" val="1044504265"/>
                    </a:ext>
                  </a:extLst>
                </a:gridCol>
                <a:gridCol w="2434108">
                  <a:extLst>
                    <a:ext uri="{9D8B030D-6E8A-4147-A177-3AD203B41FA5}">
                      <a16:colId xmlns:a16="http://schemas.microsoft.com/office/drawing/2014/main" xmlns="" val="2916129237"/>
                    </a:ext>
                  </a:extLst>
                </a:gridCol>
                <a:gridCol w="2211783">
                  <a:extLst>
                    <a:ext uri="{9D8B030D-6E8A-4147-A177-3AD203B41FA5}">
                      <a16:colId xmlns:a16="http://schemas.microsoft.com/office/drawing/2014/main" xmlns="" val="1493684519"/>
                    </a:ext>
                  </a:extLst>
                </a:gridCol>
              </a:tblGrid>
              <a:tr h="443346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/>
                        <a:t>Брой приеми</a:t>
                      </a:r>
                      <a:endParaRPr lang="ru-RU" sz="1400" b="0" dirty="0" smtClean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bg-BG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bg-BG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bg-BG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50319588"/>
                  </a:ext>
                </a:extLst>
              </a:tr>
              <a:tr h="532037">
                <a:tc>
                  <a:txBody>
                    <a:bodyPr/>
                    <a:lstStyle/>
                    <a:p>
                      <a:pPr algn="l" fontAlgn="ctr"/>
                      <a:r>
                        <a:rPr lang="bg-BG" sz="1400" u="none" strike="noStrike" dirty="0" smtClean="0">
                          <a:effectLst/>
                        </a:rPr>
                        <a:t>Брой постъпили проектни предложения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1457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bg-BG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481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69464549"/>
                  </a:ext>
                </a:extLst>
              </a:tr>
              <a:tr h="436713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</a:rPr>
                        <a:t>Стойност на заявената финансова помощ (</a:t>
                      </a:r>
                      <a:r>
                        <a:rPr lang="bg-BG" sz="1400" dirty="0" smtClean="0"/>
                        <a:t>€</a:t>
                      </a:r>
                      <a:r>
                        <a:rPr lang="ru-RU" sz="1400" u="none" strike="noStrike" dirty="0" smtClean="0">
                          <a:effectLst/>
                        </a:rPr>
                        <a:t>)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1 271 306 221,50 </a:t>
                      </a:r>
                      <a:r>
                        <a:rPr lang="bg-BG" sz="1400" dirty="0" smtClean="0"/>
                        <a:t>€</a:t>
                      </a:r>
                      <a:endParaRPr lang="bg-BG" sz="14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42 000 000 </a:t>
                      </a:r>
                      <a:r>
                        <a:rPr lang="bg-BG" sz="1400" dirty="0" smtClean="0"/>
                        <a:t>€</a:t>
                      </a:r>
                      <a:endParaRPr lang="bg-BG" sz="14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146 209 350,37 </a:t>
                      </a:r>
                      <a:r>
                        <a:rPr lang="bg-BG" sz="1400" dirty="0" smtClean="0"/>
                        <a:t>€</a:t>
                      </a:r>
                      <a:endParaRPr lang="bg-BG" sz="14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xmlns="" val="798201009"/>
                  </a:ext>
                </a:extLst>
              </a:tr>
              <a:tr h="532037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/>
                        <a:t>Общ брой сключени договори за подпомагане</a:t>
                      </a:r>
                      <a:endParaRPr lang="bg-BG" sz="1400" b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</a:t>
                      </a:r>
                      <a:r>
                        <a:rPr lang="bg-BG" sz="14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процес на оценка</a:t>
                      </a:r>
                      <a:endParaRPr lang="bg-BG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87</a:t>
                      </a:r>
                      <a:endParaRPr lang="bg-BG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96372353"/>
                  </a:ext>
                </a:extLst>
              </a:tr>
              <a:tr h="436713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dirty="0" smtClean="0"/>
                        <a:t>Размер на договорената субсидия (€)</a:t>
                      </a:r>
                      <a:endParaRPr lang="bg-BG" sz="1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543 534 270,93 </a:t>
                      </a:r>
                      <a:r>
                        <a:rPr lang="bg-BG" sz="1400" dirty="0" smtClean="0"/>
                        <a:t>€</a:t>
                      </a:r>
                      <a:endParaRPr lang="bg-BG" sz="14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</a:t>
                      </a:r>
                      <a:r>
                        <a:rPr lang="bg-BG" sz="14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процес на оценка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25 227 157,26 </a:t>
                      </a:r>
                      <a:r>
                        <a:rPr lang="bg-BG" sz="1400" dirty="0" smtClean="0"/>
                        <a:t>€</a:t>
                      </a:r>
                      <a:endParaRPr lang="bg-BG" sz="14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xmlns="" val="954995297"/>
                  </a:ext>
                </a:extLst>
              </a:tr>
              <a:tr h="436713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dirty="0" smtClean="0">
                          <a:solidFill>
                            <a:schemeClr val="tx1"/>
                          </a:solidFill>
                        </a:rPr>
                        <a:t>Изплатени средства (€)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413 270 400,24 €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процес на оценка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22 153 093,12 €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51048465"/>
                  </a:ext>
                </a:extLst>
              </a:tr>
            </a:tbl>
          </a:graphicData>
        </a:graphic>
      </p:graphicFrame>
      <p:sp>
        <p:nvSpPr>
          <p:cNvPr id="12" name="Slide Number Placeholder 1">
            <a:extLst>
              <a:ext uri="{FF2B5EF4-FFF2-40B4-BE49-F238E27FC236}">
                <a16:creationId xmlns:a16="http://schemas.microsoft.com/office/drawing/2014/main" xmlns="" id="{5E0A2811-986E-4EBF-9612-8E79971C972D}"/>
              </a:ext>
            </a:extLst>
          </p:cNvPr>
          <p:cNvSpPr txBox="1">
            <a:spLocks/>
          </p:cNvSpPr>
          <p:nvPr/>
        </p:nvSpPr>
        <p:spPr>
          <a:xfrm>
            <a:off x="11726863" y="6276975"/>
            <a:ext cx="465137" cy="400050"/>
          </a:xfrm>
          <a:prstGeom prst="roundRect">
            <a:avLst>
              <a:gd name="adj" fmla="val 9526"/>
            </a:avLst>
          </a:prstGeom>
          <a:gradFill>
            <a:gsLst>
              <a:gs pos="20000">
                <a:schemeClr val="tx1">
                  <a:lumMod val="75000"/>
                  <a:lumOff val="25000"/>
                </a:schemeClr>
              </a:gs>
              <a:gs pos="82000">
                <a:schemeClr val="tx1"/>
              </a:gs>
            </a:gsLst>
            <a:lin ang="3000000" scaled="0"/>
          </a:gradFill>
          <a:ln w="6350">
            <a:solidFill>
              <a:schemeClr val="accent1"/>
            </a:solidFill>
          </a:ln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i="1" kern="120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dirty="0" smtClean="0"/>
              <a:t>16</a:t>
            </a:r>
            <a:endParaRPr lang="en-ZA" dirty="0"/>
          </a:p>
        </p:txBody>
      </p:sp>
      <p:sp>
        <p:nvSpPr>
          <p:cNvPr id="11" name="Rectangle 10"/>
          <p:cNvSpPr/>
          <p:nvPr/>
        </p:nvSpPr>
        <p:spPr>
          <a:xfrm>
            <a:off x="371117" y="948691"/>
            <a:ext cx="62086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3200" dirty="0" smtClean="0">
                <a:latin typeface="+mj-lt"/>
              </a:rPr>
              <a:t>Отчет за изпълнението на </a:t>
            </a:r>
            <a:r>
              <a:rPr lang="ru-RU" sz="3200" dirty="0" smtClean="0">
                <a:latin typeface="+mj-lt"/>
              </a:rPr>
              <a:t>мярка </a:t>
            </a:r>
            <a:r>
              <a:rPr lang="ru-RU" sz="3200" dirty="0">
                <a:latin typeface="+mj-lt"/>
              </a:rPr>
              <a:t>7</a:t>
            </a:r>
            <a:endParaRPr lang="bg-BG" sz="3200" dirty="0">
              <a:latin typeface="+mj-lt"/>
            </a:endParaRPr>
          </a:p>
        </p:txBody>
      </p:sp>
      <p:sp>
        <p:nvSpPr>
          <p:cNvPr id="13" name="Slide Number Placeholder 1">
            <a:extLst>
              <a:ext uri="{FF2B5EF4-FFF2-40B4-BE49-F238E27FC236}">
                <a16:creationId xmlns:a16="http://schemas.microsoft.com/office/drawing/2014/main" xmlns="" id="{5E0A2811-986E-4EBF-9612-8E79971C972D}"/>
              </a:ext>
            </a:extLst>
          </p:cNvPr>
          <p:cNvSpPr txBox="1">
            <a:spLocks/>
          </p:cNvSpPr>
          <p:nvPr/>
        </p:nvSpPr>
        <p:spPr>
          <a:xfrm>
            <a:off x="11726863" y="6283901"/>
            <a:ext cx="465137" cy="400050"/>
          </a:xfrm>
          <a:prstGeom prst="roundRect">
            <a:avLst>
              <a:gd name="adj" fmla="val 9526"/>
            </a:avLst>
          </a:prstGeom>
          <a:gradFill>
            <a:gsLst>
              <a:gs pos="20000">
                <a:schemeClr val="tx1">
                  <a:lumMod val="75000"/>
                  <a:lumOff val="25000"/>
                </a:schemeClr>
              </a:gs>
              <a:gs pos="82000">
                <a:schemeClr val="tx1"/>
              </a:gs>
            </a:gsLst>
            <a:lin ang="3000000" scaled="0"/>
          </a:gradFill>
          <a:ln w="6350">
            <a:solidFill>
              <a:schemeClr val="accent1"/>
            </a:solidFill>
          </a:ln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i="1" kern="120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dirty="0" smtClean="0"/>
              <a:t>18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2270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340822" y="0"/>
            <a:ext cx="11554691" cy="6633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ZA" smtClean="0"/>
              <a:pPr/>
              <a:t>19</a:t>
            </a:fld>
            <a:endParaRPr lang="en-ZA" dirty="0"/>
          </a:p>
        </p:txBody>
      </p:sp>
      <p:sp>
        <p:nvSpPr>
          <p:cNvPr id="8" name="Rectangle 7"/>
          <p:cNvSpPr/>
          <p:nvPr/>
        </p:nvSpPr>
        <p:spPr>
          <a:xfrm>
            <a:off x="219802" y="931985"/>
            <a:ext cx="61546" cy="59260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9" name="TextBox 8"/>
          <p:cNvSpPr txBox="1"/>
          <p:nvPr/>
        </p:nvSpPr>
        <p:spPr>
          <a:xfrm>
            <a:off x="0" y="90450"/>
            <a:ext cx="6480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000" dirty="0" smtClean="0">
                <a:latin typeface="Century Gothic" panose="020B0502020202020204" pitchFamily="34" charset="0"/>
              </a:rPr>
              <a:t>01</a:t>
            </a:r>
            <a:endParaRPr lang="bg-BG" sz="3000" dirty="0">
              <a:latin typeface="Century Gothic" panose="020B0502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78439" y="715934"/>
            <a:ext cx="5821209" cy="58477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+mj-lt"/>
              </a:rPr>
              <a:t>Текуща информация по мярка 7</a:t>
            </a:r>
            <a:endParaRPr lang="bg-BG" sz="3200" dirty="0"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28316" y="1277238"/>
            <a:ext cx="6969022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ru-RU" dirty="0"/>
              <a:t>О</a:t>
            </a:r>
            <a:r>
              <a:rPr lang="ru-RU" dirty="0" smtClean="0"/>
              <a:t>сновни услуги и обновяване на селата в селските райони</a:t>
            </a:r>
            <a:endParaRPr lang="bg-BG" dirty="0"/>
          </a:p>
        </p:txBody>
      </p:sp>
      <p:sp>
        <p:nvSpPr>
          <p:cNvPr id="14" name="Content Placeholder 25"/>
          <p:cNvSpPr txBox="1">
            <a:spLocks/>
          </p:cNvSpPr>
          <p:nvPr/>
        </p:nvSpPr>
        <p:spPr>
          <a:xfrm>
            <a:off x="932903" y="2283228"/>
            <a:ext cx="4747460" cy="1091739"/>
          </a:xfrm>
          <a:prstGeom prst="rect">
            <a:avLst/>
          </a:prstGeom>
          <a:solidFill>
            <a:schemeClr val="bg2"/>
          </a:solidFill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bg-BG" sz="1400" b="1" dirty="0" smtClean="0"/>
              <a:t>            </a:t>
            </a:r>
            <a:r>
              <a:rPr lang="en-US" sz="1400" b="1" dirty="0"/>
              <a:t>BG06RDNP001-7.001 </a:t>
            </a:r>
            <a:r>
              <a:rPr lang="en-US" sz="1400" b="1" dirty="0" smtClean="0"/>
              <a:t>–</a:t>
            </a:r>
            <a:r>
              <a:rPr lang="bg-BG" sz="1400" b="1" dirty="0" smtClean="0"/>
              <a:t> по подмярка 7.2</a:t>
            </a:r>
            <a:r>
              <a:rPr lang="en-US" sz="1400" b="1" dirty="0" smtClean="0"/>
              <a:t> </a:t>
            </a:r>
            <a:r>
              <a:rPr lang="bg-BG" sz="1400" b="1" dirty="0"/>
              <a:t>УЛИЦИ </a:t>
            </a:r>
            <a:endParaRPr lang="bg-BG" sz="1400" b="1" dirty="0" smtClean="0"/>
          </a:p>
          <a:p>
            <a:pPr marL="0" indent="0" algn="just">
              <a:buNone/>
            </a:pPr>
            <a:r>
              <a:rPr lang="bg-BG" sz="1400" dirty="0" smtClean="0">
                <a:cs typeface="Times New Roman" panose="02020603050405020304" pitchFamily="18" charset="0"/>
              </a:rPr>
              <a:t>След освобождаване на бюджет по процедурата е назначена комисия за обработка на допълнителни 4 проекта със заявена субсидия в размер на 2 335 418,69 </a:t>
            </a:r>
            <a:r>
              <a:rPr lang="bg-BG" sz="1400" dirty="0" smtClean="0"/>
              <a:t>€. Проектите се оценяват на етап административно съответствие и допустимост.</a:t>
            </a:r>
            <a:endParaRPr lang="bg-BG" sz="1400" dirty="0">
              <a:solidFill>
                <a:srgbClr val="000000"/>
              </a:solidFill>
            </a:endParaRPr>
          </a:p>
          <a:p>
            <a:pPr marL="0" indent="0" algn="just">
              <a:buNone/>
            </a:pPr>
            <a:endParaRPr lang="bg-BG" sz="1400" dirty="0" smtClean="0"/>
          </a:p>
        </p:txBody>
      </p:sp>
      <p:sp>
        <p:nvSpPr>
          <p:cNvPr id="16" name="Content Placeholder 25"/>
          <p:cNvSpPr txBox="1">
            <a:spLocks/>
          </p:cNvSpPr>
          <p:nvPr/>
        </p:nvSpPr>
        <p:spPr>
          <a:xfrm>
            <a:off x="6095106" y="3920833"/>
            <a:ext cx="4747460" cy="939339"/>
          </a:xfrm>
          <a:prstGeom prst="rect">
            <a:avLst/>
          </a:prstGeom>
          <a:solidFill>
            <a:schemeClr val="bg2"/>
          </a:solidFill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bg-BG" sz="1400" b="1" dirty="0" smtClean="0"/>
              <a:t>            </a:t>
            </a:r>
            <a:r>
              <a:rPr lang="en-US" sz="1400" b="1" dirty="0"/>
              <a:t>BG06RDNP001-7.015 </a:t>
            </a:r>
            <a:r>
              <a:rPr lang="bg-BG" sz="1400" b="1" dirty="0" smtClean="0"/>
              <a:t>по подмярка 7.6.</a:t>
            </a:r>
            <a:endParaRPr lang="en-US" sz="1400" b="1" dirty="0" smtClean="0"/>
          </a:p>
          <a:p>
            <a:pPr marL="0" indent="0" algn="just">
              <a:buNone/>
            </a:pPr>
            <a:r>
              <a:rPr lang="bg-BG" sz="1400" dirty="0" smtClean="0"/>
              <a:t>Оценителната комисия е обработила 133 проектни предложения, като на всички са изпратени уведомителни писма за </a:t>
            </a:r>
            <a:r>
              <a:rPr lang="bg-BG" sz="1400" dirty="0" err="1" smtClean="0"/>
              <a:t>нередовности</a:t>
            </a:r>
            <a:r>
              <a:rPr lang="bg-BG" sz="1400" dirty="0" smtClean="0"/>
              <a:t> и </a:t>
            </a:r>
            <a:r>
              <a:rPr lang="bg-BG" sz="1400" dirty="0" err="1" smtClean="0"/>
              <a:t>непълноти</a:t>
            </a:r>
            <a:r>
              <a:rPr lang="bg-BG" sz="1400" dirty="0" smtClean="0"/>
              <a:t>.</a:t>
            </a:r>
            <a:endParaRPr lang="en-US" sz="1400" dirty="0" smtClean="0"/>
          </a:p>
        </p:txBody>
      </p:sp>
      <p:sp>
        <p:nvSpPr>
          <p:cNvPr id="17" name="Content Placeholder 25"/>
          <p:cNvSpPr txBox="1">
            <a:spLocks/>
          </p:cNvSpPr>
          <p:nvPr/>
        </p:nvSpPr>
        <p:spPr>
          <a:xfrm>
            <a:off x="916280" y="3920838"/>
            <a:ext cx="4747460" cy="939339"/>
          </a:xfrm>
          <a:prstGeom prst="rect">
            <a:avLst/>
          </a:prstGeom>
          <a:solidFill>
            <a:schemeClr val="bg2"/>
          </a:solidFill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bg-BG" sz="1400" b="1" dirty="0" smtClean="0"/>
              <a:t>            </a:t>
            </a:r>
            <a:r>
              <a:rPr lang="en-US" sz="1400" b="1" dirty="0"/>
              <a:t>BG06RDNP001-7.014 </a:t>
            </a:r>
            <a:r>
              <a:rPr lang="bg-BG" sz="1400" b="1" dirty="0" smtClean="0"/>
              <a:t>по подмярка 7.3</a:t>
            </a:r>
          </a:p>
          <a:p>
            <a:pPr marL="0" indent="0" algn="just">
              <a:buNone/>
            </a:pPr>
            <a:r>
              <a:rPr lang="bg-BG" sz="1400" dirty="0" smtClean="0">
                <a:cs typeface="Times New Roman" panose="02020603050405020304" pitchFamily="18" charset="0"/>
              </a:rPr>
              <a:t>Назначена е оценителна комисия за разглеждане и оценка на постъпилото проектно предложение на етап административно съответствие и допустимост.</a:t>
            </a:r>
            <a:endParaRPr lang="bg-BG" sz="1400" dirty="0" smtClean="0"/>
          </a:p>
        </p:txBody>
      </p:sp>
      <p:sp>
        <p:nvSpPr>
          <p:cNvPr id="18" name="Freeform 17" descr="Hollow image accent">
            <a:extLst>
              <a:ext uri="{FF2B5EF4-FFF2-40B4-BE49-F238E27FC236}">
                <a16:creationId xmlns:a16="http://schemas.microsoft.com/office/drawing/2014/main" xmlns="" id="{764DA446-807B-4C83-BB5A-59E3FABC93F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spect="1"/>
          </p:cNvSpPr>
          <p:nvPr/>
        </p:nvSpPr>
        <p:spPr bwMode="auto">
          <a:xfrm>
            <a:off x="7780641" y="320482"/>
            <a:ext cx="1838651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19" name="Freeform 18" descr="Hollow image accent">
            <a:extLst>
              <a:ext uri="{FF2B5EF4-FFF2-40B4-BE49-F238E27FC236}">
                <a16:creationId xmlns:a16="http://schemas.microsoft.com/office/drawing/2014/main" xmlns="" id="{764DA446-807B-4C83-BB5A-59E3FABC93F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spect="1"/>
          </p:cNvSpPr>
          <p:nvPr/>
        </p:nvSpPr>
        <p:spPr bwMode="auto">
          <a:xfrm>
            <a:off x="9085739" y="578177"/>
            <a:ext cx="1838651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bg1">
                <a:lumMod val="95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20" name="Freeform 19" descr="Hollow image accent">
            <a:extLst>
              <a:ext uri="{FF2B5EF4-FFF2-40B4-BE49-F238E27FC236}">
                <a16:creationId xmlns:a16="http://schemas.microsoft.com/office/drawing/2014/main" xmlns="" id="{764DA446-807B-4C83-BB5A-59E3FABC93F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spect="1"/>
          </p:cNvSpPr>
          <p:nvPr/>
        </p:nvSpPr>
        <p:spPr bwMode="auto">
          <a:xfrm>
            <a:off x="6492169" y="1658831"/>
            <a:ext cx="1271920" cy="1150871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1694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24"/>
          <p:cNvSpPr>
            <a:spLocks noGrp="1"/>
          </p:cNvSpPr>
          <p:nvPr>
            <p:ph type="title"/>
          </p:nvPr>
        </p:nvSpPr>
        <p:spPr>
          <a:xfrm>
            <a:off x="432000" y="432000"/>
            <a:ext cx="6812862" cy="432000"/>
          </a:xfrm>
        </p:spPr>
        <p:txBody>
          <a:bodyPr/>
          <a:lstStyle/>
          <a:p>
            <a:r>
              <a:rPr lang="bg-BG" dirty="0" smtClean="0"/>
              <a:t>Основни елементи на отчета</a:t>
            </a:r>
            <a:endParaRPr lang="bg-BG" dirty="0"/>
          </a:p>
        </p:txBody>
      </p:sp>
      <p:sp>
        <p:nvSpPr>
          <p:cNvPr id="28" name="Text Placeholder 27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bg-BG" i="1" dirty="0" smtClean="0"/>
              <a:t>Отчет за напредъка ПРСР 2014-2020 г.</a:t>
            </a:r>
            <a:endParaRPr lang="bg-BG" i="1" dirty="0"/>
          </a:p>
        </p:txBody>
      </p:sp>
      <p:sp>
        <p:nvSpPr>
          <p:cNvPr id="26" name="Content Placeholder 25"/>
          <p:cNvSpPr>
            <a:spLocks noGrp="1"/>
          </p:cNvSpPr>
          <p:nvPr>
            <p:ph sz="half" idx="1"/>
          </p:nvPr>
        </p:nvSpPr>
        <p:spPr>
          <a:xfrm>
            <a:off x="4049222" y="1455667"/>
            <a:ext cx="7229547" cy="2677197"/>
          </a:xfrm>
          <a:solidFill>
            <a:schemeClr val="bg1"/>
          </a:solidFill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bg-BG" dirty="0">
                <a:solidFill>
                  <a:schemeClr val="tx1"/>
                </a:solidFill>
              </a:rPr>
              <a:t>Общ преглед на напредъка. Финансово изпълнение на ПРСР 2014-2020 </a:t>
            </a:r>
            <a:r>
              <a:rPr lang="bg-BG" dirty="0" smtClean="0">
                <a:solidFill>
                  <a:schemeClr val="tx1"/>
                </a:solidFill>
              </a:rPr>
              <a:t>г. Отчет </a:t>
            </a:r>
            <a:r>
              <a:rPr lang="bg-BG" dirty="0">
                <a:solidFill>
                  <a:schemeClr val="tx1"/>
                </a:solidFill>
              </a:rPr>
              <a:t>за изпълнението </a:t>
            </a:r>
            <a:r>
              <a:rPr lang="bg-BG" dirty="0" smtClean="0">
                <a:solidFill>
                  <a:schemeClr val="tx1"/>
                </a:solidFill>
              </a:rPr>
              <a:t>по мерки.</a:t>
            </a:r>
          </a:p>
          <a:p>
            <a:pPr marL="0" indent="0">
              <a:buNone/>
            </a:pPr>
            <a:endParaRPr lang="bg-BG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bg-BG" dirty="0" smtClean="0">
                <a:solidFill>
                  <a:schemeClr val="tx1"/>
                </a:solidFill>
              </a:rPr>
              <a:t>Дейности за публичност и прозрачност. </a:t>
            </a:r>
            <a:r>
              <a:rPr lang="bg-BG" dirty="0"/>
              <a:t>Мерки за публичност, прозрачност и отчетност в работата на Държавен фонд „Земеделие</a:t>
            </a:r>
            <a:r>
              <a:rPr lang="bg-BG" dirty="0" smtClean="0"/>
              <a:t>“.</a:t>
            </a:r>
            <a:endParaRPr lang="bg-BG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bg-BG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bg-BG" dirty="0">
                <a:solidFill>
                  <a:schemeClr val="tx1"/>
                </a:solidFill>
              </a:rPr>
              <a:t>Н</a:t>
            </a:r>
            <a:r>
              <a:rPr lang="bg-BG" dirty="0" smtClean="0">
                <a:solidFill>
                  <a:schemeClr val="tx1"/>
                </a:solidFill>
              </a:rPr>
              <a:t>апредък в изпълнението на плана за действие.</a:t>
            </a:r>
          </a:p>
          <a:p>
            <a:pPr marL="0" indent="0">
              <a:buNone/>
            </a:pPr>
            <a:r>
              <a:rPr lang="bg-BG" dirty="0">
                <a:solidFill>
                  <a:schemeClr val="tx1"/>
                </a:solidFill>
              </a:rPr>
              <a:t>	</a:t>
            </a:r>
            <a:endParaRPr lang="bg-BG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bg-BG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C554D9F-1895-486E-BFBA-905BB2D29E08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ZA" smtClean="0"/>
              <a:pPr/>
              <a:t>2</a:t>
            </a:fld>
            <a:endParaRPr lang="en-ZA" dirty="0"/>
          </a:p>
        </p:txBody>
      </p:sp>
      <p:pic>
        <p:nvPicPr>
          <p:cNvPr id="33" name="Picture Placeholder 6" descr="Pencil">
            <a:extLst>
              <a:ext uri="{FF2B5EF4-FFF2-40B4-BE49-F238E27FC236}">
                <a16:creationId xmlns:a16="http://schemas.microsoft.com/office/drawing/2014/main" xmlns="" id="{44CAD70A-C555-A44D-9102-805E9EF148D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25401" y="432000"/>
            <a:ext cx="333772" cy="360040"/>
          </a:xfrm>
          <a:prstGeom prst="rect">
            <a:avLst/>
          </a:prstGeom>
          <a:noFill/>
          <a:ln w="95250" cap="sq" cmpd="sng" algn="ctr">
            <a:noFill/>
            <a:prstDash val="solid"/>
            <a:miter lim="800000"/>
          </a:ln>
          <a:effectLst/>
        </p:spPr>
      </p:pic>
      <p:sp>
        <p:nvSpPr>
          <p:cNvPr id="34" name="TextBox 33"/>
          <p:cNvSpPr txBox="1"/>
          <p:nvPr/>
        </p:nvSpPr>
        <p:spPr>
          <a:xfrm>
            <a:off x="3037735" y="1368000"/>
            <a:ext cx="6480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000" dirty="0" smtClean="0">
                <a:latin typeface="Century Gothic" panose="020B0502020202020204" pitchFamily="34" charset="0"/>
              </a:rPr>
              <a:t>01</a:t>
            </a:r>
            <a:endParaRPr lang="bg-BG" sz="3000" dirty="0">
              <a:latin typeface="Century Gothic" panose="020B0502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004850" y="2472739"/>
            <a:ext cx="6480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000" dirty="0" smtClean="0">
                <a:latin typeface="Century Gothic" panose="020B0502020202020204" pitchFamily="34" charset="0"/>
              </a:rPr>
              <a:t>02</a:t>
            </a:r>
            <a:endParaRPr lang="bg-BG" sz="3000" dirty="0">
              <a:latin typeface="Century Gothic" panose="020B0502020202020204" pitchFamily="34" charset="0"/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>
            <a:off x="0" y="864000"/>
            <a:ext cx="42857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>
            <a:off x="3648808" y="1428810"/>
            <a:ext cx="15184" cy="2721159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025362" y="3354902"/>
            <a:ext cx="6480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000" dirty="0" smtClean="0">
                <a:latin typeface="Century Gothic" panose="020B0502020202020204" pitchFamily="34" charset="0"/>
              </a:rPr>
              <a:t>03</a:t>
            </a:r>
            <a:endParaRPr lang="bg-BG" sz="30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974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9802" y="931985"/>
            <a:ext cx="61546" cy="59260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" name="TextBox 4"/>
          <p:cNvSpPr txBox="1"/>
          <p:nvPr/>
        </p:nvSpPr>
        <p:spPr>
          <a:xfrm>
            <a:off x="0" y="90450"/>
            <a:ext cx="6480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000" dirty="0" smtClean="0">
                <a:latin typeface="Century Gothic" panose="020B0502020202020204" pitchFamily="34" charset="0"/>
              </a:rPr>
              <a:t>01</a:t>
            </a:r>
            <a:endParaRPr lang="bg-BG" sz="3000" dirty="0">
              <a:latin typeface="Century Gothic" panose="020B0502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62595" y="1937874"/>
            <a:ext cx="1909615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400" b="1" dirty="0" err="1"/>
              <a:t>Подмярка</a:t>
            </a:r>
            <a:r>
              <a:rPr lang="bg-BG" sz="1400" b="1" dirty="0"/>
              <a:t> 8</a:t>
            </a:r>
            <a:r>
              <a:rPr lang="bg-BG" sz="1400" b="1" dirty="0" smtClean="0"/>
              <a:t>.1</a:t>
            </a:r>
          </a:p>
          <a:p>
            <a:pPr algn="ctr"/>
            <a:endParaRPr lang="bg-BG" sz="1400" b="1" dirty="0" smtClean="0"/>
          </a:p>
          <a:p>
            <a:pPr algn="ctr"/>
            <a:r>
              <a:rPr lang="bg-BG" dirty="0" smtClean="0"/>
              <a:t> </a:t>
            </a:r>
            <a:r>
              <a:rPr lang="bg-BG" sz="1200" i="1" dirty="0"/>
              <a:t>"Инвестиции в земеделски стопанства"</a:t>
            </a:r>
          </a:p>
        </p:txBody>
      </p:sp>
      <p:sp>
        <p:nvSpPr>
          <p:cNvPr id="9" name="Rectangle 8"/>
          <p:cNvSpPr/>
          <p:nvPr/>
        </p:nvSpPr>
        <p:spPr>
          <a:xfrm>
            <a:off x="5664409" y="1937874"/>
            <a:ext cx="1876019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400" b="1" dirty="0" err="1"/>
              <a:t>Подмярка</a:t>
            </a:r>
            <a:r>
              <a:rPr lang="bg-BG" sz="1400" b="1" dirty="0"/>
              <a:t> </a:t>
            </a:r>
            <a:r>
              <a:rPr lang="bg-BG" sz="1400" b="1" dirty="0" smtClean="0"/>
              <a:t>8.3</a:t>
            </a:r>
          </a:p>
          <a:p>
            <a:pPr algn="ctr"/>
            <a:endParaRPr lang="bg-BG" sz="1400" b="1" dirty="0" smtClean="0"/>
          </a:p>
          <a:p>
            <a:pPr algn="ctr"/>
            <a:r>
              <a:rPr lang="bg-BG" sz="1200" i="1" dirty="0" smtClean="0"/>
              <a:t>"</a:t>
            </a:r>
            <a:r>
              <a:rPr lang="bg-BG" sz="1200" i="1" dirty="0"/>
              <a:t>Инвестиции в преработка/маркетинг на селскостопански продукти"</a:t>
            </a:r>
          </a:p>
        </p:txBody>
      </p:sp>
      <p:sp>
        <p:nvSpPr>
          <p:cNvPr id="10" name="Rectangle 9"/>
          <p:cNvSpPr/>
          <p:nvPr/>
        </p:nvSpPr>
        <p:spPr>
          <a:xfrm>
            <a:off x="7540428" y="1937874"/>
            <a:ext cx="184371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400" b="1" dirty="0" err="1"/>
              <a:t>Подмярка</a:t>
            </a:r>
            <a:r>
              <a:rPr lang="bg-BG" sz="1400" b="1" dirty="0"/>
              <a:t> </a:t>
            </a:r>
            <a:r>
              <a:rPr lang="bg-BG" sz="1400" b="1" dirty="0" smtClean="0"/>
              <a:t>8.4</a:t>
            </a:r>
          </a:p>
          <a:p>
            <a:pPr algn="ctr"/>
            <a:endParaRPr lang="bg-BG" sz="1400" b="1" dirty="0" smtClean="0"/>
          </a:p>
          <a:p>
            <a:pPr algn="ctr"/>
            <a:r>
              <a:rPr lang="bg-BG" sz="1200" b="1" i="1" dirty="0" smtClean="0"/>
              <a:t> </a:t>
            </a:r>
            <a:r>
              <a:rPr lang="bg-BG" sz="1200" i="1" dirty="0"/>
              <a:t>"Инвестиции в земеделски стопанства по Тематична подпрограма за развитие на малки стопанства"</a:t>
            </a:r>
          </a:p>
        </p:txBody>
      </p:sp>
      <p:sp>
        <p:nvSpPr>
          <p:cNvPr id="11" name="Rectangle 10"/>
          <p:cNvSpPr/>
          <p:nvPr/>
        </p:nvSpPr>
        <p:spPr>
          <a:xfrm>
            <a:off x="9341006" y="1925590"/>
            <a:ext cx="171135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400" b="1" dirty="0" err="1"/>
              <a:t>Подмярка</a:t>
            </a:r>
            <a:r>
              <a:rPr lang="bg-BG" sz="1400" b="1" dirty="0"/>
              <a:t> </a:t>
            </a:r>
            <a:r>
              <a:rPr lang="bg-BG" sz="1400" b="1" dirty="0" smtClean="0"/>
              <a:t>8.6 </a:t>
            </a:r>
          </a:p>
          <a:p>
            <a:pPr algn="ctr"/>
            <a:endParaRPr lang="bg-BG" sz="1400" b="1" dirty="0" smtClean="0"/>
          </a:p>
          <a:p>
            <a:pPr algn="ctr"/>
            <a:r>
              <a:rPr lang="bg-BG" sz="1200" dirty="0" smtClean="0"/>
              <a:t>"</a:t>
            </a:r>
            <a:r>
              <a:rPr lang="bg-BG" sz="1200" i="1" dirty="0"/>
              <a:t>Инвестиции в преработка/маркетинг на селскостопански продукти от Тематична подпрограма</a:t>
            </a:r>
            <a:r>
              <a:rPr lang="bg-BG" sz="1200" dirty="0"/>
              <a:t>" </a:t>
            </a:r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707199"/>
              </p:ext>
            </p:extLst>
          </p:nvPr>
        </p:nvGraphicFramePr>
        <p:xfrm>
          <a:off x="508541" y="3500582"/>
          <a:ext cx="10543822" cy="3105265"/>
        </p:xfrm>
        <a:graphic>
          <a:graphicData uri="http://schemas.openxmlformats.org/drawingml/2006/table">
            <a:tbl>
              <a:tblPr bandRow="1">
                <a:tableStyleId>{69012ECD-51FC-41F1-AA8D-1B2483CD663E}</a:tableStyleId>
              </a:tblPr>
              <a:tblGrid>
                <a:gridCol w="3703241">
                  <a:extLst>
                    <a:ext uri="{9D8B030D-6E8A-4147-A177-3AD203B41FA5}">
                      <a16:colId xmlns:a16="http://schemas.microsoft.com/office/drawing/2014/main" xmlns="" val="62373848"/>
                    </a:ext>
                  </a:extLst>
                </a:gridCol>
                <a:gridCol w="1653309">
                  <a:extLst>
                    <a:ext uri="{9D8B030D-6E8A-4147-A177-3AD203B41FA5}">
                      <a16:colId xmlns:a16="http://schemas.microsoft.com/office/drawing/2014/main" xmlns="" val="1044504265"/>
                    </a:ext>
                  </a:extLst>
                </a:gridCol>
                <a:gridCol w="1770712">
                  <a:extLst>
                    <a:ext uri="{9D8B030D-6E8A-4147-A177-3AD203B41FA5}">
                      <a16:colId xmlns:a16="http://schemas.microsoft.com/office/drawing/2014/main" xmlns="" val="2916129237"/>
                    </a:ext>
                  </a:extLst>
                </a:gridCol>
                <a:gridCol w="1808977">
                  <a:extLst>
                    <a:ext uri="{9D8B030D-6E8A-4147-A177-3AD203B41FA5}">
                      <a16:colId xmlns:a16="http://schemas.microsoft.com/office/drawing/2014/main" xmlns="" val="1493684519"/>
                    </a:ext>
                  </a:extLst>
                </a:gridCol>
                <a:gridCol w="1607583">
                  <a:extLst>
                    <a:ext uri="{9D8B030D-6E8A-4147-A177-3AD203B41FA5}">
                      <a16:colId xmlns:a16="http://schemas.microsoft.com/office/drawing/2014/main" xmlns="" val="945830317"/>
                    </a:ext>
                  </a:extLst>
                </a:gridCol>
              </a:tblGrid>
              <a:tr h="434109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/>
                        <a:t>Брой приеми</a:t>
                      </a:r>
                      <a:endParaRPr lang="ru-RU" sz="1400" b="0" dirty="0" smtClean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bg-BG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50319588"/>
                  </a:ext>
                </a:extLst>
              </a:tr>
              <a:tr h="532037">
                <a:tc>
                  <a:txBody>
                    <a:bodyPr/>
                    <a:lstStyle/>
                    <a:p>
                      <a:pPr algn="l" fontAlgn="ctr"/>
                      <a:r>
                        <a:rPr lang="bg-BG" sz="1400" u="none" strike="noStrike" dirty="0" smtClean="0">
                          <a:effectLst/>
                        </a:rPr>
                        <a:t>Брой постъпили проектни предложения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22</a:t>
                      </a:r>
                      <a:endParaRPr lang="bg-BG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 </a:t>
                      </a:r>
                      <a:endParaRPr lang="bg-BG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191 </a:t>
                      </a:r>
                      <a:endParaRPr lang="bg-BG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69464549"/>
                  </a:ext>
                </a:extLst>
              </a:tr>
              <a:tr h="436713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</a:rPr>
                        <a:t>Стойност на заявената финансова помощ (</a:t>
                      </a:r>
                      <a:r>
                        <a:rPr lang="bg-BG" sz="1400" dirty="0" smtClean="0"/>
                        <a:t>€</a:t>
                      </a:r>
                      <a:r>
                        <a:rPr lang="ru-RU" sz="1400" u="none" strike="noStrike" dirty="0" smtClean="0">
                          <a:effectLst/>
                        </a:rPr>
                        <a:t>)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1 625 703,60 </a:t>
                      </a:r>
                      <a:r>
                        <a:rPr lang="bg-BG" sz="1400" dirty="0" smtClean="0"/>
                        <a:t>€</a:t>
                      </a:r>
                      <a:endParaRPr lang="ru-RU" sz="14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26 247 843,07 </a:t>
                      </a:r>
                      <a:r>
                        <a:rPr lang="bg-BG" sz="1400" dirty="0" smtClean="0"/>
                        <a:t>€</a:t>
                      </a:r>
                      <a:endParaRPr lang="bg-BG" sz="14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3 040 524,68 </a:t>
                      </a:r>
                      <a:r>
                        <a:rPr lang="bg-BG" sz="1400" dirty="0" smtClean="0"/>
                        <a:t>€</a:t>
                      </a:r>
                      <a:endParaRPr lang="bg-BG" sz="14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38 979 285,40 </a:t>
                      </a:r>
                      <a:r>
                        <a:rPr lang="bg-BG" sz="1400" dirty="0" smtClean="0"/>
                        <a:t>€</a:t>
                      </a:r>
                      <a:endParaRPr lang="bg-BG" sz="14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798201009"/>
                  </a:ext>
                </a:extLst>
              </a:tr>
              <a:tr h="532037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/>
                        <a:t>Общ брой сключени договори за подпомагане</a:t>
                      </a:r>
                      <a:endParaRPr lang="bg-BG" sz="1400" b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процес на оценка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bg-BG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bg-BG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42</a:t>
                      </a:r>
                      <a:endParaRPr lang="bg-BG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96372353"/>
                  </a:ext>
                </a:extLst>
              </a:tr>
              <a:tr h="436713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dirty="0" smtClean="0"/>
                        <a:t>Размер на договорената субсидия (€)</a:t>
                      </a:r>
                      <a:endParaRPr lang="bg-BG" sz="1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процес на оценка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17 432 606,96 </a:t>
                      </a:r>
                      <a:r>
                        <a:rPr lang="bg-BG" sz="1400" dirty="0" smtClean="0"/>
                        <a:t>€</a:t>
                      </a:r>
                      <a:endParaRPr lang="bg-BG" sz="14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2 352 321,45 </a:t>
                      </a:r>
                      <a:r>
                        <a:rPr lang="bg-BG" sz="1400" dirty="0" smtClean="0"/>
                        <a:t>€</a:t>
                      </a:r>
                      <a:endParaRPr lang="bg-BG" sz="14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8 686 882,80 </a:t>
                      </a:r>
                      <a:r>
                        <a:rPr lang="bg-BG" sz="1400" dirty="0" smtClean="0"/>
                        <a:t>€</a:t>
                      </a:r>
                      <a:endParaRPr lang="ru-RU" sz="14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954995297"/>
                  </a:ext>
                </a:extLst>
              </a:tr>
              <a:tr h="436713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dirty="0" smtClean="0">
                          <a:solidFill>
                            <a:schemeClr val="tx1"/>
                          </a:solidFill>
                        </a:rPr>
                        <a:t>Изплатени средства (€)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процес на оценка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bg-BG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 </a:t>
                      </a:r>
                      <a:r>
                        <a:rPr lang="bg-BG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650 </a:t>
                      </a:r>
                      <a:r>
                        <a:rPr lang="bg-BG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233,49 </a:t>
                      </a:r>
                      <a:r>
                        <a:rPr lang="bg-BG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€ </a:t>
                      </a:r>
                      <a:endParaRPr lang="bg-BG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164 680,73 </a:t>
                      </a:r>
                      <a:r>
                        <a:rPr lang="bg-BG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€ </a:t>
                      </a:r>
                      <a:endParaRPr lang="bg-BG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51048465"/>
                  </a:ext>
                </a:extLst>
              </a:tr>
            </a:tbl>
          </a:graphicData>
        </a:graphic>
      </p:graphicFrame>
      <p:sp>
        <p:nvSpPr>
          <p:cNvPr id="12" name="Slide Number Placeholder 1">
            <a:extLst>
              <a:ext uri="{FF2B5EF4-FFF2-40B4-BE49-F238E27FC236}">
                <a16:creationId xmlns:a16="http://schemas.microsoft.com/office/drawing/2014/main" xmlns="" id="{5E0A2811-986E-4EBF-9612-8E79971C972D}"/>
              </a:ext>
            </a:extLst>
          </p:cNvPr>
          <p:cNvSpPr txBox="1">
            <a:spLocks/>
          </p:cNvSpPr>
          <p:nvPr/>
        </p:nvSpPr>
        <p:spPr>
          <a:xfrm>
            <a:off x="11726863" y="6276975"/>
            <a:ext cx="465137" cy="400050"/>
          </a:xfrm>
          <a:prstGeom prst="roundRect">
            <a:avLst>
              <a:gd name="adj" fmla="val 9526"/>
            </a:avLst>
          </a:prstGeom>
          <a:gradFill>
            <a:gsLst>
              <a:gs pos="20000">
                <a:schemeClr val="tx1">
                  <a:lumMod val="75000"/>
                  <a:lumOff val="25000"/>
                </a:schemeClr>
              </a:gs>
              <a:gs pos="82000">
                <a:schemeClr val="tx1"/>
              </a:gs>
            </a:gsLst>
            <a:lin ang="3000000" scaled="0"/>
          </a:gradFill>
          <a:ln w="6350">
            <a:solidFill>
              <a:schemeClr val="accent1"/>
            </a:solidFill>
          </a:ln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i="1" kern="120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dirty="0" smtClean="0"/>
              <a:t>20</a:t>
            </a:r>
            <a:endParaRPr lang="en-ZA" dirty="0"/>
          </a:p>
        </p:txBody>
      </p:sp>
      <p:sp>
        <p:nvSpPr>
          <p:cNvPr id="13" name="Rectangle 12"/>
          <p:cNvSpPr/>
          <p:nvPr/>
        </p:nvSpPr>
        <p:spPr>
          <a:xfrm>
            <a:off x="371117" y="948691"/>
            <a:ext cx="62439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3200" dirty="0" smtClean="0">
                <a:latin typeface="+mj-lt"/>
              </a:rPr>
              <a:t>Отчет за изпълнението на </a:t>
            </a:r>
            <a:r>
              <a:rPr lang="ru-RU" sz="3200" dirty="0" smtClean="0">
                <a:latin typeface="+mj-lt"/>
              </a:rPr>
              <a:t>мярка </a:t>
            </a:r>
            <a:r>
              <a:rPr lang="ru-RU" sz="3200" dirty="0">
                <a:latin typeface="+mj-lt"/>
              </a:rPr>
              <a:t>8</a:t>
            </a:r>
            <a:endParaRPr lang="bg-BG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61435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9802" y="931985"/>
            <a:ext cx="61546" cy="59260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" name="TextBox 4"/>
          <p:cNvSpPr txBox="1"/>
          <p:nvPr/>
        </p:nvSpPr>
        <p:spPr>
          <a:xfrm>
            <a:off x="0" y="90450"/>
            <a:ext cx="6480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000" dirty="0" smtClean="0">
                <a:latin typeface="Century Gothic" panose="020B0502020202020204" pitchFamily="34" charset="0"/>
              </a:rPr>
              <a:t>01</a:t>
            </a:r>
            <a:endParaRPr lang="bg-BG" sz="3000" dirty="0">
              <a:latin typeface="Century Gothic" panose="020B0502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1117" y="948691"/>
            <a:ext cx="56957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/>
              <a:t>Текуща информация по мярка </a:t>
            </a:r>
            <a:r>
              <a:rPr lang="en-US" sz="3200" b="1" dirty="0" smtClean="0"/>
              <a:t>8</a:t>
            </a:r>
            <a:endParaRPr lang="bg-BG" sz="3200" b="1" dirty="0"/>
          </a:p>
        </p:txBody>
      </p:sp>
      <p:sp>
        <p:nvSpPr>
          <p:cNvPr id="7" name="Rectangle 6"/>
          <p:cNvSpPr/>
          <p:nvPr/>
        </p:nvSpPr>
        <p:spPr>
          <a:xfrm>
            <a:off x="445930" y="1534932"/>
            <a:ext cx="6969022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ru-RU" dirty="0"/>
              <a:t>Инвестиции в развитие на горските райони и подобряване жизнеспособността на горите</a:t>
            </a:r>
            <a:endParaRPr lang="bg-BG" dirty="0"/>
          </a:p>
        </p:txBody>
      </p:sp>
      <p:sp>
        <p:nvSpPr>
          <p:cNvPr id="8" name="Content Placeholder 25"/>
          <p:cNvSpPr txBox="1">
            <a:spLocks/>
          </p:cNvSpPr>
          <p:nvPr/>
        </p:nvSpPr>
        <p:spPr>
          <a:xfrm>
            <a:off x="916277" y="2673923"/>
            <a:ext cx="3289963" cy="939339"/>
          </a:xfrm>
          <a:prstGeom prst="rect">
            <a:avLst/>
          </a:prstGeom>
          <a:solidFill>
            <a:schemeClr val="bg2"/>
          </a:solidFill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bg-BG" sz="1400" b="1" dirty="0" smtClean="0"/>
              <a:t>            </a:t>
            </a:r>
            <a:r>
              <a:rPr lang="en-US" sz="1400" b="1" dirty="0"/>
              <a:t>BG06RDNP001-8.005 </a:t>
            </a:r>
            <a:r>
              <a:rPr lang="bg-BG" sz="1400" b="1" dirty="0"/>
              <a:t>по подмярка </a:t>
            </a:r>
            <a:r>
              <a:rPr lang="bg-BG" sz="1400" b="1" dirty="0" smtClean="0"/>
              <a:t>8.1</a:t>
            </a:r>
            <a:endParaRPr lang="en-US" sz="1400" b="1" dirty="0" smtClean="0"/>
          </a:p>
          <a:p>
            <a:pPr marL="0" indent="0" algn="just">
              <a:buNone/>
            </a:pPr>
            <a:r>
              <a:rPr lang="bg-BG" sz="1400" dirty="0"/>
              <a:t>В процес на обработка са 22 броя проектни предложения, същите са на етап административно съответствие и допустимост. </a:t>
            </a:r>
            <a:endParaRPr lang="en-US" sz="1400" dirty="0"/>
          </a:p>
        </p:txBody>
      </p:sp>
      <p:sp>
        <p:nvSpPr>
          <p:cNvPr id="9" name="Content Placeholder 25"/>
          <p:cNvSpPr txBox="1">
            <a:spLocks/>
          </p:cNvSpPr>
          <p:nvPr/>
        </p:nvSpPr>
        <p:spPr>
          <a:xfrm>
            <a:off x="4601582" y="2685002"/>
            <a:ext cx="3295505" cy="939339"/>
          </a:xfrm>
          <a:prstGeom prst="rect">
            <a:avLst/>
          </a:prstGeom>
          <a:solidFill>
            <a:schemeClr val="bg2"/>
          </a:solidFill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bg-BG" sz="1400" b="1" dirty="0" smtClean="0"/>
              <a:t>            </a:t>
            </a:r>
            <a:r>
              <a:rPr lang="en-US" sz="1400" b="1" dirty="0"/>
              <a:t>BG06RDNP001-8.004  </a:t>
            </a:r>
            <a:r>
              <a:rPr lang="bg-BG" sz="1400" b="1" dirty="0"/>
              <a:t>по подмярка </a:t>
            </a:r>
            <a:r>
              <a:rPr lang="bg-BG" sz="1400" b="1" dirty="0" smtClean="0"/>
              <a:t>8.3</a:t>
            </a:r>
          </a:p>
          <a:p>
            <a:pPr marL="0" indent="0" algn="just">
              <a:buNone/>
            </a:pPr>
            <a:r>
              <a:rPr lang="bg-BG" sz="1400" dirty="0" smtClean="0"/>
              <a:t>След увеличение на бюджета по подмярката са разпределени за обработка 4 проекта. Всички са в процес на обработка на етап оценка за административно съответствие и допустимост.</a:t>
            </a:r>
          </a:p>
        </p:txBody>
      </p:sp>
      <p:sp>
        <p:nvSpPr>
          <p:cNvPr id="10" name="Content Placeholder 25"/>
          <p:cNvSpPr txBox="1">
            <a:spLocks/>
          </p:cNvSpPr>
          <p:nvPr/>
        </p:nvSpPr>
        <p:spPr>
          <a:xfrm>
            <a:off x="8367244" y="2687777"/>
            <a:ext cx="3312138" cy="939339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bg-BG" sz="1400" b="1" dirty="0" smtClean="0"/>
              <a:t>            </a:t>
            </a:r>
            <a:r>
              <a:rPr lang="en-US" sz="1400" b="1" dirty="0"/>
              <a:t>BG06RDNP001-8.001 </a:t>
            </a:r>
            <a:r>
              <a:rPr lang="bg-BG" sz="1400" b="1" dirty="0"/>
              <a:t>по подмярка </a:t>
            </a:r>
            <a:r>
              <a:rPr lang="bg-BG" sz="1400" b="1" dirty="0" smtClean="0"/>
              <a:t>8.6</a:t>
            </a:r>
          </a:p>
          <a:p>
            <a:pPr marL="0" indent="0" algn="just">
              <a:buNone/>
            </a:pPr>
            <a:r>
              <a:rPr lang="bg-BG" sz="1400" dirty="0"/>
              <a:t>След увеличение на бюджета по подмярката са разпределени за обработка </a:t>
            </a:r>
            <a:r>
              <a:rPr lang="bg-BG" sz="1400" dirty="0" smtClean="0"/>
              <a:t>30 броя проектни предложения със заявена субсидия в размер на 6 509 078,42</a:t>
            </a:r>
            <a:r>
              <a:rPr lang="bg-BG" sz="1400" dirty="0"/>
              <a:t> </a:t>
            </a:r>
            <a:r>
              <a:rPr lang="bg-BG" sz="1400" dirty="0" smtClean="0"/>
              <a:t>€.</a:t>
            </a:r>
            <a:endParaRPr lang="en-US" sz="1400" dirty="0" smtClean="0"/>
          </a:p>
        </p:txBody>
      </p:sp>
      <p:sp>
        <p:nvSpPr>
          <p:cNvPr id="11" name="Slide Number Placeholder 1">
            <a:extLst>
              <a:ext uri="{FF2B5EF4-FFF2-40B4-BE49-F238E27FC236}">
                <a16:creationId xmlns:a16="http://schemas.microsoft.com/office/drawing/2014/main" xmlns="" id="{5E0A2811-986E-4EBF-9612-8E79971C972D}"/>
              </a:ext>
            </a:extLst>
          </p:cNvPr>
          <p:cNvSpPr txBox="1">
            <a:spLocks/>
          </p:cNvSpPr>
          <p:nvPr/>
        </p:nvSpPr>
        <p:spPr>
          <a:xfrm>
            <a:off x="11726863" y="6283901"/>
            <a:ext cx="465137" cy="400050"/>
          </a:xfrm>
          <a:prstGeom prst="roundRect">
            <a:avLst>
              <a:gd name="adj" fmla="val 9526"/>
            </a:avLst>
          </a:prstGeom>
          <a:gradFill>
            <a:gsLst>
              <a:gs pos="20000">
                <a:schemeClr val="tx1">
                  <a:lumMod val="75000"/>
                  <a:lumOff val="25000"/>
                </a:schemeClr>
              </a:gs>
              <a:gs pos="82000">
                <a:schemeClr val="tx1"/>
              </a:gs>
            </a:gsLst>
            <a:lin ang="3000000" scaled="0"/>
          </a:gradFill>
          <a:ln w="6350">
            <a:solidFill>
              <a:schemeClr val="accent1"/>
            </a:solidFill>
          </a:ln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i="1" kern="120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dirty="0" smtClean="0"/>
              <a:t>21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84905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9802" y="931985"/>
            <a:ext cx="61546" cy="59260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" name="TextBox 4"/>
          <p:cNvSpPr txBox="1"/>
          <p:nvPr/>
        </p:nvSpPr>
        <p:spPr>
          <a:xfrm>
            <a:off x="0" y="90450"/>
            <a:ext cx="6480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000" dirty="0" smtClean="0">
                <a:latin typeface="Century Gothic" panose="020B0502020202020204" pitchFamily="34" charset="0"/>
              </a:rPr>
              <a:t>01</a:t>
            </a:r>
            <a:endParaRPr lang="bg-BG" sz="3000" dirty="0">
              <a:latin typeface="Century Gothic" panose="020B0502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511830" y="2114067"/>
            <a:ext cx="3500387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400" b="1" dirty="0"/>
              <a:t>М</a:t>
            </a:r>
            <a:r>
              <a:rPr lang="bg-BG" sz="1400" b="1" dirty="0" smtClean="0"/>
              <a:t>ярка 9</a:t>
            </a:r>
          </a:p>
          <a:p>
            <a:pPr algn="ctr"/>
            <a:endParaRPr lang="bg-BG" sz="1400" b="1" dirty="0" smtClean="0"/>
          </a:p>
          <a:p>
            <a:pPr algn="ctr"/>
            <a:r>
              <a:rPr lang="bg-BG" dirty="0" smtClean="0"/>
              <a:t> </a:t>
            </a:r>
            <a:r>
              <a:rPr lang="bg-BG" sz="1200" i="1" dirty="0" smtClean="0"/>
              <a:t>"</a:t>
            </a:r>
            <a:r>
              <a:rPr lang="ru-RU" sz="1200" i="1" dirty="0"/>
              <a:t>Учредяване на групи и организации на производителите.</a:t>
            </a:r>
            <a:r>
              <a:rPr lang="bg-BG" sz="1200" i="1" dirty="0" smtClean="0"/>
              <a:t>"</a:t>
            </a:r>
            <a:endParaRPr lang="bg-BG" sz="1200" i="1" dirty="0"/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1098400"/>
              </p:ext>
            </p:extLst>
          </p:nvPr>
        </p:nvGraphicFramePr>
        <p:xfrm>
          <a:off x="508541" y="3500582"/>
          <a:ext cx="10048623" cy="3021214"/>
        </p:xfrm>
        <a:graphic>
          <a:graphicData uri="http://schemas.openxmlformats.org/drawingml/2006/table">
            <a:tbl>
              <a:tblPr bandRow="1">
                <a:tableStyleId>{69012ECD-51FC-41F1-AA8D-1B2483CD663E}</a:tableStyleId>
              </a:tblPr>
              <a:tblGrid>
                <a:gridCol w="5234282">
                  <a:extLst>
                    <a:ext uri="{9D8B030D-6E8A-4147-A177-3AD203B41FA5}">
                      <a16:colId xmlns:a16="http://schemas.microsoft.com/office/drawing/2014/main" xmlns="" val="62373848"/>
                    </a:ext>
                  </a:extLst>
                </a:gridCol>
                <a:gridCol w="4814341">
                  <a:extLst>
                    <a:ext uri="{9D8B030D-6E8A-4147-A177-3AD203B41FA5}">
                      <a16:colId xmlns:a16="http://schemas.microsoft.com/office/drawing/2014/main" xmlns="" val="1044504265"/>
                    </a:ext>
                  </a:extLst>
                </a:gridCol>
              </a:tblGrid>
              <a:tr h="434109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/>
                        <a:t>Брой приеми</a:t>
                      </a:r>
                      <a:endParaRPr lang="ru-RU" sz="1400" b="0" dirty="0" smtClean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400" b="0" dirty="0" smtClean="0">
                          <a:latin typeface="+mn-lt"/>
                        </a:rPr>
                        <a:t>1</a:t>
                      </a:r>
                      <a:endParaRPr lang="bg-BG" sz="1400" b="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50319588"/>
                  </a:ext>
                </a:extLst>
              </a:tr>
              <a:tr h="532037">
                <a:tc>
                  <a:txBody>
                    <a:bodyPr/>
                    <a:lstStyle/>
                    <a:p>
                      <a:pPr algn="l" fontAlgn="ctr"/>
                      <a:r>
                        <a:rPr lang="bg-BG" sz="1400" u="none" strike="noStrike" dirty="0" smtClean="0">
                          <a:effectLst/>
                        </a:rPr>
                        <a:t>Брой постъпили проектни предложения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u="none" strike="noStrike" dirty="0" smtClean="0">
                          <a:effectLst/>
                        </a:rPr>
                        <a:t>38</a:t>
                      </a:r>
                    </a:p>
                    <a:p>
                      <a:pPr algn="ctr"/>
                      <a:endParaRPr lang="bg-BG" sz="1400" b="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69464549"/>
                  </a:ext>
                </a:extLst>
              </a:tr>
              <a:tr h="436713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</a:rPr>
                        <a:t>Стойност на заявената финансова помощ (</a:t>
                      </a:r>
                      <a:r>
                        <a:rPr lang="bg-BG" sz="1400" dirty="0" smtClean="0"/>
                        <a:t>€</a:t>
                      </a:r>
                      <a:r>
                        <a:rPr lang="ru-RU" sz="1400" u="none" strike="noStrike" dirty="0" smtClean="0">
                          <a:effectLst/>
                        </a:rPr>
                        <a:t>)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</a:rPr>
                        <a:t>  16 478 348,87 </a:t>
                      </a:r>
                      <a:r>
                        <a:rPr lang="bg-BG" sz="1400" dirty="0" smtClean="0"/>
                        <a:t>€</a:t>
                      </a:r>
                      <a:endParaRPr lang="ru-RU" sz="1400" u="none" strike="noStrike" dirty="0" smtClean="0">
                        <a:effectLst/>
                      </a:endParaRPr>
                    </a:p>
                    <a:p>
                      <a:pPr algn="ctr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798201009"/>
                  </a:ext>
                </a:extLst>
              </a:tr>
              <a:tr h="532037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/>
                        <a:t>Общ брой сключени договори за подпомагане</a:t>
                      </a:r>
                      <a:endParaRPr lang="bg-BG" sz="1400" b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u="none" strike="noStrike" dirty="0" smtClean="0">
                          <a:effectLst/>
                        </a:rPr>
                        <a:t>26</a:t>
                      </a:r>
                    </a:p>
                    <a:p>
                      <a:pPr algn="ctr"/>
                      <a:endParaRPr lang="bg-BG" sz="1400" b="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96372353"/>
                  </a:ext>
                </a:extLst>
              </a:tr>
              <a:tr h="436713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dirty="0" smtClean="0"/>
                        <a:t>Размер на договорената субсидия (€)</a:t>
                      </a:r>
                      <a:endParaRPr lang="bg-BG" sz="1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u="none" strike="noStrike" dirty="0" smtClean="0">
                          <a:effectLst/>
                        </a:rPr>
                        <a:t>  7 972 023,52 </a:t>
                      </a:r>
                      <a:r>
                        <a:rPr lang="bg-BG" sz="1400" dirty="0" smtClean="0"/>
                        <a:t>€</a:t>
                      </a:r>
                      <a:endParaRPr lang="bg-BG" sz="1400" u="none" strike="noStrike" dirty="0" smtClean="0">
                        <a:effectLst/>
                      </a:endParaRPr>
                    </a:p>
                    <a:p>
                      <a:pPr algn="ctr" fontAlgn="b"/>
                      <a:r>
                        <a:rPr lang="bg-BG" sz="1400" u="none" strike="noStrike" dirty="0" smtClean="0">
                          <a:effectLst/>
                        </a:rPr>
                        <a:t> 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954995297"/>
                  </a:ext>
                </a:extLst>
              </a:tr>
              <a:tr h="436713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dirty="0" smtClean="0">
                          <a:solidFill>
                            <a:schemeClr val="tx1"/>
                          </a:solidFill>
                        </a:rPr>
                        <a:t>Изплатени средства (€)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2 191 539,07 € </a:t>
                      </a:r>
                    </a:p>
                    <a:p>
                      <a:pPr algn="ctr" fontAlgn="b"/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51048465"/>
                  </a:ext>
                </a:extLst>
              </a:tr>
            </a:tbl>
          </a:graphicData>
        </a:graphic>
      </p:graphicFrame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xmlns="" id="{5E0A2811-986E-4EBF-9612-8E79971C972D}"/>
              </a:ext>
            </a:extLst>
          </p:cNvPr>
          <p:cNvSpPr txBox="1">
            <a:spLocks/>
          </p:cNvSpPr>
          <p:nvPr/>
        </p:nvSpPr>
        <p:spPr>
          <a:xfrm>
            <a:off x="11726863" y="6276975"/>
            <a:ext cx="465137" cy="400050"/>
          </a:xfrm>
          <a:prstGeom prst="roundRect">
            <a:avLst>
              <a:gd name="adj" fmla="val 9526"/>
            </a:avLst>
          </a:prstGeom>
          <a:gradFill>
            <a:gsLst>
              <a:gs pos="20000">
                <a:schemeClr val="tx1">
                  <a:lumMod val="75000"/>
                  <a:lumOff val="25000"/>
                </a:schemeClr>
              </a:gs>
              <a:gs pos="82000">
                <a:schemeClr val="tx1"/>
              </a:gs>
            </a:gsLst>
            <a:lin ang="3000000" scaled="0"/>
          </a:gradFill>
          <a:ln w="6350">
            <a:solidFill>
              <a:schemeClr val="accent1"/>
            </a:solidFill>
          </a:ln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i="1" kern="120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dirty="0" smtClean="0"/>
              <a:t>22</a:t>
            </a:r>
            <a:endParaRPr lang="en-ZA" dirty="0"/>
          </a:p>
        </p:txBody>
      </p:sp>
      <p:sp>
        <p:nvSpPr>
          <p:cNvPr id="8" name="Rectangle 7"/>
          <p:cNvSpPr/>
          <p:nvPr/>
        </p:nvSpPr>
        <p:spPr>
          <a:xfrm>
            <a:off x="371117" y="948691"/>
            <a:ext cx="62471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3200" dirty="0" smtClean="0">
                <a:latin typeface="+mj-lt"/>
              </a:rPr>
              <a:t>Отчет за изпълнението на </a:t>
            </a:r>
            <a:r>
              <a:rPr lang="ru-RU" sz="3200" dirty="0" smtClean="0">
                <a:latin typeface="+mj-lt"/>
              </a:rPr>
              <a:t>мярка </a:t>
            </a:r>
            <a:r>
              <a:rPr lang="ru-RU" sz="3200" dirty="0">
                <a:latin typeface="+mj-lt"/>
              </a:rPr>
              <a:t>9</a:t>
            </a:r>
            <a:endParaRPr lang="bg-BG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74522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sz="quarter" idx="3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6510" y="2499312"/>
            <a:ext cx="5511800" cy="3692688"/>
          </a:xfr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48072" y="197456"/>
            <a:ext cx="6851766" cy="1442982"/>
          </a:xfrm>
        </p:spPr>
        <p:txBody>
          <a:bodyPr/>
          <a:lstStyle/>
          <a:p>
            <a:r>
              <a:rPr lang="ru-RU" dirty="0"/>
              <a:t>Подмярка 19.2 на мярка 19 „Водено от общностите местно развитие” (ВОМР</a:t>
            </a:r>
            <a:r>
              <a:rPr lang="ru-RU" dirty="0" smtClean="0"/>
              <a:t>)</a:t>
            </a:r>
            <a:endParaRPr lang="bg-BG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2"/>
          </p:nvPr>
        </p:nvSpPr>
        <p:spPr>
          <a:xfrm>
            <a:off x="630488" y="1510535"/>
            <a:ext cx="5472000" cy="360000"/>
          </a:xfrm>
        </p:spPr>
        <p:txBody>
          <a:bodyPr/>
          <a:lstStyle/>
          <a:p>
            <a:r>
              <a:rPr lang="ru-RU" dirty="0" smtClean="0"/>
              <a:t>Програма </a:t>
            </a:r>
            <a:r>
              <a:rPr lang="ru-RU" dirty="0"/>
              <a:t>за развитие на селските райони 2014-2020 г</a:t>
            </a:r>
            <a:endParaRPr lang="bg-BG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648072" y="2505808"/>
            <a:ext cx="5472000" cy="3621537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Общо </a:t>
            </a:r>
            <a:r>
              <a:rPr lang="ru-RU" dirty="0">
                <a:solidFill>
                  <a:schemeClr val="tx1"/>
                </a:solidFill>
              </a:rPr>
              <a:t>брой сключени договори по проектни предложения - </a:t>
            </a:r>
            <a:r>
              <a:rPr lang="ru-RU" dirty="0" smtClean="0">
                <a:solidFill>
                  <a:schemeClr val="tx1"/>
                </a:solidFill>
              </a:rPr>
              <a:t>638 </a:t>
            </a:r>
            <a:r>
              <a:rPr lang="ru-RU" dirty="0">
                <a:solidFill>
                  <a:schemeClr val="tx1"/>
                </a:solidFill>
              </a:rPr>
              <a:t>бр. на стойност </a:t>
            </a:r>
            <a:r>
              <a:rPr lang="ru-RU" dirty="0" smtClean="0">
                <a:solidFill>
                  <a:schemeClr val="tx1"/>
                </a:solidFill>
              </a:rPr>
              <a:t>33 779 895 евро.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Общо </a:t>
            </a:r>
            <a:r>
              <a:rPr lang="ru-RU" dirty="0">
                <a:solidFill>
                  <a:schemeClr val="tx1"/>
                </a:solidFill>
              </a:rPr>
              <a:t>постъпили процедури за </a:t>
            </a:r>
            <a:r>
              <a:rPr lang="ru-RU" dirty="0" smtClean="0">
                <a:solidFill>
                  <a:schemeClr val="tx1"/>
                </a:solidFill>
              </a:rPr>
              <a:t>контрол </a:t>
            </a:r>
            <a:r>
              <a:rPr lang="ru-RU" dirty="0">
                <a:solidFill>
                  <a:schemeClr val="tx1"/>
                </a:solidFill>
              </a:rPr>
              <a:t>в </a:t>
            </a:r>
            <a:r>
              <a:rPr lang="ru-RU" dirty="0" smtClean="0">
                <a:solidFill>
                  <a:schemeClr val="tx1"/>
                </a:solidFill>
              </a:rPr>
              <a:t>ДФ</a:t>
            </a:r>
            <a:r>
              <a:rPr lang="en-US" dirty="0" smtClean="0">
                <a:solidFill>
                  <a:schemeClr val="tx1"/>
                </a:solidFill>
              </a:rPr>
              <a:t> “</a:t>
            </a:r>
            <a:r>
              <a:rPr lang="ru-RU" dirty="0" smtClean="0">
                <a:solidFill>
                  <a:schemeClr val="tx1"/>
                </a:solidFill>
              </a:rPr>
              <a:t>З</a:t>
            </a:r>
            <a:r>
              <a:rPr lang="bg-BG" dirty="0" err="1" smtClean="0">
                <a:solidFill>
                  <a:schemeClr val="tx1"/>
                </a:solidFill>
              </a:rPr>
              <a:t>емеделие</a:t>
            </a:r>
            <a:r>
              <a:rPr lang="en-US" dirty="0" smtClean="0">
                <a:solidFill>
                  <a:schemeClr val="tx1"/>
                </a:solidFill>
              </a:rPr>
              <a:t>”</a:t>
            </a:r>
            <a:r>
              <a:rPr lang="ru-RU" dirty="0" smtClean="0">
                <a:solidFill>
                  <a:schemeClr val="tx1"/>
                </a:solidFill>
              </a:rPr>
              <a:t> 555 бр., от които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	</a:t>
            </a:r>
            <a:r>
              <a:rPr lang="ru-RU" dirty="0" smtClean="0">
                <a:solidFill>
                  <a:schemeClr val="tx1"/>
                </a:solidFill>
              </a:rPr>
              <a:t>504 </a:t>
            </a:r>
            <a:r>
              <a:rPr lang="ru-RU" dirty="0">
                <a:solidFill>
                  <a:schemeClr val="tx1"/>
                </a:solidFill>
              </a:rPr>
              <a:t>бр. обработени</a:t>
            </a:r>
            <a:r>
              <a:rPr lang="ru-RU" dirty="0" smtClean="0">
                <a:solidFill>
                  <a:schemeClr val="tx1"/>
                </a:solidFill>
              </a:rPr>
              <a:t>,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	</a:t>
            </a:r>
            <a:r>
              <a:rPr lang="ru-RU" dirty="0" smtClean="0">
                <a:solidFill>
                  <a:schemeClr val="tx1"/>
                </a:solidFill>
              </a:rPr>
              <a:t>36 </a:t>
            </a:r>
            <a:r>
              <a:rPr lang="ru-RU" dirty="0">
                <a:solidFill>
                  <a:schemeClr val="tx1"/>
                </a:solidFill>
              </a:rPr>
              <a:t>бр. в процес на обработка</a:t>
            </a:r>
            <a:r>
              <a:rPr lang="ru-RU" dirty="0" smtClean="0">
                <a:solidFill>
                  <a:schemeClr val="tx1"/>
                </a:solidFill>
              </a:rPr>
              <a:t>,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	</a:t>
            </a:r>
            <a:r>
              <a:rPr lang="ru-RU" dirty="0" smtClean="0">
                <a:solidFill>
                  <a:schemeClr val="tx1"/>
                </a:solidFill>
              </a:rPr>
              <a:t>15 </a:t>
            </a:r>
            <a:r>
              <a:rPr lang="ru-RU" dirty="0">
                <a:solidFill>
                  <a:schemeClr val="tx1"/>
                </a:solidFill>
              </a:rPr>
              <a:t>бр. н</a:t>
            </a:r>
            <a:r>
              <a:rPr lang="ru-RU" dirty="0" smtClean="0">
                <a:solidFill>
                  <a:schemeClr val="tx1"/>
                </a:solidFill>
              </a:rPr>
              <a:t>овопостъпили, предстоящо 	разпределение за обработка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Slide Number Placeholder 1">
            <a:extLst>
              <a:ext uri="{FF2B5EF4-FFF2-40B4-BE49-F238E27FC236}">
                <a16:creationId xmlns:a16="http://schemas.microsoft.com/office/drawing/2014/main" xmlns="" id="{5E0A2811-986E-4EBF-9612-8E79971C972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726863" y="6276975"/>
            <a:ext cx="465137" cy="400050"/>
          </a:xfrm>
        </p:spPr>
        <p:txBody>
          <a:bodyPr/>
          <a:lstStyle/>
          <a:p>
            <a:r>
              <a:rPr lang="bg-BG" dirty="0" smtClean="0"/>
              <a:t>23</a:t>
            </a:r>
            <a:endParaRPr lang="en-ZA" dirty="0"/>
          </a:p>
        </p:txBody>
      </p:sp>
      <p:sp>
        <p:nvSpPr>
          <p:cNvPr id="10" name="Rectangle 9"/>
          <p:cNvSpPr/>
          <p:nvPr/>
        </p:nvSpPr>
        <p:spPr>
          <a:xfrm>
            <a:off x="219802" y="931985"/>
            <a:ext cx="61546" cy="59260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1" name="TextBox 10"/>
          <p:cNvSpPr txBox="1"/>
          <p:nvPr/>
        </p:nvSpPr>
        <p:spPr>
          <a:xfrm>
            <a:off x="0" y="90450"/>
            <a:ext cx="6480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000" dirty="0" smtClean="0">
                <a:latin typeface="Century Gothic" panose="020B0502020202020204" pitchFamily="34" charset="0"/>
              </a:rPr>
              <a:t>01</a:t>
            </a:r>
            <a:endParaRPr lang="bg-BG" sz="30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492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6" descr="Hollow image accent">
            <a:extLst>
              <a:ext uri="{FF2B5EF4-FFF2-40B4-BE49-F238E27FC236}">
                <a16:creationId xmlns:a16="http://schemas.microsoft.com/office/drawing/2014/main" xmlns="" id="{764DA446-807B-4C83-BB5A-59E3FABC93F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spect="1"/>
          </p:cNvSpPr>
          <p:nvPr/>
        </p:nvSpPr>
        <p:spPr bwMode="auto">
          <a:xfrm>
            <a:off x="6026655" y="5067049"/>
            <a:ext cx="1838651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4" name="Rectangle 3"/>
          <p:cNvSpPr/>
          <p:nvPr/>
        </p:nvSpPr>
        <p:spPr>
          <a:xfrm>
            <a:off x="219802" y="931985"/>
            <a:ext cx="61546" cy="59260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" name="TextBox 4"/>
          <p:cNvSpPr txBox="1"/>
          <p:nvPr/>
        </p:nvSpPr>
        <p:spPr>
          <a:xfrm>
            <a:off x="0" y="90450"/>
            <a:ext cx="6480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000" dirty="0" smtClean="0">
                <a:latin typeface="Century Gothic" panose="020B0502020202020204" pitchFamily="34" charset="0"/>
              </a:rPr>
              <a:t>01</a:t>
            </a:r>
            <a:endParaRPr lang="bg-BG" sz="3000" dirty="0">
              <a:latin typeface="Century Gothic" panose="020B0502020202020204" pitchFamily="34" charset="0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68214" y="432000"/>
            <a:ext cx="11103785" cy="432000"/>
          </a:xfrm>
        </p:spPr>
        <p:txBody>
          <a:bodyPr/>
          <a:lstStyle/>
          <a:p>
            <a:r>
              <a:rPr lang="bg-BG" dirty="0" smtClean="0"/>
              <a:t>Подмярка 21.3 </a:t>
            </a:r>
            <a:endParaRPr lang="bg-BG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3"/>
          </p:nvPr>
        </p:nvSpPr>
        <p:spPr>
          <a:xfrm>
            <a:off x="6339334" y="1934307"/>
            <a:ext cx="5169797" cy="407891"/>
          </a:xfrm>
        </p:spPr>
        <p:txBody>
          <a:bodyPr/>
          <a:lstStyle/>
          <a:p>
            <a:r>
              <a:rPr lang="bg-BG" dirty="0" smtClean="0"/>
              <a:t>Отчет за изпълнението</a:t>
            </a:r>
            <a:endParaRPr lang="bg-BG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>
          <a:xfrm>
            <a:off x="685800" y="2486989"/>
            <a:ext cx="5237215" cy="3702674"/>
          </a:xfr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bg-BG" dirty="0"/>
          </a:p>
          <a:p>
            <a:r>
              <a:rPr lang="ru-RU" sz="1400" dirty="0" smtClean="0"/>
              <a:t>Бюджет </a:t>
            </a:r>
            <a:r>
              <a:rPr lang="ru-RU" sz="1400" dirty="0"/>
              <a:t>на финансовата помощ за приетите заявления за подпомагане в периода на прием по подмярка 21.3 е в размер </a:t>
            </a:r>
            <a:r>
              <a:rPr lang="ru-RU" sz="1400" dirty="0" smtClean="0"/>
              <a:t>на 4 203 341,86 евро.</a:t>
            </a:r>
          </a:p>
          <a:p>
            <a:r>
              <a:rPr lang="bg-BG" sz="1400" dirty="0" smtClean="0"/>
              <a:t>Бенефициенти </a:t>
            </a:r>
            <a:r>
              <a:rPr lang="bg-BG" sz="1400" dirty="0"/>
              <a:t>по </a:t>
            </a:r>
            <a:r>
              <a:rPr lang="bg-BG" sz="1400" dirty="0" smtClean="0"/>
              <a:t>подмярката са  </a:t>
            </a:r>
            <a:r>
              <a:rPr lang="bg-BG" sz="1400" dirty="0" err="1"/>
              <a:t>микро</a:t>
            </a:r>
            <a:r>
              <a:rPr lang="bg-BG" sz="1400" dirty="0"/>
              <a:t>-, малки и средни предприятия, преработващи селскостопански продукти, включени в Приложение I към Договора за функционирането на Европейския съюз (ДФЕС), и признати групи и организации на производители</a:t>
            </a:r>
            <a:r>
              <a:rPr lang="bg-BG" sz="1400" dirty="0" smtClean="0"/>
              <a:t>.</a:t>
            </a:r>
          </a:p>
          <a:p>
            <a:r>
              <a:rPr lang="ru-RU" sz="1400" dirty="0" smtClean="0"/>
              <a:t>Подпомагането е насочено към кандидати с доказан </a:t>
            </a:r>
            <a:r>
              <a:rPr lang="ru-RU" sz="1400" dirty="0"/>
              <a:t>спад в нетните приходи от продажби на преработени селскостопански продукти с най-малко 20 на сто по данни за периода март – юни на 2020 г. спрямо периода март – юни на 2019 г.</a:t>
            </a:r>
            <a:endParaRPr lang="bg-BG" sz="1400" dirty="0" smtClean="0"/>
          </a:p>
          <a:p>
            <a:r>
              <a:rPr lang="ru-RU" sz="1400" dirty="0"/>
              <a:t>За допустимите за подпомагане кандидати финансовата помощ се предоставя под формата на еднократно платима сума на база, определена в Наредба № 2 от </a:t>
            </a:r>
            <a:r>
              <a:rPr lang="ru-RU" sz="1400" dirty="0" smtClean="0"/>
              <a:t>5.08.2020.</a:t>
            </a:r>
            <a:endParaRPr lang="bg-BG" sz="1400" dirty="0" smtClean="0"/>
          </a:p>
          <a:p>
            <a:pPr marL="0" indent="0">
              <a:buNone/>
            </a:pPr>
            <a:endParaRPr lang="bg-BG" sz="1400" dirty="0"/>
          </a:p>
          <a:p>
            <a:endParaRPr lang="ru-RU" dirty="0"/>
          </a:p>
          <a:p>
            <a:endParaRPr lang="bg-BG" dirty="0"/>
          </a:p>
        </p:txBody>
      </p:sp>
      <p:sp>
        <p:nvSpPr>
          <p:cNvPr id="13" name="Rectangle 12"/>
          <p:cNvSpPr/>
          <p:nvPr/>
        </p:nvSpPr>
        <p:spPr>
          <a:xfrm>
            <a:off x="577360" y="830804"/>
            <a:ext cx="54717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Извънредно временно подпомагане за малки и средни предприятия и признати групи и организации на производители COVID 3</a:t>
            </a:r>
            <a:endParaRPr lang="bg-BG" i="1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>
          <a:xfrm>
            <a:off x="668214" y="1784838"/>
            <a:ext cx="5248515" cy="550324"/>
          </a:xfrm>
        </p:spPr>
        <p:txBody>
          <a:bodyPr/>
          <a:lstStyle/>
          <a:p>
            <a:r>
              <a:rPr lang="bg-BG" dirty="0"/>
              <a:t>П</a:t>
            </a:r>
            <a:r>
              <a:rPr lang="bg-BG" dirty="0" smtClean="0"/>
              <a:t>араметри</a:t>
            </a:r>
            <a:endParaRPr lang="bg-BG" dirty="0"/>
          </a:p>
        </p:txBody>
      </p:sp>
      <p:sp>
        <p:nvSpPr>
          <p:cNvPr id="15" name="Content Placeholder 9"/>
          <p:cNvSpPr>
            <a:spLocks noGrp="1"/>
          </p:cNvSpPr>
          <p:nvPr>
            <p:ph sz="half" idx="2"/>
          </p:nvPr>
        </p:nvSpPr>
        <p:spPr>
          <a:xfrm>
            <a:off x="6377354" y="2481607"/>
            <a:ext cx="5237215" cy="3702674"/>
          </a:xfr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bg-BG" dirty="0"/>
          </a:p>
          <a:p>
            <a:r>
              <a:rPr lang="ru-RU" sz="1400" dirty="0" smtClean="0"/>
              <a:t>Брой постъпили проекти – 211 бр. </a:t>
            </a:r>
          </a:p>
          <a:p>
            <a:r>
              <a:rPr lang="ru-RU" sz="1400" dirty="0" smtClean="0"/>
              <a:t>Оттеглени – 3 бр.</a:t>
            </a:r>
          </a:p>
          <a:p>
            <a:r>
              <a:rPr lang="ru-RU" sz="1400" dirty="0"/>
              <a:t>Одобрени за финансиране - 194 </a:t>
            </a:r>
            <a:r>
              <a:rPr lang="ru-RU" sz="1400" dirty="0" smtClean="0"/>
              <a:t>бр.</a:t>
            </a:r>
            <a:endParaRPr lang="ru-RU" sz="1400" dirty="0"/>
          </a:p>
          <a:p>
            <a:r>
              <a:rPr lang="bg-BG" sz="1400" dirty="0"/>
              <a:t>Отхвърлени - 14 </a:t>
            </a:r>
            <a:r>
              <a:rPr lang="bg-BG" sz="1400" dirty="0" smtClean="0"/>
              <a:t>бр.</a:t>
            </a:r>
          </a:p>
          <a:p>
            <a:r>
              <a:rPr lang="bg-BG" sz="1400" dirty="0" smtClean="0">
                <a:solidFill>
                  <a:schemeClr val="tx1"/>
                </a:solidFill>
              </a:rPr>
              <a:t>Изплатени средства по подмярката - </a:t>
            </a:r>
            <a:r>
              <a:rPr lang="bg-BG" sz="1400" dirty="0">
                <a:solidFill>
                  <a:schemeClr val="tx1"/>
                </a:solidFill>
              </a:rPr>
              <a:t>3 827 </a:t>
            </a:r>
            <a:r>
              <a:rPr lang="bg-BG" sz="1400" dirty="0"/>
              <a:t>200.13 € </a:t>
            </a:r>
          </a:p>
          <a:p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16" name="Slide Number Placeholder 1">
            <a:extLst>
              <a:ext uri="{FF2B5EF4-FFF2-40B4-BE49-F238E27FC236}">
                <a16:creationId xmlns:a16="http://schemas.microsoft.com/office/drawing/2014/main" xmlns="" id="{5E0A2811-986E-4EBF-9612-8E79971C972D}"/>
              </a:ext>
            </a:extLst>
          </p:cNvPr>
          <p:cNvSpPr txBox="1">
            <a:spLocks/>
          </p:cNvSpPr>
          <p:nvPr/>
        </p:nvSpPr>
        <p:spPr>
          <a:xfrm>
            <a:off x="11726863" y="6276975"/>
            <a:ext cx="465137" cy="400050"/>
          </a:xfrm>
          <a:prstGeom prst="roundRect">
            <a:avLst>
              <a:gd name="adj" fmla="val 9526"/>
            </a:avLst>
          </a:prstGeom>
          <a:gradFill>
            <a:gsLst>
              <a:gs pos="20000">
                <a:schemeClr val="tx1">
                  <a:lumMod val="75000"/>
                  <a:lumOff val="25000"/>
                </a:schemeClr>
              </a:gs>
              <a:gs pos="82000">
                <a:schemeClr val="tx1"/>
              </a:gs>
            </a:gsLst>
            <a:lin ang="3000000" scaled="0"/>
          </a:gradFill>
          <a:ln w="6350">
            <a:solidFill>
              <a:schemeClr val="accent1"/>
            </a:solidFill>
          </a:ln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i="1" kern="120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dirty="0" smtClean="0"/>
              <a:t>24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027317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1" r="7571"/>
          <a:stretch>
            <a:fillRect/>
          </a:stretch>
        </p:blipFill>
        <p:spPr>
          <a:xfrm>
            <a:off x="7237033" y="2376298"/>
            <a:ext cx="2405261" cy="2125239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AEA5083B-CC27-4F1C-AD03-E3DBEC1C9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6770" y="115477"/>
            <a:ext cx="7172445" cy="432000"/>
          </a:xfrm>
        </p:spPr>
        <p:txBody>
          <a:bodyPr/>
          <a:lstStyle/>
          <a:p>
            <a:r>
              <a:rPr lang="bg-BG" dirty="0" smtClean="0"/>
              <a:t>Дейности за публичност и прозрачност</a:t>
            </a:r>
            <a:endParaRPr lang="en-ZA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2"/>
          </p:nvPr>
        </p:nvSpPr>
        <p:spPr>
          <a:xfrm>
            <a:off x="1522686" y="669256"/>
            <a:ext cx="5302871" cy="488291"/>
          </a:xfrm>
        </p:spPr>
        <p:txBody>
          <a:bodyPr/>
          <a:lstStyle/>
          <a:p>
            <a:r>
              <a:rPr lang="bg-BG" dirty="0"/>
              <a:t>Мерки за публичност, прозрачност и отчетност в работата на Държавен фонд „Земеделие“</a:t>
            </a:r>
            <a:endParaRPr lang="en-ZA" dirty="0"/>
          </a:p>
          <a:p>
            <a:endParaRPr lang="bg-BG" dirty="0"/>
          </a:p>
        </p:txBody>
      </p:sp>
      <p:sp>
        <p:nvSpPr>
          <p:cNvPr id="29" name="Content Placeholder 28">
            <a:extLst>
              <a:ext uri="{FF2B5EF4-FFF2-40B4-BE49-F238E27FC236}">
                <a16:creationId xmlns:a16="http://schemas.microsoft.com/office/drawing/2014/main" xmlns="" id="{07FF37F8-D747-444C-8664-2DF836965C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12720" y="1406460"/>
            <a:ext cx="5741898" cy="2163217"/>
          </a:xfrm>
        </p:spPr>
        <p:txBody>
          <a:bodyPr/>
          <a:lstStyle/>
          <a:p>
            <a:pPr marL="0" indent="0" algn="just">
              <a:buNone/>
            </a:pPr>
            <a:r>
              <a:rPr lang="bg-BG" sz="1600" b="1" dirty="0" smtClean="0">
                <a:solidFill>
                  <a:srgbClr val="000000"/>
                </a:solidFill>
              </a:rPr>
              <a:t>Осигуряване на максимална публичност и прозрачност на процеса по управление на програмите</a:t>
            </a:r>
          </a:p>
          <a:p>
            <a:pPr marL="0" indent="0" algn="just">
              <a:buNone/>
            </a:pPr>
            <a:r>
              <a:rPr lang="ru-RU" sz="14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„горещи“ телефонни линии</a:t>
            </a:r>
            <a:r>
              <a:rPr lang="ru-RU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, на които бенефициери по ПРСР 2014-2020 могат да задават своите въпроси към експертите на Ф</a:t>
            </a:r>
            <a:r>
              <a:rPr lang="ru-RU" sz="1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онда</a:t>
            </a:r>
          </a:p>
          <a:p>
            <a:pPr marL="0" indent="0" algn="just">
              <a:buNone/>
            </a:pPr>
            <a:r>
              <a:rPr lang="bg-BG" sz="14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ден на отворените врати </a:t>
            </a:r>
            <a:r>
              <a:rPr lang="bg-BG" sz="1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за кандидати и </a:t>
            </a:r>
            <a:r>
              <a:rPr lang="ru-RU" sz="1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бенефициери, </a:t>
            </a:r>
            <a:r>
              <a:rPr lang="ru-RU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изпълняващи договори по ПРСР 2014-2020, чиито казуси не могат да бъдат решени по </a:t>
            </a:r>
            <a:r>
              <a:rPr lang="ru-RU" sz="1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телефона</a:t>
            </a:r>
          </a:p>
          <a:p>
            <a:pPr marL="0" indent="0" algn="just">
              <a:buNone/>
            </a:pPr>
            <a:r>
              <a:rPr lang="ru-RU" sz="14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план за действие </a:t>
            </a:r>
            <a:r>
              <a:rPr lang="ru-RU" sz="1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за подобряване на публичността  и прозрачността в работата на ДФ </a:t>
            </a:r>
            <a:r>
              <a:rPr lang="ru-RU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„ </a:t>
            </a:r>
            <a:r>
              <a:rPr lang="ru-RU" sz="1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Земеделие</a:t>
            </a:r>
            <a:r>
              <a:rPr lang="ru-RU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“</a:t>
            </a:r>
            <a:endParaRPr lang="bg-BG" sz="14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6D051DA-5DAD-43A7-A238-51C63BA59FEC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r>
              <a:rPr lang="bg-BG" dirty="0" smtClean="0"/>
              <a:t>25</a:t>
            </a:r>
            <a:endParaRPr lang="en-ZA" dirty="0"/>
          </a:p>
        </p:txBody>
      </p:sp>
      <p:pic>
        <p:nvPicPr>
          <p:cNvPr id="14" name="Picture Placeholder 13"/>
          <p:cNvPicPr>
            <a:picLocks noGrp="1" noChangeAspect="1"/>
          </p:cNvPicPr>
          <p:nvPr>
            <p:ph type="pic" sz="quarter" idx="3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99" r="12099"/>
          <a:stretch>
            <a:fillRect/>
          </a:stretch>
        </p:blipFill>
        <p:spPr>
          <a:xfrm>
            <a:off x="9264997" y="1176148"/>
            <a:ext cx="2405261" cy="2125239"/>
          </a:xfrm>
        </p:spPr>
      </p:pic>
      <p:pic>
        <p:nvPicPr>
          <p:cNvPr id="15" name="Picture Placeholder 14"/>
          <p:cNvPicPr>
            <a:picLocks noGrp="1" noChangeAspect="1"/>
          </p:cNvPicPr>
          <p:nvPr>
            <p:ph type="pic" sz="quarter" idx="3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23" b="16823"/>
          <a:stretch>
            <a:fillRect/>
          </a:stretch>
        </p:blipFill>
        <p:spPr>
          <a:xfrm>
            <a:off x="9163395" y="3552739"/>
            <a:ext cx="2405261" cy="2125239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7C06D93-65F2-4552-88CF-83318CBE2CFC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495135" y="5622830"/>
            <a:ext cx="5741897" cy="854507"/>
          </a:xfrm>
        </p:spPr>
        <p:txBody>
          <a:bodyPr/>
          <a:lstStyle/>
          <a:p>
            <a:pPr marL="0" lvl="0" indent="0" algn="just">
              <a:buNone/>
            </a:pPr>
            <a:r>
              <a:rPr lang="bg-BG" sz="1600" b="1" dirty="0">
                <a:solidFill>
                  <a:schemeClr val="tx1"/>
                </a:solidFill>
                <a:ea typeface="Times New Roman" panose="02020603050405020304" pitchFamily="18" charset="0"/>
              </a:rPr>
              <a:t>Кореспонденцията и уведомленията във връзка с оценката на проектните предложение</a:t>
            </a:r>
            <a:endParaRPr lang="en-ZA" sz="1600" b="1" dirty="0">
              <a:solidFill>
                <a:schemeClr val="tx1"/>
              </a:solidFill>
            </a:endParaRPr>
          </a:p>
          <a:p>
            <a:pPr marL="0" lvl="0" indent="0" algn="just">
              <a:buNone/>
            </a:pPr>
            <a:r>
              <a:rPr lang="bg-BG" sz="14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постоянна </a:t>
            </a:r>
            <a:r>
              <a:rPr lang="bg-BG" sz="14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връзка с </a:t>
            </a:r>
            <a:r>
              <a:rPr lang="bg-BG" sz="14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експертите</a:t>
            </a:r>
            <a:endParaRPr lang="en-ZA" sz="14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1455355" y="3859309"/>
            <a:ext cx="5772885" cy="1603289"/>
          </a:xfrm>
        </p:spPr>
        <p:txBody>
          <a:bodyPr/>
          <a:lstStyle/>
          <a:p>
            <a:pPr marL="0" lvl="0" indent="0" algn="just">
              <a:buNone/>
            </a:pPr>
            <a:r>
              <a:rPr lang="bg-BG" sz="1600" b="1" dirty="0">
                <a:solidFill>
                  <a:srgbClr val="000000"/>
                </a:solidFill>
              </a:rPr>
              <a:t>Повишаване информираността и компетентността на бенефициентите при изпълнение на проектите им</a:t>
            </a:r>
          </a:p>
          <a:p>
            <a:pPr marL="0" lvl="0" indent="0" algn="just">
              <a:buNone/>
            </a:pPr>
            <a:r>
              <a:rPr lang="bg-BG" sz="14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ръководство в помощ на </a:t>
            </a:r>
            <a:r>
              <a:rPr lang="bg-BG" sz="1400" b="1" dirty="0" err="1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бенефицие</a:t>
            </a:r>
            <a:r>
              <a:rPr lang="bg-BG" sz="1400" b="1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р</a:t>
            </a:r>
            <a:r>
              <a:rPr lang="bg-BG" sz="1400" b="1" dirty="0" err="1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ите</a:t>
            </a:r>
            <a:r>
              <a:rPr lang="bg-BG" sz="14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, </a:t>
            </a:r>
            <a:r>
              <a:rPr lang="ru-RU" sz="1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изпълняващи </a:t>
            </a:r>
            <a:r>
              <a:rPr lang="ru-RU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договори за безвъзмездна финансова помощ по ПРСР 2014-2020 г. </a:t>
            </a:r>
            <a:endParaRPr lang="bg-BG" sz="14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0" indent="0" algn="just">
              <a:buNone/>
            </a:pPr>
            <a:r>
              <a:rPr lang="bg-BG" sz="14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обучения</a:t>
            </a:r>
            <a:r>
              <a:rPr lang="bg-BG" sz="1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за </a:t>
            </a:r>
            <a:r>
              <a:rPr lang="ru-RU" sz="1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повишаване </a:t>
            </a:r>
            <a:r>
              <a:rPr lang="ru-RU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качеството на подаваните проектни предложения и разбирането за същността и значението на мерките от ПРСР.</a:t>
            </a:r>
            <a:endParaRPr lang="bg-BG" sz="14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indent="0">
              <a:buNone/>
            </a:pPr>
            <a:endParaRPr lang="bg-BG" dirty="0"/>
          </a:p>
        </p:txBody>
      </p:sp>
      <p:sp>
        <p:nvSpPr>
          <p:cNvPr id="20" name="Rectangle 19"/>
          <p:cNvSpPr/>
          <p:nvPr/>
        </p:nvSpPr>
        <p:spPr>
          <a:xfrm>
            <a:off x="219802" y="2851264"/>
            <a:ext cx="62832" cy="40067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1" name="Rectangle 20"/>
          <p:cNvSpPr/>
          <p:nvPr/>
        </p:nvSpPr>
        <p:spPr>
          <a:xfrm>
            <a:off x="219805" y="-1"/>
            <a:ext cx="62827" cy="18204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3" name="TextBox 22"/>
          <p:cNvSpPr txBox="1"/>
          <p:nvPr/>
        </p:nvSpPr>
        <p:spPr>
          <a:xfrm>
            <a:off x="0" y="2033794"/>
            <a:ext cx="6480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000" dirty="0" smtClean="0">
                <a:latin typeface="Century Gothic" panose="020B0502020202020204" pitchFamily="34" charset="0"/>
              </a:rPr>
              <a:t>02</a:t>
            </a:r>
            <a:endParaRPr lang="bg-BG" sz="3000" dirty="0">
              <a:latin typeface="Century Gothic" panose="020B0502020202020204" pitchFamily="34" charset="0"/>
            </a:endParaRPr>
          </a:p>
        </p:txBody>
      </p:sp>
      <p:pic>
        <p:nvPicPr>
          <p:cNvPr id="17" name="Picture Placeholder 32" descr="Megaphone">
            <a:extLst>
              <a:ext uri="{FF2B5EF4-FFF2-40B4-BE49-F238E27FC236}">
                <a16:creationId xmlns:a16="http://schemas.microsoft.com/office/drawing/2014/main" xmlns="" id="{307E281C-467D-CF41-83B5-78C98C613AF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857738" y="3771335"/>
            <a:ext cx="517329" cy="517329"/>
          </a:xfrm>
          <a:prstGeom prst="rect">
            <a:avLst/>
          </a:prstGeom>
          <a:noFill/>
          <a:ln w="95250" cap="sq" cmpd="sng" algn="ctr">
            <a:noFill/>
            <a:prstDash val="solid"/>
            <a:miter lim="800000"/>
          </a:ln>
          <a:effectLst/>
        </p:spPr>
      </p:pic>
      <p:pic>
        <p:nvPicPr>
          <p:cNvPr id="18" name="Picture Placeholder 17" descr="Repeat">
            <a:extLst>
              <a:ext uri="{FF2B5EF4-FFF2-40B4-BE49-F238E27FC236}">
                <a16:creationId xmlns:a16="http://schemas.microsoft.com/office/drawing/2014/main" xmlns="" id="{BE1AEB62-723B-1141-822C-73271BB1CDB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779353" y="5534025"/>
            <a:ext cx="625968" cy="625968"/>
          </a:xfrm>
          <a:prstGeom prst="rect">
            <a:avLst/>
          </a:prstGeom>
          <a:noFill/>
          <a:ln w="95250" cap="sq" cmpd="sng" algn="ctr">
            <a:noFill/>
            <a:prstDash val="solid"/>
            <a:miter lim="800000"/>
          </a:ln>
          <a:effectLst/>
        </p:spPr>
      </p:pic>
      <p:pic>
        <p:nvPicPr>
          <p:cNvPr id="22" name="Picture Placeholder 15" descr="Group">
            <a:extLst>
              <a:ext uri="{FF2B5EF4-FFF2-40B4-BE49-F238E27FC236}">
                <a16:creationId xmlns:a16="http://schemas.microsoft.com/office/drawing/2014/main" xmlns="" id="{FD22C7BB-0313-DD45-87C7-17AC5A8AEB5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788147" y="1286446"/>
            <a:ext cx="625968" cy="625968"/>
          </a:xfrm>
          <a:prstGeom prst="rect">
            <a:avLst/>
          </a:prstGeom>
          <a:noFill/>
          <a:ln w="95250" cap="sq" cmpd="sng" algn="ctr">
            <a:noFill/>
            <a:prstDash val="solid"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val="289385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xmlns="" id="{46D051DA-5DAD-43A7-A238-51C63BA59FEC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>
          <a:xfrm>
            <a:off x="11727656" y="6277243"/>
            <a:ext cx="464344" cy="400188"/>
          </a:xfrm>
        </p:spPr>
        <p:txBody>
          <a:bodyPr/>
          <a:lstStyle/>
          <a:p>
            <a:r>
              <a:rPr lang="bg-BG" dirty="0" smtClean="0"/>
              <a:t>26</a:t>
            </a:r>
            <a:endParaRPr lang="en-ZA" dirty="0"/>
          </a:p>
        </p:txBody>
      </p:sp>
      <p:sp>
        <p:nvSpPr>
          <p:cNvPr id="9" name="Rectangle 8"/>
          <p:cNvSpPr/>
          <p:nvPr/>
        </p:nvSpPr>
        <p:spPr>
          <a:xfrm>
            <a:off x="219804" y="4178710"/>
            <a:ext cx="62829" cy="26792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0" name="TextBox 9"/>
          <p:cNvSpPr txBox="1"/>
          <p:nvPr/>
        </p:nvSpPr>
        <p:spPr>
          <a:xfrm>
            <a:off x="-33232" y="3354068"/>
            <a:ext cx="6480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000" dirty="0" smtClean="0">
                <a:latin typeface="Century Gothic" panose="020B0502020202020204" pitchFamily="34" charset="0"/>
              </a:rPr>
              <a:t>03</a:t>
            </a:r>
            <a:endParaRPr lang="bg-BG" sz="3000" dirty="0">
              <a:latin typeface="Century Gothic" panose="020B0502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19805" y="-1"/>
            <a:ext cx="70233" cy="3116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3" name="Rectangle 12"/>
          <p:cNvSpPr/>
          <p:nvPr/>
        </p:nvSpPr>
        <p:spPr>
          <a:xfrm>
            <a:off x="457065" y="160313"/>
            <a:ext cx="87508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3200" dirty="0">
                <a:latin typeface="+mj-lt"/>
              </a:rPr>
              <a:t>Напредък в изпълнението на плана за </a:t>
            </a:r>
            <a:r>
              <a:rPr lang="bg-BG" sz="3200" dirty="0" smtClean="0">
                <a:latin typeface="+mj-lt"/>
              </a:rPr>
              <a:t>действие</a:t>
            </a:r>
            <a:endParaRPr lang="bg-BG" sz="3200" dirty="0">
              <a:latin typeface="+mj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999588" y="2431909"/>
            <a:ext cx="1909615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/>
              <a:t>1826</a:t>
            </a:r>
            <a:r>
              <a:rPr lang="bg-BG" sz="1400" b="1" dirty="0" smtClean="0"/>
              <a:t> ЗАБАВЕНИ ПРОЕКТНИ ПРЕДЛОЖЕНИЯ</a:t>
            </a:r>
            <a:r>
              <a:rPr lang="en-US" sz="1400" b="1" dirty="0" smtClean="0"/>
              <a:t>, 105 </a:t>
            </a:r>
            <a:r>
              <a:rPr lang="bg-BG" sz="1400" b="1" dirty="0" smtClean="0"/>
              <a:t>ПРОЦЕДУРИ</a:t>
            </a:r>
            <a:r>
              <a:rPr lang="en-US" sz="1400" b="1" dirty="0" smtClean="0"/>
              <a:t> </a:t>
            </a:r>
            <a:r>
              <a:rPr lang="bg-BG" sz="1400" b="1" dirty="0" smtClean="0"/>
              <a:t>и 357 ПРОЕКТА ПО М.19.2</a:t>
            </a:r>
          </a:p>
          <a:p>
            <a:pPr algn="ctr"/>
            <a:r>
              <a:rPr lang="bg-BG" dirty="0" smtClean="0"/>
              <a:t> </a:t>
            </a:r>
            <a:r>
              <a:rPr lang="bg-BG" sz="1200" i="1" dirty="0" smtClean="0"/>
              <a:t>със стойност на заявената субсидия, </a:t>
            </a:r>
            <a:r>
              <a:rPr lang="bg-BG" sz="1200" i="1" dirty="0"/>
              <a:t>равняваща се на </a:t>
            </a:r>
            <a:endParaRPr lang="bg-BG" sz="1200" i="1" dirty="0" smtClean="0"/>
          </a:p>
          <a:p>
            <a:pPr algn="ctr"/>
            <a:r>
              <a:rPr lang="bg-BG" sz="1200" i="1" dirty="0" smtClean="0"/>
              <a:t>266 750 568,7 </a:t>
            </a:r>
            <a:r>
              <a:rPr lang="bg-BG" sz="1200" dirty="0"/>
              <a:t>€</a:t>
            </a:r>
            <a:endParaRPr lang="bg-BG" sz="1200" i="1" dirty="0"/>
          </a:p>
        </p:txBody>
      </p:sp>
      <p:cxnSp>
        <p:nvCxnSpPr>
          <p:cNvPr id="26" name="Straight Connector 25" descr="Milestone Connector">
            <a:extLst>
              <a:ext uri="{FF2B5EF4-FFF2-40B4-BE49-F238E27FC236}">
                <a16:creationId xmlns:a16="http://schemas.microsoft.com/office/drawing/2014/main" xmlns="" id="{7AAE5EC1-092E-4A01-B866-C63F654AC331}"/>
              </a:ext>
            </a:extLst>
          </p:cNvPr>
          <p:cNvCxnSpPr>
            <a:cxnSpLocks/>
          </p:cNvCxnSpPr>
          <p:nvPr/>
        </p:nvCxnSpPr>
        <p:spPr>
          <a:xfrm flipH="1">
            <a:off x="3947750" y="2952229"/>
            <a:ext cx="1579" cy="1819276"/>
          </a:xfrm>
          <a:prstGeom prst="line">
            <a:avLst/>
          </a:prstGeom>
          <a:ln>
            <a:headEnd type="none"/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4405106" y="2476244"/>
            <a:ext cx="1978429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400" b="1" dirty="0" smtClean="0"/>
              <a:t>ИЗГОТВЕНИ ПОВЕЧЕ ОТ </a:t>
            </a:r>
            <a:r>
              <a:rPr lang="bg-BG" b="1" dirty="0" smtClean="0"/>
              <a:t>500</a:t>
            </a:r>
            <a:r>
              <a:rPr lang="bg-BG" sz="1400" b="1" dirty="0" smtClean="0"/>
              <a:t> АНЕКСА И ПОДПИСАНИ НАД </a:t>
            </a:r>
            <a:r>
              <a:rPr lang="bg-BG" b="1" dirty="0" smtClean="0"/>
              <a:t>280</a:t>
            </a:r>
            <a:r>
              <a:rPr lang="bg-BG" sz="1400" b="1" dirty="0" smtClean="0"/>
              <a:t> ДОГОВОРА</a:t>
            </a:r>
            <a:endParaRPr lang="bg-BG" sz="1400" b="1" dirty="0"/>
          </a:p>
          <a:p>
            <a:pPr algn="ctr"/>
            <a:r>
              <a:rPr lang="bg-BG" dirty="0" smtClean="0"/>
              <a:t> </a:t>
            </a:r>
            <a:r>
              <a:rPr lang="ru-RU" sz="1200" i="1" dirty="0"/>
              <a:t>със сума на договорената </a:t>
            </a:r>
            <a:r>
              <a:rPr lang="ru-RU" sz="1200" i="1" dirty="0" smtClean="0"/>
              <a:t>субсидия, надвишаваща</a:t>
            </a:r>
          </a:p>
          <a:p>
            <a:pPr algn="ctr"/>
            <a:r>
              <a:rPr lang="ru-RU" sz="1200" i="1" dirty="0" smtClean="0"/>
              <a:t>35 МЛН. </a:t>
            </a:r>
            <a:r>
              <a:rPr lang="bg-BG" sz="1200" dirty="0" smtClean="0"/>
              <a:t>€</a:t>
            </a:r>
            <a:endParaRPr lang="bg-BG" sz="1200" i="1" dirty="0"/>
          </a:p>
          <a:p>
            <a:pPr algn="ctr"/>
            <a:endParaRPr lang="ru-RU" sz="1200" i="1" dirty="0"/>
          </a:p>
        </p:txBody>
      </p:sp>
      <p:sp>
        <p:nvSpPr>
          <p:cNvPr id="30" name="Rectangle 29"/>
          <p:cNvSpPr/>
          <p:nvPr/>
        </p:nvSpPr>
        <p:spPr>
          <a:xfrm>
            <a:off x="4333328" y="4291737"/>
            <a:ext cx="20033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0000"/>
                </a:solidFill>
                <a:latin typeface="Helv"/>
              </a:rPr>
              <a:t> </a:t>
            </a:r>
            <a:r>
              <a:rPr lang="ru-RU" sz="1200" i="1" dirty="0" smtClean="0"/>
              <a:t>93 бр.</a:t>
            </a:r>
            <a:r>
              <a:rPr lang="bg-BG" sz="1200" i="1" dirty="0"/>
              <a:t> </a:t>
            </a:r>
            <a:r>
              <a:rPr lang="bg-BG" sz="1200" i="1" dirty="0" smtClean="0"/>
              <a:t>процедури и 202 проектни предложения по м. 19.2</a:t>
            </a:r>
            <a:r>
              <a:rPr lang="ru-RU" sz="1200" i="1" dirty="0" smtClean="0"/>
              <a:t> </a:t>
            </a:r>
            <a:r>
              <a:rPr lang="ru-RU" sz="1200" i="1" dirty="0"/>
              <a:t>с </a:t>
            </a:r>
            <a:r>
              <a:rPr lang="ru-RU" sz="1200" i="1" dirty="0" smtClean="0"/>
              <a:t>приключена обработка</a:t>
            </a:r>
            <a:endParaRPr lang="bg-BG" sz="1200" i="1" dirty="0"/>
          </a:p>
        </p:txBody>
      </p:sp>
      <p:sp>
        <p:nvSpPr>
          <p:cNvPr id="34" name="Rectangle 33"/>
          <p:cNvSpPr/>
          <p:nvPr/>
        </p:nvSpPr>
        <p:spPr>
          <a:xfrm>
            <a:off x="495991" y="770096"/>
            <a:ext cx="8548256" cy="968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Ръководството на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ДФ „Земеделие” изготви План с мерки за подобряване дейността на Фонда, наваксване с обработката на забавени проекти по ПРСР 2014-2020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г.</a:t>
            </a: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Планът е приведен в действие</a:t>
            </a:r>
            <a:endParaRPr lang="bg-BG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Text Placeholder 12">
            <a:extLst>
              <a:ext uri="{FF2B5EF4-FFF2-40B4-BE49-F238E27FC236}">
                <a16:creationId xmlns:a16="http://schemas.microsoft.com/office/drawing/2014/main" xmlns="" id="{D1FD068B-6917-4C40-B40D-5F7B670EA7BE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339629" y="2502188"/>
            <a:ext cx="765964" cy="201776"/>
          </a:xfrm>
          <a:prstGeom prst="rect">
            <a:avLst/>
          </a:prstGeom>
        </p:spPr>
        <p:txBody>
          <a:bodyPr/>
          <a:lstStyle/>
          <a:p>
            <a:r>
              <a:rPr lang="en-ZA" sz="1200" dirty="0" smtClean="0"/>
              <a:t>JUN</a:t>
            </a:r>
            <a:endParaRPr lang="en-ZA" sz="1200" dirty="0"/>
          </a:p>
        </p:txBody>
      </p:sp>
      <p:sp>
        <p:nvSpPr>
          <p:cNvPr id="36" name="Text Placeholder 5">
            <a:extLst>
              <a:ext uri="{FF2B5EF4-FFF2-40B4-BE49-F238E27FC236}">
                <a16:creationId xmlns:a16="http://schemas.microsoft.com/office/drawing/2014/main" xmlns="" id="{A6861FF3-B902-4DEC-B46D-0F2E499C51C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312312" y="2666629"/>
            <a:ext cx="556370" cy="201776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r>
              <a:rPr lang="en-ZA" b="1" i="0" dirty="0" smtClean="0">
                <a:solidFill>
                  <a:schemeClr val="tx1"/>
                </a:solidFill>
              </a:rPr>
              <a:t>20</a:t>
            </a:r>
            <a:r>
              <a:rPr lang="bg-BG" b="1" i="0" dirty="0" smtClean="0">
                <a:solidFill>
                  <a:schemeClr val="tx1"/>
                </a:solidFill>
              </a:rPr>
              <a:t>21</a:t>
            </a:r>
            <a:endParaRPr lang="en-ZA" b="1" i="0" dirty="0">
              <a:solidFill>
                <a:schemeClr val="tx1"/>
              </a:solidFill>
            </a:endParaRPr>
          </a:p>
        </p:txBody>
      </p:sp>
      <p:sp>
        <p:nvSpPr>
          <p:cNvPr id="37" name="Text Placeholder 12">
            <a:extLst>
              <a:ext uri="{FF2B5EF4-FFF2-40B4-BE49-F238E27FC236}">
                <a16:creationId xmlns:a16="http://schemas.microsoft.com/office/drawing/2014/main" xmlns="" id="{D1FD068B-6917-4C40-B40D-5F7B670EA7BE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3709053" y="2554834"/>
            <a:ext cx="765964" cy="201776"/>
          </a:xfrm>
          <a:prstGeom prst="rect">
            <a:avLst/>
          </a:prstGeom>
        </p:spPr>
        <p:txBody>
          <a:bodyPr/>
          <a:lstStyle/>
          <a:p>
            <a:r>
              <a:rPr lang="en-US" sz="1200" dirty="0" smtClean="0"/>
              <a:t>OCT</a:t>
            </a:r>
            <a:endParaRPr lang="en-ZA" sz="1200" dirty="0"/>
          </a:p>
        </p:txBody>
      </p:sp>
      <p:sp>
        <p:nvSpPr>
          <p:cNvPr id="38" name="Text Placeholder 5">
            <a:extLst>
              <a:ext uri="{FF2B5EF4-FFF2-40B4-BE49-F238E27FC236}">
                <a16:creationId xmlns:a16="http://schemas.microsoft.com/office/drawing/2014/main" xmlns="" id="{A6861FF3-B902-4DEC-B46D-0F2E499C51C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3668942" y="2696256"/>
            <a:ext cx="556370" cy="201776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r>
              <a:rPr lang="en-ZA" b="1" i="0" dirty="0" smtClean="0">
                <a:solidFill>
                  <a:schemeClr val="tx1"/>
                </a:solidFill>
              </a:rPr>
              <a:t>20</a:t>
            </a:r>
            <a:r>
              <a:rPr lang="bg-BG" b="1" i="0" dirty="0" smtClean="0">
                <a:solidFill>
                  <a:schemeClr val="tx1"/>
                </a:solidFill>
              </a:rPr>
              <a:t>21</a:t>
            </a:r>
            <a:endParaRPr lang="en-ZA" b="1" i="0" dirty="0">
              <a:solidFill>
                <a:schemeClr val="tx1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426111" y="2412513"/>
            <a:ext cx="207541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400" b="1" dirty="0" smtClean="0"/>
              <a:t>НАЗНАЧЕНИ </a:t>
            </a:r>
            <a:r>
              <a:rPr lang="bg-BG" b="1" dirty="0" smtClean="0"/>
              <a:t>14</a:t>
            </a:r>
            <a:r>
              <a:rPr lang="bg-BG" sz="1400" b="1" dirty="0" smtClean="0"/>
              <a:t> ОЦЕНИТЕЛНИ КОМИСИИ</a:t>
            </a:r>
            <a:endParaRPr lang="bg-BG" sz="1400" b="1" dirty="0"/>
          </a:p>
          <a:p>
            <a:pPr algn="ctr"/>
            <a:r>
              <a:rPr lang="bg-BG" dirty="0" smtClean="0"/>
              <a:t> </a:t>
            </a:r>
            <a:endParaRPr lang="ru-RU" sz="1200" i="1" dirty="0"/>
          </a:p>
        </p:txBody>
      </p:sp>
      <p:sp>
        <p:nvSpPr>
          <p:cNvPr id="42" name="Rectangle 41"/>
          <p:cNvSpPr/>
          <p:nvPr/>
        </p:nvSpPr>
        <p:spPr>
          <a:xfrm>
            <a:off x="8836266" y="2397698"/>
            <a:ext cx="18375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400" b="1" dirty="0" smtClean="0"/>
              <a:t>ИЗПЛАТЕНИ БЛИЗО </a:t>
            </a:r>
            <a:r>
              <a:rPr lang="bg-BG" b="1" dirty="0" smtClean="0"/>
              <a:t>72 </a:t>
            </a:r>
            <a:r>
              <a:rPr lang="bg-BG" sz="1400" b="1" dirty="0" smtClean="0"/>
              <a:t>МЛН. </a:t>
            </a:r>
            <a:r>
              <a:rPr lang="bg-BG" sz="1400" b="1" dirty="0"/>
              <a:t>€</a:t>
            </a:r>
            <a:r>
              <a:rPr lang="bg-BG" sz="1400" b="1" dirty="0" smtClean="0"/>
              <a:t>   </a:t>
            </a:r>
            <a:endParaRPr lang="ru-RU" sz="1200" b="1" i="1" dirty="0"/>
          </a:p>
        </p:txBody>
      </p:sp>
      <p:sp>
        <p:nvSpPr>
          <p:cNvPr id="44" name="Rectangle 43"/>
          <p:cNvSpPr/>
          <p:nvPr/>
        </p:nvSpPr>
        <p:spPr>
          <a:xfrm>
            <a:off x="6456963" y="2947846"/>
            <a:ext cx="2003369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0000"/>
                </a:solidFill>
                <a:latin typeface="Helv"/>
              </a:rPr>
              <a:t> </a:t>
            </a:r>
            <a:r>
              <a:rPr lang="bg-BG" sz="1200" i="1" dirty="0" smtClean="0"/>
              <a:t>за оценка на забавените проектни предложения</a:t>
            </a:r>
            <a:endParaRPr lang="en-US" sz="1200" i="1" dirty="0"/>
          </a:p>
          <a:p>
            <a:pPr algn="ctr"/>
            <a:endParaRPr lang="en-US" sz="1200" i="1" dirty="0" smtClean="0"/>
          </a:p>
          <a:p>
            <a:pPr algn="ctr"/>
            <a:r>
              <a:rPr lang="ru-RU" sz="1200" i="1" dirty="0" smtClean="0"/>
              <a:t>Осъществен </a:t>
            </a:r>
            <a:r>
              <a:rPr lang="ru-RU" sz="1200" i="1" dirty="0"/>
              <a:t>предварителен контрол на процедури по ЗОП– </a:t>
            </a:r>
            <a:r>
              <a:rPr lang="ru-RU" sz="1200" i="1" dirty="0" smtClean="0"/>
              <a:t>71;</a:t>
            </a:r>
            <a:endParaRPr lang="en-US" sz="1200" i="1" dirty="0" smtClean="0"/>
          </a:p>
          <a:p>
            <a:pPr algn="ctr"/>
            <a:endParaRPr lang="en-US" sz="1200" i="1" dirty="0"/>
          </a:p>
          <a:p>
            <a:pPr algn="ctr"/>
            <a:r>
              <a:rPr lang="ru-RU" sz="1200" i="1" dirty="0" smtClean="0"/>
              <a:t>Осъществен </a:t>
            </a:r>
            <a:r>
              <a:rPr lang="ru-RU" sz="1200" i="1" dirty="0"/>
              <a:t>последващ контрол на проведени обществени поръчки –</a:t>
            </a:r>
            <a:r>
              <a:rPr lang="ru-RU" sz="1200" i="1" dirty="0" smtClean="0"/>
              <a:t>380;</a:t>
            </a:r>
            <a:endParaRPr lang="en-US" sz="1200" i="1" dirty="0" smtClean="0"/>
          </a:p>
          <a:p>
            <a:pPr algn="ctr"/>
            <a:endParaRPr lang="en-US" sz="1200" i="1" dirty="0"/>
          </a:p>
          <a:p>
            <a:pPr algn="ctr"/>
            <a:r>
              <a:rPr lang="ru-RU" sz="1200" i="1" dirty="0" smtClean="0"/>
              <a:t>Извършен </a:t>
            </a:r>
            <a:r>
              <a:rPr lang="ru-RU" sz="1200" i="1" dirty="0"/>
              <a:t>контрол на Процедури по ПМС 160/2016 – 80.</a:t>
            </a:r>
            <a:endParaRPr lang="en-US" sz="1200" i="1" dirty="0"/>
          </a:p>
          <a:p>
            <a:pPr algn="ctr"/>
            <a:endParaRPr lang="bg-BG" sz="1200" i="1" dirty="0"/>
          </a:p>
        </p:txBody>
      </p:sp>
      <p:sp>
        <p:nvSpPr>
          <p:cNvPr id="45" name="Rectangle 44"/>
          <p:cNvSpPr/>
          <p:nvPr/>
        </p:nvSpPr>
        <p:spPr>
          <a:xfrm>
            <a:off x="8893231" y="2982056"/>
            <a:ext cx="19125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i="1" dirty="0" smtClean="0"/>
              <a:t>с най-голяма </a:t>
            </a:r>
            <a:r>
              <a:rPr lang="ru-RU" sz="1200" i="1" dirty="0"/>
              <a:t>част от изплатените субсидии </a:t>
            </a:r>
            <a:r>
              <a:rPr lang="ru-RU" sz="1200" i="1" dirty="0" smtClean="0"/>
              <a:t>по </a:t>
            </a:r>
            <a:r>
              <a:rPr lang="en-US" sz="1200" i="1" dirty="0" smtClean="0"/>
              <a:t>подмярка 7.2</a:t>
            </a:r>
            <a:endParaRPr lang="bg-BG" sz="1200" i="1" dirty="0"/>
          </a:p>
        </p:txBody>
      </p:sp>
      <p:cxnSp>
        <p:nvCxnSpPr>
          <p:cNvPr id="49" name="Straight Connector 48" descr="Milestone Connector">
            <a:extLst>
              <a:ext uri="{FF2B5EF4-FFF2-40B4-BE49-F238E27FC236}">
                <a16:creationId xmlns:a16="http://schemas.microsoft.com/office/drawing/2014/main" xmlns="" id="{7AAE5EC1-092E-4A01-B866-C63F654AC331}"/>
              </a:ext>
            </a:extLst>
          </p:cNvPr>
          <p:cNvCxnSpPr>
            <a:cxnSpLocks/>
          </p:cNvCxnSpPr>
          <p:nvPr/>
        </p:nvCxnSpPr>
        <p:spPr>
          <a:xfrm flipH="1">
            <a:off x="580505" y="2929582"/>
            <a:ext cx="1579" cy="1819276"/>
          </a:xfrm>
          <a:prstGeom prst="line">
            <a:avLst/>
          </a:prstGeom>
          <a:ln>
            <a:headEnd type="none"/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7959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xmlns="" id="{C4330FBA-FEA8-B941-8864-B3DEDDE8040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728" y="0"/>
            <a:ext cx="9144000" cy="6858000"/>
          </a:xfrm>
        </p:spPr>
      </p:pic>
      <p:sp>
        <p:nvSpPr>
          <p:cNvPr id="38" name="TextBox 37" descr="Accent to title block">
            <a:extLst>
              <a:ext uri="{FF2B5EF4-FFF2-40B4-BE49-F238E27FC236}">
                <a16:creationId xmlns:a16="http://schemas.microsoft.com/office/drawing/2014/main" xmlns="" id="{B231FB9C-F234-41D0-A4CE-8C29A5F2F55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 txBox="1">
            <a:spLocks/>
          </p:cNvSpPr>
          <p:nvPr/>
        </p:nvSpPr>
        <p:spPr>
          <a:xfrm>
            <a:off x="11354303" y="3842399"/>
            <a:ext cx="846997" cy="2200275"/>
          </a:xfrm>
          <a:custGeom>
            <a:avLst/>
            <a:gdLst>
              <a:gd name="connsiteX0" fmla="*/ 99480 w 846997"/>
              <a:gd name="connsiteY0" fmla="*/ 0 h 2200275"/>
              <a:gd name="connsiteX1" fmla="*/ 846997 w 846997"/>
              <a:gd name="connsiteY1" fmla="*/ 0 h 2200275"/>
              <a:gd name="connsiteX2" fmla="*/ 846997 w 846997"/>
              <a:gd name="connsiteY2" fmla="*/ 2200275 h 2200275"/>
              <a:gd name="connsiteX3" fmla="*/ 99480 w 846997"/>
              <a:gd name="connsiteY3" fmla="*/ 2200275 h 2200275"/>
              <a:gd name="connsiteX4" fmla="*/ 0 w 846997"/>
              <a:gd name="connsiteY4" fmla="*/ 2099942 h 2200275"/>
              <a:gd name="connsiteX5" fmla="*/ 0 w 846997"/>
              <a:gd name="connsiteY5" fmla="*/ 100333 h 2200275"/>
              <a:gd name="connsiteX6" fmla="*/ 99480 w 846997"/>
              <a:gd name="connsiteY6" fmla="*/ 0 h 220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6997" h="2200275">
                <a:moveTo>
                  <a:pt x="99480" y="0"/>
                </a:moveTo>
                <a:lnTo>
                  <a:pt x="846997" y="0"/>
                </a:lnTo>
                <a:lnTo>
                  <a:pt x="846997" y="2200275"/>
                </a:lnTo>
                <a:lnTo>
                  <a:pt x="99480" y="2200275"/>
                </a:lnTo>
                <a:cubicBezTo>
                  <a:pt x="44539" y="2200275"/>
                  <a:pt x="0" y="2155354"/>
                  <a:pt x="0" y="2099942"/>
                </a:cubicBezTo>
                <a:lnTo>
                  <a:pt x="0" y="100333"/>
                </a:lnTo>
                <a:cubicBezTo>
                  <a:pt x="0" y="44921"/>
                  <a:pt x="44539" y="0"/>
                  <a:pt x="99480" y="0"/>
                </a:cubicBezTo>
                <a:close/>
              </a:path>
            </a:pathLst>
          </a:custGeom>
          <a:gradFill>
            <a:gsLst>
              <a:gs pos="100000">
                <a:schemeClr val="tx1">
                  <a:lumMod val="75000"/>
                  <a:lumOff val="25000"/>
                </a:schemeClr>
              </a:gs>
              <a:gs pos="0">
                <a:schemeClr val="tx1"/>
              </a:gs>
            </a:gsLst>
            <a:lin ang="0" scaled="0"/>
          </a:gradFill>
          <a:ln w="3175">
            <a:solidFill>
              <a:schemeClr val="tx1">
                <a:lumMod val="85000"/>
                <a:lumOff val="15000"/>
              </a:schemeClr>
            </a:solidFill>
          </a:ln>
        </p:spPr>
        <p:txBody>
          <a:bodyPr vert="horz" wrap="square" lIns="180000" tIns="288000" rIns="180000" bIns="180000" rtlCol="0" anchor="t">
            <a:noAutofit/>
          </a:bodyPr>
          <a:lstStyle>
            <a:lvl1pPr algn="l" defTabSz="914400" rtl="0" eaLnBrk="1" latinLnBrk="0" hangingPunct="1">
              <a:lnSpc>
                <a:spcPts val="4000"/>
              </a:lnSpc>
              <a:spcBef>
                <a:spcPct val="0"/>
              </a:spcBef>
              <a:buNone/>
              <a:defRPr sz="5000" b="1" kern="1200" spc="-30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ZA" dirty="0"/>
          </a:p>
        </p:txBody>
      </p:sp>
      <p:sp>
        <p:nvSpPr>
          <p:cNvPr id="35" name="Isosceles Triangle 34" descr="Shadow to title block">
            <a:extLst>
              <a:ext uri="{FF2B5EF4-FFF2-40B4-BE49-F238E27FC236}">
                <a16:creationId xmlns:a16="http://schemas.microsoft.com/office/drawing/2014/main" xmlns="" id="{FE193317-B8BD-46CA-B0A6-8A7511B086D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10800000">
            <a:off x="11359065" y="5556894"/>
            <a:ext cx="476249" cy="424971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32" name="Freeform 5" descr="Solid accent block">
            <a:extLst>
              <a:ext uri="{FF2B5EF4-FFF2-40B4-BE49-F238E27FC236}">
                <a16:creationId xmlns:a16="http://schemas.microsoft.com/office/drawing/2014/main" xmlns="" id="{85E0D4E1-E389-4671-B0E7-165A10A0542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spect="1"/>
          </p:cNvSpPr>
          <p:nvPr/>
        </p:nvSpPr>
        <p:spPr bwMode="auto">
          <a:xfrm>
            <a:off x="4257349" y="2355010"/>
            <a:ext cx="1838651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33" name="Freeform 5" descr="Hollow accent block">
            <a:extLst>
              <a:ext uri="{FF2B5EF4-FFF2-40B4-BE49-F238E27FC236}">
                <a16:creationId xmlns:a16="http://schemas.microsoft.com/office/drawing/2014/main" xmlns="" id="{8186FEAF-6E1E-4258-94C3-5C589D4B5AD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spect="1"/>
          </p:cNvSpPr>
          <p:nvPr/>
        </p:nvSpPr>
        <p:spPr bwMode="auto">
          <a:xfrm>
            <a:off x="6490727" y="1236374"/>
            <a:ext cx="1838651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bg1">
                <a:lumMod val="95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sp>
        <p:nvSpPr>
          <p:cNvPr id="20" name="Title 19">
            <a:extLst>
              <a:ext uri="{FF2B5EF4-FFF2-40B4-BE49-F238E27FC236}">
                <a16:creationId xmlns:a16="http://schemas.microsoft.com/office/drawing/2014/main" xmlns="" id="{7C11A64B-7EA5-442C-8405-73273A5331D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Благодаря Ви!</a:t>
            </a:r>
            <a:endParaRPr lang="en-ZA" dirty="0"/>
          </a:p>
        </p:txBody>
      </p:sp>
      <p:pic>
        <p:nvPicPr>
          <p:cNvPr id="8" name="Graphic 7" descr="User">
            <a:extLst>
              <a:ext uri="{FF2B5EF4-FFF2-40B4-BE49-F238E27FC236}">
                <a16:creationId xmlns:a16="http://schemas.microsoft.com/office/drawing/2014/main" xmlns="" id="{111541C4-DB03-4E53-994D-499C7D73C4D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678512" y="3859066"/>
            <a:ext cx="218900" cy="2189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0828E04-9C2A-4859-8050-C2DF67A249C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bg-BG" dirty="0" smtClean="0"/>
              <a:t>Боряна Алексова</a:t>
            </a:r>
          </a:p>
          <a:p>
            <a:r>
              <a:rPr lang="bg-BG" dirty="0" smtClean="0"/>
              <a:t>Заместник изпълнителен директор </a:t>
            </a:r>
          </a:p>
          <a:p>
            <a:r>
              <a:rPr lang="bg-BG" dirty="0" smtClean="0"/>
              <a:t>Държавен фонд „Земеделие“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153678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0450"/>
            <a:ext cx="6480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000" dirty="0">
                <a:latin typeface="Century Gothic" panose="020B0502020202020204" pitchFamily="34" charset="0"/>
              </a:rPr>
              <a:t>01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189141" y="299483"/>
            <a:ext cx="59154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3200" dirty="0">
                <a:latin typeface="+mj-lt"/>
              </a:rPr>
              <a:t>Напредък към 22.10.2021г. ПРСР</a:t>
            </a:r>
          </a:p>
        </p:txBody>
      </p:sp>
      <p:graphicFrame>
        <p:nvGraphicFramePr>
          <p:cNvPr id="13" name="Таблица 12">
            <a:extLst>
              <a:ext uri="{FF2B5EF4-FFF2-40B4-BE49-F238E27FC236}">
                <a16:creationId xmlns:a16="http://schemas.microsoft.com/office/drawing/2014/main" xmlns="" id="{5C0DC809-7D88-417C-9C49-D4415A09DC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9885786"/>
              </p:ext>
            </p:extLst>
          </p:nvPr>
        </p:nvGraphicFramePr>
        <p:xfrm>
          <a:off x="324036" y="1124069"/>
          <a:ext cx="11648163" cy="7944567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4566941">
                  <a:extLst>
                    <a:ext uri="{9D8B030D-6E8A-4147-A177-3AD203B41FA5}">
                      <a16:colId xmlns:a16="http://schemas.microsoft.com/office/drawing/2014/main" xmlns="" val="3805172378"/>
                    </a:ext>
                  </a:extLst>
                </a:gridCol>
                <a:gridCol w="1329942">
                  <a:extLst>
                    <a:ext uri="{9D8B030D-6E8A-4147-A177-3AD203B41FA5}">
                      <a16:colId xmlns:a16="http://schemas.microsoft.com/office/drawing/2014/main" xmlns="" val="716887475"/>
                    </a:ext>
                  </a:extLst>
                </a:gridCol>
                <a:gridCol w="1164817">
                  <a:extLst>
                    <a:ext uri="{9D8B030D-6E8A-4147-A177-3AD203B41FA5}">
                      <a16:colId xmlns:a16="http://schemas.microsoft.com/office/drawing/2014/main" xmlns="" val="428038907"/>
                    </a:ext>
                  </a:extLst>
                </a:gridCol>
                <a:gridCol w="1286151">
                  <a:extLst>
                    <a:ext uri="{9D8B030D-6E8A-4147-A177-3AD203B41FA5}">
                      <a16:colId xmlns:a16="http://schemas.microsoft.com/office/drawing/2014/main" xmlns="" val="4077394190"/>
                    </a:ext>
                  </a:extLst>
                </a:gridCol>
                <a:gridCol w="1225484">
                  <a:extLst>
                    <a:ext uri="{9D8B030D-6E8A-4147-A177-3AD203B41FA5}">
                      <a16:colId xmlns:a16="http://schemas.microsoft.com/office/drawing/2014/main" xmlns="" val="492070899"/>
                    </a:ext>
                  </a:extLst>
                </a:gridCol>
                <a:gridCol w="715877">
                  <a:extLst>
                    <a:ext uri="{9D8B030D-6E8A-4147-A177-3AD203B41FA5}">
                      <a16:colId xmlns:a16="http://schemas.microsoft.com/office/drawing/2014/main" xmlns="" val="2995220867"/>
                    </a:ext>
                  </a:extLst>
                </a:gridCol>
                <a:gridCol w="1358951">
                  <a:extLst>
                    <a:ext uri="{9D8B030D-6E8A-4147-A177-3AD203B41FA5}">
                      <a16:colId xmlns:a16="http://schemas.microsoft.com/office/drawing/2014/main" xmlns="" val="2303847719"/>
                    </a:ext>
                  </a:extLst>
                </a:gridCol>
              </a:tblGrid>
              <a:tr h="540230"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 dirty="0">
                          <a:effectLst/>
                        </a:rPr>
                        <a:t> Мярка </a:t>
                      </a:r>
                      <a:endParaRPr lang="bg-BG" sz="11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 dirty="0">
                          <a:effectLst/>
                        </a:rPr>
                        <a:t>Бюджет ЕЗФРСР, евро</a:t>
                      </a:r>
                      <a:endParaRPr lang="bg-BG" sz="11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 H</a:t>
                      </a:r>
                      <a:r>
                        <a:rPr lang="bg-BG" sz="1100" u="none" strike="noStrike" dirty="0" err="1">
                          <a:effectLst/>
                        </a:rPr>
                        <a:t>ационално</a:t>
                      </a:r>
                      <a:r>
                        <a:rPr lang="bg-BG" sz="1100" u="none" strike="noStrike">
                          <a:effectLst/>
                        </a:rPr>
                        <a:t> финансиране (НФ), евро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Бюджет публични средства, евро (ЕЗФРСР+НФ)</a:t>
                      </a:r>
                      <a:endParaRPr lang="ru-RU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 err="1">
                          <a:effectLst/>
                        </a:rPr>
                        <a:t>Изплатени</a:t>
                      </a:r>
                      <a:r>
                        <a:rPr lang="ru-RU" sz="1100" u="none" strike="noStrike" dirty="0">
                          <a:effectLst/>
                        </a:rPr>
                        <a:t> </a:t>
                      </a:r>
                      <a:r>
                        <a:rPr lang="ru-RU" sz="1100" u="none" strike="noStrike" dirty="0" err="1">
                          <a:effectLst/>
                        </a:rPr>
                        <a:t>суми</a:t>
                      </a:r>
                      <a:r>
                        <a:rPr lang="ru-RU" sz="1100" u="none" strike="noStrike" dirty="0">
                          <a:effectLst/>
                        </a:rPr>
                        <a:t> </a:t>
                      </a:r>
                      <a:r>
                        <a:rPr lang="ru-RU" sz="1100" u="none" strike="noStrike" dirty="0" err="1">
                          <a:effectLst/>
                        </a:rPr>
                        <a:t>към</a:t>
                      </a:r>
                      <a:r>
                        <a:rPr lang="ru-RU" sz="1100" u="none" strike="noStrike" dirty="0">
                          <a:effectLst/>
                        </a:rPr>
                        <a:t> 22.10.2021 г. ЕЗФРСР*</a:t>
                      </a:r>
                      <a:endParaRPr lang="ru-RU" sz="11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</a:rPr>
                        <a:t>% </a:t>
                      </a:r>
                      <a:r>
                        <a:rPr lang="ru-RU" sz="1100" u="none" strike="noStrike" dirty="0" err="1">
                          <a:effectLst/>
                        </a:rPr>
                        <a:t>нa</a:t>
                      </a:r>
                      <a:r>
                        <a:rPr lang="ru-RU" sz="1100" u="none" strike="noStrike" dirty="0">
                          <a:effectLst/>
                        </a:rPr>
                        <a:t> </a:t>
                      </a:r>
                      <a:r>
                        <a:rPr lang="ru-RU" sz="1100" u="none" strike="noStrike" dirty="0" err="1">
                          <a:effectLst/>
                        </a:rPr>
                        <a:t>усвояване</a:t>
                      </a:r>
                      <a:r>
                        <a:rPr lang="ru-RU" sz="1100" u="none" strike="noStrike" dirty="0">
                          <a:effectLst/>
                        </a:rPr>
                        <a:t> (ЕЗФРСР)</a:t>
                      </a:r>
                      <a:endParaRPr lang="ru-RU" sz="11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Изплатени суми към 22.10.2021 г. Общо</a:t>
                      </a:r>
                      <a:endParaRPr lang="ru-RU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extLst>
                  <a:ext uri="{0D108BD9-81ED-4DB2-BD59-A6C34878D82A}">
                    <a16:rowId xmlns:a16="http://schemas.microsoft.com/office/drawing/2014/main" xmlns="" val="1505868110"/>
                  </a:ext>
                </a:extLst>
              </a:tr>
              <a:tr h="19237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</a:rPr>
                        <a:t> </a:t>
                      </a:r>
                      <a:r>
                        <a:rPr lang="ru-RU" sz="1100" u="none" strike="noStrike" dirty="0" err="1">
                          <a:effectLst/>
                        </a:rPr>
                        <a:t>Мярка</a:t>
                      </a:r>
                      <a:r>
                        <a:rPr lang="ru-RU" sz="1100" u="none" strike="noStrike" dirty="0">
                          <a:effectLst/>
                        </a:rPr>
                        <a:t> 1-Трансфер на знания и действия за </a:t>
                      </a:r>
                      <a:r>
                        <a:rPr lang="ru-RU" sz="1100" u="none" strike="noStrike" dirty="0" err="1">
                          <a:effectLst/>
                        </a:rPr>
                        <a:t>осведомяване</a:t>
                      </a:r>
                      <a:r>
                        <a:rPr lang="ru-RU" sz="1100" u="none" strike="noStrike" dirty="0">
                          <a:effectLst/>
                        </a:rPr>
                        <a:t>. </a:t>
                      </a:r>
                      <a:endParaRPr lang="ru-RU" sz="11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20 700 000.00 €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2 300 000.00 €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 dirty="0">
                          <a:effectLst/>
                        </a:rPr>
                        <a:t>         23 000 000.00 € </a:t>
                      </a:r>
                      <a:endParaRPr lang="bg-BG" sz="11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                -  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100" u="none" strike="noStrike">
                          <a:effectLst/>
                        </a:rPr>
                        <a:t>0.00%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 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extLst>
                  <a:ext uri="{0D108BD9-81ED-4DB2-BD59-A6C34878D82A}">
                    <a16:rowId xmlns:a16="http://schemas.microsoft.com/office/drawing/2014/main" xmlns="" val="1053211446"/>
                  </a:ext>
                </a:extLst>
              </a:tr>
              <a:tr h="38061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 Мярка 2-Консултантски услуги,управление на стопанството и услуги по заместване в стопанството.**** </a:t>
                      </a:r>
                      <a:endParaRPr lang="ru-RU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16 058 274.00 €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2 833 813.06 €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 dirty="0">
                          <a:effectLst/>
                        </a:rPr>
                        <a:t>         18 892 087.06 € </a:t>
                      </a:r>
                      <a:endParaRPr lang="bg-BG" sz="11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1 407 016.08 €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100" u="none" strike="noStrike">
                          <a:effectLst/>
                        </a:rPr>
                        <a:t>8.76%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    1 655 313.03 €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extLst>
                  <a:ext uri="{0D108BD9-81ED-4DB2-BD59-A6C34878D82A}">
                    <a16:rowId xmlns:a16="http://schemas.microsoft.com/office/drawing/2014/main" xmlns="" val="1081720768"/>
                  </a:ext>
                </a:extLst>
              </a:tr>
              <a:tr h="19237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 Мярка 4-Инвестиции в материални активи. </a:t>
                      </a:r>
                      <a:endParaRPr lang="ru-RU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 dirty="0">
                          <a:effectLst/>
                        </a:rPr>
                        <a:t>      641 251 224.00 € </a:t>
                      </a:r>
                      <a:endParaRPr lang="bg-BG" sz="11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141 321 501.47 €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 dirty="0">
                          <a:effectLst/>
                        </a:rPr>
                        <a:t>        782 572 725.47 € </a:t>
                      </a:r>
                      <a:endParaRPr lang="bg-BG" sz="11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337 161 653.91 €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100" u="none" strike="noStrike">
                          <a:effectLst/>
                        </a:rPr>
                        <a:t>52.58%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406 695 325.70 €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extLst>
                  <a:ext uri="{0D108BD9-81ED-4DB2-BD59-A6C34878D82A}">
                    <a16:rowId xmlns:a16="http://schemas.microsoft.com/office/drawing/2014/main" xmlns="" val="4186619457"/>
                  </a:ext>
                </a:extLst>
              </a:tr>
              <a:tr h="56885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 Мярка 5-Възстановяване на потенциала за селскостопанска продукция, претърпял щети в резултат на природни бедствия или катастрофични събития, и въвеждане на подходящи превантивни мерки </a:t>
                      </a:r>
                      <a:endParaRPr lang="ru-RU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 dirty="0">
                          <a:effectLst/>
                        </a:rPr>
                        <a:t>        23 450 935.00 € </a:t>
                      </a:r>
                      <a:endParaRPr lang="bg-BG" sz="11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4 138 402.00 €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 dirty="0">
                          <a:effectLst/>
                        </a:rPr>
                        <a:t>         27 589 337.00 € </a:t>
                      </a:r>
                      <a:endParaRPr lang="bg-BG" sz="11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 dirty="0">
                          <a:effectLst/>
                        </a:rPr>
                        <a:t>                        -   € </a:t>
                      </a:r>
                      <a:endParaRPr lang="bg-BG" sz="11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100" u="none" strike="noStrike">
                          <a:effectLst/>
                        </a:rPr>
                        <a:t>0.00%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                    -  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extLst>
                  <a:ext uri="{0D108BD9-81ED-4DB2-BD59-A6C34878D82A}">
                    <a16:rowId xmlns:a16="http://schemas.microsoft.com/office/drawing/2014/main" xmlns="" val="3616114697"/>
                  </a:ext>
                </a:extLst>
              </a:tr>
              <a:tr h="22787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</a:rPr>
                        <a:t> </a:t>
                      </a:r>
                      <a:r>
                        <a:rPr lang="ru-RU" sz="1100" u="none" strike="noStrike" dirty="0" err="1">
                          <a:effectLst/>
                        </a:rPr>
                        <a:t>Мярка</a:t>
                      </a:r>
                      <a:r>
                        <a:rPr lang="ru-RU" sz="1100" u="none" strike="noStrike" dirty="0">
                          <a:effectLst/>
                        </a:rPr>
                        <a:t> 6-Развитие на </a:t>
                      </a:r>
                      <a:r>
                        <a:rPr lang="ru-RU" sz="1100" u="none" strike="noStrike" dirty="0" err="1">
                          <a:effectLst/>
                        </a:rPr>
                        <a:t>стопанството</a:t>
                      </a:r>
                      <a:r>
                        <a:rPr lang="ru-RU" sz="1100" u="none" strike="noStrike" dirty="0">
                          <a:effectLst/>
                        </a:rPr>
                        <a:t> и </a:t>
                      </a:r>
                      <a:r>
                        <a:rPr lang="ru-RU" sz="1100" u="none" strike="noStrike" dirty="0" err="1">
                          <a:effectLst/>
                        </a:rPr>
                        <a:t>стопанската</a:t>
                      </a:r>
                      <a:r>
                        <a:rPr lang="ru-RU" sz="1100" u="none" strike="noStrike" dirty="0">
                          <a:effectLst/>
                        </a:rPr>
                        <a:t> </a:t>
                      </a:r>
                      <a:r>
                        <a:rPr lang="ru-RU" sz="1100" u="none" strike="noStrike" dirty="0" err="1">
                          <a:effectLst/>
                        </a:rPr>
                        <a:t>дейност</a:t>
                      </a:r>
                      <a:r>
                        <a:rPr lang="ru-RU" sz="1100" u="none" strike="noStrike" dirty="0">
                          <a:effectLst/>
                        </a:rPr>
                        <a:t>. </a:t>
                      </a:r>
                      <a:endParaRPr lang="ru-RU" sz="11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175 071 966.00 €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26 006 051.58 €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 dirty="0">
                          <a:effectLst/>
                        </a:rPr>
                        <a:t>        201 078 017.58 € </a:t>
                      </a:r>
                      <a:endParaRPr lang="bg-BG" sz="11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60 239 599.30 €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100" u="none" strike="noStrike">
                          <a:effectLst/>
                        </a:rPr>
                        <a:t>34.41%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  67 038 091.18 €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extLst>
                  <a:ext uri="{0D108BD9-81ED-4DB2-BD59-A6C34878D82A}">
                    <a16:rowId xmlns:a16="http://schemas.microsoft.com/office/drawing/2014/main" xmlns="" val="398540953"/>
                  </a:ext>
                </a:extLst>
              </a:tr>
              <a:tr h="19237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 Мярка 7-Основни услуги и обновяване на селата в селските райони. </a:t>
                      </a:r>
                      <a:endParaRPr lang="ru-RU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 dirty="0">
                          <a:effectLst/>
                        </a:rPr>
                        <a:t>      562 806 524.00 € </a:t>
                      </a:r>
                      <a:endParaRPr lang="bg-BG" sz="11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99 318 798.35 €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 dirty="0">
                          <a:effectLst/>
                        </a:rPr>
                        <a:t>        662 125 322.35 € </a:t>
                      </a:r>
                      <a:endParaRPr lang="bg-BG" sz="11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370 109 971.49 €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100" u="none" strike="noStrike">
                          <a:effectLst/>
                        </a:rPr>
                        <a:t>65.76%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435 423 493.36 €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extLst>
                  <a:ext uri="{0D108BD9-81ED-4DB2-BD59-A6C34878D82A}">
                    <a16:rowId xmlns:a16="http://schemas.microsoft.com/office/drawing/2014/main" xmlns="" val="4080586171"/>
                  </a:ext>
                </a:extLst>
              </a:tr>
              <a:tr h="38061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 Мярка 8-Инвестиции в развитието на горските площи и подобряване на жизнеспособността на горите.***** </a:t>
                      </a:r>
                      <a:endParaRPr lang="ru-RU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36 388 991.00 €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6 613 482.18 €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 dirty="0">
                          <a:effectLst/>
                        </a:rPr>
                        <a:t>         43 002 473.18 € </a:t>
                      </a:r>
                      <a:endParaRPr lang="bg-BG" sz="11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3 687 022.74 €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100" u="none" strike="noStrike">
                          <a:effectLst/>
                        </a:rPr>
                        <a:t>10.13%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    4 422 095.42 €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extLst>
                  <a:ext uri="{0D108BD9-81ED-4DB2-BD59-A6C34878D82A}">
                    <a16:rowId xmlns:a16="http://schemas.microsoft.com/office/drawing/2014/main" xmlns="" val="282132719"/>
                  </a:ext>
                </a:extLst>
              </a:tr>
              <a:tr h="19237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 Мярка 9-Учредяване на групи и организации на производителите.***** </a:t>
                      </a:r>
                      <a:endParaRPr lang="ru-RU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  8 384 852.00 €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   931 651.00 €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 dirty="0">
                          <a:effectLst/>
                        </a:rPr>
                        <a:t>           9 316 503.00 € </a:t>
                      </a:r>
                      <a:endParaRPr lang="bg-BG" sz="11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1 972 385.19 €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100" u="none" strike="noStrike">
                          <a:effectLst/>
                        </a:rPr>
                        <a:t>23.52%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    2 191 539.07 €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extLst>
                  <a:ext uri="{0D108BD9-81ED-4DB2-BD59-A6C34878D82A}">
                    <a16:rowId xmlns:a16="http://schemas.microsoft.com/office/drawing/2014/main" xmlns="" val="3845832870"/>
                  </a:ext>
                </a:extLst>
              </a:tr>
              <a:tr h="192378"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Мярка 10-Агроекология и климат.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167 510 002.00 €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55 836 667.33 €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 dirty="0">
                          <a:effectLst/>
                        </a:rPr>
                        <a:t>        223 346 669.33 € </a:t>
                      </a:r>
                      <a:endParaRPr lang="bg-BG" sz="11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145 455 929.22 €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100" u="none" strike="noStrike">
                          <a:effectLst/>
                        </a:rPr>
                        <a:t>86.83%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193 991 416.86 €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extLst>
                  <a:ext uri="{0D108BD9-81ED-4DB2-BD59-A6C34878D82A}">
                    <a16:rowId xmlns:a16="http://schemas.microsoft.com/office/drawing/2014/main" xmlns="" val="477753909"/>
                  </a:ext>
                </a:extLst>
              </a:tr>
              <a:tr h="192378"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Мярка 11-Биологично земеделие.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143 695 079.55 €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47 898 359.85 €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 dirty="0">
                          <a:effectLst/>
                        </a:rPr>
                        <a:t>        191 593 439.40 € </a:t>
                      </a:r>
                      <a:endParaRPr lang="bg-BG" sz="11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113 354 973.07 €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100" u="none" strike="noStrike">
                          <a:effectLst/>
                        </a:rPr>
                        <a:t>78.89%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151 157 474.73 €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extLst>
                  <a:ext uri="{0D108BD9-81ED-4DB2-BD59-A6C34878D82A}">
                    <a16:rowId xmlns:a16="http://schemas.microsoft.com/office/drawing/2014/main" xmlns="" val="1029327514"/>
                  </a:ext>
                </a:extLst>
              </a:tr>
              <a:tr h="19237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 Мярка 12- Плащания по „Натура-2000” и Рамковата директива  за водите. </a:t>
                      </a:r>
                      <a:endParaRPr lang="ru-RU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104 757 028.00 €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34 919 009.33 €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 dirty="0">
                          <a:effectLst/>
                        </a:rPr>
                        <a:t>        139 676 037.33 € </a:t>
                      </a:r>
                      <a:endParaRPr lang="bg-BG" sz="11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105 271 000.67 €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100" u="none" strike="noStrike">
                          <a:effectLst/>
                        </a:rPr>
                        <a:t>100.49%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140 375 471.84 €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extLst>
                  <a:ext uri="{0D108BD9-81ED-4DB2-BD59-A6C34878D82A}">
                    <a16:rowId xmlns:a16="http://schemas.microsoft.com/office/drawing/2014/main" xmlns="" val="3432986955"/>
                  </a:ext>
                </a:extLst>
              </a:tr>
              <a:tr h="38061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 Мярка 13- Плащания за райони,изправени пред природни или други специфични ограничения. </a:t>
                      </a:r>
                      <a:endParaRPr lang="ru-RU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213 266 006.00 €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71 088 668.67 €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 dirty="0">
                          <a:effectLst/>
                        </a:rPr>
                        <a:t>        284 354 674.67 € </a:t>
                      </a:r>
                      <a:endParaRPr lang="bg-BG" sz="11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212 025 077.71 €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100" u="none" strike="noStrike">
                          <a:effectLst/>
                        </a:rPr>
                        <a:t>99.42%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282 822 339.34 €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extLst>
                  <a:ext uri="{0D108BD9-81ED-4DB2-BD59-A6C34878D82A}">
                    <a16:rowId xmlns:a16="http://schemas.microsoft.com/office/drawing/2014/main" xmlns="" val="3906687133"/>
                  </a:ext>
                </a:extLst>
              </a:tr>
              <a:tr h="22787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 Мярка 14-Хуманно отношение към животните. </a:t>
                      </a:r>
                      <a:endParaRPr lang="ru-RU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14 239 306.00 €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2 512 818.71 €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 16 752 124.71 €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8 784 007.32 €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100" u="none" strike="noStrike">
                          <a:effectLst/>
                        </a:rPr>
                        <a:t>61.69%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  10 334 126.03 €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extLst>
                  <a:ext uri="{0D108BD9-81ED-4DB2-BD59-A6C34878D82A}">
                    <a16:rowId xmlns:a16="http://schemas.microsoft.com/office/drawing/2014/main" xmlns="" val="2267501530"/>
                  </a:ext>
                </a:extLst>
              </a:tr>
              <a:tr h="192378"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Мярка 16-Сътрудничество.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25 200 000.00 €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2 800 000.00 €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 28 000 000.00 €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 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100" u="none" strike="noStrike">
                          <a:effectLst/>
                        </a:rPr>
                        <a:t>0.00%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 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extLst>
                  <a:ext uri="{0D108BD9-81ED-4DB2-BD59-A6C34878D82A}">
                    <a16:rowId xmlns:a16="http://schemas.microsoft.com/office/drawing/2014/main" xmlns="" val="1471794303"/>
                  </a:ext>
                </a:extLst>
              </a:tr>
              <a:tr h="192378"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Мярка 19-ВОМР (ЛИДЕР)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118 335 849.00 €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13 148 427.67 €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131 484 276.67 €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23 867 653.20 €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100" u="none" strike="noStrike">
                          <a:effectLst/>
                        </a:rPr>
                        <a:t>20.17%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  26 519 607.89 €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extLst>
                  <a:ext uri="{0D108BD9-81ED-4DB2-BD59-A6C34878D82A}">
                    <a16:rowId xmlns:a16="http://schemas.microsoft.com/office/drawing/2014/main" xmlns="" val="1571798588"/>
                  </a:ext>
                </a:extLst>
              </a:tr>
              <a:tr h="192378"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Мярка 20-Техническа помощ.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37 493 274.00 €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6 616 460.12 €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 44 109 734.12 €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24 355 622.25 €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100" u="none" strike="noStrike">
                          <a:effectLst/>
                        </a:rPr>
                        <a:t>64.96%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  28 653 672.46 €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extLst>
                  <a:ext uri="{0D108BD9-81ED-4DB2-BD59-A6C34878D82A}">
                    <a16:rowId xmlns:a16="http://schemas.microsoft.com/office/drawing/2014/main" xmlns="" val="3934799786"/>
                  </a:ext>
                </a:extLst>
              </a:tr>
              <a:tr h="38061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 Мярка 21 - Извънредно временно подпомагане за земеделските стопани и МСП, които са особено засегнати от кризата, предизвикана от COVID-19 </a:t>
                      </a:r>
                      <a:endParaRPr lang="ru-RU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41 107 655.00 €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7 254 292.06 €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 48 361 947.06 €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35 755 418.73 €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100" u="none" strike="noStrike">
                          <a:effectLst/>
                        </a:rPr>
                        <a:t>86.98%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 dirty="0">
                          <a:effectLst/>
                        </a:rPr>
                        <a:t>          42 065 198.39 € </a:t>
                      </a:r>
                      <a:endParaRPr lang="bg-BG" sz="11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extLst>
                  <a:ext uri="{0D108BD9-81ED-4DB2-BD59-A6C34878D82A}">
                    <a16:rowId xmlns:a16="http://schemas.microsoft.com/office/drawing/2014/main" xmlns="" val="1120388795"/>
                  </a:ext>
                </a:extLst>
              </a:tr>
              <a:tr h="22787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 Тематична подпрограма по ПРСР 2014-2020 </a:t>
                      </a:r>
                      <a:endParaRPr lang="ru-RU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76 874 338.00 €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13 566 059.85 €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 90 440 397.85 €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50 718 661.74 €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100" u="none" strike="noStrike">
                          <a:effectLst/>
                        </a:rPr>
                        <a:t>65.98%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  59 669 013.78 €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extLst>
                  <a:ext uri="{0D108BD9-81ED-4DB2-BD59-A6C34878D82A}">
                    <a16:rowId xmlns:a16="http://schemas.microsoft.com/office/drawing/2014/main" xmlns="" val="3001168468"/>
                  </a:ext>
                </a:extLst>
              </a:tr>
              <a:tr h="192378"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Финансов инструмент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17 000 000.00 €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3 000 000.00 €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 20 000 000.00 €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4 250 000.00 €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100" u="none" strike="noStrike">
                          <a:effectLst/>
                        </a:rPr>
                        <a:t>25.00%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       5 000 000.00 €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extLst>
                  <a:ext uri="{0D108BD9-81ED-4DB2-BD59-A6C34878D82A}">
                    <a16:rowId xmlns:a16="http://schemas.microsoft.com/office/drawing/2014/main" xmlns="" val="2122328104"/>
                  </a:ext>
                </a:extLst>
              </a:tr>
              <a:tr h="192378"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 dirty="0">
                          <a:effectLst/>
                        </a:rPr>
                        <a:t>Общо ПРСР</a:t>
                      </a:r>
                      <a:endParaRPr lang="bg-BG" sz="11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2 443 591 303.55 €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542 104 463.22 €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   2 985 695 766.77 €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>
                          <a:effectLst/>
                        </a:rPr>
                        <a:t>  1 498 415 992.62 € 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100" u="none" strike="noStrike">
                          <a:effectLst/>
                        </a:rPr>
                        <a:t>61.32%</a:t>
                      </a:r>
                      <a:endParaRPr lang="bg-BG" sz="11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u="none" strike="noStrike" dirty="0">
                          <a:effectLst/>
                        </a:rPr>
                        <a:t>      1 858 014 179.08 € </a:t>
                      </a:r>
                      <a:endParaRPr lang="bg-BG" sz="11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8" marR="3518" marT="3518" marB="0" anchor="b"/>
                </a:tc>
                <a:extLst>
                  <a:ext uri="{0D108BD9-81ED-4DB2-BD59-A6C34878D82A}">
                    <a16:rowId xmlns:a16="http://schemas.microsoft.com/office/drawing/2014/main" xmlns="" val="5999029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4386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9802" y="931985"/>
            <a:ext cx="61546" cy="59260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" name="TextBox 6"/>
          <p:cNvSpPr txBox="1"/>
          <p:nvPr/>
        </p:nvSpPr>
        <p:spPr>
          <a:xfrm>
            <a:off x="0" y="90450"/>
            <a:ext cx="6480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000" dirty="0">
                <a:latin typeface="Century Gothic" panose="020B0502020202020204" pitchFamily="34" charset="0"/>
              </a:rPr>
              <a:t>01</a:t>
            </a:r>
          </a:p>
        </p:txBody>
      </p:sp>
      <p:sp>
        <p:nvSpPr>
          <p:cNvPr id="11" name="Slide Number Placeholder 1">
            <a:extLst>
              <a:ext uri="{FF2B5EF4-FFF2-40B4-BE49-F238E27FC236}">
                <a16:creationId xmlns:a16="http://schemas.microsoft.com/office/drawing/2014/main" xmlns="" id="{5E0A2811-986E-4EBF-9612-8E79971C972D}"/>
              </a:ext>
            </a:extLst>
          </p:cNvPr>
          <p:cNvSpPr txBox="1">
            <a:spLocks/>
          </p:cNvSpPr>
          <p:nvPr/>
        </p:nvSpPr>
        <p:spPr>
          <a:xfrm>
            <a:off x="11726863" y="6283901"/>
            <a:ext cx="465137" cy="400050"/>
          </a:xfrm>
          <a:prstGeom prst="roundRect">
            <a:avLst>
              <a:gd name="adj" fmla="val 9526"/>
            </a:avLst>
          </a:prstGeom>
          <a:gradFill>
            <a:gsLst>
              <a:gs pos="20000">
                <a:schemeClr val="tx1">
                  <a:lumMod val="75000"/>
                  <a:lumOff val="25000"/>
                </a:schemeClr>
              </a:gs>
              <a:gs pos="82000">
                <a:schemeClr val="tx1"/>
              </a:gs>
            </a:gsLst>
            <a:lin ang="3000000" scaled="0"/>
          </a:gradFill>
          <a:ln w="6350">
            <a:solidFill>
              <a:schemeClr val="accent1"/>
            </a:solidFill>
          </a:ln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i="1" kern="120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dirty="0"/>
              <a:t>4</a:t>
            </a:r>
            <a:endParaRPr lang="en-ZA" dirty="0"/>
          </a:p>
        </p:txBody>
      </p:sp>
      <p:graphicFrame>
        <p:nvGraphicFramePr>
          <p:cNvPr id="9" name="Диаграма 8">
            <a:extLst>
              <a:ext uri="{FF2B5EF4-FFF2-40B4-BE49-F238E27FC236}">
                <a16:creationId xmlns:a16="http://schemas.microsoft.com/office/drawing/2014/main" xmlns="" id="{49B32017-EE9C-4B43-B12C-798809EB7939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50575" y="967642"/>
          <a:ext cx="10960100" cy="5854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90519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9802" y="931985"/>
            <a:ext cx="61546" cy="59260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" name="TextBox 6"/>
          <p:cNvSpPr txBox="1"/>
          <p:nvPr/>
        </p:nvSpPr>
        <p:spPr>
          <a:xfrm>
            <a:off x="0" y="90450"/>
            <a:ext cx="6480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000" dirty="0">
                <a:latin typeface="Century Gothic" panose="020B0502020202020204" pitchFamily="34" charset="0"/>
              </a:rPr>
              <a:t>01</a:t>
            </a:r>
          </a:p>
        </p:txBody>
      </p:sp>
      <p:sp>
        <p:nvSpPr>
          <p:cNvPr id="11" name="Slide Number Placeholder 1">
            <a:extLst>
              <a:ext uri="{FF2B5EF4-FFF2-40B4-BE49-F238E27FC236}">
                <a16:creationId xmlns:a16="http://schemas.microsoft.com/office/drawing/2014/main" xmlns="" id="{5E0A2811-986E-4EBF-9612-8E79971C972D}"/>
              </a:ext>
            </a:extLst>
          </p:cNvPr>
          <p:cNvSpPr txBox="1">
            <a:spLocks/>
          </p:cNvSpPr>
          <p:nvPr/>
        </p:nvSpPr>
        <p:spPr>
          <a:xfrm>
            <a:off x="11726863" y="6283901"/>
            <a:ext cx="465137" cy="400050"/>
          </a:xfrm>
          <a:prstGeom prst="roundRect">
            <a:avLst>
              <a:gd name="adj" fmla="val 9526"/>
            </a:avLst>
          </a:prstGeom>
          <a:gradFill>
            <a:gsLst>
              <a:gs pos="20000">
                <a:schemeClr val="tx1">
                  <a:lumMod val="75000"/>
                  <a:lumOff val="25000"/>
                </a:schemeClr>
              </a:gs>
              <a:gs pos="82000">
                <a:schemeClr val="tx1"/>
              </a:gs>
            </a:gsLst>
            <a:lin ang="3000000" scaled="0"/>
          </a:gradFill>
          <a:ln w="6350">
            <a:solidFill>
              <a:schemeClr val="accent1"/>
            </a:solidFill>
          </a:ln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i="1" kern="120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dirty="0"/>
              <a:t>5</a:t>
            </a:r>
            <a:endParaRPr lang="en-ZA" dirty="0"/>
          </a:p>
        </p:txBody>
      </p:sp>
      <p:graphicFrame>
        <p:nvGraphicFramePr>
          <p:cNvPr id="8" name="Диаграма 7">
            <a:extLst>
              <a:ext uri="{FF2B5EF4-FFF2-40B4-BE49-F238E27FC236}">
                <a16:creationId xmlns:a16="http://schemas.microsoft.com/office/drawing/2014/main" xmlns="" id="{5B760E50-F02D-4D0A-BA71-8AEDB8B3EC2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4883367"/>
              </p:ext>
            </p:extLst>
          </p:nvPr>
        </p:nvGraphicFramePr>
        <p:xfrm>
          <a:off x="512082" y="672876"/>
          <a:ext cx="10984047" cy="6011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7148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9802" y="931985"/>
            <a:ext cx="61546" cy="59260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" name="TextBox 6"/>
          <p:cNvSpPr txBox="1"/>
          <p:nvPr/>
        </p:nvSpPr>
        <p:spPr>
          <a:xfrm>
            <a:off x="0" y="90450"/>
            <a:ext cx="6480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000" dirty="0">
                <a:latin typeface="Century Gothic" panose="020B0502020202020204" pitchFamily="34" charset="0"/>
              </a:rPr>
              <a:t>01</a:t>
            </a:r>
          </a:p>
        </p:txBody>
      </p:sp>
      <p:sp>
        <p:nvSpPr>
          <p:cNvPr id="11" name="Slide Number Placeholder 1">
            <a:extLst>
              <a:ext uri="{FF2B5EF4-FFF2-40B4-BE49-F238E27FC236}">
                <a16:creationId xmlns:a16="http://schemas.microsoft.com/office/drawing/2014/main" xmlns="" id="{5E0A2811-986E-4EBF-9612-8E79971C972D}"/>
              </a:ext>
            </a:extLst>
          </p:cNvPr>
          <p:cNvSpPr txBox="1">
            <a:spLocks/>
          </p:cNvSpPr>
          <p:nvPr/>
        </p:nvSpPr>
        <p:spPr>
          <a:xfrm>
            <a:off x="11726863" y="6283901"/>
            <a:ext cx="465137" cy="400050"/>
          </a:xfrm>
          <a:prstGeom prst="roundRect">
            <a:avLst>
              <a:gd name="adj" fmla="val 9526"/>
            </a:avLst>
          </a:prstGeom>
          <a:gradFill>
            <a:gsLst>
              <a:gs pos="20000">
                <a:schemeClr val="tx1">
                  <a:lumMod val="75000"/>
                  <a:lumOff val="25000"/>
                </a:schemeClr>
              </a:gs>
              <a:gs pos="82000">
                <a:schemeClr val="tx1"/>
              </a:gs>
            </a:gsLst>
            <a:lin ang="3000000" scaled="0"/>
          </a:gradFill>
          <a:ln w="6350">
            <a:solidFill>
              <a:schemeClr val="accent1"/>
            </a:solidFill>
          </a:ln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i="1" kern="120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dirty="0"/>
              <a:t>6</a:t>
            </a:r>
            <a:endParaRPr lang="en-ZA" dirty="0"/>
          </a:p>
        </p:txBody>
      </p:sp>
      <p:graphicFrame>
        <p:nvGraphicFramePr>
          <p:cNvPr id="9" name="Диаграма 8">
            <a:extLst>
              <a:ext uri="{FF2B5EF4-FFF2-40B4-BE49-F238E27FC236}">
                <a16:creationId xmlns:a16="http://schemas.microsoft.com/office/drawing/2014/main" xmlns="" id="{19F23B9B-6320-479A-A6F1-E6E51D6AC92B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73050" y="425302"/>
          <a:ext cx="11571620" cy="62802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92632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9802" y="931985"/>
            <a:ext cx="61546" cy="59260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7" name="TextBox 6"/>
          <p:cNvSpPr txBox="1"/>
          <p:nvPr/>
        </p:nvSpPr>
        <p:spPr>
          <a:xfrm>
            <a:off x="0" y="90450"/>
            <a:ext cx="6480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000" dirty="0">
                <a:latin typeface="Century Gothic" panose="020B0502020202020204" pitchFamily="34" charset="0"/>
              </a:rPr>
              <a:t>01</a:t>
            </a:r>
          </a:p>
        </p:txBody>
      </p:sp>
      <p:sp>
        <p:nvSpPr>
          <p:cNvPr id="11" name="Slide Number Placeholder 1">
            <a:extLst>
              <a:ext uri="{FF2B5EF4-FFF2-40B4-BE49-F238E27FC236}">
                <a16:creationId xmlns:a16="http://schemas.microsoft.com/office/drawing/2014/main" xmlns="" id="{5E0A2811-986E-4EBF-9612-8E79971C972D}"/>
              </a:ext>
            </a:extLst>
          </p:cNvPr>
          <p:cNvSpPr txBox="1">
            <a:spLocks/>
          </p:cNvSpPr>
          <p:nvPr/>
        </p:nvSpPr>
        <p:spPr>
          <a:xfrm>
            <a:off x="11726863" y="6283901"/>
            <a:ext cx="465137" cy="400050"/>
          </a:xfrm>
          <a:prstGeom prst="roundRect">
            <a:avLst>
              <a:gd name="adj" fmla="val 9526"/>
            </a:avLst>
          </a:prstGeom>
          <a:gradFill>
            <a:gsLst>
              <a:gs pos="20000">
                <a:schemeClr val="tx1">
                  <a:lumMod val="75000"/>
                  <a:lumOff val="25000"/>
                </a:schemeClr>
              </a:gs>
              <a:gs pos="82000">
                <a:schemeClr val="tx1"/>
              </a:gs>
            </a:gsLst>
            <a:lin ang="3000000" scaled="0"/>
          </a:gradFill>
          <a:ln w="6350">
            <a:solidFill>
              <a:schemeClr val="accent1"/>
            </a:solidFill>
          </a:ln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i="1" kern="120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dirty="0"/>
              <a:t>7</a:t>
            </a:r>
            <a:endParaRPr lang="en-ZA" dirty="0"/>
          </a:p>
        </p:txBody>
      </p:sp>
      <p:graphicFrame>
        <p:nvGraphicFramePr>
          <p:cNvPr id="9" name="Диаграма 8">
            <a:extLst>
              <a:ext uri="{FF2B5EF4-FFF2-40B4-BE49-F238E27FC236}">
                <a16:creationId xmlns:a16="http://schemas.microsoft.com/office/drawing/2014/main" xmlns="" id="{403AE34B-F2BA-4458-8F57-893049FAFA8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47212592"/>
              </p:ext>
            </p:extLst>
          </p:nvPr>
        </p:nvGraphicFramePr>
        <p:xfrm>
          <a:off x="152401" y="241300"/>
          <a:ext cx="11347938" cy="6616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5430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90450"/>
            <a:ext cx="6480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000" dirty="0">
                <a:latin typeface="Century Gothic" panose="020B0502020202020204" pitchFamily="34" charset="0"/>
              </a:rPr>
              <a:t>01</a:t>
            </a:r>
          </a:p>
        </p:txBody>
      </p:sp>
      <p:sp>
        <p:nvSpPr>
          <p:cNvPr id="11" name="Slide Number Placeholder 1">
            <a:extLst>
              <a:ext uri="{FF2B5EF4-FFF2-40B4-BE49-F238E27FC236}">
                <a16:creationId xmlns:a16="http://schemas.microsoft.com/office/drawing/2014/main" xmlns="" id="{5E0A2811-986E-4EBF-9612-8E79971C972D}"/>
              </a:ext>
            </a:extLst>
          </p:cNvPr>
          <p:cNvSpPr txBox="1">
            <a:spLocks/>
          </p:cNvSpPr>
          <p:nvPr/>
        </p:nvSpPr>
        <p:spPr>
          <a:xfrm>
            <a:off x="11726863" y="6283901"/>
            <a:ext cx="465137" cy="400050"/>
          </a:xfrm>
          <a:prstGeom prst="roundRect">
            <a:avLst>
              <a:gd name="adj" fmla="val 9526"/>
            </a:avLst>
          </a:prstGeom>
          <a:gradFill>
            <a:gsLst>
              <a:gs pos="20000">
                <a:schemeClr val="tx1">
                  <a:lumMod val="75000"/>
                  <a:lumOff val="25000"/>
                </a:schemeClr>
              </a:gs>
              <a:gs pos="82000">
                <a:schemeClr val="tx1"/>
              </a:gs>
            </a:gsLst>
            <a:lin ang="3000000" scaled="0"/>
          </a:gradFill>
          <a:ln w="6350">
            <a:solidFill>
              <a:schemeClr val="accent1"/>
            </a:solidFill>
          </a:ln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i="1" kern="120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dirty="0"/>
              <a:t>8</a:t>
            </a:r>
            <a:endParaRPr lang="en-ZA" dirty="0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xmlns="" id="{667C1C36-15BF-4887-9BE9-408E6120883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24036" y="1593035"/>
          <a:ext cx="10862903" cy="5949133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6919551">
                  <a:extLst>
                    <a:ext uri="{9D8B030D-6E8A-4147-A177-3AD203B41FA5}">
                      <a16:colId xmlns:a16="http://schemas.microsoft.com/office/drawing/2014/main" xmlns="" val="4051319804"/>
                    </a:ext>
                  </a:extLst>
                </a:gridCol>
                <a:gridCol w="1907544">
                  <a:extLst>
                    <a:ext uri="{9D8B030D-6E8A-4147-A177-3AD203B41FA5}">
                      <a16:colId xmlns:a16="http://schemas.microsoft.com/office/drawing/2014/main" xmlns="" val="1591649303"/>
                    </a:ext>
                  </a:extLst>
                </a:gridCol>
                <a:gridCol w="2035808">
                  <a:extLst>
                    <a:ext uri="{9D8B030D-6E8A-4147-A177-3AD203B41FA5}">
                      <a16:colId xmlns:a16="http://schemas.microsoft.com/office/drawing/2014/main" xmlns="" val="4180686693"/>
                    </a:ext>
                  </a:extLst>
                </a:gridCol>
              </a:tblGrid>
              <a:tr h="147803"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1" u="none" strike="noStrike" dirty="0">
                          <a:effectLst/>
                        </a:rPr>
                        <a:t>Мярка / Подмярка</a:t>
                      </a:r>
                      <a:endParaRPr lang="bg-BG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1" u="none" strike="noStrike" dirty="0">
                          <a:effectLst/>
                        </a:rPr>
                        <a:t>Изплатени средства ЕЗФРСР</a:t>
                      </a:r>
                      <a:endParaRPr lang="bg-BG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1" u="none" strike="noStrike" dirty="0">
                          <a:effectLst/>
                        </a:rPr>
                        <a:t>Изплатени средства общо</a:t>
                      </a:r>
                      <a:endParaRPr lang="bg-BG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60436591"/>
                  </a:ext>
                </a:extLst>
              </a:tr>
              <a:tr h="19897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u="none" strike="noStrike">
                          <a:effectLst/>
                        </a:rPr>
                        <a:t>Подмярка 4.1 „Инвестиции в земеделски стопанства“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 dirty="0">
                          <a:effectLst/>
                        </a:rPr>
                        <a:t>    234 032 541.91 € </a:t>
                      </a:r>
                      <a:endParaRPr lang="bg-BG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 dirty="0">
                          <a:effectLst/>
                        </a:rPr>
                        <a:t>      283 305 103.57 € </a:t>
                      </a:r>
                      <a:endParaRPr lang="bg-BG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03397268"/>
                  </a:ext>
                </a:extLst>
              </a:tr>
              <a:tr h="16000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u="none" strike="noStrike">
                          <a:effectLst/>
                        </a:rPr>
                        <a:t>Подмярка 4.2 „Инвестиции в преработка/маркетинг на селскостопански продукти“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 dirty="0">
                          <a:effectLst/>
                        </a:rPr>
                        <a:t>    103 048 994.05 € </a:t>
                      </a:r>
                      <a:endParaRPr lang="bg-BG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 dirty="0">
                          <a:effectLst/>
                        </a:rPr>
                        <a:t>      123 295 965.72 € </a:t>
                      </a:r>
                      <a:endParaRPr lang="bg-BG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599683"/>
                  </a:ext>
                </a:extLst>
              </a:tr>
              <a:tr h="34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u="none" strike="noStrike">
                          <a:effectLst/>
                        </a:rPr>
                        <a:t>Подмярка 6.1 Стартова помощ за млади земеделски производители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 dirty="0">
                          <a:effectLst/>
                        </a:rPr>
                        <a:t>      58 782 699.67 € </a:t>
                      </a:r>
                      <a:endParaRPr lang="bg-BG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 dirty="0">
                          <a:effectLst/>
                        </a:rPr>
                        <a:t>        65 324 091.61 € </a:t>
                      </a:r>
                      <a:endParaRPr lang="bg-BG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548728298"/>
                  </a:ext>
                </a:extLst>
              </a:tr>
              <a:tr h="78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u="none" strike="noStrike" dirty="0" err="1">
                          <a:effectLst/>
                        </a:rPr>
                        <a:t>Подмярка</a:t>
                      </a:r>
                      <a:r>
                        <a:rPr lang="ru-RU" sz="1200" b="0" u="none" strike="noStrike" dirty="0">
                          <a:effectLst/>
                        </a:rPr>
                        <a:t> 6.3 „</a:t>
                      </a:r>
                      <a:r>
                        <a:rPr lang="ru-RU" sz="1200" b="0" u="none" strike="noStrike" dirty="0" err="1">
                          <a:effectLst/>
                        </a:rPr>
                        <a:t>Стартова</a:t>
                      </a:r>
                      <a:r>
                        <a:rPr lang="ru-RU" sz="1200" b="0" u="none" strike="noStrike" dirty="0">
                          <a:effectLst/>
                        </a:rPr>
                        <a:t> </a:t>
                      </a:r>
                      <a:r>
                        <a:rPr lang="ru-RU" sz="1200" b="0" u="none" strike="noStrike" dirty="0" err="1">
                          <a:effectLst/>
                        </a:rPr>
                        <a:t>помощ</a:t>
                      </a:r>
                      <a:r>
                        <a:rPr lang="ru-RU" sz="1200" b="0" u="none" strike="noStrike" dirty="0">
                          <a:effectLst/>
                        </a:rPr>
                        <a:t> за </a:t>
                      </a:r>
                      <a:r>
                        <a:rPr lang="ru-RU" sz="1200" b="0" u="none" strike="noStrike" dirty="0" err="1">
                          <a:effectLst/>
                        </a:rPr>
                        <a:t>развитието</a:t>
                      </a:r>
                      <a:r>
                        <a:rPr lang="ru-RU" sz="1200" b="0" u="none" strike="noStrike" dirty="0">
                          <a:effectLst/>
                        </a:rPr>
                        <a:t> на малки </a:t>
                      </a:r>
                      <a:r>
                        <a:rPr lang="ru-RU" sz="1200" b="0" u="none" strike="noStrike" dirty="0" err="1">
                          <a:effectLst/>
                        </a:rPr>
                        <a:t>стопанства</a:t>
                      </a:r>
                      <a:r>
                        <a:rPr lang="ru-RU" sz="1200" b="0" u="none" strike="noStrike" dirty="0">
                          <a:effectLst/>
                        </a:rPr>
                        <a:t>“(ТПП)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 dirty="0">
                          <a:effectLst/>
                        </a:rPr>
                        <a:t>      44 093 324.73 € </a:t>
                      </a:r>
                      <a:endParaRPr lang="bg-BG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 dirty="0">
                          <a:effectLst/>
                        </a:rPr>
                        <a:t>        51 874 499.74 € </a:t>
                      </a:r>
                      <a:endParaRPr lang="bg-BG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944662651"/>
                  </a:ext>
                </a:extLst>
              </a:tr>
              <a:tr h="15480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u="none" strike="noStrike">
                          <a:effectLst/>
                        </a:rPr>
                        <a:t>Подмярка 7.2. Инвестиции в създаването, подобряването или разширяването на всички видове малка по мащаби инфраструктура.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 dirty="0">
                          <a:effectLst/>
                        </a:rPr>
                        <a:t>    351 279 841.73 € </a:t>
                      </a:r>
                      <a:endParaRPr lang="bg-BG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 dirty="0">
                          <a:effectLst/>
                        </a:rPr>
                        <a:t>      413 270 400.24 € </a:t>
                      </a:r>
                      <a:endParaRPr lang="bg-BG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38899544"/>
                  </a:ext>
                </a:extLst>
              </a:tr>
              <a:tr h="6785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u="none" strike="noStrike" dirty="0" err="1">
                          <a:effectLst/>
                        </a:rPr>
                        <a:t>Подмярка</a:t>
                      </a:r>
                      <a:r>
                        <a:rPr lang="ru-RU" sz="1200" b="0" u="none" strike="noStrike" dirty="0">
                          <a:effectLst/>
                        </a:rPr>
                        <a:t> 7.6. </a:t>
                      </a:r>
                      <a:r>
                        <a:rPr lang="ru-RU" sz="1200" b="0" u="none" strike="noStrike" dirty="0" err="1">
                          <a:effectLst/>
                        </a:rPr>
                        <a:t>Проучвания</a:t>
                      </a:r>
                      <a:r>
                        <a:rPr lang="ru-RU" sz="1200" b="0" u="none" strike="noStrike" dirty="0">
                          <a:effectLst/>
                        </a:rPr>
                        <a:t> и инвестиции, </a:t>
                      </a:r>
                      <a:r>
                        <a:rPr lang="ru-RU" sz="1200" b="0" u="none" strike="noStrike" dirty="0" err="1">
                          <a:effectLst/>
                        </a:rPr>
                        <a:t>свързани</a:t>
                      </a:r>
                      <a:r>
                        <a:rPr lang="ru-RU" sz="1200" b="0" u="none" strike="noStrike" dirty="0">
                          <a:effectLst/>
                        </a:rPr>
                        <a:t> с </a:t>
                      </a:r>
                      <a:r>
                        <a:rPr lang="ru-RU" sz="1200" b="0" u="none" strike="noStrike" dirty="0" err="1">
                          <a:effectLst/>
                        </a:rPr>
                        <a:t>поддържане</a:t>
                      </a:r>
                      <a:r>
                        <a:rPr lang="ru-RU" sz="1200" b="0" u="none" strike="noStrike" dirty="0">
                          <a:effectLst/>
                        </a:rPr>
                        <a:t>, </a:t>
                      </a:r>
                      <a:r>
                        <a:rPr lang="ru-RU" sz="1200" b="0" u="none" strike="noStrike" dirty="0" err="1">
                          <a:effectLst/>
                        </a:rPr>
                        <a:t>възстановяване</a:t>
                      </a:r>
                      <a:r>
                        <a:rPr lang="ru-RU" sz="1200" b="0" u="none" strike="noStrike" dirty="0">
                          <a:effectLst/>
                        </a:rPr>
                        <a:t> и на </a:t>
                      </a:r>
                      <a:r>
                        <a:rPr lang="ru-RU" sz="1200" b="0" u="none" strike="noStrike" dirty="0" err="1">
                          <a:effectLst/>
                        </a:rPr>
                        <a:t>културното</a:t>
                      </a:r>
                      <a:r>
                        <a:rPr lang="ru-RU" sz="1200" b="0" u="none" strike="noStrike" dirty="0">
                          <a:effectLst/>
                        </a:rPr>
                        <a:t> и </a:t>
                      </a:r>
                      <a:r>
                        <a:rPr lang="ru-RU" sz="1200" b="0" u="none" strike="noStrike" dirty="0" err="1">
                          <a:effectLst/>
                        </a:rPr>
                        <a:t>природното</a:t>
                      </a:r>
                      <a:r>
                        <a:rPr lang="ru-RU" sz="1200" b="0" u="none" strike="noStrike" dirty="0">
                          <a:effectLst/>
                        </a:rPr>
                        <a:t> наследство на </a:t>
                      </a:r>
                      <a:r>
                        <a:rPr lang="ru-RU" sz="1200" b="0" u="none" strike="noStrike" dirty="0" err="1">
                          <a:effectLst/>
                        </a:rPr>
                        <a:t>селата</a:t>
                      </a:r>
                      <a:r>
                        <a:rPr lang="ru-RU" sz="1200" b="0" u="none" strike="noStrike" dirty="0">
                          <a:effectLst/>
                        </a:rPr>
                        <a:t>.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 dirty="0">
                          <a:effectLst/>
                        </a:rPr>
                        <a:t>      18 830 129.76 € </a:t>
                      </a:r>
                      <a:endParaRPr lang="bg-BG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 dirty="0">
                          <a:effectLst/>
                        </a:rPr>
                        <a:t>        22 153 093.12 € </a:t>
                      </a:r>
                      <a:endParaRPr lang="bg-BG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96308858"/>
                  </a:ext>
                </a:extLst>
              </a:tr>
              <a:tr h="14999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u="none" strike="noStrike">
                          <a:effectLst/>
                        </a:rPr>
                        <a:t>Подмярка 8.1. Залесяване и поддръжка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 dirty="0">
                          <a:effectLst/>
                        </a:rPr>
                        <a:t>           444 345.64 € </a:t>
                      </a:r>
                      <a:endParaRPr lang="bg-BG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 dirty="0">
                          <a:effectLst/>
                        </a:rPr>
                        <a:t>            607 181.21 € </a:t>
                      </a:r>
                      <a:endParaRPr lang="bg-BG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02002131"/>
                  </a:ext>
                </a:extLst>
              </a:tr>
              <a:tr h="24292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u="none" strike="noStrike">
                          <a:effectLst/>
                        </a:rPr>
                        <a:t>Подмярка 8.3. Предотвратяване на щети по горите от горски пожари, природни бедствия и катастрофични събития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 dirty="0">
                          <a:effectLst/>
                        </a:rPr>
                        <a:t>        3 102 698.48 € </a:t>
                      </a:r>
                      <a:endParaRPr lang="bg-BG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 dirty="0">
                          <a:effectLst/>
                        </a:rPr>
                        <a:t>         3 650 233.49 € </a:t>
                      </a:r>
                      <a:endParaRPr lang="bg-BG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17836151"/>
                  </a:ext>
                </a:extLst>
              </a:tr>
              <a:tr h="20796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u="none" strike="noStrike" dirty="0" err="1">
                          <a:effectLst/>
                        </a:rPr>
                        <a:t>Подмярка</a:t>
                      </a:r>
                      <a:r>
                        <a:rPr lang="ru-RU" sz="1200" b="0" u="none" strike="noStrike" dirty="0">
                          <a:effectLst/>
                        </a:rPr>
                        <a:t> 8.4. </a:t>
                      </a:r>
                      <a:r>
                        <a:rPr lang="ru-RU" sz="1200" b="0" u="none" strike="noStrike" dirty="0" err="1">
                          <a:effectLst/>
                        </a:rPr>
                        <a:t>Възстановяване</a:t>
                      </a:r>
                      <a:r>
                        <a:rPr lang="ru-RU" sz="1200" b="0" u="none" strike="noStrike" dirty="0">
                          <a:effectLst/>
                        </a:rPr>
                        <a:t> на </a:t>
                      </a:r>
                      <a:r>
                        <a:rPr lang="ru-RU" sz="1200" b="0" u="none" strike="noStrike" dirty="0" err="1">
                          <a:effectLst/>
                        </a:rPr>
                        <a:t>щети</a:t>
                      </a:r>
                      <a:r>
                        <a:rPr lang="ru-RU" sz="1200" b="0" u="none" strike="noStrike" dirty="0">
                          <a:effectLst/>
                        </a:rPr>
                        <a:t> по горите от </a:t>
                      </a:r>
                      <a:r>
                        <a:rPr lang="ru-RU" sz="1200" b="0" u="none" strike="noStrike" dirty="0" err="1">
                          <a:effectLst/>
                        </a:rPr>
                        <a:t>горски</a:t>
                      </a:r>
                      <a:r>
                        <a:rPr lang="ru-RU" sz="1200" b="0" u="none" strike="noStrike" dirty="0">
                          <a:effectLst/>
                        </a:rPr>
                        <a:t> </a:t>
                      </a:r>
                      <a:r>
                        <a:rPr lang="ru-RU" sz="1200" b="0" u="none" strike="noStrike" dirty="0" err="1">
                          <a:effectLst/>
                        </a:rPr>
                        <a:t>пожари</a:t>
                      </a:r>
                      <a:r>
                        <a:rPr lang="ru-RU" sz="1200" b="0" u="none" strike="noStrike" dirty="0">
                          <a:effectLst/>
                        </a:rPr>
                        <a:t>, </a:t>
                      </a:r>
                      <a:r>
                        <a:rPr lang="ru-RU" sz="1200" b="0" u="none" strike="noStrike" dirty="0" err="1">
                          <a:effectLst/>
                        </a:rPr>
                        <a:t>природни</a:t>
                      </a:r>
                      <a:r>
                        <a:rPr lang="ru-RU" sz="1200" b="0" u="none" strike="noStrike" dirty="0">
                          <a:effectLst/>
                        </a:rPr>
                        <a:t> бедствия и </a:t>
                      </a:r>
                      <a:r>
                        <a:rPr lang="ru-RU" sz="1200" b="0" u="none" strike="noStrike" dirty="0" err="1">
                          <a:effectLst/>
                        </a:rPr>
                        <a:t>катастрофични</a:t>
                      </a:r>
                      <a:r>
                        <a:rPr lang="ru-RU" sz="1200" b="0" u="none" strike="noStrike" dirty="0">
                          <a:effectLst/>
                        </a:rPr>
                        <a:t> </a:t>
                      </a:r>
                      <a:r>
                        <a:rPr lang="ru-RU" sz="1200" b="0" u="none" strike="noStrike" dirty="0" err="1">
                          <a:effectLst/>
                        </a:rPr>
                        <a:t>събития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 dirty="0">
                          <a:effectLst/>
                        </a:rPr>
                        <a:t>           139 978.63 € </a:t>
                      </a:r>
                      <a:endParaRPr lang="bg-BG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 dirty="0">
                          <a:effectLst/>
                        </a:rPr>
                        <a:t>            164 680.73 € </a:t>
                      </a:r>
                      <a:endParaRPr lang="bg-BG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50748024"/>
                  </a:ext>
                </a:extLst>
              </a:tr>
              <a:tr h="8112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u="none" strike="noStrike">
                          <a:effectLst/>
                        </a:rPr>
                        <a:t>Мярка 9-Учредяване на групи и организации на производителите.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 dirty="0">
                          <a:effectLst/>
                        </a:rPr>
                        <a:t>        1 972 385.19 € </a:t>
                      </a:r>
                      <a:endParaRPr lang="bg-BG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 dirty="0">
                          <a:effectLst/>
                        </a:rPr>
                        <a:t>         2 191 539.07 € </a:t>
                      </a:r>
                      <a:endParaRPr lang="bg-BG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908923403"/>
                  </a:ext>
                </a:extLst>
              </a:tr>
              <a:tr h="19897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u="none" strike="noStrike">
                          <a:effectLst/>
                        </a:rPr>
                        <a:t>Подмярка 19.1. Помощ за подготвителни дейности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 dirty="0">
                          <a:effectLst/>
                        </a:rPr>
                        <a:t>        1 810 672.04 € </a:t>
                      </a:r>
                      <a:endParaRPr lang="bg-BG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 dirty="0">
                          <a:effectLst/>
                        </a:rPr>
                        <a:t>         2 011 857.44 € </a:t>
                      </a:r>
                      <a:endParaRPr lang="bg-BG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78673399"/>
                  </a:ext>
                </a:extLst>
              </a:tr>
              <a:tr h="3424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u="none" strike="noStrike">
                          <a:effectLst/>
                        </a:rPr>
                        <a:t>Подмярка 19.2. Прилагане на операции в рамките на стратегии за водено от общностите местно развитие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 dirty="0">
                          <a:effectLst/>
                        </a:rPr>
                        <a:t>        4 250 298.69 € </a:t>
                      </a:r>
                      <a:endParaRPr lang="bg-BG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 dirty="0">
                          <a:effectLst/>
                        </a:rPr>
                        <a:t>         4 722 553.96 € </a:t>
                      </a:r>
                      <a:endParaRPr lang="bg-BG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0446942"/>
                  </a:ext>
                </a:extLst>
              </a:tr>
              <a:tr h="3929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u="none" strike="noStrike">
                          <a:effectLst/>
                        </a:rPr>
                        <a:t>Подмярка 19.3. Подготовка и изпълнение на дейности за сътрудничество на местни инициативни групи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 dirty="0">
                          <a:effectLst/>
                        </a:rPr>
                        <a:t>           431 113.38 € </a:t>
                      </a:r>
                      <a:endParaRPr lang="bg-BG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 dirty="0">
                          <a:effectLst/>
                        </a:rPr>
                        <a:t>            479 014.84 € </a:t>
                      </a:r>
                      <a:endParaRPr lang="bg-BG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6782482"/>
                  </a:ext>
                </a:extLst>
              </a:tr>
              <a:tr h="20625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u="none" strike="noStrike">
                          <a:effectLst/>
                        </a:rPr>
                        <a:t>Подмярка 19.4. Текущи разходи и популяризиране на стратегия за водено от общностите местно развитие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 dirty="0">
                          <a:effectLst/>
                        </a:rPr>
                        <a:t>      17 375 569.09 € </a:t>
                      </a:r>
                      <a:endParaRPr lang="bg-BG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 dirty="0">
                          <a:effectLst/>
                        </a:rPr>
                        <a:t>        19 306 181.65 € </a:t>
                      </a:r>
                      <a:endParaRPr lang="bg-BG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89896210"/>
                  </a:ext>
                </a:extLst>
              </a:tr>
              <a:tr h="147803"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 dirty="0">
                          <a:effectLst/>
                        </a:rPr>
                        <a:t>Техническа помощ</a:t>
                      </a:r>
                      <a:endParaRPr lang="bg-BG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 dirty="0">
                          <a:effectLst/>
                        </a:rPr>
                        <a:t>      24 355 622.25 € </a:t>
                      </a:r>
                      <a:endParaRPr lang="bg-BG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 dirty="0">
                          <a:effectLst/>
                        </a:rPr>
                        <a:t>        28 653 672.46 € </a:t>
                      </a:r>
                      <a:endParaRPr lang="bg-BG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3217881"/>
                  </a:ext>
                </a:extLst>
              </a:tr>
              <a:tr h="147803"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 dirty="0">
                          <a:effectLst/>
                        </a:rPr>
                        <a:t>Подмярка  </a:t>
                      </a:r>
                      <a:r>
                        <a:rPr lang="bg-BG" sz="1200" b="0" u="none" strike="noStrike" dirty="0" err="1">
                          <a:effectLst/>
                        </a:rPr>
                        <a:t>Ковид</a:t>
                      </a:r>
                      <a:r>
                        <a:rPr lang="bg-BG" sz="1200" b="0" u="none" strike="noStrike" dirty="0">
                          <a:effectLst/>
                        </a:rPr>
                        <a:t> 3</a:t>
                      </a:r>
                      <a:endParaRPr lang="bg-BG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>
                          <a:effectLst/>
                        </a:rPr>
                        <a:t>        3 253 120.21 € </a:t>
                      </a:r>
                      <a:endParaRPr lang="bg-BG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>
                          <a:effectLst/>
                        </a:rPr>
                        <a:t>         3 827 200.13 € </a:t>
                      </a:r>
                      <a:endParaRPr lang="bg-BG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569214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u="none" strike="noStrike">
                          <a:effectLst/>
                        </a:rPr>
                        <a:t>Операция 2.1.1. Консултантски услуги за земеделски и горски стопани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>
                          <a:effectLst/>
                        </a:rPr>
                        <a:t>        1 407 016.08 € </a:t>
                      </a:r>
                      <a:endParaRPr lang="bg-BG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>
                          <a:effectLst/>
                        </a:rPr>
                        <a:t>         1 655 313.03 € </a:t>
                      </a:r>
                      <a:endParaRPr lang="bg-BG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700746069"/>
                  </a:ext>
                </a:extLst>
              </a:tr>
              <a:tr h="19610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u="none" strike="noStrike">
                          <a:effectLst/>
                        </a:rPr>
                        <a:t>Операция 2.1.2 Консултантски услуги за малки земеделски стопани(TПП)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>
                          <a:effectLst/>
                        </a:rPr>
                        <a:t>        6 625 337.01 € </a:t>
                      </a:r>
                      <a:endParaRPr lang="bg-BG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>
                          <a:effectLst/>
                        </a:rPr>
                        <a:t>         7 794 514.04 € </a:t>
                      </a:r>
                      <a:endParaRPr lang="bg-BG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56345127"/>
                  </a:ext>
                </a:extLst>
              </a:tr>
              <a:tr h="25594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u="none" strike="noStrike">
                          <a:effectLst/>
                        </a:rPr>
                        <a:t>Подмярка 4.1.2. "Инвестиции в земеделски стопанства по Тематична подпрограма за развитие на малки стопанства"(ТПП)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>
                          <a:effectLst/>
                        </a:rPr>
                        <a:t>            80 117.95 € </a:t>
                      </a:r>
                      <a:endParaRPr lang="bg-BG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>
                          <a:effectLst/>
                        </a:rPr>
                        <a:t>              94 256.41 € </a:t>
                      </a:r>
                      <a:endParaRPr lang="bg-BG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759087787"/>
                  </a:ext>
                </a:extLst>
              </a:tr>
              <a:tr h="5278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u="none" strike="noStrike" dirty="0">
                          <a:effectLst/>
                        </a:rPr>
                        <a:t>Операция 6.4.1 „</a:t>
                      </a:r>
                      <a:r>
                        <a:rPr lang="ru-RU" sz="1200" b="0" u="none" strike="noStrike" dirty="0" err="1">
                          <a:effectLst/>
                        </a:rPr>
                        <a:t>Инвестициионна</a:t>
                      </a:r>
                      <a:r>
                        <a:rPr lang="ru-RU" sz="1200" b="0" u="none" strike="noStrike" dirty="0">
                          <a:effectLst/>
                        </a:rPr>
                        <a:t> </a:t>
                      </a:r>
                      <a:r>
                        <a:rPr lang="ru-RU" sz="1200" b="0" u="none" strike="noStrike" dirty="0" err="1">
                          <a:effectLst/>
                        </a:rPr>
                        <a:t>подкрепа</a:t>
                      </a:r>
                      <a:r>
                        <a:rPr lang="ru-RU" sz="1200" b="0" u="none" strike="noStrike" dirty="0">
                          <a:effectLst/>
                        </a:rPr>
                        <a:t> за </a:t>
                      </a:r>
                      <a:r>
                        <a:rPr lang="ru-RU" sz="1200" b="0" u="none" strike="noStrike" dirty="0" err="1">
                          <a:effectLst/>
                        </a:rPr>
                        <a:t>неземеделски</a:t>
                      </a:r>
                      <a:r>
                        <a:rPr lang="ru-RU" sz="1200" b="0" u="none" strike="noStrike" dirty="0">
                          <a:effectLst/>
                        </a:rPr>
                        <a:t> </a:t>
                      </a:r>
                      <a:r>
                        <a:rPr lang="ru-RU" sz="1200" b="0" u="none" strike="noStrike" dirty="0" err="1">
                          <a:effectLst/>
                        </a:rPr>
                        <a:t>дейности</a:t>
                      </a:r>
                      <a:r>
                        <a:rPr lang="ru-RU" sz="1200" b="0" u="none" strike="noStrike" dirty="0">
                          <a:effectLst/>
                        </a:rPr>
                        <a:t>“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>
                          <a:effectLst/>
                        </a:rPr>
                        <a:t>        1 456 899.64 € </a:t>
                      </a:r>
                      <a:endParaRPr lang="bg-BG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>
                          <a:effectLst/>
                        </a:rPr>
                        <a:t>         1 713 999.57 € </a:t>
                      </a:r>
                      <a:endParaRPr lang="bg-BG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83892231"/>
                  </a:ext>
                </a:extLst>
              </a:tr>
              <a:tr h="147803"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>
                          <a:effectLst/>
                        </a:rPr>
                        <a:t>Фин. инструмент</a:t>
                      </a:r>
                      <a:endParaRPr lang="bg-BG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>
                          <a:effectLst/>
                        </a:rPr>
                        <a:t>        4 250 000.00 € </a:t>
                      </a:r>
                      <a:endParaRPr lang="bg-BG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>
                          <a:effectLst/>
                        </a:rPr>
                        <a:t>         5 000 000.00 € </a:t>
                      </a:r>
                      <a:endParaRPr lang="bg-BG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464572591"/>
                  </a:ext>
                </a:extLst>
              </a:tr>
              <a:tr h="147803"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>
                          <a:effectLst/>
                        </a:rPr>
                        <a:t>Обща сума</a:t>
                      </a:r>
                      <a:endParaRPr lang="bg-BG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>
                          <a:effectLst/>
                        </a:rPr>
                        <a:t>    881 022 706.10 € </a:t>
                      </a:r>
                      <a:endParaRPr lang="bg-BG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u="none" strike="noStrike" dirty="0">
                          <a:effectLst/>
                        </a:rPr>
                        <a:t>   1 041 095 352.03 € </a:t>
                      </a:r>
                      <a:endParaRPr lang="bg-BG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8" marR="2578" marT="2578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229721933"/>
                  </a:ext>
                </a:extLst>
              </a:tr>
            </a:tbl>
          </a:graphicData>
        </a:graphic>
      </p:graphicFrame>
      <p:sp>
        <p:nvSpPr>
          <p:cNvPr id="10" name="Rectangle 11">
            <a:extLst>
              <a:ext uri="{FF2B5EF4-FFF2-40B4-BE49-F238E27FC236}">
                <a16:creationId xmlns:a16="http://schemas.microsoft.com/office/drawing/2014/main" xmlns="" id="{A8978713-A45D-450C-A5BD-9BC05EA4DBF6}"/>
              </a:ext>
            </a:extLst>
          </p:cNvPr>
          <p:cNvSpPr/>
          <p:nvPr/>
        </p:nvSpPr>
        <p:spPr>
          <a:xfrm>
            <a:off x="281348" y="650721"/>
            <a:ext cx="94960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3200" dirty="0">
                <a:latin typeface="+mj-lt"/>
              </a:rPr>
              <a:t>Отчет за плащанията по не ИСАК базираните мерки </a:t>
            </a:r>
          </a:p>
        </p:txBody>
      </p:sp>
    </p:spTree>
    <p:extLst>
      <p:ext uri="{BB962C8B-B14F-4D97-AF65-F5344CB8AC3E}">
        <p14:creationId xmlns:p14="http://schemas.microsoft.com/office/powerpoint/2010/main" val="2360844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9802" y="931985"/>
            <a:ext cx="61546" cy="59260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" name="TextBox 6"/>
          <p:cNvSpPr txBox="1"/>
          <p:nvPr/>
        </p:nvSpPr>
        <p:spPr>
          <a:xfrm>
            <a:off x="0" y="90450"/>
            <a:ext cx="6480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000" dirty="0">
                <a:latin typeface="Century Gothic" panose="020B0502020202020204" pitchFamily="34" charset="0"/>
              </a:rPr>
              <a:t>01</a:t>
            </a:r>
          </a:p>
        </p:txBody>
      </p:sp>
      <p:sp>
        <p:nvSpPr>
          <p:cNvPr id="11" name="Slide Number Placeholder 1">
            <a:extLst>
              <a:ext uri="{FF2B5EF4-FFF2-40B4-BE49-F238E27FC236}">
                <a16:creationId xmlns:a16="http://schemas.microsoft.com/office/drawing/2014/main" xmlns="" id="{5E0A2811-986E-4EBF-9612-8E79971C972D}"/>
              </a:ext>
            </a:extLst>
          </p:cNvPr>
          <p:cNvSpPr txBox="1">
            <a:spLocks/>
          </p:cNvSpPr>
          <p:nvPr/>
        </p:nvSpPr>
        <p:spPr>
          <a:xfrm>
            <a:off x="11726863" y="6283901"/>
            <a:ext cx="465137" cy="400050"/>
          </a:xfrm>
          <a:prstGeom prst="roundRect">
            <a:avLst>
              <a:gd name="adj" fmla="val 9526"/>
            </a:avLst>
          </a:prstGeom>
          <a:gradFill>
            <a:gsLst>
              <a:gs pos="20000">
                <a:schemeClr val="tx1">
                  <a:lumMod val="75000"/>
                  <a:lumOff val="25000"/>
                </a:schemeClr>
              </a:gs>
              <a:gs pos="82000">
                <a:schemeClr val="tx1"/>
              </a:gs>
            </a:gsLst>
            <a:lin ang="3000000" scaled="0"/>
          </a:gradFill>
          <a:ln w="6350">
            <a:solidFill>
              <a:schemeClr val="accent1"/>
            </a:solidFill>
          </a:ln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i="1" kern="120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dirty="0"/>
              <a:t>9</a:t>
            </a:r>
            <a:endParaRPr lang="en-ZA" dirty="0"/>
          </a:p>
        </p:txBody>
      </p:sp>
      <p:graphicFrame>
        <p:nvGraphicFramePr>
          <p:cNvPr id="8" name="Диаграма 7">
            <a:extLst>
              <a:ext uri="{FF2B5EF4-FFF2-40B4-BE49-F238E27FC236}">
                <a16:creationId xmlns:a16="http://schemas.microsoft.com/office/drawing/2014/main" xmlns="" id="{F6688680-7C65-4192-B172-7766E4A85BCF}"/>
              </a:ext>
            </a:extLst>
          </p:cNvPr>
          <p:cNvGraphicFramePr>
            <a:graphicFrameLocks/>
          </p:cNvGraphicFramePr>
          <p:nvPr/>
        </p:nvGraphicFramePr>
        <p:xfrm>
          <a:off x="342894" y="850899"/>
          <a:ext cx="10604506" cy="5918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7962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F16411253">
  <a:themeElements>
    <a:clrScheme name="Custom 129">
      <a:dk1>
        <a:sysClr val="windowText" lastClr="000000"/>
      </a:dk1>
      <a:lt1>
        <a:srgbClr val="FFFFFF"/>
      </a:lt1>
      <a:dk2>
        <a:srgbClr val="3F3F3F"/>
      </a:dk2>
      <a:lt2>
        <a:srgbClr val="F2F2F2"/>
      </a:lt2>
      <a:accent1>
        <a:srgbClr val="25C6E3"/>
      </a:accent1>
      <a:accent2>
        <a:srgbClr val="E80554"/>
      </a:accent2>
      <a:accent3>
        <a:srgbClr val="A9E26F"/>
      </a:accent3>
      <a:accent4>
        <a:srgbClr val="EAD000"/>
      </a:accent4>
      <a:accent5>
        <a:srgbClr val="1A0F49"/>
      </a:accent5>
      <a:accent6>
        <a:srgbClr val="FF4A01"/>
      </a:accent6>
      <a:hlink>
        <a:srgbClr val="25C6E3"/>
      </a:hlink>
      <a:folHlink>
        <a:srgbClr val="25C6E3"/>
      </a:folHlink>
    </a:clrScheme>
    <a:fontScheme name="Custom 147">
      <a:majorFont>
        <a:latin typeface="Corbel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Geometric Presentation Layout_SB - v5.potx" id="{D23EA009-1275-445B-9B7F-C601617D2B1D}" vid="{30A9F54A-813B-40F2-AB5B-755CECE9CCC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129">
    <a:dk1>
      <a:sysClr val="windowText" lastClr="000000"/>
    </a:dk1>
    <a:lt1>
      <a:srgbClr val="FFFFFF"/>
    </a:lt1>
    <a:dk2>
      <a:srgbClr val="3F3F3F"/>
    </a:dk2>
    <a:lt2>
      <a:srgbClr val="F2F2F2"/>
    </a:lt2>
    <a:accent1>
      <a:srgbClr val="25C6E3"/>
    </a:accent1>
    <a:accent2>
      <a:srgbClr val="E80554"/>
    </a:accent2>
    <a:accent3>
      <a:srgbClr val="A9E26F"/>
    </a:accent3>
    <a:accent4>
      <a:srgbClr val="EAD000"/>
    </a:accent4>
    <a:accent5>
      <a:srgbClr val="1A0F49"/>
    </a:accent5>
    <a:accent6>
      <a:srgbClr val="FF4A01"/>
    </a:accent6>
    <a:hlink>
      <a:srgbClr val="25C6E3"/>
    </a:hlink>
    <a:folHlink>
      <a:srgbClr val="25C6E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3599</Words>
  <Application>Microsoft Office PowerPoint</Application>
  <PresentationFormat>По избор</PresentationFormat>
  <Paragraphs>663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27</vt:i4>
      </vt:variant>
    </vt:vector>
  </HeadingPairs>
  <TitlesOfParts>
    <vt:vector size="28" baseType="lpstr">
      <vt:lpstr>TF16411253</vt:lpstr>
      <vt:lpstr> </vt:lpstr>
      <vt:lpstr>Основни елементи на отчета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Подмярка 19.2 на мярка 19 „Водено от общностите местно развитие” (ВОМР)</vt:lpstr>
      <vt:lpstr>Подмярка 21.3 </vt:lpstr>
      <vt:lpstr>Дейности за публичност и прозрачност</vt:lpstr>
      <vt:lpstr>Презентация на PowerPoint</vt:lpstr>
      <vt:lpstr>Благодаря Ви!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2019-01-09T18:45:59Z</dcterms:created>
  <dcterms:modified xsi:type="dcterms:W3CDTF">2022-01-10T12:54:07Z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v-abdarl@microsoft.com</vt:lpwstr>
  </property>
  <property fmtid="{D5CDD505-2E9C-101B-9397-08002B2CF9AE}" pid="5" name="MSIP_Label_f42aa342-8706-4288-bd11-ebb85995028c_SetDate">
    <vt:lpwstr>2018-08-01T18:28:11.6786671Z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Extended_MSFT_Method">
    <vt:lpwstr>Automatic</vt:lpwstr>
  </property>
  <property fmtid="{D5CDD505-2E9C-101B-9397-08002B2CF9AE}" pid="9" name="Sensitivity">
    <vt:lpwstr>General</vt:lpwstr>
  </property>
</Properties>
</file>