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  <p:sldMasterId id="2147483703" r:id="rId3"/>
  </p:sldMasterIdLst>
  <p:notesMasterIdLst>
    <p:notesMasterId r:id="rId19"/>
  </p:notesMasterIdLst>
  <p:sldIdLst>
    <p:sldId id="256" r:id="rId4"/>
    <p:sldId id="259" r:id="rId5"/>
    <p:sldId id="308" r:id="rId6"/>
    <p:sldId id="296" r:id="rId7"/>
    <p:sldId id="286" r:id="rId8"/>
    <p:sldId id="315" r:id="rId9"/>
    <p:sldId id="318" r:id="rId10"/>
    <p:sldId id="319" r:id="rId11"/>
    <p:sldId id="310" r:id="rId12"/>
    <p:sldId id="309" r:id="rId13"/>
    <p:sldId id="314" r:id="rId14"/>
    <p:sldId id="311" r:id="rId15"/>
    <p:sldId id="312" r:id="rId16"/>
    <p:sldId id="313" r:id="rId17"/>
    <p:sldId id="283" r:id="rId18"/>
  </p:sldIdLst>
  <p:sldSz cx="9144000" cy="6858000" type="screen4x3"/>
  <p:notesSz cx="9926638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B731"/>
    <a:srgbClr val="92B54B"/>
    <a:srgbClr val="99CC00"/>
    <a:srgbClr val="2D4E77"/>
    <a:srgbClr val="C3D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50" autoAdjust="0"/>
  </p:normalViewPr>
  <p:slideViewPr>
    <p:cSldViewPr>
      <p:cViewPr>
        <p:scale>
          <a:sx n="90" d="100"/>
          <a:sy n="90" d="100"/>
        </p:scale>
        <p:origin x="-2244" y="-5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bg-BG" sz="2300" dirty="0" smtClean="0"/>
            <a:t>Околна среда</a:t>
          </a:r>
          <a:endParaRPr lang="en-US" sz="23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E3E56F37-4E42-453F-836E-C7A7A0BDF53E}">
      <dgm:prSet phldrT="[Text]" custT="1"/>
      <dgm:spPr/>
      <dgm:t>
        <a:bodyPr/>
        <a:lstStyle/>
        <a:p>
          <a:r>
            <a:rPr lang="ru-RU" sz="1700" dirty="0" smtClean="0"/>
            <a:t>Агроекологични </a:t>
          </a:r>
          <a:r>
            <a:rPr lang="ru-RU" sz="1700" dirty="0" err="1" smtClean="0"/>
            <a:t>плащания</a:t>
          </a:r>
          <a:r>
            <a:rPr lang="ru-RU" sz="1700" dirty="0" smtClean="0"/>
            <a:t> (направления)</a:t>
          </a:r>
          <a:endParaRPr lang="en-US" sz="1700" dirty="0"/>
        </a:p>
      </dgm:t>
    </dgm:pt>
    <dgm:pt modelId="{EBCC8C80-101D-46CB-842F-EC5802A4DF19}" type="parTrans" cxnId="{5CCD1ECF-EAC1-4A0A-8BC6-EC7D37BFFCFC}">
      <dgm:prSet/>
      <dgm:spPr/>
      <dgm:t>
        <a:bodyPr/>
        <a:lstStyle/>
        <a:p>
          <a:endParaRPr lang="en-US"/>
        </a:p>
      </dgm:t>
    </dgm:pt>
    <dgm:pt modelId="{BE96CD1B-19CA-4C59-9190-23C2D27629E1}" type="sibTrans" cxnId="{5CCD1ECF-EAC1-4A0A-8BC6-EC7D37BFFCFC}">
      <dgm:prSet/>
      <dgm:spPr/>
      <dgm:t>
        <a:bodyPr/>
        <a:lstStyle/>
        <a:p>
          <a:endParaRPr lang="en-US"/>
        </a:p>
      </dgm:t>
    </dgm:pt>
    <dgm:pt modelId="{6773F750-A407-4815-97C6-29A35D64BEC7}">
      <dgm:prSet phldrT="[Text]" custT="1"/>
      <dgm:spPr/>
      <dgm:t>
        <a:bodyPr/>
        <a:lstStyle/>
        <a:p>
          <a:r>
            <a:rPr lang="ru-RU" sz="1700" dirty="0" err="1" smtClean="0"/>
            <a:t>Биологично</a:t>
          </a:r>
          <a:r>
            <a:rPr lang="ru-RU" sz="1700" dirty="0" smtClean="0"/>
            <a:t> </a:t>
          </a:r>
          <a:r>
            <a:rPr lang="ru-RU" sz="1700" dirty="0" err="1" smtClean="0"/>
            <a:t>земеделие</a:t>
          </a:r>
          <a:r>
            <a:rPr lang="ru-RU" sz="1700" dirty="0" smtClean="0"/>
            <a:t> </a:t>
          </a:r>
          <a:endParaRPr lang="en-US" sz="1700" dirty="0"/>
        </a:p>
      </dgm:t>
    </dgm:pt>
    <dgm:pt modelId="{176EB409-8BEE-4963-9015-9C387D6A6973}" type="parTrans" cxnId="{86F34F0A-E873-45AE-890F-07E180EEE708}">
      <dgm:prSet/>
      <dgm:spPr/>
      <dgm:t>
        <a:bodyPr/>
        <a:lstStyle/>
        <a:p>
          <a:endParaRPr lang="en-US"/>
        </a:p>
      </dgm:t>
    </dgm:pt>
    <dgm:pt modelId="{7B9715C4-0F76-49BF-929A-CBD8F1690BC8}" type="sibTrans" cxnId="{86F34F0A-E873-45AE-890F-07E180EEE708}">
      <dgm:prSet/>
      <dgm:spPr/>
      <dgm:t>
        <a:bodyPr/>
        <a:lstStyle/>
        <a:p>
          <a:endParaRPr lang="en-US"/>
        </a:p>
      </dgm:t>
    </dgm:pt>
    <dgm:pt modelId="{23B4D46D-F597-49FC-8801-808FCC701140}">
      <dgm:prSet phldrT="[Text]" custT="1"/>
      <dgm:spPr/>
      <dgm:t>
        <a:bodyPr/>
        <a:lstStyle/>
        <a:p>
          <a:r>
            <a:rPr lang="ru-RU" sz="1700" dirty="0" err="1" smtClean="0"/>
            <a:t>Хуманно</a:t>
          </a:r>
          <a:r>
            <a:rPr lang="ru-RU" sz="1700" dirty="0" smtClean="0"/>
            <a:t> отношение </a:t>
          </a:r>
          <a:r>
            <a:rPr lang="ru-RU" sz="1700" dirty="0" err="1" smtClean="0"/>
            <a:t>към</a:t>
          </a:r>
          <a:r>
            <a:rPr lang="ru-RU" sz="1700" dirty="0" smtClean="0"/>
            <a:t> </a:t>
          </a:r>
          <a:r>
            <a:rPr lang="ru-RU" sz="1700" dirty="0" err="1" smtClean="0"/>
            <a:t>животните</a:t>
          </a:r>
          <a:endParaRPr lang="en-US" sz="1700" dirty="0"/>
        </a:p>
      </dgm:t>
    </dgm:pt>
    <dgm:pt modelId="{86E5DDC0-CE27-479A-81F5-1A4A8A132521}" type="parTrans" cxnId="{DA4042EA-BFD7-4D68-BD40-81573B9B406D}">
      <dgm:prSet/>
      <dgm:spPr/>
      <dgm:t>
        <a:bodyPr/>
        <a:lstStyle/>
        <a:p>
          <a:endParaRPr lang="en-US"/>
        </a:p>
      </dgm:t>
    </dgm:pt>
    <dgm:pt modelId="{C50E4260-F71C-4A24-82D5-8583F1559CC6}" type="sibTrans" cxnId="{DA4042EA-BFD7-4D68-BD40-81573B9B406D}">
      <dgm:prSet/>
      <dgm:spPr/>
      <dgm:t>
        <a:bodyPr/>
        <a:lstStyle/>
        <a:p>
          <a:endParaRPr lang="en-US"/>
        </a:p>
      </dgm:t>
    </dgm:pt>
    <dgm:pt modelId="{A9255381-F76D-46D2-A460-BA615044A432}">
      <dgm:prSet phldrT="[Text]" custT="1"/>
      <dgm:spPr/>
      <dgm:t>
        <a:bodyPr/>
        <a:lstStyle/>
        <a:p>
          <a:r>
            <a:rPr lang="ru-RU" sz="1700" dirty="0" err="1" smtClean="0"/>
            <a:t>Необлагодетелствани</a:t>
          </a:r>
          <a:r>
            <a:rPr lang="ru-RU" sz="1700" dirty="0" smtClean="0"/>
            <a:t> </a:t>
          </a:r>
          <a:r>
            <a:rPr lang="ru-RU" sz="1700" dirty="0" err="1" smtClean="0"/>
            <a:t>райони</a:t>
          </a:r>
          <a:endParaRPr lang="en-US" sz="1700" dirty="0"/>
        </a:p>
      </dgm:t>
    </dgm:pt>
    <dgm:pt modelId="{E63D2681-F3CA-4694-ACFC-5B24E4573182}" type="parTrans" cxnId="{9018B094-6ABB-4AF8-BBEA-B047750D0B41}">
      <dgm:prSet/>
      <dgm:spPr/>
      <dgm:t>
        <a:bodyPr/>
        <a:lstStyle/>
        <a:p>
          <a:endParaRPr lang="en-US"/>
        </a:p>
      </dgm:t>
    </dgm:pt>
    <dgm:pt modelId="{6E30EA95-42B3-488B-A4A9-334263298CA8}" type="sibTrans" cxnId="{9018B094-6ABB-4AF8-BBEA-B047750D0B41}">
      <dgm:prSet/>
      <dgm:spPr/>
      <dgm:t>
        <a:bodyPr/>
        <a:lstStyle/>
        <a:p>
          <a:endParaRPr lang="en-US"/>
        </a:p>
      </dgm:t>
    </dgm:pt>
    <dgm:pt modelId="{9CAA3928-AE20-446F-A5C9-783099E7C52A}">
      <dgm:prSet phldrT="[Text]" custT="1"/>
      <dgm:spPr/>
      <dgm:t>
        <a:bodyPr/>
        <a:lstStyle/>
        <a:p>
          <a:r>
            <a:rPr lang="ru-RU" sz="1700" dirty="0" smtClean="0"/>
            <a:t>Натура 2000</a:t>
          </a:r>
          <a:endParaRPr lang="en-US" sz="1700" dirty="0"/>
        </a:p>
      </dgm:t>
    </dgm:pt>
    <dgm:pt modelId="{107EDD4D-7C58-4F04-BD2C-08F396D5849B}" type="parTrans" cxnId="{1A81B8B5-0A00-4BD8-BCC9-2D58833BEFFF}">
      <dgm:prSet/>
      <dgm:spPr/>
      <dgm:t>
        <a:bodyPr/>
        <a:lstStyle/>
        <a:p>
          <a:endParaRPr lang="en-US"/>
        </a:p>
      </dgm:t>
    </dgm:pt>
    <dgm:pt modelId="{ABEF12AF-683D-436A-A597-4F903422A0E3}" type="sibTrans" cxnId="{1A81B8B5-0A00-4BD8-BCC9-2D58833BEFFF}">
      <dgm:prSet/>
      <dgm:spPr/>
      <dgm:t>
        <a:bodyPr/>
        <a:lstStyle/>
        <a:p>
          <a:endParaRPr lang="en-US"/>
        </a:p>
      </dgm:t>
    </dgm:pt>
    <dgm:pt modelId="{40285535-5561-4E16-8E64-927401FAF6E1}">
      <dgm:prSet phldrT="[Text]" custT="1"/>
      <dgm:spPr/>
      <dgm:t>
        <a:bodyPr/>
        <a:lstStyle/>
        <a:p>
          <a:r>
            <a:rPr lang="ru-RU" sz="1700" dirty="0" err="1" smtClean="0"/>
            <a:t>Горско</a:t>
          </a:r>
          <a:r>
            <a:rPr lang="ru-RU" sz="1700" dirty="0" smtClean="0"/>
            <a:t> </a:t>
          </a:r>
          <a:r>
            <a:rPr lang="ru-RU" sz="1700" dirty="0" err="1" smtClean="0"/>
            <a:t>екологични</a:t>
          </a:r>
          <a:r>
            <a:rPr lang="ru-RU" sz="1700" dirty="0" smtClean="0"/>
            <a:t> </a:t>
          </a:r>
          <a:r>
            <a:rPr lang="ru-RU" sz="1700" dirty="0" err="1" smtClean="0"/>
            <a:t>дейности</a:t>
          </a:r>
          <a:r>
            <a:rPr lang="ru-RU" sz="1700" dirty="0" smtClean="0"/>
            <a:t> в горите</a:t>
          </a:r>
          <a:endParaRPr lang="en-US" sz="1700" dirty="0"/>
        </a:p>
      </dgm:t>
    </dgm:pt>
    <dgm:pt modelId="{BBCD4342-8BC8-4326-A6B4-25D9CADE5D44}" type="parTrans" cxnId="{6A7A1DEB-D1B5-423A-B182-58596636ACC4}">
      <dgm:prSet/>
      <dgm:spPr/>
      <dgm:t>
        <a:bodyPr/>
        <a:lstStyle/>
        <a:p>
          <a:endParaRPr lang="en-US"/>
        </a:p>
      </dgm:t>
    </dgm:pt>
    <dgm:pt modelId="{C00E6F5D-F8C2-4E40-B3FC-81981E19BE74}" type="sibTrans" cxnId="{6A7A1DEB-D1B5-423A-B182-58596636ACC4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ScaleY="15796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 custScaleX="8547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5CCD1ECF-EAC1-4A0A-8BC6-EC7D37BFFCFC}" srcId="{0B752D38-52D1-48A7-9022-1900986C81D4}" destId="{E3E56F37-4E42-453F-836E-C7A7A0BDF53E}" srcOrd="0" destOrd="0" parTransId="{EBCC8C80-101D-46CB-842F-EC5802A4DF19}" sibTransId="{BE96CD1B-19CA-4C59-9190-23C2D27629E1}"/>
    <dgm:cxn modelId="{DA4042EA-BFD7-4D68-BD40-81573B9B406D}" srcId="{0B752D38-52D1-48A7-9022-1900986C81D4}" destId="{23B4D46D-F597-49FC-8801-808FCC701140}" srcOrd="2" destOrd="0" parTransId="{86E5DDC0-CE27-479A-81F5-1A4A8A132521}" sibTransId="{C50E4260-F71C-4A24-82D5-8583F1559CC6}"/>
    <dgm:cxn modelId="{FAA7F211-FE66-446D-A653-1D1F65C63A8B}" type="presOf" srcId="{40285535-5561-4E16-8E64-927401FAF6E1}" destId="{CC451F91-3C4F-41E5-98A2-F10D9E3CBA1A}" srcOrd="0" destOrd="5" presId="urn:microsoft.com/office/officeart/2005/8/layout/vList2"/>
    <dgm:cxn modelId="{7A3A7853-DAE8-4AD0-BCDF-E460BDEA9D24}" type="presOf" srcId="{28CB0C5E-85DB-4DF9-A5B7-EF938ED4CC88}" destId="{1140CF03-1170-4344-B788-812EE867FF6A}" srcOrd="0" destOrd="0" presId="urn:microsoft.com/office/officeart/2005/8/layout/vList2"/>
    <dgm:cxn modelId="{3F82A420-9D73-4B87-ABA5-35303E760C03}" type="presOf" srcId="{9CAA3928-AE20-446F-A5C9-783099E7C52A}" destId="{CC451F91-3C4F-41E5-98A2-F10D9E3CBA1A}" srcOrd="0" destOrd="4" presId="urn:microsoft.com/office/officeart/2005/8/layout/vList2"/>
    <dgm:cxn modelId="{6A7A1DEB-D1B5-423A-B182-58596636ACC4}" srcId="{0B752D38-52D1-48A7-9022-1900986C81D4}" destId="{40285535-5561-4E16-8E64-927401FAF6E1}" srcOrd="5" destOrd="0" parTransId="{BBCD4342-8BC8-4326-A6B4-25D9CADE5D44}" sibTransId="{C00E6F5D-F8C2-4E40-B3FC-81981E19BE74}"/>
    <dgm:cxn modelId="{86F34F0A-E873-45AE-890F-07E180EEE708}" srcId="{0B752D38-52D1-48A7-9022-1900986C81D4}" destId="{6773F750-A407-4815-97C6-29A35D64BEC7}" srcOrd="1" destOrd="0" parTransId="{176EB409-8BEE-4963-9015-9C387D6A6973}" sibTransId="{7B9715C4-0F76-49BF-929A-CBD8F1690BC8}"/>
    <dgm:cxn modelId="{D8893E24-B6AD-4949-A076-1EA4937E4007}" type="presOf" srcId="{E3E56F37-4E42-453F-836E-C7A7A0BDF53E}" destId="{CC451F91-3C4F-41E5-98A2-F10D9E3CBA1A}" srcOrd="0" destOrd="0" presId="urn:microsoft.com/office/officeart/2005/8/layout/vList2"/>
    <dgm:cxn modelId="{1A81B8B5-0A00-4BD8-BCC9-2D58833BEFFF}" srcId="{0B752D38-52D1-48A7-9022-1900986C81D4}" destId="{9CAA3928-AE20-446F-A5C9-783099E7C52A}" srcOrd="4" destOrd="0" parTransId="{107EDD4D-7C58-4F04-BD2C-08F396D5849B}" sibTransId="{ABEF12AF-683D-436A-A597-4F903422A0E3}"/>
    <dgm:cxn modelId="{9018B094-6ABB-4AF8-BBEA-B047750D0B41}" srcId="{0B752D38-52D1-48A7-9022-1900986C81D4}" destId="{A9255381-F76D-46D2-A460-BA615044A432}" srcOrd="3" destOrd="0" parTransId="{E63D2681-F3CA-4694-ACFC-5B24E4573182}" sibTransId="{6E30EA95-42B3-488B-A4A9-334263298CA8}"/>
    <dgm:cxn modelId="{9A5DC547-667E-48BE-A5E8-4CB11C57A3A6}" type="presOf" srcId="{0B752D38-52D1-48A7-9022-1900986C81D4}" destId="{E2FA8060-BAED-4787-9F70-CB9DD8CDA754}" srcOrd="0" destOrd="0" presId="urn:microsoft.com/office/officeart/2005/8/layout/vList2"/>
    <dgm:cxn modelId="{864A7E46-C5E9-434E-8083-1917D43A5EF0}" type="presOf" srcId="{A9255381-F76D-46D2-A460-BA615044A432}" destId="{CC451F91-3C4F-41E5-98A2-F10D9E3CBA1A}" srcOrd="0" destOrd="3" presId="urn:microsoft.com/office/officeart/2005/8/layout/vList2"/>
    <dgm:cxn modelId="{C18E6827-9BF8-42BA-8461-FD0503605B43}" type="presOf" srcId="{23B4D46D-F597-49FC-8801-808FCC701140}" destId="{CC451F91-3C4F-41E5-98A2-F10D9E3CBA1A}" srcOrd="0" destOrd="2" presId="urn:microsoft.com/office/officeart/2005/8/layout/vList2"/>
    <dgm:cxn modelId="{A9EBCDD0-DDEC-4821-900E-06CDC3C87F3C}" type="presOf" srcId="{6773F750-A407-4815-97C6-29A35D64BEC7}" destId="{CC451F91-3C4F-41E5-98A2-F10D9E3CBA1A}" srcOrd="0" destOrd="1" presId="urn:microsoft.com/office/officeart/2005/8/layout/vList2"/>
    <dgm:cxn modelId="{E05C5F3A-C287-4538-8FAA-E680CE437BF5}" type="presParOf" srcId="{1140CF03-1170-4344-B788-812EE867FF6A}" destId="{E2FA8060-BAED-4787-9F70-CB9DD8CDA754}" srcOrd="0" destOrd="0" presId="urn:microsoft.com/office/officeart/2005/8/layout/vList2"/>
    <dgm:cxn modelId="{21FF8C9C-F97A-44BB-BCC2-24A832765773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ru-RU" sz="2300" dirty="0" smtClean="0"/>
            <a:t>Обмен на знания и информация</a:t>
          </a:r>
          <a:endParaRPr lang="en-US" sz="23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E3E56F37-4E42-453F-836E-C7A7A0BDF53E}">
      <dgm:prSet phldrT="[Text]" custT="1"/>
      <dgm:spPr/>
      <dgm:t>
        <a:bodyPr/>
        <a:lstStyle/>
        <a:p>
          <a:r>
            <a:rPr lang="ru-RU" sz="1700" dirty="0" err="1" smtClean="0"/>
            <a:t>Консултантски</a:t>
          </a:r>
          <a:r>
            <a:rPr lang="ru-RU" sz="1700" dirty="0" smtClean="0"/>
            <a:t> услуги и </a:t>
          </a:r>
          <a:r>
            <a:rPr lang="ru-RU" sz="1700" dirty="0" err="1" smtClean="0"/>
            <a:t>повишаване</a:t>
          </a:r>
          <a:r>
            <a:rPr lang="ru-RU" sz="1700" dirty="0" smtClean="0"/>
            <a:t> на </a:t>
          </a:r>
          <a:r>
            <a:rPr lang="ru-RU" sz="1700" dirty="0" err="1" smtClean="0"/>
            <a:t>консултантския</a:t>
          </a:r>
          <a:r>
            <a:rPr lang="ru-RU" sz="1700" dirty="0" smtClean="0"/>
            <a:t> </a:t>
          </a:r>
          <a:r>
            <a:rPr lang="ru-RU" sz="1700" dirty="0" err="1" smtClean="0"/>
            <a:t>капацитет</a:t>
          </a:r>
          <a:endParaRPr lang="en-US" sz="1700" dirty="0"/>
        </a:p>
      </dgm:t>
    </dgm:pt>
    <dgm:pt modelId="{EBCC8C80-101D-46CB-842F-EC5802A4DF19}" type="parTrans" cxnId="{5CCD1ECF-EAC1-4A0A-8BC6-EC7D37BFFCFC}">
      <dgm:prSet/>
      <dgm:spPr/>
      <dgm:t>
        <a:bodyPr/>
        <a:lstStyle/>
        <a:p>
          <a:endParaRPr lang="en-US"/>
        </a:p>
      </dgm:t>
    </dgm:pt>
    <dgm:pt modelId="{BE96CD1B-19CA-4C59-9190-23C2D27629E1}" type="sibTrans" cxnId="{5CCD1ECF-EAC1-4A0A-8BC6-EC7D37BFFCFC}">
      <dgm:prSet/>
      <dgm:spPr/>
      <dgm:t>
        <a:bodyPr/>
        <a:lstStyle/>
        <a:p>
          <a:endParaRPr lang="en-US"/>
        </a:p>
      </dgm:t>
    </dgm:pt>
    <dgm:pt modelId="{88A6B68C-5085-451E-B5D2-B5F70A2537E2}">
      <dgm:prSet/>
      <dgm:spPr/>
      <dgm:t>
        <a:bodyPr/>
        <a:lstStyle/>
        <a:p>
          <a:endParaRPr lang="en-US" sz="1900" dirty="0" smtClean="0"/>
        </a:p>
      </dgm:t>
    </dgm:pt>
    <dgm:pt modelId="{82C21FDD-6D0E-4CEE-A834-162BFD2FC194}" type="parTrans" cxnId="{A3E2BFC8-61D5-4A36-8CD2-B4F506378D6F}">
      <dgm:prSet/>
      <dgm:spPr/>
      <dgm:t>
        <a:bodyPr/>
        <a:lstStyle/>
        <a:p>
          <a:endParaRPr lang="en-US"/>
        </a:p>
      </dgm:t>
    </dgm:pt>
    <dgm:pt modelId="{C3A26673-1D8D-45A2-9F2A-F76F179D3896}" type="sibTrans" cxnId="{A3E2BFC8-61D5-4A36-8CD2-B4F506378D6F}">
      <dgm:prSet/>
      <dgm:spPr/>
      <dgm:t>
        <a:bodyPr/>
        <a:lstStyle/>
        <a:p>
          <a:endParaRPr lang="en-US"/>
        </a:p>
      </dgm:t>
    </dgm:pt>
    <dgm:pt modelId="{9BDDB43F-1D0B-4909-8F8F-F33B1B3617DB}">
      <dgm:prSet phldrT="[Text]" custT="1"/>
      <dgm:spPr/>
      <dgm:t>
        <a:bodyPr/>
        <a:lstStyle/>
        <a:p>
          <a:r>
            <a:rPr lang="ru-RU" sz="1700" dirty="0" err="1" smtClean="0"/>
            <a:t>Професионално</a:t>
          </a:r>
          <a:r>
            <a:rPr lang="ru-RU" sz="1700" dirty="0" smtClean="0"/>
            <a:t> обучение и </a:t>
          </a:r>
          <a:r>
            <a:rPr lang="ru-RU" sz="1700" dirty="0" err="1" smtClean="0"/>
            <a:t>придобиване</a:t>
          </a:r>
          <a:r>
            <a:rPr lang="ru-RU" sz="1700" dirty="0" smtClean="0"/>
            <a:t> на умения</a:t>
          </a:r>
          <a:endParaRPr lang="en-US" sz="1700" dirty="0"/>
        </a:p>
      </dgm:t>
    </dgm:pt>
    <dgm:pt modelId="{865EAC0E-3026-4091-B7C1-0CEBBD6399F4}" type="parTrans" cxnId="{F890C738-E908-4CAF-A925-EDAEB05E268B}">
      <dgm:prSet/>
      <dgm:spPr/>
      <dgm:t>
        <a:bodyPr/>
        <a:lstStyle/>
        <a:p>
          <a:endParaRPr lang="en-US"/>
        </a:p>
      </dgm:t>
    </dgm:pt>
    <dgm:pt modelId="{EA0DD68E-43B4-441F-90F3-4AC531C05D5E}" type="sibTrans" cxnId="{F890C738-E908-4CAF-A925-EDAEB05E268B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LinFactNeighborY="-111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6D1C51-85AD-4F80-8BB6-E462D7367871}" type="presOf" srcId="{88A6B68C-5085-451E-B5D2-B5F70A2537E2}" destId="{CC451F91-3C4F-41E5-98A2-F10D9E3CBA1A}" srcOrd="0" destOrd="2" presId="urn:microsoft.com/office/officeart/2005/8/layout/vList2"/>
    <dgm:cxn modelId="{375126F9-2697-49EB-BE36-89657A03CBC9}" type="presOf" srcId="{9BDDB43F-1D0B-4909-8F8F-F33B1B3617DB}" destId="{CC451F91-3C4F-41E5-98A2-F10D9E3CBA1A}" srcOrd="0" destOrd="1" presId="urn:microsoft.com/office/officeart/2005/8/layout/vList2"/>
    <dgm:cxn modelId="{F890C738-E908-4CAF-A925-EDAEB05E268B}" srcId="{0B752D38-52D1-48A7-9022-1900986C81D4}" destId="{9BDDB43F-1D0B-4909-8F8F-F33B1B3617DB}" srcOrd="1" destOrd="0" parTransId="{865EAC0E-3026-4091-B7C1-0CEBBD6399F4}" sibTransId="{EA0DD68E-43B4-441F-90F3-4AC531C05D5E}"/>
    <dgm:cxn modelId="{20A96759-977E-455C-88A0-1CDFBAB7CFA0}" type="presOf" srcId="{0B752D38-52D1-48A7-9022-1900986C81D4}" destId="{E2FA8060-BAED-4787-9F70-CB9DD8CDA754}" srcOrd="0" destOrd="0" presId="urn:microsoft.com/office/officeart/2005/8/layout/vList2"/>
    <dgm:cxn modelId="{293B4C6B-BC49-4E73-A878-FAB7C756965E}" type="presOf" srcId="{E3E56F37-4E42-453F-836E-C7A7A0BDF53E}" destId="{CC451F91-3C4F-41E5-98A2-F10D9E3CBA1A}" srcOrd="0" destOrd="0" presId="urn:microsoft.com/office/officeart/2005/8/layout/vList2"/>
    <dgm:cxn modelId="{5CCD1ECF-EAC1-4A0A-8BC6-EC7D37BFFCFC}" srcId="{0B752D38-52D1-48A7-9022-1900986C81D4}" destId="{E3E56F37-4E42-453F-836E-C7A7A0BDF53E}" srcOrd="0" destOrd="0" parTransId="{EBCC8C80-101D-46CB-842F-EC5802A4DF19}" sibTransId="{BE96CD1B-19CA-4C59-9190-23C2D27629E1}"/>
    <dgm:cxn modelId="{A3E2BFC8-61D5-4A36-8CD2-B4F506378D6F}" srcId="{0B752D38-52D1-48A7-9022-1900986C81D4}" destId="{88A6B68C-5085-451E-B5D2-B5F70A2537E2}" srcOrd="2" destOrd="0" parTransId="{82C21FDD-6D0E-4CEE-A834-162BFD2FC194}" sibTransId="{C3A26673-1D8D-45A2-9F2A-F76F179D3896}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0959DA96-D3A4-4D05-BBA7-91C4C777799B}" type="presOf" srcId="{28CB0C5E-85DB-4DF9-A5B7-EF938ED4CC88}" destId="{1140CF03-1170-4344-B788-812EE867FF6A}" srcOrd="0" destOrd="0" presId="urn:microsoft.com/office/officeart/2005/8/layout/vList2"/>
    <dgm:cxn modelId="{315464AF-A692-4E4B-B17D-76C52606584F}" type="presParOf" srcId="{1140CF03-1170-4344-B788-812EE867FF6A}" destId="{E2FA8060-BAED-4787-9F70-CB9DD8CDA754}" srcOrd="0" destOrd="0" presId="urn:microsoft.com/office/officeart/2005/8/layout/vList2"/>
    <dgm:cxn modelId="{2F5AC9BA-A13B-4D91-B1E9-F3A514905BB1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bg-BG" sz="2300" dirty="0" smtClean="0"/>
            <a:t>Инвестиции</a:t>
          </a:r>
          <a:endParaRPr lang="en-US" sz="23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59B43FA1-A8C5-4041-9F70-5252EE7EC94E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в </a:t>
          </a:r>
          <a:r>
            <a:rPr lang="ru-RU" sz="1400" b="1" dirty="0" err="1" smtClean="0"/>
            <a:t>земеделските</a:t>
          </a:r>
          <a:r>
            <a:rPr lang="ru-RU" sz="1400" b="1" dirty="0" smtClean="0"/>
            <a:t> </a:t>
          </a:r>
          <a:r>
            <a:rPr lang="ru-RU" sz="1400" b="1" dirty="0" err="1" smtClean="0"/>
            <a:t>стопанства</a:t>
          </a:r>
          <a:endParaRPr lang="en-US" sz="1400" b="1" dirty="0" smtClean="0"/>
        </a:p>
      </dgm:t>
    </dgm:pt>
    <dgm:pt modelId="{58A5CFF4-6DA1-4792-9BD5-9B432AA690E5}" type="parTrans" cxnId="{96FE40CE-CD6C-490D-B584-02F8220D095E}">
      <dgm:prSet/>
      <dgm:spPr/>
      <dgm:t>
        <a:bodyPr/>
        <a:lstStyle/>
        <a:p>
          <a:endParaRPr lang="en-US"/>
        </a:p>
      </dgm:t>
    </dgm:pt>
    <dgm:pt modelId="{21B29CA3-2331-4346-B778-A0CE9A1BDE67}" type="sibTrans" cxnId="{96FE40CE-CD6C-490D-B584-02F8220D095E}">
      <dgm:prSet/>
      <dgm:spPr/>
      <dgm:t>
        <a:bodyPr/>
        <a:lstStyle/>
        <a:p>
          <a:endParaRPr lang="en-US"/>
        </a:p>
      </dgm:t>
    </dgm:pt>
    <dgm:pt modelId="{053F5F00-594E-4F8D-9AA3-9406498F1914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 за  </a:t>
          </a:r>
          <a:r>
            <a:rPr lang="ru-RU" sz="1400" b="1" dirty="0" smtClean="0"/>
            <a:t>неселскостопански  дейности  </a:t>
          </a:r>
          <a:r>
            <a:rPr lang="ru-RU" sz="1400" dirty="0" smtClean="0"/>
            <a:t>в селските райони</a:t>
          </a:r>
          <a:endParaRPr lang="en-US" sz="1400" dirty="0" smtClean="0"/>
        </a:p>
      </dgm:t>
    </dgm:pt>
    <dgm:pt modelId="{FD65F351-9CBA-41A1-990E-743E7E2F0ADE}" type="parTrans" cxnId="{5A729277-C42C-4BE4-BC5A-FFCFA5FB22DE}">
      <dgm:prSet/>
      <dgm:spPr/>
      <dgm:t>
        <a:bodyPr/>
        <a:lstStyle/>
        <a:p>
          <a:endParaRPr lang="en-US"/>
        </a:p>
      </dgm:t>
    </dgm:pt>
    <dgm:pt modelId="{F3EDEFDF-E34C-4CDB-9B7E-1C798E2CAF22}" type="sibTrans" cxnId="{5A729277-C42C-4BE4-BC5A-FFCFA5FB22DE}">
      <dgm:prSet/>
      <dgm:spPr/>
      <dgm:t>
        <a:bodyPr/>
        <a:lstStyle/>
        <a:p>
          <a:endParaRPr lang="en-US"/>
        </a:p>
      </dgm:t>
    </dgm:pt>
    <dgm:pt modelId="{83B50503-1FA8-491B-8B93-18CBCA5E0AF2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за </a:t>
          </a:r>
          <a:r>
            <a:rPr lang="ru-RU" sz="1400" b="1" dirty="0" smtClean="0"/>
            <a:t>преработка</a:t>
          </a:r>
          <a:r>
            <a:rPr lang="ru-RU" sz="1400" dirty="0" smtClean="0"/>
            <a:t> на селскостопански продукти</a:t>
          </a:r>
          <a:endParaRPr lang="en-US" sz="1400" dirty="0" smtClean="0"/>
        </a:p>
      </dgm:t>
    </dgm:pt>
    <dgm:pt modelId="{7C76DD6D-07BA-40D3-810A-E10EF726236C}" type="parTrans" cxnId="{5281520C-FB60-4573-8363-CCB280AF0684}">
      <dgm:prSet/>
      <dgm:spPr/>
      <dgm:t>
        <a:bodyPr/>
        <a:lstStyle/>
        <a:p>
          <a:endParaRPr lang="en-US"/>
        </a:p>
      </dgm:t>
    </dgm:pt>
    <dgm:pt modelId="{1A29E4BD-ACFC-498C-A83E-05E10BC9CAC3}" type="sibTrans" cxnId="{5281520C-FB60-4573-8363-CCB280AF0684}">
      <dgm:prSet/>
      <dgm:spPr/>
      <dgm:t>
        <a:bodyPr/>
        <a:lstStyle/>
        <a:p>
          <a:endParaRPr lang="en-US"/>
        </a:p>
      </dgm:t>
    </dgm:pt>
    <dgm:pt modelId="{756E6AF7-368D-4267-A76E-ACBDE3C12DA6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в инфраструктура за </a:t>
          </a:r>
          <a:r>
            <a:rPr lang="ru-RU" sz="1400" b="1" dirty="0" err="1" smtClean="0"/>
            <a:t>напояване</a:t>
          </a:r>
          <a:endParaRPr lang="en-US" sz="1400" dirty="0" smtClean="0"/>
        </a:p>
      </dgm:t>
    </dgm:pt>
    <dgm:pt modelId="{FA45D8B3-BE85-4DEF-B6E5-EC26B3D8C576}" type="parTrans" cxnId="{7F436313-C8B6-4461-94A5-8AA5A93D2329}">
      <dgm:prSet/>
      <dgm:spPr/>
      <dgm:t>
        <a:bodyPr/>
        <a:lstStyle/>
        <a:p>
          <a:endParaRPr lang="en-US"/>
        </a:p>
      </dgm:t>
    </dgm:pt>
    <dgm:pt modelId="{5D1EE564-9416-4315-984A-3576B66C2AB8}" type="sibTrans" cxnId="{7F436313-C8B6-4461-94A5-8AA5A93D2329}">
      <dgm:prSet/>
      <dgm:spPr/>
      <dgm:t>
        <a:bodyPr/>
        <a:lstStyle/>
        <a:p>
          <a:endParaRPr lang="en-US"/>
        </a:p>
      </dgm:t>
    </dgm:pt>
    <dgm:pt modelId="{EC04406C-8E5C-450B-885E-90AE2695E0F0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в </a:t>
          </a:r>
          <a:r>
            <a:rPr lang="ru-RU" sz="1400" b="1" dirty="0" err="1" smtClean="0"/>
            <a:t>дигитализация</a:t>
          </a:r>
          <a:r>
            <a:rPr lang="ru-RU" sz="1400" b="1" dirty="0" smtClean="0"/>
            <a:t> </a:t>
          </a:r>
          <a:r>
            <a:rPr lang="ru-RU" sz="1400" dirty="0" smtClean="0"/>
            <a:t>на </a:t>
          </a:r>
          <a:r>
            <a:rPr lang="ru-RU" sz="1400" dirty="0" err="1" smtClean="0"/>
            <a:t>земеделски</a:t>
          </a:r>
          <a:r>
            <a:rPr lang="ru-RU" sz="1400" dirty="0" smtClean="0"/>
            <a:t> </a:t>
          </a:r>
          <a:r>
            <a:rPr lang="ru-RU" sz="1400" dirty="0" err="1" smtClean="0"/>
            <a:t>стопанства</a:t>
          </a:r>
          <a:endParaRPr lang="en-US" sz="1400" dirty="0" smtClean="0"/>
        </a:p>
      </dgm:t>
    </dgm:pt>
    <dgm:pt modelId="{B9AA04DF-6E8B-4856-B45C-78A80938D970}" type="parTrans" cxnId="{3E954D75-D037-4C82-A05D-158D909AEC67}">
      <dgm:prSet/>
      <dgm:spPr/>
      <dgm:t>
        <a:bodyPr/>
        <a:lstStyle/>
        <a:p>
          <a:endParaRPr lang="en-US"/>
        </a:p>
      </dgm:t>
    </dgm:pt>
    <dgm:pt modelId="{C8FF8639-1D93-4D67-B69B-01619A58B9DB}" type="sibTrans" cxnId="{3E954D75-D037-4C82-A05D-158D909AEC67}">
      <dgm:prSet/>
      <dgm:spPr/>
      <dgm:t>
        <a:bodyPr/>
        <a:lstStyle/>
        <a:p>
          <a:endParaRPr lang="en-US"/>
        </a:p>
      </dgm:t>
    </dgm:pt>
    <dgm:pt modelId="{E3772CB5-C491-40F0-8210-49F5389B3F5F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 в </a:t>
          </a:r>
          <a:r>
            <a:rPr lang="ru-RU" sz="1400" b="1" dirty="0" err="1" smtClean="0"/>
            <a:t>основни</a:t>
          </a:r>
          <a:r>
            <a:rPr lang="ru-RU" sz="1400" b="1" dirty="0" smtClean="0"/>
            <a:t> услуги </a:t>
          </a:r>
          <a:r>
            <a:rPr lang="ru-RU" sz="1400" dirty="0" smtClean="0"/>
            <a:t>и </a:t>
          </a:r>
          <a:r>
            <a:rPr lang="ru-RU" sz="1400" dirty="0" err="1" smtClean="0"/>
            <a:t>дребна</a:t>
          </a:r>
          <a:r>
            <a:rPr lang="ru-RU" sz="1400" dirty="0" smtClean="0"/>
            <a:t> по </a:t>
          </a:r>
          <a:r>
            <a:rPr lang="ru-RU" sz="1400" dirty="0" err="1" smtClean="0"/>
            <a:t>мащаби</a:t>
          </a:r>
          <a:r>
            <a:rPr lang="ru-RU" sz="1400" dirty="0" smtClean="0"/>
            <a:t> инфраструктура в </a:t>
          </a:r>
          <a:r>
            <a:rPr lang="ru-RU" sz="1400" dirty="0" err="1" smtClean="0"/>
            <a:t>селските</a:t>
          </a:r>
          <a:r>
            <a:rPr lang="ru-RU" sz="1400" dirty="0" smtClean="0"/>
            <a:t> </a:t>
          </a:r>
          <a:r>
            <a:rPr lang="ru-RU" sz="1400" dirty="0" err="1" smtClean="0"/>
            <a:t>райони</a:t>
          </a:r>
          <a:r>
            <a:rPr lang="ru-RU" sz="1400" dirty="0" smtClean="0"/>
            <a:t> - Подход </a:t>
          </a:r>
          <a:r>
            <a:rPr lang="ru-RU" sz="1400" dirty="0" err="1" smtClean="0"/>
            <a:t>интегирани</a:t>
          </a:r>
          <a:r>
            <a:rPr lang="ru-RU" sz="1400" dirty="0" smtClean="0"/>
            <a:t> </a:t>
          </a:r>
          <a:r>
            <a:rPr lang="ru-RU" sz="1400" dirty="0" err="1" smtClean="0"/>
            <a:t>териториални</a:t>
          </a:r>
          <a:r>
            <a:rPr lang="ru-RU" sz="1400" dirty="0" smtClean="0"/>
            <a:t> инвестиции</a:t>
          </a:r>
          <a:endParaRPr lang="en-US" sz="1400" dirty="0" smtClean="0"/>
        </a:p>
      </dgm:t>
    </dgm:pt>
    <dgm:pt modelId="{CB6FC261-C094-44B3-BCC6-BA03D6B85B29}" type="parTrans" cxnId="{55E52FF8-A548-40B6-8E09-08C53E762EEC}">
      <dgm:prSet/>
      <dgm:spPr/>
      <dgm:t>
        <a:bodyPr/>
        <a:lstStyle/>
        <a:p>
          <a:endParaRPr lang="en-US"/>
        </a:p>
      </dgm:t>
    </dgm:pt>
    <dgm:pt modelId="{9BF23391-D25B-4557-B54A-ED1F9491A94C}" type="sibTrans" cxnId="{55E52FF8-A548-40B6-8E09-08C53E762EEC}">
      <dgm:prSet/>
      <dgm:spPr/>
      <dgm:t>
        <a:bodyPr/>
        <a:lstStyle/>
        <a:p>
          <a:endParaRPr lang="en-US"/>
        </a:p>
      </dgm:t>
    </dgm:pt>
    <dgm:pt modelId="{BF2B87BB-7EA7-4C63-9053-5200EF7871FC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err="1" smtClean="0"/>
            <a:t>Запазване</a:t>
          </a:r>
          <a:r>
            <a:rPr lang="ru-RU" sz="1400" dirty="0" smtClean="0"/>
            <a:t> на </a:t>
          </a:r>
          <a:r>
            <a:rPr lang="ru-RU" sz="1400" b="1" dirty="0" err="1" smtClean="0"/>
            <a:t>духовния</a:t>
          </a:r>
          <a:r>
            <a:rPr lang="ru-RU" sz="1400" b="1" dirty="0" smtClean="0"/>
            <a:t> и </a:t>
          </a:r>
          <a:r>
            <a:rPr lang="ru-RU" sz="1400" b="1" dirty="0" err="1" smtClean="0"/>
            <a:t>културен</a:t>
          </a:r>
          <a:r>
            <a:rPr lang="ru-RU" sz="1400" b="1" dirty="0" smtClean="0"/>
            <a:t> живот </a:t>
          </a:r>
          <a:r>
            <a:rPr lang="ru-RU" sz="1400" dirty="0" smtClean="0"/>
            <a:t>на </a:t>
          </a:r>
          <a:r>
            <a:rPr lang="ru-RU" sz="1400" dirty="0" err="1" smtClean="0"/>
            <a:t>населението</a:t>
          </a:r>
          <a:r>
            <a:rPr lang="ru-RU" sz="1400" dirty="0" smtClean="0"/>
            <a:t> в </a:t>
          </a:r>
          <a:r>
            <a:rPr lang="ru-RU" sz="1400" dirty="0" err="1" smtClean="0"/>
            <a:t>селските</a:t>
          </a:r>
          <a:r>
            <a:rPr lang="ru-RU" sz="1400" dirty="0" smtClean="0"/>
            <a:t> </a:t>
          </a:r>
          <a:r>
            <a:rPr lang="ru-RU" sz="1400" dirty="0" err="1" smtClean="0"/>
            <a:t>райони</a:t>
          </a:r>
          <a:endParaRPr lang="en-US" sz="1400" dirty="0" smtClean="0"/>
        </a:p>
      </dgm:t>
    </dgm:pt>
    <dgm:pt modelId="{D4B21FA6-24FD-4746-B894-DC0E8A0830B9}" type="parTrans" cxnId="{5EB07564-84E2-405C-A4D9-CB791430864B}">
      <dgm:prSet/>
      <dgm:spPr/>
      <dgm:t>
        <a:bodyPr/>
        <a:lstStyle/>
        <a:p>
          <a:endParaRPr lang="en-US"/>
        </a:p>
      </dgm:t>
    </dgm:pt>
    <dgm:pt modelId="{B716A5FB-D5CB-417F-A51A-7B110416BDFF}" type="sibTrans" cxnId="{5EB07564-84E2-405C-A4D9-CB791430864B}">
      <dgm:prSet/>
      <dgm:spPr/>
      <dgm:t>
        <a:bodyPr/>
        <a:lstStyle/>
        <a:p>
          <a:endParaRPr lang="en-US"/>
        </a:p>
      </dgm:t>
    </dgm:pt>
    <dgm:pt modelId="{3FC99D00-5322-4D0D-8A98-39E4FC820610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err="1" smtClean="0"/>
            <a:t>Възстановяването</a:t>
          </a:r>
          <a:r>
            <a:rPr lang="ru-RU" sz="1400" dirty="0" smtClean="0"/>
            <a:t> на </a:t>
          </a:r>
          <a:r>
            <a:rPr lang="ru-RU" sz="1400" b="1" dirty="0" smtClean="0"/>
            <a:t>земеделски потенциал </a:t>
          </a:r>
          <a:r>
            <a:rPr lang="ru-RU" sz="1400" dirty="0" smtClean="0"/>
            <a:t>след </a:t>
          </a:r>
          <a:r>
            <a:rPr lang="ru-RU" sz="1400" dirty="0" err="1" smtClean="0"/>
            <a:t>природни</a:t>
          </a:r>
          <a:r>
            <a:rPr lang="ru-RU" sz="1400" dirty="0" smtClean="0"/>
            <a:t> бедствия или катастрофични събития и инвестиции в </a:t>
          </a:r>
          <a:r>
            <a:rPr lang="ru-RU" sz="1400" dirty="0" err="1" smtClean="0"/>
            <a:t>подходящи</a:t>
          </a:r>
          <a:r>
            <a:rPr lang="ru-RU" sz="1400" dirty="0" smtClean="0"/>
            <a:t> </a:t>
          </a:r>
          <a:r>
            <a:rPr lang="ru-RU" sz="1400" dirty="0" err="1" smtClean="0"/>
            <a:t>превантивни</a:t>
          </a:r>
          <a:r>
            <a:rPr lang="ru-RU" sz="1400" dirty="0" smtClean="0"/>
            <a:t> действия; </a:t>
          </a:r>
          <a:endParaRPr lang="en-US" sz="1400" dirty="0" smtClean="0"/>
        </a:p>
      </dgm:t>
    </dgm:pt>
    <dgm:pt modelId="{3CF36873-F189-452F-8EE0-0B0B975C7429}" type="parTrans" cxnId="{A19C12F6-AA92-43CA-8904-CC802277235C}">
      <dgm:prSet/>
      <dgm:spPr/>
      <dgm:t>
        <a:bodyPr/>
        <a:lstStyle/>
        <a:p>
          <a:endParaRPr lang="en-US"/>
        </a:p>
      </dgm:t>
    </dgm:pt>
    <dgm:pt modelId="{992304BD-9100-4C35-A3C2-938A19D571C9}" type="sibTrans" cxnId="{A19C12F6-AA92-43CA-8904-CC802277235C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ScaleY="462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0EC880-52D5-4030-8026-C6FE28C87A05}" type="presOf" srcId="{756E6AF7-368D-4267-A76E-ACBDE3C12DA6}" destId="{CC451F91-3C4F-41E5-98A2-F10D9E3CBA1A}" srcOrd="0" destOrd="6" presId="urn:microsoft.com/office/officeart/2005/8/layout/vList2"/>
    <dgm:cxn modelId="{55E52FF8-A548-40B6-8E09-08C53E762EEC}" srcId="{0B752D38-52D1-48A7-9022-1900986C81D4}" destId="{E3772CB5-C491-40F0-8210-49F5389B3F5F}" srcOrd="4" destOrd="0" parTransId="{CB6FC261-C094-44B3-BCC6-BA03D6B85B29}" sibTransId="{9BF23391-D25B-4557-B54A-ED1F9491A94C}"/>
    <dgm:cxn modelId="{AE4F371D-68DE-45C0-846C-7D42796A1669}" type="presOf" srcId="{28CB0C5E-85DB-4DF9-A5B7-EF938ED4CC88}" destId="{1140CF03-1170-4344-B788-812EE867FF6A}" srcOrd="0" destOrd="0" presId="urn:microsoft.com/office/officeart/2005/8/layout/vList2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2F776DFD-EC4B-4717-A984-DA2A5C4BA48B}" type="presOf" srcId="{59B43FA1-A8C5-4041-9F70-5252EE7EC94E}" destId="{CC451F91-3C4F-41E5-98A2-F10D9E3CBA1A}" srcOrd="0" destOrd="0" presId="urn:microsoft.com/office/officeart/2005/8/layout/vList2"/>
    <dgm:cxn modelId="{7AC0E3F0-FC1A-4784-B823-891D30D00A9C}" type="presOf" srcId="{E3772CB5-C491-40F0-8210-49F5389B3F5F}" destId="{CC451F91-3C4F-41E5-98A2-F10D9E3CBA1A}" srcOrd="0" destOrd="4" presId="urn:microsoft.com/office/officeart/2005/8/layout/vList2"/>
    <dgm:cxn modelId="{5281520C-FB60-4573-8363-CCB280AF0684}" srcId="{0B752D38-52D1-48A7-9022-1900986C81D4}" destId="{83B50503-1FA8-491B-8B93-18CBCA5E0AF2}" srcOrd="1" destOrd="0" parTransId="{7C76DD6D-07BA-40D3-810A-E10EF726236C}" sibTransId="{1A29E4BD-ACFC-498C-A83E-05E10BC9CAC3}"/>
    <dgm:cxn modelId="{42FB0DA3-B7E0-4503-96B0-440EAF889C67}" type="presOf" srcId="{83B50503-1FA8-491B-8B93-18CBCA5E0AF2}" destId="{CC451F91-3C4F-41E5-98A2-F10D9E3CBA1A}" srcOrd="0" destOrd="1" presId="urn:microsoft.com/office/officeart/2005/8/layout/vList2"/>
    <dgm:cxn modelId="{B746564D-EFAF-4889-8312-AF9A74DEFBB8}" type="presOf" srcId="{3FC99D00-5322-4D0D-8A98-39E4FC820610}" destId="{CC451F91-3C4F-41E5-98A2-F10D9E3CBA1A}" srcOrd="0" destOrd="7" presId="urn:microsoft.com/office/officeart/2005/8/layout/vList2"/>
    <dgm:cxn modelId="{5DBD8EC8-76E5-4A25-8750-7FA4EF27A361}" type="presOf" srcId="{053F5F00-594E-4F8D-9AA3-9406498F1914}" destId="{CC451F91-3C4F-41E5-98A2-F10D9E3CBA1A}" srcOrd="0" destOrd="2" presId="urn:microsoft.com/office/officeart/2005/8/layout/vList2"/>
    <dgm:cxn modelId="{A19C12F6-AA92-43CA-8904-CC802277235C}" srcId="{0B752D38-52D1-48A7-9022-1900986C81D4}" destId="{3FC99D00-5322-4D0D-8A98-39E4FC820610}" srcOrd="7" destOrd="0" parTransId="{3CF36873-F189-452F-8EE0-0B0B975C7429}" sibTransId="{992304BD-9100-4C35-A3C2-938A19D571C9}"/>
    <dgm:cxn modelId="{7F436313-C8B6-4461-94A5-8AA5A93D2329}" srcId="{0B752D38-52D1-48A7-9022-1900986C81D4}" destId="{756E6AF7-368D-4267-A76E-ACBDE3C12DA6}" srcOrd="6" destOrd="0" parTransId="{FA45D8B3-BE85-4DEF-B6E5-EC26B3D8C576}" sibTransId="{5D1EE564-9416-4315-984A-3576B66C2AB8}"/>
    <dgm:cxn modelId="{3E954D75-D037-4C82-A05D-158D909AEC67}" srcId="{0B752D38-52D1-48A7-9022-1900986C81D4}" destId="{EC04406C-8E5C-450B-885E-90AE2695E0F0}" srcOrd="3" destOrd="0" parTransId="{B9AA04DF-6E8B-4856-B45C-78A80938D970}" sibTransId="{C8FF8639-1D93-4D67-B69B-01619A58B9DB}"/>
    <dgm:cxn modelId="{96FE40CE-CD6C-490D-B584-02F8220D095E}" srcId="{0B752D38-52D1-48A7-9022-1900986C81D4}" destId="{59B43FA1-A8C5-4041-9F70-5252EE7EC94E}" srcOrd="0" destOrd="0" parTransId="{58A5CFF4-6DA1-4792-9BD5-9B432AA690E5}" sibTransId="{21B29CA3-2331-4346-B778-A0CE9A1BDE67}"/>
    <dgm:cxn modelId="{C6A857FA-4B76-4A2F-9748-9F21B12457AE}" type="presOf" srcId="{BF2B87BB-7EA7-4C63-9053-5200EF7871FC}" destId="{CC451F91-3C4F-41E5-98A2-F10D9E3CBA1A}" srcOrd="0" destOrd="5" presId="urn:microsoft.com/office/officeart/2005/8/layout/vList2"/>
    <dgm:cxn modelId="{1BB92DC2-4A0F-42EF-9D11-730509BCEA10}" type="presOf" srcId="{0B752D38-52D1-48A7-9022-1900986C81D4}" destId="{E2FA8060-BAED-4787-9F70-CB9DD8CDA754}" srcOrd="0" destOrd="0" presId="urn:microsoft.com/office/officeart/2005/8/layout/vList2"/>
    <dgm:cxn modelId="{5EB07564-84E2-405C-A4D9-CB791430864B}" srcId="{0B752D38-52D1-48A7-9022-1900986C81D4}" destId="{BF2B87BB-7EA7-4C63-9053-5200EF7871FC}" srcOrd="5" destOrd="0" parTransId="{D4B21FA6-24FD-4746-B894-DC0E8A0830B9}" sibTransId="{B716A5FB-D5CB-417F-A51A-7B110416BDFF}"/>
    <dgm:cxn modelId="{5A729277-C42C-4BE4-BC5A-FFCFA5FB22DE}" srcId="{0B752D38-52D1-48A7-9022-1900986C81D4}" destId="{053F5F00-594E-4F8D-9AA3-9406498F1914}" srcOrd="2" destOrd="0" parTransId="{FD65F351-9CBA-41A1-990E-743E7E2F0ADE}" sibTransId="{F3EDEFDF-E34C-4CDB-9B7E-1C798E2CAF22}"/>
    <dgm:cxn modelId="{DEDF0A52-E08C-456B-B0B3-EC9C0F16DF7E}" type="presOf" srcId="{EC04406C-8E5C-450B-885E-90AE2695E0F0}" destId="{CC451F91-3C4F-41E5-98A2-F10D9E3CBA1A}" srcOrd="0" destOrd="3" presId="urn:microsoft.com/office/officeart/2005/8/layout/vList2"/>
    <dgm:cxn modelId="{A334E683-6CDB-4595-B7A2-ADD7409E56BD}" type="presParOf" srcId="{1140CF03-1170-4344-B788-812EE867FF6A}" destId="{E2FA8060-BAED-4787-9F70-CB9DD8CDA754}" srcOrd="0" destOrd="0" presId="urn:microsoft.com/office/officeart/2005/8/layout/vList2"/>
    <dgm:cxn modelId="{5835F1DF-0584-44FC-960E-696F36727037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300" dirty="0" smtClean="0"/>
            <a:t>Инвестиции</a:t>
          </a:r>
          <a:endParaRPr lang="en-US" sz="23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59B43FA1-A8C5-4041-9F70-5252EE7EC94E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b="1" dirty="0" err="1" smtClean="0"/>
            <a:t>Залесяване</a:t>
          </a:r>
          <a:r>
            <a:rPr lang="ru-RU" sz="1400" dirty="0" smtClean="0"/>
            <a:t> на </a:t>
          </a:r>
          <a:r>
            <a:rPr lang="ru-RU" sz="1400" dirty="0" err="1" smtClean="0"/>
            <a:t>земеделски</a:t>
          </a:r>
          <a:r>
            <a:rPr lang="ru-RU" sz="1400" dirty="0" smtClean="0"/>
            <a:t> и </a:t>
          </a:r>
          <a:r>
            <a:rPr lang="ru-RU" sz="1400" dirty="0" err="1" smtClean="0"/>
            <a:t>неземеделски</a:t>
          </a:r>
          <a:r>
            <a:rPr lang="ru-RU" sz="1400" dirty="0" smtClean="0"/>
            <a:t> </a:t>
          </a:r>
          <a:r>
            <a:rPr lang="ru-RU" sz="1400" dirty="0" err="1" smtClean="0"/>
            <a:t>земи</a:t>
          </a:r>
          <a:r>
            <a:rPr lang="ru-RU" sz="1400" dirty="0" smtClean="0"/>
            <a:t>, </a:t>
          </a:r>
          <a:endParaRPr lang="en-US" sz="1400" dirty="0" smtClean="0"/>
        </a:p>
      </dgm:t>
    </dgm:pt>
    <dgm:pt modelId="{58A5CFF4-6DA1-4792-9BD5-9B432AA690E5}" type="parTrans" cxnId="{96FE40CE-CD6C-490D-B584-02F8220D095E}">
      <dgm:prSet/>
      <dgm:spPr/>
      <dgm:t>
        <a:bodyPr/>
        <a:lstStyle/>
        <a:p>
          <a:endParaRPr lang="en-US"/>
        </a:p>
      </dgm:t>
    </dgm:pt>
    <dgm:pt modelId="{21B29CA3-2331-4346-B778-A0CE9A1BDE67}" type="sibTrans" cxnId="{96FE40CE-CD6C-490D-B584-02F8220D095E}">
      <dgm:prSet/>
      <dgm:spPr/>
      <dgm:t>
        <a:bodyPr/>
        <a:lstStyle/>
        <a:p>
          <a:endParaRPr lang="en-US"/>
        </a:p>
      </dgm:t>
    </dgm:pt>
    <dgm:pt modelId="{603B07FB-8592-4249-AE9D-24B57DC37043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err="1" smtClean="0"/>
            <a:t>Предотвратяване</a:t>
          </a:r>
          <a:r>
            <a:rPr lang="ru-RU" sz="1400" dirty="0" smtClean="0"/>
            <a:t> и </a:t>
          </a:r>
          <a:r>
            <a:rPr lang="ru-RU" sz="1400" dirty="0" err="1" smtClean="0"/>
            <a:t>възстановяване</a:t>
          </a:r>
          <a:r>
            <a:rPr lang="ru-RU" sz="1400" dirty="0" smtClean="0"/>
            <a:t> на </a:t>
          </a:r>
          <a:r>
            <a:rPr lang="ru-RU" sz="1400" b="1" dirty="0" err="1" smtClean="0"/>
            <a:t>щети</a:t>
          </a:r>
          <a:r>
            <a:rPr lang="ru-RU" sz="1400" b="1" dirty="0" smtClean="0"/>
            <a:t> по горите </a:t>
          </a:r>
          <a:r>
            <a:rPr lang="ru-RU" sz="1400" dirty="0" smtClean="0"/>
            <a:t>от </a:t>
          </a:r>
          <a:r>
            <a:rPr lang="ru-RU" sz="1400" dirty="0" err="1" smtClean="0"/>
            <a:t>горски</a:t>
          </a:r>
          <a:r>
            <a:rPr lang="ru-RU" sz="1400" dirty="0" smtClean="0"/>
            <a:t> </a:t>
          </a:r>
          <a:r>
            <a:rPr lang="ru-RU" sz="1400" dirty="0" err="1" smtClean="0"/>
            <a:t>пожари</a:t>
          </a:r>
          <a:r>
            <a:rPr lang="ru-RU" sz="1400" dirty="0" smtClean="0"/>
            <a:t>, </a:t>
          </a:r>
          <a:r>
            <a:rPr lang="ru-RU" sz="1400" dirty="0" err="1" smtClean="0"/>
            <a:t>природни</a:t>
          </a:r>
          <a:r>
            <a:rPr lang="ru-RU" sz="1400" dirty="0" smtClean="0"/>
            <a:t> бедствия и </a:t>
          </a:r>
          <a:r>
            <a:rPr lang="ru-RU" sz="1400" dirty="0" err="1" smtClean="0"/>
            <a:t>катастрофични</a:t>
          </a:r>
          <a:r>
            <a:rPr lang="ru-RU" sz="1400" dirty="0" smtClean="0"/>
            <a:t> </a:t>
          </a:r>
          <a:r>
            <a:rPr lang="ru-RU" sz="1400" dirty="0" err="1" smtClean="0"/>
            <a:t>събития</a:t>
          </a:r>
          <a:r>
            <a:rPr lang="ru-RU" sz="1400" dirty="0" smtClean="0"/>
            <a:t>,</a:t>
          </a:r>
          <a:endParaRPr lang="en-US" sz="1400" dirty="0" smtClean="0"/>
        </a:p>
      </dgm:t>
    </dgm:pt>
    <dgm:pt modelId="{6BDD6E13-1D93-4114-9F90-BBDD91CF077A}" type="parTrans" cxnId="{62A7F587-DB69-4DDB-AE6E-D6AF4120C6C6}">
      <dgm:prSet/>
      <dgm:spPr/>
      <dgm:t>
        <a:bodyPr/>
        <a:lstStyle/>
        <a:p>
          <a:endParaRPr lang="en-US"/>
        </a:p>
      </dgm:t>
    </dgm:pt>
    <dgm:pt modelId="{D1DBA56E-029E-4DDA-9B33-40242C94E2AD}" type="sibTrans" cxnId="{62A7F587-DB69-4DDB-AE6E-D6AF4120C6C6}">
      <dgm:prSet/>
      <dgm:spPr/>
      <dgm:t>
        <a:bodyPr/>
        <a:lstStyle/>
        <a:p>
          <a:endParaRPr lang="en-US"/>
        </a:p>
      </dgm:t>
    </dgm:pt>
    <dgm:pt modelId="{24BBCF86-8218-4446-AC63-CE7627437805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smtClean="0"/>
            <a:t>Инвестиции, </a:t>
          </a:r>
          <a:r>
            <a:rPr lang="ru-RU" sz="1400" dirty="0" err="1" smtClean="0"/>
            <a:t>подобряващи</a:t>
          </a:r>
          <a:r>
            <a:rPr lang="ru-RU" sz="1400" dirty="0" smtClean="0"/>
            <a:t> </a:t>
          </a:r>
          <a:r>
            <a:rPr lang="ru-RU" sz="1400" b="1" dirty="0" err="1" smtClean="0"/>
            <a:t>устойчивостта</a:t>
          </a:r>
          <a:r>
            <a:rPr lang="ru-RU" sz="1400" b="1" dirty="0" smtClean="0"/>
            <a:t> и </a:t>
          </a:r>
          <a:r>
            <a:rPr lang="ru-RU" sz="1400" b="1" dirty="0" err="1" smtClean="0"/>
            <a:t>екологичната</a:t>
          </a:r>
          <a:r>
            <a:rPr lang="ru-RU" sz="1400" b="1" dirty="0" smtClean="0"/>
            <a:t> </a:t>
          </a:r>
          <a:r>
            <a:rPr lang="ru-RU" sz="1400" b="1" dirty="0" err="1" smtClean="0"/>
            <a:t>стойност</a:t>
          </a:r>
          <a:r>
            <a:rPr lang="ru-RU" sz="1400" b="1" dirty="0" smtClean="0"/>
            <a:t> </a:t>
          </a:r>
          <a:r>
            <a:rPr lang="ru-RU" sz="1400" dirty="0" smtClean="0"/>
            <a:t>на </a:t>
          </a:r>
          <a:r>
            <a:rPr lang="ru-RU" sz="1400" dirty="0" err="1" smtClean="0"/>
            <a:t>горските</a:t>
          </a:r>
          <a:r>
            <a:rPr lang="ru-RU" sz="1400" dirty="0" smtClean="0"/>
            <a:t> </a:t>
          </a:r>
          <a:r>
            <a:rPr lang="ru-RU" sz="1400" dirty="0" err="1" smtClean="0"/>
            <a:t>екосистеми</a:t>
          </a:r>
          <a:r>
            <a:rPr lang="ru-RU" sz="1400" dirty="0" smtClean="0"/>
            <a:t>,</a:t>
          </a:r>
          <a:endParaRPr lang="en-US" sz="1400" dirty="0" smtClean="0"/>
        </a:p>
      </dgm:t>
    </dgm:pt>
    <dgm:pt modelId="{0AFFA5CC-DC24-420D-BCF7-F8F8BC94C24C}" type="parTrans" cxnId="{1E5127A4-053D-4FF0-A794-2E61BF08C4D0}">
      <dgm:prSet/>
      <dgm:spPr/>
      <dgm:t>
        <a:bodyPr/>
        <a:lstStyle/>
        <a:p>
          <a:endParaRPr lang="en-US"/>
        </a:p>
      </dgm:t>
    </dgm:pt>
    <dgm:pt modelId="{C57D4670-F138-4D34-A87C-A2EEBEC109F5}" type="sibTrans" cxnId="{1E5127A4-053D-4FF0-A794-2E61BF08C4D0}">
      <dgm:prSet/>
      <dgm:spPr/>
      <dgm:t>
        <a:bodyPr/>
        <a:lstStyle/>
        <a:p>
          <a:endParaRPr lang="en-US"/>
        </a:p>
      </dgm:t>
    </dgm:pt>
    <dgm:pt modelId="{4A4761B6-A1FC-426A-82FD-6D925B5D53B4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dirty="0" err="1" smtClean="0"/>
            <a:t>Подпомагане</a:t>
          </a:r>
          <a:r>
            <a:rPr lang="ru-RU" sz="1400" dirty="0" smtClean="0"/>
            <a:t> </a:t>
          </a:r>
          <a:r>
            <a:rPr lang="ru-RU" sz="1400" dirty="0" err="1" smtClean="0"/>
            <a:t>провеждането</a:t>
          </a:r>
          <a:r>
            <a:rPr lang="ru-RU" sz="1400" dirty="0" smtClean="0"/>
            <a:t> на </a:t>
          </a:r>
          <a:r>
            <a:rPr lang="ru-RU" sz="1400" b="1" dirty="0" err="1" smtClean="0"/>
            <a:t>отгледни</a:t>
          </a:r>
          <a:r>
            <a:rPr lang="ru-RU" sz="1400" b="1" dirty="0" smtClean="0"/>
            <a:t> сечи</a:t>
          </a:r>
          <a:r>
            <a:rPr lang="ru-RU" sz="1400" dirty="0" smtClean="0"/>
            <a:t> в </a:t>
          </a:r>
          <a:r>
            <a:rPr lang="ru-RU" sz="1400" dirty="0" err="1" smtClean="0"/>
            <a:t>недържавните</a:t>
          </a:r>
          <a:r>
            <a:rPr lang="ru-RU" sz="1400" dirty="0" smtClean="0"/>
            <a:t> гори, </a:t>
          </a:r>
          <a:endParaRPr lang="en-US" sz="1400" dirty="0" smtClean="0"/>
        </a:p>
      </dgm:t>
    </dgm:pt>
    <dgm:pt modelId="{179C03BE-2773-43D3-A6ED-19A499E17D5B}" type="parTrans" cxnId="{D1628609-EEF3-42DC-8243-38067BC306F6}">
      <dgm:prSet/>
      <dgm:spPr/>
      <dgm:t>
        <a:bodyPr/>
        <a:lstStyle/>
        <a:p>
          <a:endParaRPr lang="en-US"/>
        </a:p>
      </dgm:t>
    </dgm:pt>
    <dgm:pt modelId="{4901379A-87D8-472A-B23C-6F1017EDE756}" type="sibTrans" cxnId="{D1628609-EEF3-42DC-8243-38067BC306F6}">
      <dgm:prSet/>
      <dgm:spPr/>
      <dgm:t>
        <a:bodyPr/>
        <a:lstStyle/>
        <a:p>
          <a:endParaRPr lang="en-US"/>
        </a:p>
      </dgm:t>
    </dgm:pt>
    <dgm:pt modelId="{1DAB2D28-FD7F-4869-BA0F-F3E3AE024B2E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400" b="1" dirty="0" err="1" smtClean="0"/>
            <a:t>Първична</a:t>
          </a:r>
          <a:r>
            <a:rPr lang="ru-RU" sz="1400" b="1" dirty="0" smtClean="0"/>
            <a:t> </a:t>
          </a:r>
          <a:r>
            <a:rPr lang="ru-RU" sz="1400" b="1" dirty="0" err="1" smtClean="0"/>
            <a:t>преработка</a:t>
          </a:r>
          <a:r>
            <a:rPr lang="ru-RU" sz="1400" b="1" dirty="0" smtClean="0"/>
            <a:t> и маркетинг </a:t>
          </a:r>
          <a:r>
            <a:rPr lang="ru-RU" sz="1400" dirty="0" smtClean="0"/>
            <a:t>на </a:t>
          </a:r>
          <a:r>
            <a:rPr lang="ru-RU" sz="1400" dirty="0" err="1" smtClean="0"/>
            <a:t>дървесина</a:t>
          </a:r>
          <a:endParaRPr lang="en-US" sz="1400" dirty="0" smtClean="0"/>
        </a:p>
      </dgm:t>
    </dgm:pt>
    <dgm:pt modelId="{B111685A-B260-46D6-8E99-75ADDE7996EF}" type="parTrans" cxnId="{14151053-0A2E-47C7-8511-F29A5872BD97}">
      <dgm:prSet/>
      <dgm:spPr/>
      <dgm:t>
        <a:bodyPr/>
        <a:lstStyle/>
        <a:p>
          <a:endParaRPr lang="en-US"/>
        </a:p>
      </dgm:t>
    </dgm:pt>
    <dgm:pt modelId="{8FA22A7B-AD7D-46F4-B47B-49461571C072}" type="sibTrans" cxnId="{14151053-0A2E-47C7-8511-F29A5872BD97}">
      <dgm:prSet/>
      <dgm:spPr/>
      <dgm:t>
        <a:bodyPr/>
        <a:lstStyle/>
        <a:p>
          <a:endParaRPr lang="en-US"/>
        </a:p>
      </dgm:t>
    </dgm:pt>
    <dgm:pt modelId="{78D6EC8A-C2FB-49AD-ACFA-77B170ECA289}">
      <dgm:prSet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endParaRPr lang="en-US" sz="1400" dirty="0" smtClean="0"/>
        </a:p>
      </dgm:t>
    </dgm:pt>
    <dgm:pt modelId="{3C43263D-25A3-4049-AE35-FDE2C465C01D}" type="parTrans" cxnId="{675251D6-916A-49FC-BD20-0E7D927AA9FB}">
      <dgm:prSet/>
      <dgm:spPr/>
      <dgm:t>
        <a:bodyPr/>
        <a:lstStyle/>
        <a:p>
          <a:endParaRPr lang="en-US"/>
        </a:p>
      </dgm:t>
    </dgm:pt>
    <dgm:pt modelId="{0FE27506-9BD5-46A7-8A78-1A8FAB3FCC3B}" type="sibTrans" cxnId="{675251D6-916A-49FC-BD20-0E7D927AA9FB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ScaleY="4165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151053-0A2E-47C7-8511-F29A5872BD97}" srcId="{0B752D38-52D1-48A7-9022-1900986C81D4}" destId="{1DAB2D28-FD7F-4869-BA0F-F3E3AE024B2E}" srcOrd="5" destOrd="0" parTransId="{B111685A-B260-46D6-8E99-75ADDE7996EF}" sibTransId="{8FA22A7B-AD7D-46F4-B47B-49461571C072}"/>
    <dgm:cxn modelId="{6EBA9771-B81E-44ED-978C-FA581D889ED9}" type="presOf" srcId="{1DAB2D28-FD7F-4869-BA0F-F3E3AE024B2E}" destId="{CC451F91-3C4F-41E5-98A2-F10D9E3CBA1A}" srcOrd="0" destOrd="5" presId="urn:microsoft.com/office/officeart/2005/8/layout/vList2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675251D6-916A-49FC-BD20-0E7D927AA9FB}" srcId="{0B752D38-52D1-48A7-9022-1900986C81D4}" destId="{78D6EC8A-C2FB-49AD-ACFA-77B170ECA289}" srcOrd="0" destOrd="0" parTransId="{3C43263D-25A3-4049-AE35-FDE2C465C01D}" sibTransId="{0FE27506-9BD5-46A7-8A78-1A8FAB3FCC3B}"/>
    <dgm:cxn modelId="{5F2771BD-6433-4FE7-BC1C-E46F5ED740E2}" type="presOf" srcId="{0B752D38-52D1-48A7-9022-1900986C81D4}" destId="{E2FA8060-BAED-4787-9F70-CB9DD8CDA754}" srcOrd="0" destOrd="0" presId="urn:microsoft.com/office/officeart/2005/8/layout/vList2"/>
    <dgm:cxn modelId="{DD243FFC-50D3-44C4-A890-366BEF82502B}" type="presOf" srcId="{4A4761B6-A1FC-426A-82FD-6D925B5D53B4}" destId="{CC451F91-3C4F-41E5-98A2-F10D9E3CBA1A}" srcOrd="0" destOrd="4" presId="urn:microsoft.com/office/officeart/2005/8/layout/vList2"/>
    <dgm:cxn modelId="{F7114CBB-8346-4298-ADDD-1F81E0D503A6}" type="presOf" srcId="{78D6EC8A-C2FB-49AD-ACFA-77B170ECA289}" destId="{CC451F91-3C4F-41E5-98A2-F10D9E3CBA1A}" srcOrd="0" destOrd="0" presId="urn:microsoft.com/office/officeart/2005/8/layout/vList2"/>
    <dgm:cxn modelId="{6B7A1CB6-974B-43E2-BEDB-1C2F0005853E}" type="presOf" srcId="{59B43FA1-A8C5-4041-9F70-5252EE7EC94E}" destId="{CC451F91-3C4F-41E5-98A2-F10D9E3CBA1A}" srcOrd="0" destOrd="1" presId="urn:microsoft.com/office/officeart/2005/8/layout/vList2"/>
    <dgm:cxn modelId="{1E5127A4-053D-4FF0-A794-2E61BF08C4D0}" srcId="{0B752D38-52D1-48A7-9022-1900986C81D4}" destId="{24BBCF86-8218-4446-AC63-CE7627437805}" srcOrd="3" destOrd="0" parTransId="{0AFFA5CC-DC24-420D-BCF7-F8F8BC94C24C}" sibTransId="{C57D4670-F138-4D34-A87C-A2EEBEC109F5}"/>
    <dgm:cxn modelId="{B51BDE87-8241-4E14-8D5A-A432CFC2C246}" type="presOf" srcId="{603B07FB-8592-4249-AE9D-24B57DC37043}" destId="{CC451F91-3C4F-41E5-98A2-F10D9E3CBA1A}" srcOrd="0" destOrd="2" presId="urn:microsoft.com/office/officeart/2005/8/layout/vList2"/>
    <dgm:cxn modelId="{96FE40CE-CD6C-490D-B584-02F8220D095E}" srcId="{0B752D38-52D1-48A7-9022-1900986C81D4}" destId="{59B43FA1-A8C5-4041-9F70-5252EE7EC94E}" srcOrd="1" destOrd="0" parTransId="{58A5CFF4-6DA1-4792-9BD5-9B432AA690E5}" sibTransId="{21B29CA3-2331-4346-B778-A0CE9A1BDE67}"/>
    <dgm:cxn modelId="{32F0D001-C42A-4CB6-8598-D91299A7EDBE}" type="presOf" srcId="{24BBCF86-8218-4446-AC63-CE7627437805}" destId="{CC451F91-3C4F-41E5-98A2-F10D9E3CBA1A}" srcOrd="0" destOrd="3" presId="urn:microsoft.com/office/officeart/2005/8/layout/vList2"/>
    <dgm:cxn modelId="{33521875-361A-4FB6-AA5D-852F340432C9}" type="presOf" srcId="{28CB0C5E-85DB-4DF9-A5B7-EF938ED4CC88}" destId="{1140CF03-1170-4344-B788-812EE867FF6A}" srcOrd="0" destOrd="0" presId="urn:microsoft.com/office/officeart/2005/8/layout/vList2"/>
    <dgm:cxn modelId="{D1628609-EEF3-42DC-8243-38067BC306F6}" srcId="{0B752D38-52D1-48A7-9022-1900986C81D4}" destId="{4A4761B6-A1FC-426A-82FD-6D925B5D53B4}" srcOrd="4" destOrd="0" parTransId="{179C03BE-2773-43D3-A6ED-19A499E17D5B}" sibTransId="{4901379A-87D8-472A-B23C-6F1017EDE756}"/>
    <dgm:cxn modelId="{62A7F587-DB69-4DDB-AE6E-D6AF4120C6C6}" srcId="{0B752D38-52D1-48A7-9022-1900986C81D4}" destId="{603B07FB-8592-4249-AE9D-24B57DC37043}" srcOrd="2" destOrd="0" parTransId="{6BDD6E13-1D93-4114-9F90-BBDD91CF077A}" sibTransId="{D1DBA56E-029E-4DDA-9B33-40242C94E2AD}"/>
    <dgm:cxn modelId="{5399A92D-03AE-4EE0-809F-5718482376BB}" type="presParOf" srcId="{1140CF03-1170-4344-B788-812EE867FF6A}" destId="{E2FA8060-BAED-4787-9F70-CB9DD8CDA754}" srcOrd="0" destOrd="0" presId="urn:microsoft.com/office/officeart/2005/8/layout/vList2"/>
    <dgm:cxn modelId="{9E773CBB-317A-43A7-810B-B0AE37FF111A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ru-RU" sz="2000" dirty="0" err="1" smtClean="0"/>
            <a:t>Помощ</a:t>
          </a:r>
          <a:r>
            <a:rPr lang="ru-RU" sz="2000" dirty="0" smtClean="0"/>
            <a:t> за </a:t>
          </a:r>
          <a:r>
            <a:rPr lang="ru-RU" sz="2000" dirty="0" err="1" smtClean="0"/>
            <a:t>млади</a:t>
          </a:r>
          <a:r>
            <a:rPr lang="ru-RU" sz="2000" dirty="0" smtClean="0"/>
            <a:t> </a:t>
          </a:r>
          <a:r>
            <a:rPr lang="ru-RU" sz="2000" dirty="0" err="1" smtClean="0"/>
            <a:t>земеделски</a:t>
          </a:r>
          <a:r>
            <a:rPr lang="ru-RU" sz="2000" dirty="0" smtClean="0"/>
            <a:t> </a:t>
          </a:r>
          <a:r>
            <a:rPr lang="ru-RU" sz="2000" dirty="0" err="1" smtClean="0"/>
            <a:t>стопани</a:t>
          </a:r>
          <a:r>
            <a:rPr lang="ru-RU" sz="2000" dirty="0" smtClean="0"/>
            <a:t> и за </a:t>
          </a:r>
          <a:r>
            <a:rPr lang="ru-RU" sz="2000" dirty="0" err="1" smtClean="0"/>
            <a:t>стартиране</a:t>
          </a:r>
          <a:r>
            <a:rPr lang="ru-RU" sz="2000" dirty="0" smtClean="0"/>
            <a:t> на </a:t>
          </a:r>
          <a:r>
            <a:rPr lang="ru-RU" sz="2000" dirty="0" err="1" smtClean="0"/>
            <a:t>стопанска</a:t>
          </a:r>
          <a:r>
            <a:rPr lang="ru-RU" sz="2000" dirty="0" smtClean="0"/>
            <a:t>  </a:t>
          </a:r>
          <a:r>
            <a:rPr lang="ru-RU" sz="2000" dirty="0" err="1" smtClean="0"/>
            <a:t>дейност</a:t>
          </a:r>
          <a:endParaRPr lang="en-US" sz="20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E3E56F37-4E42-453F-836E-C7A7A0BDF53E}">
      <dgm:prSet phldrT="[Text]" custT="1"/>
      <dgm:spPr/>
      <dgm:t>
        <a:bodyPr/>
        <a:lstStyle/>
        <a:p>
          <a:r>
            <a:rPr lang="ru-RU" sz="1700" dirty="0" err="1" smtClean="0"/>
            <a:t>Подпомагане</a:t>
          </a:r>
          <a:r>
            <a:rPr lang="ru-RU" sz="1700" dirty="0" smtClean="0"/>
            <a:t> </a:t>
          </a:r>
          <a:r>
            <a:rPr lang="ru-RU" sz="1700" dirty="0" err="1" smtClean="0"/>
            <a:t>развитието</a:t>
          </a:r>
          <a:r>
            <a:rPr lang="ru-RU" sz="1700" dirty="0" smtClean="0"/>
            <a:t> на малки </a:t>
          </a:r>
          <a:r>
            <a:rPr lang="ru-RU" sz="1700" dirty="0" err="1" smtClean="0"/>
            <a:t>земеделски</a:t>
          </a:r>
          <a:r>
            <a:rPr lang="ru-RU" sz="1700" dirty="0" smtClean="0"/>
            <a:t> </a:t>
          </a:r>
          <a:r>
            <a:rPr lang="ru-RU" sz="1700" dirty="0" err="1" smtClean="0"/>
            <a:t>стопанства</a:t>
          </a:r>
          <a:r>
            <a:rPr lang="ru-RU" sz="1700" dirty="0" smtClean="0"/>
            <a:t> </a:t>
          </a:r>
          <a:endParaRPr lang="en-US" sz="1700" dirty="0"/>
        </a:p>
      </dgm:t>
    </dgm:pt>
    <dgm:pt modelId="{EBCC8C80-101D-46CB-842F-EC5802A4DF19}" type="parTrans" cxnId="{5CCD1ECF-EAC1-4A0A-8BC6-EC7D37BFFCFC}">
      <dgm:prSet/>
      <dgm:spPr/>
      <dgm:t>
        <a:bodyPr/>
        <a:lstStyle/>
        <a:p>
          <a:endParaRPr lang="en-US"/>
        </a:p>
      </dgm:t>
    </dgm:pt>
    <dgm:pt modelId="{BE96CD1B-19CA-4C59-9190-23C2D27629E1}" type="sibTrans" cxnId="{5CCD1ECF-EAC1-4A0A-8BC6-EC7D37BFFCFC}">
      <dgm:prSet/>
      <dgm:spPr/>
      <dgm:t>
        <a:bodyPr/>
        <a:lstStyle/>
        <a:p>
          <a:endParaRPr lang="en-US"/>
        </a:p>
      </dgm:t>
    </dgm:pt>
    <dgm:pt modelId="{C79713D7-E558-4BAF-BCB4-6663EAD533FE}">
      <dgm:prSet custT="1"/>
      <dgm:spPr/>
      <dgm:t>
        <a:bodyPr/>
        <a:lstStyle/>
        <a:p>
          <a:r>
            <a:rPr lang="ru-RU" sz="1700" dirty="0" smtClean="0"/>
            <a:t>Стартова помощ за установяване на млади земеделски </a:t>
          </a:r>
          <a:r>
            <a:rPr lang="ru-RU" sz="1700" dirty="0" err="1" smtClean="0"/>
            <a:t>стопани</a:t>
          </a:r>
          <a:r>
            <a:rPr lang="ru-RU" sz="1700" dirty="0" smtClean="0"/>
            <a:t> в </a:t>
          </a:r>
          <a:r>
            <a:rPr lang="bg-BG" sz="1700" dirty="0" smtClean="0"/>
            <a:t>селското стопанство</a:t>
          </a:r>
          <a:endParaRPr lang="en-US" sz="1700" dirty="0" smtClean="0"/>
        </a:p>
      </dgm:t>
    </dgm:pt>
    <dgm:pt modelId="{C4964881-BF0B-4F6D-B22B-D7C702046E09}" type="parTrans" cxnId="{EEC17ED7-27CC-4134-9248-90C39B5D4306}">
      <dgm:prSet/>
      <dgm:spPr/>
      <dgm:t>
        <a:bodyPr/>
        <a:lstStyle/>
        <a:p>
          <a:endParaRPr lang="en-US"/>
        </a:p>
      </dgm:t>
    </dgm:pt>
    <dgm:pt modelId="{B1254258-C44A-4F04-9CDF-81EA7B6EBE4D}" type="sibTrans" cxnId="{EEC17ED7-27CC-4134-9248-90C39B5D4306}">
      <dgm:prSet/>
      <dgm:spPr/>
      <dgm:t>
        <a:bodyPr/>
        <a:lstStyle/>
        <a:p>
          <a:endParaRPr lang="en-US"/>
        </a:p>
      </dgm:t>
    </dgm:pt>
    <dgm:pt modelId="{B7F8C3A0-8A3B-43D2-A588-CEECADB0E28A}">
      <dgm:prSet custT="1"/>
      <dgm:spPr/>
      <dgm:t>
        <a:bodyPr/>
        <a:lstStyle/>
        <a:p>
          <a:endParaRPr lang="en-US" sz="1700" dirty="0" smtClean="0"/>
        </a:p>
      </dgm:t>
    </dgm:pt>
    <dgm:pt modelId="{17787111-7455-474F-BAA6-8646CA440C1F}" type="parTrans" cxnId="{B5B2FC73-4E5C-4616-88DC-72D42383FC01}">
      <dgm:prSet/>
      <dgm:spPr/>
      <dgm:t>
        <a:bodyPr/>
        <a:lstStyle/>
        <a:p>
          <a:endParaRPr lang="en-US"/>
        </a:p>
      </dgm:t>
    </dgm:pt>
    <dgm:pt modelId="{AD59F6DB-473E-4AD4-824B-51E6DE7938FF}" type="sibTrans" cxnId="{B5B2FC73-4E5C-4616-88DC-72D42383FC01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ScaleY="5909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B2FC73-4E5C-4616-88DC-72D42383FC01}" srcId="{0B752D38-52D1-48A7-9022-1900986C81D4}" destId="{B7F8C3A0-8A3B-43D2-A588-CEECADB0E28A}" srcOrd="2" destOrd="0" parTransId="{17787111-7455-474F-BAA6-8646CA440C1F}" sibTransId="{AD59F6DB-473E-4AD4-824B-51E6DE7938FF}"/>
    <dgm:cxn modelId="{D6D4118F-FCF9-401E-BCB4-2F3A7678672E}" type="presOf" srcId="{28CB0C5E-85DB-4DF9-A5B7-EF938ED4CC88}" destId="{1140CF03-1170-4344-B788-812EE867FF6A}" srcOrd="0" destOrd="0" presId="urn:microsoft.com/office/officeart/2005/8/layout/vList2"/>
    <dgm:cxn modelId="{5CCD1ECF-EAC1-4A0A-8BC6-EC7D37BFFCFC}" srcId="{0B752D38-52D1-48A7-9022-1900986C81D4}" destId="{E3E56F37-4E42-453F-836E-C7A7A0BDF53E}" srcOrd="0" destOrd="0" parTransId="{EBCC8C80-101D-46CB-842F-EC5802A4DF19}" sibTransId="{BE96CD1B-19CA-4C59-9190-23C2D27629E1}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FD9F991A-4FB7-45BC-A828-74611714A32D}" type="presOf" srcId="{0B752D38-52D1-48A7-9022-1900986C81D4}" destId="{E2FA8060-BAED-4787-9F70-CB9DD8CDA754}" srcOrd="0" destOrd="0" presId="urn:microsoft.com/office/officeart/2005/8/layout/vList2"/>
    <dgm:cxn modelId="{6E2E4CFF-FCFC-4C4D-BA0C-39A16F4C2E1A}" type="presOf" srcId="{C79713D7-E558-4BAF-BCB4-6663EAD533FE}" destId="{CC451F91-3C4F-41E5-98A2-F10D9E3CBA1A}" srcOrd="0" destOrd="1" presId="urn:microsoft.com/office/officeart/2005/8/layout/vList2"/>
    <dgm:cxn modelId="{70A559AD-21B1-4411-81CB-BE31E0CA04D5}" type="presOf" srcId="{B7F8C3A0-8A3B-43D2-A588-CEECADB0E28A}" destId="{CC451F91-3C4F-41E5-98A2-F10D9E3CBA1A}" srcOrd="0" destOrd="2" presId="urn:microsoft.com/office/officeart/2005/8/layout/vList2"/>
    <dgm:cxn modelId="{EEC17ED7-27CC-4134-9248-90C39B5D4306}" srcId="{0B752D38-52D1-48A7-9022-1900986C81D4}" destId="{C79713D7-E558-4BAF-BCB4-6663EAD533FE}" srcOrd="1" destOrd="0" parTransId="{C4964881-BF0B-4F6D-B22B-D7C702046E09}" sibTransId="{B1254258-C44A-4F04-9CDF-81EA7B6EBE4D}"/>
    <dgm:cxn modelId="{E0B48748-99CD-4BB9-A00C-805DCD19EF0F}" type="presOf" srcId="{E3E56F37-4E42-453F-836E-C7A7A0BDF53E}" destId="{CC451F91-3C4F-41E5-98A2-F10D9E3CBA1A}" srcOrd="0" destOrd="0" presId="urn:microsoft.com/office/officeart/2005/8/layout/vList2"/>
    <dgm:cxn modelId="{CD69CEBD-8E3A-4C68-ABBE-38D63CD1F400}" type="presParOf" srcId="{1140CF03-1170-4344-B788-812EE867FF6A}" destId="{E2FA8060-BAED-4787-9F70-CB9DD8CDA754}" srcOrd="0" destOrd="0" presId="urn:microsoft.com/office/officeart/2005/8/layout/vList2"/>
    <dgm:cxn modelId="{99A795EF-C4DD-4CAD-BD5A-A199EEFD1587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ru-RU" sz="2300" dirty="0" smtClean="0"/>
            <a:t>Управление на риска </a:t>
          </a:r>
          <a:endParaRPr lang="en-US" sz="2300" dirty="0" smtClean="0"/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E3E56F37-4E42-453F-836E-C7A7A0BDF53E}">
      <dgm:prSet phldrT="[Text]" custT="1"/>
      <dgm:spPr/>
      <dgm:t>
        <a:bodyPr/>
        <a:lstStyle/>
        <a:p>
          <a:r>
            <a:rPr lang="en-US" sz="1700" dirty="0" err="1" smtClean="0"/>
            <a:t>Застраховане</a:t>
          </a:r>
          <a:r>
            <a:rPr lang="en-US" sz="1700" dirty="0" smtClean="0"/>
            <a:t> </a:t>
          </a:r>
          <a:r>
            <a:rPr lang="en-US" sz="1700" dirty="0" err="1" smtClean="0"/>
            <a:t>на</a:t>
          </a:r>
          <a:r>
            <a:rPr lang="en-US" sz="1700" dirty="0" smtClean="0"/>
            <a:t> </a:t>
          </a:r>
          <a:r>
            <a:rPr lang="en-US" sz="1700" dirty="0" err="1" smtClean="0"/>
            <a:t>селскостопанска</a:t>
          </a:r>
          <a:r>
            <a:rPr lang="en-US" sz="1700" dirty="0" smtClean="0"/>
            <a:t> </a:t>
          </a:r>
          <a:r>
            <a:rPr lang="en-US" sz="1700" dirty="0" err="1" smtClean="0"/>
            <a:t>продукция</a:t>
          </a:r>
          <a:endParaRPr lang="en-US" sz="1700" dirty="0"/>
        </a:p>
      </dgm:t>
    </dgm:pt>
    <dgm:pt modelId="{EBCC8C80-101D-46CB-842F-EC5802A4DF19}" type="parTrans" cxnId="{5CCD1ECF-EAC1-4A0A-8BC6-EC7D37BFFCFC}">
      <dgm:prSet/>
      <dgm:spPr/>
      <dgm:t>
        <a:bodyPr/>
        <a:lstStyle/>
        <a:p>
          <a:endParaRPr lang="en-US"/>
        </a:p>
      </dgm:t>
    </dgm:pt>
    <dgm:pt modelId="{BE96CD1B-19CA-4C59-9190-23C2D27629E1}" type="sibTrans" cxnId="{5CCD1ECF-EAC1-4A0A-8BC6-EC7D37BFFCFC}">
      <dgm:prSet/>
      <dgm:spPr/>
      <dgm:t>
        <a:bodyPr/>
        <a:lstStyle/>
        <a:p>
          <a:endParaRPr lang="en-US"/>
        </a:p>
      </dgm:t>
    </dgm:pt>
    <dgm:pt modelId="{88A6B68C-5085-451E-B5D2-B5F70A2537E2}">
      <dgm:prSet/>
      <dgm:spPr/>
      <dgm:t>
        <a:bodyPr/>
        <a:lstStyle/>
        <a:p>
          <a:endParaRPr lang="en-US" sz="1900" dirty="0" smtClean="0"/>
        </a:p>
      </dgm:t>
    </dgm:pt>
    <dgm:pt modelId="{82C21FDD-6D0E-4CEE-A834-162BFD2FC194}" type="parTrans" cxnId="{A3E2BFC8-61D5-4A36-8CD2-B4F506378D6F}">
      <dgm:prSet/>
      <dgm:spPr/>
      <dgm:t>
        <a:bodyPr/>
        <a:lstStyle/>
        <a:p>
          <a:endParaRPr lang="en-US"/>
        </a:p>
      </dgm:t>
    </dgm:pt>
    <dgm:pt modelId="{C3A26673-1D8D-45A2-9F2A-F76F179D3896}" type="sibTrans" cxnId="{A3E2BFC8-61D5-4A36-8CD2-B4F506378D6F}">
      <dgm:prSet/>
      <dgm:spPr/>
      <dgm:t>
        <a:bodyPr/>
        <a:lstStyle/>
        <a:p>
          <a:endParaRPr lang="en-US"/>
        </a:p>
      </dgm:t>
    </dgm:pt>
    <dgm:pt modelId="{8E3B25A2-7D8E-4A61-ACAC-E431D21F14AB}">
      <dgm:prSet phldrT="[Text]" custT="1"/>
      <dgm:spPr/>
      <dgm:t>
        <a:bodyPr/>
        <a:lstStyle/>
        <a:p>
          <a:r>
            <a:rPr lang="bg-BG" sz="1700" i="1" dirty="0" smtClean="0"/>
            <a:t>Анализ</a:t>
          </a:r>
          <a:endParaRPr lang="en-US" sz="1700" i="1" dirty="0"/>
        </a:p>
      </dgm:t>
    </dgm:pt>
    <dgm:pt modelId="{0C0E9DB9-D134-41EA-A7E4-9FB6F7EE6ACA}" type="parTrans" cxnId="{63479594-CB7D-4DC4-93FF-CD4CBD8ADAA1}">
      <dgm:prSet/>
      <dgm:spPr/>
      <dgm:t>
        <a:bodyPr/>
        <a:lstStyle/>
        <a:p>
          <a:endParaRPr lang="en-US"/>
        </a:p>
      </dgm:t>
    </dgm:pt>
    <dgm:pt modelId="{A9569AFB-561A-4056-B4FF-1F09DE16DF0A}" type="sibTrans" cxnId="{63479594-CB7D-4DC4-93FF-CD4CBD8ADAA1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LinFactNeighborY="-6734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 custScaleY="2059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EC03FE-7FF4-48F6-9BD0-BA4AC523D425}" type="presOf" srcId="{88A6B68C-5085-451E-B5D2-B5F70A2537E2}" destId="{CC451F91-3C4F-41E5-98A2-F10D9E3CBA1A}" srcOrd="0" destOrd="2" presId="urn:microsoft.com/office/officeart/2005/8/layout/vList2"/>
    <dgm:cxn modelId="{12C8E52E-0D8E-458A-B1EB-AB7D6303CF3A}" type="presOf" srcId="{E3E56F37-4E42-453F-836E-C7A7A0BDF53E}" destId="{CC451F91-3C4F-41E5-98A2-F10D9E3CBA1A}" srcOrd="0" destOrd="0" presId="urn:microsoft.com/office/officeart/2005/8/layout/vList2"/>
    <dgm:cxn modelId="{67B17547-9648-47F3-84E5-8A8F1013E254}" type="presOf" srcId="{28CB0C5E-85DB-4DF9-A5B7-EF938ED4CC88}" destId="{1140CF03-1170-4344-B788-812EE867FF6A}" srcOrd="0" destOrd="0" presId="urn:microsoft.com/office/officeart/2005/8/layout/vList2"/>
    <dgm:cxn modelId="{5CCD1ECF-EAC1-4A0A-8BC6-EC7D37BFFCFC}" srcId="{0B752D38-52D1-48A7-9022-1900986C81D4}" destId="{E3E56F37-4E42-453F-836E-C7A7A0BDF53E}" srcOrd="0" destOrd="0" parTransId="{EBCC8C80-101D-46CB-842F-EC5802A4DF19}" sibTransId="{BE96CD1B-19CA-4C59-9190-23C2D27629E1}"/>
    <dgm:cxn modelId="{A3E2BFC8-61D5-4A36-8CD2-B4F506378D6F}" srcId="{0B752D38-52D1-48A7-9022-1900986C81D4}" destId="{88A6B68C-5085-451E-B5D2-B5F70A2537E2}" srcOrd="2" destOrd="0" parTransId="{82C21FDD-6D0E-4CEE-A834-162BFD2FC194}" sibTransId="{C3A26673-1D8D-45A2-9F2A-F76F179D3896}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63479594-CB7D-4DC4-93FF-CD4CBD8ADAA1}" srcId="{0B752D38-52D1-48A7-9022-1900986C81D4}" destId="{8E3B25A2-7D8E-4A61-ACAC-E431D21F14AB}" srcOrd="1" destOrd="0" parTransId="{0C0E9DB9-D134-41EA-A7E4-9FB6F7EE6ACA}" sibTransId="{A9569AFB-561A-4056-B4FF-1F09DE16DF0A}"/>
    <dgm:cxn modelId="{5A3F4407-8D06-49B9-B1B0-8F0607245681}" type="presOf" srcId="{0B752D38-52D1-48A7-9022-1900986C81D4}" destId="{E2FA8060-BAED-4787-9F70-CB9DD8CDA754}" srcOrd="0" destOrd="0" presId="urn:microsoft.com/office/officeart/2005/8/layout/vList2"/>
    <dgm:cxn modelId="{CB0B0840-0C66-4360-A241-F2F7F0C6A5B3}" type="presOf" srcId="{8E3B25A2-7D8E-4A61-ACAC-E431D21F14AB}" destId="{CC451F91-3C4F-41E5-98A2-F10D9E3CBA1A}" srcOrd="0" destOrd="1" presId="urn:microsoft.com/office/officeart/2005/8/layout/vList2"/>
    <dgm:cxn modelId="{64FF4D61-E75F-4F22-B47C-F8A996A1A99C}" type="presParOf" srcId="{1140CF03-1170-4344-B788-812EE867FF6A}" destId="{E2FA8060-BAED-4787-9F70-CB9DD8CDA754}" srcOrd="0" destOrd="0" presId="urn:microsoft.com/office/officeart/2005/8/layout/vList2"/>
    <dgm:cxn modelId="{FFA468DB-D77C-4717-9A6F-4E29CA65BA02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8CB0C5E-85DB-4DF9-A5B7-EF938ED4C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752D38-52D1-48A7-9022-1900986C81D4}">
      <dgm:prSet phldrT="[Text]" custT="1"/>
      <dgm:spPr/>
      <dgm:t>
        <a:bodyPr/>
        <a:lstStyle/>
        <a:p>
          <a:r>
            <a:rPr lang="bg-BG" sz="2300" dirty="0" smtClean="0"/>
            <a:t>Сътрудничество</a:t>
          </a:r>
        </a:p>
      </dgm:t>
    </dgm:pt>
    <dgm:pt modelId="{C9907526-4268-42EE-A211-AD9AF3D50A13}" type="parTrans" cxnId="{1FFC553D-1CA2-4854-8557-DBD65DEB1B55}">
      <dgm:prSet/>
      <dgm:spPr/>
      <dgm:t>
        <a:bodyPr/>
        <a:lstStyle/>
        <a:p>
          <a:endParaRPr lang="en-US"/>
        </a:p>
      </dgm:t>
    </dgm:pt>
    <dgm:pt modelId="{B4D819C7-DFB9-45BC-B752-E03D9C055DDA}" type="sibTrans" cxnId="{1FFC553D-1CA2-4854-8557-DBD65DEB1B55}">
      <dgm:prSet/>
      <dgm:spPr/>
      <dgm:t>
        <a:bodyPr/>
        <a:lstStyle/>
        <a:p>
          <a:endParaRPr lang="en-US"/>
        </a:p>
      </dgm:t>
    </dgm:pt>
    <dgm:pt modelId="{88A6B68C-5085-451E-B5D2-B5F70A2537E2}">
      <dgm:prSet/>
      <dgm:spPr/>
      <dgm:t>
        <a:bodyPr/>
        <a:lstStyle/>
        <a:p>
          <a:endParaRPr lang="en-US" sz="1300" dirty="0" smtClean="0"/>
        </a:p>
      </dgm:t>
    </dgm:pt>
    <dgm:pt modelId="{82C21FDD-6D0E-4CEE-A834-162BFD2FC194}" type="parTrans" cxnId="{A3E2BFC8-61D5-4A36-8CD2-B4F506378D6F}">
      <dgm:prSet/>
      <dgm:spPr/>
      <dgm:t>
        <a:bodyPr/>
        <a:lstStyle/>
        <a:p>
          <a:endParaRPr lang="en-US"/>
        </a:p>
      </dgm:t>
    </dgm:pt>
    <dgm:pt modelId="{C3A26673-1D8D-45A2-9F2A-F76F179D3896}" type="sibTrans" cxnId="{A3E2BFC8-61D5-4A36-8CD2-B4F506378D6F}">
      <dgm:prSet/>
      <dgm:spPr/>
      <dgm:t>
        <a:bodyPr/>
        <a:lstStyle/>
        <a:p>
          <a:endParaRPr lang="en-US"/>
        </a:p>
      </dgm:t>
    </dgm:pt>
    <dgm:pt modelId="{97275198-B09D-4BC8-9FA5-EFFA50D07421}">
      <dgm:prSet custT="1"/>
      <dgm:spPr/>
      <dgm:t>
        <a:bodyPr/>
        <a:lstStyle/>
        <a:p>
          <a:r>
            <a:rPr lang="ru-RU" sz="1700" dirty="0" err="1" smtClean="0"/>
            <a:t>Сътрудничество</a:t>
          </a:r>
          <a:r>
            <a:rPr lang="ru-RU" sz="1700" dirty="0" smtClean="0"/>
            <a:t> за </a:t>
          </a:r>
          <a:r>
            <a:rPr lang="ru-RU" sz="1700" dirty="0" err="1" smtClean="0"/>
            <a:t>къси</a:t>
          </a:r>
          <a:r>
            <a:rPr lang="ru-RU" sz="1700" dirty="0" smtClean="0"/>
            <a:t> вериги и </a:t>
          </a:r>
          <a:r>
            <a:rPr lang="ru-RU" sz="1700" dirty="0" err="1" smtClean="0"/>
            <a:t>местни</a:t>
          </a:r>
          <a:r>
            <a:rPr lang="ru-RU" sz="1700" dirty="0" smtClean="0"/>
            <a:t> </a:t>
          </a:r>
          <a:r>
            <a:rPr lang="ru-RU" sz="1700" dirty="0" err="1" smtClean="0"/>
            <a:t>пазари</a:t>
          </a:r>
          <a:endParaRPr lang="en-US" sz="1700" dirty="0" err="1" smtClean="0"/>
        </a:p>
      </dgm:t>
    </dgm:pt>
    <dgm:pt modelId="{378D59E7-1195-4354-8EB2-2988A6B28CA2}" type="parTrans" cxnId="{76340A86-84B2-4B8D-BFC2-F9A0A7A44E5A}">
      <dgm:prSet/>
      <dgm:spPr/>
      <dgm:t>
        <a:bodyPr/>
        <a:lstStyle/>
        <a:p>
          <a:endParaRPr lang="en-US"/>
        </a:p>
      </dgm:t>
    </dgm:pt>
    <dgm:pt modelId="{3FD398CE-2E9E-452B-9561-1DDCF3BC71BF}" type="sibTrans" cxnId="{76340A86-84B2-4B8D-BFC2-F9A0A7A44E5A}">
      <dgm:prSet/>
      <dgm:spPr/>
      <dgm:t>
        <a:bodyPr/>
        <a:lstStyle/>
        <a:p>
          <a:endParaRPr lang="en-US"/>
        </a:p>
      </dgm:t>
    </dgm:pt>
    <dgm:pt modelId="{B33459E8-503D-4AE9-9C7F-CE7A96FCB1FD}">
      <dgm:prSet/>
      <dgm:spPr/>
      <dgm:t>
        <a:bodyPr/>
        <a:lstStyle/>
        <a:p>
          <a:endParaRPr lang="en-US" sz="1300" dirty="0" err="1" smtClean="0"/>
        </a:p>
      </dgm:t>
    </dgm:pt>
    <dgm:pt modelId="{0BCBC88C-EEC4-449B-98B3-5ACAFB885622}" type="parTrans" cxnId="{35073725-8F60-406B-9D2D-85E81BC52BD8}">
      <dgm:prSet/>
      <dgm:spPr/>
      <dgm:t>
        <a:bodyPr/>
        <a:lstStyle/>
        <a:p>
          <a:endParaRPr lang="en-US"/>
        </a:p>
      </dgm:t>
    </dgm:pt>
    <dgm:pt modelId="{1B9DCEA6-9980-46B8-A075-09A5568AD19A}" type="sibTrans" cxnId="{35073725-8F60-406B-9D2D-85E81BC52BD8}">
      <dgm:prSet/>
      <dgm:spPr/>
      <dgm:t>
        <a:bodyPr/>
        <a:lstStyle/>
        <a:p>
          <a:endParaRPr lang="en-US"/>
        </a:p>
      </dgm:t>
    </dgm:pt>
    <dgm:pt modelId="{43774B60-46CD-4017-935B-FB408E244F60}">
      <dgm:prSet custT="1"/>
      <dgm:spPr/>
      <dgm:t>
        <a:bodyPr/>
        <a:lstStyle/>
        <a:p>
          <a:r>
            <a:rPr lang="ru-RU" sz="1700" dirty="0" smtClean="0"/>
            <a:t>ЛИДЕР - ВОМР</a:t>
          </a:r>
          <a:endParaRPr lang="en-US" sz="1700" dirty="0" err="1" smtClean="0"/>
        </a:p>
      </dgm:t>
    </dgm:pt>
    <dgm:pt modelId="{80F95CDB-023E-430B-9DE1-0E02293C8E46}" type="sibTrans" cxnId="{A42A1524-B48E-4246-9FA2-47B2D6CE5E38}">
      <dgm:prSet/>
      <dgm:spPr/>
      <dgm:t>
        <a:bodyPr/>
        <a:lstStyle/>
        <a:p>
          <a:endParaRPr lang="en-US"/>
        </a:p>
      </dgm:t>
    </dgm:pt>
    <dgm:pt modelId="{21E2D720-C828-4462-A624-B4312B963243}" type="parTrans" cxnId="{A42A1524-B48E-4246-9FA2-47B2D6CE5E38}">
      <dgm:prSet/>
      <dgm:spPr/>
      <dgm:t>
        <a:bodyPr/>
        <a:lstStyle/>
        <a:p>
          <a:endParaRPr lang="en-US"/>
        </a:p>
      </dgm:t>
    </dgm:pt>
    <dgm:pt modelId="{DBB808B7-C350-49E1-B0A2-D06C1C231604}">
      <dgm:prSet custT="1"/>
      <dgm:spPr/>
      <dgm:t>
        <a:bodyPr/>
        <a:lstStyle/>
        <a:p>
          <a:r>
            <a:rPr lang="ru-RU" sz="1700" dirty="0" err="1" smtClean="0"/>
            <a:t>Схеми</a:t>
          </a:r>
          <a:r>
            <a:rPr lang="ru-RU" sz="1700" dirty="0" smtClean="0"/>
            <a:t> за качество</a:t>
          </a:r>
          <a:endParaRPr lang="en-US" sz="1700" dirty="0" err="1" smtClean="0"/>
        </a:p>
      </dgm:t>
    </dgm:pt>
    <dgm:pt modelId="{05AE5B22-BEE8-4B36-A173-38CBCE5FBDAD}" type="sibTrans" cxnId="{85F5592B-9148-440A-9F6F-956C59279210}">
      <dgm:prSet/>
      <dgm:spPr/>
      <dgm:t>
        <a:bodyPr/>
        <a:lstStyle/>
        <a:p>
          <a:endParaRPr lang="en-US"/>
        </a:p>
      </dgm:t>
    </dgm:pt>
    <dgm:pt modelId="{1E4E9860-30D7-4912-BDD7-84563E4DA732}" type="parTrans" cxnId="{85F5592B-9148-440A-9F6F-956C59279210}">
      <dgm:prSet/>
      <dgm:spPr/>
      <dgm:t>
        <a:bodyPr/>
        <a:lstStyle/>
        <a:p>
          <a:endParaRPr lang="en-US"/>
        </a:p>
      </dgm:t>
    </dgm:pt>
    <dgm:pt modelId="{996B4927-EC00-4A2C-8157-0B84A09324F6}">
      <dgm:prSet custT="1"/>
      <dgm:spPr/>
      <dgm:t>
        <a:bodyPr/>
        <a:lstStyle/>
        <a:p>
          <a:r>
            <a:rPr lang="ru-RU" sz="1700" dirty="0" err="1" smtClean="0"/>
            <a:t>Групи</a:t>
          </a:r>
          <a:r>
            <a:rPr lang="ru-RU" sz="1700" dirty="0" smtClean="0"/>
            <a:t> и организации на производители</a:t>
          </a:r>
          <a:endParaRPr lang="en-US" sz="1700" dirty="0" err="1" smtClean="0"/>
        </a:p>
      </dgm:t>
    </dgm:pt>
    <dgm:pt modelId="{FD4FB01E-7253-4ED5-AE20-765523BE9FE3}" type="sibTrans" cxnId="{E723D258-D5E2-44CA-8605-8535CBC9F6E8}">
      <dgm:prSet/>
      <dgm:spPr/>
      <dgm:t>
        <a:bodyPr/>
        <a:lstStyle/>
        <a:p>
          <a:endParaRPr lang="en-US"/>
        </a:p>
      </dgm:t>
    </dgm:pt>
    <dgm:pt modelId="{49CF25E6-2AE7-4C60-A0BC-1620CB2AA856}" type="parTrans" cxnId="{E723D258-D5E2-44CA-8605-8535CBC9F6E8}">
      <dgm:prSet/>
      <dgm:spPr/>
      <dgm:t>
        <a:bodyPr/>
        <a:lstStyle/>
        <a:p>
          <a:endParaRPr lang="en-US"/>
        </a:p>
      </dgm:t>
    </dgm:pt>
    <dgm:pt modelId="{CA291EFF-C7EE-4222-A820-8A677F8ED798}">
      <dgm:prSet custT="1"/>
      <dgm:spPr/>
      <dgm:t>
        <a:bodyPr/>
        <a:lstStyle/>
        <a:p>
          <a:r>
            <a:rPr lang="ru-RU" sz="1700" dirty="0" smtClean="0"/>
            <a:t>ЕПИ (</a:t>
          </a:r>
          <a:r>
            <a:rPr lang="ru-RU" sz="1700" dirty="0" err="1" smtClean="0"/>
            <a:t>Европейско</a:t>
          </a:r>
          <a:r>
            <a:rPr lang="ru-RU" sz="1700" dirty="0" smtClean="0"/>
            <a:t> </a:t>
          </a:r>
          <a:r>
            <a:rPr lang="ru-RU" sz="1700" dirty="0" err="1" smtClean="0"/>
            <a:t>партньорство</a:t>
          </a:r>
          <a:r>
            <a:rPr lang="ru-RU" sz="1700" dirty="0" smtClean="0"/>
            <a:t> за </a:t>
          </a:r>
          <a:r>
            <a:rPr lang="ru-RU" sz="1700" dirty="0" err="1" smtClean="0"/>
            <a:t>иновации</a:t>
          </a:r>
          <a:r>
            <a:rPr lang="ru-RU" sz="1700" dirty="0" smtClean="0"/>
            <a:t>)</a:t>
          </a:r>
          <a:endParaRPr lang="en-US" sz="1700" dirty="0" err="1" smtClean="0"/>
        </a:p>
      </dgm:t>
    </dgm:pt>
    <dgm:pt modelId="{3CB5C57D-550F-4642-8E63-023CF86A8AEF}" type="sibTrans" cxnId="{CC0209E8-9A63-4C7E-B21B-62E6DB977DE4}">
      <dgm:prSet/>
      <dgm:spPr/>
      <dgm:t>
        <a:bodyPr/>
        <a:lstStyle/>
        <a:p>
          <a:endParaRPr lang="en-US"/>
        </a:p>
      </dgm:t>
    </dgm:pt>
    <dgm:pt modelId="{470E1130-5D8A-405A-AFF2-436C07205CBE}" type="parTrans" cxnId="{CC0209E8-9A63-4C7E-B21B-62E6DB977DE4}">
      <dgm:prSet/>
      <dgm:spPr/>
      <dgm:t>
        <a:bodyPr/>
        <a:lstStyle/>
        <a:p>
          <a:endParaRPr lang="en-US"/>
        </a:p>
      </dgm:t>
    </dgm:pt>
    <dgm:pt modelId="{1140CF03-1170-4344-B788-812EE867FF6A}" type="pres">
      <dgm:prSet presAssocID="{28CB0C5E-85DB-4DF9-A5B7-EF938ED4C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E2FA8060-BAED-4787-9F70-CB9DD8CDA754}" type="pres">
      <dgm:prSet presAssocID="{0B752D38-52D1-48A7-9022-1900986C81D4}" presName="parentText" presStyleLbl="node1" presStyleIdx="0" presStyleCnt="1" custScaleY="259573" custLinFactNeighborX="-22095" custLinFactNeighborY="-70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451F91-3C4F-41E5-98A2-F10D9E3CBA1A}" type="pres">
      <dgm:prSet presAssocID="{0B752D38-52D1-48A7-9022-1900986C81D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C8EB17-96AE-4B3E-A610-824CAD6A30B7}" type="presOf" srcId="{DBB808B7-C350-49E1-B0A2-D06C1C231604}" destId="{CC451F91-3C4F-41E5-98A2-F10D9E3CBA1A}" srcOrd="0" destOrd="3" presId="urn:microsoft.com/office/officeart/2005/8/layout/vList2"/>
    <dgm:cxn modelId="{F05636FC-41AD-4EA2-A9E3-2A3F6D762AF2}" type="presOf" srcId="{996B4927-EC00-4A2C-8157-0B84A09324F6}" destId="{CC451F91-3C4F-41E5-98A2-F10D9E3CBA1A}" srcOrd="0" destOrd="2" presId="urn:microsoft.com/office/officeart/2005/8/layout/vList2"/>
    <dgm:cxn modelId="{85F5592B-9148-440A-9F6F-956C59279210}" srcId="{0B752D38-52D1-48A7-9022-1900986C81D4}" destId="{DBB808B7-C350-49E1-B0A2-D06C1C231604}" srcOrd="3" destOrd="0" parTransId="{1E4E9860-30D7-4912-BDD7-84563E4DA732}" sibTransId="{05AE5B22-BEE8-4B36-A173-38CBCE5FBDAD}"/>
    <dgm:cxn modelId="{1FFC553D-1CA2-4854-8557-DBD65DEB1B55}" srcId="{28CB0C5E-85DB-4DF9-A5B7-EF938ED4CC88}" destId="{0B752D38-52D1-48A7-9022-1900986C81D4}" srcOrd="0" destOrd="0" parTransId="{C9907526-4268-42EE-A211-AD9AF3D50A13}" sibTransId="{B4D819C7-DFB9-45BC-B752-E03D9C055DDA}"/>
    <dgm:cxn modelId="{76340A86-84B2-4B8D-BFC2-F9A0A7A44E5A}" srcId="{0B752D38-52D1-48A7-9022-1900986C81D4}" destId="{97275198-B09D-4BC8-9FA5-EFFA50D07421}" srcOrd="0" destOrd="0" parTransId="{378D59E7-1195-4354-8EB2-2988A6B28CA2}" sibTransId="{3FD398CE-2E9E-452B-9561-1DDCF3BC71BF}"/>
    <dgm:cxn modelId="{B85763D4-9EBF-4F1B-8253-631DE5D2C56E}" type="presOf" srcId="{B33459E8-503D-4AE9-9C7F-CE7A96FCB1FD}" destId="{CC451F91-3C4F-41E5-98A2-F10D9E3CBA1A}" srcOrd="0" destOrd="5" presId="urn:microsoft.com/office/officeart/2005/8/layout/vList2"/>
    <dgm:cxn modelId="{2D8BDF6D-9D29-4D5B-888E-28EF742CA3BE}" type="presOf" srcId="{28CB0C5E-85DB-4DF9-A5B7-EF938ED4CC88}" destId="{1140CF03-1170-4344-B788-812EE867FF6A}" srcOrd="0" destOrd="0" presId="urn:microsoft.com/office/officeart/2005/8/layout/vList2"/>
    <dgm:cxn modelId="{A3E2BFC8-61D5-4A36-8CD2-B4F506378D6F}" srcId="{0B752D38-52D1-48A7-9022-1900986C81D4}" destId="{88A6B68C-5085-451E-B5D2-B5F70A2537E2}" srcOrd="6" destOrd="0" parTransId="{82C21FDD-6D0E-4CEE-A834-162BFD2FC194}" sibTransId="{C3A26673-1D8D-45A2-9F2A-F76F179D3896}"/>
    <dgm:cxn modelId="{56969D4E-B78E-47A5-B372-D12484EA022B}" type="presOf" srcId="{CA291EFF-C7EE-4222-A820-8A677F8ED798}" destId="{CC451F91-3C4F-41E5-98A2-F10D9E3CBA1A}" srcOrd="0" destOrd="1" presId="urn:microsoft.com/office/officeart/2005/8/layout/vList2"/>
    <dgm:cxn modelId="{26C7E7D5-5087-4ABB-B092-30011F0539D3}" type="presOf" srcId="{43774B60-46CD-4017-935B-FB408E244F60}" destId="{CC451F91-3C4F-41E5-98A2-F10D9E3CBA1A}" srcOrd="0" destOrd="4" presId="urn:microsoft.com/office/officeart/2005/8/layout/vList2"/>
    <dgm:cxn modelId="{E723D258-D5E2-44CA-8605-8535CBC9F6E8}" srcId="{0B752D38-52D1-48A7-9022-1900986C81D4}" destId="{996B4927-EC00-4A2C-8157-0B84A09324F6}" srcOrd="2" destOrd="0" parTransId="{49CF25E6-2AE7-4C60-A0BC-1620CB2AA856}" sibTransId="{FD4FB01E-7253-4ED5-AE20-765523BE9FE3}"/>
    <dgm:cxn modelId="{35073725-8F60-406B-9D2D-85E81BC52BD8}" srcId="{0B752D38-52D1-48A7-9022-1900986C81D4}" destId="{B33459E8-503D-4AE9-9C7F-CE7A96FCB1FD}" srcOrd="5" destOrd="0" parTransId="{0BCBC88C-EEC4-449B-98B3-5ACAFB885622}" sibTransId="{1B9DCEA6-9980-46B8-A075-09A5568AD19A}"/>
    <dgm:cxn modelId="{60F90940-DE65-427B-917C-BAE9EBB67738}" type="presOf" srcId="{88A6B68C-5085-451E-B5D2-B5F70A2537E2}" destId="{CC451F91-3C4F-41E5-98A2-F10D9E3CBA1A}" srcOrd="0" destOrd="6" presId="urn:microsoft.com/office/officeart/2005/8/layout/vList2"/>
    <dgm:cxn modelId="{AA489DBB-2B1A-4318-A084-E9E4E9981AC7}" type="presOf" srcId="{0B752D38-52D1-48A7-9022-1900986C81D4}" destId="{E2FA8060-BAED-4787-9F70-CB9DD8CDA754}" srcOrd="0" destOrd="0" presId="urn:microsoft.com/office/officeart/2005/8/layout/vList2"/>
    <dgm:cxn modelId="{CC0209E8-9A63-4C7E-B21B-62E6DB977DE4}" srcId="{0B752D38-52D1-48A7-9022-1900986C81D4}" destId="{CA291EFF-C7EE-4222-A820-8A677F8ED798}" srcOrd="1" destOrd="0" parTransId="{470E1130-5D8A-405A-AFF2-436C07205CBE}" sibTransId="{3CB5C57D-550F-4642-8E63-023CF86A8AEF}"/>
    <dgm:cxn modelId="{A42A1524-B48E-4246-9FA2-47B2D6CE5E38}" srcId="{0B752D38-52D1-48A7-9022-1900986C81D4}" destId="{43774B60-46CD-4017-935B-FB408E244F60}" srcOrd="4" destOrd="0" parTransId="{21E2D720-C828-4462-A624-B4312B963243}" sibTransId="{80F95CDB-023E-430B-9DE1-0E02293C8E46}"/>
    <dgm:cxn modelId="{BF228B70-288A-4591-876A-94578627597A}" type="presOf" srcId="{97275198-B09D-4BC8-9FA5-EFFA50D07421}" destId="{CC451F91-3C4F-41E5-98A2-F10D9E3CBA1A}" srcOrd="0" destOrd="0" presId="urn:microsoft.com/office/officeart/2005/8/layout/vList2"/>
    <dgm:cxn modelId="{D971512B-ECD3-44D9-941A-80AEED60CD06}" type="presParOf" srcId="{1140CF03-1170-4344-B788-812EE867FF6A}" destId="{E2FA8060-BAED-4787-9F70-CB9DD8CDA754}" srcOrd="0" destOrd="0" presId="urn:microsoft.com/office/officeart/2005/8/layout/vList2"/>
    <dgm:cxn modelId="{BF0804C7-62C0-4F62-82E2-77330E6D5B7B}" type="presParOf" srcId="{1140CF03-1170-4344-B788-812EE867FF6A}" destId="{CC451F91-3C4F-41E5-98A2-F10D9E3CBA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110A5-8CAB-4918-B35A-B6DE4C41FDD2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19475" y="857250"/>
            <a:ext cx="3087688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300414"/>
            <a:ext cx="794131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4"/>
            <a:ext cx="430154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372" y="6513514"/>
            <a:ext cx="430154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6665E-516F-4F3A-ACB2-DBAB0F00C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96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6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16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7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64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94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56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80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16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4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16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19475" y="857250"/>
            <a:ext cx="3087688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16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6003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8"/>
            <a:ext cx="64008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69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57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82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24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42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4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020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21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47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79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28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F5597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73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319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262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5529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3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966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9355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04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6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77024" y="5877271"/>
            <a:ext cx="2243137" cy="5969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6696075"/>
            <a:ext cx="9142412" cy="1619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711671"/>
            <a:ext cx="6296298" cy="196793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1" y="-27385"/>
            <a:ext cx="9145433" cy="69127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02" y="5708389"/>
            <a:ext cx="2180235" cy="116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96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6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71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6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8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54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77024" y="5877271"/>
            <a:ext cx="2243137" cy="5969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9614" y="428267"/>
            <a:ext cx="693165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8084" y="1705356"/>
            <a:ext cx="777303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2F5597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63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63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63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7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70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80E8F-3E5A-481A-9BDB-D038949283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7FEF8-5972-46BD-9506-58CD53E87C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3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wmf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8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8.wmf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28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image" Target="../media/image8.wmf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18" Type="http://schemas.openxmlformats.org/officeDocument/2006/relationships/diagramColors" Target="../diagrams/colors7.xml"/><Relationship Id="rId3" Type="http://schemas.openxmlformats.org/officeDocument/2006/relationships/image" Target="../media/image28.png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17" Type="http://schemas.openxmlformats.org/officeDocument/2006/relationships/diagramQuickStyle" Target="../diagrams/quickStyle7.xml"/><Relationship Id="rId2" Type="http://schemas.openxmlformats.org/officeDocument/2006/relationships/notesSlide" Target="../notesSlides/notesSlide10.xml"/><Relationship Id="rId16" Type="http://schemas.openxmlformats.org/officeDocument/2006/relationships/diagramLayout" Target="../diagrams/layout7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5" Type="http://schemas.openxmlformats.org/officeDocument/2006/relationships/diagramData" Target="../diagrams/data7.xml"/><Relationship Id="rId10" Type="http://schemas.openxmlformats.org/officeDocument/2006/relationships/diagramData" Target="../diagrams/data6.xml"/><Relationship Id="rId19" Type="http://schemas.microsoft.com/office/2007/relationships/diagramDrawing" Target="../diagrams/drawing7.xml"/><Relationship Id="rId4" Type="http://schemas.openxmlformats.org/officeDocument/2006/relationships/image" Target="../media/image8.wmf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gif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8.wmf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24" y="3"/>
            <a:ext cx="9131087" cy="189186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648084" y="1705355"/>
            <a:ext cx="7773034" cy="2250360"/>
          </a:xfrm>
          <a:prstGeom prst="rect">
            <a:avLst/>
          </a:prstGeom>
        </p:spPr>
        <p:txBody>
          <a:bodyPr vert="horz" wrap="square" lIns="0" tIns="577596" rIns="0" bIns="0" rtlCol="0">
            <a:spAutoFit/>
          </a:bodyPr>
          <a:lstStyle/>
          <a:p>
            <a:pPr marL="190500" marR="93980" algn="ctr">
              <a:lnSpc>
                <a:spcPts val="4310"/>
              </a:lnSpc>
              <a:spcBef>
                <a:spcPts val="100"/>
              </a:spcBef>
            </a:pPr>
            <a:r>
              <a:rPr lang="bg-BG" sz="3600" b="1" spc="-5" dirty="0">
                <a:solidFill>
                  <a:srgbClr val="0F5494"/>
                </a:solidFill>
                <a:latin typeface="Calibri"/>
                <a:cs typeface="Calibri"/>
              </a:rPr>
              <a:t>СТРАТЕГИЧЕСКИ ПЛАН </a:t>
            </a:r>
            <a:endParaRPr sz="3600" dirty="0">
              <a:latin typeface="Calibri"/>
              <a:cs typeface="Calibri"/>
            </a:endParaRPr>
          </a:p>
          <a:p>
            <a:pPr marL="202565" marR="5080" algn="ctr">
              <a:lnSpc>
                <a:spcPts val="4300"/>
              </a:lnSpc>
              <a:spcBef>
                <a:spcPts val="100"/>
              </a:spcBef>
            </a:pPr>
            <a:r>
              <a:rPr lang="bg-BG" sz="3600" b="1" spc="-30" dirty="0">
                <a:solidFill>
                  <a:srgbClr val="0F5494"/>
                </a:solidFill>
                <a:latin typeface="Calibri"/>
                <a:cs typeface="Calibri"/>
              </a:rPr>
              <a:t>Напредък по изготвяне – пътна карта за изпълнение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86" y="6728814"/>
            <a:ext cx="9142412" cy="12290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7625" y="615188"/>
            <a:ext cx="3635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3600" spc="-10" dirty="0">
                <a:solidFill>
                  <a:srgbClr val="FFFFFF"/>
                </a:solidFill>
              </a:rPr>
              <a:t>ОСП след 2023</a:t>
            </a:r>
            <a:endParaRPr sz="3600" dirty="0"/>
          </a:p>
        </p:txBody>
      </p: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70084" y="4572060"/>
            <a:ext cx="5037366" cy="129082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18292" y="5122696"/>
            <a:ext cx="2048708" cy="9379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5800"/>
              </a:lnSpc>
              <a:spcBef>
                <a:spcPts val="100"/>
              </a:spcBef>
            </a:pPr>
            <a:r>
              <a:rPr lang="bg-BG" sz="1900" b="1" spc="-10" dirty="0">
                <a:solidFill>
                  <a:srgbClr val="BAB731"/>
                </a:solidFill>
                <a:latin typeface="Calibri"/>
                <a:cs typeface="Calibri"/>
              </a:rPr>
              <a:t>Информация </a:t>
            </a:r>
            <a:endParaRPr lang="bg-BG" sz="1900" b="1" spc="-10" dirty="0" smtClean="0">
              <a:solidFill>
                <a:srgbClr val="BAB731"/>
              </a:solidFill>
              <a:latin typeface="Calibri"/>
              <a:cs typeface="Calibri"/>
            </a:endParaRPr>
          </a:p>
          <a:p>
            <a:pPr marL="12700" marR="5080">
              <a:lnSpc>
                <a:spcPct val="155800"/>
              </a:lnSpc>
              <a:spcBef>
                <a:spcPts val="100"/>
              </a:spcBef>
            </a:pPr>
            <a:r>
              <a:rPr lang="bg-BG" sz="1900" b="1" spc="-10" dirty="0" smtClean="0">
                <a:solidFill>
                  <a:srgbClr val="BAB731"/>
                </a:solidFill>
                <a:latin typeface="Calibri"/>
                <a:cs typeface="Calibri"/>
              </a:rPr>
              <a:t>Ноември  </a:t>
            </a:r>
            <a:r>
              <a:rPr sz="1900" b="1" spc="-15" dirty="0" smtClean="0">
                <a:solidFill>
                  <a:srgbClr val="BAB731"/>
                </a:solidFill>
                <a:latin typeface="Calibri"/>
                <a:cs typeface="Calibri"/>
              </a:rPr>
              <a:t>2021</a:t>
            </a:r>
            <a:endParaRPr sz="1900" dirty="0">
              <a:latin typeface="Calibri"/>
              <a:cs typeface="Calibri"/>
            </a:endParaRPr>
          </a:p>
        </p:txBody>
      </p:sp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5661094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0" y="1119568"/>
            <a:ext cx="50943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100" dirty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Зелената архитектура </a:t>
            </a:r>
            <a:endParaRPr lang="en-US" sz="2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mage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7961" y="1206249"/>
            <a:ext cx="593884" cy="5395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12" y="1825227"/>
            <a:ext cx="4078361" cy="502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27234">
              <a:lnSpc>
                <a:spcPct val="111000"/>
              </a:lnSpc>
              <a:spcBef>
                <a:spcPts val="390"/>
              </a:spcBef>
            </a:pPr>
            <a:r>
              <a:rPr lang="bg-BG" sz="2400" dirty="0">
                <a:solidFill>
                  <a:srgbClr val="90C85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Подобрена условност</a:t>
            </a:r>
            <a:r>
              <a:rPr lang="bg-BG" sz="2400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endParaRPr lang="en-US" sz="2400" dirty="0"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17537" y="2671049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27234">
              <a:spcBef>
                <a:spcPts val="769"/>
              </a:spcBef>
            </a:pPr>
            <a:r>
              <a:rPr lang="bg-BG" sz="2800" dirty="0">
                <a:solidFill>
                  <a:srgbClr val="90C85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Еко схеми </a:t>
            </a:r>
            <a:endParaRPr lang="en-US" sz="2800" dirty="0"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89256" y="3439182"/>
            <a:ext cx="1604013" cy="45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788" b="1" dirty="0" smtClean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Биологично земеделие: </a:t>
            </a:r>
          </a:p>
          <a:p>
            <a:pPr algn="just"/>
            <a:r>
              <a:rPr lang="bg-BG" sz="788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bg-BG" sz="788" dirty="0" smtClean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   - Биологични площи;</a:t>
            </a:r>
          </a:p>
          <a:p>
            <a:pPr algn="just"/>
            <a:r>
              <a:rPr lang="bg-BG" sz="788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bg-BG" sz="788" dirty="0" smtClean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   - Биологични животни;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pic>
        <p:nvPicPr>
          <p:cNvPr id="34" name="Picture 3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943600"/>
            <a:ext cx="2133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909614" y="428268"/>
            <a:ext cx="6931659" cy="49244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3200" b="1" kern="0" dirty="0">
                <a:solidFill>
                  <a:srgbClr val="BBB831"/>
                </a:solidFill>
                <a:cs typeface="Calibri"/>
              </a:rPr>
              <a:t>Подпомагане на доходите – ЕФГЗ </a:t>
            </a:r>
            <a:r>
              <a:rPr lang="en-US" sz="3200" b="1" kern="0" dirty="0" smtClean="0">
                <a:solidFill>
                  <a:srgbClr val="BBB831"/>
                </a:solidFill>
                <a:cs typeface="Calibri"/>
              </a:rPr>
              <a:t>(2)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6372" y="3439196"/>
            <a:ext cx="2245654" cy="45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Поддържане и подобряване на биологичното разнообразие и екологичната инфраструктура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6372" y="4053565"/>
            <a:ext cx="2245654" cy="21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Намаляване използването на пестициди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76968" y="4071529"/>
            <a:ext cx="2245654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Запазване и възстановяване на почвения потенциал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57600" y="4099748"/>
            <a:ext cx="2245654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Екологично поддържане на трайни насаждения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63906" y="3486128"/>
            <a:ext cx="2245654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Екстензивно поддържане на постоянно затревени площи 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376968" y="4784894"/>
            <a:ext cx="2245654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Поддържане на буферни екологични ивици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68434" y="4743488"/>
            <a:ext cx="2245654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Разнообразяване на отглежданите култури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1903" y="4635339"/>
            <a:ext cx="2245654" cy="45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788" b="1" dirty="0">
                <a:solidFill>
                  <a:srgbClr val="41404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Поддържане и подобряване на биологичното разнообразие в горски еко системи</a:t>
            </a:r>
            <a:endParaRPr lang="bg-BG" sz="788" dirty="0">
              <a:solidFill>
                <a:srgbClr val="414042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6970" y="1517614"/>
            <a:ext cx="1958877" cy="118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0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4" y="428268"/>
            <a:ext cx="6931659" cy="984885"/>
          </a:xfrm>
        </p:spPr>
        <p:txBody>
          <a:bodyPr/>
          <a:lstStyle/>
          <a:p>
            <a:r>
              <a:rPr lang="bg-BG" dirty="0" smtClean="0"/>
              <a:t>Секторни интервенции – ЕФГЗ (3)</a:t>
            </a:r>
            <a:br>
              <a:rPr lang="bg-BG" dirty="0" smtClean="0"/>
            </a:br>
            <a:endParaRPr lang="en-US" dirty="0"/>
          </a:p>
        </p:txBody>
      </p:sp>
      <p:sp>
        <p:nvSpPr>
          <p:cNvPr id="3" name="Text Placeholder 2"/>
          <p:cNvSpPr txBox="1">
            <a:spLocks/>
          </p:cNvSpPr>
          <p:nvPr/>
        </p:nvSpPr>
        <p:spPr>
          <a:xfrm>
            <a:off x="487135" y="762000"/>
            <a:ext cx="3859415" cy="22860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endParaRPr lang="bg-BG" kern="0" dirty="0" smtClean="0">
              <a:solidFill>
                <a:sysClr val="windowText" lastClr="000000"/>
              </a:solidFill>
            </a:endParaRPr>
          </a:p>
          <a:p>
            <a:r>
              <a:rPr lang="bg-BG" dirty="0" smtClean="0">
                <a:solidFill>
                  <a:srgbClr val="C00000"/>
                </a:solidFill>
              </a:rPr>
              <a:t>      </a:t>
            </a:r>
            <a:r>
              <a:rPr lang="bg-BG" dirty="0" smtClean="0">
                <a:solidFill>
                  <a:srgbClr val="9BBB59">
                    <a:lumMod val="75000"/>
                  </a:srgbClr>
                </a:solidFill>
              </a:rPr>
              <a:t>Сектор „Вино“  					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Преструктуриране </a:t>
            </a: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и конверсия на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лозя</a:t>
            </a:r>
            <a:r>
              <a:rPr lang="bg-BG" sz="1200" kern="0" dirty="0">
                <a:solidFill>
                  <a:srgbClr val="4F81BD">
                    <a:lumMod val="50000"/>
                  </a:srgbClr>
                </a:solidFill>
              </a:rPr>
              <a:t>;</a:t>
            </a:r>
            <a:r>
              <a:rPr lang="bg-BG" sz="1200" kern="0" dirty="0" smtClean="0">
                <a:solidFill>
                  <a:srgbClr val="4F81BD">
                    <a:lumMod val="50000"/>
                  </a:srgbClr>
                </a:solidFill>
              </a:rPr>
              <a:t>                            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Инвестиции в </a:t>
            </a:r>
            <a:r>
              <a:rPr lang="bg-BG" sz="1200" dirty="0" err="1">
                <a:solidFill>
                  <a:srgbClr val="4F81BD">
                    <a:lumMod val="50000"/>
                  </a:srgbClr>
                </a:solidFill>
              </a:rPr>
              <a:t>лозаро</a:t>
            </a: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-винарския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сектор</a:t>
            </a:r>
            <a:r>
              <a:rPr lang="bg-BG" sz="1200" kern="0" dirty="0" smtClean="0">
                <a:solidFill>
                  <a:srgbClr val="4F81BD">
                    <a:lumMod val="50000"/>
                  </a:srgbClr>
                </a:solidFill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Популяризиране в трети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държави</a:t>
            </a:r>
            <a:r>
              <a:rPr lang="bg-BG" sz="1200" kern="0" dirty="0" smtClean="0">
                <a:solidFill>
                  <a:srgbClr val="4F81BD">
                    <a:lumMod val="50000"/>
                  </a:srgbClr>
                </a:solidFill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kern="0" dirty="0">
                <a:solidFill>
                  <a:srgbClr val="4F81BD">
                    <a:lumMod val="50000"/>
                  </a:srgbClr>
                </a:solidFill>
              </a:rPr>
              <a:t>Информиране в </a:t>
            </a:r>
            <a:r>
              <a:rPr lang="bg-BG" sz="1200" kern="0" dirty="0" smtClean="0">
                <a:solidFill>
                  <a:srgbClr val="4F81BD">
                    <a:lumMod val="50000"/>
                  </a:srgbClr>
                </a:solidFill>
              </a:rPr>
              <a:t>ДЧ;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Еко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схема.</a:t>
            </a:r>
            <a:endParaRPr lang="bg-BG" sz="1200" dirty="0">
              <a:solidFill>
                <a:srgbClr val="4F81BD">
                  <a:lumMod val="50000"/>
                </a:srgbClr>
              </a:solidFill>
            </a:endParaRPr>
          </a:p>
          <a:p>
            <a:endParaRPr lang="bg-BG" kern="0" dirty="0">
              <a:solidFill>
                <a:sysClr val="windowText" lastClr="000000"/>
              </a:solidFill>
            </a:endParaRPr>
          </a:p>
          <a:p>
            <a:endParaRPr lang="en-US" sz="10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46529" y="2819400"/>
            <a:ext cx="4000011" cy="1600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400" dirty="0">
                <a:solidFill>
                  <a:srgbClr val="9BBB59">
                    <a:lumMod val="75000"/>
                  </a:srgbClr>
                </a:solidFill>
              </a:rPr>
              <a:t>Оперативни програми</a:t>
            </a:r>
          </a:p>
          <a:p>
            <a:endParaRPr lang="bg-BG" sz="14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за </a:t>
            </a:r>
            <a:r>
              <a:rPr lang="ru-RU" sz="1200" dirty="0" smtClean="0">
                <a:solidFill>
                  <a:srgbClr val="4F81BD">
                    <a:lumMod val="50000"/>
                  </a:srgbClr>
                </a:solidFill>
              </a:rPr>
              <a:t>организации 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на производители в сектор „Плодове и зеленчуци</a:t>
            </a:r>
            <a:r>
              <a:rPr lang="ru-RU" sz="1200" dirty="0" smtClean="0">
                <a:solidFill>
                  <a:srgbClr val="4F81BD">
                    <a:lumMod val="50000"/>
                  </a:srgbClr>
                </a:solidFill>
              </a:rPr>
              <a:t>“;</a:t>
            </a:r>
            <a:endParaRPr lang="ru-RU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за групи и организации </a:t>
            </a:r>
            <a:r>
              <a:rPr lang="ru-RU" sz="1200" dirty="0" smtClean="0">
                <a:solidFill>
                  <a:srgbClr val="4F81BD">
                    <a:lumMod val="50000"/>
                  </a:srgbClr>
                </a:solidFill>
              </a:rPr>
              <a:t>на 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производители в </a:t>
            </a:r>
            <a:r>
              <a:rPr lang="ru-RU" sz="1200" dirty="0" smtClean="0">
                <a:solidFill>
                  <a:srgbClr val="4F81BD">
                    <a:lumMod val="50000"/>
                  </a:srgbClr>
                </a:solidFill>
              </a:rPr>
              <a:t>секторите </a:t>
            </a: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„Зърнени култури“, „Месо“, „Мляко и млечни продукти“, „Картофи“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и </a:t>
            </a:r>
            <a:r>
              <a:rPr lang="en-US" sz="1200" dirty="0">
                <a:solidFill>
                  <a:srgbClr val="4F81BD">
                    <a:lumMod val="50000"/>
                  </a:srgbClr>
                </a:solidFill>
              </a:rPr>
              <a:t>       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„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Розопроизводство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“.</a:t>
            </a:r>
            <a:endParaRPr lang="bg-BG" sz="1200" dirty="0">
              <a:solidFill>
                <a:srgbClr val="4F81BD">
                  <a:lumMod val="50000"/>
                </a:srgbClr>
              </a:solidFill>
            </a:endParaRPr>
          </a:p>
          <a:p>
            <a:endParaRPr lang="bg-BG" kern="0" dirty="0" smtClean="0">
              <a:solidFill>
                <a:sysClr val="windowText" lastClr="000000"/>
              </a:solidFill>
            </a:endParaRPr>
          </a:p>
          <a:p>
            <a:endParaRPr lang="bg-BG" kern="0" dirty="0" smtClean="0">
              <a:solidFill>
                <a:sysClr val="windowText" lastClr="000000"/>
              </a:solidFill>
            </a:endParaRPr>
          </a:p>
          <a:p>
            <a:endParaRPr 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26" y="920711"/>
            <a:ext cx="533400" cy="515107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5334000" y="674465"/>
            <a:ext cx="3886200" cy="20574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endParaRPr lang="bg-BG" kern="0" dirty="0" smtClean="0">
              <a:solidFill>
                <a:sysClr val="windowText" lastClr="000000"/>
              </a:solidFill>
            </a:endParaRPr>
          </a:p>
          <a:p>
            <a:r>
              <a:rPr lang="bg-BG" dirty="0" smtClean="0">
                <a:solidFill>
                  <a:srgbClr val="C00000"/>
                </a:solidFill>
              </a:rPr>
              <a:t>      </a:t>
            </a:r>
          </a:p>
          <a:p>
            <a:endParaRPr lang="bg-BG" dirty="0">
              <a:solidFill>
                <a:srgbClr val="C00000"/>
              </a:solidFill>
            </a:endParaRPr>
          </a:p>
          <a:p>
            <a:endParaRPr lang="bg-BG" dirty="0" smtClean="0">
              <a:solidFill>
                <a:srgbClr val="4F81BD">
                  <a:lumMod val="50000"/>
                </a:srgbClr>
              </a:solidFill>
            </a:endParaRPr>
          </a:p>
          <a:p>
            <a:endParaRPr lang="bg-BG" kern="0" dirty="0">
              <a:solidFill>
                <a:sysClr val="windowText" lastClr="000000"/>
              </a:solidFill>
            </a:endParaRPr>
          </a:p>
          <a:p>
            <a:endParaRPr lang="en-US" sz="1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12" y="969732"/>
            <a:ext cx="500321" cy="417063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191000" y="920686"/>
            <a:ext cx="4876800" cy="41847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>
                <a:solidFill>
                  <a:srgbClr val="9BBB59">
                    <a:lumMod val="75000"/>
                  </a:srgbClr>
                </a:solidFill>
              </a:rPr>
              <a:t>Сектор „</a:t>
            </a:r>
            <a:r>
              <a:rPr lang="bg-BG" dirty="0">
                <a:solidFill>
                  <a:srgbClr val="9BBB59">
                    <a:lumMod val="75000"/>
                  </a:srgbClr>
                </a:solidFill>
              </a:rPr>
              <a:t>Пчеларство </a:t>
            </a:r>
            <a:r>
              <a:rPr lang="bg-BG" dirty="0" smtClean="0">
                <a:solidFill>
                  <a:srgbClr val="9BBB59">
                    <a:lumMod val="75000"/>
                  </a:srgbClr>
                </a:solidFill>
              </a:rPr>
              <a:t>“</a:t>
            </a:r>
            <a:r>
              <a:rPr lang="en-US" dirty="0">
                <a:solidFill>
                  <a:srgbClr val="9BBB59">
                    <a:lumMod val="75000"/>
                  </a:srgbClr>
                </a:solidFill>
              </a:rPr>
              <a:t>(10)</a:t>
            </a:r>
            <a:r>
              <a:rPr lang="bg-BG" dirty="0" smtClean="0">
                <a:solidFill>
                  <a:srgbClr val="9BBB59">
                    <a:lumMod val="75000"/>
                  </a:srgbClr>
                </a:solidFill>
              </a:rPr>
              <a:t> 					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К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онсултантски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услуги, 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техническа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помощ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, обучение, информация и обмен на 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добри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практики, 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включително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чрез работа в мрежа, за пчелари и </a:t>
            </a:r>
            <a:r>
              <a:rPr lang="ru-RU" sz="1200" dirty="0" err="1">
                <a:solidFill>
                  <a:srgbClr val="4F81BD">
                    <a:lumMod val="50000"/>
                  </a:srgbClr>
                </a:solidFill>
              </a:rPr>
              <a:t>пчеларски</a:t>
            </a:r>
            <a:r>
              <a:rPr lang="ru-RU" sz="1200" dirty="0">
                <a:solidFill>
                  <a:srgbClr val="4F81BD">
                    <a:lumMod val="50000"/>
                  </a:srgbClr>
                </a:solidFill>
              </a:rPr>
              <a:t> организации</a:t>
            </a: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; 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Инвестиции в материални и нематериални активи, както и други действия, включително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за</a:t>
            </a:r>
            <a:r>
              <a:rPr lang="en-US" sz="1200" dirty="0" smtClean="0">
                <a:solidFill>
                  <a:srgbClr val="4F81BD">
                    <a:lumMod val="50000"/>
                  </a:srgbClr>
                </a:solidFill>
              </a:rPr>
              <a:t> 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борба с/у агресорите и болести, подновяване на кошери и подвижно пчеларство;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действия за подпомагане на лабораториите за анализа на пчелните продукти, загубата на пчели или спада на производителността, както и потенциално токсичните за пчелите вещества</a:t>
            </a:r>
            <a:r>
              <a:rPr lang="bg-BG" sz="1200" dirty="0" smtClean="0">
                <a:solidFill>
                  <a:srgbClr val="4F81BD">
                    <a:lumMod val="50000"/>
                  </a:srgbClr>
                </a:solidFill>
              </a:rPr>
              <a:t>;</a:t>
            </a:r>
            <a:endParaRPr lang="en-US" sz="1200" dirty="0" smtClean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действия за запазване или увеличаване на наличния брой пчелни кошери в Съюза, включително развъждане на пчели;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сътрудничество със специализирани органи за изпълнението на изследователски програми в областта на пчеларството и пчелните продукти;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популяризиране, комуникация и маркетинг, включително действия за наблюдение на пазара и дейности, насочени по-специално към повишаване на осведомеността на потребителите относно качеството на пчелните продукти;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4F81BD">
                    <a:lumMod val="50000"/>
                  </a:srgbClr>
                </a:solidFill>
              </a:rPr>
              <a:t>действия за повишаване на качеството на продуктите.</a:t>
            </a:r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endParaRPr lang="en-US" sz="12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1400" dirty="0">
              <a:solidFill>
                <a:srgbClr val="8064A2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bg-BG" sz="1400" dirty="0">
              <a:solidFill>
                <a:srgbClr val="4F81BD">
                  <a:lumMod val="50000"/>
                </a:srgb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bg-BG" sz="1400" dirty="0" smtClean="0">
              <a:solidFill>
                <a:srgbClr val="4F81BD">
                  <a:lumMod val="50000"/>
                </a:srgbClr>
              </a:solidFill>
            </a:endParaRPr>
          </a:p>
          <a:p>
            <a:r>
              <a:rPr lang="bg-BG" sz="1400" dirty="0" smtClean="0">
                <a:solidFill>
                  <a:srgbClr val="4F81BD">
                    <a:lumMod val="50000"/>
                  </a:srgbClr>
                </a:solidFill>
              </a:rPr>
              <a:t>                                 </a:t>
            </a:r>
            <a:endParaRPr lang="bg-BG" sz="1400" dirty="0">
              <a:solidFill>
                <a:srgbClr val="4F81BD">
                  <a:lumMod val="50000"/>
                </a:srgbClr>
              </a:solidFill>
            </a:endParaRPr>
          </a:p>
          <a:p>
            <a:endParaRPr lang="bg-BG" sz="1400" dirty="0">
              <a:solidFill>
                <a:srgbClr val="4F81BD">
                  <a:lumMod val="50000"/>
                </a:srgbClr>
              </a:solidFill>
            </a:endParaRPr>
          </a:p>
          <a:p>
            <a:endParaRPr lang="en-US" sz="1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91888"/>
            <a:ext cx="2286000" cy="803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829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285" y="1060522"/>
            <a:ext cx="50943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100" dirty="0" smtClean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ИНТЕРВЕНЦИИ (1)</a:t>
            </a:r>
            <a:endParaRPr lang="en-US" sz="2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mage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4475" y="520955"/>
            <a:ext cx="593884" cy="539591"/>
          </a:xfrm>
          <a:prstGeom prst="rect">
            <a:avLst/>
          </a:prstGeom>
        </p:spPr>
      </p:pic>
      <p:pic>
        <p:nvPicPr>
          <p:cNvPr id="34" name="Picture 3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943600"/>
            <a:ext cx="2133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1066802" y="520955"/>
            <a:ext cx="6931659" cy="49244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3200" b="1" kern="0" dirty="0" smtClean="0">
                <a:solidFill>
                  <a:srgbClr val="BBB831"/>
                </a:solidFill>
                <a:cs typeface="Calibri"/>
              </a:rPr>
              <a:t>ЕЗФРСР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84235378"/>
              </p:ext>
            </p:extLst>
          </p:nvPr>
        </p:nvGraphicFramePr>
        <p:xfrm>
          <a:off x="381012" y="1676406"/>
          <a:ext cx="3581399" cy="3590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3" name="Diagram 32"/>
          <p:cNvGraphicFramePr/>
          <p:nvPr>
            <p:extLst>
              <p:ext uri="{D42A27DB-BD31-4B8C-83A1-F6EECF244321}">
                <p14:modId xmlns:p14="http://schemas.microsoft.com/office/powerpoint/2010/main" val="3341211802"/>
              </p:ext>
            </p:extLst>
          </p:nvPr>
        </p:nvGraphicFramePr>
        <p:xfrm>
          <a:off x="5048609" y="1476044"/>
          <a:ext cx="3048000" cy="3590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62201" y="3059994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57401" y="3907369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58001" y="3378282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22875" y="4121743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86797" y="4648200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3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285" y="1060522"/>
            <a:ext cx="50943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100" dirty="0" smtClean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ИНТЕРВЕНЦИИ (2)</a:t>
            </a:r>
            <a:endParaRPr lang="en-US" sz="2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mage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4475" y="520955"/>
            <a:ext cx="593884" cy="539591"/>
          </a:xfrm>
          <a:prstGeom prst="rect">
            <a:avLst/>
          </a:prstGeom>
        </p:spPr>
      </p:pic>
      <p:pic>
        <p:nvPicPr>
          <p:cNvPr id="34" name="Picture 3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943600"/>
            <a:ext cx="2133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1066802" y="520955"/>
            <a:ext cx="6931659" cy="49244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3200" b="1" kern="0" dirty="0" smtClean="0">
                <a:solidFill>
                  <a:srgbClr val="BBB831"/>
                </a:solidFill>
                <a:cs typeface="Calibri"/>
              </a:rPr>
              <a:t>ЕЗФРСР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76189520"/>
              </p:ext>
            </p:extLst>
          </p:nvPr>
        </p:nvGraphicFramePr>
        <p:xfrm>
          <a:off x="304800" y="1447801"/>
          <a:ext cx="4419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840299949"/>
              </p:ext>
            </p:extLst>
          </p:nvPr>
        </p:nvGraphicFramePr>
        <p:xfrm>
          <a:off x="5219711" y="1116388"/>
          <a:ext cx="3581401" cy="433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01708" y="1981200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4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285" y="1060522"/>
            <a:ext cx="50943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100" dirty="0" smtClean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ИНТЕРВЕНЦИИ (3)</a:t>
            </a:r>
            <a:endParaRPr lang="en-US" sz="2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mage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4475" y="520955"/>
            <a:ext cx="593884" cy="539591"/>
          </a:xfrm>
          <a:prstGeom prst="rect">
            <a:avLst/>
          </a:prstGeom>
        </p:spPr>
      </p:pic>
      <p:pic>
        <p:nvPicPr>
          <p:cNvPr id="34" name="Picture 3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943600"/>
            <a:ext cx="2133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1066802" y="520955"/>
            <a:ext cx="6931659" cy="49244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3200" b="1" kern="0" dirty="0" smtClean="0">
                <a:solidFill>
                  <a:srgbClr val="BBB831"/>
                </a:solidFill>
                <a:cs typeface="Calibri"/>
              </a:rPr>
              <a:t>ЕЗФРСР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15131799"/>
              </p:ext>
            </p:extLst>
          </p:nvPr>
        </p:nvGraphicFramePr>
        <p:xfrm>
          <a:off x="381012" y="1676406"/>
          <a:ext cx="2629415" cy="3590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3" name="Diagram 32"/>
          <p:cNvGraphicFramePr/>
          <p:nvPr>
            <p:extLst>
              <p:ext uri="{D42A27DB-BD31-4B8C-83A1-F6EECF244321}">
                <p14:modId xmlns:p14="http://schemas.microsoft.com/office/powerpoint/2010/main" val="3325798432"/>
              </p:ext>
            </p:extLst>
          </p:nvPr>
        </p:nvGraphicFramePr>
        <p:xfrm>
          <a:off x="3429000" y="1752603"/>
          <a:ext cx="2667000" cy="3590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1369188369"/>
              </p:ext>
            </p:extLst>
          </p:nvPr>
        </p:nvGraphicFramePr>
        <p:xfrm>
          <a:off x="6477000" y="1752603"/>
          <a:ext cx="2590800" cy="3590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57801" y="2667000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1201" y="3222212"/>
            <a:ext cx="947468" cy="2308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900" b="1" dirty="0" smtClean="0">
                <a:solidFill>
                  <a:srgbClr val="92B54B"/>
                </a:solidFill>
                <a:latin typeface="Bahnschrift" panose="020B0502040204020203" pitchFamily="34" charset="0"/>
              </a:rPr>
              <a:t>актуализация</a:t>
            </a:r>
            <a:endParaRPr lang="en-US" sz="900" b="1" dirty="0">
              <a:solidFill>
                <a:srgbClr val="92B54B"/>
              </a:solidFill>
              <a:latin typeface="Bahnschrif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5105400"/>
            <a:ext cx="25908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bg-BG" dirty="0" smtClean="0"/>
              <a:t>Финансови инструменти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0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2071" y="1115071"/>
            <a:ext cx="5097145" cy="1819088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25"/>
              </a:spcBef>
            </a:pPr>
            <a:r>
              <a:rPr lang="bg-BG" sz="5400" spc="-5" dirty="0"/>
              <a:t>Въпроси и отговори</a:t>
            </a:r>
            <a:endParaRPr sz="5400" dirty="0"/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5661094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60565" y="2273322"/>
            <a:ext cx="406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</a:t>
            </a:r>
            <a:r>
              <a:rPr sz="12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32529" y="3047452"/>
            <a:ext cx="514688" cy="343427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algn="just">
              <a:lnSpc>
                <a:spcPct val="94500"/>
              </a:lnSpc>
              <a:spcBef>
                <a:spcPts val="170"/>
              </a:spcBef>
            </a:pPr>
            <a:r>
              <a:rPr lang="bg-BG" sz="1100" i="1" spc="-25" dirty="0">
                <a:latin typeface="Calibri"/>
                <a:cs typeface="Calibri"/>
              </a:rPr>
              <a:t>Анализ СЦ</a:t>
            </a:r>
            <a:r>
              <a:rPr sz="1100" i="1" spc="-4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+  </a:t>
            </a:r>
            <a:r>
              <a:rPr lang="bg-BG" sz="1100" i="1" spc="-25" dirty="0">
                <a:latin typeface="Calibri"/>
                <a:cs typeface="Calibri"/>
              </a:rPr>
              <a:t>ОЦ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0722" y="2974859"/>
            <a:ext cx="1074201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ts val="1200"/>
              </a:lnSpc>
              <a:spcBef>
                <a:spcPts val="240"/>
              </a:spcBef>
            </a:pPr>
            <a:r>
              <a:rPr lang="bg-BG" sz="1100" i="1" spc="-35" dirty="0">
                <a:cs typeface="Calibri"/>
              </a:rPr>
              <a:t>Идентифициране  на потребностите </a:t>
            </a:r>
            <a:endParaRPr lang="bg-BG" sz="1100" dirty="0"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4180" y="2898853"/>
            <a:ext cx="1067209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ts val="1200"/>
              </a:lnSpc>
              <a:spcBef>
                <a:spcPts val="240"/>
              </a:spcBef>
            </a:pPr>
            <a:r>
              <a:rPr lang="bg-BG" sz="1100" i="1" spc="-35" dirty="0">
                <a:latin typeface="Calibri"/>
                <a:cs typeface="Calibri"/>
              </a:rPr>
              <a:t>Приоритизиране на потребностите 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4200" y="2282288"/>
            <a:ext cx="20654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ОЦЕНКА НА ПОТРЕБНОСТИТЕ 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948984" y="3140264"/>
            <a:ext cx="270794" cy="119053"/>
          </a:xfrm>
          <a:custGeom>
            <a:avLst/>
            <a:gdLst/>
            <a:ahLst/>
            <a:cxnLst/>
            <a:rect l="l" t="t" r="r" b="b"/>
            <a:pathLst>
              <a:path w="419735" h="85725">
                <a:moveTo>
                  <a:pt x="334025" y="0"/>
                </a:moveTo>
                <a:lnTo>
                  <a:pt x="333771" y="28575"/>
                </a:lnTo>
                <a:lnTo>
                  <a:pt x="348058" y="28701"/>
                </a:lnTo>
                <a:lnTo>
                  <a:pt x="347804" y="57275"/>
                </a:lnTo>
                <a:lnTo>
                  <a:pt x="333516" y="57275"/>
                </a:lnTo>
                <a:lnTo>
                  <a:pt x="333263" y="85722"/>
                </a:lnTo>
                <a:lnTo>
                  <a:pt x="391443" y="57275"/>
                </a:lnTo>
                <a:lnTo>
                  <a:pt x="347804" y="57275"/>
                </a:lnTo>
                <a:lnTo>
                  <a:pt x="391703" y="57148"/>
                </a:lnTo>
                <a:lnTo>
                  <a:pt x="419366" y="43623"/>
                </a:lnTo>
                <a:lnTo>
                  <a:pt x="334025" y="0"/>
                </a:lnTo>
                <a:close/>
              </a:path>
              <a:path w="419735" h="85725">
                <a:moveTo>
                  <a:pt x="333771" y="28575"/>
                </a:moveTo>
                <a:lnTo>
                  <a:pt x="333517" y="57148"/>
                </a:lnTo>
                <a:lnTo>
                  <a:pt x="347804" y="57275"/>
                </a:lnTo>
                <a:lnTo>
                  <a:pt x="348058" y="28701"/>
                </a:lnTo>
                <a:lnTo>
                  <a:pt x="333771" y="28575"/>
                </a:lnTo>
                <a:close/>
              </a:path>
              <a:path w="419735" h="85725">
                <a:moveTo>
                  <a:pt x="254" y="25610"/>
                </a:moveTo>
                <a:lnTo>
                  <a:pt x="0" y="54184"/>
                </a:lnTo>
                <a:lnTo>
                  <a:pt x="333517" y="57148"/>
                </a:lnTo>
                <a:lnTo>
                  <a:pt x="333771" y="28575"/>
                </a:lnTo>
                <a:lnTo>
                  <a:pt x="254" y="256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70689" y="2288540"/>
            <a:ext cx="5574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СТЪПКИ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81000" y="3065151"/>
            <a:ext cx="683886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100" b="1" i="1" spc="-25" dirty="0">
                <a:latin typeface="Calibri"/>
                <a:cs typeface="Calibri"/>
              </a:rPr>
              <a:t>Действия на ДЧ </a:t>
            </a:r>
            <a:endParaRPr sz="1100" b="1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400802" y="2267810"/>
            <a:ext cx="208976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ИНТЕРВЕНЦИОННА СТРАТЕГИЯ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597955" y="2584868"/>
            <a:ext cx="16954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Избор на интервенции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773823" y="669048"/>
            <a:ext cx="76327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pc="-10" dirty="0"/>
              <a:t>От </a:t>
            </a:r>
            <a:r>
              <a:rPr spc="-35" dirty="0"/>
              <a:t>SWOT</a:t>
            </a:r>
            <a:r>
              <a:rPr dirty="0"/>
              <a:t> </a:t>
            </a:r>
            <a:r>
              <a:rPr lang="bg-BG" dirty="0"/>
              <a:t>анализа и оценката на потребности до Интервенционната стратегия </a:t>
            </a:r>
            <a:r>
              <a:rPr lang="bg-BG" dirty="0" smtClean="0"/>
              <a:t>и финансовия план</a:t>
            </a:r>
            <a:endParaRPr spc="-5" dirty="0"/>
          </a:p>
        </p:txBody>
      </p:sp>
      <p:pic>
        <p:nvPicPr>
          <p:cNvPr id="35" name="Picture 3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024" y="5817685"/>
            <a:ext cx="2320376" cy="818159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object 29"/>
          <p:cNvSpPr txBox="1"/>
          <p:nvPr/>
        </p:nvSpPr>
        <p:spPr>
          <a:xfrm>
            <a:off x="6595024" y="3115912"/>
            <a:ext cx="169545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Определяне на условия за допустимост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39" name="object 24"/>
          <p:cNvSpPr txBox="1"/>
          <p:nvPr/>
        </p:nvSpPr>
        <p:spPr>
          <a:xfrm>
            <a:off x="370691" y="3863614"/>
            <a:ext cx="2089761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en-GB" sz="1050" b="1" i="1" u="sng" cap="all" dirty="0"/>
              <a:t>Определяне </a:t>
            </a:r>
            <a:r>
              <a:rPr lang="en-GB" sz="1050" b="1" i="1" u="sng" cap="all" dirty="0" err="1"/>
              <a:t>на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цели</a:t>
            </a:r>
            <a:r>
              <a:rPr lang="bg-BG" sz="1050" b="1" i="1" u="sng" cap="all" dirty="0"/>
              <a:t>те</a:t>
            </a:r>
            <a:r>
              <a:rPr lang="en-GB" sz="1050" b="1" i="1" u="sng" cap="all" dirty="0"/>
              <a:t> и </a:t>
            </a:r>
            <a:r>
              <a:rPr lang="en-GB" sz="1050" b="1" i="1" u="sng" cap="all" dirty="0" err="1"/>
              <a:t>етапи</a:t>
            </a:r>
            <a:r>
              <a:rPr lang="bg-BG" sz="1050" b="1" i="1" u="sng" cap="all" dirty="0"/>
              <a:t>те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за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съответните</a:t>
            </a:r>
            <a:r>
              <a:rPr lang="en-GB" sz="1050" b="1" i="1" u="sng" cap="all" dirty="0"/>
              <a:t> </a:t>
            </a:r>
            <a:r>
              <a:rPr lang="bg-BG" sz="1050" b="1" i="1" u="sng" cap="all" dirty="0"/>
              <a:t>индикатори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за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резултати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за</a:t>
            </a:r>
            <a:r>
              <a:rPr lang="en-GB" sz="1050" b="1" i="1" u="sng" cap="all" dirty="0"/>
              <a:t> </a:t>
            </a:r>
            <a:r>
              <a:rPr lang="en-GB" sz="1050" b="1" i="1" u="sng" cap="all" dirty="0" err="1"/>
              <a:t>всяка</a:t>
            </a:r>
            <a:r>
              <a:rPr lang="en-GB" sz="1050" b="1" i="1" u="sng" cap="all" dirty="0"/>
              <a:t> </a:t>
            </a:r>
            <a:r>
              <a:rPr lang="bg-BG" sz="1050" b="1" i="1" u="sng" cap="all" dirty="0"/>
              <a:t>интервенция 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0" name="object 24"/>
          <p:cNvSpPr txBox="1"/>
          <p:nvPr/>
        </p:nvSpPr>
        <p:spPr>
          <a:xfrm>
            <a:off x="2922386" y="3863614"/>
            <a:ext cx="208976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050" b="1" i="1" u="sng" cap="all" dirty="0" smtClean="0"/>
              <a:t>Индикаторен план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1" name="object 24"/>
          <p:cNvSpPr txBox="1"/>
          <p:nvPr/>
        </p:nvSpPr>
        <p:spPr>
          <a:xfrm>
            <a:off x="4758161" y="3874230"/>
            <a:ext cx="208976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050" b="1" i="1" u="sng" cap="all" dirty="0" smtClean="0"/>
              <a:t>Финансов  план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2" name="object 24"/>
          <p:cNvSpPr txBox="1"/>
          <p:nvPr/>
        </p:nvSpPr>
        <p:spPr>
          <a:xfrm>
            <a:off x="6934202" y="3863614"/>
            <a:ext cx="2089761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050" b="1" i="1" u="sng" cap="all" dirty="0" smtClean="0"/>
              <a:t>Определяне на общите елементи за интервенциите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3" name="object 19"/>
          <p:cNvSpPr/>
          <p:nvPr/>
        </p:nvSpPr>
        <p:spPr>
          <a:xfrm>
            <a:off x="3886144" y="3150525"/>
            <a:ext cx="270794" cy="110025"/>
          </a:xfrm>
          <a:custGeom>
            <a:avLst/>
            <a:gdLst/>
            <a:ahLst/>
            <a:cxnLst/>
            <a:rect l="l" t="t" r="r" b="b"/>
            <a:pathLst>
              <a:path w="419735" h="85725">
                <a:moveTo>
                  <a:pt x="334025" y="0"/>
                </a:moveTo>
                <a:lnTo>
                  <a:pt x="333771" y="28575"/>
                </a:lnTo>
                <a:lnTo>
                  <a:pt x="348058" y="28701"/>
                </a:lnTo>
                <a:lnTo>
                  <a:pt x="347804" y="57275"/>
                </a:lnTo>
                <a:lnTo>
                  <a:pt x="333516" y="57275"/>
                </a:lnTo>
                <a:lnTo>
                  <a:pt x="333263" y="85722"/>
                </a:lnTo>
                <a:lnTo>
                  <a:pt x="391443" y="57275"/>
                </a:lnTo>
                <a:lnTo>
                  <a:pt x="347804" y="57275"/>
                </a:lnTo>
                <a:lnTo>
                  <a:pt x="391703" y="57148"/>
                </a:lnTo>
                <a:lnTo>
                  <a:pt x="419366" y="43623"/>
                </a:lnTo>
                <a:lnTo>
                  <a:pt x="334025" y="0"/>
                </a:lnTo>
                <a:close/>
              </a:path>
              <a:path w="419735" h="85725">
                <a:moveTo>
                  <a:pt x="333771" y="28575"/>
                </a:moveTo>
                <a:lnTo>
                  <a:pt x="333517" y="57148"/>
                </a:lnTo>
                <a:lnTo>
                  <a:pt x="347804" y="57275"/>
                </a:lnTo>
                <a:lnTo>
                  <a:pt x="348058" y="28701"/>
                </a:lnTo>
                <a:lnTo>
                  <a:pt x="333771" y="28575"/>
                </a:lnTo>
                <a:close/>
              </a:path>
              <a:path w="419735" h="85725">
                <a:moveTo>
                  <a:pt x="254" y="25610"/>
                </a:moveTo>
                <a:lnTo>
                  <a:pt x="0" y="54184"/>
                </a:lnTo>
                <a:lnTo>
                  <a:pt x="333517" y="57148"/>
                </a:lnTo>
                <a:lnTo>
                  <a:pt x="333771" y="28575"/>
                </a:lnTo>
                <a:lnTo>
                  <a:pt x="254" y="256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24"/>
          <p:cNvSpPr txBox="1"/>
          <p:nvPr/>
        </p:nvSpPr>
        <p:spPr>
          <a:xfrm>
            <a:off x="250961" y="5272268"/>
            <a:ext cx="208976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050" b="1" i="1" u="sng" cap="all" dirty="0" smtClean="0"/>
              <a:t>EX- ante </a:t>
            </a:r>
            <a:r>
              <a:rPr lang="bg-BG" sz="1050" b="1" i="1" u="sng" cap="all" dirty="0" smtClean="0"/>
              <a:t>оценка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5" name="object 24"/>
          <p:cNvSpPr txBox="1"/>
          <p:nvPr/>
        </p:nvSpPr>
        <p:spPr>
          <a:xfrm>
            <a:off x="3545291" y="5137480"/>
            <a:ext cx="2089761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050" b="1" i="1" u="sng" cap="all" dirty="0" smtClean="0"/>
              <a:t>Стратегическа оценка на околната среда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6" name="object 24"/>
          <p:cNvSpPr txBox="1"/>
          <p:nvPr/>
        </p:nvSpPr>
        <p:spPr>
          <a:xfrm>
            <a:off x="6693272" y="5230837"/>
            <a:ext cx="2089761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050" b="1" i="1" u="sng" cap="all" dirty="0" smtClean="0"/>
              <a:t>Обществени консултации със заинтересованите страни </a:t>
            </a:r>
            <a:endParaRPr sz="1050" b="1" u="sng" cap="all" dirty="0">
              <a:latin typeface="Calibri"/>
              <a:cs typeface="Calibri"/>
            </a:endParaRPr>
          </a:p>
        </p:txBody>
      </p:sp>
      <p:sp>
        <p:nvSpPr>
          <p:cNvPr id="47" name="object 29"/>
          <p:cNvSpPr txBox="1"/>
          <p:nvPr/>
        </p:nvSpPr>
        <p:spPr>
          <a:xfrm>
            <a:off x="7131355" y="4346303"/>
            <a:ext cx="1695450" cy="3513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Разработени в процес на преразглеждане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48" name="object 29"/>
          <p:cNvSpPr txBox="1"/>
          <p:nvPr/>
        </p:nvSpPr>
        <p:spPr>
          <a:xfrm>
            <a:off x="6847932" y="5695068"/>
            <a:ext cx="1978885" cy="182101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dirty="0" smtClean="0">
                <a:latin typeface="Calibri"/>
                <a:cs typeface="Calibri"/>
              </a:rPr>
              <a:t>Проведени 14 заседания на ТРГ</a:t>
            </a:r>
            <a:endParaRPr sz="1100" i="1" dirty="0">
              <a:latin typeface="Calibri"/>
              <a:cs typeface="Calibri"/>
            </a:endParaRPr>
          </a:p>
        </p:txBody>
      </p:sp>
      <p:sp>
        <p:nvSpPr>
          <p:cNvPr id="49" name="object 29"/>
          <p:cNvSpPr txBox="1"/>
          <p:nvPr/>
        </p:nvSpPr>
        <p:spPr>
          <a:xfrm>
            <a:off x="3124200" y="4287995"/>
            <a:ext cx="1695450" cy="18210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В процес на изготвяне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50" name="object 29"/>
          <p:cNvSpPr txBox="1"/>
          <p:nvPr/>
        </p:nvSpPr>
        <p:spPr>
          <a:xfrm>
            <a:off x="5018871" y="4299908"/>
            <a:ext cx="1695450" cy="18210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В процес на изготвяне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51" name="object 29"/>
          <p:cNvSpPr txBox="1"/>
          <p:nvPr/>
        </p:nvSpPr>
        <p:spPr>
          <a:xfrm>
            <a:off x="388929" y="4632331"/>
            <a:ext cx="1695450" cy="3513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Разработени в процес на преразглеждане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52" name="object 29"/>
          <p:cNvSpPr txBox="1"/>
          <p:nvPr/>
        </p:nvSpPr>
        <p:spPr>
          <a:xfrm>
            <a:off x="524326" y="5735211"/>
            <a:ext cx="1695450" cy="18210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В процес на изготвяне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53" name="object 29"/>
          <p:cNvSpPr txBox="1"/>
          <p:nvPr/>
        </p:nvSpPr>
        <p:spPr>
          <a:xfrm>
            <a:off x="3742447" y="5696510"/>
            <a:ext cx="1695450" cy="18210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 smtClean="0">
                <a:latin typeface="Calibri"/>
                <a:cs typeface="Calibri"/>
              </a:rPr>
              <a:t>В процес на изготвяне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54" name="object 19"/>
          <p:cNvSpPr/>
          <p:nvPr/>
        </p:nvSpPr>
        <p:spPr>
          <a:xfrm rot="5400000">
            <a:off x="7307352" y="2899581"/>
            <a:ext cx="270794" cy="110025"/>
          </a:xfrm>
          <a:custGeom>
            <a:avLst/>
            <a:gdLst/>
            <a:ahLst/>
            <a:cxnLst/>
            <a:rect l="l" t="t" r="r" b="b"/>
            <a:pathLst>
              <a:path w="419735" h="85725">
                <a:moveTo>
                  <a:pt x="334025" y="0"/>
                </a:moveTo>
                <a:lnTo>
                  <a:pt x="333771" y="28575"/>
                </a:lnTo>
                <a:lnTo>
                  <a:pt x="348058" y="28701"/>
                </a:lnTo>
                <a:lnTo>
                  <a:pt x="347804" y="57275"/>
                </a:lnTo>
                <a:lnTo>
                  <a:pt x="333516" y="57275"/>
                </a:lnTo>
                <a:lnTo>
                  <a:pt x="333263" y="85722"/>
                </a:lnTo>
                <a:lnTo>
                  <a:pt x="391443" y="57275"/>
                </a:lnTo>
                <a:lnTo>
                  <a:pt x="347804" y="57275"/>
                </a:lnTo>
                <a:lnTo>
                  <a:pt x="391703" y="57148"/>
                </a:lnTo>
                <a:lnTo>
                  <a:pt x="419366" y="43623"/>
                </a:lnTo>
                <a:lnTo>
                  <a:pt x="334025" y="0"/>
                </a:lnTo>
                <a:close/>
              </a:path>
              <a:path w="419735" h="85725">
                <a:moveTo>
                  <a:pt x="333771" y="28575"/>
                </a:moveTo>
                <a:lnTo>
                  <a:pt x="333517" y="57148"/>
                </a:lnTo>
                <a:lnTo>
                  <a:pt x="347804" y="57275"/>
                </a:lnTo>
                <a:lnTo>
                  <a:pt x="348058" y="28701"/>
                </a:lnTo>
                <a:lnTo>
                  <a:pt x="333771" y="28575"/>
                </a:lnTo>
                <a:close/>
              </a:path>
              <a:path w="419735" h="85725">
                <a:moveTo>
                  <a:pt x="254" y="25610"/>
                </a:moveTo>
                <a:lnTo>
                  <a:pt x="0" y="54184"/>
                </a:lnTo>
                <a:lnTo>
                  <a:pt x="333517" y="57148"/>
                </a:lnTo>
                <a:lnTo>
                  <a:pt x="333771" y="28575"/>
                </a:lnTo>
                <a:lnTo>
                  <a:pt x="254" y="256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0689" y="3581400"/>
            <a:ext cx="8653272" cy="76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63529" y="5055171"/>
            <a:ext cx="8653272" cy="76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4" y="428265"/>
            <a:ext cx="6931659" cy="984885"/>
          </a:xfrm>
        </p:spPr>
        <p:txBody>
          <a:bodyPr/>
          <a:lstStyle/>
          <a:p>
            <a:pPr algn="ctr"/>
            <a:r>
              <a:rPr lang="en-US" dirty="0"/>
              <a:t>SWOT </a:t>
            </a:r>
            <a:r>
              <a:rPr lang="bg-BG" dirty="0" smtClean="0"/>
              <a:t>АНАЛИЗ </a:t>
            </a:r>
            <a:r>
              <a:rPr lang="bg-BG" dirty="0"/>
              <a:t>- специфични цели и потребности </a:t>
            </a:r>
            <a:endParaRPr lang="en-US" dirty="0"/>
          </a:p>
        </p:txBody>
      </p:sp>
      <p:pic>
        <p:nvPicPr>
          <p:cNvPr id="1026" name="Picture 2" descr="cap-9-objectives_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843" y="1409001"/>
            <a:ext cx="4910138" cy="368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5800" y="5336358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2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ХОРИЗОНТАЛНА ЦЕЛ:</a:t>
            </a:r>
            <a:r>
              <a:rPr lang="bg-BG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bg-BG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Модернизиране на сектора чрез стимулиране и споделяне на знанията, иновациите и цифровизацията в селското стопанство и селските райони и насърчаване на използването им в по-голяма степен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30"/>
          <p:cNvSpPr txBox="1"/>
          <p:nvPr/>
        </p:nvSpPr>
        <p:spPr>
          <a:xfrm>
            <a:off x="569106" y="2395955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7" name="object 30"/>
          <p:cNvSpPr txBox="1"/>
          <p:nvPr/>
        </p:nvSpPr>
        <p:spPr>
          <a:xfrm>
            <a:off x="1099038" y="1703243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8" name="object 30"/>
          <p:cNvSpPr txBox="1"/>
          <p:nvPr/>
        </p:nvSpPr>
        <p:spPr>
          <a:xfrm>
            <a:off x="5753100" y="1830659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rgbClr val="92B54B"/>
                </a:solidFill>
                <a:latin typeface="Verdana"/>
                <a:cs typeface="Verdana"/>
              </a:rPr>
              <a:t>7</a:t>
            </a:r>
            <a:endParaRPr sz="1200" b="1" dirty="0">
              <a:solidFill>
                <a:srgbClr val="92B54B"/>
              </a:solidFill>
              <a:latin typeface="Verdana"/>
              <a:cs typeface="Verdana"/>
            </a:endParaRPr>
          </a:p>
        </p:txBody>
      </p:sp>
      <p:sp>
        <p:nvSpPr>
          <p:cNvPr id="9" name="object 30"/>
          <p:cNvSpPr txBox="1"/>
          <p:nvPr/>
        </p:nvSpPr>
        <p:spPr>
          <a:xfrm>
            <a:off x="6172200" y="2302214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7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object 30"/>
          <p:cNvSpPr txBox="1"/>
          <p:nvPr/>
        </p:nvSpPr>
        <p:spPr>
          <a:xfrm>
            <a:off x="6354430" y="3025637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7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1" name="object 30"/>
          <p:cNvSpPr txBox="1"/>
          <p:nvPr/>
        </p:nvSpPr>
        <p:spPr>
          <a:xfrm>
            <a:off x="6456981" y="3966838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10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object 30"/>
          <p:cNvSpPr txBox="1"/>
          <p:nvPr/>
        </p:nvSpPr>
        <p:spPr>
          <a:xfrm>
            <a:off x="5618781" y="4542907"/>
            <a:ext cx="838200" cy="3618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endParaRPr lang="bg-BG" sz="1200" b="1" spc="-5" dirty="0">
              <a:solidFill>
                <a:schemeClr val="accent3">
                  <a:lumMod val="75000"/>
                </a:schemeClr>
              </a:solidFill>
              <a:latin typeface="Verdana"/>
              <a:cs typeface="Arial" panose="020B0604020202020204" pitchFamily="34" charset="0"/>
            </a:endParaRPr>
          </a:p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6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3" name="object 30"/>
          <p:cNvSpPr txBox="1"/>
          <p:nvPr/>
        </p:nvSpPr>
        <p:spPr>
          <a:xfrm>
            <a:off x="909612" y="4442196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6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657590" y="3749486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5" name="object 30"/>
          <p:cNvSpPr txBox="1"/>
          <p:nvPr/>
        </p:nvSpPr>
        <p:spPr>
          <a:xfrm>
            <a:off x="3733800" y="5982290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 smtClean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4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7295183" y="939245"/>
            <a:ext cx="1594809" cy="86190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400" b="1" spc="-5" dirty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Идентифицирани потребности по специфични цели – </a:t>
            </a:r>
            <a:r>
              <a:rPr lang="en-US" sz="1400" b="1" spc="-5" dirty="0" smtClean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r>
              <a:rPr lang="bg-BG" sz="1400" b="1" spc="-5" dirty="0" smtClean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400" b="1" dirty="0">
              <a:solidFill>
                <a:srgbClr val="92B54B"/>
              </a:solidFill>
              <a:latin typeface="Verdana"/>
              <a:cs typeface="Verdana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5723420"/>
            <a:ext cx="2298690" cy="804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6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267581"/>
            <a:ext cx="9144000" cy="2872740"/>
            <a:chOff x="0" y="3267581"/>
            <a:chExt cx="9144000" cy="287274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429451"/>
              <a:ext cx="9144000" cy="271064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5730" y="3267581"/>
              <a:ext cx="391636" cy="12060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6934" y="3289598"/>
              <a:ext cx="391636" cy="12060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3978" y="3274659"/>
              <a:ext cx="391637" cy="120608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18337" y="3303037"/>
              <a:ext cx="391637" cy="120608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78823" y="3284542"/>
              <a:ext cx="391637" cy="12060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50986" y="3289598"/>
              <a:ext cx="391636" cy="120608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62284" y="3284542"/>
              <a:ext cx="391636" cy="12060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59514" y="3284542"/>
              <a:ext cx="391636" cy="1206084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502899" y="240287"/>
            <a:ext cx="4983502" cy="1293303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7465">
              <a:lnSpc>
                <a:spcPct val="100000"/>
              </a:lnSpc>
              <a:spcBef>
                <a:spcPts val="745"/>
              </a:spcBef>
            </a:pPr>
            <a:r>
              <a:rPr lang="bg-BG" sz="3600" spc="-10" dirty="0"/>
              <a:t>СЪДЪРЖАНИЕ</a:t>
            </a:r>
            <a:endParaRPr sz="3600" dirty="0"/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3600" dirty="0">
                <a:solidFill>
                  <a:srgbClr val="333333"/>
                </a:solidFill>
              </a:rPr>
              <a:t>8</a:t>
            </a:r>
            <a:r>
              <a:rPr sz="3600" spc="-30" dirty="0">
                <a:solidFill>
                  <a:srgbClr val="333333"/>
                </a:solidFill>
              </a:rPr>
              <a:t> </a:t>
            </a:r>
            <a:r>
              <a:rPr lang="bg-BG" sz="3600" spc="-15" dirty="0">
                <a:solidFill>
                  <a:srgbClr val="333333"/>
                </a:solidFill>
              </a:rPr>
              <a:t>части</a:t>
            </a:r>
            <a:r>
              <a:rPr sz="3600" spc="-30" dirty="0">
                <a:solidFill>
                  <a:srgbClr val="333333"/>
                </a:solidFill>
              </a:rPr>
              <a:t> </a:t>
            </a:r>
            <a:r>
              <a:rPr sz="3600" dirty="0">
                <a:solidFill>
                  <a:srgbClr val="333333"/>
                </a:solidFill>
              </a:rPr>
              <a:t>+</a:t>
            </a:r>
            <a:r>
              <a:rPr sz="3600" spc="-35" dirty="0">
                <a:solidFill>
                  <a:srgbClr val="333333"/>
                </a:solidFill>
              </a:rPr>
              <a:t> </a:t>
            </a:r>
            <a:r>
              <a:rPr lang="bg-BG" sz="3600" spc="-20" dirty="0">
                <a:solidFill>
                  <a:srgbClr val="333333"/>
                </a:solidFill>
              </a:rPr>
              <a:t>Приложения</a:t>
            </a:r>
            <a:r>
              <a:rPr sz="3600" spc="-20" dirty="0">
                <a:solidFill>
                  <a:srgbClr val="333333"/>
                </a:solidFill>
              </a:rPr>
              <a:t>:</a:t>
            </a:r>
            <a:endParaRPr sz="3600" dirty="0"/>
          </a:p>
        </p:txBody>
      </p:sp>
      <p:sp>
        <p:nvSpPr>
          <p:cNvPr id="13" name="object 13"/>
          <p:cNvSpPr txBox="1"/>
          <p:nvPr/>
        </p:nvSpPr>
        <p:spPr>
          <a:xfrm>
            <a:off x="737379" y="2052923"/>
            <a:ext cx="1090375" cy="6104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1.</a:t>
            </a:r>
            <a:endParaRPr sz="1300" dirty="0">
              <a:latin typeface="Calibri"/>
              <a:cs typeface="Calibri"/>
            </a:endParaRPr>
          </a:p>
          <a:p>
            <a:pPr marL="12700" marR="5080" algn="ctr">
              <a:lnSpc>
                <a:spcPts val="1510"/>
              </a:lnSpc>
              <a:spcBef>
                <a:spcPts val="114"/>
              </a:spcBef>
            </a:pPr>
            <a:r>
              <a:rPr lang="bg-BG" sz="1300" spc="-10" dirty="0">
                <a:solidFill>
                  <a:srgbClr val="564A46"/>
                </a:solidFill>
                <a:latin typeface="Calibri"/>
                <a:cs typeface="Calibri"/>
              </a:rPr>
              <a:t>Стратегическа декларация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60708" y="2050425"/>
            <a:ext cx="1267125" cy="10265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635" algn="ctr">
              <a:lnSpc>
                <a:spcPct val="99600"/>
              </a:lnSpc>
              <a:spcBef>
                <a:spcPts val="105"/>
              </a:spcBef>
            </a:pPr>
            <a:r>
              <a:rPr lang="en-US" sz="1300" b="1" dirty="0">
                <a:solidFill>
                  <a:srgbClr val="FF0000"/>
                </a:solidFill>
                <a:cs typeface="Calibri"/>
              </a:rPr>
              <a:t>2.</a:t>
            </a:r>
            <a:endParaRPr lang="en-US" sz="1300" dirty="0">
              <a:cs typeface="Calibri"/>
            </a:endParaRPr>
          </a:p>
          <a:p>
            <a:pPr marL="12700" marR="5080" indent="-635" algn="ctr">
              <a:lnSpc>
                <a:spcPct val="99600"/>
              </a:lnSpc>
              <a:spcBef>
                <a:spcPts val="105"/>
              </a:spcBef>
            </a:pPr>
            <a:r>
              <a:rPr lang="bg-BG" sz="1300" spc="-5" dirty="0">
                <a:solidFill>
                  <a:srgbClr val="564A46"/>
                </a:solidFill>
                <a:latin typeface="Calibri"/>
                <a:cs typeface="Calibri"/>
              </a:rPr>
              <a:t>Оценка на потребностите и интервенционна стратегия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77744" y="2086864"/>
            <a:ext cx="822325" cy="819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3.</a:t>
            </a:r>
            <a:endParaRPr sz="1300" dirty="0">
              <a:latin typeface="Calibri"/>
              <a:cs typeface="Calibri"/>
            </a:endParaRPr>
          </a:p>
          <a:p>
            <a:pPr marL="12700" marR="5080" algn="ctr">
              <a:lnSpc>
                <a:spcPct val="99200"/>
              </a:lnSpc>
              <a:spcBef>
                <a:spcPts val="60"/>
              </a:spcBef>
            </a:pPr>
            <a:r>
              <a:rPr lang="bg-BG" sz="1300" spc="-10" dirty="0" err="1">
                <a:solidFill>
                  <a:srgbClr val="564A46"/>
                </a:solidFill>
                <a:latin typeface="Calibri"/>
                <a:cs typeface="Calibri"/>
              </a:rPr>
              <a:t>Консистентност</a:t>
            </a:r>
            <a:r>
              <a:rPr lang="bg-BG" sz="1300" spc="-10" dirty="0">
                <a:solidFill>
                  <a:srgbClr val="564A46"/>
                </a:solidFill>
                <a:latin typeface="Calibri"/>
                <a:cs typeface="Calibri"/>
              </a:rPr>
              <a:t>  на стратегията 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45666" y="2086876"/>
            <a:ext cx="993961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4.</a:t>
            </a:r>
            <a:endParaRPr sz="1300" dirty="0">
              <a:latin typeface="Calibri"/>
              <a:cs typeface="Calibri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45"/>
              </a:spcBef>
            </a:pPr>
            <a:r>
              <a:rPr lang="bg-BG" sz="1300" spc="-5" dirty="0">
                <a:solidFill>
                  <a:srgbClr val="564A46"/>
                </a:solidFill>
                <a:latin typeface="Calibri"/>
                <a:cs typeface="Calibri"/>
              </a:rPr>
              <a:t>Общи елементи за няколко интервенции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06452" y="2100555"/>
            <a:ext cx="854075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5.</a:t>
            </a:r>
            <a:endParaRPr sz="1300" dirty="0">
              <a:latin typeface="Calibri"/>
              <a:cs typeface="Calibri"/>
            </a:endParaRPr>
          </a:p>
          <a:p>
            <a:pPr marL="12700" marR="5080" indent="-1270" algn="ctr">
              <a:lnSpc>
                <a:spcPct val="100499"/>
              </a:lnSpc>
              <a:spcBef>
                <a:spcPts val="40"/>
              </a:spcBef>
            </a:pPr>
            <a:r>
              <a:rPr lang="bg-BG" sz="1300" spc="-5" dirty="0">
                <a:solidFill>
                  <a:srgbClr val="564A46"/>
                </a:solidFill>
                <a:latin typeface="Calibri"/>
                <a:cs typeface="Calibri"/>
              </a:rPr>
              <a:t>Описание на интервенциите 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49567" y="2068011"/>
            <a:ext cx="812428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FF0000"/>
                </a:solidFill>
                <a:latin typeface="Calibri"/>
                <a:cs typeface="Calibri"/>
              </a:rPr>
              <a:t>6.</a:t>
            </a:r>
            <a:endParaRPr sz="1300" dirty="0">
              <a:latin typeface="Calibri"/>
              <a:cs typeface="Calibri"/>
            </a:endParaRPr>
          </a:p>
          <a:p>
            <a:pPr marL="12065" marR="5080" indent="-635" algn="ctr">
              <a:lnSpc>
                <a:spcPct val="100499"/>
              </a:lnSpc>
              <a:spcBef>
                <a:spcPts val="15"/>
              </a:spcBef>
            </a:pPr>
            <a:r>
              <a:rPr lang="bg-BG" sz="1300" spc="-25" dirty="0">
                <a:solidFill>
                  <a:srgbClr val="564A46"/>
                </a:solidFill>
                <a:latin typeface="Calibri"/>
                <a:cs typeface="Calibri"/>
              </a:rPr>
              <a:t>Цели и финансов план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061996" y="2050401"/>
            <a:ext cx="1173231" cy="84356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75260" marR="5080" indent="-162560" algn="ctr">
              <a:lnSpc>
                <a:spcPct val="103099"/>
              </a:lnSpc>
              <a:spcBef>
                <a:spcPts val="50"/>
              </a:spcBef>
            </a:pPr>
            <a:r>
              <a:rPr lang="en-US" sz="1300" b="1" dirty="0">
                <a:solidFill>
                  <a:srgbClr val="FF0000"/>
                </a:solidFill>
                <a:cs typeface="Calibri"/>
              </a:rPr>
              <a:t>7.</a:t>
            </a:r>
            <a:endParaRPr lang="bg-BG" sz="1300" spc="-15" dirty="0">
              <a:solidFill>
                <a:srgbClr val="564A46"/>
              </a:solidFill>
              <a:latin typeface="Calibri"/>
              <a:cs typeface="Calibri"/>
            </a:endParaRPr>
          </a:p>
          <a:p>
            <a:pPr marL="175260" marR="5080" indent="-162560">
              <a:lnSpc>
                <a:spcPct val="103099"/>
              </a:lnSpc>
              <a:spcBef>
                <a:spcPts val="50"/>
              </a:spcBef>
            </a:pPr>
            <a:r>
              <a:rPr lang="bg-BG" sz="1300" spc="-15" dirty="0" smtClean="0">
                <a:solidFill>
                  <a:srgbClr val="564A46"/>
                </a:solidFill>
                <a:latin typeface="Calibri"/>
                <a:cs typeface="Calibri"/>
              </a:rPr>
              <a:t>Система </a:t>
            </a:r>
            <a:r>
              <a:rPr lang="bg-BG" sz="1300" spc="-15" dirty="0">
                <a:solidFill>
                  <a:srgbClr val="564A46"/>
                </a:solidFill>
                <a:latin typeface="Calibri"/>
                <a:cs typeface="Calibri"/>
              </a:rPr>
              <a:t>за управление и координация</a:t>
            </a:r>
            <a:endParaRPr sz="1300" dirty="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059272" y="1326849"/>
            <a:ext cx="1222248" cy="2704212"/>
            <a:chOff x="4961589" y="1736235"/>
            <a:chExt cx="1222248" cy="2704212"/>
          </a:xfrm>
        </p:grpSpPr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61589" y="1736235"/>
              <a:ext cx="1222248" cy="270421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019474" y="1883111"/>
              <a:ext cx="1080135" cy="2410460"/>
            </a:xfrm>
            <a:custGeom>
              <a:avLst/>
              <a:gdLst/>
              <a:ahLst/>
              <a:cxnLst/>
              <a:rect l="l" t="t" r="r" b="b"/>
              <a:pathLst>
                <a:path w="1080135" h="2410460">
                  <a:moveTo>
                    <a:pt x="0" y="1204992"/>
                  </a:moveTo>
                  <a:lnTo>
                    <a:pt x="748" y="1140996"/>
                  </a:lnTo>
                  <a:lnTo>
                    <a:pt x="2969" y="1077870"/>
                  </a:lnTo>
                  <a:lnTo>
                    <a:pt x="6625" y="1015697"/>
                  </a:lnTo>
                  <a:lnTo>
                    <a:pt x="11678" y="954561"/>
                  </a:lnTo>
                  <a:lnTo>
                    <a:pt x="18092" y="894545"/>
                  </a:lnTo>
                  <a:lnTo>
                    <a:pt x="25829" y="835732"/>
                  </a:lnTo>
                  <a:lnTo>
                    <a:pt x="34852" y="778205"/>
                  </a:lnTo>
                  <a:lnTo>
                    <a:pt x="45123" y="722048"/>
                  </a:lnTo>
                  <a:lnTo>
                    <a:pt x="56605" y="667344"/>
                  </a:lnTo>
                  <a:lnTo>
                    <a:pt x="69261" y="614176"/>
                  </a:lnTo>
                  <a:lnTo>
                    <a:pt x="83053" y="562627"/>
                  </a:lnTo>
                  <a:lnTo>
                    <a:pt x="97944" y="512782"/>
                  </a:lnTo>
                  <a:lnTo>
                    <a:pt x="113897" y="464722"/>
                  </a:lnTo>
                  <a:lnTo>
                    <a:pt x="130874" y="418532"/>
                  </a:lnTo>
                  <a:lnTo>
                    <a:pt x="148839" y="374294"/>
                  </a:lnTo>
                  <a:lnTo>
                    <a:pt x="167753" y="332092"/>
                  </a:lnTo>
                  <a:lnTo>
                    <a:pt x="187580" y="292010"/>
                  </a:lnTo>
                  <a:lnTo>
                    <a:pt x="208281" y="254129"/>
                  </a:lnTo>
                  <a:lnTo>
                    <a:pt x="229821" y="218535"/>
                  </a:lnTo>
                  <a:lnTo>
                    <a:pt x="252161" y="185309"/>
                  </a:lnTo>
                  <a:lnTo>
                    <a:pt x="275264" y="154536"/>
                  </a:lnTo>
                  <a:lnTo>
                    <a:pt x="323611" y="100680"/>
                  </a:lnTo>
                  <a:lnTo>
                    <a:pt x="374563" y="57631"/>
                  </a:lnTo>
                  <a:lnTo>
                    <a:pt x="427820" y="26058"/>
                  </a:lnTo>
                  <a:lnTo>
                    <a:pt x="483085" y="6625"/>
                  </a:lnTo>
                  <a:lnTo>
                    <a:pt x="540060" y="0"/>
                  </a:lnTo>
                  <a:lnTo>
                    <a:pt x="568742" y="1670"/>
                  </a:lnTo>
                  <a:lnTo>
                    <a:pt x="624898" y="14782"/>
                  </a:lnTo>
                  <a:lnTo>
                    <a:pt x="679197" y="40369"/>
                  </a:lnTo>
                  <a:lnTo>
                    <a:pt x="731339" y="77763"/>
                  </a:lnTo>
                  <a:lnTo>
                    <a:pt x="781025" y="126298"/>
                  </a:lnTo>
                  <a:lnTo>
                    <a:pt x="827958" y="185309"/>
                  </a:lnTo>
                  <a:lnTo>
                    <a:pt x="850298" y="218535"/>
                  </a:lnTo>
                  <a:lnTo>
                    <a:pt x="871838" y="254129"/>
                  </a:lnTo>
                  <a:lnTo>
                    <a:pt x="892539" y="292010"/>
                  </a:lnTo>
                  <a:lnTo>
                    <a:pt x="912366" y="332092"/>
                  </a:lnTo>
                  <a:lnTo>
                    <a:pt x="931280" y="374294"/>
                  </a:lnTo>
                  <a:lnTo>
                    <a:pt x="949245" y="418532"/>
                  </a:lnTo>
                  <a:lnTo>
                    <a:pt x="966222" y="464722"/>
                  </a:lnTo>
                  <a:lnTo>
                    <a:pt x="982175" y="512782"/>
                  </a:lnTo>
                  <a:lnTo>
                    <a:pt x="997066" y="562627"/>
                  </a:lnTo>
                  <a:lnTo>
                    <a:pt x="1010858" y="614176"/>
                  </a:lnTo>
                  <a:lnTo>
                    <a:pt x="1023514" y="667344"/>
                  </a:lnTo>
                  <a:lnTo>
                    <a:pt x="1034996" y="722048"/>
                  </a:lnTo>
                  <a:lnTo>
                    <a:pt x="1045267" y="778205"/>
                  </a:lnTo>
                  <a:lnTo>
                    <a:pt x="1054290" y="835732"/>
                  </a:lnTo>
                  <a:lnTo>
                    <a:pt x="1062027" y="894545"/>
                  </a:lnTo>
                  <a:lnTo>
                    <a:pt x="1068441" y="954561"/>
                  </a:lnTo>
                  <a:lnTo>
                    <a:pt x="1073494" y="1015697"/>
                  </a:lnTo>
                  <a:lnTo>
                    <a:pt x="1077150" y="1077870"/>
                  </a:lnTo>
                  <a:lnTo>
                    <a:pt x="1079371" y="1140996"/>
                  </a:lnTo>
                  <a:lnTo>
                    <a:pt x="1080120" y="1204992"/>
                  </a:lnTo>
                  <a:lnTo>
                    <a:pt x="1079371" y="1268987"/>
                  </a:lnTo>
                  <a:lnTo>
                    <a:pt x="1077150" y="1332113"/>
                  </a:lnTo>
                  <a:lnTo>
                    <a:pt x="1073494" y="1394286"/>
                  </a:lnTo>
                  <a:lnTo>
                    <a:pt x="1068441" y="1455422"/>
                  </a:lnTo>
                  <a:lnTo>
                    <a:pt x="1062027" y="1515438"/>
                  </a:lnTo>
                  <a:lnTo>
                    <a:pt x="1054290" y="1574251"/>
                  </a:lnTo>
                  <a:lnTo>
                    <a:pt x="1045267" y="1631778"/>
                  </a:lnTo>
                  <a:lnTo>
                    <a:pt x="1034996" y="1687935"/>
                  </a:lnTo>
                  <a:lnTo>
                    <a:pt x="1023514" y="1742639"/>
                  </a:lnTo>
                  <a:lnTo>
                    <a:pt x="1010858" y="1795807"/>
                  </a:lnTo>
                  <a:lnTo>
                    <a:pt x="997066" y="1847356"/>
                  </a:lnTo>
                  <a:lnTo>
                    <a:pt x="982175" y="1897201"/>
                  </a:lnTo>
                  <a:lnTo>
                    <a:pt x="966222" y="1945261"/>
                  </a:lnTo>
                  <a:lnTo>
                    <a:pt x="949245" y="1991451"/>
                  </a:lnTo>
                  <a:lnTo>
                    <a:pt x="931280" y="2035689"/>
                  </a:lnTo>
                  <a:lnTo>
                    <a:pt x="912366" y="2077891"/>
                  </a:lnTo>
                  <a:lnTo>
                    <a:pt x="892539" y="2117974"/>
                  </a:lnTo>
                  <a:lnTo>
                    <a:pt x="871838" y="2155854"/>
                  </a:lnTo>
                  <a:lnTo>
                    <a:pt x="850298" y="2191448"/>
                  </a:lnTo>
                  <a:lnTo>
                    <a:pt x="827958" y="2224674"/>
                  </a:lnTo>
                  <a:lnTo>
                    <a:pt x="804855" y="2255447"/>
                  </a:lnTo>
                  <a:lnTo>
                    <a:pt x="756508" y="2309304"/>
                  </a:lnTo>
                  <a:lnTo>
                    <a:pt x="705556" y="2352352"/>
                  </a:lnTo>
                  <a:lnTo>
                    <a:pt x="652299" y="2383925"/>
                  </a:lnTo>
                  <a:lnTo>
                    <a:pt x="597034" y="2403358"/>
                  </a:lnTo>
                  <a:lnTo>
                    <a:pt x="540060" y="2409984"/>
                  </a:lnTo>
                  <a:lnTo>
                    <a:pt x="511377" y="2408313"/>
                  </a:lnTo>
                  <a:lnTo>
                    <a:pt x="455221" y="2395201"/>
                  </a:lnTo>
                  <a:lnTo>
                    <a:pt x="400922" y="2369614"/>
                  </a:lnTo>
                  <a:lnTo>
                    <a:pt x="348780" y="2332220"/>
                  </a:lnTo>
                  <a:lnTo>
                    <a:pt x="299094" y="2283685"/>
                  </a:lnTo>
                  <a:lnTo>
                    <a:pt x="252161" y="2224674"/>
                  </a:lnTo>
                  <a:lnTo>
                    <a:pt x="229821" y="2191448"/>
                  </a:lnTo>
                  <a:lnTo>
                    <a:pt x="208281" y="2155854"/>
                  </a:lnTo>
                  <a:lnTo>
                    <a:pt x="187580" y="2117974"/>
                  </a:lnTo>
                  <a:lnTo>
                    <a:pt x="167753" y="2077891"/>
                  </a:lnTo>
                  <a:lnTo>
                    <a:pt x="148839" y="2035689"/>
                  </a:lnTo>
                  <a:lnTo>
                    <a:pt x="130874" y="1991451"/>
                  </a:lnTo>
                  <a:lnTo>
                    <a:pt x="113897" y="1945261"/>
                  </a:lnTo>
                  <a:lnTo>
                    <a:pt x="97944" y="1897201"/>
                  </a:lnTo>
                  <a:lnTo>
                    <a:pt x="83053" y="1847356"/>
                  </a:lnTo>
                  <a:lnTo>
                    <a:pt x="69261" y="1795807"/>
                  </a:lnTo>
                  <a:lnTo>
                    <a:pt x="56605" y="1742639"/>
                  </a:lnTo>
                  <a:lnTo>
                    <a:pt x="45123" y="1687935"/>
                  </a:lnTo>
                  <a:lnTo>
                    <a:pt x="34852" y="1631778"/>
                  </a:lnTo>
                  <a:lnTo>
                    <a:pt x="25829" y="1574251"/>
                  </a:lnTo>
                  <a:lnTo>
                    <a:pt x="18092" y="1515438"/>
                  </a:lnTo>
                  <a:lnTo>
                    <a:pt x="11678" y="1455422"/>
                  </a:lnTo>
                  <a:lnTo>
                    <a:pt x="6625" y="1394286"/>
                  </a:lnTo>
                  <a:lnTo>
                    <a:pt x="2969" y="1332113"/>
                  </a:lnTo>
                  <a:lnTo>
                    <a:pt x="748" y="1268987"/>
                  </a:lnTo>
                  <a:lnTo>
                    <a:pt x="0" y="1204992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19"/>
          <p:cNvSpPr txBox="1"/>
          <p:nvPr/>
        </p:nvSpPr>
        <p:spPr>
          <a:xfrm>
            <a:off x="8235226" y="2100555"/>
            <a:ext cx="832574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bg-BG" sz="1300" b="1" dirty="0">
                <a:solidFill>
                  <a:srgbClr val="FF0000"/>
                </a:solidFill>
                <a:latin typeface="Calibri"/>
                <a:cs typeface="Calibri"/>
              </a:rPr>
              <a:t>8.</a:t>
            </a:r>
            <a:endParaRPr sz="1300" dirty="0">
              <a:latin typeface="Calibri"/>
              <a:cs typeface="Calibri"/>
            </a:endParaRPr>
          </a:p>
          <a:p>
            <a:pPr marL="12065" marR="5080" indent="-635" algn="ctr">
              <a:lnSpc>
                <a:spcPct val="100499"/>
              </a:lnSpc>
              <a:spcBef>
                <a:spcPts val="15"/>
              </a:spcBef>
            </a:pPr>
            <a:r>
              <a:rPr lang="bg-BG" sz="1300" spc="-25" dirty="0">
                <a:solidFill>
                  <a:srgbClr val="564A46"/>
                </a:solidFill>
                <a:latin typeface="Calibri"/>
                <a:cs typeface="Calibri"/>
              </a:rPr>
              <a:t>Модернизация и опростяване</a:t>
            </a:r>
            <a:endParaRPr sz="1300" dirty="0">
              <a:latin typeface="Calibri"/>
              <a:cs typeface="Calibri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61070"/>
            <a:ext cx="2286000" cy="803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91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9614" y="428268"/>
            <a:ext cx="6931659" cy="492443"/>
          </a:xfrm>
        </p:spPr>
        <p:txBody>
          <a:bodyPr/>
          <a:lstStyle/>
          <a:p>
            <a:pPr algn="ctr"/>
            <a:r>
              <a:rPr lang="bg-BG" dirty="0" smtClean="0"/>
              <a:t>Приоритизиране на потребностите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66560" y="1031956"/>
            <a:ext cx="2957640" cy="492443"/>
          </a:xfrm>
        </p:spPr>
        <p:txBody>
          <a:bodyPr/>
          <a:lstStyle/>
          <a:p>
            <a:pPr algn="ctr"/>
            <a:r>
              <a:rPr lang="bg-BG" sz="1600" dirty="0" smtClean="0">
                <a:latin typeface="+mn-lt"/>
              </a:rPr>
              <a:t>Концепция  </a:t>
            </a:r>
            <a:r>
              <a:rPr lang="bg-BG" sz="1600" dirty="0">
                <a:latin typeface="+mn-lt"/>
              </a:rPr>
              <a:t>за приоритизиране </a:t>
            </a:r>
            <a:endParaRPr lang="bg-BG" sz="1600" dirty="0" smtClean="0">
              <a:latin typeface="+mn-lt"/>
            </a:endParaRPr>
          </a:p>
          <a:p>
            <a:pPr algn="ctr"/>
            <a:r>
              <a:rPr lang="bg-BG" sz="1600" dirty="0" smtClean="0">
                <a:latin typeface="+mn-lt"/>
              </a:rPr>
              <a:t>на </a:t>
            </a:r>
            <a:r>
              <a:rPr lang="bg-BG" sz="1600" dirty="0">
                <a:latin typeface="+mn-lt"/>
              </a:rPr>
              <a:t>потребностите </a:t>
            </a:r>
            <a:endParaRPr lang="en-US" sz="1600" dirty="0">
              <a:latin typeface="+mn-lt"/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>
          <a:xfrm>
            <a:off x="166560" y="3436668"/>
            <a:ext cx="259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600" kern="0" dirty="0" smtClean="0">
                <a:latin typeface="+mn-lt"/>
              </a:rPr>
              <a:t>Критерии за приоритизиране</a:t>
            </a:r>
            <a:endParaRPr lang="en-US" sz="1600" kern="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70" y="1548933"/>
            <a:ext cx="1538343" cy="3619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61" y="2035561"/>
            <a:ext cx="1555760" cy="3346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40" y="2514605"/>
            <a:ext cx="1558829" cy="3047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423" y="2971964"/>
            <a:ext cx="1558829" cy="342600"/>
          </a:xfrm>
          <a:prstGeom prst="rect">
            <a:avLst/>
          </a:prstGeom>
        </p:spPr>
      </p:pic>
      <p:sp>
        <p:nvSpPr>
          <p:cNvPr id="18" name="Text Placeholder 1"/>
          <p:cNvSpPr txBox="1">
            <a:spLocks/>
          </p:cNvSpPr>
          <p:nvPr/>
        </p:nvSpPr>
        <p:spPr>
          <a:xfrm>
            <a:off x="157411" y="3918549"/>
            <a:ext cx="2590800" cy="1538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kern="0" dirty="0" smtClean="0">
                <a:solidFill>
                  <a:schemeClr val="bg1"/>
                </a:solidFill>
                <a:latin typeface="+mn-lt"/>
              </a:rPr>
              <a:t>Неотложна необходимост от действие </a:t>
            </a:r>
            <a:endParaRPr lang="en-US" sz="1000" kern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>
          <a:xfrm>
            <a:off x="166560" y="4282449"/>
            <a:ext cx="2590800" cy="1538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kern="0" dirty="0" smtClean="0">
                <a:solidFill>
                  <a:schemeClr val="bg1"/>
                </a:solidFill>
                <a:latin typeface="+mn-lt"/>
              </a:rPr>
              <a:t>Значение за ОСП</a:t>
            </a:r>
            <a:endParaRPr lang="en-US" sz="1000" kern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166560" y="4671997"/>
            <a:ext cx="2590800" cy="1538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kern="0" dirty="0" smtClean="0">
                <a:solidFill>
                  <a:schemeClr val="bg1"/>
                </a:solidFill>
                <a:latin typeface="+mn-lt"/>
              </a:rPr>
              <a:t>Ефективност</a:t>
            </a:r>
            <a:endParaRPr lang="en-US" sz="1000" kern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>
          <a:xfrm>
            <a:off x="157411" y="4984601"/>
            <a:ext cx="2590800" cy="1538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kern="0" dirty="0" smtClean="0">
                <a:solidFill>
                  <a:schemeClr val="bg1"/>
                </a:solidFill>
                <a:latin typeface="+mn-lt"/>
              </a:rPr>
              <a:t>Приложимост на финансови инструменти </a:t>
            </a:r>
            <a:endParaRPr lang="en-US" sz="1000" kern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 Placeholder 1"/>
          <p:cNvSpPr txBox="1">
            <a:spLocks/>
          </p:cNvSpPr>
          <p:nvPr/>
        </p:nvSpPr>
        <p:spPr>
          <a:xfrm>
            <a:off x="5250471" y="947044"/>
            <a:ext cx="259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bg-BG" sz="1600" kern="0" dirty="0" smtClean="0">
                <a:latin typeface="+mn-lt"/>
              </a:rPr>
              <a:t>Матрица на потребностите </a:t>
            </a:r>
            <a:endParaRPr lang="en-US" sz="1600" kern="0" dirty="0">
              <a:latin typeface="+mn-lt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32417"/>
            <a:ext cx="5523898" cy="205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9000" y="3419157"/>
            <a:ext cx="5523898" cy="313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670411"/>
              </p:ext>
            </p:extLst>
          </p:nvPr>
        </p:nvGraphicFramePr>
        <p:xfrm>
          <a:off x="500866" y="1084129"/>
          <a:ext cx="8237306" cy="4603674"/>
        </p:xfrm>
        <a:graphic>
          <a:graphicData uri="http://schemas.openxmlformats.org/drawingml/2006/table">
            <a:tbl>
              <a:tblPr firstRow="1" firstCol="1" bandRow="1"/>
              <a:tblGrid>
                <a:gridCol w="778416">
                  <a:extLst>
                    <a:ext uri="{9D8B030D-6E8A-4147-A177-3AD203B41FA5}">
                      <a16:colId xmlns="" xmlns:a16="http://schemas.microsoft.com/office/drawing/2014/main" val="4037554828"/>
                    </a:ext>
                  </a:extLst>
                </a:gridCol>
                <a:gridCol w="7458890">
                  <a:extLst>
                    <a:ext uri="{9D8B030D-6E8A-4147-A177-3AD203B41FA5}">
                      <a16:colId xmlns="" xmlns:a16="http://schemas.microsoft.com/office/drawing/2014/main" val="4114413080"/>
                    </a:ext>
                  </a:extLst>
                </a:gridCol>
              </a:tblGrid>
              <a:tr h="262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1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 на стандарта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4910285"/>
                  </a:ext>
                </a:extLst>
              </a:tr>
              <a:tr h="5134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1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Обща защита срещу преобразуване на ПЗП в други площи с цел запазване на запасите на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въглерод – предпазване от преобразуване пасища 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035562"/>
                  </a:ext>
                </a:extLst>
              </a:tr>
              <a:tr h="3147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Опазване/ защита/  </a:t>
                      </a: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богатите на въглерод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почви – торфища, влажни зони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3947079"/>
                  </a:ext>
                </a:extLst>
              </a:tr>
              <a:tr h="34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Запазване на органичното вещество в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почвите – забрана за изгаряне 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154354"/>
                  </a:ext>
                </a:extLst>
              </a:tr>
              <a:tr h="3250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4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Опазване на речните течения от замърсяване и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изтичане – отстояния от водни течения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0708814"/>
                  </a:ext>
                </a:extLst>
              </a:tr>
              <a:tr h="500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5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Минимално управление на земите при отчитане на специфичните условия с цел ограничаване на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ерозията – обработка на почвите 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9562348"/>
                  </a:ext>
                </a:extLst>
              </a:tr>
              <a:tr h="500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Опазване на почвите през периоди и на площи, които са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най-чувствителни – осигуряване на растителна покривка през чувствителните периоди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0676375"/>
                  </a:ext>
                </a:extLst>
              </a:tr>
              <a:tr h="2925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7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Запазване на потенциала на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почвите – диверсификация на културите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77644"/>
                  </a:ext>
                </a:extLst>
              </a:tr>
              <a:tr h="500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8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Поддържане на не-производствените характеристики и площи за подобряване на биоразнообразието в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стопанството – минимален процент от обработваемата земя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2562921"/>
                  </a:ext>
                </a:extLst>
              </a:tr>
              <a:tr h="757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ДЗЕС 9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Опазване на </a:t>
                      </a:r>
                      <a:r>
                        <a:rPr lang="bg-BG" sz="1600" b="0" i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хабитатите</a:t>
                      </a:r>
                      <a:r>
                        <a:rPr lang="bg-BG" sz="16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bg-BG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видовете –</a:t>
                      </a:r>
                      <a:r>
                        <a:rPr lang="ru-RU" sz="16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Забрана за промяна на предназначението или разораване на постоянно затревени площи, обозначени като екологично чувствителни постоянно затревени площи в зони от обхвата на „Натура 2000“.</a:t>
                      </a:r>
                      <a:endParaRPr lang="en-US" sz="16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900235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38200" y="37475"/>
            <a:ext cx="71217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altLang="en-US" sz="2400" b="1" u="sng" dirty="0" smtClean="0">
                <a:solidFill>
                  <a:srgbClr val="BAB73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Стандарти за добро земеделско и екологично състояние 2023-2027 г.</a:t>
            </a:r>
            <a:endParaRPr lang="en-US" altLang="en-US" sz="2400" b="1" dirty="0" smtClean="0">
              <a:solidFill>
                <a:srgbClr val="BAB731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400" dirty="0" smtClean="0">
              <a:solidFill>
                <a:srgbClr val="BAB73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667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135765"/>
              </p:ext>
            </p:extLst>
          </p:nvPr>
        </p:nvGraphicFramePr>
        <p:xfrm>
          <a:off x="228600" y="586269"/>
          <a:ext cx="8817797" cy="6019651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="" xmlns:a16="http://schemas.microsoft.com/office/drawing/2014/main" val="1454528899"/>
                    </a:ext>
                  </a:extLst>
                </a:gridCol>
                <a:gridCol w="8055797">
                  <a:extLst>
                    <a:ext uri="{9D8B030D-6E8A-4147-A177-3AD203B41FA5}">
                      <a16:colId xmlns="" xmlns:a16="http://schemas.microsoft.com/office/drawing/2014/main" val="623149906"/>
                    </a:ext>
                  </a:extLst>
                </a:gridCol>
              </a:tblGrid>
              <a:tr h="11576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7965992"/>
                  </a:ext>
                </a:extLst>
              </a:tr>
              <a:tr h="20573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1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 на </a:t>
                      </a:r>
                      <a:r>
                        <a:rPr lang="bg-BG" sz="1400" b="1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приложение и основно съдържание</a:t>
                      </a:r>
                      <a:endParaRPr lang="en-US" sz="14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42421110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 фосфати 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Води </a:t>
                      </a:r>
                      <a:r>
                        <a:rPr lang="en-GB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Директива 2000/60/ЕО на Европейския парламент и на Съвета от 23 октомври 2000 г. за установяване на рамка за действията на Общността в областта на политиката за водите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5421269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2  нитрати 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Води </a:t>
                      </a:r>
                      <a:r>
                        <a:rPr lang="en-GB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Директива 91/676/ЕИО на Съвета от 12 декември 1991 г. за опазване на водите от замърсяване с </a:t>
                      </a:r>
                      <a:r>
                        <a:rPr lang="ru-RU" sz="1400" b="0" i="0" u="sng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нитрати</a:t>
                      </a:r>
                      <a:r>
                        <a:rPr lang="ru-RU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от селскостопански източници 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52402955"/>
                  </a:ext>
                </a:extLst>
              </a:tr>
              <a:tr h="42106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ЗИУ 3 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Биологично разнообразие и ландшафт</a:t>
                      </a:r>
                      <a:r>
                        <a:rPr lang="bg-BG" sz="1400" b="0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  </a:t>
                      </a: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Директива 2009/147/ЕО на Европейския парламент и на Съвета от 30 ноември 2009 г. относно опазването на дивите птици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6715950"/>
                  </a:ext>
                </a:extLst>
              </a:tr>
              <a:tr h="42106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4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Биологично разнообразие и ландшафт</a:t>
                      </a:r>
                      <a:r>
                        <a:rPr lang="bg-BG" sz="1400" b="0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Директива 92/43/ЕИО на Съвета от 21 май 1992 г. за опазване на естествените местообитания и на дивата флора и фауна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2774409"/>
                  </a:ext>
                </a:extLst>
              </a:tr>
              <a:tr h="2057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5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Обществено здраве, здраве на животните и на растенията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160034"/>
                  </a:ext>
                </a:extLst>
              </a:tr>
              <a:tr h="2057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6</a:t>
                      </a:r>
                      <a:endParaRPr lang="en-US" sz="1400" b="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Обществено здраве, здраве на животните и на растенията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7276058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12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Обществено здраве, здраве на животните и на растенията Продукти за растителна защита</a:t>
                      </a:r>
                      <a:r>
                        <a:rPr lang="bg-BG" sz="1400" b="0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Регламент (ЕО) № 1107/2009 </a:t>
                      </a:r>
                      <a:r>
                        <a:rPr lang="bg-BG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относно </a:t>
                      </a: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пускането на пазара на продукти за растителна защита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1521657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13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Обществено здраве, здраве на животните и на растенията  Директива 2009/128/ЕО </a:t>
                      </a:r>
                      <a:r>
                        <a:rPr lang="bg-BG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създаване на рамка за действие на Общността за постигане на устойчива употреба на пестициди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3590861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14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Хуманно отношение към животните  Директива 2008/119/ЕО на Съвета от 18 декември 2008 г. за определяне на минимални стандарти за защита на телетата (OВ L 10, 15.1.2009 г., стр. 7</a:t>
                      </a:r>
                      <a:r>
                        <a:rPr lang="bg-BG" sz="1400" b="0" i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):членове 3 и 4</a:t>
                      </a: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7352774"/>
                  </a:ext>
                </a:extLst>
              </a:tr>
              <a:tr h="42106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15</a:t>
                      </a:r>
                      <a:endParaRPr lang="en-US" sz="1400" b="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Хуманно отношение към животните  Директива 2008/120/ЕО на Съвета от 18 декември 2008 г. относно определяне на минималните стандарти за защита на свинете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3013287"/>
                  </a:ext>
                </a:extLst>
              </a:tr>
              <a:tr h="636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ЗИУ 16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b="0" i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Хуманно отношение към животните  Директива 98/58/ЕО на Съвета от 20 юли 1998 г. относно защитата на животни, отглеждани за селскостопански цели (ОВ L 221, 8.8.1998 г., стр. 23):</a:t>
                      </a:r>
                      <a:endParaRPr lang="en-US" sz="1400" b="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20" marR="2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306017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84843" y="76200"/>
            <a:ext cx="7696915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bg-BG" sz="2400" b="1" dirty="0">
                <a:solidFill>
                  <a:srgbClr val="BAB7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Законоустановени изисквания за управление 2023-2027</a:t>
            </a:r>
            <a:endParaRPr lang="en-US" sz="2400" dirty="0">
              <a:solidFill>
                <a:srgbClr val="BAB73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79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206514"/>
            <a:ext cx="777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dirty="0" smtClean="0">
                <a:solidFill>
                  <a:srgbClr val="BAB731"/>
                </a:solidFill>
              </a:rPr>
              <a:t>Резюме и напредък по разработване на Стандартите по ДЗЕС и ЗИУ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914400"/>
            <a:ext cx="7467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След 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първото представяне на ТРГ през декември </a:t>
            </a: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2020 г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., стандартите по ДЗЕС и ЗИУ бяха представени на ТРГ 14 през октомври </a:t>
            </a: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2021 г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., като постъпилите бележки са отразени в последната редакция на текстовете. </a:t>
            </a:r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algn="just"/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algn="just"/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Разработени 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са 9 стандарта за базовата условност, свързани със запазване и поддържане въглерода в почвите, предотвратяване на </a:t>
            </a:r>
            <a:r>
              <a:rPr lang="bg-BG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ерозионните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процеси,  предотвратяване на изтичането на хранителни вещества, запазването на потенциала на почвите, подобряване на биоразнообразието чрез поддържане на непроизводствени площи и особености на ландшафта. </a:t>
            </a:r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algn="just"/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algn="just"/>
            <a:endParaRPr lang="bg-BG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Подготвени 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11 ЗИУ в контекста на основните директиви свързани с  управлението на нитратите, опазването на водите, управлението на пестицидите,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опазване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естествените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местообитания и на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дивата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флора и фауна,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хуманното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отношение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към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животните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обществено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здраве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здравето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животните</a:t>
            </a:r>
            <a:r>
              <a:rPr lang="ru-RU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 и на </a:t>
            </a:r>
            <a:r>
              <a:rPr lang="ru-RU" sz="1600" dirty="0" err="1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растенията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dirty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solidFill>
                <a:prstClr val="black"/>
              </a:solidFill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bg-BG" sz="1600" dirty="0" smtClean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Предстой </a:t>
            </a:r>
            <a:r>
              <a:rPr lang="bg-BG" sz="1600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в кратки срокове ще бъдат добавени уточняващи дефиниции и текстове на  определения, свързани с прилагането на стандартите,  както и връзката на завишената условност  с цели 4, 5, 6 и 9 от Регламента за СП. </a:t>
            </a:r>
            <a:endParaRPr lang="bg-BG" sz="1600" dirty="0"/>
          </a:p>
        </p:txBody>
      </p:sp>
    </p:spTree>
    <p:extLst>
      <p:ext uri="{BB962C8B-B14F-4D97-AF65-F5344CB8AC3E}">
        <p14:creationId xmlns:p14="http://schemas.microsoft.com/office/powerpoint/2010/main" val="3323447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4" y="428268"/>
            <a:ext cx="6931659" cy="492443"/>
          </a:xfrm>
        </p:spPr>
        <p:txBody>
          <a:bodyPr/>
          <a:lstStyle/>
          <a:p>
            <a:pPr algn="ctr"/>
            <a:r>
              <a:rPr lang="bg-BG" dirty="0" smtClean="0"/>
              <a:t>Подпомагане на доходите – ЕФГЗ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16928" y="2442964"/>
            <a:ext cx="2996203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bg-BG" sz="1200" dirty="0">
                <a:solidFill>
                  <a:schemeClr val="tx1"/>
                </a:solidFill>
                <a:latin typeface="+mn-lt"/>
              </a:rPr>
              <a:t>Основно подпомагане на доходите  за устойчивост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8187" y="1047084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chemeClr val="accent2">
                    <a:lumMod val="75000"/>
                  </a:schemeClr>
                </a:solidFill>
              </a:rPr>
              <a:t>Необвързани плащания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539120" y="2987361"/>
            <a:ext cx="2996203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1200" dirty="0">
                <a:solidFill>
                  <a:schemeClr val="tx1"/>
                </a:solidFill>
                <a:latin typeface="+mn-lt"/>
              </a:rPr>
              <a:t>Допълнително подпомагане на доходите за устойчивост</a:t>
            </a:r>
            <a:endParaRPr lang="en-US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576496" y="3496863"/>
            <a:ext cx="2996203" cy="1846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1200" dirty="0">
                <a:solidFill>
                  <a:schemeClr val="tx1"/>
                </a:solidFill>
                <a:latin typeface="+mn-lt"/>
              </a:rPr>
              <a:t>Подпомагане на млади земеделски стопани</a:t>
            </a:r>
            <a:endParaRPr lang="en-US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585206" y="3904953"/>
            <a:ext cx="2996203" cy="1846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>
            <a:lvl1pPr marL="0">
              <a:defRPr sz="2000" b="0" i="0">
                <a:solidFill>
                  <a:srgbClr val="2F5597"/>
                </a:solidFill>
                <a:latin typeface="Arial MT"/>
                <a:ea typeface="+mn-ea"/>
                <a:cs typeface="Arial MT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1200" dirty="0" smtClean="0">
                <a:solidFill>
                  <a:schemeClr val="tx1"/>
                </a:solidFill>
                <a:latin typeface="+mn-lt"/>
              </a:rPr>
              <a:t>Подпомагане  </a:t>
            </a:r>
            <a:r>
              <a:rPr lang="bg-BG" sz="1200" dirty="0">
                <a:solidFill>
                  <a:schemeClr val="tx1"/>
                </a:solidFill>
                <a:latin typeface="+mn-lt"/>
              </a:rPr>
              <a:t>за дребни земеделски стопани</a:t>
            </a:r>
            <a:endParaRPr lang="en-US" sz="120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52159" y="1002950"/>
            <a:ext cx="5094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chemeClr val="accent2">
                    <a:lumMod val="75000"/>
                  </a:schemeClr>
                </a:solidFill>
              </a:rPr>
              <a:t>Обвързани плащания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82684" y="1462223"/>
            <a:ext cx="184750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Сектор </a:t>
            </a:r>
          </a:p>
          <a:p>
            <a:pPr algn="ctr"/>
            <a:r>
              <a:rPr lang="bg-BG" sz="1200" dirty="0" smtClean="0"/>
              <a:t>Животновъдство </a:t>
            </a:r>
            <a:r>
              <a:rPr lang="en-US" sz="1200" dirty="0" smtClean="0"/>
              <a:t>(9)</a:t>
            </a:r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6837112" y="1459524"/>
            <a:ext cx="213360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Сектор Плодове и зеленчуци</a:t>
            </a:r>
            <a:r>
              <a:rPr lang="en-US" sz="1200" dirty="0" smtClean="0"/>
              <a:t> (8)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3323751" y="2531458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Овцевъдство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6374671" y="4052852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Протеинови култури </a:t>
            </a:r>
            <a:r>
              <a:rPr lang="en-US" sz="1200" dirty="0" smtClean="0"/>
              <a:t>(1)</a:t>
            </a:r>
            <a:endParaRPr lang="en-US" sz="1200" dirty="0"/>
          </a:p>
        </p:txBody>
      </p:sp>
      <p:sp>
        <p:nvSpPr>
          <p:cNvPr id="16" name="Rectangle 15"/>
          <p:cNvSpPr/>
          <p:nvPr/>
        </p:nvSpPr>
        <p:spPr>
          <a:xfrm>
            <a:off x="4000500" y="1904624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Говедовъдство </a:t>
            </a: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3989614" y="3183890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Биволовъдство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6430190" y="1936346"/>
            <a:ext cx="16241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Плодове</a:t>
            </a:r>
            <a:endParaRPr lang="en-US" sz="1200" dirty="0"/>
          </a:p>
        </p:txBody>
      </p:sp>
      <p:sp>
        <p:nvSpPr>
          <p:cNvPr id="19" name="Rectangle 18"/>
          <p:cNvSpPr/>
          <p:nvPr/>
        </p:nvSpPr>
        <p:spPr>
          <a:xfrm>
            <a:off x="7531056" y="2627654"/>
            <a:ext cx="16129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/>
              <a:t>З</a:t>
            </a:r>
            <a:r>
              <a:rPr lang="bg-BG" sz="1200" dirty="0" smtClean="0"/>
              <a:t>еленчуци</a:t>
            </a:r>
            <a:endParaRPr lang="en-US" sz="1200" dirty="0"/>
          </a:p>
        </p:txBody>
      </p:sp>
      <p:sp>
        <p:nvSpPr>
          <p:cNvPr id="20" name="Rectangle 19"/>
          <p:cNvSpPr/>
          <p:nvPr/>
        </p:nvSpPr>
        <p:spPr>
          <a:xfrm>
            <a:off x="6282235" y="3114387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dirty="0" smtClean="0"/>
              <a:t>Оранжерийно производство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422136" y="4480733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chemeClr val="accent2">
                    <a:lumMod val="75000"/>
                  </a:schemeClr>
                </a:solidFill>
              </a:rPr>
              <a:t>Специално плащане за памук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46515" y="5289689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chemeClr val="accent2">
                    <a:lumMod val="75000"/>
                  </a:schemeClr>
                </a:solidFill>
              </a:rPr>
              <a:t>Преходна национална помощ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80" y="1904644"/>
            <a:ext cx="990095" cy="66498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12" y="2364920"/>
            <a:ext cx="599635" cy="70534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0613" y="3585303"/>
            <a:ext cx="890171" cy="63930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890" y="1965736"/>
            <a:ext cx="628755" cy="48384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6689" y="2234529"/>
            <a:ext cx="546608" cy="81119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71" y="3310793"/>
            <a:ext cx="906780" cy="72542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641" y="4370640"/>
            <a:ext cx="809625" cy="654177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6629400" y="1416416"/>
            <a:ext cx="0" cy="32812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202" y="4967589"/>
            <a:ext cx="1933575" cy="144864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8000" y="1372282"/>
            <a:ext cx="1954428" cy="932112"/>
          </a:xfrm>
          <a:prstGeom prst="rect">
            <a:avLst/>
          </a:prstGeom>
        </p:spPr>
      </p:pic>
      <p:pic>
        <p:nvPicPr>
          <p:cNvPr id="38" name="Picture 37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91888"/>
            <a:ext cx="2286000" cy="803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93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</TotalTime>
  <Words>1412</Words>
  <Application>Microsoft Office PowerPoint</Application>
  <PresentationFormat>Презентация на цял екран (4:3)</PresentationFormat>
  <Paragraphs>256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15</vt:i4>
      </vt:variant>
    </vt:vector>
  </HeadingPairs>
  <TitlesOfParts>
    <vt:vector size="18" baseType="lpstr">
      <vt:lpstr>Office Theme</vt:lpstr>
      <vt:lpstr>1_Office Theme</vt:lpstr>
      <vt:lpstr>2_Office Theme</vt:lpstr>
      <vt:lpstr>ОСП след 2023</vt:lpstr>
      <vt:lpstr>От SWOT анализа и оценката на потребности до Интервенционната стратегия и финансовия план</vt:lpstr>
      <vt:lpstr>SWOT АНАЛИЗ - специфични цели и потребности </vt:lpstr>
      <vt:lpstr>СЪДЪРЖАНИЕ 8 части + Приложения:</vt:lpstr>
      <vt:lpstr>Приоритизиране на потребностите</vt:lpstr>
      <vt:lpstr>Презентация на PowerPoint</vt:lpstr>
      <vt:lpstr>Презентация на PowerPoint</vt:lpstr>
      <vt:lpstr>Презентация на PowerPoint</vt:lpstr>
      <vt:lpstr>Подпомагане на доходите – ЕФГЗ (1)</vt:lpstr>
      <vt:lpstr>Презентация на PowerPoint</vt:lpstr>
      <vt:lpstr>Секторни интервенции – ЕФГЗ (3) </vt:lpstr>
      <vt:lpstr>Презентация на PowerPoint</vt:lpstr>
      <vt:lpstr>Презентация на PowerPoint</vt:lpstr>
      <vt:lpstr>Презентация на PowerPoint</vt:lpstr>
      <vt:lpstr>Въпроси и отговори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CAP after 2020</dc:title>
  <dc:creator>Adelina K. Stoyanova</dc:creator>
  <cp:lastModifiedBy>PC</cp:lastModifiedBy>
  <cp:revision>119</cp:revision>
  <cp:lastPrinted>2021-09-24T12:56:52Z</cp:lastPrinted>
  <dcterms:created xsi:type="dcterms:W3CDTF">2021-08-16T08:19:20Z</dcterms:created>
  <dcterms:modified xsi:type="dcterms:W3CDTF">2022-01-10T12:57:18Z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2021-06-14T00:00:00Z</vt:filetime>
  </property>
  <property fmtid="{D5CDD505-2E9C-101B-9397-08002B2CF9AE}" pid="3" name="LastSaved">
    <vt:filetime>2021-08-16T00:00:00Z</vt:filetime>
  </property>
</Properties>
</file>