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604" r:id="rId2"/>
    <p:sldId id="617" r:id="rId3"/>
    <p:sldId id="646" r:id="rId4"/>
    <p:sldId id="645" r:id="rId5"/>
    <p:sldId id="580" r:id="rId6"/>
    <p:sldId id="647" r:id="rId7"/>
    <p:sldId id="648" r:id="rId8"/>
    <p:sldId id="649" r:id="rId9"/>
    <p:sldId id="650" r:id="rId10"/>
    <p:sldId id="651" r:id="rId11"/>
    <p:sldId id="652" r:id="rId12"/>
    <p:sldId id="653" r:id="rId13"/>
    <p:sldId id="654" r:id="rId14"/>
    <p:sldId id="655" r:id="rId15"/>
    <p:sldId id="656" r:id="rId16"/>
  </p:sldIdLst>
  <p:sldSz cx="12192000" cy="6858000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  <p15:guide id="3" pos="216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LIMA Krzysztof (AGRI)" initials="KS" lastIdx="6" clrIdx="0">
    <p:extLst>
      <p:ext uri="{19B8F6BF-5375-455C-9EA6-DF929625EA0E}">
        <p15:presenceInfo xmlns:p15="http://schemas.microsoft.com/office/powerpoint/2012/main" userId="SULIMA Krzysztof (AGRI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8065"/>
    <a:srgbClr val="2D5EC1"/>
    <a:srgbClr val="7E725A"/>
    <a:srgbClr val="819F83"/>
    <a:srgbClr val="9BB39D"/>
    <a:srgbClr val="0F5494"/>
    <a:srgbClr val="00A997"/>
    <a:srgbClr val="BBB831"/>
    <a:srgbClr val="FFD624"/>
    <a:srgbClr val="316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76" autoAdjust="0"/>
    <p:restoredTop sz="75000" autoAdjust="0"/>
  </p:normalViewPr>
  <p:slideViewPr>
    <p:cSldViewPr>
      <p:cViewPr varScale="1">
        <p:scale>
          <a:sx n="86" d="100"/>
          <a:sy n="86" d="100"/>
        </p:scale>
        <p:origin x="19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3" d="100"/>
          <a:sy n="113" d="100"/>
        </p:scale>
        <p:origin x="-5190" y="-120"/>
      </p:cViewPr>
      <p:guideLst>
        <p:guide orient="horz" pos="3127"/>
        <p:guide pos="2141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29E773-6EE8-4B88-9816-5AFC89A3BCA3}" type="doc">
      <dgm:prSet loTypeId="urn:microsoft.com/office/officeart/2005/8/layout/lProcess3" loCatId="process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66E1CD77-DC9E-458D-B013-E86DCBB7AE25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tx2">
                  <a:lumMod val="50000"/>
                </a:schemeClr>
              </a:solidFill>
            </a:rPr>
            <a:t>Секвестиране на водород и устойчива енергия 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3425572A-6AF5-411D-A024-1719B2599BA5}" type="parTrans" cxnId="{7CDCB4E7-202F-4F5B-AF2E-81353A1B59D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BC23FF5A-B9F6-4FBC-B8E6-C3646BAD0665}" type="sibTrans" cxnId="{7CDCB4E7-202F-4F5B-AF2E-81353A1B59D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00AF02A3-DEDC-4355-B315-A7ADF237D843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bg1"/>
              </a:solidFill>
            </a:rPr>
            <a:t>Природни ресурси</a:t>
          </a:r>
          <a:endParaRPr lang="it-IT" sz="1600" dirty="0">
            <a:solidFill>
              <a:schemeClr val="bg1"/>
            </a:solidFill>
          </a:endParaRPr>
        </a:p>
      </dgm:t>
    </dgm:pt>
    <dgm:pt modelId="{1838FE8F-D2FD-4B3B-ADE1-77F084AA1D46}" type="parTrans" cxnId="{F9E5F416-E666-461A-AD91-E99717129F13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4C313F3E-CE8A-4FA6-81FD-1224E69F83C1}" type="sibTrans" cxnId="{F9E5F416-E666-461A-AD91-E99717129F13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39EE03FD-B3C6-4D0E-809A-E34E951AB81B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tx2">
                  <a:lumMod val="50000"/>
                </a:schemeClr>
              </a:solidFill>
            </a:rPr>
            <a:t>Вода, почви, въздух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7EA9CE54-8ECD-4D3C-81E8-D95C3F3B76C9}" type="parTrans" cxnId="{B2FBB1B0-7BCD-4702-B9E1-7B76F1230140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96BFB207-84F3-4BCA-A243-04775BA10405}" type="sibTrans" cxnId="{B2FBB1B0-7BCD-4702-B9E1-7B76F1230140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F574B6B0-0E64-4BDE-AC00-CDA9B0214BD5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bg1"/>
              </a:solidFill>
            </a:rPr>
            <a:t>Биологично разнообразие</a:t>
          </a:r>
          <a:endParaRPr lang="it-IT" sz="1600" dirty="0">
            <a:solidFill>
              <a:schemeClr val="bg1"/>
            </a:solidFill>
          </a:endParaRPr>
        </a:p>
      </dgm:t>
    </dgm:pt>
    <dgm:pt modelId="{EC3FBFB2-DE19-4242-B7DE-39AD98B7C3B9}" type="parTrans" cxnId="{6195F41C-6BEB-4F91-AC35-CEAB0803995A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636704E8-01AB-4890-92B4-CB6A20DFAAEF}" type="sibTrans" cxnId="{6195F41C-6BEB-4F91-AC35-CEAB0803995A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EA560732-C9EA-48BD-A0D2-0068A30AF3AE}">
      <dgm:prSet custT="1"/>
      <dgm:spPr/>
      <dgm:t>
        <a:bodyPr/>
        <a:lstStyle/>
        <a:p>
          <a:pPr rtl="0"/>
          <a:r>
            <a:rPr lang="bg-BG" sz="1600" b="0" dirty="0" err="1" smtClean="0">
              <a:solidFill>
                <a:schemeClr val="tx2">
                  <a:lumMod val="50000"/>
                </a:schemeClr>
              </a:solidFill>
            </a:rPr>
            <a:t>Екосистемни</a:t>
          </a:r>
          <a:r>
            <a:rPr lang="bg-BG" sz="1600" b="0" dirty="0" smtClean="0">
              <a:solidFill>
                <a:schemeClr val="tx2">
                  <a:lumMod val="50000"/>
                </a:schemeClr>
              </a:solidFill>
            </a:rPr>
            <a:t> услуги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1BF6B7F6-5677-4F04-81E9-2BCC45D300D8}" type="parTrans" cxnId="{F54B5329-3CE1-41AE-B27D-ED4EACD5ED3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7271CE46-3609-4074-9327-788069B8322C}" type="sibTrans" cxnId="{F54B5329-3CE1-41AE-B27D-ED4EACD5ED3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98FA3A01-9F02-4254-A610-89FCA5E4F149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tx2">
                  <a:lumMod val="50000"/>
                </a:schemeClr>
              </a:solidFill>
            </a:rPr>
            <a:t>Намаляване на химикалите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93CB6A47-D2E4-448B-921E-A356F88370ED}" type="parTrans" cxnId="{A09A92C3-2B9F-46C1-B429-661BF57C1C3A}">
      <dgm:prSet/>
      <dgm:spPr/>
      <dgm:t>
        <a:bodyPr/>
        <a:lstStyle/>
        <a:p>
          <a:endParaRPr lang="en-US" sz="1600"/>
        </a:p>
      </dgm:t>
    </dgm:pt>
    <dgm:pt modelId="{E59F0B7F-07B3-4F45-BC6F-08DBB81AFB47}" type="sibTrans" cxnId="{A09A92C3-2B9F-46C1-B429-661BF57C1C3A}">
      <dgm:prSet/>
      <dgm:spPr/>
      <dgm:t>
        <a:bodyPr/>
        <a:lstStyle/>
        <a:p>
          <a:endParaRPr lang="en-US" sz="1600"/>
        </a:p>
      </dgm:t>
    </dgm:pt>
    <dgm:pt modelId="{598EE0DC-BE17-4049-97B5-5BE3C56A807C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tx2">
                  <a:lumMod val="50000"/>
                </a:schemeClr>
              </a:solidFill>
            </a:rPr>
            <a:t>Местообитания и ландшафт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AEF7FF8A-23F9-47A0-8DA3-16F2025FE84E}" type="parTrans" cxnId="{01B20497-08B6-412A-B6D9-D5CA36FC51F5}">
      <dgm:prSet/>
      <dgm:spPr/>
      <dgm:t>
        <a:bodyPr/>
        <a:lstStyle/>
        <a:p>
          <a:endParaRPr lang="en-US" sz="1600"/>
        </a:p>
      </dgm:t>
    </dgm:pt>
    <dgm:pt modelId="{6870B1FC-6941-40C4-90CA-701EC7564680}" type="sibTrans" cxnId="{01B20497-08B6-412A-B6D9-D5CA36FC51F5}">
      <dgm:prSet/>
      <dgm:spPr/>
      <dgm:t>
        <a:bodyPr/>
        <a:lstStyle/>
        <a:p>
          <a:endParaRPr lang="en-US" sz="1600"/>
        </a:p>
      </dgm:t>
    </dgm:pt>
    <dgm:pt modelId="{F4ABFC61-EF39-4F94-B5CD-2B9F0C89E86C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tx2">
                  <a:lumMod val="50000"/>
                </a:schemeClr>
              </a:solidFill>
            </a:rPr>
            <a:t>Намаляване на емисиите от парниковите газове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2F3D1613-6BBC-4E1E-8F8D-445B72506CB1}" type="sibTrans" cxnId="{AC9FC3A5-90F5-4CBE-B62E-0AA92069ED4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5BAC79E9-CE72-4DCB-850A-148E6595449E}" type="parTrans" cxnId="{AC9FC3A5-90F5-4CBE-B62E-0AA92069ED4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3A7C170E-23BF-45DF-9BBC-97A2B21B4212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bg1"/>
              </a:solidFill>
            </a:rPr>
            <a:t>Климат</a:t>
          </a:r>
          <a:endParaRPr lang="it-IT" sz="1600" dirty="0">
            <a:solidFill>
              <a:schemeClr val="bg1"/>
            </a:solidFill>
          </a:endParaRPr>
        </a:p>
      </dgm:t>
    </dgm:pt>
    <dgm:pt modelId="{251E4F33-6082-4B5B-A122-FFB4E37925C5}" type="sibTrans" cxnId="{7D5606D6-925E-45F1-8AB4-C7C2C452545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F9AB7C4F-68B4-49E0-ACCA-5D441378EB58}" type="parTrans" cxnId="{7D5606D6-925E-45F1-8AB4-C7C2C452545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57B2EBDA-277E-4774-87F7-BA9A05224C39}" type="pres">
      <dgm:prSet presAssocID="{2D29E773-6EE8-4B88-9816-5AFC89A3BCA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B7B394F-78C8-41A4-837B-7339E221499C}" type="pres">
      <dgm:prSet presAssocID="{3A7C170E-23BF-45DF-9BBC-97A2B21B4212}" presName="horFlow" presStyleCnt="0"/>
      <dgm:spPr/>
    </dgm:pt>
    <dgm:pt modelId="{0E216262-BCF2-4A53-A37C-3BA76AC4CAEE}" type="pres">
      <dgm:prSet presAssocID="{3A7C170E-23BF-45DF-9BBC-97A2B21B4212}" presName="bigChev" presStyleLbl="node1" presStyleIdx="0" presStyleCnt="3" custLinFactNeighborX="-14824" custLinFactNeighborY="9418"/>
      <dgm:spPr/>
      <dgm:t>
        <a:bodyPr/>
        <a:lstStyle/>
        <a:p>
          <a:endParaRPr lang="en-US"/>
        </a:p>
      </dgm:t>
    </dgm:pt>
    <dgm:pt modelId="{3806EE32-5782-42C1-B70F-737D442E4797}" type="pres">
      <dgm:prSet presAssocID="{5BAC79E9-CE72-4DCB-850A-148E6595449E}" presName="parTrans" presStyleCnt="0"/>
      <dgm:spPr/>
    </dgm:pt>
    <dgm:pt modelId="{6E1242D3-E770-4B02-B056-8E1F2C48B28F}" type="pres">
      <dgm:prSet presAssocID="{F4ABFC61-EF39-4F94-B5CD-2B9F0C89E86C}" presName="node" presStyleLbl="alignAccFollowNode1" presStyleIdx="0" presStyleCnt="6" custLinFactNeighborX="10864" custLinFactNeighborY="86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65C92-6414-41B6-BBC3-57FF35BE5A1C}" type="pres">
      <dgm:prSet presAssocID="{2F3D1613-6BBC-4E1E-8F8D-445B72506CB1}" presName="sibTrans" presStyleCnt="0"/>
      <dgm:spPr/>
    </dgm:pt>
    <dgm:pt modelId="{9A07A20B-B6A5-4F1E-836B-E3DF7CAA6D07}" type="pres">
      <dgm:prSet presAssocID="{66E1CD77-DC9E-458D-B013-E86DCBB7AE25}" presName="node" presStyleLbl="alignAccFollowNode1" presStyleIdx="1" presStyleCnt="6" custLinFactNeighborX="-3427" custLinFactNeighborY="86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D6500E-B0A8-49BE-94E8-91F936CA72AA}" type="pres">
      <dgm:prSet presAssocID="{3A7C170E-23BF-45DF-9BBC-97A2B21B4212}" presName="vSp" presStyleCnt="0"/>
      <dgm:spPr/>
    </dgm:pt>
    <dgm:pt modelId="{A3F0C31D-B46C-47BC-8330-BD4C48A3DD80}" type="pres">
      <dgm:prSet presAssocID="{00AF02A3-DEDC-4355-B315-A7ADF237D843}" presName="horFlow" presStyleCnt="0"/>
      <dgm:spPr/>
    </dgm:pt>
    <dgm:pt modelId="{AE168A21-C15C-44A2-8B80-1F7EF3B45247}" type="pres">
      <dgm:prSet presAssocID="{00AF02A3-DEDC-4355-B315-A7ADF237D843}" presName="bigChev" presStyleLbl="node1" presStyleIdx="1" presStyleCnt="3" custLinFactNeighborY="9730"/>
      <dgm:spPr/>
      <dgm:t>
        <a:bodyPr/>
        <a:lstStyle/>
        <a:p>
          <a:endParaRPr lang="en-US"/>
        </a:p>
      </dgm:t>
    </dgm:pt>
    <dgm:pt modelId="{2D42BA87-C86B-4916-812F-AE74BA419858}" type="pres">
      <dgm:prSet presAssocID="{7EA9CE54-8ECD-4D3C-81E8-D95C3F3B76C9}" presName="parTrans" presStyleCnt="0"/>
      <dgm:spPr/>
    </dgm:pt>
    <dgm:pt modelId="{5B4D4830-2386-4958-AEA7-A99BF8DE4FF3}" type="pres">
      <dgm:prSet presAssocID="{39EE03FD-B3C6-4D0E-809A-E34E951AB81B}" presName="node" presStyleLbl="alignAccFollowNode1" presStyleIdx="2" presStyleCnt="6" custLinFactNeighborX="24817" custLinFactNeighborY="89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591B13-A564-481C-8E9C-C08850A4D48C}" type="pres">
      <dgm:prSet presAssocID="{96BFB207-84F3-4BCA-A243-04775BA10405}" presName="sibTrans" presStyleCnt="0"/>
      <dgm:spPr/>
    </dgm:pt>
    <dgm:pt modelId="{85568344-3B7F-4A9E-8C41-636BA8A86471}" type="pres">
      <dgm:prSet presAssocID="{98FA3A01-9F02-4254-A610-89FCA5E4F149}" presName="node" presStyleLbl="alignAccFollowNode1" presStyleIdx="3" presStyleCnt="6" custScaleX="89876" custScaleY="99185" custLinFactNeighborX="38433" custLinFactNeighborY="10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2E7810-68F2-4E8D-9085-96C89BD03D52}" type="pres">
      <dgm:prSet presAssocID="{00AF02A3-DEDC-4355-B315-A7ADF237D843}" presName="vSp" presStyleCnt="0"/>
      <dgm:spPr/>
    </dgm:pt>
    <dgm:pt modelId="{0B326AF1-A34A-4749-B311-120539647DC2}" type="pres">
      <dgm:prSet presAssocID="{F574B6B0-0E64-4BDE-AC00-CDA9B0214BD5}" presName="horFlow" presStyleCnt="0"/>
      <dgm:spPr/>
    </dgm:pt>
    <dgm:pt modelId="{FE68D984-76A5-4850-AEA6-19B4A34F84B2}" type="pres">
      <dgm:prSet presAssocID="{F574B6B0-0E64-4BDE-AC00-CDA9B0214BD5}" presName="bigChev" presStyleLbl="node1" presStyleIdx="2" presStyleCnt="3"/>
      <dgm:spPr/>
      <dgm:t>
        <a:bodyPr/>
        <a:lstStyle/>
        <a:p>
          <a:endParaRPr lang="en-US"/>
        </a:p>
      </dgm:t>
    </dgm:pt>
    <dgm:pt modelId="{33DF1387-3E6D-4E6E-BC88-49AD990CA3E0}" type="pres">
      <dgm:prSet presAssocID="{1BF6B7F6-5677-4F04-81E9-2BCC45D300D8}" presName="parTrans" presStyleCnt="0"/>
      <dgm:spPr/>
    </dgm:pt>
    <dgm:pt modelId="{FF415EA2-07A5-4C7C-BB3A-04C4D00BDA47}" type="pres">
      <dgm:prSet presAssocID="{EA560732-C9EA-48BD-A0D2-0068A30AF3AE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68CD30-F932-45B1-9F8E-D6B8475E78E9}" type="pres">
      <dgm:prSet presAssocID="{7271CE46-3609-4074-9327-788069B8322C}" presName="sibTrans" presStyleCnt="0"/>
      <dgm:spPr/>
    </dgm:pt>
    <dgm:pt modelId="{39A91760-4E8E-473B-BF4C-3D5F4472AE27}" type="pres">
      <dgm:prSet presAssocID="{598EE0DC-BE17-4049-97B5-5BE3C56A807C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FAAFD6-954C-47A2-8EB7-9D7A8FFCD8FE}" type="presOf" srcId="{39EE03FD-B3C6-4D0E-809A-E34E951AB81B}" destId="{5B4D4830-2386-4958-AEA7-A99BF8DE4FF3}" srcOrd="0" destOrd="0" presId="urn:microsoft.com/office/officeart/2005/8/layout/lProcess3"/>
    <dgm:cxn modelId="{AC9FC3A5-90F5-4CBE-B62E-0AA92069ED44}" srcId="{3A7C170E-23BF-45DF-9BBC-97A2B21B4212}" destId="{F4ABFC61-EF39-4F94-B5CD-2B9F0C89E86C}" srcOrd="0" destOrd="0" parTransId="{5BAC79E9-CE72-4DCB-850A-148E6595449E}" sibTransId="{2F3D1613-6BBC-4E1E-8F8D-445B72506CB1}"/>
    <dgm:cxn modelId="{48B96B39-165D-4D22-8F9B-F2B00251F75F}" type="presOf" srcId="{F574B6B0-0E64-4BDE-AC00-CDA9B0214BD5}" destId="{FE68D984-76A5-4850-AEA6-19B4A34F84B2}" srcOrd="0" destOrd="0" presId="urn:microsoft.com/office/officeart/2005/8/layout/lProcess3"/>
    <dgm:cxn modelId="{01B20497-08B6-412A-B6D9-D5CA36FC51F5}" srcId="{F574B6B0-0E64-4BDE-AC00-CDA9B0214BD5}" destId="{598EE0DC-BE17-4049-97B5-5BE3C56A807C}" srcOrd="1" destOrd="0" parTransId="{AEF7FF8A-23F9-47A0-8DA3-16F2025FE84E}" sibTransId="{6870B1FC-6941-40C4-90CA-701EC7564680}"/>
    <dgm:cxn modelId="{95C18309-E970-460D-9033-CD4D68529690}" type="presOf" srcId="{00AF02A3-DEDC-4355-B315-A7ADF237D843}" destId="{AE168A21-C15C-44A2-8B80-1F7EF3B45247}" srcOrd="0" destOrd="0" presId="urn:microsoft.com/office/officeart/2005/8/layout/lProcess3"/>
    <dgm:cxn modelId="{276C1D2D-0311-44ED-A296-2A88C989FA4B}" type="presOf" srcId="{98FA3A01-9F02-4254-A610-89FCA5E4F149}" destId="{85568344-3B7F-4A9E-8C41-636BA8A86471}" srcOrd="0" destOrd="0" presId="urn:microsoft.com/office/officeart/2005/8/layout/lProcess3"/>
    <dgm:cxn modelId="{B2FBB1B0-7BCD-4702-B9E1-7B76F1230140}" srcId="{00AF02A3-DEDC-4355-B315-A7ADF237D843}" destId="{39EE03FD-B3C6-4D0E-809A-E34E951AB81B}" srcOrd="0" destOrd="0" parTransId="{7EA9CE54-8ECD-4D3C-81E8-D95C3F3B76C9}" sibTransId="{96BFB207-84F3-4BCA-A243-04775BA10405}"/>
    <dgm:cxn modelId="{37740FB7-14E3-4BF5-889D-5DD7CA9A6517}" type="presOf" srcId="{F4ABFC61-EF39-4F94-B5CD-2B9F0C89E86C}" destId="{6E1242D3-E770-4B02-B056-8E1F2C48B28F}" srcOrd="0" destOrd="0" presId="urn:microsoft.com/office/officeart/2005/8/layout/lProcess3"/>
    <dgm:cxn modelId="{F9E5F416-E666-461A-AD91-E99717129F13}" srcId="{2D29E773-6EE8-4B88-9816-5AFC89A3BCA3}" destId="{00AF02A3-DEDC-4355-B315-A7ADF237D843}" srcOrd="1" destOrd="0" parTransId="{1838FE8F-D2FD-4B3B-ADE1-77F084AA1D46}" sibTransId="{4C313F3E-CE8A-4FA6-81FD-1224E69F83C1}"/>
    <dgm:cxn modelId="{74A41D72-4CBD-4F37-A8D0-644EB4FBD02D}" type="presOf" srcId="{EA560732-C9EA-48BD-A0D2-0068A30AF3AE}" destId="{FF415EA2-07A5-4C7C-BB3A-04C4D00BDA47}" srcOrd="0" destOrd="0" presId="urn:microsoft.com/office/officeart/2005/8/layout/lProcess3"/>
    <dgm:cxn modelId="{7CDCB4E7-202F-4F5B-AF2E-81353A1B59D4}" srcId="{3A7C170E-23BF-45DF-9BBC-97A2B21B4212}" destId="{66E1CD77-DC9E-458D-B013-E86DCBB7AE25}" srcOrd="1" destOrd="0" parTransId="{3425572A-6AF5-411D-A024-1719B2599BA5}" sibTransId="{BC23FF5A-B9F6-4FBC-B8E6-C3646BAD0665}"/>
    <dgm:cxn modelId="{31F1F3CB-89D9-4705-BD21-0005B3E76C78}" type="presOf" srcId="{3A7C170E-23BF-45DF-9BBC-97A2B21B4212}" destId="{0E216262-BCF2-4A53-A37C-3BA76AC4CAEE}" srcOrd="0" destOrd="0" presId="urn:microsoft.com/office/officeart/2005/8/layout/lProcess3"/>
    <dgm:cxn modelId="{6195F41C-6BEB-4F91-AC35-CEAB0803995A}" srcId="{2D29E773-6EE8-4B88-9816-5AFC89A3BCA3}" destId="{F574B6B0-0E64-4BDE-AC00-CDA9B0214BD5}" srcOrd="2" destOrd="0" parTransId="{EC3FBFB2-DE19-4242-B7DE-39AD98B7C3B9}" sibTransId="{636704E8-01AB-4890-92B4-CB6A20DFAAEF}"/>
    <dgm:cxn modelId="{EFFC69B5-3681-4F90-BA51-A017C9C48F58}" type="presOf" srcId="{66E1CD77-DC9E-458D-B013-E86DCBB7AE25}" destId="{9A07A20B-B6A5-4F1E-836B-E3DF7CAA6D07}" srcOrd="0" destOrd="0" presId="urn:microsoft.com/office/officeart/2005/8/layout/lProcess3"/>
    <dgm:cxn modelId="{FDDE6543-24F6-49D3-B95B-E863EE3CF496}" type="presOf" srcId="{598EE0DC-BE17-4049-97B5-5BE3C56A807C}" destId="{39A91760-4E8E-473B-BF4C-3D5F4472AE27}" srcOrd="0" destOrd="0" presId="urn:microsoft.com/office/officeart/2005/8/layout/lProcess3"/>
    <dgm:cxn modelId="{F54B5329-3CE1-41AE-B27D-ED4EACD5ED31}" srcId="{F574B6B0-0E64-4BDE-AC00-CDA9B0214BD5}" destId="{EA560732-C9EA-48BD-A0D2-0068A30AF3AE}" srcOrd="0" destOrd="0" parTransId="{1BF6B7F6-5677-4F04-81E9-2BCC45D300D8}" sibTransId="{7271CE46-3609-4074-9327-788069B8322C}"/>
    <dgm:cxn modelId="{27C0DD1A-4165-4573-99A4-FEDEC8F39351}" type="presOf" srcId="{2D29E773-6EE8-4B88-9816-5AFC89A3BCA3}" destId="{57B2EBDA-277E-4774-87F7-BA9A05224C39}" srcOrd="0" destOrd="0" presId="urn:microsoft.com/office/officeart/2005/8/layout/lProcess3"/>
    <dgm:cxn modelId="{A09A92C3-2B9F-46C1-B429-661BF57C1C3A}" srcId="{00AF02A3-DEDC-4355-B315-A7ADF237D843}" destId="{98FA3A01-9F02-4254-A610-89FCA5E4F149}" srcOrd="1" destOrd="0" parTransId="{93CB6A47-D2E4-448B-921E-A356F88370ED}" sibTransId="{E59F0B7F-07B3-4F45-BC6F-08DBB81AFB47}"/>
    <dgm:cxn modelId="{7D5606D6-925E-45F1-8AB4-C7C2C4525451}" srcId="{2D29E773-6EE8-4B88-9816-5AFC89A3BCA3}" destId="{3A7C170E-23BF-45DF-9BBC-97A2B21B4212}" srcOrd="0" destOrd="0" parTransId="{F9AB7C4F-68B4-49E0-ACCA-5D441378EB58}" sibTransId="{251E4F33-6082-4B5B-A122-FFB4E37925C5}"/>
    <dgm:cxn modelId="{DAB69C17-5466-43A0-9C0B-16683A01E1B1}" type="presParOf" srcId="{57B2EBDA-277E-4774-87F7-BA9A05224C39}" destId="{FB7B394F-78C8-41A4-837B-7339E221499C}" srcOrd="0" destOrd="0" presId="urn:microsoft.com/office/officeart/2005/8/layout/lProcess3"/>
    <dgm:cxn modelId="{D3F3387C-2C76-465C-8FCD-D05BC5B0DB48}" type="presParOf" srcId="{FB7B394F-78C8-41A4-837B-7339E221499C}" destId="{0E216262-BCF2-4A53-A37C-3BA76AC4CAEE}" srcOrd="0" destOrd="0" presId="urn:microsoft.com/office/officeart/2005/8/layout/lProcess3"/>
    <dgm:cxn modelId="{E51646AF-DA32-4C7C-9F4D-31AF55D353B2}" type="presParOf" srcId="{FB7B394F-78C8-41A4-837B-7339E221499C}" destId="{3806EE32-5782-42C1-B70F-737D442E4797}" srcOrd="1" destOrd="0" presId="urn:microsoft.com/office/officeart/2005/8/layout/lProcess3"/>
    <dgm:cxn modelId="{39736FC5-6F53-4B15-B4DB-82B2EC8BF381}" type="presParOf" srcId="{FB7B394F-78C8-41A4-837B-7339E221499C}" destId="{6E1242D3-E770-4B02-B056-8E1F2C48B28F}" srcOrd="2" destOrd="0" presId="urn:microsoft.com/office/officeart/2005/8/layout/lProcess3"/>
    <dgm:cxn modelId="{84F8D562-326F-4204-B397-9B18BB8E641C}" type="presParOf" srcId="{FB7B394F-78C8-41A4-837B-7339E221499C}" destId="{D2265C92-6414-41B6-BBC3-57FF35BE5A1C}" srcOrd="3" destOrd="0" presId="urn:microsoft.com/office/officeart/2005/8/layout/lProcess3"/>
    <dgm:cxn modelId="{CB54D4FC-66A3-4D95-B821-3974134E4AAE}" type="presParOf" srcId="{FB7B394F-78C8-41A4-837B-7339E221499C}" destId="{9A07A20B-B6A5-4F1E-836B-E3DF7CAA6D07}" srcOrd="4" destOrd="0" presId="urn:microsoft.com/office/officeart/2005/8/layout/lProcess3"/>
    <dgm:cxn modelId="{36E971B8-35FC-4F1F-BE11-FBBDBFCB2200}" type="presParOf" srcId="{57B2EBDA-277E-4774-87F7-BA9A05224C39}" destId="{81D6500E-B0A8-49BE-94E8-91F936CA72AA}" srcOrd="1" destOrd="0" presId="urn:microsoft.com/office/officeart/2005/8/layout/lProcess3"/>
    <dgm:cxn modelId="{F0752AFF-C4F0-44E1-9F4D-A185A40662ED}" type="presParOf" srcId="{57B2EBDA-277E-4774-87F7-BA9A05224C39}" destId="{A3F0C31D-B46C-47BC-8330-BD4C48A3DD80}" srcOrd="2" destOrd="0" presId="urn:microsoft.com/office/officeart/2005/8/layout/lProcess3"/>
    <dgm:cxn modelId="{BE16339B-19A9-49D7-95BB-08C6AD494F46}" type="presParOf" srcId="{A3F0C31D-B46C-47BC-8330-BD4C48A3DD80}" destId="{AE168A21-C15C-44A2-8B80-1F7EF3B45247}" srcOrd="0" destOrd="0" presId="urn:microsoft.com/office/officeart/2005/8/layout/lProcess3"/>
    <dgm:cxn modelId="{56A8BEC8-E7BF-4E96-A3B2-ED039F22AF72}" type="presParOf" srcId="{A3F0C31D-B46C-47BC-8330-BD4C48A3DD80}" destId="{2D42BA87-C86B-4916-812F-AE74BA419858}" srcOrd="1" destOrd="0" presId="urn:microsoft.com/office/officeart/2005/8/layout/lProcess3"/>
    <dgm:cxn modelId="{771EBB79-565E-465A-8419-A17A2675FEAA}" type="presParOf" srcId="{A3F0C31D-B46C-47BC-8330-BD4C48A3DD80}" destId="{5B4D4830-2386-4958-AEA7-A99BF8DE4FF3}" srcOrd="2" destOrd="0" presId="urn:microsoft.com/office/officeart/2005/8/layout/lProcess3"/>
    <dgm:cxn modelId="{C1BF27E4-38AF-4A7A-BD2E-DFC75D595E0B}" type="presParOf" srcId="{A3F0C31D-B46C-47BC-8330-BD4C48A3DD80}" destId="{31591B13-A564-481C-8E9C-C08850A4D48C}" srcOrd="3" destOrd="0" presId="urn:microsoft.com/office/officeart/2005/8/layout/lProcess3"/>
    <dgm:cxn modelId="{78E919D7-491C-46B4-8577-4F6D03449E76}" type="presParOf" srcId="{A3F0C31D-B46C-47BC-8330-BD4C48A3DD80}" destId="{85568344-3B7F-4A9E-8C41-636BA8A86471}" srcOrd="4" destOrd="0" presId="urn:microsoft.com/office/officeart/2005/8/layout/lProcess3"/>
    <dgm:cxn modelId="{B5C68ADC-C1CA-4138-BFE7-69E713509C34}" type="presParOf" srcId="{57B2EBDA-277E-4774-87F7-BA9A05224C39}" destId="{9D2E7810-68F2-4E8D-9085-96C89BD03D52}" srcOrd="3" destOrd="0" presId="urn:microsoft.com/office/officeart/2005/8/layout/lProcess3"/>
    <dgm:cxn modelId="{78E51936-431B-4BBE-B954-5B470CBCD238}" type="presParOf" srcId="{57B2EBDA-277E-4774-87F7-BA9A05224C39}" destId="{0B326AF1-A34A-4749-B311-120539647DC2}" srcOrd="4" destOrd="0" presId="urn:microsoft.com/office/officeart/2005/8/layout/lProcess3"/>
    <dgm:cxn modelId="{E1B7BA81-C420-4174-92C5-3E42C332F133}" type="presParOf" srcId="{0B326AF1-A34A-4749-B311-120539647DC2}" destId="{FE68D984-76A5-4850-AEA6-19B4A34F84B2}" srcOrd="0" destOrd="0" presId="urn:microsoft.com/office/officeart/2005/8/layout/lProcess3"/>
    <dgm:cxn modelId="{CC0C25E3-ED24-439D-A289-6B92E687C17B}" type="presParOf" srcId="{0B326AF1-A34A-4749-B311-120539647DC2}" destId="{33DF1387-3E6D-4E6E-BC88-49AD990CA3E0}" srcOrd="1" destOrd="0" presId="urn:microsoft.com/office/officeart/2005/8/layout/lProcess3"/>
    <dgm:cxn modelId="{DCD3B12D-C511-4CEB-A6F3-8CFF91D9F92D}" type="presParOf" srcId="{0B326AF1-A34A-4749-B311-120539647DC2}" destId="{FF415EA2-07A5-4C7C-BB3A-04C4D00BDA47}" srcOrd="2" destOrd="0" presId="urn:microsoft.com/office/officeart/2005/8/layout/lProcess3"/>
    <dgm:cxn modelId="{A84CEA9B-4BF5-4678-B46F-E12D43FA03D9}" type="presParOf" srcId="{0B326AF1-A34A-4749-B311-120539647DC2}" destId="{1168CD30-F932-45B1-9F8E-D6B8475E78E9}" srcOrd="3" destOrd="0" presId="urn:microsoft.com/office/officeart/2005/8/layout/lProcess3"/>
    <dgm:cxn modelId="{6BD7771C-73F9-4FF0-B23E-BA6DB4084622}" type="presParOf" srcId="{0B326AF1-A34A-4749-B311-120539647DC2}" destId="{39A91760-4E8E-473B-BF4C-3D5F4472AE2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918CC7-5875-4E9F-AEED-380DA4CD4A93}" type="doc">
      <dgm:prSet loTypeId="urn:microsoft.com/office/officeart/2005/8/layout/hChevron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it-IT"/>
        </a:p>
      </dgm:t>
    </dgm:pt>
    <dgm:pt modelId="{D8AF3A35-4377-42C7-B776-536E4F2BF952}">
      <dgm:prSet custT="1"/>
      <dgm:spPr/>
      <dgm:t>
        <a:bodyPr/>
        <a:lstStyle/>
        <a:p>
          <a:pPr rtl="0"/>
          <a:r>
            <a:rPr lang="bg-BG" sz="2400" b="1" dirty="0" smtClean="0"/>
            <a:t>Екологични цели на ОСП- околна среда и климат </a:t>
          </a:r>
          <a:endParaRPr lang="it-IT" sz="2400" b="1" dirty="0"/>
        </a:p>
      </dgm:t>
    </dgm:pt>
    <dgm:pt modelId="{B934772F-2A6D-4275-B88D-C1091A2FA067}" type="parTrans" cxnId="{D81D5AD0-B1D1-4055-880B-061FF8507670}">
      <dgm:prSet/>
      <dgm:spPr/>
      <dgm:t>
        <a:bodyPr/>
        <a:lstStyle/>
        <a:p>
          <a:endParaRPr lang="it-IT"/>
        </a:p>
      </dgm:t>
    </dgm:pt>
    <dgm:pt modelId="{B35E776A-D0DE-4573-BB9C-B4031F5B8E4D}" type="sibTrans" cxnId="{D81D5AD0-B1D1-4055-880B-061FF8507670}">
      <dgm:prSet/>
      <dgm:spPr/>
      <dgm:t>
        <a:bodyPr/>
        <a:lstStyle/>
        <a:p>
          <a:endParaRPr lang="it-IT"/>
        </a:p>
      </dgm:t>
    </dgm:pt>
    <dgm:pt modelId="{55343F95-BFF8-4525-ABE4-7D5FB55A5066}" type="pres">
      <dgm:prSet presAssocID="{DC918CC7-5875-4E9F-AEED-380DA4CD4A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F9D02B-BEAA-411F-8BB2-4D996E8D76A7}" type="pres">
      <dgm:prSet presAssocID="{D8AF3A35-4377-42C7-B776-536E4F2BF952}" presName="parTxOnly" presStyleLbl="node1" presStyleIdx="0" presStyleCnt="1" custLinFactNeighborX="-3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0F4F7C-C81A-43DE-A4BB-5B9A0A003853}" type="presOf" srcId="{D8AF3A35-4377-42C7-B776-536E4F2BF952}" destId="{C9F9D02B-BEAA-411F-8BB2-4D996E8D76A7}" srcOrd="0" destOrd="0" presId="urn:microsoft.com/office/officeart/2005/8/layout/hChevron3"/>
    <dgm:cxn modelId="{109E01DB-07A6-4167-913E-5D1256A9B1A4}" type="presOf" srcId="{DC918CC7-5875-4E9F-AEED-380DA4CD4A93}" destId="{55343F95-BFF8-4525-ABE4-7D5FB55A5066}" srcOrd="0" destOrd="0" presId="urn:microsoft.com/office/officeart/2005/8/layout/hChevron3"/>
    <dgm:cxn modelId="{D81D5AD0-B1D1-4055-880B-061FF8507670}" srcId="{DC918CC7-5875-4E9F-AEED-380DA4CD4A93}" destId="{D8AF3A35-4377-42C7-B776-536E4F2BF952}" srcOrd="0" destOrd="0" parTransId="{B934772F-2A6D-4275-B88D-C1091A2FA067}" sibTransId="{B35E776A-D0DE-4573-BB9C-B4031F5B8E4D}"/>
    <dgm:cxn modelId="{ECB94393-C84D-48C8-99DF-822EBF9D6B7B}" type="presParOf" srcId="{55343F95-BFF8-4525-ABE4-7D5FB55A5066}" destId="{C9F9D02B-BEAA-411F-8BB2-4D996E8D76A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918CC7-5875-4E9F-AEED-380DA4CD4A93}" type="doc">
      <dgm:prSet loTypeId="urn:microsoft.com/office/officeart/2005/8/layout/hChevron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it-IT"/>
        </a:p>
      </dgm:t>
    </dgm:pt>
    <dgm:pt modelId="{D8AF3A35-4377-42C7-B776-536E4F2BF952}">
      <dgm:prSet custT="1"/>
      <dgm:spPr/>
      <dgm:t>
        <a:bodyPr/>
        <a:lstStyle/>
        <a:p>
          <a:pPr rtl="0"/>
          <a:r>
            <a:rPr lang="bg-BG" sz="2400" b="1" dirty="0" smtClean="0"/>
            <a:t>Стратегически документи </a:t>
          </a:r>
          <a:endParaRPr lang="it-IT" sz="2400" b="1" dirty="0"/>
        </a:p>
      </dgm:t>
    </dgm:pt>
    <dgm:pt modelId="{B934772F-2A6D-4275-B88D-C1091A2FA067}" type="parTrans" cxnId="{D81D5AD0-B1D1-4055-880B-061FF8507670}">
      <dgm:prSet/>
      <dgm:spPr/>
      <dgm:t>
        <a:bodyPr/>
        <a:lstStyle/>
        <a:p>
          <a:endParaRPr lang="it-IT"/>
        </a:p>
      </dgm:t>
    </dgm:pt>
    <dgm:pt modelId="{B35E776A-D0DE-4573-BB9C-B4031F5B8E4D}" type="sibTrans" cxnId="{D81D5AD0-B1D1-4055-880B-061FF8507670}">
      <dgm:prSet/>
      <dgm:spPr/>
      <dgm:t>
        <a:bodyPr/>
        <a:lstStyle/>
        <a:p>
          <a:endParaRPr lang="it-IT"/>
        </a:p>
      </dgm:t>
    </dgm:pt>
    <dgm:pt modelId="{55343F95-BFF8-4525-ABE4-7D5FB55A5066}" type="pres">
      <dgm:prSet presAssocID="{DC918CC7-5875-4E9F-AEED-380DA4CD4A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F9D02B-BEAA-411F-8BB2-4D996E8D76A7}" type="pres">
      <dgm:prSet presAssocID="{D8AF3A35-4377-42C7-B776-536E4F2BF952}" presName="parTxOnly" presStyleLbl="node1" presStyleIdx="0" presStyleCnt="1" custLinFactNeighborX="-3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0F4F7C-C81A-43DE-A4BB-5B9A0A003853}" type="presOf" srcId="{D8AF3A35-4377-42C7-B776-536E4F2BF952}" destId="{C9F9D02B-BEAA-411F-8BB2-4D996E8D76A7}" srcOrd="0" destOrd="0" presId="urn:microsoft.com/office/officeart/2005/8/layout/hChevron3"/>
    <dgm:cxn modelId="{109E01DB-07A6-4167-913E-5D1256A9B1A4}" type="presOf" srcId="{DC918CC7-5875-4E9F-AEED-380DA4CD4A93}" destId="{55343F95-BFF8-4525-ABE4-7D5FB55A5066}" srcOrd="0" destOrd="0" presId="urn:microsoft.com/office/officeart/2005/8/layout/hChevron3"/>
    <dgm:cxn modelId="{D81D5AD0-B1D1-4055-880B-061FF8507670}" srcId="{DC918CC7-5875-4E9F-AEED-380DA4CD4A93}" destId="{D8AF3A35-4377-42C7-B776-536E4F2BF952}" srcOrd="0" destOrd="0" parTransId="{B934772F-2A6D-4275-B88D-C1091A2FA067}" sibTransId="{B35E776A-D0DE-4573-BB9C-B4031F5B8E4D}"/>
    <dgm:cxn modelId="{ECB94393-C84D-48C8-99DF-822EBF9D6B7B}" type="presParOf" srcId="{55343F95-BFF8-4525-ABE4-7D5FB55A5066}" destId="{C9F9D02B-BEAA-411F-8BB2-4D996E8D76A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918CC7-5875-4E9F-AEED-380DA4CD4A93}" type="doc">
      <dgm:prSet loTypeId="urn:microsoft.com/office/officeart/2005/8/layout/hChevron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it-IT"/>
        </a:p>
      </dgm:t>
    </dgm:pt>
    <dgm:pt modelId="{D8AF3A35-4377-42C7-B776-536E4F2BF952}">
      <dgm:prSet custT="1"/>
      <dgm:spPr/>
      <dgm:t>
        <a:bodyPr/>
        <a:lstStyle/>
        <a:p>
          <a:pPr rtl="0"/>
          <a:r>
            <a:rPr lang="bg-BG" sz="2400" b="1" dirty="0" smtClean="0"/>
            <a:t>Стратегически документи </a:t>
          </a:r>
          <a:endParaRPr lang="it-IT" sz="2400" b="1" dirty="0"/>
        </a:p>
      </dgm:t>
    </dgm:pt>
    <dgm:pt modelId="{B934772F-2A6D-4275-B88D-C1091A2FA067}" type="parTrans" cxnId="{D81D5AD0-B1D1-4055-880B-061FF8507670}">
      <dgm:prSet/>
      <dgm:spPr/>
      <dgm:t>
        <a:bodyPr/>
        <a:lstStyle/>
        <a:p>
          <a:endParaRPr lang="it-IT"/>
        </a:p>
      </dgm:t>
    </dgm:pt>
    <dgm:pt modelId="{B35E776A-D0DE-4573-BB9C-B4031F5B8E4D}" type="sibTrans" cxnId="{D81D5AD0-B1D1-4055-880B-061FF8507670}">
      <dgm:prSet/>
      <dgm:spPr/>
      <dgm:t>
        <a:bodyPr/>
        <a:lstStyle/>
        <a:p>
          <a:endParaRPr lang="it-IT"/>
        </a:p>
      </dgm:t>
    </dgm:pt>
    <dgm:pt modelId="{55343F95-BFF8-4525-ABE4-7D5FB55A5066}" type="pres">
      <dgm:prSet presAssocID="{DC918CC7-5875-4E9F-AEED-380DA4CD4A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F9D02B-BEAA-411F-8BB2-4D996E8D76A7}" type="pres">
      <dgm:prSet presAssocID="{D8AF3A35-4377-42C7-B776-536E4F2BF952}" presName="parTxOnly" presStyleLbl="node1" presStyleIdx="0" presStyleCnt="1" custLinFactNeighborX="-3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0F4F7C-C81A-43DE-A4BB-5B9A0A003853}" type="presOf" srcId="{D8AF3A35-4377-42C7-B776-536E4F2BF952}" destId="{C9F9D02B-BEAA-411F-8BB2-4D996E8D76A7}" srcOrd="0" destOrd="0" presId="urn:microsoft.com/office/officeart/2005/8/layout/hChevron3"/>
    <dgm:cxn modelId="{109E01DB-07A6-4167-913E-5D1256A9B1A4}" type="presOf" srcId="{DC918CC7-5875-4E9F-AEED-380DA4CD4A93}" destId="{55343F95-BFF8-4525-ABE4-7D5FB55A5066}" srcOrd="0" destOrd="0" presId="urn:microsoft.com/office/officeart/2005/8/layout/hChevron3"/>
    <dgm:cxn modelId="{D81D5AD0-B1D1-4055-880B-061FF8507670}" srcId="{DC918CC7-5875-4E9F-AEED-380DA4CD4A93}" destId="{D8AF3A35-4377-42C7-B776-536E4F2BF952}" srcOrd="0" destOrd="0" parTransId="{B934772F-2A6D-4275-B88D-C1091A2FA067}" sibTransId="{B35E776A-D0DE-4573-BB9C-B4031F5B8E4D}"/>
    <dgm:cxn modelId="{ECB94393-C84D-48C8-99DF-822EBF9D6B7B}" type="presParOf" srcId="{55343F95-BFF8-4525-ABE4-7D5FB55A5066}" destId="{C9F9D02B-BEAA-411F-8BB2-4D996E8D76A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D29E773-6EE8-4B88-9816-5AFC89A3BCA3}" type="doc">
      <dgm:prSet loTypeId="urn:microsoft.com/office/officeart/2005/8/layout/lProcess3" loCatId="process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00AF02A3-DEDC-4355-B315-A7ADF237D843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bg1"/>
              </a:solidFill>
            </a:rPr>
            <a:t>Биоразнообразие</a:t>
          </a:r>
          <a:endParaRPr lang="it-IT" sz="1600" dirty="0">
            <a:solidFill>
              <a:schemeClr val="bg1"/>
            </a:solidFill>
          </a:endParaRPr>
        </a:p>
      </dgm:t>
    </dgm:pt>
    <dgm:pt modelId="{1838FE8F-D2FD-4B3B-ADE1-77F084AA1D46}" type="parTrans" cxnId="{F9E5F416-E666-461A-AD91-E99717129F13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4C313F3E-CE8A-4FA6-81FD-1224E69F83C1}" type="sibTrans" cxnId="{F9E5F416-E666-461A-AD91-E99717129F13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39EE03FD-B3C6-4D0E-809A-E34E951AB81B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tx2">
                  <a:lumMod val="50000"/>
                </a:schemeClr>
              </a:solidFill>
            </a:rPr>
            <a:t>Създаване и поддържане на особености на ландшафта в земеделски земи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7EA9CE54-8ECD-4D3C-81E8-D95C3F3B76C9}" type="parTrans" cxnId="{B2FBB1B0-7BCD-4702-B9E1-7B76F1230140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96BFB207-84F3-4BCA-A243-04775BA10405}" type="sibTrans" cxnId="{B2FBB1B0-7BCD-4702-B9E1-7B76F1230140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F574B6B0-0E64-4BDE-AC00-CDA9B0214BD5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bg1"/>
              </a:solidFill>
            </a:rPr>
            <a:t>Биологично земеделие</a:t>
          </a:r>
          <a:endParaRPr lang="it-IT" sz="1600" dirty="0">
            <a:solidFill>
              <a:schemeClr val="bg1"/>
            </a:solidFill>
          </a:endParaRPr>
        </a:p>
      </dgm:t>
    </dgm:pt>
    <dgm:pt modelId="{EC3FBFB2-DE19-4242-B7DE-39AD98B7C3B9}" type="parTrans" cxnId="{6195F41C-6BEB-4F91-AC35-CEAB0803995A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636704E8-01AB-4890-92B4-CB6A20DFAAEF}" type="sibTrans" cxnId="{6195F41C-6BEB-4F91-AC35-CEAB0803995A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EA560732-C9EA-48BD-A0D2-0068A30AF3AE}">
      <dgm:prSet custT="1"/>
      <dgm:spPr/>
      <dgm:t>
        <a:bodyPr/>
        <a:lstStyle/>
        <a:p>
          <a:pPr rtl="0"/>
          <a:r>
            <a:rPr lang="bg-BG" sz="1600" b="0" dirty="0" smtClean="0">
              <a:solidFill>
                <a:schemeClr val="tx2">
                  <a:lumMod val="50000"/>
                </a:schemeClr>
              </a:solidFill>
            </a:rPr>
            <a:t>Преминаване съм биологично земеделие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1BF6B7F6-5677-4F04-81E9-2BCC45D300D8}" type="parTrans" cxnId="{F54B5329-3CE1-41AE-B27D-ED4EACD5ED3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7271CE46-3609-4074-9327-788069B8322C}" type="sibTrans" cxnId="{F54B5329-3CE1-41AE-B27D-ED4EACD5ED3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98FA3A01-9F02-4254-A610-89FCA5E4F149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tx2">
                  <a:lumMod val="50000"/>
                </a:schemeClr>
              </a:solidFill>
            </a:rPr>
            <a:t>Увеличаване на подкрепата за земи с ВПС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93CB6A47-D2E4-448B-921E-A356F88370ED}" type="parTrans" cxnId="{A09A92C3-2B9F-46C1-B429-661BF57C1C3A}">
      <dgm:prSet/>
      <dgm:spPr/>
      <dgm:t>
        <a:bodyPr/>
        <a:lstStyle/>
        <a:p>
          <a:endParaRPr lang="en-US" sz="1600"/>
        </a:p>
      </dgm:t>
    </dgm:pt>
    <dgm:pt modelId="{E59F0B7F-07B3-4F45-BC6F-08DBB81AFB47}" type="sibTrans" cxnId="{A09A92C3-2B9F-46C1-B429-661BF57C1C3A}">
      <dgm:prSet/>
      <dgm:spPr/>
      <dgm:t>
        <a:bodyPr/>
        <a:lstStyle/>
        <a:p>
          <a:endParaRPr lang="en-US" sz="1600"/>
        </a:p>
      </dgm:t>
    </dgm:pt>
    <dgm:pt modelId="{598EE0DC-BE17-4049-97B5-5BE3C56A807C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tx2">
                  <a:lumMod val="50000"/>
                </a:schemeClr>
              </a:solidFill>
            </a:rPr>
            <a:t>Поддържане на биологично земеделие</a:t>
          </a:r>
          <a:endParaRPr lang="it-IT" sz="1600" dirty="0">
            <a:solidFill>
              <a:schemeClr val="tx2">
                <a:lumMod val="50000"/>
              </a:schemeClr>
            </a:solidFill>
          </a:endParaRPr>
        </a:p>
      </dgm:t>
    </dgm:pt>
    <dgm:pt modelId="{AEF7FF8A-23F9-47A0-8DA3-16F2025FE84E}" type="parTrans" cxnId="{01B20497-08B6-412A-B6D9-D5CA36FC51F5}">
      <dgm:prSet/>
      <dgm:spPr/>
      <dgm:t>
        <a:bodyPr/>
        <a:lstStyle/>
        <a:p>
          <a:endParaRPr lang="en-US" sz="1600"/>
        </a:p>
      </dgm:t>
    </dgm:pt>
    <dgm:pt modelId="{6870B1FC-6941-40C4-90CA-701EC7564680}" type="sibTrans" cxnId="{01B20497-08B6-412A-B6D9-D5CA36FC51F5}">
      <dgm:prSet/>
      <dgm:spPr/>
      <dgm:t>
        <a:bodyPr/>
        <a:lstStyle/>
        <a:p>
          <a:endParaRPr lang="en-US" sz="1600"/>
        </a:p>
      </dgm:t>
    </dgm:pt>
    <dgm:pt modelId="{3A7C170E-23BF-45DF-9BBC-97A2B21B4212}">
      <dgm:prSet custT="1"/>
      <dgm:spPr/>
      <dgm:t>
        <a:bodyPr/>
        <a:lstStyle/>
        <a:p>
          <a:pPr rtl="0"/>
          <a:r>
            <a:rPr lang="bg-BG" sz="1600" dirty="0" smtClean="0">
              <a:solidFill>
                <a:schemeClr val="bg1"/>
              </a:solidFill>
            </a:rPr>
            <a:t>Почви</a:t>
          </a:r>
          <a:endParaRPr lang="it-IT" sz="1600" dirty="0">
            <a:solidFill>
              <a:schemeClr val="bg1"/>
            </a:solidFill>
          </a:endParaRPr>
        </a:p>
      </dgm:t>
    </dgm:pt>
    <dgm:pt modelId="{251E4F33-6082-4B5B-A122-FFB4E37925C5}" type="sibTrans" cxnId="{7D5606D6-925E-45F1-8AB4-C7C2C452545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F9AB7C4F-68B4-49E0-ACCA-5D441378EB58}" type="parTrans" cxnId="{7D5606D6-925E-45F1-8AB4-C7C2C4525451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74C88A8C-9FF9-434C-8978-9E24C7A515BB}">
      <dgm:prSet/>
      <dgm:spPr/>
      <dgm:t>
        <a:bodyPr/>
        <a:lstStyle/>
        <a:p>
          <a:pPr rtl="0"/>
          <a:r>
            <a:rPr lang="bg-BG" dirty="0" smtClean="0">
              <a:solidFill>
                <a:schemeClr val="tx2">
                  <a:lumMod val="50000"/>
                </a:schemeClr>
              </a:solidFill>
            </a:rPr>
            <a:t>Повишаване на органичните вещества и съхраняване на плодородието</a:t>
          </a:r>
          <a:endParaRPr lang="it-IT" dirty="0">
            <a:solidFill>
              <a:schemeClr val="tx2">
                <a:lumMod val="50000"/>
              </a:schemeClr>
            </a:solidFill>
          </a:endParaRPr>
        </a:p>
      </dgm:t>
    </dgm:pt>
    <dgm:pt modelId="{F30AD975-52ED-4C87-BB7E-BAF3F589A718}" type="parTrans" cxnId="{D0064B73-2F73-4391-8C5C-D29884E4EE83}">
      <dgm:prSet/>
      <dgm:spPr/>
      <dgm:t>
        <a:bodyPr/>
        <a:lstStyle/>
        <a:p>
          <a:endParaRPr lang="en-US"/>
        </a:p>
      </dgm:t>
    </dgm:pt>
    <dgm:pt modelId="{3C1B9A35-C574-4874-9FCC-42CBA37DD5DD}" type="sibTrans" cxnId="{D0064B73-2F73-4391-8C5C-D29884E4EE83}">
      <dgm:prSet/>
      <dgm:spPr/>
      <dgm:t>
        <a:bodyPr/>
        <a:lstStyle/>
        <a:p>
          <a:endParaRPr lang="en-US"/>
        </a:p>
      </dgm:t>
    </dgm:pt>
    <dgm:pt modelId="{F4ABFC61-EF39-4F94-B5CD-2B9F0C89E86C}">
      <dgm:prSet custT="1"/>
      <dgm:spPr/>
      <dgm:t>
        <a:bodyPr/>
        <a:lstStyle/>
        <a:p>
          <a:pPr rtl="0"/>
          <a:r>
            <a:rPr lang="bg-BG" sz="1500" dirty="0" smtClean="0">
              <a:solidFill>
                <a:schemeClr val="tx2">
                  <a:lumMod val="50000"/>
                </a:schemeClr>
              </a:solidFill>
            </a:rPr>
            <a:t>Подобряване на управлението на оборския тор</a:t>
          </a:r>
          <a:endParaRPr lang="it-IT" sz="1500" dirty="0">
            <a:solidFill>
              <a:schemeClr val="tx2">
                <a:lumMod val="50000"/>
              </a:schemeClr>
            </a:solidFill>
          </a:endParaRPr>
        </a:p>
      </dgm:t>
    </dgm:pt>
    <dgm:pt modelId="{2F3D1613-6BBC-4E1E-8F8D-445B72506CB1}" type="sibTrans" cxnId="{AC9FC3A5-90F5-4CBE-B62E-0AA92069ED4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5BAC79E9-CE72-4DCB-850A-148E6595449E}" type="parTrans" cxnId="{AC9FC3A5-90F5-4CBE-B62E-0AA92069ED44}">
      <dgm:prSet/>
      <dgm:spPr/>
      <dgm:t>
        <a:bodyPr/>
        <a:lstStyle/>
        <a:p>
          <a:endParaRPr lang="it-IT" sz="1600">
            <a:solidFill>
              <a:schemeClr val="tx2">
                <a:lumMod val="50000"/>
              </a:schemeClr>
            </a:solidFill>
          </a:endParaRPr>
        </a:p>
      </dgm:t>
    </dgm:pt>
    <dgm:pt modelId="{15A9995D-1C9A-4AD2-86EB-AF23E69C31C1}">
      <dgm:prSet/>
      <dgm:spPr/>
      <dgm:t>
        <a:bodyPr/>
        <a:lstStyle/>
        <a:p>
          <a:pPr rtl="0"/>
          <a:r>
            <a:rPr lang="bg-BG" dirty="0" smtClean="0">
              <a:solidFill>
                <a:schemeClr val="tx2">
                  <a:lumMod val="50000"/>
                </a:schemeClr>
              </a:solidFill>
            </a:rPr>
            <a:t>Подобряване управлението на почвата</a:t>
          </a:r>
          <a:endParaRPr lang="it-IT" dirty="0">
            <a:solidFill>
              <a:schemeClr val="tx2">
                <a:lumMod val="50000"/>
              </a:schemeClr>
            </a:solidFill>
          </a:endParaRPr>
        </a:p>
      </dgm:t>
    </dgm:pt>
    <dgm:pt modelId="{9D6A9E5C-23D9-4A5E-93E8-5C70FB0D2E7E}" type="parTrans" cxnId="{6390EACF-D7C5-4700-849B-6D568EB06BBC}">
      <dgm:prSet/>
      <dgm:spPr/>
      <dgm:t>
        <a:bodyPr/>
        <a:lstStyle/>
        <a:p>
          <a:endParaRPr lang="en-US"/>
        </a:p>
      </dgm:t>
    </dgm:pt>
    <dgm:pt modelId="{3E36E951-B5F3-44D0-B381-28AA76F19A1B}" type="sibTrans" cxnId="{6390EACF-D7C5-4700-849B-6D568EB06BBC}">
      <dgm:prSet/>
      <dgm:spPr/>
      <dgm:t>
        <a:bodyPr/>
        <a:lstStyle/>
        <a:p>
          <a:endParaRPr lang="en-US"/>
        </a:p>
      </dgm:t>
    </dgm:pt>
    <dgm:pt modelId="{57B2EBDA-277E-4774-87F7-BA9A05224C39}" type="pres">
      <dgm:prSet presAssocID="{2D29E773-6EE8-4B88-9816-5AFC89A3BCA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B7B394F-78C8-41A4-837B-7339E221499C}" type="pres">
      <dgm:prSet presAssocID="{3A7C170E-23BF-45DF-9BBC-97A2B21B4212}" presName="horFlow" presStyleCnt="0"/>
      <dgm:spPr/>
    </dgm:pt>
    <dgm:pt modelId="{0E216262-BCF2-4A53-A37C-3BA76AC4CAEE}" type="pres">
      <dgm:prSet presAssocID="{3A7C170E-23BF-45DF-9BBC-97A2B21B4212}" presName="bigChev" presStyleLbl="node1" presStyleIdx="0" presStyleCnt="3" custLinFactX="-16988" custLinFactNeighborX="-100000" custLinFactNeighborY="8794"/>
      <dgm:spPr/>
      <dgm:t>
        <a:bodyPr/>
        <a:lstStyle/>
        <a:p>
          <a:endParaRPr lang="en-US"/>
        </a:p>
      </dgm:t>
    </dgm:pt>
    <dgm:pt modelId="{3806EE32-5782-42C1-B70F-737D442E4797}" type="pres">
      <dgm:prSet presAssocID="{5BAC79E9-CE72-4DCB-850A-148E6595449E}" presName="parTrans" presStyleCnt="0"/>
      <dgm:spPr/>
    </dgm:pt>
    <dgm:pt modelId="{6E1242D3-E770-4B02-B056-8E1F2C48B28F}" type="pres">
      <dgm:prSet presAssocID="{F4ABFC61-EF39-4F94-B5CD-2B9F0C89E86C}" presName="node" presStyleLbl="alignAccFollowNode1" presStyleIdx="0" presStyleCnt="7" custScaleX="90461" custScaleY="88202" custLinFactX="71337" custLinFactNeighborX="100000" custLinFactNeighborY="69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65C92-6414-41B6-BBC3-57FF35BE5A1C}" type="pres">
      <dgm:prSet presAssocID="{2F3D1613-6BBC-4E1E-8F8D-445B72506CB1}" presName="sibTrans" presStyleCnt="0"/>
      <dgm:spPr/>
    </dgm:pt>
    <dgm:pt modelId="{E20527DD-1E9B-4DDB-BCA1-5BDA9301DC8E}" type="pres">
      <dgm:prSet presAssocID="{15A9995D-1C9A-4AD2-86EB-AF23E69C31C1}" presName="node" presStyleLbl="alignAccFollowNode1" presStyleIdx="1" presStyleCnt="7" custScaleX="88761" custScaleY="84704" custLinFactX="78309" custLinFactNeighborX="100000" custLinFactNeighborY="72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D6500E-B0A8-49BE-94E8-91F936CA72AA}" type="pres">
      <dgm:prSet presAssocID="{3A7C170E-23BF-45DF-9BBC-97A2B21B4212}" presName="vSp" presStyleCnt="0"/>
      <dgm:spPr/>
    </dgm:pt>
    <dgm:pt modelId="{A3F0C31D-B46C-47BC-8330-BD4C48A3DD80}" type="pres">
      <dgm:prSet presAssocID="{00AF02A3-DEDC-4355-B315-A7ADF237D843}" presName="horFlow" presStyleCnt="0"/>
      <dgm:spPr/>
    </dgm:pt>
    <dgm:pt modelId="{AE168A21-C15C-44A2-8B80-1F7EF3B45247}" type="pres">
      <dgm:prSet presAssocID="{00AF02A3-DEDC-4355-B315-A7ADF237D843}" presName="bigChev" presStyleLbl="node1" presStyleIdx="1" presStyleCnt="3" custLinFactNeighborY="9730"/>
      <dgm:spPr/>
      <dgm:t>
        <a:bodyPr/>
        <a:lstStyle/>
        <a:p>
          <a:endParaRPr lang="en-US"/>
        </a:p>
      </dgm:t>
    </dgm:pt>
    <dgm:pt modelId="{2D42BA87-C86B-4916-812F-AE74BA419858}" type="pres">
      <dgm:prSet presAssocID="{7EA9CE54-8ECD-4D3C-81E8-D95C3F3B76C9}" presName="parTrans" presStyleCnt="0"/>
      <dgm:spPr/>
    </dgm:pt>
    <dgm:pt modelId="{5B4D4830-2386-4958-AEA7-A99BF8DE4FF3}" type="pres">
      <dgm:prSet presAssocID="{39EE03FD-B3C6-4D0E-809A-E34E951AB81B}" presName="node" presStyleLbl="alignAccFollowNode1" presStyleIdx="2" presStyleCnt="7" custLinFactNeighborX="24817" custLinFactNeighborY="89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591B13-A564-481C-8E9C-C08850A4D48C}" type="pres">
      <dgm:prSet presAssocID="{96BFB207-84F3-4BCA-A243-04775BA10405}" presName="sibTrans" presStyleCnt="0"/>
      <dgm:spPr/>
    </dgm:pt>
    <dgm:pt modelId="{85568344-3B7F-4A9E-8C41-636BA8A86471}" type="pres">
      <dgm:prSet presAssocID="{98FA3A01-9F02-4254-A610-89FCA5E4F149}" presName="node" presStyleLbl="alignAccFollowNode1" presStyleIdx="3" presStyleCnt="7" custScaleX="89876" custScaleY="99185" custLinFactNeighborX="38433" custLinFactNeighborY="10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817B3-A067-4AE9-B17E-C9E1C83D3F47}" type="pres">
      <dgm:prSet presAssocID="{E59F0B7F-07B3-4F45-BC6F-08DBB81AFB47}" presName="sibTrans" presStyleCnt="0"/>
      <dgm:spPr/>
    </dgm:pt>
    <dgm:pt modelId="{591E4300-8761-4FDB-94BE-6B841412F24F}" type="pres">
      <dgm:prSet presAssocID="{74C88A8C-9FF9-434C-8978-9E24C7A515BB}" presName="node" presStyleLbl="alignAccFollowNode1" presStyleIdx="4" presStyleCnt="7" custScaleX="91723" custScaleY="86950" custLinFactX="-130330" custLinFactY="-30005" custLinFactNeighborX="-2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2E7810-68F2-4E8D-9085-96C89BD03D52}" type="pres">
      <dgm:prSet presAssocID="{00AF02A3-DEDC-4355-B315-A7ADF237D843}" presName="vSp" presStyleCnt="0"/>
      <dgm:spPr/>
    </dgm:pt>
    <dgm:pt modelId="{0B326AF1-A34A-4749-B311-120539647DC2}" type="pres">
      <dgm:prSet presAssocID="{F574B6B0-0E64-4BDE-AC00-CDA9B0214BD5}" presName="horFlow" presStyleCnt="0"/>
      <dgm:spPr/>
    </dgm:pt>
    <dgm:pt modelId="{FE68D984-76A5-4850-AEA6-19B4A34F84B2}" type="pres">
      <dgm:prSet presAssocID="{F574B6B0-0E64-4BDE-AC00-CDA9B0214BD5}" presName="bigChev" presStyleLbl="node1" presStyleIdx="2" presStyleCnt="3"/>
      <dgm:spPr/>
      <dgm:t>
        <a:bodyPr/>
        <a:lstStyle/>
        <a:p>
          <a:endParaRPr lang="en-US"/>
        </a:p>
      </dgm:t>
    </dgm:pt>
    <dgm:pt modelId="{33DF1387-3E6D-4E6E-BC88-49AD990CA3E0}" type="pres">
      <dgm:prSet presAssocID="{1BF6B7F6-5677-4F04-81E9-2BCC45D300D8}" presName="parTrans" presStyleCnt="0"/>
      <dgm:spPr/>
    </dgm:pt>
    <dgm:pt modelId="{FF415EA2-07A5-4C7C-BB3A-04C4D00BDA47}" type="pres">
      <dgm:prSet presAssocID="{EA560732-C9EA-48BD-A0D2-0068A30AF3AE}" presName="node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68CD30-F932-45B1-9F8E-D6B8475E78E9}" type="pres">
      <dgm:prSet presAssocID="{7271CE46-3609-4074-9327-788069B8322C}" presName="sibTrans" presStyleCnt="0"/>
      <dgm:spPr/>
    </dgm:pt>
    <dgm:pt modelId="{39A91760-4E8E-473B-BF4C-3D5F4472AE27}" type="pres">
      <dgm:prSet presAssocID="{598EE0DC-BE17-4049-97B5-5BE3C56A807C}" presName="node" presStyleLbl="align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064B73-2F73-4391-8C5C-D29884E4EE83}" srcId="{00AF02A3-DEDC-4355-B315-A7ADF237D843}" destId="{74C88A8C-9FF9-434C-8978-9E24C7A515BB}" srcOrd="2" destOrd="0" parTransId="{F30AD975-52ED-4C87-BB7E-BAF3F589A718}" sibTransId="{3C1B9A35-C574-4874-9FCC-42CBA37DD5DD}"/>
    <dgm:cxn modelId="{1DFAAFD6-954C-47A2-8EB7-9D7A8FFCD8FE}" type="presOf" srcId="{39EE03FD-B3C6-4D0E-809A-E34E951AB81B}" destId="{5B4D4830-2386-4958-AEA7-A99BF8DE4FF3}" srcOrd="0" destOrd="0" presId="urn:microsoft.com/office/officeart/2005/8/layout/lProcess3"/>
    <dgm:cxn modelId="{AC9FC3A5-90F5-4CBE-B62E-0AA92069ED44}" srcId="{3A7C170E-23BF-45DF-9BBC-97A2B21B4212}" destId="{F4ABFC61-EF39-4F94-B5CD-2B9F0C89E86C}" srcOrd="0" destOrd="0" parTransId="{5BAC79E9-CE72-4DCB-850A-148E6595449E}" sibTransId="{2F3D1613-6BBC-4E1E-8F8D-445B72506CB1}"/>
    <dgm:cxn modelId="{48B96B39-165D-4D22-8F9B-F2B00251F75F}" type="presOf" srcId="{F574B6B0-0E64-4BDE-AC00-CDA9B0214BD5}" destId="{FE68D984-76A5-4850-AEA6-19B4A34F84B2}" srcOrd="0" destOrd="0" presId="urn:microsoft.com/office/officeart/2005/8/layout/lProcess3"/>
    <dgm:cxn modelId="{01B20497-08B6-412A-B6D9-D5CA36FC51F5}" srcId="{F574B6B0-0E64-4BDE-AC00-CDA9B0214BD5}" destId="{598EE0DC-BE17-4049-97B5-5BE3C56A807C}" srcOrd="1" destOrd="0" parTransId="{AEF7FF8A-23F9-47A0-8DA3-16F2025FE84E}" sibTransId="{6870B1FC-6941-40C4-90CA-701EC7564680}"/>
    <dgm:cxn modelId="{95C18309-E970-460D-9033-CD4D68529690}" type="presOf" srcId="{00AF02A3-DEDC-4355-B315-A7ADF237D843}" destId="{AE168A21-C15C-44A2-8B80-1F7EF3B45247}" srcOrd="0" destOrd="0" presId="urn:microsoft.com/office/officeart/2005/8/layout/lProcess3"/>
    <dgm:cxn modelId="{276C1D2D-0311-44ED-A296-2A88C989FA4B}" type="presOf" srcId="{98FA3A01-9F02-4254-A610-89FCA5E4F149}" destId="{85568344-3B7F-4A9E-8C41-636BA8A86471}" srcOrd="0" destOrd="0" presId="urn:microsoft.com/office/officeart/2005/8/layout/lProcess3"/>
    <dgm:cxn modelId="{B2FBB1B0-7BCD-4702-B9E1-7B76F1230140}" srcId="{00AF02A3-DEDC-4355-B315-A7ADF237D843}" destId="{39EE03FD-B3C6-4D0E-809A-E34E951AB81B}" srcOrd="0" destOrd="0" parTransId="{7EA9CE54-8ECD-4D3C-81E8-D95C3F3B76C9}" sibTransId="{96BFB207-84F3-4BCA-A243-04775BA10405}"/>
    <dgm:cxn modelId="{37740FB7-14E3-4BF5-889D-5DD7CA9A6517}" type="presOf" srcId="{F4ABFC61-EF39-4F94-B5CD-2B9F0C89E86C}" destId="{6E1242D3-E770-4B02-B056-8E1F2C48B28F}" srcOrd="0" destOrd="0" presId="urn:microsoft.com/office/officeart/2005/8/layout/lProcess3"/>
    <dgm:cxn modelId="{F9E5F416-E666-461A-AD91-E99717129F13}" srcId="{2D29E773-6EE8-4B88-9816-5AFC89A3BCA3}" destId="{00AF02A3-DEDC-4355-B315-A7ADF237D843}" srcOrd="1" destOrd="0" parTransId="{1838FE8F-D2FD-4B3B-ADE1-77F084AA1D46}" sibTransId="{4C313F3E-CE8A-4FA6-81FD-1224E69F83C1}"/>
    <dgm:cxn modelId="{74A41D72-4CBD-4F37-A8D0-644EB4FBD02D}" type="presOf" srcId="{EA560732-C9EA-48BD-A0D2-0068A30AF3AE}" destId="{FF415EA2-07A5-4C7C-BB3A-04C4D00BDA47}" srcOrd="0" destOrd="0" presId="urn:microsoft.com/office/officeart/2005/8/layout/lProcess3"/>
    <dgm:cxn modelId="{4038DCDE-DEDA-488B-B5AE-79226BBD8058}" type="presOf" srcId="{15A9995D-1C9A-4AD2-86EB-AF23E69C31C1}" destId="{E20527DD-1E9B-4DDB-BCA1-5BDA9301DC8E}" srcOrd="0" destOrd="0" presId="urn:microsoft.com/office/officeart/2005/8/layout/lProcess3"/>
    <dgm:cxn modelId="{6390EACF-D7C5-4700-849B-6D568EB06BBC}" srcId="{3A7C170E-23BF-45DF-9BBC-97A2B21B4212}" destId="{15A9995D-1C9A-4AD2-86EB-AF23E69C31C1}" srcOrd="1" destOrd="0" parTransId="{9D6A9E5C-23D9-4A5E-93E8-5C70FB0D2E7E}" sibTransId="{3E36E951-B5F3-44D0-B381-28AA76F19A1B}"/>
    <dgm:cxn modelId="{31F1F3CB-89D9-4705-BD21-0005B3E76C78}" type="presOf" srcId="{3A7C170E-23BF-45DF-9BBC-97A2B21B4212}" destId="{0E216262-BCF2-4A53-A37C-3BA76AC4CAEE}" srcOrd="0" destOrd="0" presId="urn:microsoft.com/office/officeart/2005/8/layout/lProcess3"/>
    <dgm:cxn modelId="{7F414895-95F4-449A-BF85-711ED95FEC2F}" type="presOf" srcId="{74C88A8C-9FF9-434C-8978-9E24C7A515BB}" destId="{591E4300-8761-4FDB-94BE-6B841412F24F}" srcOrd="0" destOrd="0" presId="urn:microsoft.com/office/officeart/2005/8/layout/lProcess3"/>
    <dgm:cxn modelId="{6195F41C-6BEB-4F91-AC35-CEAB0803995A}" srcId="{2D29E773-6EE8-4B88-9816-5AFC89A3BCA3}" destId="{F574B6B0-0E64-4BDE-AC00-CDA9B0214BD5}" srcOrd="2" destOrd="0" parTransId="{EC3FBFB2-DE19-4242-B7DE-39AD98B7C3B9}" sibTransId="{636704E8-01AB-4890-92B4-CB6A20DFAAEF}"/>
    <dgm:cxn modelId="{FDDE6543-24F6-49D3-B95B-E863EE3CF496}" type="presOf" srcId="{598EE0DC-BE17-4049-97B5-5BE3C56A807C}" destId="{39A91760-4E8E-473B-BF4C-3D5F4472AE27}" srcOrd="0" destOrd="0" presId="urn:microsoft.com/office/officeart/2005/8/layout/lProcess3"/>
    <dgm:cxn modelId="{F54B5329-3CE1-41AE-B27D-ED4EACD5ED31}" srcId="{F574B6B0-0E64-4BDE-AC00-CDA9B0214BD5}" destId="{EA560732-C9EA-48BD-A0D2-0068A30AF3AE}" srcOrd="0" destOrd="0" parTransId="{1BF6B7F6-5677-4F04-81E9-2BCC45D300D8}" sibTransId="{7271CE46-3609-4074-9327-788069B8322C}"/>
    <dgm:cxn modelId="{27C0DD1A-4165-4573-99A4-FEDEC8F39351}" type="presOf" srcId="{2D29E773-6EE8-4B88-9816-5AFC89A3BCA3}" destId="{57B2EBDA-277E-4774-87F7-BA9A05224C39}" srcOrd="0" destOrd="0" presId="urn:microsoft.com/office/officeart/2005/8/layout/lProcess3"/>
    <dgm:cxn modelId="{A09A92C3-2B9F-46C1-B429-661BF57C1C3A}" srcId="{00AF02A3-DEDC-4355-B315-A7ADF237D843}" destId="{98FA3A01-9F02-4254-A610-89FCA5E4F149}" srcOrd="1" destOrd="0" parTransId="{93CB6A47-D2E4-448B-921E-A356F88370ED}" sibTransId="{E59F0B7F-07B3-4F45-BC6F-08DBB81AFB47}"/>
    <dgm:cxn modelId="{7D5606D6-925E-45F1-8AB4-C7C2C4525451}" srcId="{2D29E773-6EE8-4B88-9816-5AFC89A3BCA3}" destId="{3A7C170E-23BF-45DF-9BBC-97A2B21B4212}" srcOrd="0" destOrd="0" parTransId="{F9AB7C4F-68B4-49E0-ACCA-5D441378EB58}" sibTransId="{251E4F33-6082-4B5B-A122-FFB4E37925C5}"/>
    <dgm:cxn modelId="{DAB69C17-5466-43A0-9C0B-16683A01E1B1}" type="presParOf" srcId="{57B2EBDA-277E-4774-87F7-BA9A05224C39}" destId="{FB7B394F-78C8-41A4-837B-7339E221499C}" srcOrd="0" destOrd="0" presId="urn:microsoft.com/office/officeart/2005/8/layout/lProcess3"/>
    <dgm:cxn modelId="{D3F3387C-2C76-465C-8FCD-D05BC5B0DB48}" type="presParOf" srcId="{FB7B394F-78C8-41A4-837B-7339E221499C}" destId="{0E216262-BCF2-4A53-A37C-3BA76AC4CAEE}" srcOrd="0" destOrd="0" presId="urn:microsoft.com/office/officeart/2005/8/layout/lProcess3"/>
    <dgm:cxn modelId="{E51646AF-DA32-4C7C-9F4D-31AF55D353B2}" type="presParOf" srcId="{FB7B394F-78C8-41A4-837B-7339E221499C}" destId="{3806EE32-5782-42C1-B70F-737D442E4797}" srcOrd="1" destOrd="0" presId="urn:microsoft.com/office/officeart/2005/8/layout/lProcess3"/>
    <dgm:cxn modelId="{39736FC5-6F53-4B15-B4DB-82B2EC8BF381}" type="presParOf" srcId="{FB7B394F-78C8-41A4-837B-7339E221499C}" destId="{6E1242D3-E770-4B02-B056-8E1F2C48B28F}" srcOrd="2" destOrd="0" presId="urn:microsoft.com/office/officeart/2005/8/layout/lProcess3"/>
    <dgm:cxn modelId="{0B95726F-AEB8-4624-B5B0-61BC4CC9A092}" type="presParOf" srcId="{FB7B394F-78C8-41A4-837B-7339E221499C}" destId="{D2265C92-6414-41B6-BBC3-57FF35BE5A1C}" srcOrd="3" destOrd="0" presId="urn:microsoft.com/office/officeart/2005/8/layout/lProcess3"/>
    <dgm:cxn modelId="{440C887A-9042-4972-AF6C-40E3FFDB904A}" type="presParOf" srcId="{FB7B394F-78C8-41A4-837B-7339E221499C}" destId="{E20527DD-1E9B-4DDB-BCA1-5BDA9301DC8E}" srcOrd="4" destOrd="0" presId="urn:microsoft.com/office/officeart/2005/8/layout/lProcess3"/>
    <dgm:cxn modelId="{36E971B8-35FC-4F1F-BE11-FBBDBFCB2200}" type="presParOf" srcId="{57B2EBDA-277E-4774-87F7-BA9A05224C39}" destId="{81D6500E-B0A8-49BE-94E8-91F936CA72AA}" srcOrd="1" destOrd="0" presId="urn:microsoft.com/office/officeart/2005/8/layout/lProcess3"/>
    <dgm:cxn modelId="{F0752AFF-C4F0-44E1-9F4D-A185A40662ED}" type="presParOf" srcId="{57B2EBDA-277E-4774-87F7-BA9A05224C39}" destId="{A3F0C31D-B46C-47BC-8330-BD4C48A3DD80}" srcOrd="2" destOrd="0" presId="urn:microsoft.com/office/officeart/2005/8/layout/lProcess3"/>
    <dgm:cxn modelId="{BE16339B-19A9-49D7-95BB-08C6AD494F46}" type="presParOf" srcId="{A3F0C31D-B46C-47BC-8330-BD4C48A3DD80}" destId="{AE168A21-C15C-44A2-8B80-1F7EF3B45247}" srcOrd="0" destOrd="0" presId="urn:microsoft.com/office/officeart/2005/8/layout/lProcess3"/>
    <dgm:cxn modelId="{56A8BEC8-E7BF-4E96-A3B2-ED039F22AF72}" type="presParOf" srcId="{A3F0C31D-B46C-47BC-8330-BD4C48A3DD80}" destId="{2D42BA87-C86B-4916-812F-AE74BA419858}" srcOrd="1" destOrd="0" presId="urn:microsoft.com/office/officeart/2005/8/layout/lProcess3"/>
    <dgm:cxn modelId="{771EBB79-565E-465A-8419-A17A2675FEAA}" type="presParOf" srcId="{A3F0C31D-B46C-47BC-8330-BD4C48A3DD80}" destId="{5B4D4830-2386-4958-AEA7-A99BF8DE4FF3}" srcOrd="2" destOrd="0" presId="urn:microsoft.com/office/officeart/2005/8/layout/lProcess3"/>
    <dgm:cxn modelId="{C1BF27E4-38AF-4A7A-BD2E-DFC75D595E0B}" type="presParOf" srcId="{A3F0C31D-B46C-47BC-8330-BD4C48A3DD80}" destId="{31591B13-A564-481C-8E9C-C08850A4D48C}" srcOrd="3" destOrd="0" presId="urn:microsoft.com/office/officeart/2005/8/layout/lProcess3"/>
    <dgm:cxn modelId="{78E919D7-491C-46B4-8577-4F6D03449E76}" type="presParOf" srcId="{A3F0C31D-B46C-47BC-8330-BD4C48A3DD80}" destId="{85568344-3B7F-4A9E-8C41-636BA8A86471}" srcOrd="4" destOrd="0" presId="urn:microsoft.com/office/officeart/2005/8/layout/lProcess3"/>
    <dgm:cxn modelId="{9E4973C0-0F29-4CAA-AD6A-A345C08C1577}" type="presParOf" srcId="{A3F0C31D-B46C-47BC-8330-BD4C48A3DD80}" destId="{DBA817B3-A067-4AE9-B17E-C9E1C83D3F47}" srcOrd="5" destOrd="0" presId="urn:microsoft.com/office/officeart/2005/8/layout/lProcess3"/>
    <dgm:cxn modelId="{7CA0A495-9303-4779-80A5-04EE53E41C2B}" type="presParOf" srcId="{A3F0C31D-B46C-47BC-8330-BD4C48A3DD80}" destId="{591E4300-8761-4FDB-94BE-6B841412F24F}" srcOrd="6" destOrd="0" presId="urn:microsoft.com/office/officeart/2005/8/layout/lProcess3"/>
    <dgm:cxn modelId="{B5C68ADC-C1CA-4138-BFE7-69E713509C34}" type="presParOf" srcId="{57B2EBDA-277E-4774-87F7-BA9A05224C39}" destId="{9D2E7810-68F2-4E8D-9085-96C89BD03D52}" srcOrd="3" destOrd="0" presId="urn:microsoft.com/office/officeart/2005/8/layout/lProcess3"/>
    <dgm:cxn modelId="{78E51936-431B-4BBE-B954-5B470CBCD238}" type="presParOf" srcId="{57B2EBDA-277E-4774-87F7-BA9A05224C39}" destId="{0B326AF1-A34A-4749-B311-120539647DC2}" srcOrd="4" destOrd="0" presId="urn:microsoft.com/office/officeart/2005/8/layout/lProcess3"/>
    <dgm:cxn modelId="{E1B7BA81-C420-4174-92C5-3E42C332F133}" type="presParOf" srcId="{0B326AF1-A34A-4749-B311-120539647DC2}" destId="{FE68D984-76A5-4850-AEA6-19B4A34F84B2}" srcOrd="0" destOrd="0" presId="urn:microsoft.com/office/officeart/2005/8/layout/lProcess3"/>
    <dgm:cxn modelId="{CC0C25E3-ED24-439D-A289-6B92E687C17B}" type="presParOf" srcId="{0B326AF1-A34A-4749-B311-120539647DC2}" destId="{33DF1387-3E6D-4E6E-BC88-49AD990CA3E0}" srcOrd="1" destOrd="0" presId="urn:microsoft.com/office/officeart/2005/8/layout/lProcess3"/>
    <dgm:cxn modelId="{DCD3B12D-C511-4CEB-A6F3-8CFF91D9F92D}" type="presParOf" srcId="{0B326AF1-A34A-4749-B311-120539647DC2}" destId="{FF415EA2-07A5-4C7C-BB3A-04C4D00BDA47}" srcOrd="2" destOrd="0" presId="urn:microsoft.com/office/officeart/2005/8/layout/lProcess3"/>
    <dgm:cxn modelId="{A84CEA9B-4BF5-4678-B46F-E12D43FA03D9}" type="presParOf" srcId="{0B326AF1-A34A-4749-B311-120539647DC2}" destId="{1168CD30-F932-45B1-9F8E-D6B8475E78E9}" srcOrd="3" destOrd="0" presId="urn:microsoft.com/office/officeart/2005/8/layout/lProcess3"/>
    <dgm:cxn modelId="{6BD7771C-73F9-4FF0-B23E-BA6DB4084622}" type="presParOf" srcId="{0B326AF1-A34A-4749-B311-120539647DC2}" destId="{39A91760-4E8E-473B-BF4C-3D5F4472AE2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918CC7-5875-4E9F-AEED-380DA4CD4A93}" type="doc">
      <dgm:prSet loTypeId="urn:microsoft.com/office/officeart/2005/8/layout/hChevron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it-IT"/>
        </a:p>
      </dgm:t>
    </dgm:pt>
    <dgm:pt modelId="{D8AF3A35-4377-42C7-B776-536E4F2BF952}">
      <dgm:prSet custT="1"/>
      <dgm:spPr/>
      <dgm:t>
        <a:bodyPr/>
        <a:lstStyle/>
        <a:p>
          <a:pPr rtl="0"/>
          <a:r>
            <a:rPr lang="bg-BG" sz="2400" b="1" dirty="0" smtClean="0"/>
            <a:t>Препоръки на ЕК към България- околна среда и климат</a:t>
          </a:r>
          <a:endParaRPr lang="it-IT" sz="2400" b="1" dirty="0"/>
        </a:p>
      </dgm:t>
    </dgm:pt>
    <dgm:pt modelId="{B934772F-2A6D-4275-B88D-C1091A2FA067}" type="parTrans" cxnId="{D81D5AD0-B1D1-4055-880B-061FF8507670}">
      <dgm:prSet/>
      <dgm:spPr/>
      <dgm:t>
        <a:bodyPr/>
        <a:lstStyle/>
        <a:p>
          <a:endParaRPr lang="it-IT"/>
        </a:p>
      </dgm:t>
    </dgm:pt>
    <dgm:pt modelId="{B35E776A-D0DE-4573-BB9C-B4031F5B8E4D}" type="sibTrans" cxnId="{D81D5AD0-B1D1-4055-880B-061FF8507670}">
      <dgm:prSet/>
      <dgm:spPr/>
      <dgm:t>
        <a:bodyPr/>
        <a:lstStyle/>
        <a:p>
          <a:endParaRPr lang="it-IT"/>
        </a:p>
      </dgm:t>
    </dgm:pt>
    <dgm:pt modelId="{55343F95-BFF8-4525-ABE4-7D5FB55A5066}" type="pres">
      <dgm:prSet presAssocID="{DC918CC7-5875-4E9F-AEED-380DA4CD4A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F9D02B-BEAA-411F-8BB2-4D996E8D76A7}" type="pres">
      <dgm:prSet presAssocID="{D8AF3A35-4377-42C7-B776-536E4F2BF952}" presName="parTxOnly" presStyleLbl="node1" presStyleIdx="0" presStyleCnt="1" custLinFactNeighborX="-3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0F4F7C-C81A-43DE-A4BB-5B9A0A003853}" type="presOf" srcId="{D8AF3A35-4377-42C7-B776-536E4F2BF952}" destId="{C9F9D02B-BEAA-411F-8BB2-4D996E8D76A7}" srcOrd="0" destOrd="0" presId="urn:microsoft.com/office/officeart/2005/8/layout/hChevron3"/>
    <dgm:cxn modelId="{109E01DB-07A6-4167-913E-5D1256A9B1A4}" type="presOf" srcId="{DC918CC7-5875-4E9F-AEED-380DA4CD4A93}" destId="{55343F95-BFF8-4525-ABE4-7D5FB55A5066}" srcOrd="0" destOrd="0" presId="urn:microsoft.com/office/officeart/2005/8/layout/hChevron3"/>
    <dgm:cxn modelId="{D81D5AD0-B1D1-4055-880B-061FF8507670}" srcId="{DC918CC7-5875-4E9F-AEED-380DA4CD4A93}" destId="{D8AF3A35-4377-42C7-B776-536E4F2BF952}" srcOrd="0" destOrd="0" parTransId="{B934772F-2A6D-4275-B88D-C1091A2FA067}" sibTransId="{B35E776A-D0DE-4573-BB9C-B4031F5B8E4D}"/>
    <dgm:cxn modelId="{ECB94393-C84D-48C8-99DF-822EBF9D6B7B}" type="presParOf" srcId="{55343F95-BFF8-4525-ABE4-7D5FB55A5066}" destId="{C9F9D02B-BEAA-411F-8BB2-4D996E8D76A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16262-BCF2-4A53-A37C-3BA76AC4CAEE}">
      <dsp:nvSpPr>
        <dsp:cNvPr id="0" name=""/>
        <dsp:cNvSpPr/>
      </dsp:nvSpPr>
      <dsp:spPr>
        <a:xfrm>
          <a:off x="648071" y="139594"/>
          <a:ext cx="3670368" cy="146814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bg1"/>
              </a:solidFill>
            </a:rPr>
            <a:t>Климат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1382145" y="139594"/>
        <a:ext cx="2202221" cy="1468147"/>
      </dsp:txXfrm>
    </dsp:sp>
    <dsp:sp modelId="{6E1242D3-E770-4B02-B056-8E1F2C48B28F}">
      <dsp:nvSpPr>
        <dsp:cNvPr id="0" name=""/>
        <dsp:cNvSpPr/>
      </dsp:nvSpPr>
      <dsp:spPr>
        <a:xfrm>
          <a:off x="3958359" y="231680"/>
          <a:ext cx="3046406" cy="1218562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tx2">
                  <a:lumMod val="50000"/>
                </a:schemeClr>
              </a:solidFill>
            </a:rPr>
            <a:t>Намаляване на емисиите от парниковите газове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4567640" y="231680"/>
        <a:ext cx="1827844" cy="1218562"/>
      </dsp:txXfrm>
    </dsp:sp>
    <dsp:sp modelId="{9A07A20B-B6A5-4F1E-836B-E3DF7CAA6D07}">
      <dsp:nvSpPr>
        <dsp:cNvPr id="0" name=""/>
        <dsp:cNvSpPr/>
      </dsp:nvSpPr>
      <dsp:spPr>
        <a:xfrm>
          <a:off x="6517317" y="231680"/>
          <a:ext cx="3046406" cy="1218562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tx2">
                  <a:lumMod val="50000"/>
                </a:schemeClr>
              </a:solidFill>
            </a:rPr>
            <a:t>Секвестиране на водород и устойчива енергия 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126598" y="231680"/>
        <a:ext cx="1827844" cy="1218562"/>
      </dsp:txXfrm>
    </dsp:sp>
    <dsp:sp modelId="{AE168A21-C15C-44A2-8B80-1F7EF3B45247}">
      <dsp:nvSpPr>
        <dsp:cNvPr id="0" name=""/>
        <dsp:cNvSpPr/>
      </dsp:nvSpPr>
      <dsp:spPr>
        <a:xfrm>
          <a:off x="718804" y="1817863"/>
          <a:ext cx="3670368" cy="146814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bg1"/>
              </a:solidFill>
            </a:rPr>
            <a:t>Природни ресурси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1452878" y="1817863"/>
        <a:ext cx="2202221" cy="1468147"/>
      </dsp:txXfrm>
    </dsp:sp>
    <dsp:sp modelId="{5B4D4830-2386-4958-AEA7-A99BF8DE4FF3}">
      <dsp:nvSpPr>
        <dsp:cNvPr id="0" name=""/>
        <dsp:cNvSpPr/>
      </dsp:nvSpPr>
      <dsp:spPr>
        <a:xfrm>
          <a:off x="4017868" y="1909268"/>
          <a:ext cx="3046406" cy="1218562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tx2">
                  <a:lumMod val="50000"/>
                </a:schemeClr>
              </a:solidFill>
            </a:rPr>
            <a:t>Вода, почви, въздух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4627149" y="1909268"/>
        <a:ext cx="1827844" cy="1218562"/>
      </dsp:txXfrm>
    </dsp:sp>
    <dsp:sp modelId="{85568344-3B7F-4A9E-8C41-636BA8A86471}">
      <dsp:nvSpPr>
        <dsp:cNvPr id="0" name=""/>
        <dsp:cNvSpPr/>
      </dsp:nvSpPr>
      <dsp:spPr>
        <a:xfrm>
          <a:off x="6695849" y="1930964"/>
          <a:ext cx="2737987" cy="1208631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tx2">
                  <a:lumMod val="50000"/>
                </a:schemeClr>
              </a:solidFill>
            </a:rPr>
            <a:t>Намаляване на химикалите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300165" y="1930964"/>
        <a:ext cx="1529356" cy="1208631"/>
      </dsp:txXfrm>
    </dsp:sp>
    <dsp:sp modelId="{FE68D984-76A5-4850-AEA6-19B4A34F84B2}">
      <dsp:nvSpPr>
        <dsp:cNvPr id="0" name=""/>
        <dsp:cNvSpPr/>
      </dsp:nvSpPr>
      <dsp:spPr>
        <a:xfrm>
          <a:off x="718804" y="3348700"/>
          <a:ext cx="3670368" cy="146814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bg1"/>
              </a:solidFill>
            </a:rPr>
            <a:t>Биологично разнообразие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1452878" y="3348700"/>
        <a:ext cx="2202221" cy="1468147"/>
      </dsp:txXfrm>
    </dsp:sp>
    <dsp:sp modelId="{FF415EA2-07A5-4C7C-BB3A-04C4D00BDA47}">
      <dsp:nvSpPr>
        <dsp:cNvPr id="0" name=""/>
        <dsp:cNvSpPr/>
      </dsp:nvSpPr>
      <dsp:spPr>
        <a:xfrm>
          <a:off x="3912024" y="3473492"/>
          <a:ext cx="3046406" cy="1218562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err="1" smtClean="0">
              <a:solidFill>
                <a:schemeClr val="tx2">
                  <a:lumMod val="50000"/>
                </a:schemeClr>
              </a:solidFill>
            </a:rPr>
            <a:t>Екосистемни</a:t>
          </a:r>
          <a:r>
            <a:rPr lang="bg-BG" sz="1600" b="0" kern="1200" dirty="0" smtClean="0">
              <a:solidFill>
                <a:schemeClr val="tx2">
                  <a:lumMod val="50000"/>
                </a:schemeClr>
              </a:solidFill>
            </a:rPr>
            <a:t> услуги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4521305" y="3473492"/>
        <a:ext cx="1827844" cy="1218562"/>
      </dsp:txXfrm>
    </dsp:sp>
    <dsp:sp modelId="{39A91760-4E8E-473B-BF4C-3D5F4472AE27}">
      <dsp:nvSpPr>
        <dsp:cNvPr id="0" name=""/>
        <dsp:cNvSpPr/>
      </dsp:nvSpPr>
      <dsp:spPr>
        <a:xfrm>
          <a:off x="6531933" y="3473492"/>
          <a:ext cx="3046406" cy="1218562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tx2">
                  <a:lumMod val="50000"/>
                </a:schemeClr>
              </a:solidFill>
            </a:rPr>
            <a:t>Местообитания и ландшафт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141214" y="3473492"/>
        <a:ext cx="1827844" cy="12185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9D02B-BEAA-411F-8BB2-4D996E8D76A7}">
      <dsp:nvSpPr>
        <dsp:cNvPr id="0" name=""/>
        <dsp:cNvSpPr/>
      </dsp:nvSpPr>
      <dsp:spPr>
        <a:xfrm>
          <a:off x="0" y="0"/>
          <a:ext cx="11581966" cy="58658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/>
            <a:t>Екологични цели на ОСП- околна среда и климат </a:t>
          </a:r>
          <a:endParaRPr lang="it-IT" sz="2400" b="1" kern="1200" dirty="0"/>
        </a:p>
      </dsp:txBody>
      <dsp:txXfrm>
        <a:off x="0" y="0"/>
        <a:ext cx="11435321" cy="5865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9D02B-BEAA-411F-8BB2-4D996E8D76A7}">
      <dsp:nvSpPr>
        <dsp:cNvPr id="0" name=""/>
        <dsp:cNvSpPr/>
      </dsp:nvSpPr>
      <dsp:spPr>
        <a:xfrm>
          <a:off x="0" y="0"/>
          <a:ext cx="11581966" cy="58658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/>
            <a:t>Стратегически документи </a:t>
          </a:r>
          <a:endParaRPr lang="it-IT" sz="2400" b="1" kern="1200" dirty="0"/>
        </a:p>
      </dsp:txBody>
      <dsp:txXfrm>
        <a:off x="0" y="0"/>
        <a:ext cx="11435321" cy="5865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9D02B-BEAA-411F-8BB2-4D996E8D76A7}">
      <dsp:nvSpPr>
        <dsp:cNvPr id="0" name=""/>
        <dsp:cNvSpPr/>
      </dsp:nvSpPr>
      <dsp:spPr>
        <a:xfrm>
          <a:off x="0" y="0"/>
          <a:ext cx="11581966" cy="58658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/>
            <a:t>Стратегически документи </a:t>
          </a:r>
          <a:endParaRPr lang="it-IT" sz="2400" b="1" kern="1200" dirty="0"/>
        </a:p>
      </dsp:txBody>
      <dsp:txXfrm>
        <a:off x="0" y="0"/>
        <a:ext cx="11435321" cy="5865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16262-BCF2-4A53-A37C-3BA76AC4CAEE}">
      <dsp:nvSpPr>
        <dsp:cNvPr id="0" name=""/>
        <dsp:cNvSpPr/>
      </dsp:nvSpPr>
      <dsp:spPr>
        <a:xfrm>
          <a:off x="0" y="450408"/>
          <a:ext cx="3676908" cy="147076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bg1"/>
              </a:solidFill>
            </a:rPr>
            <a:t>Почви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735382" y="450408"/>
        <a:ext cx="2206145" cy="1470763"/>
      </dsp:txXfrm>
    </dsp:sp>
    <dsp:sp modelId="{6E1242D3-E770-4B02-B056-8E1F2C48B28F}">
      <dsp:nvSpPr>
        <dsp:cNvPr id="0" name=""/>
        <dsp:cNvSpPr/>
      </dsp:nvSpPr>
      <dsp:spPr>
        <a:xfrm>
          <a:off x="5806696" y="602521"/>
          <a:ext cx="2760719" cy="1076711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>
              <a:solidFill>
                <a:schemeClr val="tx2">
                  <a:lumMod val="50000"/>
                </a:schemeClr>
              </a:solidFill>
            </a:rPr>
            <a:t>Подобряване на управлението на оборския тор</a:t>
          </a:r>
          <a:endParaRPr lang="it-IT" sz="15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345052" y="602521"/>
        <a:ext cx="1684008" cy="1076711"/>
      </dsp:txXfrm>
    </dsp:sp>
    <dsp:sp modelId="{E20527DD-1E9B-4DDB-BCA1-5BDA9301DC8E}">
      <dsp:nvSpPr>
        <dsp:cNvPr id="0" name=""/>
        <dsp:cNvSpPr/>
      </dsp:nvSpPr>
      <dsp:spPr>
        <a:xfrm>
          <a:off x="8236377" y="627852"/>
          <a:ext cx="2708838" cy="1034010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>
              <a:solidFill>
                <a:schemeClr val="tx2">
                  <a:lumMod val="50000"/>
                </a:schemeClr>
              </a:solidFill>
            </a:rPr>
            <a:t>Подобряване управлението на почвата</a:t>
          </a:r>
          <a:endParaRPr lang="it-IT" sz="15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8753382" y="627852"/>
        <a:ext cx="1674828" cy="1034010"/>
      </dsp:txXfrm>
    </dsp:sp>
    <dsp:sp modelId="{AE168A21-C15C-44A2-8B80-1F7EF3B45247}">
      <dsp:nvSpPr>
        <dsp:cNvPr id="0" name=""/>
        <dsp:cNvSpPr/>
      </dsp:nvSpPr>
      <dsp:spPr>
        <a:xfrm>
          <a:off x="3442" y="2140845"/>
          <a:ext cx="3676908" cy="147076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bg1"/>
              </a:solidFill>
            </a:rPr>
            <a:t>Биоразнообразие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738824" y="2140845"/>
        <a:ext cx="2206145" cy="1470763"/>
      </dsp:txXfrm>
    </dsp:sp>
    <dsp:sp modelId="{5B4D4830-2386-4958-AEA7-A99BF8DE4FF3}">
      <dsp:nvSpPr>
        <dsp:cNvPr id="0" name=""/>
        <dsp:cNvSpPr/>
      </dsp:nvSpPr>
      <dsp:spPr>
        <a:xfrm>
          <a:off x="3308385" y="2232413"/>
          <a:ext cx="3051834" cy="122073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tx2">
                  <a:lumMod val="50000"/>
                </a:schemeClr>
              </a:solidFill>
            </a:rPr>
            <a:t>Създаване и поддържане на особености на ландшафта в земеделски земи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918752" y="2232413"/>
        <a:ext cx="1831101" cy="1220733"/>
      </dsp:txXfrm>
    </dsp:sp>
    <dsp:sp modelId="{85568344-3B7F-4A9E-8C41-636BA8A86471}">
      <dsp:nvSpPr>
        <dsp:cNvPr id="0" name=""/>
        <dsp:cNvSpPr/>
      </dsp:nvSpPr>
      <dsp:spPr>
        <a:xfrm>
          <a:off x="5991137" y="2254148"/>
          <a:ext cx="2742866" cy="1210784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tx2">
                  <a:lumMod val="50000"/>
                </a:schemeClr>
              </a:solidFill>
            </a:rPr>
            <a:t>Увеличаване на подкрепата за земи с ВПС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596529" y="2254148"/>
        <a:ext cx="1532082" cy="1210784"/>
      </dsp:txXfrm>
    </dsp:sp>
    <dsp:sp modelId="{591E4300-8761-4FDB-94BE-6B841412F24F}">
      <dsp:nvSpPr>
        <dsp:cNvPr id="0" name=""/>
        <dsp:cNvSpPr/>
      </dsp:nvSpPr>
      <dsp:spPr>
        <a:xfrm>
          <a:off x="3310570" y="615393"/>
          <a:ext cx="2799233" cy="1061427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>
              <a:solidFill>
                <a:schemeClr val="tx2">
                  <a:lumMod val="50000"/>
                </a:schemeClr>
              </a:solidFill>
            </a:rPr>
            <a:t>Повишаване на органичните вещества и съхраняване на плодородието</a:t>
          </a:r>
          <a:endParaRPr lang="it-IT" sz="15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841284" y="615393"/>
        <a:ext cx="1737806" cy="1061427"/>
      </dsp:txXfrm>
    </dsp:sp>
    <dsp:sp modelId="{FE68D984-76A5-4850-AEA6-19B4A34F84B2}">
      <dsp:nvSpPr>
        <dsp:cNvPr id="0" name=""/>
        <dsp:cNvSpPr/>
      </dsp:nvSpPr>
      <dsp:spPr>
        <a:xfrm>
          <a:off x="3442" y="3674410"/>
          <a:ext cx="3676908" cy="147076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bg1"/>
              </a:solidFill>
            </a:rPr>
            <a:t>Биологично земеделие</a:t>
          </a:r>
          <a:endParaRPr lang="it-IT" sz="1600" kern="1200" dirty="0">
            <a:solidFill>
              <a:schemeClr val="bg1"/>
            </a:solidFill>
          </a:endParaRPr>
        </a:p>
      </dsp:txBody>
      <dsp:txXfrm>
        <a:off x="738824" y="3674410"/>
        <a:ext cx="2206145" cy="1470763"/>
      </dsp:txXfrm>
    </dsp:sp>
    <dsp:sp modelId="{FF415EA2-07A5-4C7C-BB3A-04C4D00BDA47}">
      <dsp:nvSpPr>
        <dsp:cNvPr id="0" name=""/>
        <dsp:cNvSpPr/>
      </dsp:nvSpPr>
      <dsp:spPr>
        <a:xfrm>
          <a:off x="3202352" y="3799425"/>
          <a:ext cx="3051834" cy="122073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0" kern="1200" dirty="0" smtClean="0">
              <a:solidFill>
                <a:schemeClr val="tx2">
                  <a:lumMod val="50000"/>
                </a:schemeClr>
              </a:solidFill>
            </a:rPr>
            <a:t>Преминаване съм биологично земеделие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812719" y="3799425"/>
        <a:ext cx="1831101" cy="1220733"/>
      </dsp:txXfrm>
    </dsp:sp>
    <dsp:sp modelId="{39A91760-4E8E-473B-BF4C-3D5F4472AE27}">
      <dsp:nvSpPr>
        <dsp:cNvPr id="0" name=""/>
        <dsp:cNvSpPr/>
      </dsp:nvSpPr>
      <dsp:spPr>
        <a:xfrm>
          <a:off x="5826930" y="3799425"/>
          <a:ext cx="3051834" cy="122073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chemeClr val="tx2">
                  <a:lumMod val="50000"/>
                </a:schemeClr>
              </a:solidFill>
            </a:rPr>
            <a:t>Поддържане на биологично земеделие</a:t>
          </a:r>
          <a:endParaRPr lang="it-IT" sz="16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437297" y="3799425"/>
        <a:ext cx="1831101" cy="12207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9D02B-BEAA-411F-8BB2-4D996E8D76A7}">
      <dsp:nvSpPr>
        <dsp:cNvPr id="0" name=""/>
        <dsp:cNvSpPr/>
      </dsp:nvSpPr>
      <dsp:spPr>
        <a:xfrm>
          <a:off x="0" y="0"/>
          <a:ext cx="11581966" cy="58658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/>
            <a:t>Препоръки на ЕК към България- околна среда и климат</a:t>
          </a:r>
          <a:endParaRPr lang="it-IT" sz="2400" b="1" kern="1200" dirty="0"/>
        </a:p>
      </dsp:txBody>
      <dsp:txXfrm>
        <a:off x="0" y="0"/>
        <a:ext cx="11435321" cy="5865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7254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6" y="0"/>
            <a:ext cx="297254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28168"/>
            <a:ext cx="297254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6" y="9428168"/>
            <a:ext cx="297254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7254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6" y="0"/>
            <a:ext cx="297254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650" y="744538"/>
            <a:ext cx="661828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1" y="4714879"/>
            <a:ext cx="5487043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28168"/>
            <a:ext cx="297254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6" y="9428168"/>
            <a:ext cx="297254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85" tIns="45343" rIns="90685" bIns="4534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82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471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487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399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666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0148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5434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To </a:t>
            </a:r>
            <a:r>
              <a:rPr lang="it-IT" dirty="0" err="1" smtClean="0"/>
              <a:t>simplify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338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To </a:t>
            </a:r>
            <a:r>
              <a:rPr lang="it-IT" dirty="0" err="1" smtClean="0"/>
              <a:t>simplify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882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562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620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582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45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128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8750" y="757238"/>
            <a:ext cx="6737350" cy="3789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726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1" y="-27385"/>
            <a:ext cx="12193911" cy="69127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201" y="5708389"/>
            <a:ext cx="2906980" cy="1168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bg>
      <p:bgPr>
        <a:solidFill>
          <a:srgbClr val="3C6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4"/>
            <a:ext cx="12285699" cy="68579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29029" tIns="14514" rIns="29029" bIns="14514" numCol="1" rtlCol="0" anchor="ctr" anchorCtr="0" compatLnSpc="1">
            <a:prstTxWarp prst="textNoShape">
              <a:avLst/>
            </a:prstTxWarp>
          </a:bodyPr>
          <a:lstStyle/>
          <a:p>
            <a:pPr marL="1008" marR="0" indent="0" algn="l" defTabSz="290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81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285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6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chemeClr val="accent2">
              <a:lumMod val="50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accent2">
              <a:lumMod val="50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4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4.wmf"/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12" Type="http://schemas.microsoft.com/office/2007/relationships/diagramDrawing" Target="../diagrams/drawing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diagramColors" Target="../diagrams/colors4.xml"/><Relationship Id="rId5" Type="http://schemas.openxmlformats.org/officeDocument/2006/relationships/diagramColors" Target="../diagrams/colors3.xml"/><Relationship Id="rId10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4.wmf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1612" cy="6988984"/>
          </a:xfrm>
          <a:prstGeom prst="rect">
            <a:avLst/>
          </a:prstGeom>
        </p:spPr>
      </p:pic>
      <p:sp>
        <p:nvSpPr>
          <p:cNvPr id="4" name="Title 12"/>
          <p:cNvSpPr>
            <a:spLocks noGrp="1"/>
          </p:cNvSpPr>
          <p:nvPr>
            <p:ph type="title" idx="4294967295"/>
          </p:nvPr>
        </p:nvSpPr>
        <p:spPr>
          <a:xfrm>
            <a:off x="2279576" y="2204864"/>
            <a:ext cx="7560840" cy="1535367"/>
          </a:xfrm>
          <a:prstGeom prst="rect">
            <a:avLst/>
          </a:prstGeom>
        </p:spPr>
        <p:txBody>
          <a:bodyPr anchor="t"/>
          <a:lstStyle/>
          <a:p>
            <a:pPr marL="0" indent="0" algn="ctr"/>
            <a:r>
              <a:rPr lang="bg-BG" sz="4000" b="0" dirty="0" smtClean="0">
                <a:solidFill>
                  <a:schemeClr val="bg1">
                    <a:lumMod val="50000"/>
                  </a:schemeClr>
                </a:solidFill>
                <a:latin typeface="EC Square Sans Pro Light" panose="020B0506000000020004" pitchFamily="34" charset="0"/>
                <a:cs typeface="Arial" panose="020B0604020202020204" pitchFamily="34" charset="0"/>
              </a:rPr>
              <a:t>Зелената архитектура </a:t>
            </a:r>
            <a:br>
              <a:rPr lang="bg-BG" sz="4000" b="0" dirty="0" smtClean="0">
                <a:solidFill>
                  <a:schemeClr val="bg1">
                    <a:lumMod val="50000"/>
                  </a:schemeClr>
                </a:solidFill>
                <a:latin typeface="EC Square Sans Pro Light" panose="020B0506000000020004" pitchFamily="34" charset="0"/>
                <a:cs typeface="Arial" panose="020B0604020202020204" pitchFamily="34" charset="0"/>
              </a:rPr>
            </a:br>
            <a:r>
              <a:rPr lang="bg-BG" sz="4000" b="0" dirty="0" smtClean="0">
                <a:solidFill>
                  <a:schemeClr val="bg1">
                    <a:lumMod val="50000"/>
                  </a:schemeClr>
                </a:solidFill>
                <a:latin typeface="EC Square Sans Pro Light" panose="020B0506000000020004" pitchFamily="34" charset="0"/>
                <a:cs typeface="Arial" panose="020B0604020202020204" pitchFamily="34" charset="0"/>
              </a:rPr>
              <a:t>Първи стълб</a:t>
            </a:r>
            <a:br>
              <a:rPr lang="bg-BG" sz="4000" b="0" dirty="0" smtClean="0">
                <a:solidFill>
                  <a:schemeClr val="bg1">
                    <a:lumMod val="50000"/>
                  </a:schemeClr>
                </a:solidFill>
                <a:latin typeface="EC Square Sans Pro Light" panose="020B0506000000020004" pitchFamily="34" charset="0"/>
                <a:cs typeface="Arial" panose="020B0604020202020204" pitchFamily="34" charset="0"/>
              </a:rPr>
            </a:br>
            <a:r>
              <a:rPr lang="bg-BG" sz="4000" b="0" dirty="0" smtClean="0">
                <a:solidFill>
                  <a:schemeClr val="bg1">
                    <a:lumMod val="50000"/>
                  </a:schemeClr>
                </a:solidFill>
                <a:latin typeface="EC Square Sans Pro Light" panose="020B0506000000020004" pitchFamily="34" charset="0"/>
                <a:cs typeface="Arial" panose="020B0604020202020204" pitchFamily="34" charset="0"/>
              </a:rPr>
              <a:t>ОСП 2023-2027</a:t>
            </a:r>
            <a:endParaRPr lang="en-US" sz="4000" b="0" dirty="0">
              <a:solidFill>
                <a:schemeClr val="bg1">
                  <a:lumMod val="50000"/>
                </a:schemeClr>
              </a:solidFill>
              <a:latin typeface="EC Square Sans Pro Light" panose="020B050600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47144" y="1502205"/>
            <a:ext cx="5423561" cy="311482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Екологично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на трайните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насаждения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одобряване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хранителния баланс и директно се намалява количеството на влаганите хранителни елементи с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торенето;Намаляване на риска от деградация на почвите чрез подходящи обработки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94494" y="2903562"/>
            <a:ext cx="4012443" cy="107721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на буферни ивици, заети с естествена растителност по краищата на земеделските площи, върху които не се прилагат ПРЗ. 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93666" y="1841893"/>
            <a:ext cx="4012442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Зелено торене чрез засяване на азот фиксиращи култури в междуредията</a:t>
            </a:r>
            <a:endParaRPr lang="ru-RU" sz="1600" b="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0318" y="4778701"/>
            <a:ext cx="7419570" cy="100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6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ru-RU" dirty="0"/>
              <a:t>Еко схемата надгражда условността (ДЗЕС 6) като изисква поддържането на трайните насаждения да бъде с  практиката поддържане на азотфиксиращи култури, което се очаква да има положителен принос върху плодородието на почвата. </a:t>
            </a:r>
            <a:endParaRPr lang="ru-RU" dirty="0" smtClean="0"/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6 :</a:t>
            </a:r>
            <a:r>
              <a:rPr lang="ru-RU" i="1" dirty="0">
                <a:solidFill>
                  <a:schemeClr val="bg2"/>
                </a:solidFill>
              </a:rPr>
              <a:t>Минимално управление на земите при отчитане на специфичните условия с цел ограничаване на ерозията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970495" y="1670142"/>
            <a:ext cx="2641842" cy="23083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R.18PR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Подобряване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и опазване на почвите: Дял на използваната земеделска земя (ИЗП), обхваната от подпомагани задължения, благоприятни за управлението на качеството на почвите и биотата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43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18587" y="1708910"/>
            <a:ext cx="5423561" cy="303373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802745" y="5132087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9936" y="415101"/>
            <a:ext cx="9658102" cy="11071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Екстензивно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на постоянно затревените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площи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Подобряване на състоянието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постоянно затревените площи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чрез екстензивен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режим на управление на пасищната екосистема.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Запазване на природни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местообитания и местообитания на видове за подобряване на природозащитното състояние във и извън Натура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2000</a:t>
            </a:r>
            <a:r>
              <a:rPr lang="bg-BG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.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 Прилагане на 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подходящ, съобразен с нуждите на природните местообитания режим на управление.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302767" y="1858389"/>
            <a:ext cx="4012443" cy="8309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Екстензивна паша за поддържане и подобряване на състоянието на постоянно затревените площи с пасищни животни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02767" y="3804157"/>
            <a:ext cx="4012442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Пашуване на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животни от минимум 60 дни през съответната година.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99198" y="4785503"/>
            <a:ext cx="7419570" cy="100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1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ru-RU" dirty="0"/>
              <a:t>Поддържане на постоянно затревените площи (ПЗП) на базата на съотношението на ПЗП към земеделската площ на национално, регионално, под-регионално, ниво група от стопанства или ниво </a:t>
            </a:r>
            <a:r>
              <a:rPr lang="ru-RU" dirty="0" smtClean="0"/>
              <a:t>стопанство</a:t>
            </a:r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1: </a:t>
            </a:r>
            <a:r>
              <a:rPr lang="ru-RU" i="1" dirty="0" smtClean="0">
                <a:solidFill>
                  <a:schemeClr val="bg2"/>
                </a:solidFill>
              </a:rPr>
              <a:t>Обща </a:t>
            </a:r>
            <a:r>
              <a:rPr lang="ru-RU" i="1" dirty="0">
                <a:solidFill>
                  <a:schemeClr val="bg2"/>
                </a:solidFill>
              </a:rPr>
              <a:t>защита срещу преобразуване на ПЗП в други площи с цел запазване на запасите на въглерод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02766" y="2859342"/>
            <a:ext cx="4012443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на ПЗП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посредством екстензивно пашуване от 0.3 до 1 ЖЕ/ха.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891847" y="1594316"/>
            <a:ext cx="2641842" cy="295465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R.14PR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4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Съхранение на въглерод в почвата и в биомаса: дял на използвана земеделска площ (ИЗП), обхваната от задължения за намаляване на емисиите, запазване и/или засилване на съхранението на въглерод (постоянно затревени площи, трайни насаждения с постоянна зелена покривка, земеделска земя във влажни зони и торфища)</a:t>
            </a:r>
            <a:endParaRPr lang="en-GB" sz="14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53019" y="1643296"/>
            <a:ext cx="5423561" cy="311482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bg-BG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оддържане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 подобряване на биоразнообразието в горски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екосистеми</a:t>
            </a:r>
            <a:endParaRPr lang="en-US" sz="200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Опазване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биоразнообразието, съхраняване или възстановяване на хабитатите или видовете, включително поддържането и създаването на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непроизводствени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площи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138122" y="2775687"/>
            <a:ext cx="4012443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Отглеждане на култури подходящи за изхранване на животни </a:t>
            </a:r>
            <a:endParaRPr lang="en-GB" sz="1600" b="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0318" y="4879206"/>
            <a:ext cx="741957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ru-RU" sz="1600" dirty="0" smtClean="0">
                <a:latin typeface="EC Square Sans Cond Pro" panose="020B0506040000020004" pitchFamily="34" charset="0"/>
              </a:rPr>
              <a:t>Надгражда </a:t>
            </a:r>
            <a:r>
              <a:rPr lang="ru-RU" sz="1600" dirty="0">
                <a:latin typeface="EC Square Sans Cond Pro" panose="020B0506040000020004" pitchFamily="34" charset="0"/>
              </a:rPr>
              <a:t>условността по отношение на поддържането на непроизводствени площи в стопанството, които имат принос за биологичното разнообразие.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93275" y="3847885"/>
            <a:ext cx="4012443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Без добиване на продукция</a:t>
            </a:r>
            <a:endParaRPr lang="en-GB" sz="1600" b="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24323" y="1856853"/>
            <a:ext cx="4012443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Слой Горски еко системи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891847" y="1594316"/>
            <a:ext cx="2641842" cy="329320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R.31PR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Запазване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на местообитанията и видовете: Дял на използваната земеделска земя (ИЗП), обхваната от подпомагани задължения, подпомагащи запазването или възстановяването на биоразнообразието, включително земеделски практики с висока природна стойност.</a:t>
            </a:r>
            <a:endParaRPr lang="en-GB" sz="14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78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23811" y="1556792"/>
            <a:ext cx="6431673" cy="317458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1278058" y="3444384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Разнообразяване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отглежданите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култури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Подобряване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сеитбооборота на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културите, с цел увеличаване на 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съдържанието на хумус и хранителни вещества в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почвата, предпазване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от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ерозия чрез осигуряване на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наличието на постоянна почвена покривка, за да се избегне отмиването и уплътняването на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почвата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309103" y="1815262"/>
            <a:ext cx="4948008" cy="8309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Земеделски стопанства с обработваема земя и/или площи, заети с медицински и ароматни култури до 9.99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ха – </a:t>
            </a:r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2 култури 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1296653" y="2024786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92354" y="2825421"/>
            <a:ext cx="4937620" cy="8309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Земеделски стопанства с обработваема земя и/или площи, заети с медицински и ароматни култури между 10 и 30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ха – </a:t>
            </a:r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3 култури </a:t>
            </a:r>
            <a:endParaRPr lang="ru-RU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0318" y="4885307"/>
            <a:ext cx="7419570" cy="684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8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ru-RU" dirty="0"/>
              <a:t>Ротация на културите или други практики, целящи запазването на почвения потенциал като диверсфикация на културите</a:t>
            </a:r>
            <a:endParaRPr lang="bg-BG" dirty="0" smtClean="0"/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8 :</a:t>
            </a:r>
            <a:r>
              <a:rPr lang="ru-RU" i="1" dirty="0">
                <a:solidFill>
                  <a:schemeClr val="bg2"/>
                </a:solidFill>
              </a:rPr>
              <a:t>Запазване на потенциала на почвите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09103" y="3795984"/>
            <a:ext cx="4937620" cy="8309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Земеделски стопанства с обработваема земя и/или площи, заети с медицински и ароматни култури между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над 30 ха – </a:t>
            </a:r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4 култури </a:t>
            </a:r>
            <a:endParaRPr lang="ru-RU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1404856" y="2922974"/>
            <a:ext cx="2697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bg-BG" sz="1600" b="0" u="sng" dirty="0" smtClean="0">
                <a:solidFill>
                  <a:schemeClr val="accent2">
                    <a:lumMod val="75000"/>
                  </a:schemeClr>
                </a:solidFill>
                <a:latin typeface="EC Square Sans Cond Pro" panose="020B0506040000020004" pitchFamily="34" charset="0"/>
              </a:rPr>
              <a:t>Период  за диверсификация </a:t>
            </a:r>
          </a:p>
          <a:p>
            <a:pPr algn="just"/>
            <a:r>
              <a:rPr lang="bg-BG" sz="1600" b="0" u="sng" dirty="0" smtClean="0">
                <a:solidFill>
                  <a:schemeClr val="accent2">
                    <a:lumMod val="75000"/>
                  </a:schemeClr>
                </a:solidFill>
                <a:latin typeface="EC Square Sans Cond Pro" panose="020B0506040000020004" pitchFamily="34" charset="0"/>
              </a:rPr>
              <a:t> 15 май – 15 септември </a:t>
            </a:r>
            <a:endParaRPr lang="en-GB" sz="1600" b="0" u="sng" dirty="0" err="1" smtClean="0">
              <a:solidFill>
                <a:schemeClr val="accent2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883797" y="1821343"/>
            <a:ext cx="2641842" cy="23083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R.19PR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Подобряване и опазване на почвите: Дял на използваната земеделска земя (ИЗП), обхваната от подпомагани задължения, благоприятни за управлението на качеството на почвите и биотата </a:t>
            </a:r>
            <a:endParaRPr lang="en-GB" sz="14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7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99228" y="1569395"/>
            <a:ext cx="5057012" cy="276388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Буферни екологични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ивици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Екологично поддържане на непроизводствени площи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809563" y="2076353"/>
            <a:ext cx="3294549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Слой ландшафтна инфраструктура 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0318" y="4885307"/>
            <a:ext cx="7419570" cy="684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8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ru-RU" dirty="0"/>
              <a:t>Ротация на културите или други практики, целящи запазването на почвения потенциал като диверсфикация на културите</a:t>
            </a:r>
            <a:endParaRPr lang="bg-BG" dirty="0" smtClean="0"/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8 :</a:t>
            </a:r>
            <a:r>
              <a:rPr lang="ru-RU" i="1" dirty="0">
                <a:solidFill>
                  <a:schemeClr val="bg2"/>
                </a:solidFill>
              </a:rPr>
              <a:t>Запазване на потенциала на почвите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2272027" y="2795073"/>
            <a:ext cx="2483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bg-BG" sz="1600" b="0" u="sng" dirty="0" smtClean="0">
                <a:solidFill>
                  <a:schemeClr val="accent2">
                    <a:lumMod val="75000"/>
                  </a:schemeClr>
                </a:solidFill>
                <a:latin typeface="EC Square Sans Cond Pro" panose="020B0506040000020004" pitchFamily="34" charset="0"/>
              </a:rPr>
              <a:t>Дейности по поддържане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09563" y="2945510"/>
            <a:ext cx="4086637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Ивици по краищата на гори и буферни ивици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68475" y="4832410"/>
            <a:ext cx="7419570" cy="100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9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bg-BG" dirty="0"/>
              <a:t>Надгражда изискванията на ДЗЕС 9 по отношение на особеностите на ландшафта, като прилага подходящи режими на управление на </a:t>
            </a:r>
            <a:r>
              <a:rPr lang="bg-BG" dirty="0" err="1"/>
              <a:t>ландшафтните</a:t>
            </a:r>
            <a:r>
              <a:rPr lang="bg-BG" dirty="0"/>
              <a:t> елементи, които водят до повишен екологичен </a:t>
            </a:r>
            <a:r>
              <a:rPr lang="bg-BG" dirty="0" smtClean="0"/>
              <a:t>принос</a:t>
            </a:r>
            <a:endParaRPr lang="en-US" dirty="0" smtClean="0"/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</a:t>
            </a:r>
            <a:r>
              <a:rPr lang="en-US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9</a:t>
            </a:r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 :</a:t>
            </a:r>
            <a:r>
              <a:rPr lang="ru-RU" i="1" dirty="0">
                <a:solidFill>
                  <a:schemeClr val="bg2"/>
                </a:solidFill>
              </a:rPr>
              <a:t>Поддържане на не-производствените характеристики и площи за подобряване на биоразнообразието в </a:t>
            </a:r>
            <a:r>
              <a:rPr lang="ru-RU" i="1" dirty="0" smtClean="0">
                <a:solidFill>
                  <a:schemeClr val="bg2"/>
                </a:solidFill>
              </a:rPr>
              <a:t>стопанството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656089" y="1310258"/>
            <a:ext cx="2641842" cy="295465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R.14PR</a:t>
            </a:r>
          </a:p>
          <a:p>
            <a:pPr algn="ctr"/>
            <a:r>
              <a:rPr lang="ru-RU" sz="14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4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Съхранение на въглерод в почвата и в биомаса: дял на използвана земеделска площ (ИЗП), обхваната от задължения за намаляване на емисиите, запазване и/или засилване на съхранението на въглерод (постоянно затревени площи, трайни насаждения с постоянна зелена покривка, земеделска земя във влажни зони и торфища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)</a:t>
            </a:r>
            <a:endParaRPr lang="en-GB" sz="14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3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7408" y="2852936"/>
            <a:ext cx="10471503" cy="509315"/>
            <a:chOff x="0" y="0"/>
            <a:chExt cx="11581966" cy="586582"/>
          </a:xfrm>
        </p:grpSpPr>
        <p:sp>
          <p:nvSpPr>
            <p:cNvPr id="3" name="Pentagon 2"/>
            <p:cNvSpPr/>
            <p:nvPr/>
          </p:nvSpPr>
          <p:spPr>
            <a:xfrm>
              <a:off x="0" y="0"/>
              <a:ext cx="11581966" cy="586582"/>
            </a:xfrm>
            <a:prstGeom prst="homePlate">
              <a:avLst/>
            </a:pr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Pentagon 4"/>
            <p:cNvSpPr txBox="1"/>
            <p:nvPr/>
          </p:nvSpPr>
          <p:spPr>
            <a:xfrm>
              <a:off x="0" y="0"/>
              <a:ext cx="11435321" cy="586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64008" rIns="32004" bIns="64008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400" b="1" kern="1200" dirty="0" smtClean="0"/>
                <a:t>Въпроси и отговори ??? </a:t>
              </a:r>
              <a:endParaRPr lang="it-IT" sz="2400" b="1" kern="1200" dirty="0"/>
            </a:p>
          </p:txBody>
        </p:sp>
      </p:grp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00" y="5949280"/>
            <a:ext cx="2304256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967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7"/>
          <p:cNvSpPr/>
          <p:nvPr/>
        </p:nvSpPr>
        <p:spPr>
          <a:xfrm>
            <a:off x="658377" y="831657"/>
            <a:ext cx="8920608" cy="1500938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10" name="Rettangolo 7"/>
          <p:cNvSpPr/>
          <p:nvPr/>
        </p:nvSpPr>
        <p:spPr>
          <a:xfrm>
            <a:off x="983432" y="771068"/>
            <a:ext cx="10631232" cy="5250220"/>
          </a:xfrm>
          <a:prstGeom prst="rect">
            <a:avLst/>
          </a:prstGeom>
          <a:noFill/>
          <a:ln w="317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8" name="Rettangolo 7"/>
          <p:cNvSpPr/>
          <p:nvPr/>
        </p:nvSpPr>
        <p:spPr>
          <a:xfrm>
            <a:off x="669448" y="2396097"/>
            <a:ext cx="10945216" cy="3409167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3141456952"/>
              </p:ext>
            </p:extLst>
          </p:nvPr>
        </p:nvGraphicFramePr>
        <p:xfrm>
          <a:off x="983432" y="771068"/>
          <a:ext cx="10297144" cy="481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1801646119"/>
              </p:ext>
            </p:extLst>
          </p:nvPr>
        </p:nvGraphicFramePr>
        <p:xfrm>
          <a:off x="335360" y="113151"/>
          <a:ext cx="11593288" cy="586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3" name="Picture 12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598" y="5897698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480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>
          <a:xfrm>
            <a:off x="1487488" y="1340768"/>
            <a:ext cx="8712968" cy="410445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chemeClr val="accent2">
                    <a:lumMod val="50000"/>
                  </a:schemeClr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>
                    <a:lumMod val="50000"/>
                  </a:schemeClr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Стратегията от Фермата до трапезата;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Стратегията за биологичното разнообразие;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Приоритетна рамка за НАТУРА;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Зелената сделка: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с 50% на употребата и риска от пестициди и намаляване на употребата на поопасни пестициди до 2030 г. 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Достигане на 25% от земеделската земя за биологично земеделие, и значително увеличаване на биологичните аквакултури до 2030 г;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с 50% до 2030 г. в продажбите на антимикробни средства, използвани за стопански животни и аквакутури;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на загубите на хранителни вещества с поне 50%, като същевременно се гарантира, че няма влошаване на плодородието на почвата; това ще намали използването на торове поне с 20 % до 2030 г.;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Връщане на най-малко 10% от земеделските площи с ландшафтни характеристики с голямо разнообразие до 2030 г.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Други национални стратегически документи.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0" kern="0" dirty="0"/>
          </a:p>
        </p:txBody>
      </p:sp>
      <p:graphicFrame>
        <p:nvGraphicFramePr>
          <p:cNvPr id="3" name="Diagramma 6"/>
          <p:cNvGraphicFramePr/>
          <p:nvPr>
            <p:extLst>
              <p:ext uri="{D42A27DB-BD31-4B8C-83A1-F6EECF244321}">
                <p14:modId xmlns:p14="http://schemas.microsoft.com/office/powerpoint/2010/main" val="72893489"/>
              </p:ext>
            </p:extLst>
          </p:nvPr>
        </p:nvGraphicFramePr>
        <p:xfrm>
          <a:off x="335360" y="113151"/>
          <a:ext cx="11593288" cy="586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1612" cy="6988984"/>
          </a:xfrm>
          <a:prstGeom prst="rect">
            <a:avLst/>
          </a:prstGeom>
        </p:spPr>
      </p:pic>
      <p:sp>
        <p:nvSpPr>
          <p:cNvPr id="5" name="Text Placeholder 2"/>
          <p:cNvSpPr txBox="1">
            <a:spLocks/>
          </p:cNvSpPr>
          <p:nvPr/>
        </p:nvSpPr>
        <p:spPr>
          <a:xfrm>
            <a:off x="2135560" y="908720"/>
            <a:ext cx="7773034" cy="378565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chemeClr val="accent2">
                    <a:lumMod val="50000"/>
                  </a:schemeClr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>
                    <a:lumMod val="50000"/>
                  </a:schemeClr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Стратегията от Фермата до трапезата;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Стратегията за биологичното разнообразие;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Приоритетна рамка за НАТУРА;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Зелената сделка: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с 50% на употребата и риска от пестициди и намаляване на употребата на по</a:t>
            </a:r>
            <a:r>
              <a:rPr lang="en-US" sz="1200" kern="0" dirty="0" smtClean="0">
                <a:solidFill>
                  <a:srgbClr val="2D4E77"/>
                </a:solidFill>
              </a:rPr>
              <a:t>-</a:t>
            </a:r>
            <a:r>
              <a:rPr lang="ru-RU" sz="1200" kern="0" dirty="0" smtClean="0">
                <a:solidFill>
                  <a:srgbClr val="2D4E77"/>
                </a:solidFill>
              </a:rPr>
              <a:t>опасни пестициди до 2030 г. 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Достигане на 25% от земеделската земя за биологично земеделие, и значително увеличаване на биологичните аквакултури до 2030 г;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с 50% до 2030 г. в продажбите на антимикробни средства, използвани за стопански животни и аквакутури;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Намаляване на загубите на хранителни вещества с поне 50%, като същевременно се гарантира, че няма влошаване на плодородието на почвата; това ще намали използването на торове поне с 20 % до 2030 г.;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ru-RU" sz="1200" kern="0" dirty="0" smtClean="0">
                <a:solidFill>
                  <a:srgbClr val="2D4E77"/>
                </a:solidFill>
              </a:rPr>
              <a:t>Връщане на най-малко 10% от земеделските площи с ландшафтни характеристики с голямо разнообразие до 2030 г.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b="0" kern="0" dirty="0" smtClean="0"/>
              <a:t>Други национални стратегически документи.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0" kern="0" dirty="0"/>
          </a:p>
        </p:txBody>
      </p:sp>
      <p:graphicFrame>
        <p:nvGraphicFramePr>
          <p:cNvPr id="6" name="Diagramma 6"/>
          <p:cNvGraphicFramePr/>
          <p:nvPr>
            <p:extLst>
              <p:ext uri="{D42A27DB-BD31-4B8C-83A1-F6EECF244321}">
                <p14:modId xmlns:p14="http://schemas.microsoft.com/office/powerpoint/2010/main" val="2152043491"/>
              </p:ext>
            </p:extLst>
          </p:nvPr>
        </p:nvGraphicFramePr>
        <p:xfrm>
          <a:off x="526842" y="140377"/>
          <a:ext cx="11593288" cy="586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7" name="Picture 6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950" y="6069229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292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7"/>
          <p:cNvSpPr/>
          <p:nvPr/>
        </p:nvSpPr>
        <p:spPr>
          <a:xfrm>
            <a:off x="658377" y="831657"/>
            <a:ext cx="8920608" cy="1500938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10" name="Rettangolo 7"/>
          <p:cNvSpPr/>
          <p:nvPr/>
        </p:nvSpPr>
        <p:spPr>
          <a:xfrm>
            <a:off x="407368" y="771068"/>
            <a:ext cx="11207296" cy="6010492"/>
          </a:xfrm>
          <a:prstGeom prst="rect">
            <a:avLst/>
          </a:prstGeom>
          <a:noFill/>
          <a:ln w="317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sp>
        <p:nvSpPr>
          <p:cNvPr id="8" name="Rettangolo 7"/>
          <p:cNvSpPr/>
          <p:nvPr/>
        </p:nvSpPr>
        <p:spPr>
          <a:xfrm>
            <a:off x="669448" y="2396097"/>
            <a:ext cx="10755144" cy="3481175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it-IT" sz="1800" b="0"/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3371942378"/>
              </p:ext>
            </p:extLst>
          </p:nvPr>
        </p:nvGraphicFramePr>
        <p:xfrm>
          <a:off x="335360" y="771068"/>
          <a:ext cx="10945216" cy="5466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882086855"/>
              </p:ext>
            </p:extLst>
          </p:nvPr>
        </p:nvGraphicFramePr>
        <p:xfrm>
          <a:off x="335360" y="113151"/>
          <a:ext cx="11593288" cy="586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2" name="Picture 1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598" y="5897698"/>
            <a:ext cx="2178050" cy="818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542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91923" y="1783977"/>
            <a:ext cx="4856025" cy="264037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10947" y="4971258"/>
            <a:ext cx="7419570" cy="253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dirty="0"/>
              <a:t>Условността се надгражда посредством изпълнението на правилата за биологично производство.</a:t>
            </a:r>
            <a:endParaRPr lang="en-US" sz="1600" dirty="0"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биологично земеделие (земеделски площи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)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Биологичното производство е устойчива система за управление, която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цели запазване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 подобряване на състоянието на почвата, водата и въздуха, на здравето на растенията и животните, и на равновесието между тях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; 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запазване на елементите на природния ландшафт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; използване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 отговорен начин на енергията и природните ресурси като вода, почва, органична материя и въздух.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66638" y="2388086"/>
            <a:ext cx="3767384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на сертифицирано биологично производство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708833" y="1633153"/>
            <a:ext cx="2641842" cy="255454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R.29PR </a:t>
            </a: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Развитие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на биологично земеделие: дял от използваната земеделска площ (ИЗП), подкрепен от ОСП за биологично земеделие с разделяне между поддържане или преход към биологично земеделие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65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24767" y="1620440"/>
            <a:ext cx="4856025" cy="264037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биологично земеделие (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селскостопански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животни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)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Прилагане на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методите на биологичното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земеделие като 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положителен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принос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към устойчивото развитие на земеделието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за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подобряване състоянието на околната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среда</a:t>
            </a:r>
            <a:endParaRPr lang="ru-RU" sz="1400" b="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56466" y="1794003"/>
            <a:ext cx="3767384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Отглеждане на сертифицирани биологични животни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56466" y="2809842"/>
            <a:ext cx="3765533" cy="132343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Земеделските стопани трябва да отглеждат най-малко 1 ЖЕ от заявен вид и да стопанисват най-малко 0,5 ха пасищна площ и/или площи с фуражни култури.</a:t>
            </a:r>
            <a:endParaRPr lang="en-GB" sz="1600" b="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0947" y="4971258"/>
            <a:ext cx="7419570" cy="253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dirty="0"/>
              <a:t>Условността се надгражда посредством изпълнението на правилата за биологично производство.</a:t>
            </a:r>
            <a:endParaRPr lang="en-US" sz="1600" dirty="0">
              <a:latin typeface="EC Square Sans Cond Pro" panose="020B05060400000200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692362" y="2301651"/>
            <a:ext cx="2641842" cy="255454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R.43PR</a:t>
            </a: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Ограничаване на употребата на антимикробни вещества: дял на ЖЕ, засегнати от подкрепяни действия за ограничаване на употребата на антимикробни вещества (превенция/намаляване)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22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-31614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54768" y="1620440"/>
            <a:ext cx="5351553" cy="286331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0318" y="4642775"/>
            <a:ext cx="7419570" cy="100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sz="1600" dirty="0" smtClean="0">
                <a:latin typeface="EC Square Sans Cond Pro" panose="020B0506040000020004" pitchFamily="34" charset="0"/>
              </a:rPr>
              <a:t>ДЗЕС 9 </a:t>
            </a:r>
            <a:r>
              <a:rPr lang="en-GB" sz="1600" dirty="0" smtClean="0">
                <a:latin typeface="EC Square Sans Cond Pro" panose="020B0506040000020004" pitchFamily="34" charset="0"/>
              </a:rPr>
              <a:t> </a:t>
            </a:r>
            <a:r>
              <a:rPr lang="bg-BG" dirty="0"/>
              <a:t>Надгражда изискванията на ДЗЕС 9 по отношение на особеностите на ландшафта, като прилага подходящи режими на управление на </a:t>
            </a:r>
            <a:r>
              <a:rPr lang="bg-BG" dirty="0" err="1"/>
              <a:t>ландшафтните</a:t>
            </a:r>
            <a:r>
              <a:rPr lang="bg-BG" dirty="0"/>
              <a:t> елементи, които водят до повишен екологичен </a:t>
            </a:r>
            <a:r>
              <a:rPr lang="bg-BG" dirty="0" smtClean="0"/>
              <a:t>принос</a:t>
            </a:r>
            <a:endParaRPr lang="en-US" dirty="0" smtClean="0"/>
          </a:p>
          <a:p>
            <a:pPr algn="just"/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Обща цел на ДЗЕС </a:t>
            </a:r>
            <a:r>
              <a:rPr lang="en-US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9</a:t>
            </a:r>
            <a:r>
              <a:rPr lang="bg-BG" sz="1200" i="1" dirty="0" smtClean="0">
                <a:solidFill>
                  <a:schemeClr val="bg2">
                    <a:lumMod val="75000"/>
                  </a:schemeClr>
                </a:solidFill>
                <a:latin typeface="EC Square Sans Cond Pro" panose="020B0506040000020004" pitchFamily="34" charset="0"/>
              </a:rPr>
              <a:t> :</a:t>
            </a:r>
            <a:r>
              <a:rPr lang="ru-RU" i="1" dirty="0">
                <a:solidFill>
                  <a:schemeClr val="bg2"/>
                </a:solidFill>
              </a:rPr>
              <a:t>Поддържане на не-производствените характеристики и площи за подобряване на биоразнообразието в </a:t>
            </a:r>
            <a:r>
              <a:rPr lang="ru-RU" i="1" dirty="0" smtClean="0">
                <a:solidFill>
                  <a:schemeClr val="bg2"/>
                </a:solidFill>
              </a:rPr>
              <a:t>стопанството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Поддържане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 подобряване на биологичното разнообразие и екологичната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инфраструктура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Опазване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биоразнообразието, съхраняване или възстановяване на хабитатите или видовете, включително поддържането и създаването на ландшафтни елементи или непроизводствени площи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15805" y="1693177"/>
            <a:ext cx="3767384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Слой Екологична инфраструктура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258492" y="2152541"/>
            <a:ext cx="4459814" cy="206210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Живи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плетове или Редици от дървета; 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Отделни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дървета;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Дървета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в група;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Дървесни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противо-ерозионни пояси;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Синори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;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Влажни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зони;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Зелени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зони около водни течения </a:t>
            </a:r>
          </a:p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Тераси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737488" y="2803584"/>
            <a:ext cx="2483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bg-BG" sz="1600" b="0" u="sng" dirty="0" smtClean="0">
                <a:solidFill>
                  <a:schemeClr val="accent2">
                    <a:lumMod val="75000"/>
                  </a:schemeClr>
                </a:solidFill>
                <a:latin typeface="EC Square Sans Cond Pro" panose="020B0506040000020004" pitchFamily="34" charset="0"/>
              </a:rPr>
              <a:t>Дейности по поддържане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928967" y="1939010"/>
            <a:ext cx="2641842" cy="255454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R.34PR</a:t>
            </a: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Запазване на ландшафтните елементи: Дял на използваната земеделска земя (ИЗП), обхваната от подпомагани задължения за управление на елементите на ландшафта, включително живи плетове и дървета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12678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54768" y="1629195"/>
            <a:ext cx="5351553" cy="286331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18586" y="4800998"/>
            <a:ext cx="7419570" cy="577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bg-BG" dirty="0" smtClean="0"/>
              <a:t>Надгражда </a:t>
            </a:r>
            <a:r>
              <a:rPr lang="bg-BG" dirty="0"/>
              <a:t>условността по отношение на изискванията за максимални количества на внасян азот в почвата, осигуряване на зимно покритие на почвата за предотвратяване на риска от ерозия и постигането на зелено торене чрез непроизводствени площи с междинни култури. 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Запазване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 възстановяване на почвения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потенциал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Намаляване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загубите на хранителни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вещества, като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същевременно се гарантира, че няма влошаване на плодородието на почвата. 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Намаляване на използването на торове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19044" y="2036661"/>
            <a:ext cx="3767384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Зелено торене – междинни култури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14020" y="2935929"/>
            <a:ext cx="4459814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Внасяне на третирана органична материя от отпадъчна биомаса</a:t>
            </a:r>
            <a:endParaRPr lang="ru-RU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928967" y="1939010"/>
            <a:ext cx="2641842" cy="23083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R.19PR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Подобряване и опазване на почвите: Дял на използваната земеделска земя (ИЗП), обхваната от подпомагани задължения, благоприятни за управлението на качеството на почвите и биотата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3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>
          <a:xfrm>
            <a:off x="0" y="0"/>
            <a:ext cx="12288688" cy="6858000"/>
          </a:xfrm>
          <a:prstGeom prst="rect">
            <a:avLst/>
          </a:prstGeom>
        </p:spPr>
      </p:pic>
      <p:cxnSp>
        <p:nvCxnSpPr>
          <p:cNvPr id="41" name="Elbow Connector 40"/>
          <p:cNvCxnSpPr/>
          <p:nvPr/>
        </p:nvCxnSpPr>
        <p:spPr bwMode="auto">
          <a:xfrm rot="16200000" flipH="1">
            <a:off x="6471889" y="5054847"/>
            <a:ext cx="914401" cy="918012"/>
          </a:xfrm>
          <a:prstGeom prst="bentConnector4">
            <a:avLst>
              <a:gd name="adj1" fmla="val -25000"/>
              <a:gd name="adj2" fmla="val -13064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524083" y="4301807"/>
            <a:ext cx="11212925" cy="15754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>
              <a:latin typeface="EC Square Sans Cond Pro" panose="020B05060400000200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38649" y="1617916"/>
            <a:ext cx="5423561" cy="311482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3200" b="0" dirty="0">
              <a:latin typeface="EC Square Sans Cond Pro" panose="020B05060400000200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905762" y="4955271"/>
            <a:ext cx="111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Условност 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30320" y="3506091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Първи стълб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0318" y="4974676"/>
            <a:ext cx="7419570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050" b="0">
                <a:solidFill>
                  <a:srgbClr val="0F5494"/>
                </a:solidFill>
              </a:defRPr>
            </a:lvl1pPr>
          </a:lstStyle>
          <a:p>
            <a:pPr algn="just"/>
            <a:r>
              <a:rPr lang="ru-RU" sz="1600" dirty="0" smtClean="0">
                <a:latin typeface="EC Square Sans Cond Pro" panose="020B0506040000020004" pitchFamily="34" charset="0"/>
              </a:rPr>
              <a:t>Надгражда </a:t>
            </a:r>
            <a:r>
              <a:rPr lang="ru-RU" sz="1600" dirty="0">
                <a:latin typeface="EC Square Sans Cond Pro" panose="020B0506040000020004" pitchFamily="34" charset="0"/>
              </a:rPr>
              <a:t>условността по отношение на изискванията за прилгане на пестициди</a:t>
            </a:r>
            <a:r>
              <a:rPr lang="ru-RU" sz="1600" dirty="0" smtClean="0">
                <a:latin typeface="EC Square Sans Cond Pro" panose="020B0506040000020004" pitchFamily="34" charset="0"/>
              </a:rPr>
              <a:t>.</a:t>
            </a:r>
            <a:endParaRPr lang="en-GB" sz="1200" i="1" dirty="0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78458" y="601713"/>
            <a:ext cx="9442078" cy="1042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Намаляване </a:t>
            </a:r>
            <a:r>
              <a:rPr lang="ru-RU" sz="20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използването на </a:t>
            </a:r>
            <a:r>
              <a:rPr lang="ru-RU" sz="20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пестициди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Устойчиво използване на продукти за растителна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защита . Стимулира се използването на наукосъобразни и щадящи технологии за намаляване на количеството на използване на ПРЗ</a:t>
            </a:r>
            <a:r>
              <a:rPr lang="ru-RU" sz="14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; Запазване </a:t>
            </a:r>
            <a:r>
              <a:rPr lang="ru-RU" sz="14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екологичното състояние на почвите и към намаляване на количеството остатъчни химически вещества в произведената храна </a:t>
            </a:r>
            <a:endParaRPr lang="it-IT" sz="1400" b="0" dirty="0" smtClean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15804" y="1693177"/>
            <a:ext cx="4012443" cy="107721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Прилагане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ПРЗ –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инсектициди, хербициди и фунгициди не попадащи в </a:t>
            </a:r>
            <a:r>
              <a:rPr lang="ru-RU" sz="160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Първа </a:t>
            </a:r>
            <a:r>
              <a:rPr lang="ru-RU" sz="160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професионална категория на употреба.</a:t>
            </a:r>
            <a:endParaRPr lang="en-GB" sz="1600" dirty="0">
              <a:solidFill>
                <a:srgbClr val="0F5494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315805" y="2868522"/>
            <a:ext cx="4012442" cy="5847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Не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прилагане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на ПРЗ –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тотални хербициди включително такива съдържащи  глифозат.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0109" y="4863124"/>
            <a:ext cx="83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Базова </a:t>
            </a:r>
          </a:p>
          <a:p>
            <a:r>
              <a:rPr lang="bg-BG" sz="1600" b="0" dirty="0" smtClean="0">
                <a:solidFill>
                  <a:schemeClr val="bg2"/>
                </a:solidFill>
                <a:latin typeface="EC Square Sans Cond Pro" panose="020B0506040000020004" pitchFamily="34" charset="0"/>
              </a:rPr>
              <a:t>линия</a:t>
            </a:r>
            <a:endParaRPr lang="en-GB" sz="1600" b="0" dirty="0" err="1" smtClean="0">
              <a:solidFill>
                <a:schemeClr val="bg2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6" name="Double Bracket 5"/>
          <p:cNvSpPr/>
          <p:nvPr/>
        </p:nvSpPr>
        <p:spPr bwMode="auto">
          <a:xfrm>
            <a:off x="723921" y="1556792"/>
            <a:ext cx="10930031" cy="4320480"/>
          </a:xfrm>
          <a:prstGeom prst="bracketPair">
            <a:avLst>
              <a:gd name="adj" fmla="val 2343"/>
            </a:avLst>
          </a:prstGeom>
          <a:noFill/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295690" y="2036662"/>
            <a:ext cx="114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b="0" u="sng" dirty="0" smtClean="0">
                <a:solidFill>
                  <a:srgbClr val="002060"/>
                </a:solidFill>
                <a:latin typeface="EC Square Sans Cond Pro" panose="020B0506040000020004" pitchFamily="34" charset="0"/>
              </a:rPr>
              <a:t>Еко - схема</a:t>
            </a:r>
            <a:endParaRPr lang="en-GB" sz="1600" b="0" u="sng" dirty="0" err="1" smtClean="0">
              <a:solidFill>
                <a:srgbClr val="002060"/>
              </a:solidFill>
              <a:latin typeface="EC Square Sans Cond Pro" panose="020B05060400000200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14460" y="3576072"/>
            <a:ext cx="4012442" cy="107721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Прилагане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на феромонови уловки </a:t>
            </a:r>
            <a:r>
              <a:rPr lang="ru-RU" sz="1600" b="0" dirty="0" smtClean="0">
                <a:solidFill>
                  <a:srgbClr val="0F5494"/>
                </a:solidFill>
                <a:latin typeface="EC Square Sans Cond Pro" panose="020B0506040000020004" pitchFamily="34" charset="0"/>
              </a:rPr>
              <a:t>при </a:t>
            </a:r>
            <a:r>
              <a:rPr lang="ru-RU" sz="1600" b="0" dirty="0">
                <a:solidFill>
                  <a:srgbClr val="0F5494"/>
                </a:solidFill>
                <a:latin typeface="EC Square Sans Cond Pro" panose="020B0506040000020004" pitchFamily="34" charset="0"/>
              </a:rPr>
              <a:t>отглеждане на полски/зърнено житни, маслодайни, технически др. култури и при зеленчуци и плодове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970495" y="1670142"/>
            <a:ext cx="2641842" cy="329320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R.24PR</a:t>
            </a:r>
          </a:p>
          <a:p>
            <a:pPr algn="ctr"/>
            <a:r>
              <a:rPr lang="ru-RU" sz="1600" b="0" dirty="0" smtClean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 </a:t>
            </a:r>
            <a:r>
              <a:rPr lang="ru-RU" sz="1600" b="0" dirty="0">
                <a:solidFill>
                  <a:schemeClr val="accent6">
                    <a:lumMod val="75000"/>
                  </a:schemeClr>
                </a:solidFill>
                <a:latin typeface="EC Square Sans Cond Pro" panose="020B0506040000020004" pitchFamily="34" charset="0"/>
              </a:rPr>
              <a:t>Устойчива и намалена употреба на пестициди: Дял на използваната земеделска земя (ИЗП), обхваната от подпомагани задължения, които водят до устойчива употреба на пестициди с цел да се намалят рисковете и въздействията от пестицидите като изтичане на пестициди</a:t>
            </a:r>
            <a:endParaRPr lang="en-GB" sz="1600" b="0" dirty="0">
              <a:solidFill>
                <a:schemeClr val="accent6">
                  <a:lumMod val="75000"/>
                </a:schemeClr>
              </a:solidFill>
              <a:latin typeface="EC Square Sans Cond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76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MFF Colour Scheme - Sector 5">
      <a:dk1>
        <a:srgbClr val="BBB831"/>
      </a:dk1>
      <a:lt1>
        <a:srgbClr val="FFFFFF"/>
      </a:lt1>
      <a:dk2>
        <a:srgbClr val="0E4194"/>
      </a:dk2>
      <a:lt2>
        <a:srgbClr val="333333"/>
      </a:lt2>
      <a:accent1>
        <a:srgbClr val="F5AB26"/>
      </a:accent1>
      <a:accent2>
        <a:srgbClr val="66B142"/>
      </a:accent2>
      <a:accent3>
        <a:srgbClr val="D0D962"/>
      </a:accent3>
      <a:accent4>
        <a:srgbClr val="4E4956"/>
      </a:accent4>
      <a:accent5>
        <a:srgbClr val="73625D"/>
      </a:accent5>
      <a:accent6>
        <a:srgbClr val="BAA60B"/>
      </a:accent6>
      <a:hlink>
        <a:srgbClr val="0E4194"/>
      </a:hlink>
      <a:folHlink>
        <a:srgbClr val="BBB8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3409</TotalTime>
  <Words>1891</Words>
  <Application>Microsoft Office PowerPoint</Application>
  <PresentationFormat>Widescreen</PresentationFormat>
  <Paragraphs>202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EC Square Sans Cond Pro</vt:lpstr>
      <vt:lpstr>EC Square Sans Pro Light</vt:lpstr>
      <vt:lpstr>Verdana</vt:lpstr>
      <vt:lpstr>Wingdings</vt:lpstr>
      <vt:lpstr>Blank</vt:lpstr>
      <vt:lpstr>Зелената архитектура  Първи стълб ОСП 2023-2027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(COMM-EXT)</dc:creator>
  <cp:lastModifiedBy>Adelina K. Stoyanova</cp:lastModifiedBy>
  <cp:revision>1416</cp:revision>
  <cp:lastPrinted>2021-10-14T05:46:06Z</cp:lastPrinted>
  <dcterms:created xsi:type="dcterms:W3CDTF">2018-03-19T13:44:15Z</dcterms:created>
  <dcterms:modified xsi:type="dcterms:W3CDTF">2021-10-14T05:49:14Z</dcterms:modified>
</cp:coreProperties>
</file>