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94" r:id="rId4"/>
    <p:sldId id="286" r:id="rId5"/>
    <p:sldId id="303" r:id="rId6"/>
    <p:sldId id="304" r:id="rId7"/>
    <p:sldId id="305" r:id="rId8"/>
    <p:sldId id="306" r:id="rId9"/>
    <p:sldId id="314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283" r:id="rId18"/>
  </p:sldIdLst>
  <p:sldSz cx="9144000" cy="6858000" type="screen4x3"/>
  <p:notesSz cx="9926638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E77"/>
    <a:srgbClr val="92B54B"/>
    <a:srgbClr val="C3D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110A5-8CAB-4918-B35A-B6DE4C41FDD2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19475" y="857250"/>
            <a:ext cx="3087688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300414"/>
            <a:ext cx="794131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4"/>
            <a:ext cx="430154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372" y="6513514"/>
            <a:ext cx="430154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6665E-516F-4F3A-ACB2-DBAB0F00C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96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6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64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88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80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6665E-516F-4F3A-ACB2-DBAB0F00CE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79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F5597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77012" y="5877271"/>
            <a:ext cx="2243137" cy="5969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96075"/>
            <a:ext cx="9142412" cy="1619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711671"/>
            <a:ext cx="6296298" cy="196793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77012" y="5877271"/>
            <a:ext cx="2243137" cy="5969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BBB83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8083" y="1705355"/>
            <a:ext cx="7773034" cy="314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2F5597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12" y="0"/>
            <a:ext cx="9131087" cy="189186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648083" y="1705355"/>
            <a:ext cx="7773034" cy="1698927"/>
          </a:xfrm>
          <a:prstGeom prst="rect">
            <a:avLst/>
          </a:prstGeom>
        </p:spPr>
        <p:txBody>
          <a:bodyPr vert="horz" wrap="square" lIns="0" tIns="577596" rIns="0" bIns="0" rtlCol="0">
            <a:spAutoFit/>
          </a:bodyPr>
          <a:lstStyle/>
          <a:p>
            <a:pPr marL="190500" marR="93980" algn="ctr">
              <a:lnSpc>
                <a:spcPts val="4310"/>
              </a:lnSpc>
              <a:spcBef>
                <a:spcPts val="100"/>
              </a:spcBef>
            </a:pPr>
            <a:r>
              <a:rPr lang="bg-BG" sz="3600" b="1" spc="-5" dirty="0">
                <a:solidFill>
                  <a:srgbClr val="0F5494"/>
                </a:solidFill>
                <a:latin typeface="Calibri"/>
                <a:cs typeface="Calibri"/>
              </a:rPr>
              <a:t>СТРАТЕГИЧЕСКИ ПЛАН </a:t>
            </a:r>
            <a:endParaRPr sz="3600" dirty="0">
              <a:latin typeface="Calibri"/>
              <a:cs typeface="Calibri"/>
            </a:endParaRPr>
          </a:p>
          <a:p>
            <a:pPr marL="202565" marR="5080" algn="ctr">
              <a:lnSpc>
                <a:spcPts val="4300"/>
              </a:lnSpc>
              <a:spcBef>
                <a:spcPts val="100"/>
              </a:spcBef>
            </a:pPr>
            <a:r>
              <a:rPr lang="bg-BG" sz="3600" b="1" spc="-30" dirty="0" err="1" smtClean="0">
                <a:solidFill>
                  <a:srgbClr val="0F5494"/>
                </a:solidFill>
                <a:latin typeface="Calibri"/>
                <a:cs typeface="Calibri"/>
              </a:rPr>
              <a:t>Приоритизиране</a:t>
            </a:r>
            <a:r>
              <a:rPr lang="bg-BG" sz="3600" b="1" spc="-30" dirty="0" smtClean="0">
                <a:solidFill>
                  <a:srgbClr val="0F5494"/>
                </a:solidFill>
                <a:latin typeface="Calibri"/>
                <a:cs typeface="Calibri"/>
              </a:rPr>
              <a:t> на потребностите 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86" y="6728814"/>
            <a:ext cx="9142412" cy="12290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7613" y="615188"/>
            <a:ext cx="3635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3600" spc="-10" dirty="0">
                <a:solidFill>
                  <a:srgbClr val="FFFFFF"/>
                </a:solidFill>
              </a:rPr>
              <a:t>ОСП след 2023</a:t>
            </a:r>
            <a:endParaRPr sz="3600" dirty="0"/>
          </a:p>
        </p:txBody>
      </p: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70084" y="4572060"/>
            <a:ext cx="5037366" cy="129082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18292" y="5122672"/>
            <a:ext cx="1667708" cy="4193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5800"/>
              </a:lnSpc>
              <a:spcBef>
                <a:spcPts val="100"/>
              </a:spcBef>
            </a:pPr>
            <a:r>
              <a:rPr lang="bg-BG" sz="1900" b="1" spc="-10" dirty="0" smtClean="0">
                <a:solidFill>
                  <a:srgbClr val="BAB731"/>
                </a:solidFill>
                <a:latin typeface="Calibri"/>
                <a:cs typeface="Calibri"/>
              </a:rPr>
              <a:t>Октомври </a:t>
            </a:r>
            <a:r>
              <a:rPr sz="1900" b="1" spc="-15" dirty="0" smtClean="0">
                <a:solidFill>
                  <a:srgbClr val="BAB731"/>
                </a:solidFill>
                <a:latin typeface="Calibri"/>
                <a:cs typeface="Calibri"/>
              </a:rPr>
              <a:t>2021</a:t>
            </a:r>
            <a:endParaRPr sz="1900" dirty="0">
              <a:latin typeface="Calibri"/>
              <a:cs typeface="Calibri"/>
            </a:endParaRPr>
          </a:p>
        </p:txBody>
      </p:sp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7243788" cy="1138773"/>
          </a:xfrm>
        </p:spPr>
        <p:txBody>
          <a:bodyPr/>
          <a:lstStyle/>
          <a:p>
            <a:pPr algn="l"/>
            <a:r>
              <a:rPr lang="en-US" sz="1800" cap="all" dirty="0" err="1"/>
              <a:t>Специфична</a:t>
            </a:r>
            <a:r>
              <a:rPr lang="en-US" sz="1800" cap="all" dirty="0"/>
              <a:t> </a:t>
            </a:r>
            <a:r>
              <a:rPr lang="en-US" sz="1800" cap="all" dirty="0" err="1"/>
              <a:t>цел</a:t>
            </a:r>
            <a:r>
              <a:rPr lang="en-US" sz="1800" cap="all" dirty="0"/>
              <a:t> </a:t>
            </a:r>
            <a:r>
              <a:rPr lang="en-US" sz="1800" dirty="0"/>
              <a:t>  </a:t>
            </a:r>
            <a:r>
              <a:rPr lang="bg-BG" sz="1800" dirty="0" smtClean="0"/>
              <a:t>А </a:t>
            </a:r>
            <a:r>
              <a:rPr lang="en-US" sz="1800" dirty="0" smtClean="0"/>
              <a:t>(1):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400" dirty="0" err="1" smtClean="0">
                <a:solidFill>
                  <a:schemeClr val="tx1"/>
                </a:solidFill>
              </a:rPr>
              <a:t>Подпомагане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за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надеждни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земеделски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доходи</a:t>
            </a:r>
            <a:r>
              <a:rPr lang="en-US" sz="1400" dirty="0">
                <a:solidFill>
                  <a:schemeClr val="tx1"/>
                </a:solidFill>
              </a:rPr>
              <a:t> и </a:t>
            </a:r>
            <a:r>
              <a:rPr lang="en-US" sz="1400" dirty="0" err="1">
                <a:solidFill>
                  <a:schemeClr val="tx1"/>
                </a:solidFill>
              </a:rPr>
              <a:t>устойчивост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на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селскостопанския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сектор</a:t>
            </a:r>
            <a:r>
              <a:rPr lang="en-US" sz="1400" dirty="0">
                <a:solidFill>
                  <a:schemeClr val="tx1"/>
                </a:solidFill>
              </a:rPr>
              <a:t> в </a:t>
            </a:r>
            <a:r>
              <a:rPr lang="en-US" sz="1400" dirty="0" err="1">
                <a:solidFill>
                  <a:schemeClr val="tx1"/>
                </a:solidFill>
              </a:rPr>
              <a:t>целия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Съюз</a:t>
            </a:r>
            <a:r>
              <a:rPr lang="bg-BG" sz="1400" dirty="0" smtClean="0">
                <a:solidFill>
                  <a:schemeClr val="tx1"/>
                </a:solidFill>
              </a:rPr>
              <a:t>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с </a:t>
            </a:r>
            <a:r>
              <a:rPr lang="en-US" sz="1400" dirty="0" err="1">
                <a:solidFill>
                  <a:schemeClr val="tx1"/>
                </a:solidFill>
              </a:rPr>
              <a:t>цел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подобряване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на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дългосрочната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продоволствена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сигурност</a:t>
            </a:r>
            <a:r>
              <a:rPr lang="en-US" sz="1400" dirty="0">
                <a:solidFill>
                  <a:schemeClr val="tx1"/>
                </a:solidFill>
              </a:rPr>
              <a:t> и </a:t>
            </a:r>
            <a:r>
              <a:rPr lang="en-US" sz="1400" dirty="0" err="1">
                <a:solidFill>
                  <a:schemeClr val="tx1"/>
                </a:solidFill>
              </a:rPr>
              <a:t>разнообразието</a:t>
            </a:r>
            <a:r>
              <a:rPr lang="en-US" sz="1400" dirty="0">
                <a:solidFill>
                  <a:schemeClr val="tx1"/>
                </a:solidFill>
              </a:rPr>
              <a:t> в </a:t>
            </a:r>
            <a:r>
              <a:rPr lang="en-US" sz="1400" dirty="0" err="1">
                <a:solidFill>
                  <a:schemeClr val="tx1"/>
                </a:solidFill>
              </a:rPr>
              <a:t>селското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стопанство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както</a:t>
            </a:r>
            <a:r>
              <a:rPr lang="en-US" sz="1400" dirty="0">
                <a:solidFill>
                  <a:schemeClr val="tx1"/>
                </a:solidFill>
              </a:rPr>
              <a:t> и </a:t>
            </a:r>
            <a:r>
              <a:rPr lang="en-US" sz="1400" dirty="0" err="1">
                <a:solidFill>
                  <a:schemeClr val="tx1"/>
                </a:solidFill>
              </a:rPr>
              <a:t>гарантиране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на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икономическата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устойчивост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на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селскостопанското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производство</a:t>
            </a:r>
            <a:r>
              <a:rPr lang="en-US" sz="1400" dirty="0">
                <a:solidFill>
                  <a:schemeClr val="tx1"/>
                </a:solidFill>
              </a:rPr>
              <a:t> в </a:t>
            </a:r>
            <a:r>
              <a:rPr lang="en-US" sz="1400" dirty="0" err="1" smtClean="0">
                <a:solidFill>
                  <a:schemeClr val="tx1"/>
                </a:solidFill>
              </a:rPr>
              <a:t>Съюза</a:t>
            </a:r>
            <a:endParaRPr lang="bg-BG" sz="1400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567017"/>
            <a:ext cx="8369300" cy="457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284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1415772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Б</a:t>
            </a:r>
            <a:r>
              <a:rPr lang="en-US" sz="1800" dirty="0" smtClean="0"/>
              <a:t> (2)</a:t>
            </a:r>
            <a:r>
              <a:rPr lang="ru-RU" sz="1800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400" dirty="0">
                <a:solidFill>
                  <a:schemeClr val="tx1"/>
                </a:solidFill>
              </a:rPr>
              <a:t>Засилване на пазарната ориентация и повишаване на конкурентоспособността на стопанствата, както в краткосрочен, така и в дългосрочен план, включително поставяне на по-голям акцент върху научните изследвания, технологиите и цифровизацията;</a:t>
            </a: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8856663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301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7624788" cy="1107996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Г</a:t>
            </a:r>
            <a:r>
              <a:rPr lang="en-US" sz="1800" dirty="0" smtClean="0"/>
              <a:t> (4)</a:t>
            </a:r>
            <a:r>
              <a:rPr lang="ru-RU" sz="1800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200" dirty="0">
                <a:solidFill>
                  <a:schemeClr val="tx1"/>
                </a:solidFill>
              </a:rPr>
              <a:t>Принос за смекчаване на изменението на климата и за адаптиране към него, включително чрез намаляване на емисиите на парникови газове и повишаване на улавянето на въглерод, както и насърчаване на устойчивата енергия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endParaRPr lang="bg-BG" sz="18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577213"/>
            <a:ext cx="8231187" cy="449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72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923330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Д</a:t>
            </a:r>
            <a:r>
              <a:rPr lang="en-US" sz="1800" dirty="0" smtClean="0"/>
              <a:t> (5)</a:t>
            </a:r>
            <a:r>
              <a:rPr lang="ru-RU" sz="1800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400" dirty="0">
                <a:solidFill>
                  <a:schemeClr val="tx1"/>
                </a:solidFill>
              </a:rPr>
              <a:t>Насърчаване на устойчиво развитие и ефективно управление на природните ресурси като вода, почва и въздух, включително чрез намаляване на зависимостта от химикали</a:t>
            </a:r>
            <a:br>
              <a:rPr lang="ru-RU" sz="1400" dirty="0">
                <a:solidFill>
                  <a:schemeClr val="tx1"/>
                </a:solidFill>
              </a:rPr>
            </a:br>
            <a:endParaRPr lang="bg-BG" sz="14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45" y="1361313"/>
            <a:ext cx="8610600" cy="499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1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1138773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Е</a:t>
            </a:r>
            <a:r>
              <a:rPr lang="en-US" sz="1800" dirty="0" smtClean="0"/>
              <a:t> (6)</a:t>
            </a:r>
            <a:r>
              <a:rPr lang="ru-RU" sz="1800" dirty="0" smtClean="0"/>
              <a:t>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400" dirty="0">
                <a:solidFill>
                  <a:schemeClr val="tx1"/>
                </a:solidFill>
              </a:rPr>
              <a:t>Принос за спиране на загубата на биологично разнообразие и обръщане на тази тенденция, подобряване на екосистемните услуги и опазване на местообитанията и ландшафта</a:t>
            </a:r>
            <a:br>
              <a:rPr lang="ru-RU" sz="1400" dirty="0">
                <a:solidFill>
                  <a:schemeClr val="tx1"/>
                </a:solidFill>
              </a:rPr>
            </a:br>
            <a:endParaRPr lang="bg-BG" sz="14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0895"/>
            <a:ext cx="8207375" cy="472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250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923330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Ж</a:t>
            </a:r>
            <a:r>
              <a:rPr lang="en-US" sz="1800" dirty="0" smtClean="0"/>
              <a:t> (7)</a:t>
            </a:r>
            <a:r>
              <a:rPr lang="ru-RU" sz="1800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400" dirty="0">
                <a:solidFill>
                  <a:schemeClr val="tx1"/>
                </a:solidFill>
              </a:rPr>
              <a:t>Привличане и подкрепа на млади земеделски стопани и други нови земеделски стопани и улесняване на устойчивото развитие на стопанска дейност в селските райони</a:t>
            </a:r>
            <a:br>
              <a:rPr lang="ru-RU" sz="1400" dirty="0">
                <a:solidFill>
                  <a:schemeClr val="tx1"/>
                </a:solidFill>
              </a:rPr>
            </a:br>
            <a:endParaRPr lang="bg-BG" sz="1400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8069262" cy="437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49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1569660"/>
          </a:xfrm>
        </p:spPr>
        <p:txBody>
          <a:bodyPr/>
          <a:lstStyle/>
          <a:p>
            <a:r>
              <a:rPr lang="ru-RU" sz="1800" dirty="0"/>
              <a:t>СПЕЦИФИЧНА ЦЕЛ   </a:t>
            </a:r>
            <a:r>
              <a:rPr lang="ru-RU" sz="1800" dirty="0" smtClean="0"/>
              <a:t>И</a:t>
            </a:r>
            <a:r>
              <a:rPr lang="en-US" sz="1800" dirty="0" smtClean="0"/>
              <a:t> (9)</a:t>
            </a:r>
            <a:r>
              <a:rPr lang="ru-RU" sz="1800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400" dirty="0">
                <a:solidFill>
                  <a:schemeClr val="tx1"/>
                </a:solidFill>
              </a:rPr>
              <a:t>Подобряване на реакцията на селското стопанство в Съюза в отговор на обществените изисквания по отношение на храните и здравето, включително висококачествена, безопасна и питателна храна, произведена по устойчив начин, намаляване на хранителните отпадъци, както и подобряване на хуманното отношение към животните и борба с антимикробната резистентност.</a:t>
            </a:r>
            <a:br>
              <a:rPr lang="ru-RU" sz="1400" dirty="0">
                <a:solidFill>
                  <a:schemeClr val="tx1"/>
                </a:solidFill>
              </a:rPr>
            </a:br>
            <a:endParaRPr lang="bg-BG" sz="1400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17964"/>
            <a:ext cx="8147050" cy="434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2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2059" y="1115059"/>
            <a:ext cx="5097145" cy="1819088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25"/>
              </a:spcBef>
            </a:pPr>
            <a:r>
              <a:rPr lang="bg-BG" sz="5400" spc="-5" dirty="0"/>
              <a:t>Въпроси и отговори</a:t>
            </a:r>
            <a:endParaRPr sz="5400" dirty="0"/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95240" y="2288540"/>
            <a:ext cx="406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</a:t>
            </a:r>
            <a:r>
              <a:rPr sz="12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</a:t>
            </a:r>
            <a:r>
              <a:rPr sz="1200" b="1" u="sng" spc="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</a:t>
            </a:r>
            <a:r>
              <a:rPr sz="12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32528" y="3047428"/>
            <a:ext cx="514688" cy="343427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 algn="just">
              <a:lnSpc>
                <a:spcPct val="94500"/>
              </a:lnSpc>
              <a:spcBef>
                <a:spcPts val="170"/>
              </a:spcBef>
            </a:pPr>
            <a:r>
              <a:rPr lang="bg-BG" sz="1100" i="1" spc="-25" dirty="0">
                <a:latin typeface="Calibri"/>
                <a:cs typeface="Calibri"/>
              </a:rPr>
              <a:t>Анализ СЦ</a:t>
            </a:r>
            <a:r>
              <a:rPr sz="1100" i="1" spc="-4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+  </a:t>
            </a:r>
            <a:r>
              <a:rPr lang="bg-BG" sz="1100" i="1" spc="-25" dirty="0">
                <a:latin typeface="Calibri"/>
                <a:cs typeface="Calibri"/>
              </a:rPr>
              <a:t>ОЦ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0722" y="2974847"/>
            <a:ext cx="1074201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ts val="1200"/>
              </a:lnSpc>
              <a:spcBef>
                <a:spcPts val="240"/>
              </a:spcBef>
            </a:pPr>
            <a:r>
              <a:rPr lang="bg-BG" sz="1100" i="1" spc="-35" dirty="0">
                <a:cs typeface="Calibri"/>
              </a:rPr>
              <a:t>Идентифициране  на потребностите </a:t>
            </a:r>
            <a:endParaRPr lang="bg-BG" sz="1100" dirty="0"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32952" y="2990088"/>
            <a:ext cx="1067209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ts val="1200"/>
              </a:lnSpc>
              <a:spcBef>
                <a:spcPts val="240"/>
              </a:spcBef>
            </a:pPr>
            <a:r>
              <a:rPr lang="bg-BG" sz="1100" i="1" spc="-35" dirty="0">
                <a:latin typeface="Calibri"/>
                <a:cs typeface="Calibri"/>
              </a:rPr>
              <a:t>Приоритизиране на потребностите 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69349" y="4434840"/>
            <a:ext cx="1318260" cy="64633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94945" marR="5080" indent="-182880">
              <a:lnSpc>
                <a:spcPts val="1200"/>
              </a:lnSpc>
              <a:spcBef>
                <a:spcPts val="240"/>
              </a:spcBef>
            </a:pPr>
            <a:r>
              <a:rPr lang="bg-BG" sz="1100" b="1" spc="-20" dirty="0">
                <a:latin typeface="Calibri"/>
                <a:cs typeface="Calibri"/>
              </a:rPr>
              <a:t>      Списък с </a:t>
            </a:r>
            <a:r>
              <a:rPr lang="bg-BG" sz="1100" b="1" spc="-20" dirty="0" err="1">
                <a:latin typeface="Calibri"/>
                <a:cs typeface="Calibri"/>
              </a:rPr>
              <a:t>приоритизирани</a:t>
            </a:r>
            <a:r>
              <a:rPr lang="bg-BG" sz="1100" b="1" spc="-20" dirty="0">
                <a:latin typeface="Calibri"/>
                <a:cs typeface="Calibri"/>
              </a:rPr>
              <a:t> потребности на ниво СП за ОСП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68888" y="4337304"/>
            <a:ext cx="865505" cy="504241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ct val="94500"/>
              </a:lnSpc>
              <a:spcBef>
                <a:spcPts val="170"/>
              </a:spcBef>
            </a:pPr>
            <a:r>
              <a:rPr lang="bg-BG" sz="1100" dirty="0">
                <a:latin typeface="Calibri"/>
                <a:cs typeface="Calibri"/>
              </a:rPr>
              <a:t>Резюме в СП </a:t>
            </a:r>
            <a:r>
              <a:rPr sz="1100" dirty="0">
                <a:latin typeface="Calibri"/>
                <a:cs typeface="Calibri"/>
              </a:rPr>
              <a:t>+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lang="bg-BG" sz="1100" spc="-20" dirty="0">
                <a:latin typeface="Calibri"/>
                <a:cs typeface="Calibri"/>
              </a:rPr>
              <a:t>пълен</a:t>
            </a:r>
            <a:r>
              <a:rPr sz="1100" dirty="0">
                <a:latin typeface="Calibri"/>
                <a:cs typeface="Calibri"/>
              </a:rPr>
              <a:t>  </a:t>
            </a:r>
            <a:r>
              <a:rPr sz="1100" spc="-20" dirty="0">
                <a:latin typeface="Calibri"/>
                <a:cs typeface="Calibri"/>
              </a:rPr>
              <a:t>S</a:t>
            </a:r>
            <a:r>
              <a:rPr sz="1100" spc="-45" dirty="0">
                <a:latin typeface="Calibri"/>
                <a:cs typeface="Calibri"/>
              </a:rPr>
              <a:t>W</a:t>
            </a:r>
            <a:r>
              <a:rPr sz="1100" spc="-30" dirty="0">
                <a:latin typeface="Calibri"/>
                <a:cs typeface="Calibri"/>
              </a:rPr>
              <a:t>O</a:t>
            </a:r>
            <a:r>
              <a:rPr sz="1100" dirty="0">
                <a:latin typeface="Calibri"/>
                <a:cs typeface="Calibri"/>
              </a:rPr>
              <a:t>T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lang="bg-BG" sz="1100" spc="-15" dirty="0">
                <a:latin typeface="Calibri"/>
                <a:cs typeface="Calibri"/>
              </a:rPr>
              <a:t>в приложение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72575" y="4352791"/>
            <a:ext cx="786349" cy="504241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ct val="94500"/>
              </a:lnSpc>
              <a:spcBef>
                <a:spcPts val="170"/>
              </a:spcBef>
            </a:pPr>
            <a:r>
              <a:rPr lang="bg-BG" sz="1100" spc="-20" dirty="0">
                <a:latin typeface="Calibri"/>
                <a:cs typeface="Calibri"/>
              </a:rPr>
              <a:t>Списък с потребности по СЦ и ОЦ 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91745" y="2291080"/>
            <a:ext cx="206547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ОЦЕНКА НА ПОТРЕБНОСТИТЕ 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35655" y="4130040"/>
            <a:ext cx="615602" cy="1846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65100" marR="5080" indent="-152400">
              <a:lnSpc>
                <a:spcPts val="1200"/>
              </a:lnSpc>
              <a:spcBef>
                <a:spcPts val="240"/>
              </a:spcBef>
            </a:pPr>
            <a:r>
              <a:rPr lang="bg-BG" sz="1100" spc="-30" dirty="0">
                <a:latin typeface="Calibri"/>
                <a:cs typeface="Calibri"/>
              </a:rPr>
              <a:t>Вариант 1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04652" y="3968496"/>
            <a:ext cx="767957" cy="825867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55244" marR="5080" indent="-43180">
              <a:lnSpc>
                <a:spcPct val="94500"/>
              </a:lnSpc>
              <a:spcBef>
                <a:spcPts val="170"/>
              </a:spcBef>
            </a:pPr>
            <a:r>
              <a:rPr lang="bg-BG" sz="1100" spc="-20" dirty="0">
                <a:latin typeface="Calibri"/>
                <a:cs typeface="Calibri"/>
              </a:rPr>
              <a:t>Поставяне на цели</a:t>
            </a:r>
            <a:r>
              <a:rPr sz="1100" dirty="0">
                <a:latin typeface="Calibri"/>
                <a:cs typeface="Calibri"/>
              </a:rPr>
              <a:t>+  </a:t>
            </a:r>
            <a:r>
              <a:rPr lang="bg-BG" sz="1100" spc="-25" dirty="0">
                <a:latin typeface="Calibri"/>
                <a:cs typeface="Calibri"/>
              </a:rPr>
              <a:t>междинни,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lang="bg-BG" sz="1100" spc="-30" dirty="0">
                <a:latin typeface="Calibri"/>
                <a:cs typeface="Calibri"/>
              </a:rPr>
              <a:t>базиране на Регламента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21803" y="4925567"/>
            <a:ext cx="781664" cy="825867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55244" marR="5080" indent="-43180">
              <a:lnSpc>
                <a:spcPct val="94500"/>
              </a:lnSpc>
              <a:spcBef>
                <a:spcPts val="170"/>
              </a:spcBef>
            </a:pPr>
            <a:r>
              <a:rPr lang="ru-RU" sz="1100" spc="-20" dirty="0">
                <a:cs typeface="Calibri"/>
              </a:rPr>
              <a:t>Поставяне на цели</a:t>
            </a:r>
            <a:r>
              <a:rPr lang="ru-RU" sz="1100" dirty="0">
                <a:cs typeface="Calibri"/>
              </a:rPr>
              <a:t>+  </a:t>
            </a:r>
            <a:r>
              <a:rPr lang="ru-RU" sz="1100" spc="-25" dirty="0">
                <a:cs typeface="Calibri"/>
              </a:rPr>
              <a:t>междинни, </a:t>
            </a:r>
            <a:r>
              <a:rPr lang="ru-RU" sz="1100" spc="-20" dirty="0">
                <a:cs typeface="Calibri"/>
              </a:rPr>
              <a:t> </a:t>
            </a:r>
            <a:r>
              <a:rPr lang="ru-RU" sz="1100" spc="-30" dirty="0">
                <a:cs typeface="Calibri"/>
              </a:rPr>
              <a:t>базиране на Регламента</a:t>
            </a:r>
            <a:endParaRPr lang="ru-RU" sz="1100" dirty="0"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51258" y="4925567"/>
            <a:ext cx="797300" cy="504241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065" marR="5080" indent="1905" algn="ctr">
              <a:lnSpc>
                <a:spcPct val="94500"/>
              </a:lnSpc>
              <a:spcBef>
                <a:spcPts val="170"/>
              </a:spcBef>
            </a:pPr>
            <a:r>
              <a:rPr lang="bg-BG" sz="1100" spc="-25" dirty="0">
                <a:latin typeface="Calibri"/>
                <a:cs typeface="Calibri"/>
              </a:rPr>
              <a:t>Избор и изготвяне на интервенция 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807402" y="4010963"/>
            <a:ext cx="886606" cy="504241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065" marR="5080" indent="1905" algn="ctr">
              <a:lnSpc>
                <a:spcPct val="94500"/>
              </a:lnSpc>
              <a:spcBef>
                <a:spcPts val="170"/>
              </a:spcBef>
            </a:pPr>
            <a:r>
              <a:rPr lang="ru-RU" sz="1100" spc="-25" dirty="0">
                <a:cs typeface="Calibri"/>
              </a:rPr>
              <a:t>Избор и изготвяне на интервенция </a:t>
            </a:r>
            <a:endParaRPr lang="ru-RU" sz="1100" dirty="0"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028801" y="4132071"/>
            <a:ext cx="886599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30175" marR="5080" indent="-117475">
              <a:lnSpc>
                <a:spcPts val="1200"/>
              </a:lnSpc>
              <a:spcBef>
                <a:spcPts val="240"/>
              </a:spcBef>
            </a:pPr>
            <a:r>
              <a:rPr lang="bg-BG" sz="1100" spc="-20" dirty="0">
                <a:latin typeface="Calibri"/>
                <a:cs typeface="Calibri"/>
              </a:rPr>
              <a:t>Поставяне на финансови параметри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029418" y="5078125"/>
            <a:ext cx="885982" cy="49244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30175" marR="5080" indent="-117475">
              <a:lnSpc>
                <a:spcPts val="1200"/>
              </a:lnSpc>
              <a:spcBef>
                <a:spcPts val="240"/>
              </a:spcBef>
            </a:pPr>
            <a:r>
              <a:rPr lang="bg-BG" sz="1100" spc="-20" dirty="0">
                <a:cs typeface="Calibri"/>
              </a:rPr>
              <a:t>Поставяне на финансови параметри</a:t>
            </a:r>
            <a:endParaRPr lang="bg-BG" sz="1100" dirty="0"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634586" y="4317748"/>
            <a:ext cx="362585" cy="85725"/>
          </a:xfrm>
          <a:custGeom>
            <a:avLst/>
            <a:gdLst/>
            <a:ahLst/>
            <a:cxnLst/>
            <a:rect l="l" t="t" r="r" b="b"/>
            <a:pathLst>
              <a:path w="362584" h="85725">
                <a:moveTo>
                  <a:pt x="276506" y="57148"/>
                </a:moveTo>
                <a:lnTo>
                  <a:pt x="276390" y="85723"/>
                </a:lnTo>
                <a:lnTo>
                  <a:pt x="334008" y="57207"/>
                </a:lnTo>
                <a:lnTo>
                  <a:pt x="290794" y="57207"/>
                </a:lnTo>
                <a:lnTo>
                  <a:pt x="276506" y="57148"/>
                </a:lnTo>
                <a:close/>
              </a:path>
              <a:path w="362584" h="85725">
                <a:moveTo>
                  <a:pt x="276622" y="28573"/>
                </a:moveTo>
                <a:lnTo>
                  <a:pt x="276506" y="57148"/>
                </a:lnTo>
                <a:lnTo>
                  <a:pt x="290794" y="57207"/>
                </a:lnTo>
                <a:lnTo>
                  <a:pt x="290911" y="28632"/>
                </a:lnTo>
                <a:lnTo>
                  <a:pt x="276622" y="28573"/>
                </a:lnTo>
                <a:close/>
              </a:path>
              <a:path w="362584" h="85725">
                <a:moveTo>
                  <a:pt x="276739" y="0"/>
                </a:moveTo>
                <a:lnTo>
                  <a:pt x="276622" y="28573"/>
                </a:lnTo>
                <a:lnTo>
                  <a:pt x="290911" y="28632"/>
                </a:lnTo>
                <a:lnTo>
                  <a:pt x="290794" y="57207"/>
                </a:lnTo>
                <a:lnTo>
                  <a:pt x="334008" y="57207"/>
                </a:lnTo>
                <a:lnTo>
                  <a:pt x="362289" y="43210"/>
                </a:lnTo>
                <a:lnTo>
                  <a:pt x="276739" y="0"/>
                </a:lnTo>
                <a:close/>
              </a:path>
              <a:path w="362584" h="85725">
                <a:moveTo>
                  <a:pt x="116" y="27448"/>
                </a:moveTo>
                <a:lnTo>
                  <a:pt x="0" y="56023"/>
                </a:lnTo>
                <a:lnTo>
                  <a:pt x="276506" y="57148"/>
                </a:lnTo>
                <a:lnTo>
                  <a:pt x="276622" y="28573"/>
                </a:lnTo>
                <a:lnTo>
                  <a:pt x="116" y="2744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48982" y="3140240"/>
            <a:ext cx="270794" cy="119053"/>
          </a:xfrm>
          <a:custGeom>
            <a:avLst/>
            <a:gdLst/>
            <a:ahLst/>
            <a:cxnLst/>
            <a:rect l="l" t="t" r="r" b="b"/>
            <a:pathLst>
              <a:path w="419735" h="85725">
                <a:moveTo>
                  <a:pt x="334025" y="0"/>
                </a:moveTo>
                <a:lnTo>
                  <a:pt x="333771" y="28575"/>
                </a:lnTo>
                <a:lnTo>
                  <a:pt x="348058" y="28701"/>
                </a:lnTo>
                <a:lnTo>
                  <a:pt x="347804" y="57275"/>
                </a:lnTo>
                <a:lnTo>
                  <a:pt x="333516" y="57275"/>
                </a:lnTo>
                <a:lnTo>
                  <a:pt x="333263" y="85722"/>
                </a:lnTo>
                <a:lnTo>
                  <a:pt x="391443" y="57275"/>
                </a:lnTo>
                <a:lnTo>
                  <a:pt x="347804" y="57275"/>
                </a:lnTo>
                <a:lnTo>
                  <a:pt x="391703" y="57148"/>
                </a:lnTo>
                <a:lnTo>
                  <a:pt x="419366" y="43623"/>
                </a:lnTo>
                <a:lnTo>
                  <a:pt x="334025" y="0"/>
                </a:lnTo>
                <a:close/>
              </a:path>
              <a:path w="419735" h="85725">
                <a:moveTo>
                  <a:pt x="333771" y="28575"/>
                </a:moveTo>
                <a:lnTo>
                  <a:pt x="333517" y="57148"/>
                </a:lnTo>
                <a:lnTo>
                  <a:pt x="347804" y="57275"/>
                </a:lnTo>
                <a:lnTo>
                  <a:pt x="348058" y="28701"/>
                </a:lnTo>
                <a:lnTo>
                  <a:pt x="333771" y="28575"/>
                </a:lnTo>
                <a:close/>
              </a:path>
              <a:path w="419735" h="85725">
                <a:moveTo>
                  <a:pt x="254" y="25610"/>
                </a:moveTo>
                <a:lnTo>
                  <a:pt x="0" y="54184"/>
                </a:lnTo>
                <a:lnTo>
                  <a:pt x="333517" y="57148"/>
                </a:lnTo>
                <a:lnTo>
                  <a:pt x="333771" y="28575"/>
                </a:lnTo>
                <a:lnTo>
                  <a:pt x="254" y="256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5612" y="3190540"/>
            <a:ext cx="252622" cy="91728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370689" y="2288540"/>
            <a:ext cx="5574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СТЪПКИ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81000" y="3065151"/>
            <a:ext cx="683886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100" b="1" i="1" spc="-25" dirty="0">
                <a:latin typeface="Calibri"/>
                <a:cs typeface="Calibri"/>
              </a:rPr>
              <a:t>Действия на ДЧ </a:t>
            </a:r>
            <a:endParaRPr sz="1100" b="1" dirty="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3932" y="4477511"/>
            <a:ext cx="830954" cy="338554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ts val="1200"/>
              </a:lnSpc>
              <a:spcBef>
                <a:spcPts val="240"/>
              </a:spcBef>
            </a:pPr>
            <a:r>
              <a:rPr lang="bg-BG" sz="1100" b="1" spc="-25" dirty="0">
                <a:latin typeface="Calibri"/>
                <a:cs typeface="Calibri"/>
              </a:rPr>
              <a:t>Съдържание на СП</a:t>
            </a:r>
            <a:endParaRPr sz="1100" b="1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063638" y="2291588"/>
            <a:ext cx="208976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2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ИНТЕРВЕНЦИОННА СТРАТЕГИЯ</a:t>
            </a:r>
            <a:endParaRPr sz="1200" b="1" dirty="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770218" y="3368325"/>
            <a:ext cx="2521585" cy="497840"/>
          </a:xfrm>
          <a:custGeom>
            <a:avLst/>
            <a:gdLst/>
            <a:ahLst/>
            <a:cxnLst/>
            <a:rect l="l" t="t" r="r" b="b"/>
            <a:pathLst>
              <a:path w="2521584" h="497839">
                <a:moveTo>
                  <a:pt x="0" y="248866"/>
                </a:moveTo>
                <a:lnTo>
                  <a:pt x="248866" y="0"/>
                </a:lnTo>
                <a:lnTo>
                  <a:pt x="248866" y="124434"/>
                </a:lnTo>
                <a:lnTo>
                  <a:pt x="2272138" y="124434"/>
                </a:lnTo>
                <a:lnTo>
                  <a:pt x="2272138" y="0"/>
                </a:lnTo>
                <a:lnTo>
                  <a:pt x="2521004" y="248866"/>
                </a:lnTo>
                <a:lnTo>
                  <a:pt x="2272138" y="497733"/>
                </a:lnTo>
                <a:lnTo>
                  <a:pt x="2272138" y="373301"/>
                </a:lnTo>
                <a:lnTo>
                  <a:pt x="248866" y="373301"/>
                </a:lnTo>
                <a:lnTo>
                  <a:pt x="248866" y="497733"/>
                </a:lnTo>
                <a:lnTo>
                  <a:pt x="0" y="248866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345320" y="3519973"/>
            <a:ext cx="1503279" cy="1843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1100" spc="-25" dirty="0">
                <a:latin typeface="Calibri"/>
                <a:cs typeface="Calibri"/>
              </a:rPr>
              <a:t>Процес в развитие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78784" y="4787878"/>
            <a:ext cx="302225" cy="256562"/>
          </a:xfrm>
          <a:custGeom>
            <a:avLst/>
            <a:gdLst/>
            <a:ahLst/>
            <a:cxnLst/>
            <a:rect l="l" t="t" r="r" b="b"/>
            <a:pathLst>
              <a:path w="356870" h="342900">
                <a:moveTo>
                  <a:pt x="284526" y="293595"/>
                </a:moveTo>
                <a:lnTo>
                  <a:pt x="264742" y="314215"/>
                </a:lnTo>
                <a:lnTo>
                  <a:pt x="356275" y="342634"/>
                </a:lnTo>
                <a:lnTo>
                  <a:pt x="342319" y="303486"/>
                </a:lnTo>
                <a:lnTo>
                  <a:pt x="294835" y="303486"/>
                </a:lnTo>
                <a:lnTo>
                  <a:pt x="284526" y="293595"/>
                </a:lnTo>
                <a:close/>
              </a:path>
              <a:path w="356870" h="342900">
                <a:moveTo>
                  <a:pt x="304308" y="272976"/>
                </a:moveTo>
                <a:lnTo>
                  <a:pt x="284526" y="293595"/>
                </a:lnTo>
                <a:lnTo>
                  <a:pt x="294835" y="303486"/>
                </a:lnTo>
                <a:lnTo>
                  <a:pt x="314618" y="282867"/>
                </a:lnTo>
                <a:lnTo>
                  <a:pt x="304308" y="272976"/>
                </a:lnTo>
                <a:close/>
              </a:path>
              <a:path w="356870" h="342900">
                <a:moveTo>
                  <a:pt x="324091" y="252356"/>
                </a:moveTo>
                <a:lnTo>
                  <a:pt x="304308" y="272976"/>
                </a:lnTo>
                <a:lnTo>
                  <a:pt x="314618" y="282867"/>
                </a:lnTo>
                <a:lnTo>
                  <a:pt x="294835" y="303486"/>
                </a:lnTo>
                <a:lnTo>
                  <a:pt x="342319" y="303486"/>
                </a:lnTo>
                <a:lnTo>
                  <a:pt x="324091" y="252356"/>
                </a:lnTo>
                <a:close/>
              </a:path>
              <a:path w="356870" h="342900">
                <a:moveTo>
                  <a:pt x="19782" y="0"/>
                </a:moveTo>
                <a:lnTo>
                  <a:pt x="0" y="20619"/>
                </a:lnTo>
                <a:lnTo>
                  <a:pt x="284526" y="293595"/>
                </a:lnTo>
                <a:lnTo>
                  <a:pt x="304308" y="272976"/>
                </a:lnTo>
                <a:lnTo>
                  <a:pt x="1978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711700" y="4300941"/>
            <a:ext cx="269309" cy="266526"/>
          </a:xfrm>
          <a:custGeom>
            <a:avLst/>
            <a:gdLst/>
            <a:ahLst/>
            <a:cxnLst/>
            <a:rect l="l" t="t" r="r" b="b"/>
            <a:pathLst>
              <a:path w="382904" h="316229">
                <a:moveTo>
                  <a:pt x="306966" y="43179"/>
                </a:moveTo>
                <a:lnTo>
                  <a:pt x="0" y="294016"/>
                </a:lnTo>
                <a:lnTo>
                  <a:pt x="18080" y="316143"/>
                </a:lnTo>
                <a:lnTo>
                  <a:pt x="325047" y="65306"/>
                </a:lnTo>
                <a:lnTo>
                  <a:pt x="306966" y="43179"/>
                </a:lnTo>
                <a:close/>
              </a:path>
              <a:path w="382904" h="316229">
                <a:moveTo>
                  <a:pt x="367058" y="34138"/>
                </a:moveTo>
                <a:lnTo>
                  <a:pt x="318029" y="34138"/>
                </a:lnTo>
                <a:lnTo>
                  <a:pt x="336110" y="56266"/>
                </a:lnTo>
                <a:lnTo>
                  <a:pt x="325047" y="65306"/>
                </a:lnTo>
                <a:lnTo>
                  <a:pt x="343128" y="87433"/>
                </a:lnTo>
                <a:lnTo>
                  <a:pt x="367058" y="34138"/>
                </a:lnTo>
                <a:close/>
              </a:path>
              <a:path w="382904" h="316229">
                <a:moveTo>
                  <a:pt x="318029" y="34138"/>
                </a:moveTo>
                <a:lnTo>
                  <a:pt x="306966" y="43179"/>
                </a:lnTo>
                <a:lnTo>
                  <a:pt x="325047" y="65306"/>
                </a:lnTo>
                <a:lnTo>
                  <a:pt x="336110" y="56266"/>
                </a:lnTo>
                <a:lnTo>
                  <a:pt x="318029" y="34138"/>
                </a:lnTo>
                <a:close/>
              </a:path>
              <a:path w="382904" h="316229">
                <a:moveTo>
                  <a:pt x="382388" y="0"/>
                </a:moveTo>
                <a:lnTo>
                  <a:pt x="288885" y="21052"/>
                </a:lnTo>
                <a:lnTo>
                  <a:pt x="306966" y="43179"/>
                </a:lnTo>
                <a:lnTo>
                  <a:pt x="318029" y="34138"/>
                </a:lnTo>
                <a:lnTo>
                  <a:pt x="367058" y="34138"/>
                </a:lnTo>
                <a:lnTo>
                  <a:pt x="38238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448557" y="3001788"/>
            <a:ext cx="169545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z="1100" i="1" spc="-30" dirty="0">
                <a:latin typeface="Calibri"/>
                <a:cs typeface="Calibri"/>
              </a:rPr>
              <a:t>Изготвяне на Интервенционна стратегия 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903152" y="3140240"/>
            <a:ext cx="1172845" cy="100600"/>
          </a:xfrm>
          <a:custGeom>
            <a:avLst/>
            <a:gdLst/>
            <a:ahLst/>
            <a:cxnLst/>
            <a:rect l="l" t="t" r="r" b="b"/>
            <a:pathLst>
              <a:path w="1172845" h="85725">
                <a:moveTo>
                  <a:pt x="1144811" y="28456"/>
                </a:moveTo>
                <a:lnTo>
                  <a:pt x="1101228" y="28456"/>
                </a:lnTo>
                <a:lnTo>
                  <a:pt x="1101463" y="57030"/>
                </a:lnTo>
                <a:lnTo>
                  <a:pt x="1087176" y="57148"/>
                </a:lnTo>
                <a:lnTo>
                  <a:pt x="1087412" y="85722"/>
                </a:lnTo>
                <a:lnTo>
                  <a:pt x="1172780" y="42153"/>
                </a:lnTo>
                <a:lnTo>
                  <a:pt x="1144811" y="28456"/>
                </a:lnTo>
                <a:close/>
              </a:path>
              <a:path w="1172845" h="85725">
                <a:moveTo>
                  <a:pt x="1086940" y="28574"/>
                </a:moveTo>
                <a:lnTo>
                  <a:pt x="0" y="37547"/>
                </a:lnTo>
                <a:lnTo>
                  <a:pt x="236" y="66121"/>
                </a:lnTo>
                <a:lnTo>
                  <a:pt x="1087176" y="57148"/>
                </a:lnTo>
                <a:lnTo>
                  <a:pt x="1086940" y="28574"/>
                </a:lnTo>
                <a:close/>
              </a:path>
              <a:path w="1172845" h="85725">
                <a:moveTo>
                  <a:pt x="1101228" y="28456"/>
                </a:moveTo>
                <a:lnTo>
                  <a:pt x="1086940" y="28574"/>
                </a:lnTo>
                <a:lnTo>
                  <a:pt x="1087176" y="57148"/>
                </a:lnTo>
                <a:lnTo>
                  <a:pt x="1101463" y="57030"/>
                </a:lnTo>
                <a:lnTo>
                  <a:pt x="1101228" y="28456"/>
                </a:lnTo>
                <a:close/>
              </a:path>
              <a:path w="1172845" h="85725">
                <a:moveTo>
                  <a:pt x="1086704" y="0"/>
                </a:moveTo>
                <a:lnTo>
                  <a:pt x="1086940" y="28574"/>
                </a:lnTo>
                <a:lnTo>
                  <a:pt x="1144811" y="28456"/>
                </a:lnTo>
                <a:lnTo>
                  <a:pt x="10867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596595" y="5250845"/>
            <a:ext cx="362585" cy="85725"/>
          </a:xfrm>
          <a:custGeom>
            <a:avLst/>
            <a:gdLst/>
            <a:ahLst/>
            <a:cxnLst/>
            <a:rect l="l" t="t" r="r" b="b"/>
            <a:pathLst>
              <a:path w="362584" h="85725">
                <a:moveTo>
                  <a:pt x="276506" y="57148"/>
                </a:moveTo>
                <a:lnTo>
                  <a:pt x="276390" y="85723"/>
                </a:lnTo>
                <a:lnTo>
                  <a:pt x="334008" y="57207"/>
                </a:lnTo>
                <a:lnTo>
                  <a:pt x="290794" y="57207"/>
                </a:lnTo>
                <a:lnTo>
                  <a:pt x="276506" y="57148"/>
                </a:lnTo>
                <a:close/>
              </a:path>
              <a:path w="362584" h="85725">
                <a:moveTo>
                  <a:pt x="276622" y="28573"/>
                </a:moveTo>
                <a:lnTo>
                  <a:pt x="276506" y="57148"/>
                </a:lnTo>
                <a:lnTo>
                  <a:pt x="290794" y="57207"/>
                </a:lnTo>
                <a:lnTo>
                  <a:pt x="290911" y="28632"/>
                </a:lnTo>
                <a:lnTo>
                  <a:pt x="276622" y="28573"/>
                </a:lnTo>
                <a:close/>
              </a:path>
              <a:path w="362584" h="85725">
                <a:moveTo>
                  <a:pt x="276739" y="0"/>
                </a:moveTo>
                <a:lnTo>
                  <a:pt x="276622" y="28573"/>
                </a:lnTo>
                <a:lnTo>
                  <a:pt x="290911" y="28632"/>
                </a:lnTo>
                <a:lnTo>
                  <a:pt x="290794" y="57207"/>
                </a:lnTo>
                <a:lnTo>
                  <a:pt x="334008" y="57207"/>
                </a:lnTo>
                <a:lnTo>
                  <a:pt x="362289" y="43210"/>
                </a:lnTo>
                <a:lnTo>
                  <a:pt x="276739" y="0"/>
                </a:lnTo>
                <a:close/>
              </a:path>
              <a:path w="362584" h="85725">
                <a:moveTo>
                  <a:pt x="116" y="27447"/>
                </a:moveTo>
                <a:lnTo>
                  <a:pt x="0" y="56022"/>
                </a:lnTo>
                <a:lnTo>
                  <a:pt x="276506" y="57148"/>
                </a:lnTo>
                <a:lnTo>
                  <a:pt x="276622" y="28573"/>
                </a:lnTo>
                <a:lnTo>
                  <a:pt x="116" y="2744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448557" y="5241852"/>
            <a:ext cx="362585" cy="85725"/>
          </a:xfrm>
          <a:custGeom>
            <a:avLst/>
            <a:gdLst/>
            <a:ahLst/>
            <a:cxnLst/>
            <a:rect l="l" t="t" r="r" b="b"/>
            <a:pathLst>
              <a:path w="362584" h="85725">
                <a:moveTo>
                  <a:pt x="276506" y="57148"/>
                </a:moveTo>
                <a:lnTo>
                  <a:pt x="276390" y="85723"/>
                </a:lnTo>
                <a:lnTo>
                  <a:pt x="334008" y="57207"/>
                </a:lnTo>
                <a:lnTo>
                  <a:pt x="290793" y="57207"/>
                </a:lnTo>
                <a:lnTo>
                  <a:pt x="276506" y="57148"/>
                </a:lnTo>
                <a:close/>
              </a:path>
              <a:path w="362584" h="85725">
                <a:moveTo>
                  <a:pt x="276622" y="28573"/>
                </a:moveTo>
                <a:lnTo>
                  <a:pt x="276506" y="57148"/>
                </a:lnTo>
                <a:lnTo>
                  <a:pt x="290793" y="57207"/>
                </a:lnTo>
                <a:lnTo>
                  <a:pt x="290910" y="28632"/>
                </a:lnTo>
                <a:lnTo>
                  <a:pt x="276622" y="28573"/>
                </a:lnTo>
                <a:close/>
              </a:path>
              <a:path w="362584" h="85725">
                <a:moveTo>
                  <a:pt x="276739" y="0"/>
                </a:moveTo>
                <a:lnTo>
                  <a:pt x="276622" y="28573"/>
                </a:lnTo>
                <a:lnTo>
                  <a:pt x="290910" y="28632"/>
                </a:lnTo>
                <a:lnTo>
                  <a:pt x="290793" y="57207"/>
                </a:lnTo>
                <a:lnTo>
                  <a:pt x="334008" y="57207"/>
                </a:lnTo>
                <a:lnTo>
                  <a:pt x="362289" y="43210"/>
                </a:lnTo>
                <a:lnTo>
                  <a:pt x="276739" y="0"/>
                </a:lnTo>
                <a:close/>
              </a:path>
              <a:path w="362584" h="85725">
                <a:moveTo>
                  <a:pt x="115" y="27447"/>
                </a:moveTo>
                <a:lnTo>
                  <a:pt x="0" y="56022"/>
                </a:lnTo>
                <a:lnTo>
                  <a:pt x="276506" y="57148"/>
                </a:lnTo>
                <a:lnTo>
                  <a:pt x="276622" y="28573"/>
                </a:lnTo>
                <a:lnTo>
                  <a:pt x="115" y="2744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86155" y="4276199"/>
            <a:ext cx="362585" cy="85725"/>
          </a:xfrm>
          <a:custGeom>
            <a:avLst/>
            <a:gdLst/>
            <a:ahLst/>
            <a:cxnLst/>
            <a:rect l="l" t="t" r="r" b="b"/>
            <a:pathLst>
              <a:path w="362584" h="85725">
                <a:moveTo>
                  <a:pt x="276506" y="57150"/>
                </a:moveTo>
                <a:lnTo>
                  <a:pt x="276390" y="85725"/>
                </a:lnTo>
                <a:lnTo>
                  <a:pt x="334008" y="57208"/>
                </a:lnTo>
                <a:lnTo>
                  <a:pt x="290794" y="57208"/>
                </a:lnTo>
                <a:lnTo>
                  <a:pt x="276506" y="57150"/>
                </a:lnTo>
                <a:close/>
              </a:path>
              <a:path w="362584" h="85725">
                <a:moveTo>
                  <a:pt x="276622" y="28575"/>
                </a:moveTo>
                <a:lnTo>
                  <a:pt x="276506" y="57150"/>
                </a:lnTo>
                <a:lnTo>
                  <a:pt x="290794" y="57208"/>
                </a:lnTo>
                <a:lnTo>
                  <a:pt x="290911" y="28633"/>
                </a:lnTo>
                <a:lnTo>
                  <a:pt x="276622" y="28575"/>
                </a:lnTo>
                <a:close/>
              </a:path>
              <a:path w="362584" h="85725">
                <a:moveTo>
                  <a:pt x="276739" y="0"/>
                </a:moveTo>
                <a:lnTo>
                  <a:pt x="276622" y="28575"/>
                </a:lnTo>
                <a:lnTo>
                  <a:pt x="290911" y="28633"/>
                </a:lnTo>
                <a:lnTo>
                  <a:pt x="290794" y="57208"/>
                </a:lnTo>
                <a:lnTo>
                  <a:pt x="334008" y="57208"/>
                </a:lnTo>
                <a:lnTo>
                  <a:pt x="362289" y="43211"/>
                </a:lnTo>
                <a:lnTo>
                  <a:pt x="276739" y="0"/>
                </a:lnTo>
                <a:close/>
              </a:path>
              <a:path w="362584" h="85725">
                <a:moveTo>
                  <a:pt x="116" y="27448"/>
                </a:moveTo>
                <a:lnTo>
                  <a:pt x="0" y="56023"/>
                </a:lnTo>
                <a:lnTo>
                  <a:pt x="276506" y="57150"/>
                </a:lnTo>
                <a:lnTo>
                  <a:pt x="276622" y="28575"/>
                </a:lnTo>
                <a:lnTo>
                  <a:pt x="116" y="2744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773823" y="669036"/>
            <a:ext cx="76327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bg-BG" spc="-10" dirty="0"/>
              <a:t>От </a:t>
            </a:r>
            <a:r>
              <a:rPr spc="-35" dirty="0"/>
              <a:t>SWOT</a:t>
            </a:r>
            <a:r>
              <a:rPr dirty="0"/>
              <a:t> </a:t>
            </a:r>
            <a:r>
              <a:rPr lang="bg-BG" dirty="0"/>
              <a:t>анализа и оценката на потребности до Интервенционната стратегия </a:t>
            </a:r>
            <a:endParaRPr spc="-5" dirty="0"/>
          </a:p>
        </p:txBody>
      </p:sp>
      <p:sp>
        <p:nvSpPr>
          <p:cNvPr id="36" name="object 10"/>
          <p:cNvSpPr txBox="1"/>
          <p:nvPr/>
        </p:nvSpPr>
        <p:spPr>
          <a:xfrm>
            <a:off x="5037620" y="5066179"/>
            <a:ext cx="615602" cy="1846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65100" marR="5080" indent="-152400">
              <a:lnSpc>
                <a:spcPts val="1200"/>
              </a:lnSpc>
              <a:spcBef>
                <a:spcPts val="240"/>
              </a:spcBef>
            </a:pPr>
            <a:r>
              <a:rPr lang="bg-BG" sz="1100" spc="-30" dirty="0">
                <a:latin typeface="Calibri"/>
                <a:cs typeface="Calibri"/>
              </a:rPr>
              <a:t>Вариант 2</a:t>
            </a:r>
            <a:endParaRPr sz="1100" dirty="0">
              <a:latin typeface="Calibri"/>
              <a:cs typeface="Calibri"/>
            </a:endParaRPr>
          </a:p>
        </p:txBody>
      </p:sp>
      <p:pic>
        <p:nvPicPr>
          <p:cNvPr id="35" name="Picture 3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83" y="5789843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984885"/>
          </a:xfrm>
        </p:spPr>
        <p:txBody>
          <a:bodyPr/>
          <a:lstStyle/>
          <a:p>
            <a:pPr algn="ctr"/>
            <a:r>
              <a:rPr lang="en-US" dirty="0"/>
              <a:t>SWOT </a:t>
            </a:r>
            <a:r>
              <a:rPr lang="bg-BG" dirty="0" smtClean="0"/>
              <a:t>АНАЛИЗ </a:t>
            </a:r>
            <a:r>
              <a:rPr lang="bg-BG" dirty="0"/>
              <a:t>- специфични цели и потребности </a:t>
            </a:r>
            <a:endParaRPr lang="en-US" dirty="0"/>
          </a:p>
        </p:txBody>
      </p:sp>
      <p:pic>
        <p:nvPicPr>
          <p:cNvPr id="1026" name="Picture 2" descr="cap-9-objectives_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843" y="1408977"/>
            <a:ext cx="4910138" cy="368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5800" y="5336334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2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ХОРИЗОНТАЛНА ЦЕЛ:</a:t>
            </a:r>
            <a:r>
              <a:rPr lang="bg-BG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bg-BG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Модернизиране на сектора чрез стимулиране и споделяне на знанията, иновациите и цифровизацията в селското стопанство и селските райони и насърчаване на използването им в по-голяма степен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30"/>
          <p:cNvSpPr txBox="1"/>
          <p:nvPr/>
        </p:nvSpPr>
        <p:spPr>
          <a:xfrm>
            <a:off x="569106" y="2395943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7" name="object 30"/>
          <p:cNvSpPr txBox="1"/>
          <p:nvPr/>
        </p:nvSpPr>
        <p:spPr>
          <a:xfrm>
            <a:off x="1099038" y="1703239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8" name="object 30"/>
          <p:cNvSpPr txBox="1"/>
          <p:nvPr/>
        </p:nvSpPr>
        <p:spPr>
          <a:xfrm>
            <a:off x="5753100" y="1830659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rgbClr val="92B54B"/>
                </a:solidFill>
                <a:latin typeface="Verdana"/>
                <a:cs typeface="Verdana"/>
              </a:rPr>
              <a:t>7</a:t>
            </a:r>
            <a:endParaRPr sz="1200" b="1" dirty="0">
              <a:solidFill>
                <a:srgbClr val="92B54B"/>
              </a:solidFill>
              <a:latin typeface="Verdana"/>
              <a:cs typeface="Verdana"/>
            </a:endParaRPr>
          </a:p>
        </p:txBody>
      </p:sp>
      <p:sp>
        <p:nvSpPr>
          <p:cNvPr id="9" name="object 30"/>
          <p:cNvSpPr txBox="1"/>
          <p:nvPr/>
        </p:nvSpPr>
        <p:spPr>
          <a:xfrm>
            <a:off x="6172200" y="2302202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7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object 30"/>
          <p:cNvSpPr txBox="1"/>
          <p:nvPr/>
        </p:nvSpPr>
        <p:spPr>
          <a:xfrm>
            <a:off x="6354430" y="3025625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7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1" name="object 30"/>
          <p:cNvSpPr txBox="1"/>
          <p:nvPr/>
        </p:nvSpPr>
        <p:spPr>
          <a:xfrm>
            <a:off x="6456981" y="3966833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10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object 30"/>
          <p:cNvSpPr txBox="1"/>
          <p:nvPr/>
        </p:nvSpPr>
        <p:spPr>
          <a:xfrm>
            <a:off x="5618781" y="4542907"/>
            <a:ext cx="838200" cy="3618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endParaRPr lang="bg-BG" sz="1200" b="1" spc="-5" dirty="0">
              <a:solidFill>
                <a:schemeClr val="accent3">
                  <a:lumMod val="75000"/>
                </a:schemeClr>
              </a:solidFill>
              <a:latin typeface="Verdana"/>
              <a:cs typeface="Arial" panose="020B0604020202020204" pitchFamily="34" charset="0"/>
            </a:endParaRPr>
          </a:p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6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3" name="object 30"/>
          <p:cNvSpPr txBox="1"/>
          <p:nvPr/>
        </p:nvSpPr>
        <p:spPr>
          <a:xfrm>
            <a:off x="909612" y="4442184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bg-BG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Verdana"/>
              </a:rPr>
              <a:t>6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657590" y="3749480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8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5" name="object 30"/>
          <p:cNvSpPr txBox="1"/>
          <p:nvPr/>
        </p:nvSpPr>
        <p:spPr>
          <a:xfrm>
            <a:off x="3733800" y="5982278"/>
            <a:ext cx="838200" cy="349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000" b="1" spc="-5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</a:t>
            </a:r>
            <a:r>
              <a:rPr lang="en-US" sz="1200" b="1" spc="-5" dirty="0" smtClean="0">
                <a:solidFill>
                  <a:schemeClr val="accent3">
                    <a:lumMod val="75000"/>
                  </a:schemeClr>
                </a:solidFill>
                <a:latin typeface="Verdana"/>
                <a:cs typeface="Arial" panose="020B0604020202020204" pitchFamily="34" charset="0"/>
              </a:rPr>
              <a:t>4</a:t>
            </a:r>
            <a:endParaRPr sz="1200" b="1" dirty="0">
              <a:solidFill>
                <a:schemeClr val="accent3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7295181" y="939233"/>
            <a:ext cx="1594809" cy="86190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ct val="97900"/>
              </a:lnSpc>
              <a:spcBef>
                <a:spcPts val="135"/>
              </a:spcBef>
            </a:pPr>
            <a:r>
              <a:rPr lang="bg-BG" sz="1400" b="1" spc="-5" dirty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Идентифицирани потребности по специфични цели – </a:t>
            </a:r>
            <a:r>
              <a:rPr lang="en-US" sz="1400" b="1" spc="-5" dirty="0" smtClean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r>
              <a:rPr lang="bg-BG" sz="1400" b="1" spc="-5" dirty="0" smtClean="0">
                <a:solidFill>
                  <a:srgbClr val="92B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400" b="1" dirty="0">
              <a:solidFill>
                <a:srgbClr val="92B54B"/>
              </a:solidFill>
              <a:latin typeface="Verdana"/>
              <a:cs typeface="Verdana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577739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238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0"/>
            <a:ext cx="7773034" cy="3139321"/>
          </a:xfrm>
        </p:spPr>
        <p:txBody>
          <a:bodyPr/>
          <a:lstStyle/>
          <a:p>
            <a:endParaRPr lang="bg-BG" dirty="0"/>
          </a:p>
          <a:p>
            <a:r>
              <a:rPr lang="bg-BG" u="sng" dirty="0">
                <a:solidFill>
                  <a:schemeClr val="accent1">
                    <a:lumMod val="75000"/>
                  </a:schemeClr>
                </a:solidFill>
              </a:rPr>
              <a:t>Анализи: </a:t>
            </a:r>
            <a:endParaRPr lang="en-US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1143000" lvl="2" indent="-228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Анализ на състоянието на селското стопанство и хранително-вкусовата промишленост, изготвен от Института по аграрна икономика;</a:t>
            </a: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143000" lvl="2" indent="-228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Анализ на влиянието на селското стопанство върху състоянието на  околната среда и климатичните промени, изготвен от Аграрен университет – Пловдив; </a:t>
            </a: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143000" lvl="2" indent="-228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Социално-икономически анализ на развитието на селските райони, изготвен от Университета за национално и световно стопанство.</a:t>
            </a: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bg-BG" u="sng" dirty="0"/>
              <a:t>Оценки:  </a:t>
            </a:r>
            <a:endParaRPr lang="en-US" u="sng" dirty="0"/>
          </a:p>
          <a:p>
            <a:pPr algn="just">
              <a:spcAft>
                <a:spcPts val="0"/>
              </a:spcAft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Прогнозна оценка на ефекта и последствията от въвеждането на нови завишени </a:t>
            </a:r>
            <a:r>
              <a:rPr lang="bg-BG" sz="1200" dirty="0" err="1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агроекологични</a:t>
            </a: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цели в новата ОСП, изготвен от Института по аграрна икономика;</a:t>
            </a: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Оценка на въздействието на Компенсаторна мярка „Плащане за </a:t>
            </a:r>
            <a:r>
              <a:rPr lang="bg-BG" sz="1200" dirty="0" err="1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екосистемна</a:t>
            </a:r>
            <a:r>
              <a:rPr lang="bg-BG" sz="1200" dirty="0">
                <a:solidFill>
                  <a:srgbClr val="2D4E7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услуга опрашване“- Аграрен университет Пловдив и Институт по аграрна икономика; 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endParaRPr lang="en-US" sz="1200" dirty="0">
              <a:solidFill>
                <a:srgbClr val="2D4E7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492443"/>
          </a:xfrm>
        </p:spPr>
        <p:txBody>
          <a:bodyPr/>
          <a:lstStyle/>
          <a:p>
            <a:pPr algn="ctr"/>
            <a:r>
              <a:rPr lang="bg-BG" dirty="0"/>
              <a:t>Изготвени</a:t>
            </a:r>
            <a:r>
              <a:rPr lang="en-US" dirty="0"/>
              <a:t> </a:t>
            </a:r>
            <a:r>
              <a:rPr lang="bg-BG" dirty="0"/>
              <a:t>оценки и анализи – </a:t>
            </a:r>
            <a:r>
              <a:rPr lang="en-US" dirty="0"/>
              <a:t>SWOT 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03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1477328"/>
          </a:xfrm>
        </p:spPr>
        <p:txBody>
          <a:bodyPr/>
          <a:lstStyle/>
          <a:p>
            <a:pPr lvl="0" algn="ctr"/>
            <a:r>
              <a:rPr lang="bg-BG" dirty="0"/>
              <a:t>Общи изисквания за анализ на потребностите </a:t>
            </a:r>
            <a:r>
              <a:rPr lang="bg-BG" dirty="0" smtClean="0"/>
              <a:t>- чл</a:t>
            </a:r>
            <a:r>
              <a:rPr lang="bg-BG" dirty="0"/>
              <a:t>. 108 от </a:t>
            </a:r>
            <a:r>
              <a:rPr lang="bg-BG" dirty="0" smtClean="0"/>
              <a:t>РСП за ОСП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52600"/>
            <a:ext cx="8077834" cy="4616648"/>
          </a:xfrm>
        </p:spPr>
        <p:txBody>
          <a:bodyPr/>
          <a:lstStyle/>
          <a:p>
            <a:pPr algn="just"/>
            <a:r>
              <a:rPr lang="ru-RU" b="1" dirty="0" err="1" smtClean="0"/>
              <a:t>Приоритизиране</a:t>
            </a:r>
            <a:r>
              <a:rPr lang="ru-RU" b="1" dirty="0" smtClean="0"/>
              <a:t> </a:t>
            </a:r>
            <a:r>
              <a:rPr lang="ru-RU" b="1" dirty="0"/>
              <a:t>на </a:t>
            </a:r>
            <a:r>
              <a:rPr lang="ru-RU" b="1" dirty="0" err="1"/>
              <a:t>потребностите</a:t>
            </a:r>
            <a:r>
              <a:rPr lang="ru-RU" b="1" dirty="0"/>
              <a:t>:  </a:t>
            </a:r>
            <a:endParaRPr lang="ru-RU" b="1" dirty="0" smtClean="0"/>
          </a:p>
          <a:p>
            <a:pPr marL="342900" indent="-342900" algn="just">
              <a:buFontTx/>
              <a:buChar char="-"/>
            </a:pPr>
            <a:endParaRPr lang="ru-RU" dirty="0"/>
          </a:p>
          <a:p>
            <a:pPr algn="just"/>
            <a:r>
              <a:rPr lang="ru-RU" dirty="0"/>
              <a:t>	</a:t>
            </a:r>
            <a:r>
              <a:rPr lang="ru-RU" dirty="0" smtClean="0"/>
              <a:t>- Описание </a:t>
            </a:r>
            <a:r>
              <a:rPr lang="ru-RU" dirty="0"/>
              <a:t>на </a:t>
            </a:r>
            <a:r>
              <a:rPr lang="ru-RU" dirty="0" err="1"/>
              <a:t>приоритизирането</a:t>
            </a:r>
            <a:r>
              <a:rPr lang="ru-RU" dirty="0"/>
              <a:t> на </a:t>
            </a:r>
            <a:r>
              <a:rPr lang="ru-RU" dirty="0" err="1"/>
              <a:t>потребностите</a:t>
            </a:r>
            <a:r>
              <a:rPr lang="ru-RU" dirty="0"/>
              <a:t> и </a:t>
            </a:r>
            <a:r>
              <a:rPr lang="ru-RU" dirty="0" err="1"/>
              <a:t>критериите</a:t>
            </a:r>
            <a:r>
              <a:rPr lang="ru-RU" dirty="0"/>
              <a:t> по </a:t>
            </a:r>
            <a:r>
              <a:rPr lang="ru-RU" dirty="0" err="1"/>
              <a:t>който</a:t>
            </a:r>
            <a:r>
              <a:rPr lang="ru-RU" dirty="0"/>
              <a:t> е </a:t>
            </a:r>
            <a:r>
              <a:rPr lang="ru-RU" dirty="0" err="1"/>
              <a:t>направено</a:t>
            </a:r>
            <a:r>
              <a:rPr lang="ru-RU" dirty="0"/>
              <a:t>, </a:t>
            </a:r>
            <a:r>
              <a:rPr lang="ru-RU" dirty="0" err="1"/>
              <a:t>както</a:t>
            </a:r>
            <a:r>
              <a:rPr lang="ru-RU" dirty="0"/>
              <a:t> и </a:t>
            </a:r>
            <a:r>
              <a:rPr lang="ru-RU" dirty="0" err="1"/>
              <a:t>обосновка</a:t>
            </a:r>
            <a:r>
              <a:rPr lang="ru-RU" dirty="0"/>
              <a:t> за </a:t>
            </a:r>
            <a:r>
              <a:rPr lang="ru-RU" dirty="0" err="1"/>
              <a:t>това</a:t>
            </a:r>
            <a:r>
              <a:rPr lang="ru-RU" dirty="0"/>
              <a:t> как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определени</a:t>
            </a:r>
            <a:r>
              <a:rPr lang="ru-RU" dirty="0"/>
              <a:t> </a:t>
            </a:r>
            <a:r>
              <a:rPr lang="ru-RU" dirty="0" err="1" smtClean="0"/>
              <a:t>приоритетите</a:t>
            </a:r>
            <a:r>
              <a:rPr lang="ru-RU" dirty="0" smtClean="0"/>
              <a:t>; 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- </a:t>
            </a:r>
            <a:r>
              <a:rPr lang="ru-RU" dirty="0" err="1" smtClean="0"/>
              <a:t>Тези</a:t>
            </a:r>
            <a:r>
              <a:rPr lang="ru-RU" dirty="0" smtClean="0"/>
              <a:t> </a:t>
            </a:r>
            <a:r>
              <a:rPr lang="ru-RU" dirty="0" err="1"/>
              <a:t>обосновки</a:t>
            </a:r>
            <a:r>
              <a:rPr lang="ru-RU" dirty="0"/>
              <a:t> </a:t>
            </a:r>
            <a:r>
              <a:rPr lang="ru-RU" dirty="0" err="1"/>
              <a:t>трябва</a:t>
            </a:r>
            <a:r>
              <a:rPr lang="ru-RU" dirty="0"/>
              <a:t> да </a:t>
            </a:r>
            <a:r>
              <a:rPr lang="ru-RU" dirty="0" err="1"/>
              <a:t>бъдат</a:t>
            </a:r>
            <a:r>
              <a:rPr lang="ru-RU" dirty="0"/>
              <a:t> логически и </a:t>
            </a:r>
            <a:r>
              <a:rPr lang="ru-RU" dirty="0" err="1"/>
              <a:t>фактологически</a:t>
            </a:r>
            <a:r>
              <a:rPr lang="ru-RU" dirty="0"/>
              <a:t> </a:t>
            </a:r>
            <a:r>
              <a:rPr lang="ru-RU" dirty="0" err="1"/>
              <a:t>обосновани</a:t>
            </a:r>
            <a:r>
              <a:rPr lang="ru-RU" dirty="0"/>
              <a:t>, </a:t>
            </a:r>
            <a:r>
              <a:rPr lang="ru-RU" dirty="0" err="1"/>
              <a:t>основани</a:t>
            </a:r>
            <a:r>
              <a:rPr lang="ru-RU" dirty="0"/>
              <a:t> на </a:t>
            </a:r>
            <a:r>
              <a:rPr lang="ru-RU" dirty="0" err="1"/>
              <a:t>експертни</a:t>
            </a:r>
            <a:r>
              <a:rPr lang="ru-RU" dirty="0"/>
              <a:t> познания </a:t>
            </a:r>
            <a:r>
              <a:rPr lang="ru-RU" dirty="0" smtClean="0"/>
              <a:t>           и </a:t>
            </a:r>
            <a:r>
              <a:rPr lang="ru-RU" dirty="0"/>
              <a:t>/или </a:t>
            </a:r>
            <a:r>
              <a:rPr lang="ru-RU" dirty="0" err="1"/>
              <a:t>разработени</a:t>
            </a:r>
            <a:r>
              <a:rPr lang="ru-RU" dirty="0"/>
              <a:t> </a:t>
            </a:r>
            <a:r>
              <a:rPr lang="ru-RU" dirty="0" err="1"/>
              <a:t>съгласно</a:t>
            </a:r>
            <a:r>
              <a:rPr lang="ru-RU" dirty="0"/>
              <a:t> </a:t>
            </a:r>
            <a:r>
              <a:rPr lang="ru-RU" dirty="0" err="1"/>
              <a:t>консолидирани</a:t>
            </a:r>
            <a:r>
              <a:rPr lang="ru-RU" dirty="0"/>
              <a:t>  методологии;</a:t>
            </a:r>
          </a:p>
          <a:p>
            <a:pPr algn="just"/>
            <a:endParaRPr lang="bg-BG" dirty="0" smtClean="0"/>
          </a:p>
          <a:p>
            <a:pPr algn="just"/>
            <a:r>
              <a:rPr lang="bg-BG" dirty="0" err="1" smtClean="0">
                <a:solidFill>
                  <a:srgbClr val="92D050"/>
                </a:solidFill>
              </a:rPr>
              <a:t>Приоритизирането</a:t>
            </a:r>
            <a:r>
              <a:rPr lang="bg-BG" dirty="0" smtClean="0">
                <a:solidFill>
                  <a:srgbClr val="92D050"/>
                </a:solidFill>
              </a:rPr>
              <a:t> </a:t>
            </a:r>
            <a:r>
              <a:rPr lang="bg-BG" dirty="0">
                <a:solidFill>
                  <a:srgbClr val="92D050"/>
                </a:solidFill>
              </a:rPr>
              <a:t>на потребностите съдържа достоверна обосновка на направения избор, която включва (ако е приложимо) основанията, на които за някои установени потребности не са набелязани частични или цялостни решения в стратегическия план по ОСП.</a:t>
            </a:r>
          </a:p>
          <a:p>
            <a:pPr algn="just"/>
            <a:endParaRPr lang="bg-BG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4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984885"/>
          </a:xfrm>
        </p:spPr>
        <p:txBody>
          <a:bodyPr/>
          <a:lstStyle/>
          <a:p>
            <a:pPr algn="ctr"/>
            <a:r>
              <a:rPr lang="bg-BG" dirty="0" smtClean="0"/>
              <a:t>Концепция</a:t>
            </a:r>
            <a:br>
              <a:rPr lang="bg-BG" dirty="0" smtClean="0"/>
            </a:br>
            <a:r>
              <a:rPr lang="bg-BG" dirty="0" smtClean="0"/>
              <a:t> </a:t>
            </a:r>
            <a:r>
              <a:rPr lang="bg-BG" dirty="0"/>
              <a:t>за </a:t>
            </a:r>
            <a:r>
              <a:rPr lang="bg-BG" dirty="0" err="1" smtClean="0"/>
              <a:t>приоритизиране</a:t>
            </a:r>
            <a:r>
              <a:rPr lang="bg-BG" dirty="0" smtClean="0"/>
              <a:t> на потребностите 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8083" y="1705354"/>
            <a:ext cx="7773034" cy="4096506"/>
          </a:xfrm>
        </p:spPr>
        <p:txBody>
          <a:bodyPr/>
          <a:lstStyle/>
          <a:p>
            <a:pPr marL="2340610" algn="just">
              <a:lnSpc>
                <a:spcPct val="115000"/>
              </a:lnSpc>
              <a:spcAft>
                <a:spcPts val="1000"/>
              </a:spcAft>
            </a:pPr>
            <a:r>
              <a:rPr lang="bg-BG" sz="1400" dirty="0" smtClean="0">
                <a:latin typeface="Calibri"/>
                <a:ea typeface="Calibri"/>
                <a:cs typeface="Calibri"/>
              </a:rPr>
              <a:t>Задоволяването на потребността е </a:t>
            </a:r>
            <a:r>
              <a:rPr lang="bg-BG" sz="1400" b="1" u="sng" dirty="0" smtClean="0">
                <a:latin typeface="Calibri"/>
                <a:ea typeface="Calibri"/>
                <a:cs typeface="Calibri"/>
              </a:rPr>
              <a:t>много важна</a:t>
            </a:r>
            <a:r>
              <a:rPr lang="bg-BG" sz="1400" dirty="0" smtClean="0">
                <a:latin typeface="Calibri"/>
                <a:ea typeface="Calibri"/>
                <a:cs typeface="Calibri"/>
              </a:rPr>
              <a:t> за постигане на националните цели в рамките на Стратегическия план за ОСП и </a:t>
            </a:r>
            <a:r>
              <a:rPr lang="en-US" sz="1400" dirty="0" smtClean="0">
                <a:latin typeface="Calibri"/>
                <a:ea typeface="Calibri"/>
                <a:cs typeface="Calibri"/>
              </a:rPr>
              <a:t>e </a:t>
            </a:r>
            <a:r>
              <a:rPr lang="bg-BG" sz="1400" dirty="0" smtClean="0">
                <a:latin typeface="Calibri"/>
                <a:ea typeface="Calibri"/>
                <a:cs typeface="Calibri"/>
              </a:rPr>
              <a:t>налице неотложна необходимост да бъде задоволена.</a:t>
            </a:r>
          </a:p>
          <a:p>
            <a:pPr marL="2340610" algn="just">
              <a:lnSpc>
                <a:spcPct val="115000"/>
              </a:lnSpc>
              <a:spcAft>
                <a:spcPts val="1000"/>
              </a:spcAft>
            </a:pPr>
            <a:r>
              <a:rPr lang="bg-BG" sz="1400" dirty="0" smtClean="0">
                <a:latin typeface="+mn-lt"/>
              </a:rPr>
              <a:t>Потребността </a:t>
            </a:r>
            <a:r>
              <a:rPr lang="bg-BG" sz="1400" dirty="0">
                <a:latin typeface="+mn-lt"/>
              </a:rPr>
              <a:t>е </a:t>
            </a:r>
            <a:r>
              <a:rPr lang="bg-BG" sz="1400" b="1" u="sng" dirty="0">
                <a:latin typeface="+mn-lt"/>
              </a:rPr>
              <a:t>важна </a:t>
            </a:r>
            <a:r>
              <a:rPr lang="bg-BG" sz="1400" dirty="0">
                <a:latin typeface="+mn-lt"/>
              </a:rPr>
              <a:t>за постигане на национални цели в рамките на Стратегическия план за ОСП и трябва да бъде разгледана с приоритет пред всички </a:t>
            </a:r>
            <a:r>
              <a:rPr lang="bg-BG" sz="1400" dirty="0" smtClean="0">
                <a:latin typeface="+mn-lt"/>
              </a:rPr>
              <a:t>останали, </a:t>
            </a:r>
            <a:r>
              <a:rPr lang="bg-BG" sz="1400" dirty="0">
                <a:latin typeface="+mn-lt"/>
              </a:rPr>
              <a:t>след потребностите определени като такива с много висок приоритет</a:t>
            </a:r>
            <a:r>
              <a:rPr lang="bg-BG" sz="1400" dirty="0"/>
              <a:t>. </a:t>
            </a:r>
          </a:p>
          <a:p>
            <a:pPr marL="234061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err="1" smtClean="0">
                <a:latin typeface="Calibri"/>
                <a:ea typeface="Calibri"/>
                <a:cs typeface="Times New Roman"/>
              </a:rPr>
              <a:t>Потребността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1400" b="1" u="sng" dirty="0" err="1">
                <a:latin typeface="Calibri"/>
                <a:ea typeface="Calibri"/>
                <a:cs typeface="Times New Roman"/>
              </a:rPr>
              <a:t>може</a:t>
            </a:r>
            <a:r>
              <a:rPr lang="ru-RU" sz="1400" b="1" u="sng" dirty="0">
                <a:latin typeface="Calibri"/>
                <a:ea typeface="Calibri"/>
                <a:cs typeface="Times New Roman"/>
              </a:rPr>
              <a:t> да </a:t>
            </a:r>
            <a:r>
              <a:rPr lang="ru-RU" sz="1400" b="1" u="sng" dirty="0" err="1">
                <a:latin typeface="Calibri"/>
                <a:ea typeface="Calibri"/>
                <a:cs typeface="Times New Roman"/>
              </a:rPr>
              <a:t>допринесе</a:t>
            </a:r>
            <a:r>
              <a:rPr lang="ru-RU" sz="1400" b="1" u="sng" dirty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за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постигане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на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национални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/и или/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регионални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цели на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Стратегическия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план за ОСП,  но вече се </a:t>
            </a:r>
            <a:r>
              <a:rPr lang="ru-RU" sz="1400" dirty="0" err="1" smtClean="0">
                <a:latin typeface="Calibri"/>
                <a:ea typeface="Calibri"/>
                <a:cs typeface="Times New Roman"/>
              </a:rPr>
              <a:t>финансира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 или </a:t>
            </a:r>
            <a:r>
              <a:rPr lang="ru-RU" sz="1400" dirty="0" err="1" smtClean="0">
                <a:latin typeface="Calibri"/>
                <a:ea typeface="Calibri"/>
                <a:cs typeface="Times New Roman"/>
              </a:rPr>
              <a:t>има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 err="1" smtClean="0">
                <a:latin typeface="Calibri"/>
                <a:ea typeface="Calibri"/>
                <a:cs typeface="Times New Roman"/>
              </a:rPr>
              <a:t>възможност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 за </a:t>
            </a:r>
            <a:r>
              <a:rPr lang="ru-RU" sz="1400" dirty="0" err="1" smtClean="0">
                <a:latin typeface="Calibri"/>
                <a:ea typeface="Calibri"/>
                <a:cs typeface="Times New Roman"/>
              </a:rPr>
              <a:t>финансиране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чрез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други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инструменти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и не е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наложително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да ѝ се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дава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приоритет. (не е необходимо  да се </a:t>
            </a:r>
            <a:r>
              <a:rPr lang="ru-RU" sz="1400" dirty="0" err="1">
                <a:latin typeface="Calibri"/>
                <a:ea typeface="Calibri"/>
                <a:cs typeface="Times New Roman"/>
              </a:rPr>
              <a:t>финансира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непременно чрез ОСП).</a:t>
            </a:r>
            <a:endParaRPr lang="bg-BG" sz="1400" dirty="0" smtClean="0">
              <a:latin typeface="Calibri"/>
              <a:ea typeface="Calibri"/>
              <a:cs typeface="Times New Roman"/>
            </a:endParaRPr>
          </a:p>
          <a:p>
            <a:r>
              <a:rPr lang="bg-BG" dirty="0" smtClean="0"/>
              <a:t>                                  </a:t>
            </a:r>
            <a:r>
              <a:rPr lang="bg-BG" sz="1400" dirty="0" smtClean="0"/>
              <a:t>П</a:t>
            </a:r>
            <a:r>
              <a:rPr lang="ru-RU" sz="1400" dirty="0" err="1" smtClean="0">
                <a:latin typeface="+mn-lt"/>
              </a:rPr>
              <a:t>отребността</a:t>
            </a:r>
            <a:r>
              <a:rPr lang="ru-RU" sz="1400" dirty="0" smtClean="0">
                <a:latin typeface="+mn-lt"/>
              </a:rPr>
              <a:t> </a:t>
            </a:r>
            <a:r>
              <a:rPr lang="ru-RU" sz="1400" dirty="0">
                <a:latin typeface="+mn-lt"/>
              </a:rPr>
              <a:t>вече се </a:t>
            </a:r>
            <a:r>
              <a:rPr lang="ru-RU" sz="1400" dirty="0" err="1">
                <a:latin typeface="+mn-lt"/>
              </a:rPr>
              <a:t>насърчава</a:t>
            </a:r>
            <a:r>
              <a:rPr lang="ru-RU" sz="1400" dirty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 или </a:t>
            </a:r>
            <a:r>
              <a:rPr lang="ru-RU" sz="1400" dirty="0" err="1" smtClean="0">
                <a:latin typeface="+mn-lt"/>
              </a:rPr>
              <a:t>има</a:t>
            </a:r>
            <a:r>
              <a:rPr lang="ru-RU" sz="1400" dirty="0" smtClean="0">
                <a:latin typeface="+mn-lt"/>
              </a:rPr>
              <a:t> </a:t>
            </a:r>
            <a:r>
              <a:rPr lang="ru-RU" sz="1400" dirty="0" err="1" smtClean="0">
                <a:latin typeface="+mn-lt"/>
              </a:rPr>
              <a:t>възможност</a:t>
            </a:r>
            <a:r>
              <a:rPr lang="ru-RU" sz="1400" dirty="0" smtClean="0">
                <a:latin typeface="+mn-lt"/>
              </a:rPr>
              <a:t> да </a:t>
            </a:r>
            <a:r>
              <a:rPr lang="ru-RU" sz="1400" dirty="0" err="1" smtClean="0">
                <a:latin typeface="+mn-lt"/>
              </a:rPr>
              <a:t>бъде</a:t>
            </a:r>
            <a:r>
              <a:rPr lang="ru-RU" sz="1400" dirty="0" smtClean="0">
                <a:latin typeface="+mn-lt"/>
              </a:rPr>
              <a:t>               </a:t>
            </a:r>
          </a:p>
          <a:p>
            <a:r>
              <a:rPr lang="ru-RU" sz="1400" dirty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                                                           адресирана чрез </a:t>
            </a:r>
            <a:r>
              <a:rPr lang="ru-RU" sz="1400" dirty="0">
                <a:latin typeface="+mn-lt"/>
              </a:rPr>
              <a:t>други инструменти и </a:t>
            </a:r>
            <a:r>
              <a:rPr lang="ru-RU" sz="1400" b="1" u="sng" dirty="0">
                <a:latin typeface="+mn-lt"/>
              </a:rPr>
              <a:t>не следва </a:t>
            </a:r>
            <a:r>
              <a:rPr lang="ru-RU" sz="1400" b="1" u="sng" dirty="0" smtClean="0">
                <a:latin typeface="+mn-lt"/>
              </a:rPr>
              <a:t> </a:t>
            </a:r>
            <a:r>
              <a:rPr lang="ru-RU" sz="1400" b="1" u="sng" dirty="0">
                <a:latin typeface="+mn-lt"/>
              </a:rPr>
              <a:t>да се разг лежда</a:t>
            </a:r>
            <a:r>
              <a:rPr lang="ru-RU" sz="1400" dirty="0">
                <a:latin typeface="+mn-lt"/>
              </a:rPr>
              <a:t> </a:t>
            </a:r>
            <a:r>
              <a:rPr lang="ru-RU" sz="1400" b="1" u="sng" dirty="0" smtClean="0">
                <a:latin typeface="+mn-lt"/>
              </a:rPr>
              <a:t>                                          </a:t>
            </a:r>
          </a:p>
          <a:p>
            <a:r>
              <a:rPr lang="ru-RU" sz="1400" dirty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                                                           </a:t>
            </a:r>
            <a:r>
              <a:rPr lang="ru-RU" sz="1400" dirty="0" err="1" smtClean="0">
                <a:latin typeface="+mn-lt"/>
              </a:rPr>
              <a:t>като</a:t>
            </a:r>
            <a:r>
              <a:rPr lang="ru-RU" sz="1400" dirty="0" smtClean="0">
                <a:latin typeface="+mn-lt"/>
              </a:rPr>
              <a:t> </a:t>
            </a:r>
            <a:r>
              <a:rPr lang="ru-RU" sz="1400" dirty="0" err="1">
                <a:latin typeface="+mn-lt"/>
              </a:rPr>
              <a:t>потребност</a:t>
            </a:r>
            <a:r>
              <a:rPr lang="ru-RU" sz="1400" dirty="0">
                <a:latin typeface="+mn-lt"/>
              </a:rPr>
              <a:t> за </a:t>
            </a:r>
            <a:r>
              <a:rPr lang="ru-RU" sz="1400" dirty="0" err="1">
                <a:latin typeface="+mn-lt"/>
              </a:rPr>
              <a:t>финансиране</a:t>
            </a:r>
            <a:r>
              <a:rPr lang="ru-RU" sz="1400" dirty="0">
                <a:latin typeface="+mn-lt"/>
              </a:rPr>
              <a:t>  основно чрез </a:t>
            </a:r>
            <a:r>
              <a:rPr lang="ru-RU" sz="1400" dirty="0" smtClean="0">
                <a:latin typeface="+mn-lt"/>
              </a:rPr>
              <a:t> ОСП</a:t>
            </a:r>
            <a:r>
              <a:rPr lang="ru-RU" sz="1400" dirty="0">
                <a:latin typeface="+mn-lt"/>
              </a:rPr>
              <a:t>.</a:t>
            </a:r>
            <a:endParaRPr lang="bg-BG" sz="14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218122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728913"/>
            <a:ext cx="21812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3810000"/>
            <a:ext cx="21812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5057396"/>
            <a:ext cx="221932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79120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329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7624788" cy="1477328"/>
          </a:xfrm>
        </p:spPr>
        <p:txBody>
          <a:bodyPr/>
          <a:lstStyle/>
          <a:p>
            <a:pPr algn="ctr"/>
            <a:r>
              <a:rPr lang="bg-BG" dirty="0" smtClean="0"/>
              <a:t>Критерии</a:t>
            </a:r>
            <a:br>
              <a:rPr lang="bg-BG" dirty="0" smtClean="0"/>
            </a:br>
            <a:r>
              <a:rPr lang="bg-BG" dirty="0" smtClean="0"/>
              <a:t> за </a:t>
            </a:r>
            <a:r>
              <a:rPr lang="bg-BG" dirty="0" err="1" smtClean="0"/>
              <a:t>приоритизиране</a:t>
            </a:r>
            <a:r>
              <a:rPr lang="bg-BG" dirty="0" smtClean="0"/>
              <a:t> на потребностите </a:t>
            </a:r>
            <a:r>
              <a:rPr lang="en-US" dirty="0" smtClean="0"/>
              <a:t>(1)</a:t>
            </a:r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68919"/>
            <a:ext cx="7773034" cy="4959306"/>
          </a:xfrm>
        </p:spPr>
        <p:txBody>
          <a:bodyPr/>
          <a:lstStyle/>
          <a:p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Неотложна 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необходимост за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действие съгласно:</a:t>
            </a:r>
          </a:p>
          <a:p>
            <a:endParaRPr lang="bg-BG" b="1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800100" lvl="1" indent="-342900">
              <a:lnSpc>
                <a:spcPct val="115000"/>
              </a:lnSpc>
              <a:buFont typeface="Wingdings"/>
              <a:buChar char=""/>
            </a:pP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Размера </a:t>
            </a: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на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дефицита;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800100" lvl="1" indent="-342900">
              <a:lnSpc>
                <a:spcPct val="115000"/>
              </a:lnSpc>
              <a:buFont typeface="Wingdings"/>
              <a:buChar char=""/>
            </a:pP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Невъзвратими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загуби;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800100" lvl="1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Подходяща </a:t>
            </a: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за множество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цели;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lvl="0"/>
            <a:endParaRPr lang="bg-BG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lvl="0"/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Политическо значение: </a:t>
            </a:r>
          </a:p>
          <a:p>
            <a:pPr lvl="0"/>
            <a:endParaRPr lang="bg-BG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Правни задължения  на България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произтичащи от законодателството на ЕС;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Връзка с национални 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стратегии; 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Обществени блага (Обществена полза, Социален ефект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);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bg-BG" dirty="0">
                <a:solidFill>
                  <a:schemeClr val="tx1"/>
                </a:solidFill>
                <a:ea typeface="Calibri"/>
                <a:cs typeface="Calibri"/>
              </a:rPr>
              <a:t>Одобрение на заинтересованите </a:t>
            </a:r>
            <a:r>
              <a:rPr lang="bg-BG" dirty="0" smtClean="0">
                <a:solidFill>
                  <a:schemeClr val="tx1"/>
                </a:solidFill>
                <a:ea typeface="Calibri"/>
                <a:cs typeface="Calibri"/>
              </a:rPr>
              <a:t>страни;</a:t>
            </a:r>
            <a:endParaRPr lang="bg-BG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lvl="0"/>
            <a:endParaRPr lang="bg-B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bg-BG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91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7396188" cy="1477328"/>
          </a:xfrm>
        </p:spPr>
        <p:txBody>
          <a:bodyPr/>
          <a:lstStyle/>
          <a:p>
            <a:pPr algn="ctr"/>
            <a:r>
              <a:rPr lang="ru-RU" dirty="0"/>
              <a:t>Критерии</a:t>
            </a:r>
            <a:br>
              <a:rPr lang="ru-RU" dirty="0"/>
            </a:br>
            <a:r>
              <a:rPr lang="ru-RU" dirty="0"/>
              <a:t> за </a:t>
            </a:r>
            <a:r>
              <a:rPr lang="ru-RU" dirty="0" err="1"/>
              <a:t>приоритизиране</a:t>
            </a:r>
            <a:r>
              <a:rPr lang="ru-RU" dirty="0"/>
              <a:t> на </a:t>
            </a:r>
            <a:r>
              <a:rPr lang="ru-RU" dirty="0" err="1"/>
              <a:t>потребностите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) 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71397"/>
            <a:ext cx="7773034" cy="538660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g-BG" b="1" dirty="0">
                <a:latin typeface="Calibri"/>
                <a:ea typeface="Calibri"/>
                <a:cs typeface="Calibri"/>
              </a:rPr>
              <a:t>Ефективност</a:t>
            </a:r>
            <a:endParaRPr lang="bg-BG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подход (анализ – ефективност) на разходите и ползите (приходи</a:t>
            </a:r>
            <a:r>
              <a:rPr lang="bg-BG" dirty="0" smtClean="0">
                <a:ea typeface="Calibri"/>
                <a:cs typeface="Calibri"/>
              </a:rPr>
              <a:t>);</a:t>
            </a:r>
            <a:endParaRPr lang="bg-BG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може да бъде доказана </a:t>
            </a:r>
            <a:r>
              <a:rPr lang="bg-BG" b="1" u="sng" dirty="0">
                <a:ea typeface="Calibri"/>
                <a:cs typeface="Calibri"/>
              </a:rPr>
              <a:t>взаимозависимостта </a:t>
            </a:r>
            <a:r>
              <a:rPr lang="bg-BG" dirty="0">
                <a:ea typeface="Calibri"/>
                <a:cs typeface="Calibri"/>
              </a:rPr>
              <a:t>при прилаганите мерки (т.е. съответната потребност налага прилагането на такива мерки, които потвърждават и/или засилват въздействието от прилагането на други мерки за други потребности  и не води до намаляване и/или неутрализиране на тяхното въздействие</a:t>
            </a:r>
            <a:r>
              <a:rPr lang="bg-BG" dirty="0" smtClean="0">
                <a:ea typeface="Calibri"/>
                <a:cs typeface="Calibri"/>
              </a:rPr>
              <a:t>);</a:t>
            </a:r>
            <a:endParaRPr lang="bg-BG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g-BG" b="1" dirty="0" smtClean="0">
                <a:latin typeface="Calibri"/>
                <a:ea typeface="Calibri"/>
                <a:cs typeface="Calibri"/>
              </a:rPr>
              <a:t>Приложимост  </a:t>
            </a:r>
            <a:r>
              <a:rPr lang="bg-BG" b="1" dirty="0">
                <a:latin typeface="Calibri"/>
                <a:ea typeface="Calibri"/>
                <a:cs typeface="Calibri"/>
              </a:rPr>
              <a:t>като инструмент за финансиране на съответната потребност</a:t>
            </a:r>
            <a:endParaRPr lang="bg-BG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Положителен принос от цялостното финансиране чрез Стратегическия план  на </a:t>
            </a:r>
            <a:r>
              <a:rPr lang="bg-BG" dirty="0" smtClean="0">
                <a:ea typeface="Calibri"/>
                <a:cs typeface="Calibri"/>
              </a:rPr>
              <a:t>ОСП;</a:t>
            </a:r>
            <a:endParaRPr lang="bg-BG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Според наличните </a:t>
            </a:r>
            <a:r>
              <a:rPr lang="bg-BG" dirty="0" smtClean="0">
                <a:ea typeface="Calibri"/>
                <a:cs typeface="Calibri"/>
              </a:rPr>
              <a:t>ресурси;</a:t>
            </a:r>
            <a:endParaRPr lang="bg-BG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Според засегнати земеделски </a:t>
            </a:r>
            <a:r>
              <a:rPr lang="bg-BG" dirty="0" smtClean="0">
                <a:ea typeface="Calibri"/>
                <a:cs typeface="Calibri"/>
              </a:rPr>
              <a:t>стопани;</a:t>
            </a:r>
            <a:endParaRPr lang="bg-BG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bg-BG" dirty="0">
                <a:ea typeface="Calibri"/>
                <a:cs typeface="Calibri"/>
              </a:rPr>
              <a:t>Укрепване на системата за знания и иновации – AKIS</a:t>
            </a:r>
            <a:endParaRPr lang="bg-BG" dirty="0">
              <a:ea typeface="Calibri"/>
              <a:cs typeface="Times New Roman"/>
            </a:endParaRPr>
          </a:p>
          <a:p>
            <a:endParaRPr lang="bg-BG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545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12" y="428244"/>
            <a:ext cx="6931659" cy="492443"/>
          </a:xfrm>
        </p:spPr>
        <p:txBody>
          <a:bodyPr/>
          <a:lstStyle/>
          <a:p>
            <a:pPr algn="ctr"/>
            <a:r>
              <a:rPr lang="bg-BG" dirty="0" smtClean="0"/>
              <a:t>Матрица на потребностите 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3999"/>
            <a:ext cx="8525085" cy="289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661070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2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995</TotalTime>
  <Words>1013</Words>
  <Application>Microsoft Office PowerPoint</Application>
  <PresentationFormat>On-screen Show (4:3)</PresentationFormat>
  <Paragraphs>101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MT</vt:lpstr>
      <vt:lpstr>Calibri</vt:lpstr>
      <vt:lpstr>Times New Roman</vt:lpstr>
      <vt:lpstr>Verdana</vt:lpstr>
      <vt:lpstr>Wingdings</vt:lpstr>
      <vt:lpstr>Office Theme</vt:lpstr>
      <vt:lpstr>ОСП след 2023</vt:lpstr>
      <vt:lpstr>От SWOT анализа и оценката на потребности до Интервенционната стратегия </vt:lpstr>
      <vt:lpstr>SWOT АНАЛИЗ - специфични цели и потребности </vt:lpstr>
      <vt:lpstr>Изготвени оценки и анализи – SWOT </vt:lpstr>
      <vt:lpstr>Общи изисквания за анализ на потребностите - чл. 108 от РСП за ОСП </vt:lpstr>
      <vt:lpstr>Концепция  за приоритизиране на потребностите </vt:lpstr>
      <vt:lpstr>Критерии  за приоритизиране на потребностите (1) </vt:lpstr>
      <vt:lpstr>Критерии  за приоритизиране на потребностите (2) </vt:lpstr>
      <vt:lpstr>Матрица на потребностите </vt:lpstr>
      <vt:lpstr>Специфична цел   А (1): Подпомагане за надеждни земеделски доходи и устойчивост на селскостопанския сектор в целия Съюз, с цел подобряване на дългосрочната продоволствена сигурност и разнообразието в селското стопанство, както и гарантиране на икономическата устойчивост на селскостопанското производство в Съюза</vt:lpstr>
      <vt:lpstr>СПЕЦИФИЧНА ЦЕЛ   Б (2): Засилване на пазарната ориентация и повишаване на конкурентоспособността на стопанствата, както в краткосрочен, така и в дългосрочен план, включително поставяне на по-голям акцент върху научните изследвания, технологиите и цифровизацията; </vt:lpstr>
      <vt:lpstr>СПЕЦИФИЧНА ЦЕЛ   Г (4): Принос за смекчаване на изменението на климата и за адаптиране към него, включително чрез намаляване на емисиите на парникови газове и повишаване на улавянето на въглерод, както и насърчаване на устойчивата енергия </vt:lpstr>
      <vt:lpstr>СПЕЦИФИЧНА ЦЕЛ   Д (5): Насърчаване на устойчиво развитие и ефективно управление на природните ресурси като вода, почва и въздух, включително чрез намаляване на зависимостта от химикали </vt:lpstr>
      <vt:lpstr>СПЕЦИФИЧНА ЦЕЛ   Е (6): Принос за спиране на загубата на биологично разнообразие и обръщане на тази тенденция, подобряване на екосистемните услуги и опазване на местообитанията и ландшафта </vt:lpstr>
      <vt:lpstr>СПЕЦИФИЧНА ЦЕЛ   Ж (7): Привличане и подкрепа на млади земеделски стопани и други нови земеделски стопани и улесняване на устойчивото развитие на стопанска дейност в селските райони </vt:lpstr>
      <vt:lpstr>СПЕЦИФИЧНА ЦЕЛ   И (9): Подобряване на реакцията на селското стопанство в Съюза в отговор на обществените изисквания по отношение на храните и здравето, включително висококачествена, безопасна и питателна храна, произведена по устойчив начин, намаляване на хранителните отпадъци, както и подобряване на хуманното отношение към животните и борба с антимикробната резистентност. </vt:lpstr>
      <vt:lpstr>Въпроси и отговори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CAP after 2020</dc:title>
  <dc:creator>Adelina K. Stoyanova</dc:creator>
  <cp:lastModifiedBy>Adelina K. Stoyanova</cp:lastModifiedBy>
  <cp:revision>75</cp:revision>
  <cp:lastPrinted>2021-08-19T09:55:52Z</cp:lastPrinted>
  <dcterms:created xsi:type="dcterms:W3CDTF">2021-08-16T08:19:20Z</dcterms:created>
  <dcterms:modified xsi:type="dcterms:W3CDTF">2021-10-14T05:43:51Z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2021-06-14T00:00:00Z</vt:filetime>
  </property>
  <property fmtid="{D5CDD505-2E9C-101B-9397-08002B2CF9AE}" pid="3" name="LastSaved">
    <vt:filetime>2021-08-16T00:00:00Z</vt:filetime>
  </property>
</Properties>
</file>