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828" r:id="rId2"/>
    <p:sldMasterId id="2147483864" r:id="rId3"/>
    <p:sldMasterId id="2147483876" r:id="rId4"/>
  </p:sldMasterIdLst>
  <p:notesMasterIdLst>
    <p:notesMasterId r:id="rId10"/>
  </p:notesMasterIdLst>
  <p:sldIdLst>
    <p:sldId id="256" r:id="rId5"/>
    <p:sldId id="262" r:id="rId6"/>
    <p:sldId id="257" r:id="rId7"/>
    <p:sldId id="267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27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443" autoAdjust="0"/>
  </p:normalViewPr>
  <p:slideViewPr>
    <p:cSldViewPr>
      <p:cViewPr>
        <p:scale>
          <a:sx n="58" d="100"/>
          <a:sy n="58" d="100"/>
        </p:scale>
        <p:origin x="-85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Year%20doc\&#1048;&#1079;&#1087;&#1098;&#1083;&#1085;&#1077;&#1085;&#1080;&#1077;%20&#1085;&#1072;%20&#1055;&#1056;&#1057;&#1056;%202014-2020\&#1048;&#1079;&#1087;&#1098;&#1083;&#1085;&#1077;&#1085;&#1080;&#1077;%20&#1085;&#1072;%20&#1055;&#1056;&#1057;&#1056;%202014-2020%20&#1082;&#1098;&#1084;%2030.10.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pivotSource>
    <c:name>[SQL.xlsb]Sheet1!PivotTable1</c:name>
    <c:fmtId val="3"/>
  </c:pivotSource>
  <c:chart>
    <c:autoTitleDeleted val="1"/>
    <c:pivotFmts>
      <c:pivotFmt>
        <c:idx val="0"/>
      </c:pivotFmt>
      <c:pivotFmt>
        <c:idx val="1"/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2"/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3"/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4"/>
        <c:dLbl>
          <c:idx val="0"/>
          <c:spPr/>
          <c:txPr>
            <a:bodyPr/>
            <a:lstStyle/>
            <a:p>
              <a:pPr>
                <a:defRPr b="1"/>
              </a:pPr>
              <a:endParaRPr lang="it-IT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</c:pivotFmt>
      <c:pivotFmt>
        <c:idx val="10"/>
      </c:pivotFmt>
      <c:pivotFmt>
        <c:idx val="11"/>
      </c:pivotFmt>
      <c:pivotFmt>
        <c:idx val="12"/>
      </c:pivotFmt>
      <c:pivotFmt>
        <c:idx val="13"/>
      </c:pivotFmt>
      <c:pivotFmt>
        <c:idx val="14"/>
      </c:pivotFmt>
      <c:pivotFmt>
        <c:idx val="15"/>
      </c:pivotFmt>
      <c:pivotFmt>
        <c:idx val="16"/>
      </c:pivotFmt>
      <c:pivotFmt>
        <c:idx val="17"/>
        <c:marker>
          <c:symbol val="none"/>
        </c:marker>
      </c:pivotFmt>
      <c:pivotFmt>
        <c:idx val="18"/>
        <c:marker>
          <c:symbol val="none"/>
        </c:marker>
      </c:pivotFmt>
      <c:pivotFmt>
        <c:idx val="19"/>
        <c:marker>
          <c:symbol val="none"/>
        </c:marker>
      </c:pivotFmt>
      <c:pivotFmt>
        <c:idx val="20"/>
        <c:marker>
          <c:symbol val="none"/>
        </c:marker>
      </c:pivotFmt>
      <c:pivotFmt>
        <c:idx val="21"/>
        <c:marker>
          <c:symbol val="none"/>
        </c:marker>
      </c:pivotFmt>
      <c:pivotFmt>
        <c:idx val="22"/>
        <c:marker>
          <c:symbol val="none"/>
        </c:marker>
      </c:pivotFmt>
      <c:pivotFmt>
        <c:idx val="23"/>
        <c:marker>
          <c:symbol val="none"/>
        </c:marker>
      </c:pivotFmt>
      <c:pivotFmt>
        <c:idx val="24"/>
        <c:marker>
          <c:symbol val="none"/>
        </c:marker>
      </c:pivotFmt>
      <c:pivotFmt>
        <c:idx val="25"/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marker>
          <c:symbol val="none"/>
        </c:marker>
      </c:pivotFmt>
      <c:pivotFmt>
        <c:idx val="28"/>
        <c:marker>
          <c:symbol val="none"/>
        </c:marker>
      </c:pivotFmt>
      <c:pivotFmt>
        <c:idx val="2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0"/>
        <c:marker>
          <c:symbol val="none"/>
        </c:marker>
      </c:pivotFmt>
      <c:pivotFmt>
        <c:idx val="31"/>
        <c:marker>
          <c:symbol val="none"/>
        </c:marker>
      </c:pivotFmt>
      <c:pivotFmt>
        <c:idx val="32"/>
        <c:marker>
          <c:symbol val="none"/>
        </c:marker>
      </c:pivotFmt>
      <c:pivotFmt>
        <c:idx val="33"/>
        <c:marker>
          <c:symbol val="none"/>
        </c:marker>
      </c:pivotFmt>
      <c:pivotFmt>
        <c:idx val="34"/>
        <c:marker>
          <c:symbol val="none"/>
        </c:marker>
      </c:pivotFmt>
      <c:pivotFmt>
        <c:idx val="35"/>
        <c:marker>
          <c:symbol val="none"/>
        </c:marker>
      </c:pivotFmt>
      <c:pivotFmt>
        <c:idx val="36"/>
        <c:marker>
          <c:symbol val="none"/>
        </c:marker>
      </c:pivotFmt>
      <c:pivotFmt>
        <c:idx val="37"/>
        <c:marker>
          <c:symbol val="none"/>
        </c:marker>
      </c:pivotFmt>
      <c:pivotFmt>
        <c:idx val="38"/>
        <c:marker>
          <c:symbol val="none"/>
        </c:marker>
      </c:pivotFmt>
      <c:pivotFmt>
        <c:idx val="39"/>
        <c:marker>
          <c:symbol val="none"/>
        </c:marker>
      </c:pivotFmt>
      <c:pivotFmt>
        <c:idx val="40"/>
        <c:marker>
          <c:symbol val="none"/>
        </c:marker>
      </c:pivotFmt>
      <c:pivotFmt>
        <c:idx val="41"/>
        <c:marker>
          <c:symbol val="none"/>
        </c:marker>
      </c:pivotFmt>
      <c:pivotFmt>
        <c:idx val="4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view3D>
      <c:rotX val="-1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Sheet1!$I$14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cat>
            <c:strRef>
              <c:f>Sheet1!$H$15:$H$28</c:f>
              <c:strCach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strCache>
            </c:strRef>
          </c:cat>
          <c:val>
            <c:numRef>
              <c:f>Sheet1!$I$15:$I$28</c:f>
              <c:numCache>
                <c:formatCode>General</c:formatCode>
                <c:ptCount val="13"/>
                <c:pt idx="0">
                  <c:v>1463</c:v>
                </c:pt>
                <c:pt idx="1">
                  <c:v>1446</c:v>
                </c:pt>
                <c:pt idx="2">
                  <c:v>1781</c:v>
                </c:pt>
                <c:pt idx="3">
                  <c:v>1972</c:v>
                </c:pt>
                <c:pt idx="4">
                  <c:v>2630</c:v>
                </c:pt>
                <c:pt idx="5">
                  <c:v>5180</c:v>
                </c:pt>
                <c:pt idx="6">
                  <c:v>4768</c:v>
                </c:pt>
                <c:pt idx="7">
                  <c:v>8507</c:v>
                </c:pt>
                <c:pt idx="8">
                  <c:v>9956</c:v>
                </c:pt>
                <c:pt idx="9">
                  <c:v>9687</c:v>
                </c:pt>
                <c:pt idx="10">
                  <c:v>8328</c:v>
                </c:pt>
                <c:pt idx="11">
                  <c:v>8080</c:v>
                </c:pt>
                <c:pt idx="12">
                  <c:v>6988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130618368"/>
        <c:axId val="86268672"/>
        <c:axId val="0"/>
      </c:bar3DChart>
      <c:catAx>
        <c:axId val="130618368"/>
        <c:scaling>
          <c:orientation val="minMax"/>
        </c:scaling>
        <c:delete val="0"/>
        <c:axPos val="b"/>
        <c:majorTickMark val="none"/>
        <c:minorTickMark val="none"/>
        <c:tickLblPos val="nextTo"/>
        <c:crossAx val="86268672"/>
        <c:crosses val="autoZero"/>
        <c:auto val="1"/>
        <c:lblAlgn val="ctr"/>
        <c:lblOffset val="100"/>
        <c:noMultiLvlLbl val="0"/>
      </c:catAx>
      <c:valAx>
        <c:axId val="86268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61836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2">
          <a:lumMod val="60000"/>
          <a:lumOff val="40000"/>
        </a:schemeClr>
      </a:solidFill>
    </a:ln>
    <a:effectLst>
      <a:outerShdw blurRad="50800" dist="50800" dir="5400000" algn="ctr" rotWithShape="0">
        <a:schemeClr val="tx2">
          <a:lumMod val="60000"/>
          <a:lumOff val="40000"/>
        </a:schemeClr>
      </a:outerShdw>
    </a:effectLst>
    <a:scene3d>
      <a:camera prst="orthographicFront"/>
      <a:lightRig rig="threePt" dir="t"/>
    </a:scene3d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[Изпълнение на ПРСР 2014-2020 към 30.10.2017.xlsx]Sheet1!PivotTable2</c:name>
    <c:fmtId val="-1"/>
  </c:pivotSource>
  <c:chart>
    <c:autoTitleDeleted val="1"/>
    <c:pivotFmts>
      <c:pivotFmt>
        <c:idx val="0"/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dLbls>
            <c:dLbl>
              <c:idx val="0"/>
              <c:layout>
                <c:manualLayout>
                  <c:x val="-3.2910872843022285E-2"/>
                  <c:y val="-0.172636154855643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941698777014575E-2"/>
                  <c:y val="-1.5273540026246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693723125034902E-2"/>
                  <c:y val="2.63820538057742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Sheet1!$F$2:$F$5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3"/>
                <c:pt idx="0">
                  <c:v>5351</c:v>
                </c:pt>
                <c:pt idx="1">
                  <c:v>4235</c:v>
                </c:pt>
                <c:pt idx="2">
                  <c:v>2553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258309938023613"/>
          <c:y val="0.56806422781576571"/>
          <c:w val="0.24311330764505501"/>
          <c:h val="0.279682578740157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[Za semi.xlsx]Направления!PivotTable7</c:name>
    <c:fmtId val="-1"/>
  </c:pivotSource>
  <c:chart>
    <c:autoTitleDeleted val="1"/>
    <c:pivotFmts>
      <c:pivotFmt>
        <c:idx val="0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it-IT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Направления!$AA$3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971425772244852E-2"/>
                  <c:y val="-0.18468468468468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146368281532335"/>
                  <c:y val="0.10860856919912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27565353498132"/>
                  <c:y val="-0.10060048237213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Направления!$Z$4:$Z$7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Направления!$AA$4:$AA$7</c:f>
              <c:numCache>
                <c:formatCode>General</c:formatCode>
                <c:ptCount val="3"/>
                <c:pt idx="0">
                  <c:v>5539</c:v>
                </c:pt>
                <c:pt idx="1">
                  <c:v>4255</c:v>
                </c:pt>
                <c:pt idx="2">
                  <c:v>1879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666695295237275"/>
          <c:y val="0.65058026530467472"/>
          <c:w val="0.26485533528984756"/>
          <c:h val="0.25115157480314959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[All_statis.xlsx]Sheet2!PivotTable4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delete val="1"/>
        </c:dLbl>
      </c:pivotFmt>
      <c:pivotFmt>
        <c:idx val="1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delete val="1"/>
        </c:dLbl>
      </c:pivotFmt>
      <c:pivotFmt>
        <c:idx val="4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delete val="1"/>
        </c:dLbl>
      </c:pivotFmt>
      <c:pivotFmt>
        <c:idx val="7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Sheet2!$F$27</c:f>
              <c:strCache>
                <c:ptCount val="1"/>
                <c:pt idx="0">
                  <c:v>Total</c:v>
                </c:pt>
              </c:strCache>
            </c:strRef>
          </c:tx>
          <c:explosion val="23"/>
          <c:dLbls>
            <c:dLbl>
              <c:idx val="0"/>
              <c:layout>
                <c:manualLayout>
                  <c:x val="7.0670424010271099E-2"/>
                  <c:y val="-0.32271228964026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7083460892557751E-3"/>
                  <c:y val="-0.23338775667747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Sheet2!$E$28:$E$30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Sheet2!$F$28:$F$30</c:f>
              <c:numCache>
                <c:formatCode>General</c:formatCode>
                <c:ptCount val="2"/>
                <c:pt idx="0">
                  <c:v>5576</c:v>
                </c:pt>
                <c:pt idx="1">
                  <c:v>3848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t-IT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[SQL.xlsb]Sheet1!PivotTable4</c:name>
    <c:fmtId val="3"/>
  </c:pivotSource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2019</a:t>
            </a:r>
            <a:endParaRPr lang="en-US" dirty="0"/>
          </a:p>
        </c:rich>
      </c:tx>
      <c:layout>
        <c:manualLayout>
          <c:xMode val="edge"/>
          <c:yMode val="edge"/>
          <c:x val="0.39504629629629628"/>
          <c:y val="0.04"/>
        </c:manualLayout>
      </c:layout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</c:pivotFmts>
    <c:view3D>
      <c:rotX val="50"/>
      <c:rotY val="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Sheet1!$B$15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6349019364705395E-2"/>
                  <c:y val="-0.27518320209973751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it-I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30504061008122"/>
                  <c:y val="-0.1257286089238845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it-I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Sheet1!$A$16:$A$18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Sheet1!$B$16:$B$18</c:f>
              <c:numCache>
                <c:formatCode>General</c:formatCode>
                <c:ptCount val="2"/>
                <c:pt idx="0">
                  <c:v>5428</c:v>
                </c:pt>
                <c:pt idx="1">
                  <c:v>3713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[SQL.xlsb]Sheet1!PivotTable5</c:name>
    <c:fmtId val="3"/>
  </c:pivotSource>
  <c:chart>
    <c:title>
      <c:layout/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Sheet1!$E$38:$E$39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l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c:spPr>
          <c:explosion val="25"/>
          <c:dLbls>
            <c:dLbl>
              <c:idx val="0"/>
              <c:layout>
                <c:manualLayout>
                  <c:x val="-0.10025408117031985"/>
                  <c:y val="-0.205227923372318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315722645916933E-2"/>
                  <c:y val="0.234514303238427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Sheet1!$D$40:$D$42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Sheet1!$E$40:$E$42</c:f>
              <c:numCache>
                <c:formatCode>General</c:formatCode>
                <c:ptCount val="2"/>
                <c:pt idx="0">
                  <c:v>4116</c:v>
                </c:pt>
                <c:pt idx="1">
                  <c:v>3711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4D93D-736D-4A34-8815-A0FE85E4294D}" type="datetimeFigureOut">
              <a:rPr lang="bg-BG" smtClean="0"/>
              <a:t>4.2.2021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6BE38-A2C7-49C5-8A36-324DB9AD96D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8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 новия програмен период продължава прилагането на мярка 214 „</a:t>
            </a:r>
            <a:r>
              <a:rPr lang="bg-BG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Агроекологични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плащания” от ПРСР за периода 2007-2013 г., като заявление могат да се подават единствено за вече поети ангажименти, които към момента не са изцяло изпълнени.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евро /1 EUR= 1.9558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лв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Към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мярка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 </a:t>
            </a:r>
            <a:r>
              <a:rPr lang="bg-BG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мярка 11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включени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подадените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разплатени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заявления по АЕП от ПРСР 2007-2013,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които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финансират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бюджета на ПРСР 2014-2020</a:t>
            </a:r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975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338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229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303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074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67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9538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640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878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382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18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8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9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</a:schemeClr>
            </a:gs>
            <a:gs pos="99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1376878"/>
            <a:ext cx="3657600" cy="1671122"/>
          </a:xfrm>
        </p:spPr>
        <p:txBody>
          <a:bodyPr>
            <a:noAutofit/>
          </a:bodyPr>
          <a:lstStyle/>
          <a:p>
            <a:r>
              <a:rPr lang="bg-BG" b="1" dirty="0">
                <a:solidFill>
                  <a:schemeClr val="bg1"/>
                </a:solidFill>
              </a:rPr>
              <a:t>Информация за напредъка на ПРСР (2014-2020</a:t>
            </a:r>
            <a:r>
              <a:rPr lang="bg-BG" b="1" dirty="0" smtClean="0">
                <a:solidFill>
                  <a:schemeClr val="bg1"/>
                </a:solidFill>
              </a:rPr>
              <a:t>)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7"/>
          <a:stretch/>
        </p:blipFill>
        <p:spPr bwMode="auto">
          <a:xfrm>
            <a:off x="3112667" y="557213"/>
            <a:ext cx="1699273" cy="21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84" y="2694236"/>
            <a:ext cx="833657" cy="11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77" y="2698870"/>
            <a:ext cx="852607" cy="11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3"/>
          <a:stretch/>
        </p:blipFill>
        <p:spPr bwMode="auto">
          <a:xfrm>
            <a:off x="738325" y="557213"/>
            <a:ext cx="2400026" cy="33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5203"/>
          <a:stretch/>
        </p:blipFill>
        <p:spPr bwMode="auto">
          <a:xfrm>
            <a:off x="738325" y="3876475"/>
            <a:ext cx="2001916" cy="244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59" y="3891105"/>
            <a:ext cx="2080282" cy="24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941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1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93054" y="1117997"/>
            <a:ext cx="708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Заявления с </a:t>
            </a:r>
            <a:r>
              <a:rPr lang="bg-BG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Агроекология</a:t>
            </a:r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към момента</a:t>
            </a:r>
            <a:endParaRPr lang="bg-BG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38700" y="234141"/>
            <a:ext cx="209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Участие в </a:t>
            </a:r>
            <a:r>
              <a:rPr lang="bg-BG" b="1" dirty="0" err="1" smtClean="0"/>
              <a:t>Агроекологията</a:t>
            </a:r>
            <a:endParaRPr lang="bg-BG" b="1" dirty="0"/>
          </a:p>
        </p:txBody>
      </p:sp>
      <p:sp>
        <p:nvSpPr>
          <p:cNvPr id="20" name="Striped Right Arrow 19"/>
          <p:cNvSpPr/>
          <p:nvPr/>
        </p:nvSpPr>
        <p:spPr>
          <a:xfrm rot="5400000">
            <a:off x="2265781" y="31134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465144"/>
              </p:ext>
            </p:extLst>
          </p:nvPr>
        </p:nvGraphicFramePr>
        <p:xfrm>
          <a:off x="1390649" y="1600200"/>
          <a:ext cx="7124700" cy="3216893"/>
        </p:xfrm>
        <a:graphic>
          <a:graphicData uri="http://schemas.openxmlformats.org/drawingml/2006/table">
            <a:tbl>
              <a:tblPr>
                <a:effectLst>
                  <a:reflection blurRad="6350" stA="50000" endA="300" endPos="90000" dir="5400000" sy="-100000" algn="bl" rotWithShape="0"/>
                </a:effectLst>
                <a:tableStyleId>{5C22544A-7EE6-4342-B048-85BDC9FD1C3A}</a:tableStyleId>
              </a:tblPr>
              <a:tblGrid>
                <a:gridCol w="1106642"/>
                <a:gridCol w="1308273"/>
                <a:gridCol w="2344012"/>
                <a:gridCol w="1057500"/>
                <a:gridCol w="1308273"/>
              </a:tblGrid>
              <a:tr h="5093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Кампания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Подадени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</a:rPr>
                        <a:t>Одобрени</a:t>
                      </a:r>
                      <a:r>
                        <a:rPr lang="ru-RU" sz="1200" b="1" u="none" strike="noStrike" dirty="0">
                          <a:effectLst/>
                        </a:rPr>
                        <a:t> заявления (само ново </a:t>
                      </a:r>
                      <a:r>
                        <a:rPr lang="ru-RU" sz="1200" b="1" u="none" strike="noStrike" dirty="0" err="1">
                          <a:effectLst/>
                        </a:rPr>
                        <a:t>одобрените</a:t>
                      </a:r>
                      <a:r>
                        <a:rPr lang="ru-RU" sz="1200" b="1" u="none" strike="noStrike" dirty="0">
                          <a:effectLst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Одобрени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Отхвърлени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1 463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405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197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1 781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1 972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1 828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62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2 630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954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2 503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5 180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4 768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4 699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8 507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5 246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8 203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9 956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3 932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9 572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9 687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9 179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8 328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2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8 080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7 893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6 988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Striped Right Arrow 14"/>
          <p:cNvSpPr/>
          <p:nvPr/>
        </p:nvSpPr>
        <p:spPr>
          <a:xfrm rot="5400000">
            <a:off x="2265780" y="45612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1170646"/>
              </p:ext>
            </p:extLst>
          </p:nvPr>
        </p:nvGraphicFramePr>
        <p:xfrm>
          <a:off x="1395512" y="4827942"/>
          <a:ext cx="7105704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622" y="222018"/>
            <a:ext cx="1914525" cy="6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43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2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31248" y="1085671"/>
            <a:ext cx="8103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70C0"/>
                </a:solidFill>
              </a:rPr>
              <a:t>Разпределение по мерки от ПРСР 2007-2013 и ПРСР 2014-2020</a:t>
            </a: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215265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err="1" smtClean="0"/>
              <a:t>Агроекологични</a:t>
            </a:r>
            <a:r>
              <a:rPr lang="bg-BG" b="1" dirty="0" smtClean="0"/>
              <a:t> мерки</a:t>
            </a:r>
            <a:endParaRPr lang="bg-BG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2" y="1541253"/>
            <a:ext cx="2285998" cy="18014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663319"/>
              </p:ext>
            </p:extLst>
          </p:nvPr>
        </p:nvGraphicFramePr>
        <p:xfrm>
          <a:off x="2806424" y="1564640"/>
          <a:ext cx="3352800" cy="1792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21607"/>
              </p:ext>
            </p:extLst>
          </p:nvPr>
        </p:nvGraphicFramePr>
        <p:xfrm>
          <a:off x="5943600" y="1893332"/>
          <a:ext cx="32004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Rectangle 14"/>
          <p:cNvSpPr/>
          <p:nvPr/>
        </p:nvSpPr>
        <p:spPr>
          <a:xfrm>
            <a:off x="2133600" y="15240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2015</a:t>
            </a:r>
            <a:endParaRPr lang="bg-BG" b="1" dirty="0"/>
          </a:p>
        </p:txBody>
      </p:sp>
      <p:sp>
        <p:nvSpPr>
          <p:cNvPr id="16" name="Rectangle 15"/>
          <p:cNvSpPr/>
          <p:nvPr/>
        </p:nvSpPr>
        <p:spPr>
          <a:xfrm>
            <a:off x="5021580" y="2072627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2016</a:t>
            </a:r>
            <a:endParaRPr lang="bg-BG" b="1" dirty="0"/>
          </a:p>
        </p:txBody>
      </p:sp>
      <p:sp>
        <p:nvSpPr>
          <p:cNvPr id="18" name="Rectangle 17"/>
          <p:cNvSpPr/>
          <p:nvPr/>
        </p:nvSpPr>
        <p:spPr>
          <a:xfrm>
            <a:off x="1714501" y="48768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2018</a:t>
            </a:r>
            <a:endParaRPr lang="bg-BG" b="1" dirty="0"/>
          </a:p>
        </p:txBody>
      </p:sp>
      <p:sp>
        <p:nvSpPr>
          <p:cNvPr id="19" name="Rectangle 18"/>
          <p:cNvSpPr/>
          <p:nvPr/>
        </p:nvSpPr>
        <p:spPr>
          <a:xfrm>
            <a:off x="8115300" y="1893332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2017</a:t>
            </a:r>
            <a:endParaRPr lang="bg-BG" b="1" dirty="0"/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5303521"/>
              </p:ext>
            </p:extLst>
          </p:nvPr>
        </p:nvGraphicFramePr>
        <p:xfrm>
          <a:off x="762000" y="4724400"/>
          <a:ext cx="3273871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3070535"/>
              </p:ext>
            </p:extLst>
          </p:nvPr>
        </p:nvGraphicFramePr>
        <p:xfrm>
          <a:off x="2881639" y="3505200"/>
          <a:ext cx="274320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5" name="Char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1108269"/>
              </p:ext>
            </p:extLst>
          </p:nvPr>
        </p:nvGraphicFramePr>
        <p:xfrm>
          <a:off x="5267670" y="4267200"/>
          <a:ext cx="3685830" cy="2373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249309"/>
            <a:ext cx="1914525" cy="6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dirty="0" smtClean="0"/>
              <a:t>3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4800600" y="227434"/>
            <a:ext cx="2057400" cy="610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1800" b="1" dirty="0" smtClean="0">
                <a:solidFill>
                  <a:schemeClr val="tx1"/>
                </a:solidFill>
              </a:rPr>
              <a:t>Изпълнение на ПРСР 2014 - 2020</a:t>
            </a:r>
            <a:endParaRPr lang="bg-BG" sz="1800" b="1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6463" y="5638800"/>
            <a:ext cx="89916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tx1"/>
                </a:solidFill>
              </a:rPr>
              <a:t>*</a:t>
            </a:r>
            <a:r>
              <a:rPr lang="ru-RU" sz="1800" dirty="0" err="1">
                <a:solidFill>
                  <a:schemeClr val="tx1"/>
                </a:solidFill>
              </a:rPr>
              <a:t>Сумите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в евро /1 EUR= 1.9558 </a:t>
            </a:r>
            <a:r>
              <a:rPr lang="ru-RU" sz="1800" dirty="0" err="1">
                <a:solidFill>
                  <a:schemeClr val="tx1"/>
                </a:solidFill>
              </a:rPr>
              <a:t>лв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</a:rPr>
              <a:t>** </a:t>
            </a:r>
            <a:r>
              <a:rPr lang="ru-RU" sz="1800" dirty="0" err="1">
                <a:solidFill>
                  <a:schemeClr val="tx1"/>
                </a:solidFill>
              </a:rPr>
              <a:t>Към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мярка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10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bg-BG" sz="1800" dirty="0" smtClean="0">
                <a:solidFill>
                  <a:schemeClr val="tx1"/>
                </a:solidFill>
              </a:rPr>
              <a:t>и мярка 11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включени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подадените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разплатени</a:t>
            </a:r>
            <a:r>
              <a:rPr lang="ru-RU" sz="1800" dirty="0">
                <a:solidFill>
                  <a:schemeClr val="tx1"/>
                </a:solidFill>
              </a:rPr>
              <a:t> заявления по АЕП от ПРСР 2007-2013, </a:t>
            </a:r>
            <a:r>
              <a:rPr lang="ru-RU" sz="1800" dirty="0" err="1">
                <a:solidFill>
                  <a:schemeClr val="tx1"/>
                </a:solidFill>
              </a:rPr>
              <a:t>които</a:t>
            </a:r>
            <a:r>
              <a:rPr lang="ru-RU" sz="1800" dirty="0">
                <a:solidFill>
                  <a:schemeClr val="tx1"/>
                </a:solidFill>
              </a:rPr>
              <a:t> се </a:t>
            </a:r>
            <a:r>
              <a:rPr lang="ru-RU" sz="1800" dirty="0" err="1">
                <a:solidFill>
                  <a:schemeClr val="tx1"/>
                </a:solidFill>
              </a:rPr>
              <a:t>финансират</a:t>
            </a:r>
            <a:r>
              <a:rPr lang="ru-RU" sz="1800" dirty="0">
                <a:solidFill>
                  <a:schemeClr val="tx1"/>
                </a:solidFill>
              </a:rPr>
              <a:t> от бюджета на ПРСР 2014-2020</a:t>
            </a:r>
            <a:endParaRPr lang="bg-BG" sz="1800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870306"/>
              </p:ext>
            </p:extLst>
          </p:nvPr>
        </p:nvGraphicFramePr>
        <p:xfrm>
          <a:off x="324193" y="896933"/>
          <a:ext cx="8376140" cy="3972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81007"/>
                <a:gridCol w="1314793"/>
                <a:gridCol w="1289540"/>
                <a:gridCol w="1219200"/>
                <a:gridCol w="1371600"/>
              </a:tblGrid>
              <a:tr h="11918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endParaRPr lang="en-US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Приложим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дял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финансиране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ЕЗФРСР,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проценти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публични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средства, евро (ЕЗФРСР+НФ)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Изплатени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.20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(ЕЗФРСР+НФ*)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нa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усвояване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спрямо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общ бюджет по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мярката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(ЕЗФРСР)</a:t>
                      </a:r>
                    </a:p>
                  </a:txBody>
                  <a:tcPr marL="7219" marR="7219" marT="7219" marB="0" anchor="ctr">
                    <a:noFill/>
                  </a:tcPr>
                </a:tc>
              </a:tr>
              <a:tr h="41305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10-Агроекология и климат.**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223 346 669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175 496 335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78.58%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1305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11-Биологично земеделие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.**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151 593 439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127 709 026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84.24%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4096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12-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„Натура-2000” и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Рамковата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директива  за водите.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139 676 037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116 332 281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83.29%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65778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13-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райони,изправени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пред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природни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други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специфични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ограничения.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275 604 675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281 552 185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102.16%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0597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14-Хуманно отношение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животните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56 859 511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6 617 219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11.64%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2221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COVID-19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682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979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36 876 671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72</a:t>
                      </a: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76</a:t>
                      </a:r>
                      <a:r>
                        <a:rPr lang="bg-BG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249309"/>
            <a:ext cx="1914525" cy="6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9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2057400"/>
            <a:ext cx="7315200" cy="257156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Благодаря</a:t>
            </a:r>
            <a:endParaRPr lang="en-US" sz="4800" dirty="0" smtClean="0">
              <a:cs typeface="Aparajita" panose="020B0604020202020204" pitchFamily="34" charset="0"/>
            </a:endParaRPr>
          </a:p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За вниманието!</a:t>
            </a:r>
            <a:endParaRPr lang="bg-BG" sz="4800" dirty="0"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3421</TotalTime>
  <Words>455</Words>
  <Application>Microsoft Office PowerPoint</Application>
  <PresentationFormat>Презентация на цял екран (4:3)</PresentationFormat>
  <Paragraphs>150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Заглавия на слайдовете</vt:lpstr>
      </vt:variant>
      <vt:variant>
        <vt:i4>5</vt:i4>
      </vt:variant>
    </vt:vector>
  </HeadingPairs>
  <TitlesOfParts>
    <vt:vector size="9" baseType="lpstr">
      <vt:lpstr>Urban</vt:lpstr>
      <vt:lpstr>Thatch</vt:lpstr>
      <vt:lpstr>Executive</vt:lpstr>
      <vt:lpstr>Office Theme</vt:lpstr>
      <vt:lpstr>Презентация на PowerPoint</vt:lpstr>
      <vt:lpstr>1</vt:lpstr>
      <vt:lpstr>2</vt:lpstr>
      <vt:lpstr>3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Grigor Stoyanov Georgiev</dc:creator>
  <cp:lastModifiedBy>PC</cp:lastModifiedBy>
  <cp:revision>182</cp:revision>
  <dcterms:created xsi:type="dcterms:W3CDTF">2006-08-16T00:00:00Z</dcterms:created>
  <dcterms:modified xsi:type="dcterms:W3CDTF">2021-02-04T16:15:20Z</dcterms:modified>
</cp:coreProperties>
</file>