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47"/>
  </p:notesMasterIdLst>
  <p:sldIdLst>
    <p:sldId id="256" r:id="rId2"/>
    <p:sldId id="335" r:id="rId3"/>
    <p:sldId id="337" r:id="rId4"/>
    <p:sldId id="317" r:id="rId5"/>
    <p:sldId id="336" r:id="rId6"/>
    <p:sldId id="338" r:id="rId7"/>
    <p:sldId id="339" r:id="rId8"/>
    <p:sldId id="375" r:id="rId9"/>
    <p:sldId id="340" r:id="rId10"/>
    <p:sldId id="341" r:id="rId11"/>
    <p:sldId id="342" r:id="rId12"/>
    <p:sldId id="343" r:id="rId13"/>
    <p:sldId id="344" r:id="rId14"/>
    <p:sldId id="345" r:id="rId15"/>
    <p:sldId id="372" r:id="rId16"/>
    <p:sldId id="365" r:id="rId17"/>
    <p:sldId id="366" r:id="rId18"/>
    <p:sldId id="373" r:id="rId19"/>
    <p:sldId id="374" r:id="rId20"/>
    <p:sldId id="346" r:id="rId21"/>
    <p:sldId id="347" r:id="rId22"/>
    <p:sldId id="348" r:id="rId23"/>
    <p:sldId id="349" r:id="rId24"/>
    <p:sldId id="350" r:id="rId25"/>
    <p:sldId id="351" r:id="rId26"/>
    <p:sldId id="367" r:id="rId27"/>
    <p:sldId id="368" r:id="rId28"/>
    <p:sldId id="369" r:id="rId29"/>
    <p:sldId id="370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76" r:id="rId44"/>
    <p:sldId id="371" r:id="rId45"/>
    <p:sldId id="273" r:id="rId46"/>
  </p:sldIdLst>
  <p:sldSz cx="9144000" cy="6858000" type="screen4x3"/>
  <p:notesSz cx="6858000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6D482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45" autoAdjust="0"/>
  </p:normalViewPr>
  <p:slideViewPr>
    <p:cSldViewPr>
      <p:cViewPr>
        <p:scale>
          <a:sx n="62" d="100"/>
          <a:sy n="62" d="100"/>
        </p:scale>
        <p:origin x="-72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4.2.2021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86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41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1181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2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992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117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92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9160-BC20-4F39-ABB1-EB3A9284941A}" type="datetime1">
              <a:rPr lang="bg-BG" smtClean="0"/>
              <a:t>4.2.2021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B1D-2E15-48A7-A4F7-CCAA9EC51B0D}" type="datetime1">
              <a:rPr lang="bg-BG" smtClean="0"/>
              <a:t>4.2.2021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6042-0E8F-4E0C-B3A9-83FB0F105391}" type="datetime1">
              <a:rPr lang="bg-BG" smtClean="0"/>
              <a:t>4.2.2021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DDB01-1FCF-4909-9034-72319426E829}" type="datetime1">
              <a:rPr lang="bg-BG" smtClean="0"/>
              <a:t>4.2.2021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44C4C-DB3B-4EDB-8083-F5F74D8B0A97}" type="datetime1">
              <a:rPr lang="bg-BG" smtClean="0"/>
              <a:t>4.2.2021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5F85-2D55-43F4-B7DE-BE208CD4023F}" type="datetime1">
              <a:rPr lang="bg-BG" smtClean="0"/>
              <a:t>4.2.2021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0AF51-D130-428D-912B-D6B3DEFBB3CA}" type="datetime1">
              <a:rPr lang="bg-BG" smtClean="0"/>
              <a:t>4.2.2021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112E6-F320-4714-8E43-B9711B4D003E}" type="datetime1">
              <a:rPr lang="bg-BG" smtClean="0"/>
              <a:t>4.2.2021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84BF-F43F-443A-A064-D794FD761A33}" type="datetime1">
              <a:rPr lang="bg-BG" smtClean="0"/>
              <a:t>4.2.2021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E152-8CA6-47BA-82F0-173F74AEC014}" type="datetime1">
              <a:rPr lang="bg-BG" smtClean="0"/>
              <a:t>4.2.2021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3915E-BA4A-4174-9D92-7D87D3BF49BF}" type="datetime1">
              <a:rPr lang="bg-BG" smtClean="0"/>
              <a:t>4.2.2021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F3973B-5FD2-4BC4-B7F1-AB5C52B72E0D}" type="datetime1">
              <a:rPr lang="bg-BG" smtClean="0"/>
              <a:t>4.2.2021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526232"/>
              </p:ext>
            </p:extLst>
          </p:nvPr>
        </p:nvGraphicFramePr>
        <p:xfrm>
          <a:off x="179512" y="2060848"/>
          <a:ext cx="8784976" cy="216024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285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 или оттеглени проекти, анулирани или прекратени договори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3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420 829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107 410 677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</a:t>
                      </a:r>
                      <a:endParaRPr kumimoji="0" lang="bg-BG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27 533 853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070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41183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533030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12</a:t>
            </a:fld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0" y="37182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36984" y="1753344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172770"/>
              </p:ext>
            </p:extLst>
          </p:nvPr>
        </p:nvGraphicFramePr>
        <p:xfrm>
          <a:off x="683566" y="3429000"/>
          <a:ext cx="8064898" cy="2088232"/>
        </p:xfrm>
        <a:graphic>
          <a:graphicData uri="http://schemas.openxmlformats.org/drawingml/2006/table">
            <a:tbl>
              <a:tblPr/>
              <a:tblGrid>
                <a:gridCol w="775213">
                  <a:extLst>
                    <a:ext uri="{9D8B030D-6E8A-4147-A177-3AD203B41FA5}">
                      <a16:colId xmlns:a16="http://schemas.microsoft.com/office/drawing/2014/main" xmlns="" val="2718253564"/>
                    </a:ext>
                  </a:extLst>
                </a:gridCol>
                <a:gridCol w="1340471">
                  <a:extLst>
                    <a:ext uri="{9D8B030D-6E8A-4147-A177-3AD203B41FA5}">
                      <a16:colId xmlns:a16="http://schemas.microsoft.com/office/drawing/2014/main" xmlns="" val="2325191155"/>
                    </a:ext>
                  </a:extLst>
                </a:gridCol>
                <a:gridCol w="1356622">
                  <a:extLst>
                    <a:ext uri="{9D8B030D-6E8A-4147-A177-3AD203B41FA5}">
                      <a16:colId xmlns:a16="http://schemas.microsoft.com/office/drawing/2014/main" xmlns="" val="283150527"/>
                    </a:ext>
                  </a:extLst>
                </a:gridCol>
                <a:gridCol w="999321">
                  <a:extLst>
                    <a:ext uri="{9D8B030D-6E8A-4147-A177-3AD203B41FA5}">
                      <a16:colId xmlns:a16="http://schemas.microsoft.com/office/drawing/2014/main" xmlns="" val="3341369310"/>
                    </a:ext>
                  </a:extLst>
                </a:gridCol>
                <a:gridCol w="1038055">
                  <a:extLst>
                    <a:ext uri="{9D8B030D-6E8A-4147-A177-3AD203B41FA5}">
                      <a16:colId xmlns:a16="http://schemas.microsoft.com/office/drawing/2014/main" xmlns="" val="3830582930"/>
                    </a:ext>
                  </a:extLst>
                </a:gridCol>
                <a:gridCol w="798505">
                  <a:extLst>
                    <a:ext uri="{9D8B030D-6E8A-4147-A177-3AD203B41FA5}">
                      <a16:colId xmlns:a16="http://schemas.microsoft.com/office/drawing/2014/main" xmlns="" val="3414871640"/>
                    </a:ext>
                  </a:extLst>
                </a:gridCol>
                <a:gridCol w="1038055">
                  <a:extLst>
                    <a:ext uri="{9D8B030D-6E8A-4147-A177-3AD203B41FA5}">
                      <a16:colId xmlns:a16="http://schemas.microsoft.com/office/drawing/2014/main" xmlns="" val="1677565643"/>
                    </a:ext>
                  </a:extLst>
                </a:gridCol>
                <a:gridCol w="718656">
                  <a:extLst>
                    <a:ext uri="{9D8B030D-6E8A-4147-A177-3AD203B41FA5}">
                      <a16:colId xmlns:a16="http://schemas.microsoft.com/office/drawing/2014/main" xmlns="" val="2311646070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 (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 (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 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 (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сключени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обработка (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/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Ангажиран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Минимален брой точки ранкинг на проектите, за които е наличен бюджет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8387427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123 319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3 662 919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34 426 917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точки 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7663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79894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44258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117728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14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827528"/>
              </p:ext>
            </p:extLst>
          </p:nvPr>
        </p:nvGraphicFramePr>
        <p:xfrm>
          <a:off x="476249" y="2997299"/>
          <a:ext cx="8343901" cy="2447925"/>
        </p:xfrm>
        <a:graphic>
          <a:graphicData uri="http://schemas.openxmlformats.org/drawingml/2006/table">
            <a:tbl>
              <a:tblPr/>
              <a:tblGrid>
                <a:gridCol w="921917">
                  <a:extLst>
                    <a:ext uri="{9D8B030D-6E8A-4147-A177-3AD203B41FA5}">
                      <a16:colId xmlns:a16="http://schemas.microsoft.com/office/drawing/2014/main" xmlns="" val="415126415"/>
                    </a:ext>
                  </a:extLst>
                </a:gridCol>
                <a:gridCol w="1207273">
                  <a:extLst>
                    <a:ext uri="{9D8B030D-6E8A-4147-A177-3AD203B41FA5}">
                      <a16:colId xmlns:a16="http://schemas.microsoft.com/office/drawing/2014/main" xmlns="" val="1173159362"/>
                    </a:ext>
                  </a:extLst>
                </a:gridCol>
                <a:gridCol w="1207273">
                  <a:extLst>
                    <a:ext uri="{9D8B030D-6E8A-4147-A177-3AD203B41FA5}">
                      <a16:colId xmlns:a16="http://schemas.microsoft.com/office/drawing/2014/main" xmlns="" val="1413592075"/>
                    </a:ext>
                  </a:extLst>
                </a:gridCol>
                <a:gridCol w="1668231">
                  <a:extLst>
                    <a:ext uri="{9D8B030D-6E8A-4147-A177-3AD203B41FA5}">
                      <a16:colId xmlns:a16="http://schemas.microsoft.com/office/drawing/2014/main" xmlns="" val="2072194574"/>
                    </a:ext>
                  </a:extLst>
                </a:gridCol>
                <a:gridCol w="1670975">
                  <a:extLst>
                    <a:ext uri="{9D8B030D-6E8A-4147-A177-3AD203B41FA5}">
                      <a16:colId xmlns:a16="http://schemas.microsoft.com/office/drawing/2014/main" xmlns="" val="3932351142"/>
                    </a:ext>
                  </a:extLst>
                </a:gridCol>
                <a:gridCol w="834116">
                  <a:extLst>
                    <a:ext uri="{9D8B030D-6E8A-4147-A177-3AD203B41FA5}">
                      <a16:colId xmlns:a16="http://schemas.microsoft.com/office/drawing/2014/main" xmlns="" val="3430903171"/>
                    </a:ext>
                  </a:extLst>
                </a:gridCol>
                <a:gridCol w="834116">
                  <a:extLst>
                    <a:ext uri="{9D8B030D-6E8A-4147-A177-3AD203B41FA5}">
                      <a16:colId xmlns:a16="http://schemas.microsoft.com/office/drawing/2014/main" xmlns="" val="410177317"/>
                    </a:ext>
                  </a:extLst>
                </a:gridCol>
              </a:tblGrid>
              <a:tr h="7143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Оттеглени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 предложения, които не се допускат до Техническа и финансова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5002289"/>
                  </a:ext>
                </a:extLst>
              </a:tr>
              <a:tr h="90487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4883727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12 500 000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3 672 246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1 959 078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296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485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020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7" name="Таблица 12"/>
          <p:cNvGraphicFramePr>
            <a:graphicFrameLocks noGrp="1"/>
          </p:cNvGraphicFramePr>
          <p:nvPr/>
        </p:nvGraphicFramePr>
        <p:xfrm>
          <a:off x="1524000" y="2433180"/>
          <a:ext cx="6096000" cy="2202573"/>
        </p:xfrm>
        <a:graphic>
          <a:graphicData uri="http://schemas.openxmlformats.org/drawingml/2006/table">
            <a:tbl>
              <a:tblPr/>
              <a:tblGrid>
                <a:gridCol w="2136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76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720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89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по приема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Общо подадени проектни предложения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Заявена безвъзмездна финансова помощ на проектните предложения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73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евро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бр. 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евро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52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5 000 000.00 €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286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3 715 490.00 €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5352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3284538"/>
            <a:ext cx="6552729" cy="2795587"/>
          </a:xfrm>
        </p:spPr>
      </p:pic>
      <p:sp>
        <p:nvSpPr>
          <p:cNvPr id="6" name="Rectangle 5"/>
          <p:cNvSpPr/>
          <p:nvPr/>
        </p:nvSpPr>
        <p:spPr>
          <a:xfrm>
            <a:off x="611560" y="404664"/>
            <a:ext cx="8208912" cy="216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111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bg-BG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994280"/>
              </p:ext>
            </p:extLst>
          </p:nvPr>
        </p:nvGraphicFramePr>
        <p:xfrm>
          <a:off x="1749155" y="2924944"/>
          <a:ext cx="5645689" cy="1771650"/>
        </p:xfrm>
        <a:graphic>
          <a:graphicData uri="http://schemas.openxmlformats.org/drawingml/2006/table">
            <a:tbl>
              <a:tblPr/>
              <a:tblGrid>
                <a:gridCol w="1958749">
                  <a:extLst>
                    <a:ext uri="{9D8B030D-6E8A-4147-A177-3AD203B41FA5}">
                      <a16:colId xmlns:a16="http://schemas.microsoft.com/office/drawing/2014/main" xmlns="" val="3102678418"/>
                    </a:ext>
                  </a:extLst>
                </a:gridCol>
                <a:gridCol w="2289492">
                  <a:extLst>
                    <a:ext uri="{9D8B030D-6E8A-4147-A177-3AD203B41FA5}">
                      <a16:colId xmlns:a16="http://schemas.microsoft.com/office/drawing/2014/main" xmlns="" val="3449564580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2237757766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948779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1 685 121 €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326 893,60 €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34369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665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1207391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6703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60" y="404664"/>
            <a:ext cx="8208912" cy="236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 </a:t>
            </a:r>
            <a:r>
              <a:rPr kumimoji="0" lang="en-US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„Подкрепа </a:t>
            </a: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 </a:t>
            </a:r>
            <a:endParaRPr kumimoji="0" lang="bg-BG" sz="28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96952"/>
            <a:ext cx="7258000" cy="3528392"/>
          </a:xfrm>
        </p:spPr>
      </p:pic>
    </p:spTree>
    <p:extLst>
      <p:ext uri="{BB962C8B-B14F-4D97-AF65-F5344CB8AC3E}">
        <p14:creationId xmlns:p14="http://schemas.microsoft.com/office/powerpoint/2010/main" val="24721722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bg-BG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925893"/>
              </p:ext>
            </p:extLst>
          </p:nvPr>
        </p:nvGraphicFramePr>
        <p:xfrm>
          <a:off x="1749155" y="2924944"/>
          <a:ext cx="5645689" cy="1771650"/>
        </p:xfrm>
        <a:graphic>
          <a:graphicData uri="http://schemas.openxmlformats.org/drawingml/2006/table">
            <a:tbl>
              <a:tblPr/>
              <a:tblGrid>
                <a:gridCol w="1958749">
                  <a:extLst>
                    <a:ext uri="{9D8B030D-6E8A-4147-A177-3AD203B41FA5}">
                      <a16:colId xmlns:a16="http://schemas.microsoft.com/office/drawing/2014/main" xmlns="" val="3102678418"/>
                    </a:ext>
                  </a:extLst>
                </a:gridCol>
                <a:gridCol w="2289492">
                  <a:extLst>
                    <a:ext uri="{9D8B030D-6E8A-4147-A177-3AD203B41FA5}">
                      <a16:colId xmlns:a16="http://schemas.microsoft.com/office/drawing/2014/main" xmlns="" val="3449564580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2237757766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948779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23 471 690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   12 913 </a:t>
                      </a:r>
                      <a:r>
                        <a:rPr kumimoji="0" lang="bg-BG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497</a:t>
                      </a:r>
                      <a:endParaRPr kumimoji="0" lang="bg-BG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34369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en-US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„Подкрепа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 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1207391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ПРИЕМ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2020</a:t>
            </a: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ИСУН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23177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31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.202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757706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:a16="http://schemas.microsoft.com/office/drawing/2014/main" xmlns="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:a16="http://schemas.microsoft.com/office/drawing/2014/main" xmlns="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ОБЩО ИЗПЛАТЕНА СУБСИДИЯ ЗА ПЕРИОДА 2014 –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1 276 507 151 €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БЮДЖЕТ НА ПРСР 2014 - 2020 ПО ЛИНИЯ НА ЕС, В ЕВРО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2 366 716 966.00 €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ИНДИКАТИВЕН БЮДЖЕТ НА ПРСР 2014 – 2020 ПО ЛИНИЯ НА ЕС, ПО МЕРКИТЕ, ПО КОИТО ИМА ПЛАЩАНИЯ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2 122 184 732.00 €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r>
                        <a:rPr lang="en-US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bg-BG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r>
                        <a:rPr lang="en-US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r>
                        <a:rPr lang="bg-BG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bg-BG" sz="11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2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204864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5618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5100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млади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стопани”от ПРСР – 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030795"/>
              </p:ext>
            </p:extLst>
          </p:nvPr>
        </p:nvGraphicFramePr>
        <p:xfrm>
          <a:off x="323531" y="1844824"/>
          <a:ext cx="8496940" cy="4104456"/>
        </p:xfrm>
        <a:graphic>
          <a:graphicData uri="http://schemas.openxmlformats.org/drawingml/2006/table">
            <a:tbl>
              <a:tblPr/>
              <a:tblGrid>
                <a:gridCol w="1683165">
                  <a:extLst>
                    <a:ext uri="{9D8B030D-6E8A-4147-A177-3AD203B41FA5}">
                      <a16:colId xmlns:a16="http://schemas.microsoft.com/office/drawing/2014/main" xmlns="" val="3470297362"/>
                    </a:ext>
                  </a:extLst>
                </a:gridCol>
                <a:gridCol w="1341168">
                  <a:extLst>
                    <a:ext uri="{9D8B030D-6E8A-4147-A177-3AD203B41FA5}">
                      <a16:colId xmlns:a16="http://schemas.microsoft.com/office/drawing/2014/main" xmlns="" val="2920138264"/>
                    </a:ext>
                  </a:extLst>
                </a:gridCol>
                <a:gridCol w="565067">
                  <a:extLst>
                    <a:ext uri="{9D8B030D-6E8A-4147-A177-3AD203B41FA5}">
                      <a16:colId xmlns:a16="http://schemas.microsoft.com/office/drawing/2014/main" xmlns="" val="3943056489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1382160144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363759856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935087502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735827168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830724569"/>
                    </a:ext>
                  </a:extLst>
                </a:gridCol>
              </a:tblGrid>
              <a:tr h="1459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2297335"/>
                  </a:ext>
                </a:extLst>
              </a:tr>
              <a:tr h="9731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5109417"/>
                  </a:ext>
                </a:extLst>
              </a:tr>
              <a:tr h="729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458650"/>
                  </a:ext>
                </a:extLst>
              </a:tr>
              <a:tr h="941612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950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0990706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48109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2201438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8640"/>
            <a:ext cx="914400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15373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</a:t>
            </a:r>
            <a:endParaRPr lang="en-US" sz="16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46633"/>
              </p:ext>
            </p:extLst>
          </p:nvPr>
        </p:nvGraphicFramePr>
        <p:xfrm>
          <a:off x="304800" y="3404642"/>
          <a:ext cx="8686801" cy="1896566"/>
        </p:xfrm>
        <a:graphic>
          <a:graphicData uri="http://schemas.openxmlformats.org/drawingml/2006/table">
            <a:tbl>
              <a:tblPr/>
              <a:tblGrid>
                <a:gridCol w="739987">
                  <a:extLst>
                    <a:ext uri="{9D8B030D-6E8A-4147-A177-3AD203B41FA5}">
                      <a16:colId xmlns:a16="http://schemas.microsoft.com/office/drawing/2014/main" xmlns="" val="3184066584"/>
                    </a:ext>
                  </a:extLst>
                </a:gridCol>
                <a:gridCol w="1104618">
                  <a:extLst>
                    <a:ext uri="{9D8B030D-6E8A-4147-A177-3AD203B41FA5}">
                      <a16:colId xmlns:a16="http://schemas.microsoft.com/office/drawing/2014/main" xmlns="" val="967939312"/>
                    </a:ext>
                  </a:extLst>
                </a:gridCol>
                <a:gridCol w="1008098">
                  <a:extLst>
                    <a:ext uri="{9D8B030D-6E8A-4147-A177-3AD203B41FA5}">
                      <a16:colId xmlns:a16="http://schemas.microsoft.com/office/drawing/2014/main" xmlns="" val="2744369253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643467386"/>
                    </a:ext>
                  </a:extLst>
                </a:gridCol>
                <a:gridCol w="975924">
                  <a:extLst>
                    <a:ext uri="{9D8B030D-6E8A-4147-A177-3AD203B41FA5}">
                      <a16:colId xmlns:a16="http://schemas.microsoft.com/office/drawing/2014/main" xmlns="" val="1811699024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026125063"/>
                    </a:ext>
                  </a:extLst>
                </a:gridCol>
                <a:gridCol w="933027">
                  <a:extLst>
                    <a:ext uri="{9D8B030D-6E8A-4147-A177-3AD203B41FA5}">
                      <a16:colId xmlns:a16="http://schemas.microsoft.com/office/drawing/2014/main" xmlns="" val="2474890264"/>
                    </a:ext>
                  </a:extLst>
                </a:gridCol>
                <a:gridCol w="847231">
                  <a:extLst>
                    <a:ext uri="{9D8B030D-6E8A-4147-A177-3AD203B41FA5}">
                      <a16:colId xmlns:a16="http://schemas.microsoft.com/office/drawing/2014/main" xmlns="" val="4238454714"/>
                    </a:ext>
                  </a:extLst>
                </a:gridCol>
                <a:gridCol w="825782">
                  <a:extLst>
                    <a:ext uri="{9D8B030D-6E8A-4147-A177-3AD203B41FA5}">
                      <a16:colId xmlns:a16="http://schemas.microsoft.com/office/drawing/2014/main" xmlns="" val="4222799031"/>
                    </a:ext>
                  </a:extLst>
                </a:gridCol>
              </a:tblGrid>
              <a:tr h="7882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ПП с предстоящо сключване на договор за БФП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за финансиране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Мин. брой т. ранкинг на проектите, за които е наличен бюджет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Остатък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176102"/>
                  </a:ext>
                </a:extLst>
              </a:tr>
              <a:tr h="5630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3268467"/>
                  </a:ext>
                </a:extLst>
              </a:tr>
              <a:tr h="545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41 475 000€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1 010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35,02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точки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4764155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37039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705630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052513"/>
              </p:ext>
            </p:extLst>
          </p:nvPr>
        </p:nvGraphicFramePr>
        <p:xfrm>
          <a:off x="228599" y="1124744"/>
          <a:ext cx="8375850" cy="4968551"/>
        </p:xfrm>
        <a:graphic>
          <a:graphicData uri="http://schemas.openxmlformats.org/drawingml/2006/table">
            <a:tbl>
              <a:tblPr/>
              <a:tblGrid>
                <a:gridCol w="1289137">
                  <a:extLst>
                    <a:ext uri="{9D8B030D-6E8A-4147-A177-3AD203B41FA5}">
                      <a16:colId xmlns:a16="http://schemas.microsoft.com/office/drawing/2014/main" xmlns="" val="2948340063"/>
                    </a:ext>
                  </a:extLst>
                </a:gridCol>
                <a:gridCol w="529060">
                  <a:extLst>
                    <a:ext uri="{9D8B030D-6E8A-4147-A177-3AD203B41FA5}">
                      <a16:colId xmlns:a16="http://schemas.microsoft.com/office/drawing/2014/main" xmlns="" val="1708050343"/>
                    </a:ext>
                  </a:extLst>
                </a:gridCol>
                <a:gridCol w="1017764">
                  <a:extLst>
                    <a:ext uri="{9D8B030D-6E8A-4147-A177-3AD203B41FA5}">
                      <a16:colId xmlns:a16="http://schemas.microsoft.com/office/drawing/2014/main" xmlns="" val="2776901763"/>
                    </a:ext>
                  </a:extLst>
                </a:gridCol>
                <a:gridCol w="763323">
                  <a:extLst>
                    <a:ext uri="{9D8B030D-6E8A-4147-A177-3AD203B41FA5}">
                      <a16:colId xmlns:a16="http://schemas.microsoft.com/office/drawing/2014/main" xmlns="" val="2027162821"/>
                    </a:ext>
                  </a:extLst>
                </a:gridCol>
                <a:gridCol w="1272206">
                  <a:extLst>
                    <a:ext uri="{9D8B030D-6E8A-4147-A177-3AD203B41FA5}">
                      <a16:colId xmlns:a16="http://schemas.microsoft.com/office/drawing/2014/main" xmlns="" val="2687723539"/>
                    </a:ext>
                  </a:extLst>
                </a:gridCol>
                <a:gridCol w="667549">
                  <a:extLst>
                    <a:ext uri="{9D8B030D-6E8A-4147-A177-3AD203B41FA5}">
                      <a16:colId xmlns:a16="http://schemas.microsoft.com/office/drawing/2014/main" xmlns="" val="3944842336"/>
                    </a:ext>
                  </a:extLst>
                </a:gridCol>
                <a:gridCol w="1005811">
                  <a:extLst>
                    <a:ext uri="{9D8B030D-6E8A-4147-A177-3AD203B41FA5}">
                      <a16:colId xmlns:a16="http://schemas.microsoft.com/office/drawing/2014/main" xmlns="" val="2709058005"/>
                    </a:ext>
                  </a:extLst>
                </a:gridCol>
                <a:gridCol w="754358">
                  <a:extLst>
                    <a:ext uri="{9D8B030D-6E8A-4147-A177-3AD203B41FA5}">
                      <a16:colId xmlns:a16="http://schemas.microsoft.com/office/drawing/2014/main" xmlns="" val="4201986099"/>
                    </a:ext>
                  </a:extLst>
                </a:gridCol>
                <a:gridCol w="1076642">
                  <a:extLst>
                    <a:ext uri="{9D8B030D-6E8A-4147-A177-3AD203B41FA5}">
                      <a16:colId xmlns:a16="http://schemas.microsoft.com/office/drawing/2014/main" xmlns="" val="2217555679"/>
                    </a:ext>
                  </a:extLst>
                </a:gridCol>
              </a:tblGrid>
              <a:tr h="124727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6101217"/>
                  </a:ext>
                </a:extLst>
              </a:tr>
              <a:tr h="291989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6347822"/>
                  </a:ext>
                </a:extLst>
              </a:tr>
              <a:tr h="80137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1878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221165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57910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7920880" cy="4735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40299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98072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51576"/>
              </p:ext>
            </p:extLst>
          </p:nvPr>
        </p:nvGraphicFramePr>
        <p:xfrm>
          <a:off x="1115616" y="2492896"/>
          <a:ext cx="4271392" cy="2050524"/>
        </p:xfrm>
        <a:graphic>
          <a:graphicData uri="http://schemas.openxmlformats.org/drawingml/2006/table">
            <a:tbl>
              <a:tblPr/>
              <a:tblGrid>
                <a:gridCol w="1031031">
                  <a:extLst>
                    <a:ext uri="{9D8B030D-6E8A-4147-A177-3AD203B41FA5}">
                      <a16:colId xmlns:a16="http://schemas.microsoft.com/office/drawing/2014/main" xmlns="" val="182371259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4159176654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xmlns="" val="1450293772"/>
                    </a:ext>
                  </a:extLst>
                </a:gridCol>
              </a:tblGrid>
              <a:tr h="1255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предложения, на които 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извършен предварителен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на постъпилите проектни предложения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391523"/>
                  </a:ext>
                </a:extLst>
              </a:tr>
              <a:tr h="760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5165388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27</a:t>
            </a:fld>
            <a:endParaRPr lang="bg-BG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804408"/>
              </p:ext>
            </p:extLst>
          </p:nvPr>
        </p:nvGraphicFramePr>
        <p:xfrm>
          <a:off x="5387008" y="2492896"/>
          <a:ext cx="2448272" cy="205052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:a16="http://schemas.microsoft.com/office/drawing/2014/main" xmlns="" val="2661262489"/>
                    </a:ext>
                  </a:extLst>
                </a:gridCol>
              </a:tblGrid>
              <a:tr h="127674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попадащи в 130% бюджет, разпределени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разглеждане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етап оценка на административно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съответствие и допустимост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367669"/>
                  </a:ext>
                </a:extLst>
              </a:tr>
              <a:tr h="773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7886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17849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2020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28</a:t>
            </a:fld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41264"/>
            <a:ext cx="7920880" cy="4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597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98072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2020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58156"/>
              </p:ext>
            </p:extLst>
          </p:nvPr>
        </p:nvGraphicFramePr>
        <p:xfrm>
          <a:off x="1115616" y="2962652"/>
          <a:ext cx="4271392" cy="2416284"/>
        </p:xfrm>
        <a:graphic>
          <a:graphicData uri="http://schemas.openxmlformats.org/drawingml/2006/table">
            <a:tbl>
              <a:tblPr/>
              <a:tblGrid>
                <a:gridCol w="1031031">
                  <a:extLst>
                    <a:ext uri="{9D8B030D-6E8A-4147-A177-3AD203B41FA5}">
                      <a16:colId xmlns:a16="http://schemas.microsoft.com/office/drawing/2014/main" xmlns="" val="182371259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4159176654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xmlns="" val="1450293772"/>
                    </a:ext>
                  </a:extLst>
                </a:gridCol>
              </a:tblGrid>
              <a:tr h="1255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предложения, на които 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извършен предварителен ранкинг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на постъпилите проектни предложения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391523"/>
                  </a:ext>
                </a:extLst>
              </a:tr>
              <a:tr h="760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2 955 000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5165388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29</a:t>
            </a:fld>
            <a:endParaRPr lang="bg-BG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291093"/>
              </p:ext>
            </p:extLst>
          </p:nvPr>
        </p:nvGraphicFramePr>
        <p:xfrm>
          <a:off x="5387008" y="2962652"/>
          <a:ext cx="2448272" cy="241628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:a16="http://schemas.microsoft.com/office/drawing/2014/main" xmlns="" val="2661262489"/>
                    </a:ext>
                  </a:extLst>
                </a:gridCol>
              </a:tblGrid>
              <a:tr h="158864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попадащи в 130% бюджет, разпределени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разглеждане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етап оценка на административно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съответствие и допустимост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367669"/>
                  </a:ext>
                </a:extLst>
              </a:tr>
              <a:tr h="82763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7886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243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bg-BG" sz="2000" b="1" cap="none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sz="2000" b="1" cap="none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bg-BG" sz="2000" b="1" cap="none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sz="2000" b="1" cap="none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.202</a:t>
            </a:r>
            <a:r>
              <a:rPr lang="bg-BG" sz="2000" b="1" cap="none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</a:t>
            </a:fld>
            <a:endParaRPr lang="bg-BG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19306"/>
              </p:ext>
            </p:extLst>
          </p:nvPr>
        </p:nvGraphicFramePr>
        <p:xfrm>
          <a:off x="228600" y="548684"/>
          <a:ext cx="8759951" cy="6353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000">
                  <a:extLst>
                    <a:ext uri="{9D8B030D-6E8A-4147-A177-3AD203B41FA5}">
                      <a16:colId xmlns:a16="http://schemas.microsoft.com/office/drawing/2014/main" xmlns="" val="414481011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337667318"/>
                    </a:ext>
                  </a:extLst>
                </a:gridCol>
                <a:gridCol w="4327622">
                  <a:extLst>
                    <a:ext uri="{9D8B030D-6E8A-4147-A177-3AD203B41FA5}">
                      <a16:colId xmlns:a16="http://schemas.microsoft.com/office/drawing/2014/main" xmlns="" val="2181935565"/>
                    </a:ext>
                  </a:extLst>
                </a:gridCol>
                <a:gridCol w="1037755">
                  <a:extLst>
                    <a:ext uri="{9D8B030D-6E8A-4147-A177-3AD203B41FA5}">
                      <a16:colId xmlns:a16="http://schemas.microsoft.com/office/drawing/2014/main" xmlns="" val="3319051531"/>
                    </a:ext>
                  </a:extLst>
                </a:gridCol>
                <a:gridCol w="1037755">
                  <a:extLst>
                    <a:ext uri="{9D8B030D-6E8A-4147-A177-3AD203B41FA5}">
                      <a16:colId xmlns:a16="http://schemas.microsoft.com/office/drawing/2014/main" xmlns="" val="1666645004"/>
                    </a:ext>
                  </a:extLst>
                </a:gridCol>
                <a:gridCol w="1037755">
                  <a:extLst>
                    <a:ext uri="{9D8B030D-6E8A-4147-A177-3AD203B41FA5}">
                      <a16:colId xmlns:a16="http://schemas.microsoft.com/office/drawing/2014/main" xmlns="" val="409085199"/>
                    </a:ext>
                  </a:extLst>
                </a:gridCol>
              </a:tblGrid>
              <a:tr h="3769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</a:t>
                      </a:r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(Общо всички мерки)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Индикативен бюджет по линия на ЕС</a:t>
                      </a:r>
                      <a:endParaRPr lang="ru-RU" sz="9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на усвояване</a:t>
                      </a:r>
                      <a:endParaRPr lang="bg-BG" sz="9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Платени средства по линия на ЕС (EUR)</a:t>
                      </a:r>
                      <a:endParaRPr lang="ru-RU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8242546"/>
                  </a:ext>
                </a:extLst>
              </a:tr>
              <a:tr h="21202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(EUR)</a:t>
                      </a:r>
                      <a:endParaRPr lang="en-US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189623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2.1.1. "Консултантски услуги за земеделски и горски стопани"</a:t>
                      </a:r>
                      <a:endParaRPr lang="ru-RU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2 766 352.00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50.86%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1 407 016.08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3131619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bg-BG" sz="9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2.1.2 "Консултантски услуги за малки земеделски стопанства" (TПП)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8 191 922.00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68.85%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5 639 969.54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8576491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 "Инвестиции в земеделски стопанства"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343 142 829.00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59.71%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204 886 519.79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3600353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 "Инвестиции в преработка/маркетинг на селскостопански продукти"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255 499 000.00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35.28%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90 133 413.45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3865474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 "Стартова помощ за млади земеделски стопани"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74 801 719.00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72.26%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54 050 471.50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0020366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 "Стартова помощ за развитие на малки стопанства"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54 353 500.00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57.22%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31 102 889.92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8631758"/>
                  </a:ext>
                </a:extLst>
              </a:tr>
              <a:tr h="3887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 "Инвестиции в създаването, подобряването или разширяването на всички видове малка по мащаби инфраструктура"</a:t>
                      </a:r>
                      <a:endParaRPr lang="ru-RU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472 367 024.00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56.15%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265 252 897.93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0479152"/>
                  </a:ext>
                </a:extLst>
              </a:tr>
              <a:tr h="3887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 "Проучвания и инвестиции, свързани с поддържане, възстановяване и подобряване на културното и природно наследство на селата"</a:t>
                      </a:r>
                      <a:endParaRPr lang="ru-RU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34 000 000.00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54.22%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18 434 534.71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88170307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"Инвестиции в развитието на горските площи и горите"</a:t>
                      </a:r>
                      <a:endParaRPr lang="ru-RU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6 913 334.00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6.43%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444 345.64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8629834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"Учредяване на групи и организации на производители"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8 384 852.00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14.08%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1 180 272.11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04498820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"</a:t>
                      </a:r>
                      <a:r>
                        <a:rPr lang="bg-BG" sz="900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Агроекология</a:t>
                      </a:r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климат"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78.55%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131 576 797.05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7796773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"Биологично земеделие"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143 695 079.00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66.64%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95 759 565.93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0372255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"Плащания за Натура 2000 и рамковата директива за водите"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83.28%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87 238 406.87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2555314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"Плащания за райони, изправени пред природни или други специфични ограничения"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213 266 006.00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98.97%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211 070 194.56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80694094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"Хуманно отношение към животните"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30 499 307.00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18.44%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5 624 624.51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6085965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19.1. "Помощ за подготвителни дейности"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2 804 798.00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64.56%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1 810 672.04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9685820"/>
                  </a:ext>
                </a:extLst>
              </a:tr>
              <a:tr h="3887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19.2. Прилагане на операции в рамките на стратегии за водено от общностите местно развитие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82 339 988.00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384 953.23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56690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19.3. Подготовка и изпълнение на дейности за сътрудничество на местни инициативни групи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5 850 000.00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4.36%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254 995.28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2617718"/>
                  </a:ext>
                </a:extLst>
              </a:tr>
              <a:tr h="3887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 "Текущи разходи и популяризиране на стратегия за Водено от общностите местно развитие"</a:t>
                      </a:r>
                      <a:endParaRPr lang="ru-RU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27 341 063.00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49.66%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13 576 323.07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9034789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"Техническа помощ"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37 493 274.00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49.74%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18 648 557.53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4745103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Подмярка  Ковид 3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46 207 655.00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73.10%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33 779 730.66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750432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 инструмент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17 000 000.00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25.00%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4 250 000.00</a:t>
                      </a:r>
                      <a:endParaRPr lang="bg-BG" sz="9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1416241"/>
                  </a:ext>
                </a:extLst>
              </a:tr>
              <a:tr h="212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2 122 184 732.00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60.15%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1 276 507 151.38</a:t>
                      </a:r>
                      <a:endParaRPr lang="bg-BG" sz="9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12" marR="7412" marT="7412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954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подкрепа на неземеделски дейности“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312368" cy="19442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3608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Занаяти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456384" cy="19442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96136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46403"/>
            <a:ext cx="3960440" cy="20789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91880" y="6484732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493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8640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6.4.1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„Инвестиции в подкрепа на неземеделски дейности”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endParaRPr lang="en-US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117728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31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949453"/>
              </p:ext>
            </p:extLst>
          </p:nvPr>
        </p:nvGraphicFramePr>
        <p:xfrm>
          <a:off x="251520" y="2416851"/>
          <a:ext cx="8644833" cy="3892469"/>
        </p:xfrm>
        <a:graphic>
          <a:graphicData uri="http://schemas.openxmlformats.org/drawingml/2006/table">
            <a:tbl>
              <a:tblPr/>
              <a:tblGrid>
                <a:gridCol w="920362">
                  <a:extLst>
                    <a:ext uri="{9D8B030D-6E8A-4147-A177-3AD203B41FA5}">
                      <a16:colId xmlns:a16="http://schemas.microsoft.com/office/drawing/2014/main" xmlns="" val="3835454958"/>
                    </a:ext>
                  </a:extLst>
                </a:gridCol>
                <a:gridCol w="1246075">
                  <a:extLst>
                    <a:ext uri="{9D8B030D-6E8A-4147-A177-3AD203B41FA5}">
                      <a16:colId xmlns:a16="http://schemas.microsoft.com/office/drawing/2014/main" xmlns="" val="3324717764"/>
                    </a:ext>
                  </a:extLst>
                </a:gridCol>
                <a:gridCol w="1015985">
                  <a:extLst>
                    <a:ext uri="{9D8B030D-6E8A-4147-A177-3AD203B41FA5}">
                      <a16:colId xmlns:a16="http://schemas.microsoft.com/office/drawing/2014/main" xmlns="" val="3261507281"/>
                    </a:ext>
                  </a:extLst>
                </a:gridCol>
                <a:gridCol w="1015985">
                  <a:extLst>
                    <a:ext uri="{9D8B030D-6E8A-4147-A177-3AD203B41FA5}">
                      <a16:colId xmlns:a16="http://schemas.microsoft.com/office/drawing/2014/main" xmlns="" val="4125064172"/>
                    </a:ext>
                  </a:extLst>
                </a:gridCol>
                <a:gridCol w="1027938">
                  <a:extLst>
                    <a:ext uri="{9D8B030D-6E8A-4147-A177-3AD203B41FA5}">
                      <a16:colId xmlns:a16="http://schemas.microsoft.com/office/drawing/2014/main" xmlns="" val="438560190"/>
                    </a:ext>
                  </a:extLst>
                </a:gridCol>
                <a:gridCol w="1027938">
                  <a:extLst>
                    <a:ext uri="{9D8B030D-6E8A-4147-A177-3AD203B41FA5}">
                      <a16:colId xmlns:a16="http://schemas.microsoft.com/office/drawing/2014/main" xmlns="" val="1576033577"/>
                    </a:ext>
                  </a:extLst>
                </a:gridCol>
                <a:gridCol w="1195275">
                  <a:extLst>
                    <a:ext uri="{9D8B030D-6E8A-4147-A177-3AD203B41FA5}">
                      <a16:colId xmlns:a16="http://schemas.microsoft.com/office/drawing/2014/main" xmlns="" val="129578353"/>
                    </a:ext>
                  </a:extLst>
                </a:gridCol>
                <a:gridCol w="1195275">
                  <a:extLst>
                    <a:ext uri="{9D8B030D-6E8A-4147-A177-3AD203B41FA5}">
                      <a16:colId xmlns:a16="http://schemas.microsoft.com/office/drawing/2014/main" xmlns="" val="3639614229"/>
                    </a:ext>
                  </a:extLst>
                </a:gridCol>
              </a:tblGrid>
              <a:tr h="75591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допуснати до етап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ТФО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4094543"/>
                  </a:ext>
                </a:extLst>
              </a:tr>
              <a:tr h="32469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Производство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23 363 713.49 € 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13 336 901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0359867"/>
                  </a:ext>
                </a:extLst>
              </a:tr>
              <a:tr h="43155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3 782 188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1 975 370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5445058"/>
                  </a:ext>
                </a:extLst>
              </a:tr>
              <a:tr h="3004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21 733 482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8840580"/>
                  </a:ext>
                </a:extLst>
              </a:tr>
              <a:tr h="33124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Социални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9 058 150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4665592"/>
                  </a:ext>
                </a:extLst>
              </a:tr>
              <a:tr h="49865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5 074 425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443736"/>
                  </a:ext>
                </a:extLst>
              </a:tr>
              <a:tr h="58608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Занаяти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2 884 012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108 378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4142118"/>
                  </a:ext>
                </a:extLst>
              </a:tr>
              <a:tr h="66388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65 895 970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15 420 649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453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88612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164914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6238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„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създаването, подобряването или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разширяването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всички видове малка по мащаби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42654"/>
              </p:ext>
            </p:extLst>
          </p:nvPr>
        </p:nvGraphicFramePr>
        <p:xfrm>
          <a:off x="323528" y="1052736"/>
          <a:ext cx="8568952" cy="5616625"/>
        </p:xfrm>
        <a:graphic>
          <a:graphicData uri="http://schemas.openxmlformats.org/drawingml/2006/table">
            <a:tbl>
              <a:tblPr/>
              <a:tblGrid>
                <a:gridCol w="463187">
                  <a:extLst>
                    <a:ext uri="{9D8B030D-6E8A-4147-A177-3AD203B41FA5}">
                      <a16:colId xmlns:a16="http://schemas.microsoft.com/office/drawing/2014/main" xmlns="" val="3775559170"/>
                    </a:ext>
                  </a:extLst>
                </a:gridCol>
                <a:gridCol w="2084339">
                  <a:extLst>
                    <a:ext uri="{9D8B030D-6E8A-4147-A177-3AD203B41FA5}">
                      <a16:colId xmlns:a16="http://schemas.microsoft.com/office/drawing/2014/main" xmlns="" val="1934983589"/>
                    </a:ext>
                  </a:extLst>
                </a:gridCol>
                <a:gridCol w="1852747">
                  <a:extLst>
                    <a:ext uri="{9D8B030D-6E8A-4147-A177-3AD203B41FA5}">
                      <a16:colId xmlns:a16="http://schemas.microsoft.com/office/drawing/2014/main" xmlns="" val="1218062959"/>
                    </a:ext>
                  </a:extLst>
                </a:gridCol>
                <a:gridCol w="1157966">
                  <a:extLst>
                    <a:ext uri="{9D8B030D-6E8A-4147-A177-3AD203B41FA5}">
                      <a16:colId xmlns:a16="http://schemas.microsoft.com/office/drawing/2014/main" xmlns="" val="3365072075"/>
                    </a:ext>
                  </a:extLst>
                </a:gridCol>
                <a:gridCol w="1466758">
                  <a:extLst>
                    <a:ext uri="{9D8B030D-6E8A-4147-A177-3AD203B41FA5}">
                      <a16:colId xmlns:a16="http://schemas.microsoft.com/office/drawing/2014/main" xmlns="" val="2659245410"/>
                    </a:ext>
                  </a:extLst>
                </a:gridCol>
                <a:gridCol w="1543955">
                  <a:extLst>
                    <a:ext uri="{9D8B030D-6E8A-4147-A177-3AD203B41FA5}">
                      <a16:colId xmlns:a16="http://schemas.microsoft.com/office/drawing/2014/main" xmlns="" val="818353234"/>
                    </a:ext>
                  </a:extLst>
                </a:gridCol>
              </a:tblGrid>
              <a:tr h="9955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Бюджет 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приема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проектните предложения със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4193361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УЛИЦИ и ТРОТОАРИ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5690"/>
                  </a:ext>
                </a:extLst>
              </a:tr>
              <a:tr h="413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ОБЩИНСКИ ПЪТИЩА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482233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ВОДОСНАБДИТЕЛНИ СИСТЕМИ 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127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4564909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СОЦИАЛНА ИНФРАСТРУКТУРА 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9 87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749354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КУЛТУРНИЯ ЖИВОТ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479785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ДЕТСКА ГРАДИНА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081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406126"/>
                  </a:ext>
                </a:extLst>
              </a:tr>
              <a:tr h="894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ОСНОВНО или СРЕДНО УЧИЛИЩЕ,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5826569"/>
                  </a:ext>
                </a:extLst>
              </a:tr>
              <a:tr h="2237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Хитрино - целеви прием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3411835"/>
                  </a:ext>
                </a:extLst>
              </a:tr>
              <a:tr h="404925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439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470579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7680154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4494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„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Инвестиции в създаването, подобряването или разширяването на всички видове малка по мащаби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35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34543"/>
              </p:ext>
            </p:extLst>
          </p:nvPr>
        </p:nvGraphicFramePr>
        <p:xfrm>
          <a:off x="430912" y="1556835"/>
          <a:ext cx="8490148" cy="5040561"/>
        </p:xfrm>
        <a:graphic>
          <a:graphicData uri="http://schemas.openxmlformats.org/drawingml/2006/table">
            <a:tbl>
              <a:tblPr/>
              <a:tblGrid>
                <a:gridCol w="2063024">
                  <a:extLst>
                    <a:ext uri="{9D8B030D-6E8A-4147-A177-3AD203B41FA5}">
                      <a16:colId xmlns:a16="http://schemas.microsoft.com/office/drawing/2014/main" xmlns="" val="1053321070"/>
                    </a:ext>
                  </a:extLst>
                </a:gridCol>
                <a:gridCol w="1173719">
                  <a:extLst>
                    <a:ext uri="{9D8B030D-6E8A-4147-A177-3AD203B41FA5}">
                      <a16:colId xmlns:a16="http://schemas.microsoft.com/office/drawing/2014/main" xmlns="" val="931891615"/>
                    </a:ext>
                  </a:extLst>
                </a:gridCol>
                <a:gridCol w="1618371">
                  <a:extLst>
                    <a:ext uri="{9D8B030D-6E8A-4147-A177-3AD203B41FA5}">
                      <a16:colId xmlns:a16="http://schemas.microsoft.com/office/drawing/2014/main" xmlns="" val="542388864"/>
                    </a:ext>
                  </a:extLst>
                </a:gridCol>
                <a:gridCol w="1730702">
                  <a:extLst>
                    <a:ext uri="{9D8B030D-6E8A-4147-A177-3AD203B41FA5}">
                      <a16:colId xmlns:a16="http://schemas.microsoft.com/office/drawing/2014/main" xmlns="" val="4229027048"/>
                    </a:ext>
                  </a:extLst>
                </a:gridCol>
                <a:gridCol w="1904332">
                  <a:extLst>
                    <a:ext uri="{9D8B030D-6E8A-4147-A177-3AD203B41FA5}">
                      <a16:colId xmlns:a16="http://schemas.microsoft.com/office/drawing/2014/main" xmlns="" val="4009350699"/>
                    </a:ext>
                  </a:extLst>
                </a:gridCol>
              </a:tblGrid>
              <a:tr h="701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 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</a:p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365009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72 236 563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bg-BG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3535994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 Училища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16 679 684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14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966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6660380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- Детски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градини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9 524 896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8 299 855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2812921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BG06RDNP001-7.005 –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Физкултурни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салони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23 2016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3340006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10 101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091777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5816762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002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3407381"/>
                  </a:ext>
                </a:extLst>
              </a:tr>
              <a:tr h="33381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136 042 930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9833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5444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52510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313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от ПРСР – прием 2016 г. и прием 2020 г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37</a:t>
            </a:fld>
            <a:endParaRPr lang="bg-BG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97788"/>
              </p:ext>
            </p:extLst>
          </p:nvPr>
        </p:nvGraphicFramePr>
        <p:xfrm>
          <a:off x="598381" y="2407149"/>
          <a:ext cx="8006068" cy="3614139"/>
        </p:xfrm>
        <a:graphic>
          <a:graphicData uri="http://schemas.openxmlformats.org/drawingml/2006/table">
            <a:tbl>
              <a:tblPr/>
              <a:tblGrid>
                <a:gridCol w="1336334">
                  <a:extLst>
                    <a:ext uri="{9D8B030D-6E8A-4147-A177-3AD203B41FA5}">
                      <a16:colId xmlns:a16="http://schemas.microsoft.com/office/drawing/2014/main" xmlns="" val="1915128239"/>
                    </a:ext>
                  </a:extLst>
                </a:gridCol>
                <a:gridCol w="2326651">
                  <a:extLst>
                    <a:ext uri="{9D8B030D-6E8A-4147-A177-3AD203B41FA5}">
                      <a16:colId xmlns:a16="http://schemas.microsoft.com/office/drawing/2014/main" xmlns="" val="2407665192"/>
                    </a:ext>
                  </a:extLst>
                </a:gridCol>
                <a:gridCol w="1893139">
                  <a:extLst>
                    <a:ext uri="{9D8B030D-6E8A-4147-A177-3AD203B41FA5}">
                      <a16:colId xmlns:a16="http://schemas.microsoft.com/office/drawing/2014/main" xmlns="" val="3025025193"/>
                    </a:ext>
                  </a:extLst>
                </a:gridCol>
                <a:gridCol w="2449944">
                  <a:extLst>
                    <a:ext uri="{9D8B030D-6E8A-4147-A177-3AD203B41FA5}">
                      <a16:colId xmlns:a16="http://schemas.microsoft.com/office/drawing/2014/main" xmlns="" val="2435327030"/>
                    </a:ext>
                  </a:extLst>
                </a:gridCol>
              </a:tblGrid>
              <a:tr h="433812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2016 г.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42347448"/>
                  </a:ext>
                </a:extLst>
              </a:tr>
              <a:tr h="69331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 (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сключени договори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3269301"/>
                  </a:ext>
                </a:extLst>
              </a:tr>
              <a:tr h="35312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25 915 226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348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4041278"/>
                  </a:ext>
                </a:extLst>
              </a:tr>
              <a:tr h="234492"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8458772"/>
                  </a:ext>
                </a:extLst>
              </a:tr>
              <a:tr h="234492"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069379"/>
                  </a:ext>
                </a:extLst>
              </a:tr>
              <a:tr h="44553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2020 г.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4524231"/>
                  </a:ext>
                </a:extLst>
              </a:tr>
              <a:tr h="8364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 (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2577931"/>
                  </a:ext>
                </a:extLst>
              </a:tr>
              <a:tr h="3828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14 532 817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40 751 422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319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3216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071213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„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 на щети по горите от горски пожари, природни бедствия и катастрофични събития“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263914"/>
            <a:ext cx="8686800" cy="108496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39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166839"/>
              </p:ext>
            </p:extLst>
          </p:nvPr>
        </p:nvGraphicFramePr>
        <p:xfrm>
          <a:off x="467544" y="2212181"/>
          <a:ext cx="8496944" cy="4368565"/>
        </p:xfrm>
        <a:graphic>
          <a:graphicData uri="http://schemas.openxmlformats.org/drawingml/2006/table">
            <a:tbl>
              <a:tblPr/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80187047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88427249"/>
                    </a:ext>
                  </a:extLst>
                </a:gridCol>
                <a:gridCol w="880734">
                  <a:extLst>
                    <a:ext uri="{9D8B030D-6E8A-4147-A177-3AD203B41FA5}">
                      <a16:colId xmlns:a16="http://schemas.microsoft.com/office/drawing/2014/main" xmlns="" val="2201853620"/>
                    </a:ext>
                  </a:extLst>
                </a:gridCol>
                <a:gridCol w="1207498">
                  <a:extLst>
                    <a:ext uri="{9D8B030D-6E8A-4147-A177-3AD203B41FA5}">
                      <a16:colId xmlns:a16="http://schemas.microsoft.com/office/drawing/2014/main" xmlns="" val="3048976751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xmlns="" val="228410089"/>
                    </a:ext>
                  </a:extLst>
                </a:gridCol>
                <a:gridCol w="1087095">
                  <a:extLst>
                    <a:ext uri="{9D8B030D-6E8A-4147-A177-3AD203B41FA5}">
                      <a16:colId xmlns:a16="http://schemas.microsoft.com/office/drawing/2014/main" xmlns="" val="18434316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1521951037"/>
                    </a:ext>
                  </a:extLst>
                </a:gridCol>
              </a:tblGrid>
              <a:tr h="1144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bg-BG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 (брой)</a:t>
                      </a:r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 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в 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(брой)</a:t>
                      </a:r>
                      <a:br>
                        <a:rPr lang="bg-BG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bg-BG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/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обработка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7800262"/>
                  </a:ext>
                </a:extLst>
              </a:tr>
              <a:tr h="3753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чрез подбор № BG06RDNP001-8.005 по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8.1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„Залесяване и поддръжка“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9 217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1 625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930044"/>
                  </a:ext>
                </a:extLst>
              </a:tr>
              <a:tr h="73977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BG06RDNP001-8.004 -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8.3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„Предотвратяване на щети по горите от горски пожари, природни бедствия и катастрофични събития“.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17 058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999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25 708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14 924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786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96682"/>
                  </a:ext>
                </a:extLst>
              </a:tr>
              <a:tr h="73977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BG06RDNP001-8.002 -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8.4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„Възстановяване на щети по горите от горски пожари, природни бедствия и катастрофични събития“ </a:t>
                      </a:r>
                    </a:p>
                  </a:txBody>
                  <a:tcPr marL="36000" marR="36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8 000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2 569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897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2 </a:t>
                      </a:r>
                      <a:r>
                        <a:rPr kumimoji="0" lang="bg-BG" sz="105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389</a:t>
                      </a:r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105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425</a:t>
                      </a:r>
                      <a:endParaRPr kumimoji="0" lang="bg-BG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9821317"/>
                  </a:ext>
                </a:extLst>
              </a:tr>
              <a:tr h="11042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BG06RDNP001-8.001 по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8.6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„Инвестиции в технологии за лесовъдство и в преработката, мобилизирането и търговията с горски продукти“ от мярка 8 „Инвестиции в развитие на горските райони и подобряване жизнеспособността на горите“. 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18 000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40 583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858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5917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1952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179512" y="-8408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923942"/>
              </p:ext>
            </p:extLst>
          </p:nvPr>
        </p:nvGraphicFramePr>
        <p:xfrm>
          <a:off x="179512" y="5589240"/>
          <a:ext cx="8686799" cy="130817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:a16="http://schemas.microsoft.com/office/drawing/2014/main" xmlns="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:a16="http://schemas.microsoft.com/office/drawing/2014/main" xmlns="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:a16="http://schemas.microsoft.com/office/drawing/2014/main" xmlns="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:a16="http://schemas.microsoft.com/office/drawing/2014/main" xmlns="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:a16="http://schemas.microsoft.com/office/drawing/2014/main" xmlns="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:a16="http://schemas.microsoft.com/office/drawing/2014/main" xmlns="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:a16="http://schemas.microsoft.com/office/drawing/2014/main" xmlns="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:a16="http://schemas.microsoft.com/office/drawing/2014/main" xmlns="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:a16="http://schemas.microsoft.com/office/drawing/2014/main" xmlns="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:a16="http://schemas.microsoft.com/office/drawing/2014/main" xmlns="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:a16="http://schemas.microsoft.com/office/drawing/2014/main" xmlns="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:a16="http://schemas.microsoft.com/office/drawing/2014/main" xmlns="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По 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2.1.1. Тези по 2.1.2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6.1. Тези по 6.3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3 770 516 евро (ЕЗФРСР) или 4 435 901 евро (ЕЗФРСР + НБ) по подмярка 2.1.2 + 30 367 747 евро (ЕЗФРСР) или 35 726 764 евро (ЕЗФРСР + НБ) по подмярка 6.3.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5623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</a:t>
            </a:fld>
            <a:endParaRPr lang="bg-BG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998998"/>
              </p:ext>
            </p:extLst>
          </p:nvPr>
        </p:nvGraphicFramePr>
        <p:xfrm>
          <a:off x="395535" y="876101"/>
          <a:ext cx="8280921" cy="47131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2153">
                  <a:extLst>
                    <a:ext uri="{9D8B030D-6E8A-4147-A177-3AD203B41FA5}">
                      <a16:colId xmlns:a16="http://schemas.microsoft.com/office/drawing/2014/main" xmlns="" val="16989931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3743593221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3099992056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3076395286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1304073674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2359996951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2151792046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1453921361"/>
                    </a:ext>
                  </a:extLst>
                </a:gridCol>
                <a:gridCol w="674846">
                  <a:extLst>
                    <a:ext uri="{9D8B030D-6E8A-4147-A177-3AD203B41FA5}">
                      <a16:colId xmlns:a16="http://schemas.microsoft.com/office/drawing/2014/main" xmlns="" val="3424687166"/>
                    </a:ext>
                  </a:extLst>
                </a:gridCol>
              </a:tblGrid>
              <a:tr h="82340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Бюджет, евро (ЕЗФРСР)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по отворени приеми/кампании към 31.01.2021 г. (ЕЗФРСР*)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***Договорени суми към 31.01.2021 г. ЕЗФРСР*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******Изплатени суми към 31.01.2021 г. ЕЗФРСР*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5518738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23 000 000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4919074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стопанството.*******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3 254 532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2 766 352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1 407 016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6890501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4-Инвестиции в материални активи.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776 972 726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636 491 224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595 572 820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494 310 223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295 019 933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01885969"/>
                  </a:ext>
                </a:extLst>
              </a:tr>
              <a:tr h="4740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5-Възстановяване на потенциала за селскостопанска продукция, претърпял щети в резултат на природни бедствия или катастрофични събития, и въвеждане на подходящи превантивни мерки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31 471 690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26 750 935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3469862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6-Развитие на стопанството и стопанската дейност.********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160 880 469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140 904 050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153 761 875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60 306 493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54 050 471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47142790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595 725 911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506 367 024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485 117 024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484 627 175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283 687 433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250574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52 277 375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43 513 991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20 936 546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14 465 852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444 346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34321970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9 316 503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8 384 852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6 807 311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7 596 285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1 180 272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67494197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10-Агроекология и климат.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223 346 669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154 446 823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131 576 797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79152454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11-Биологично земеделие.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191 593 439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143 695 079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143 695 079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113 695 079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95 759 566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7206315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12- Плащания по „Натура-2000” и Рамковата директива за водите.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139 676 037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53 246 074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87 238 407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6077748"/>
                  </a:ext>
                </a:extLst>
              </a:tr>
              <a:tr h="241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  <a:endParaRPr lang="ru-RU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284 354 675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213 266 006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213 266 006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105 382 167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211 070 195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472127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35 881 537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30 499 306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5 624 625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5698201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16-Сътрудничество.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28 000 000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25 200 000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8126214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19-ВОМР (ЛИДЕР)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131 484 277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118 335 849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76 068 394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2 314 173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16 026 944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5143636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20-Техническа помощ.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44 109 734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37 493 274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18 648 558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9541351"/>
                  </a:ext>
                </a:extLst>
              </a:tr>
              <a:tr h="357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54 361 947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46 207 655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28 215 000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33 779 731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3793631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Тематична подпрограма по ПРСР 2014-2020*********</a:t>
                      </a:r>
                      <a:endParaRPr lang="ru-RU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90 440 398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76 874 338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49 300 000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23 982 750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36 742 859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96964150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 инструмент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20 000 000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17 000 000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4250000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bg-BG" sz="7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7688320"/>
                  </a:ext>
                </a:extLst>
              </a:tr>
              <a:tr h="12460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 ПРСР: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2 896 147 918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2 366 716 966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2 045 007 084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1 514 373 095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74%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64%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1 276 507 151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bg-BG" sz="7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56" marR="7456" marT="7456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3698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708647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284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bg-BG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групи и организации на производители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от ПРСР</a:t>
            </a:r>
          </a:p>
          <a:p>
            <a:pPr lvl="0" algn="ctr">
              <a:defRPr/>
            </a:pP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 г.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46531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674005"/>
              </p:ext>
            </p:extLst>
          </p:nvPr>
        </p:nvGraphicFramePr>
        <p:xfrm>
          <a:off x="179513" y="3284983"/>
          <a:ext cx="8812087" cy="2232249"/>
        </p:xfrm>
        <a:graphic>
          <a:graphicData uri="http://schemas.openxmlformats.org/drawingml/2006/table">
            <a:tbl>
              <a:tblPr/>
              <a:tblGrid>
                <a:gridCol w="2488949">
                  <a:extLst>
                    <a:ext uri="{9D8B030D-6E8A-4147-A177-3AD203B41FA5}">
                      <a16:colId xmlns:a16="http://schemas.microsoft.com/office/drawing/2014/main" xmlns="" val="2097817078"/>
                    </a:ext>
                  </a:extLst>
                </a:gridCol>
                <a:gridCol w="805248">
                  <a:extLst>
                    <a:ext uri="{9D8B030D-6E8A-4147-A177-3AD203B41FA5}">
                      <a16:colId xmlns:a16="http://schemas.microsoft.com/office/drawing/2014/main" xmlns="" val="4030205793"/>
                    </a:ext>
                  </a:extLst>
                </a:gridCol>
                <a:gridCol w="1244474">
                  <a:extLst>
                    <a:ext uri="{9D8B030D-6E8A-4147-A177-3AD203B41FA5}">
                      <a16:colId xmlns:a16="http://schemas.microsoft.com/office/drawing/2014/main" xmlns="" val="3191332881"/>
                    </a:ext>
                  </a:extLst>
                </a:gridCol>
                <a:gridCol w="1171270">
                  <a:extLst>
                    <a:ext uri="{9D8B030D-6E8A-4147-A177-3AD203B41FA5}">
                      <a16:colId xmlns:a16="http://schemas.microsoft.com/office/drawing/2014/main" xmlns="" val="1010253100"/>
                    </a:ext>
                  </a:extLst>
                </a:gridCol>
                <a:gridCol w="512431">
                  <a:extLst>
                    <a:ext uri="{9D8B030D-6E8A-4147-A177-3AD203B41FA5}">
                      <a16:colId xmlns:a16="http://schemas.microsoft.com/office/drawing/2014/main" xmlns="" val="1233780283"/>
                    </a:ext>
                  </a:extLst>
                </a:gridCol>
                <a:gridCol w="1171270">
                  <a:extLst>
                    <a:ext uri="{9D8B030D-6E8A-4147-A177-3AD203B41FA5}">
                      <a16:colId xmlns:a16="http://schemas.microsoft.com/office/drawing/2014/main" xmlns="" val="1254558010"/>
                    </a:ext>
                  </a:extLst>
                </a:gridCol>
                <a:gridCol w="439226">
                  <a:extLst>
                    <a:ext uri="{9D8B030D-6E8A-4147-A177-3AD203B41FA5}">
                      <a16:colId xmlns:a16="http://schemas.microsoft.com/office/drawing/2014/main" xmlns="" val="910266687"/>
                    </a:ext>
                  </a:extLst>
                </a:gridCol>
                <a:gridCol w="979219">
                  <a:extLst>
                    <a:ext uri="{9D8B030D-6E8A-4147-A177-3AD203B41FA5}">
                      <a16:colId xmlns:a16="http://schemas.microsoft.com/office/drawing/2014/main" xmlns="" val="550831033"/>
                    </a:ext>
                  </a:extLst>
                </a:gridCol>
              </a:tblGrid>
              <a:tr h="28815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rtl="0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663078"/>
                  </a:ext>
                </a:extLst>
              </a:tr>
              <a:tr h="83526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0164805"/>
                  </a:ext>
                </a:extLst>
              </a:tr>
              <a:tr h="110882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BG06RDNP001-9.001 - Мярка 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"Учредяване на групи и организации на производители" от Програмата за развитие на селските райони за периода 2014 - 2020 г.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7 563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2042030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0998790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.2.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Прилагане на операции в рамките на стратегии за Водено от общностите местно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96125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42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17337"/>
              </p:ext>
            </p:extLst>
          </p:nvPr>
        </p:nvGraphicFramePr>
        <p:xfrm>
          <a:off x="827584" y="2132856"/>
          <a:ext cx="7488832" cy="1742008"/>
        </p:xfrm>
        <a:graphic>
          <a:graphicData uri="http://schemas.openxmlformats.org/drawingml/2006/table">
            <a:tbl>
              <a:tblPr/>
              <a:tblGrid>
                <a:gridCol w="1520680">
                  <a:extLst>
                    <a:ext uri="{9D8B030D-6E8A-4147-A177-3AD203B41FA5}">
                      <a16:colId xmlns:a16="http://schemas.microsoft.com/office/drawing/2014/main" xmlns="" val="1389474150"/>
                    </a:ext>
                  </a:extLst>
                </a:gridCol>
                <a:gridCol w="3781865">
                  <a:extLst>
                    <a:ext uri="{9D8B030D-6E8A-4147-A177-3AD203B41FA5}">
                      <a16:colId xmlns:a16="http://schemas.microsoft.com/office/drawing/2014/main" xmlns="" val="2313575849"/>
                    </a:ext>
                  </a:extLst>
                </a:gridCol>
                <a:gridCol w="2186287">
                  <a:extLst>
                    <a:ext uri="{9D8B030D-6E8A-4147-A177-3AD203B41FA5}">
                      <a16:colId xmlns:a16="http://schemas.microsoft.com/office/drawing/2014/main" xmlns="" val="216919448"/>
                    </a:ext>
                  </a:extLst>
                </a:gridCol>
              </a:tblGrid>
              <a:tr h="6477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 предложения по приоритетно ос "Подкрепа за местно развитие по ЛИДЕР" (ВОМР - Водено от общностите местно развитие)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815394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Подадени проектни предложения, общо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всички подадени проектни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</a:t>
                      </a:r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заявената субсидия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397420"/>
                  </a:ext>
                </a:extLst>
              </a:tr>
              <a:tr h="4085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1 910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312 235 </a:t>
                      </a:r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271 856 </a:t>
                      </a:r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60004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700101"/>
              </p:ext>
            </p:extLst>
          </p:nvPr>
        </p:nvGraphicFramePr>
        <p:xfrm>
          <a:off x="899592" y="4279280"/>
          <a:ext cx="7488832" cy="1094308"/>
        </p:xfrm>
        <a:graphic>
          <a:graphicData uri="http://schemas.openxmlformats.org/drawingml/2006/table">
            <a:tbl>
              <a:tblPr/>
              <a:tblGrid>
                <a:gridCol w="1520680">
                  <a:extLst>
                    <a:ext uri="{9D8B030D-6E8A-4147-A177-3AD203B41FA5}">
                      <a16:colId xmlns:a16="http://schemas.microsoft.com/office/drawing/2014/main" xmlns="" val="1389474150"/>
                    </a:ext>
                  </a:extLst>
                </a:gridCol>
                <a:gridCol w="3781865">
                  <a:extLst>
                    <a:ext uri="{9D8B030D-6E8A-4147-A177-3AD203B41FA5}">
                      <a16:colId xmlns:a16="http://schemas.microsoft.com/office/drawing/2014/main" xmlns="" val="2313575849"/>
                    </a:ext>
                  </a:extLst>
                </a:gridCol>
                <a:gridCol w="2186287">
                  <a:extLst>
                    <a:ext uri="{9D8B030D-6E8A-4147-A177-3AD203B41FA5}">
                      <a16:colId xmlns:a16="http://schemas.microsoft.com/office/drawing/2014/main" xmlns="" val="21691944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Процедури, подадени към РА за извършване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контрол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общо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процедури за обработка в отдел ПСВОМР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</a:t>
                      </a:r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процедури в отдел ПСВОМР</a:t>
                      </a:r>
                    </a:p>
                    <a:p>
                      <a:pPr algn="ctr" fontAlgn="ctr"/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397420"/>
                  </a:ext>
                </a:extLst>
              </a:tr>
              <a:tr h="4085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  <a:p>
                      <a:pPr algn="ctr" fontAlgn="ctr"/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60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1026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8640"/>
            <a:ext cx="8458200" cy="936104"/>
          </a:xfrm>
        </p:spPr>
        <p:txBody>
          <a:bodyPr anchor="ctr">
            <a:normAutofit/>
          </a:bodyPr>
          <a:lstStyle/>
          <a:p>
            <a:pPr algn="ctr"/>
            <a:r>
              <a:rPr lang="bg-BG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СКЛЮЧЕНИ ДОГОВОРИ ПО ДАННИ ОТ ИСАК ПРЕЗ МИГ КЪМ 31.01.2021 Г.</a:t>
            </a:r>
            <a:endParaRPr lang="bg-BG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785463"/>
              </p:ext>
            </p:extLst>
          </p:nvPr>
        </p:nvGraphicFramePr>
        <p:xfrm>
          <a:off x="611560" y="963831"/>
          <a:ext cx="7992887" cy="5702224"/>
        </p:xfrm>
        <a:graphic>
          <a:graphicData uri="http://schemas.openxmlformats.org/drawingml/2006/table">
            <a:tbl>
              <a:tblPr/>
              <a:tblGrid>
                <a:gridCol w="475856">
                  <a:extLst>
                    <a:ext uri="{9D8B030D-6E8A-4147-A177-3AD203B41FA5}">
                      <a16:colId xmlns:a16="http://schemas.microsoft.com/office/drawing/2014/main" xmlns="" val="262911674"/>
                    </a:ext>
                  </a:extLst>
                </a:gridCol>
                <a:gridCol w="3410299">
                  <a:extLst>
                    <a:ext uri="{9D8B030D-6E8A-4147-A177-3AD203B41FA5}">
                      <a16:colId xmlns:a16="http://schemas.microsoft.com/office/drawing/2014/main" xmlns="" val="524152055"/>
                    </a:ext>
                  </a:extLst>
                </a:gridCol>
                <a:gridCol w="1794372">
                  <a:extLst>
                    <a:ext uri="{9D8B030D-6E8A-4147-A177-3AD203B41FA5}">
                      <a16:colId xmlns:a16="http://schemas.microsoft.com/office/drawing/2014/main" xmlns="" val="1555546230"/>
                    </a:ext>
                  </a:extLst>
                </a:gridCol>
                <a:gridCol w="2312360">
                  <a:extLst>
                    <a:ext uri="{9D8B030D-6E8A-4147-A177-3AD203B41FA5}">
                      <a16:colId xmlns:a16="http://schemas.microsoft.com/office/drawing/2014/main" xmlns="" val="2666349681"/>
                    </a:ext>
                  </a:extLst>
                </a:gridCol>
              </a:tblGrid>
              <a:tr h="2673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(брой)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субсидията (</a:t>
                      </a: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5143858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19.05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Проучване, съхраняване и оползотворяване на природните ресурси и културното наследство на територията на общините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28 169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6478425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19.7.6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Подкрепа за поддържане, възстановяване и подобряване на културното и природното наследство в територията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36 783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7349572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Създаване на местен туристически продукт, свързан с местното наследство, изделия и храни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22 131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089608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21/19.5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Съхраняване и развитие на местните идентичности и валоризиране на местното културно наследство на територията на МИГ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75 830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1830133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21.7.11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Съхраняване и развитие на местните идентичности и валоризиране на местното културно наследство на територията на МИГ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76 136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6368100"/>
                  </a:ext>
                </a:extLst>
              </a:tr>
              <a:tr h="1407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Популяризиране на местните продукти и услуги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23 748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070609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3.1.1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Изграждане на ИКТ инфраструктура в общинските административни сгради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145 286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7304932"/>
                  </a:ext>
                </a:extLst>
              </a:tr>
              <a:tr h="1407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в земеделски стопанства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1 951 936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461983"/>
                  </a:ext>
                </a:extLst>
              </a:tr>
              <a:tr h="1407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в преработка/маркетинг на селскостопански продукти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1 139 008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4762104"/>
                  </a:ext>
                </a:extLst>
              </a:tr>
              <a:tr h="1407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1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в подкрепа на неземеделски дейности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949 757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283083"/>
                  </a:ext>
                </a:extLst>
              </a:tr>
              <a:tr h="1407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Територията МИГ Гълъбово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16 310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087454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13 254 529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5923256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за публично ползване в инфраструктура за отдих, туристическа инфраструктура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941 751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44274500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7.6/М8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Проучвания и инвестиции, свързани с поддържане, възстановяване и подобряване на културното и природното наследство на селата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109 924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0549209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Развитие на териториална идентичност и маркетинг на дестинацията Долни Чифлик и Бяла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25 292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631342"/>
                  </a:ext>
                </a:extLst>
              </a:tr>
              <a:tr h="2814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Инвестиции в технологии за лесовъдството и в преработката, мобилизирането и търговията на горски продукти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272 603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2394687"/>
                  </a:ext>
                </a:extLst>
              </a:tr>
              <a:tr h="562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M01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Проучвания и инвестиции, свързани с поддържане, възстановяване на културното и природното наследство на селата.Съхраняване, развитие и валоризиране на специфичната местна идентичност и местната култура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72 237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4410717"/>
                  </a:ext>
                </a:extLst>
              </a:tr>
              <a:tr h="4221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Съхраняване на местната идентичност, чрез възстановяване и опазване на нематериалното културното и природното наследство на община Чирпан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6 953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2360575"/>
                  </a:ext>
                </a:extLst>
              </a:tr>
              <a:tr h="51001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МИГ01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Проучвания и инвестиции, свързани с поддържане, възстановяване и подобряване на културното и природното наследство на селата. Съхраняване, развитие и валоризиране на местното природно, културно наследство и традиции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64 294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4948458"/>
                  </a:ext>
                </a:extLst>
              </a:tr>
              <a:tr h="1407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ОБЩО: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19 212 676</a:t>
                      </a:r>
                    </a:p>
                  </a:txBody>
                  <a:tcPr marL="7036" marR="7036" marT="7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60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07915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60648"/>
            <a:ext cx="9036496" cy="838200"/>
          </a:xfrm>
        </p:spPr>
        <p:txBody>
          <a:bodyPr lIns="0" tIns="0" rIns="0" bIns="0">
            <a:noAutofit/>
          </a:bodyPr>
          <a:lstStyle/>
          <a:p>
            <a:pPr lvl="0" algn="ctr"/>
            <a:r>
              <a:rPr lang="ru-RU" sz="1920" b="1" i="1" cap="non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21.3 „Извънредно временно подпомагане за малки и средни предприятия (МСП) и признати групи и организации на производители COVID 3” </a:t>
            </a:r>
            <a:endParaRPr lang="bg-BG" sz="192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344" y="1554162"/>
            <a:ext cx="8686800" cy="1154758"/>
          </a:xfrm>
        </p:spPr>
        <p:txBody>
          <a:bodyPr>
            <a:noAutofit/>
          </a:bodyPr>
          <a:lstStyle/>
          <a:p>
            <a:pPr algn="ctr"/>
            <a:r>
              <a:rPr lang="bg-BG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Прием съгласно </a:t>
            </a:r>
            <a:r>
              <a:rPr lang="ru-RU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Наредба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№ 2 от 05.08.2020 г. за прилагане на мярка 21 „Извънредно временно подпомагане за земеделските стопани и малки и средни предприятия, които са особено засегнати от кризата, предизвикана от COVID-19“ от Програмата за развитие на селските райони за периода 2014 – 2020 г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bg-BG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44</a:t>
            </a:fld>
            <a:endParaRPr lang="bg-BG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565428"/>
              </p:ext>
            </p:extLst>
          </p:nvPr>
        </p:nvGraphicFramePr>
        <p:xfrm>
          <a:off x="989348" y="2924943"/>
          <a:ext cx="7128793" cy="3600401"/>
        </p:xfrm>
        <a:graphic>
          <a:graphicData uri="http://schemas.openxmlformats.org/drawingml/2006/table">
            <a:tbl>
              <a:tblPr/>
              <a:tblGrid>
                <a:gridCol w="35155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63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6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Подпомагани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дейности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Еднократно платима сума на база 5% от стойността на декларираните нетни приходи от реализация на преработени селскостопански продукти за 2019 година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3 743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274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Еднократно платима сума на база средносписъчен брой на персонала за периода март-юни 2020 г.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 брой подадени проектни предложения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418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Януари 2021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45</a:t>
            </a:fld>
            <a:endParaRPr lang="bg-BG"/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24117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31.01.2021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5</a:t>
            </a:fld>
            <a:endParaRPr lang="bg-BG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141015"/>
              </p:ext>
            </p:extLst>
          </p:nvPr>
        </p:nvGraphicFramePr>
        <p:xfrm>
          <a:off x="971600" y="1652031"/>
          <a:ext cx="7378700" cy="4438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68600">
                  <a:extLst>
                    <a:ext uri="{9D8B030D-6E8A-4147-A177-3AD203B41FA5}">
                      <a16:colId xmlns:a16="http://schemas.microsoft.com/office/drawing/2014/main" xmlns="" val="169735025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xmlns="" val="2593889802"/>
                    </a:ext>
                  </a:extLst>
                </a:gridCol>
                <a:gridCol w="3136900">
                  <a:extLst>
                    <a:ext uri="{9D8B030D-6E8A-4147-A177-3AD203B41FA5}">
                      <a16:colId xmlns:a16="http://schemas.microsoft.com/office/drawing/2014/main" xmlns="" val="706304119"/>
                    </a:ext>
                  </a:extLst>
                </a:gridCol>
              </a:tblGrid>
              <a:tr h="723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  <a:endParaRPr lang="bg-BG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  <a:endParaRPr lang="bg-BG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ПУБЛИЧНИ СРЕДСТВА (ЕЗФРСР+НБ) В ЕВРО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8854967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22 814 912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4235653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12 911 287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0157778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</a:t>
                      </a:r>
                      <a:r>
                        <a:rPr lang="bg-BG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530 715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22172655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602 716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4495208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2.1.2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583 151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7959508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en-US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6 503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4216293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1 101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54925391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74 106 149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9608436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367 925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0267442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1 186 452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85006189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53 595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6344496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847 777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82971139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1 626 700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33639059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21.3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bg-BG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774 706</a:t>
                      </a:r>
                      <a:endParaRPr lang="bg-BG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279776877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bg-BG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116 413 688</a:t>
                      </a:r>
                      <a:endParaRPr lang="bg-BG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01379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и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91818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и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982688"/>
              </p:ext>
            </p:extLst>
          </p:nvPr>
        </p:nvGraphicFramePr>
        <p:xfrm>
          <a:off x="143508" y="1124744"/>
          <a:ext cx="8856984" cy="5472608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13064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Минимален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точки ранкинг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проектите, за които е наличен бюджет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 или оттеглени проекти, анулирани или прекратени договори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37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630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165 056 668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151</a:t>
                      </a:r>
                      <a:r>
                        <a:rPr kumimoji="0"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413</a:t>
                      </a:r>
                      <a:r>
                        <a:rPr kumimoji="0"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2 147 460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33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2073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720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005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237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194 931 233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95</a:t>
                      </a:r>
                      <a:r>
                        <a:rPr kumimoji="0" lang="en-US" sz="9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517</a:t>
                      </a:r>
                      <a:r>
                        <a:rPr kumimoji="0"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1 637 094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55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2405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431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9514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1 350 197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413 851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34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359 987 901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246 931 000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4 528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50 078 743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27305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9482922-E436-4C19-8DFE-F015B8D4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xmlns="" id="{66FB5408-A95E-4E23-AD6A-55D6BDCB8A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33989"/>
              </p:ext>
            </p:extLst>
          </p:nvPr>
        </p:nvGraphicFramePr>
        <p:xfrm>
          <a:off x="2324100" y="3024664"/>
          <a:ext cx="4648200" cy="1844496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xmlns="" val="3529555017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xmlns="" val="939991084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xmlns="" val="2938729227"/>
                    </a:ext>
                  </a:extLst>
                </a:gridCol>
              </a:tblGrid>
              <a:tr h="141244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829423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30 000 000 €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75 526 025,00 €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290989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51520" y="188640"/>
            <a:ext cx="84249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9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ПРСР – прием </a:t>
            </a:r>
            <a:r>
              <a:rPr lang="en-US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en-US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 ИСУН</a:t>
            </a:r>
            <a:endParaRPr lang="ru-RU" sz="19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13017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17946</TotalTime>
  <Words>5024</Words>
  <Application>Microsoft Office PowerPoint</Application>
  <PresentationFormat>Презентация на цял екран (4:3)</PresentationFormat>
  <Paragraphs>1181</Paragraphs>
  <Slides>45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45</vt:i4>
      </vt:variant>
    </vt:vector>
  </HeadingPairs>
  <TitlesOfParts>
    <vt:vector size="46" baseType="lpstr">
      <vt:lpstr>Trek</vt:lpstr>
      <vt:lpstr>Презентация на PowerPoint</vt:lpstr>
      <vt:lpstr>Презентация на PowerPoint</vt:lpstr>
      <vt:lpstr>УСВОЯВАНЕ НА ПРСР 2014-2020 ПО МЕРКИ КЪМ 31.01.2021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Подмярка 21.3 „Извънредно временно подпомагане за малки и средни предприятия (МСП) и признати групи и организации на производители COVID 3” 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PC</cp:lastModifiedBy>
  <cp:revision>720</cp:revision>
  <cp:lastPrinted>2019-06-17T10:08:53Z</cp:lastPrinted>
  <dcterms:created xsi:type="dcterms:W3CDTF">2016-08-10T06:42:10Z</dcterms:created>
  <dcterms:modified xsi:type="dcterms:W3CDTF">2021-02-04T15:58:36Z</dcterms:modified>
</cp:coreProperties>
</file>